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32"/>
  </p:notesMasterIdLst>
  <p:handoutMasterIdLst>
    <p:handoutMasterId r:id="rId33"/>
  </p:handoutMasterIdLst>
  <p:sldIdLst>
    <p:sldId id="725" r:id="rId2"/>
    <p:sldId id="759" r:id="rId3"/>
    <p:sldId id="871" r:id="rId4"/>
    <p:sldId id="853" r:id="rId5"/>
    <p:sldId id="854" r:id="rId6"/>
    <p:sldId id="810" r:id="rId7"/>
    <p:sldId id="637" r:id="rId8"/>
    <p:sldId id="877" r:id="rId9"/>
    <p:sldId id="809" r:id="rId10"/>
    <p:sldId id="807" r:id="rId11"/>
    <p:sldId id="872" r:id="rId12"/>
    <p:sldId id="912" r:id="rId13"/>
    <p:sldId id="875" r:id="rId14"/>
    <p:sldId id="870" r:id="rId15"/>
    <p:sldId id="915" r:id="rId16"/>
    <p:sldId id="916" r:id="rId17"/>
    <p:sldId id="917" r:id="rId18"/>
    <p:sldId id="918" r:id="rId19"/>
    <p:sldId id="919" r:id="rId20"/>
    <p:sldId id="920" r:id="rId21"/>
    <p:sldId id="935" r:id="rId22"/>
    <p:sldId id="891" r:id="rId23"/>
    <p:sldId id="855" r:id="rId24"/>
    <p:sldId id="859" r:id="rId25"/>
    <p:sldId id="911" r:id="rId26"/>
    <p:sldId id="933" r:id="rId27"/>
    <p:sldId id="825" r:id="rId28"/>
    <p:sldId id="899" r:id="rId29"/>
    <p:sldId id="934" r:id="rId30"/>
    <p:sldId id="940"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E0000"/>
    <a:srgbClr val="1F487C"/>
    <a:srgbClr val="0033CC"/>
    <a:srgbClr val="9BE1ED"/>
    <a:srgbClr val="213C7B"/>
    <a:srgbClr val="293C83"/>
    <a:srgbClr val="8ADCEA"/>
    <a:srgbClr val="2EC1D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71062" autoAdjust="0"/>
  </p:normalViewPr>
  <p:slideViewPr>
    <p:cSldViewPr>
      <p:cViewPr>
        <p:scale>
          <a:sx n="70" d="100"/>
          <a:sy n="70" d="100"/>
        </p:scale>
        <p:origin x="-72" y="132"/>
      </p:cViewPr>
      <p:guideLst>
        <p:guide orient="horz" pos="2160"/>
        <p:guide pos="2880"/>
      </p:guideLst>
    </p:cSldViewPr>
  </p:slideViewPr>
  <p:outlineViewPr>
    <p:cViewPr>
      <p:scale>
        <a:sx n="33" d="100"/>
        <a:sy n="33" d="100"/>
      </p:scale>
      <p:origin x="48" y="37392"/>
    </p:cViewPr>
  </p:outlineViewPr>
  <p:notesTextViewPr>
    <p:cViewPr>
      <p:scale>
        <a:sx n="1" d="1"/>
        <a:sy n="1" d="1"/>
      </p:scale>
      <p:origin x="0" y="0"/>
    </p:cViewPr>
  </p:notesTextViewPr>
  <p:sorterViewPr>
    <p:cViewPr>
      <p:scale>
        <a:sx n="120" d="100"/>
        <a:sy n="120" d="100"/>
      </p:scale>
      <p:origin x="0" y="10944"/>
    </p:cViewPr>
  </p:sorterViewPr>
  <p:notesViewPr>
    <p:cSldViewPr>
      <p:cViewPr varScale="1">
        <p:scale>
          <a:sx n="74" d="100"/>
          <a:sy n="74" d="100"/>
        </p:scale>
        <p:origin x="-207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364C44D6-7B17-402A-8074-1879A10DDF1F}" type="datetimeFigureOut">
              <a:rPr lang="en-US"/>
              <a:pPr>
                <a:defRPr/>
              </a:pPr>
              <a:t>1/15/2015</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030D666C-A6DE-4EA1-8037-DE8A17DB541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88AAC95E-B0B9-4253-9F50-DE0E3FDB3642}" type="datetimeFigureOut">
              <a:rPr lang="en-US"/>
              <a:pPr>
                <a:defRPr/>
              </a:pPr>
              <a:t>1/15/2015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1" tIns="46586" rIns="93171"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281B873A-80B9-41EA-BBE1-7F7CBAACE15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MCCHelp@cdc.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eamnutrition.usda.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healthykidshealthyfuture.org/home/resources/success.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rckids.org/spinoff/pco/preventingchildhoodobesity2nd.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Notes for trainer:</a:t>
            </a:r>
          </a:p>
          <a:p>
            <a:pPr marL="171450" indent="-171450">
              <a:buFont typeface="Arial" pitchFamily="34" charset="0"/>
              <a:buChar char="•"/>
              <a:defRPr/>
            </a:pPr>
            <a:r>
              <a:rPr lang="en-US" dirty="0" smtClean="0"/>
              <a:t>This slide set offers child care and early education providers an in-depth look at LMCC Goal 4: Offer Healthy Beverages. </a:t>
            </a:r>
          </a:p>
          <a:p>
            <a:pPr marL="171450" indent="-171450">
              <a:buFont typeface="Arial" pitchFamily="34" charset="0"/>
              <a:buChar char="•"/>
              <a:defRPr/>
            </a:pPr>
            <a:r>
              <a:rPr lang="en-US" dirty="0" smtClean="0"/>
              <a:t>You can use these slides to train providers. Hold a training on LMCC or integrate LMCC content into existing or new trainings, including in-person and online trainings.</a:t>
            </a:r>
          </a:p>
          <a:p>
            <a:pPr marL="171450" indent="-171450">
              <a:buFont typeface="Arial" pitchFamily="34" charset="0"/>
              <a:buChar char="•"/>
              <a:defRPr/>
            </a:pPr>
            <a:r>
              <a:rPr lang="en-US" dirty="0" smtClean="0"/>
              <a:t>Please feel free to adapt the slides for specific needs and audiences, including adding slides from other LMCC slide sets. For example, use the slides from the ‘Introduction to Let’s Move! Child Care’ slide set to show providers how to participate in LMCC.</a:t>
            </a:r>
          </a:p>
          <a:p>
            <a:pPr marL="171450" indent="-171450">
              <a:buFont typeface="Arial" pitchFamily="34" charset="0"/>
              <a:buChar char="•"/>
              <a:defRPr/>
            </a:pPr>
            <a:r>
              <a:rPr lang="en-US" dirty="0" smtClean="0"/>
              <a:t>We have included some interactive activities in this module to keep providers engaged and promote learning. Consider including more!</a:t>
            </a:r>
          </a:p>
          <a:p>
            <a:pPr marL="171450" indent="-171450">
              <a:buFont typeface="Arial" pitchFamily="34" charset="0"/>
              <a:buChar char="•"/>
              <a:defRPr/>
            </a:pPr>
            <a:r>
              <a:rPr lang="en-US" dirty="0" smtClean="0"/>
              <a:t>Consider adding additional slides that give information on local resources, training opportunities, and contacts for technical assistance.</a:t>
            </a:r>
          </a:p>
          <a:p>
            <a:pPr>
              <a:defRPr/>
            </a:pPr>
            <a:endParaRPr lang="en-US" dirty="0" smtClean="0"/>
          </a:p>
          <a:p>
            <a:pPr>
              <a:defRPr/>
            </a:pPr>
            <a:r>
              <a:rPr lang="en-US" dirty="0" smtClean="0"/>
              <a:t>For questions, please email </a:t>
            </a:r>
            <a:r>
              <a:rPr lang="en-US" dirty="0" smtClean="0">
                <a:hlinkClick r:id="rId3"/>
              </a:rPr>
              <a:t>LMCCHelp@cdc.gov</a:t>
            </a:r>
            <a:r>
              <a:rPr lang="en-US" dirty="0" smtClean="0"/>
              <a:t>. </a:t>
            </a:r>
          </a:p>
          <a:p>
            <a:pPr>
              <a:defRPr/>
            </a:pPr>
            <a:endParaRPr lang="en-US" dirty="0"/>
          </a:p>
        </p:txBody>
      </p:sp>
      <p:sp>
        <p:nvSpPr>
          <p:cNvPr id="4" name="Slide Number Placeholder 3"/>
          <p:cNvSpPr>
            <a:spLocks noGrp="1"/>
          </p:cNvSpPr>
          <p:nvPr>
            <p:ph type="sldNum" sz="quarter" idx="5"/>
          </p:nvPr>
        </p:nvSpPr>
        <p:spPr/>
        <p:txBody>
          <a:bodyPr/>
          <a:lstStyle/>
          <a:p>
            <a:pPr>
              <a:defRPr/>
            </a:pPr>
            <a:fld id="{AF3A44D4-E270-4EE0-979E-63FDA15D57B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It’s important to know how to read milk labels!</a:t>
            </a:r>
          </a:p>
          <a:p>
            <a:pPr marL="171450" indent="-171450">
              <a:buFont typeface="Arial" pitchFamily="34" charset="0"/>
              <a:buChar char="•"/>
              <a:defRPr/>
            </a:pPr>
            <a:r>
              <a:rPr lang="en-US" dirty="0" smtClean="0"/>
              <a:t>There are different types of milk.  </a:t>
            </a:r>
          </a:p>
          <a:p>
            <a:pPr marL="171450" indent="-171450">
              <a:buFont typeface="Arial" pitchFamily="34" charset="0"/>
              <a:buChar char="•"/>
              <a:defRPr/>
            </a:pPr>
            <a:r>
              <a:rPr lang="en-US" dirty="0" smtClean="0"/>
              <a:t>There are different ways to label the same type of milk. </a:t>
            </a:r>
          </a:p>
        </p:txBody>
      </p:sp>
      <p:sp>
        <p:nvSpPr>
          <p:cNvPr id="4" name="Slide Number Placeholder 3"/>
          <p:cNvSpPr>
            <a:spLocks noGrp="1"/>
          </p:cNvSpPr>
          <p:nvPr>
            <p:ph type="sldNum" sz="quarter" idx="5"/>
          </p:nvPr>
        </p:nvSpPr>
        <p:spPr/>
        <p:txBody>
          <a:bodyPr/>
          <a:lstStyle/>
          <a:p>
            <a:pPr>
              <a:defRPr/>
            </a:pPr>
            <a:fld id="{040D3850-C751-43DF-954E-A65CD7A4D069}"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Show “fat-free” milk and ask providers what another name is for “fat-free” milk. Then, click on the slide or press the right arrow and show them that “skim” is another name for “fat-free” milk. Talk about how they’re the same type of milk, just with different names/labels. </a:t>
            </a:r>
          </a:p>
          <a:p>
            <a:endParaRPr lang="en-US" smtClean="0"/>
          </a:p>
          <a:p>
            <a:r>
              <a:rPr lang="en-US" smtClean="0"/>
              <a:t>Continue with the other types of milk.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AD12C695-31E2-47D6-90EC-07A9A00178F7}"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Ask providers the following questions: Which milk would you buy? Then, click on the slide or press the right arrow to get the red box to appear. </a:t>
            </a:r>
          </a:p>
          <a:p>
            <a:endParaRPr lang="en-US" smtClean="0"/>
          </a:p>
          <a:p>
            <a:r>
              <a:rPr lang="en-US" smtClean="0"/>
              <a:t>Remind providers that the LMCC best practices for milk is to serve only 1% or non-fat (fat-free or skim) milk to children 2 years and older </a:t>
            </a:r>
            <a:br>
              <a:rPr lang="en-US" smtClean="0"/>
            </a:br>
            <a:r>
              <a:rPr lang="en-US" smtClean="0"/>
              <a:t>(unless otherwise directed by the child’s health provider).</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49B07B30-F248-4F81-9B7D-4903BD52FFC9}"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Notice that 1% and skim milk have the same amount of calcium as whole milk, but without the extra fats. Remember, kids over 2 no longer need those extra fats. </a:t>
            </a:r>
          </a:p>
          <a:p>
            <a:endParaRPr lang="en-US" smtClean="0"/>
          </a:p>
          <a:p>
            <a:r>
              <a:rPr lang="en-US" smtClean="0"/>
              <a:t>Notice that the 1% milk has less fat than whole milk and skim milk has none.</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19171F31-1EBA-420B-8108-9951BF0453FF}"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3EC778-36EE-4C08-A53A-6AB4E8E9B8D9}"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4F3416C-1813-49D7-B31D-120497A64D85}"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F5369C-25D1-46CF-A182-6967BEED4BC3}"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CFE242-F713-4D8F-8EA0-FA7F9F38C856}"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Some children may need higher fat, as directed by their physician.</a:t>
            </a:r>
          </a:p>
          <a:p>
            <a:pPr marL="171450" indent="-171450">
              <a:buFont typeface="Arial" pitchFamily="34" charset="0"/>
              <a:buChar char="•"/>
              <a:defRPr/>
            </a:pPr>
            <a:r>
              <a:rPr lang="en-US" dirty="0" smtClean="0"/>
              <a:t>Flavored milks should not be served because they have added sugars.</a:t>
            </a:r>
          </a:p>
          <a:p>
            <a:pPr>
              <a:defRPr/>
            </a:pPr>
            <a:endParaRPr lang="en-US" dirty="0"/>
          </a:p>
        </p:txBody>
      </p:sp>
      <p:sp>
        <p:nvSpPr>
          <p:cNvPr id="4" name="Slide Number Placeholder 3"/>
          <p:cNvSpPr>
            <a:spLocks noGrp="1"/>
          </p:cNvSpPr>
          <p:nvPr>
            <p:ph type="sldNum" sz="quarter" idx="5"/>
          </p:nvPr>
        </p:nvSpPr>
        <p:spPr/>
        <p:txBody>
          <a:bodyPr/>
          <a:lstStyle/>
          <a:p>
            <a:pPr>
              <a:defRPr/>
            </a:pPr>
            <a:fld id="{899A5513-14BB-41FC-8139-0992626900F5}"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Ask providers to volunteer to recite beverages best practices. You can ask one or more volunteers to come to the front of the room. Try giving providers an incentive for volunteering, such as a recipe book or menu planning guide. </a:t>
            </a:r>
          </a:p>
          <a:p>
            <a:endParaRPr lang="en-US" smtClean="0"/>
          </a:p>
        </p:txBody>
      </p:sp>
      <p:sp>
        <p:nvSpPr>
          <p:cNvPr id="4" name="Slide Number Placeholder 3"/>
          <p:cNvSpPr>
            <a:spLocks noGrp="1"/>
          </p:cNvSpPr>
          <p:nvPr>
            <p:ph type="sldNum" sz="quarter" idx="5"/>
          </p:nvPr>
        </p:nvSpPr>
        <p:spPr/>
        <p:txBody>
          <a:bodyPr/>
          <a:lstStyle/>
          <a:p>
            <a:pPr>
              <a:defRPr/>
            </a:pPr>
            <a:fld id="{6C5002AE-F18C-421E-BB15-A3C864E8642B}"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807A61E-D480-4520-B98F-7FE989C2990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58C53A9-6E8E-4305-9089-448801B98236}"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a number of simple tip sheets like the Water &amp; 100% Juice Tip sheet (front and back shown here).</a:t>
            </a:r>
          </a:p>
        </p:txBody>
      </p:sp>
      <p:sp>
        <p:nvSpPr>
          <p:cNvPr id="4" name="Slide Number Placeholder 3"/>
          <p:cNvSpPr>
            <a:spLocks noGrp="1"/>
          </p:cNvSpPr>
          <p:nvPr>
            <p:ph type="sldNum" sz="quarter" idx="5"/>
          </p:nvPr>
        </p:nvSpPr>
        <p:spPr/>
        <p:txBody>
          <a:bodyPr/>
          <a:lstStyle/>
          <a:p>
            <a:pPr>
              <a:defRPr/>
            </a:pPr>
            <a:fld id="{F936D196-B16D-4A03-AD09-4B7B32913944}" type="slidenum">
              <a:rPr lang="en-US" smtClean="0"/>
              <a:pPr>
                <a:defRPr/>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a:defRPr/>
            </a:pPr>
            <a:r>
              <a:rPr lang="en-US" dirty="0" smtClean="0"/>
              <a:t>This resource is valuable for all providers to use when planning meals and activities for preschool-age children 2 through 5 years old, regardless of participation in CACFP.  It’s full of ideas and tips that can help you make changes and meet the </a:t>
            </a:r>
            <a:r>
              <a:rPr lang="en-US" i="1" dirty="0" smtClean="0"/>
              <a:t>Let’s Move!</a:t>
            </a:r>
            <a:r>
              <a:rPr lang="en-US" dirty="0" smtClean="0"/>
              <a:t> Child Care goals to help kids grow up healthy. </a:t>
            </a:r>
          </a:p>
          <a:p>
            <a:pPr>
              <a:defRPr/>
            </a:pPr>
            <a:endParaRPr lang="en-US" dirty="0" smtClean="0">
              <a:cs typeface="Arial" pitchFamily="34" charset="0"/>
            </a:endParaRPr>
          </a:p>
          <a:p>
            <a:pPr>
              <a:defRPr/>
            </a:pPr>
            <a:r>
              <a:rPr lang="en-US" dirty="0" smtClean="0">
                <a:cs typeface="Arial" pitchFamily="34" charset="0"/>
              </a:rPr>
              <a:t>The Handbook makes it easy!</a:t>
            </a:r>
          </a:p>
          <a:p>
            <a:pPr>
              <a:defRPr/>
            </a:pPr>
            <a:endParaRPr lang="en-US" dirty="0" smtClean="0">
              <a:cs typeface="Arial" pitchFamily="34" charset="0"/>
            </a:endParaRPr>
          </a:p>
          <a:p>
            <a:pPr>
              <a:defRPr/>
            </a:pPr>
            <a:r>
              <a:rPr lang="en-US" dirty="0" smtClean="0"/>
              <a:t>In the Provider Handbook, you will find:</a:t>
            </a:r>
          </a:p>
          <a:p>
            <a:pPr marL="171450" indent="-171450">
              <a:buFont typeface="Arial" pitchFamily="34" charset="0"/>
              <a:buChar char="•"/>
              <a:defRPr/>
            </a:pPr>
            <a:r>
              <a:rPr lang="en-US" dirty="0" smtClean="0"/>
              <a:t>Ideas for meal planning, shopping, and food preparation</a:t>
            </a:r>
          </a:p>
          <a:p>
            <a:pPr marL="171450" indent="-171450">
              <a:buFont typeface="Arial" pitchFamily="34" charset="0"/>
              <a:buChar char="•"/>
              <a:defRPr/>
            </a:pPr>
            <a:r>
              <a:rPr lang="en-US" dirty="0" smtClean="0"/>
              <a:t>Tips for creative menus</a:t>
            </a:r>
          </a:p>
          <a:p>
            <a:pPr marL="171450" indent="-171450">
              <a:buFont typeface="Arial" pitchFamily="34" charset="0"/>
              <a:buChar char="•"/>
              <a:defRPr/>
            </a:pPr>
            <a:r>
              <a:rPr lang="en-US" dirty="0" smtClean="0"/>
              <a:t>Hints for meeting meal pattern requirements (if you participate in the CACFP, also known as the ‘Food Program’)</a:t>
            </a:r>
          </a:p>
          <a:p>
            <a:pPr marL="171450" indent="-171450">
              <a:buFont typeface="Arial" pitchFamily="34" charset="0"/>
              <a:buChar char="•"/>
              <a:defRPr/>
            </a:pPr>
            <a:r>
              <a:rPr lang="en-US" dirty="0" smtClean="0"/>
              <a:t>Ways to serve foods safely</a:t>
            </a:r>
          </a:p>
          <a:p>
            <a:pPr marL="171450" indent="-171450">
              <a:buFont typeface="Arial" pitchFamily="34" charset="0"/>
              <a:buChar char="•"/>
              <a:defRPr/>
            </a:pPr>
            <a:r>
              <a:rPr lang="en-US" dirty="0" smtClean="0"/>
              <a:t>Activities for hands-on learning</a:t>
            </a:r>
          </a:p>
          <a:p>
            <a:pPr marL="171450" indent="-171450">
              <a:buFont typeface="Arial" pitchFamily="34" charset="0"/>
              <a:buChar char="•"/>
              <a:defRPr/>
            </a:pPr>
            <a:r>
              <a:rPr lang="en-US" dirty="0" smtClean="0"/>
              <a:t>Suggestions for active play</a:t>
            </a:r>
          </a:p>
          <a:p>
            <a:pPr marL="171450" indent="-171450">
              <a:buFont typeface="Arial" pitchFamily="34" charset="0"/>
              <a:buChar char="•"/>
              <a:defRPr/>
            </a:pPr>
            <a:r>
              <a:rPr lang="en-US" dirty="0" smtClean="0"/>
              <a:t>Success stories from providers. Learn from others – success stories </a:t>
            </a:r>
            <a:r>
              <a:rPr lang="en-US" dirty="0" smtClean="0">
                <a:cs typeface="Arial" pitchFamily="34" charset="0"/>
              </a:rPr>
              <a:t>will show you new and exciting ways child care programs have met the wellness challenge.</a:t>
            </a:r>
            <a:endParaRPr lang="en-US" dirty="0" smtClean="0"/>
          </a:p>
          <a:p>
            <a:pPr marL="171450" indent="-171450">
              <a:buFont typeface="Arial" pitchFamily="34" charset="0"/>
              <a:buChar char="•"/>
              <a:defRPr/>
            </a:pPr>
            <a:r>
              <a:rPr lang="en-US" dirty="0" smtClean="0"/>
              <a:t>Links to additional resources</a:t>
            </a:r>
          </a:p>
          <a:p>
            <a:pPr>
              <a:defRPr/>
            </a:pPr>
            <a:endParaRPr lang="en-US" dirty="0" smtClean="0"/>
          </a:p>
          <a:p>
            <a:pPr>
              <a:defRPr/>
            </a:pPr>
            <a:r>
              <a:rPr lang="en-US" dirty="0" smtClean="0">
                <a:solidFill>
                  <a:srgbClr val="009900"/>
                </a:solidFill>
                <a:cs typeface="Arial" pitchFamily="34" charset="0"/>
              </a:rPr>
              <a:t>Download the Handbook from the USDA Resource Library at: </a:t>
            </a:r>
          </a:p>
          <a:p>
            <a:pPr>
              <a:buSzPts val="1100"/>
              <a:defRPr/>
            </a:pPr>
            <a:r>
              <a:rPr lang="en-US" dirty="0" smtClean="0">
                <a:solidFill>
                  <a:srgbClr val="7030A0"/>
                </a:solidFill>
                <a:cs typeface="Arial" pitchFamily="34" charset="0"/>
                <a:hlinkClick r:id="rId3"/>
              </a:rPr>
              <a:t>www.teamnutrition.usda.gov</a:t>
            </a:r>
            <a:endParaRPr lang="en-US" dirty="0" smtClean="0">
              <a:solidFill>
                <a:srgbClr val="7030A0"/>
              </a:solidFill>
              <a:cs typeface="Arial" pitchFamily="34" charset="0"/>
            </a:endParaRPr>
          </a:p>
          <a:p>
            <a:pPr>
              <a:defRPr/>
            </a:pPr>
            <a:endParaRPr lang="en-US" dirty="0" smtClean="0"/>
          </a:p>
        </p:txBody>
      </p:sp>
      <p:sp>
        <p:nvSpPr>
          <p:cNvPr id="4" name="Slide Number Placeholder 3"/>
          <p:cNvSpPr>
            <a:spLocks noGrp="1"/>
          </p:cNvSpPr>
          <p:nvPr>
            <p:ph type="sldNum" sz="quarter" idx="5"/>
          </p:nvPr>
        </p:nvSpPr>
        <p:spPr/>
        <p:txBody>
          <a:bodyPr/>
          <a:lstStyle/>
          <a:p>
            <a:pPr>
              <a:defRPr/>
            </a:pPr>
            <a:fld id="{2D13DE3E-DE99-4A2A-8360-0F6DB19FBFBA}" type="slidenum">
              <a:rPr lang="en-US" smtClean="0"/>
              <a:pPr>
                <a:defRPr/>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a:defRPr/>
            </a:pPr>
            <a:r>
              <a:rPr lang="en-US" dirty="0" smtClean="0"/>
              <a:t>You can find information about CACFP.</a:t>
            </a:r>
          </a:p>
          <a:p>
            <a:pPr>
              <a:defRPr/>
            </a:pPr>
            <a:endParaRPr lang="en-US" dirty="0" smtClean="0"/>
          </a:p>
          <a:p>
            <a:pPr>
              <a:defRPr/>
            </a:pPr>
            <a:r>
              <a:rPr lang="en-US" dirty="0" smtClean="0"/>
              <a:t>You can save money and serve healthier meals with CACFP . Commonly known as ‘the food program’, CACFP provides aid to early education and child care programs for serving nutritious foods to young children. To learn more about CACFP and contact your State agency to see if your program is eligible to participate, visit www.fns.usda.gov/cacfp/child-and-adult-care-food-program-cacfp. </a:t>
            </a:r>
          </a:p>
          <a:p>
            <a:pPr>
              <a:defRPr/>
            </a:pPr>
            <a:endParaRPr lang="en-US" dirty="0" smtClean="0"/>
          </a:p>
          <a:p>
            <a:pPr>
              <a:defRPr/>
            </a:pPr>
            <a:r>
              <a:rPr lang="en-US" dirty="0" smtClean="0"/>
              <a:t>Notes for trainers:</a:t>
            </a:r>
          </a:p>
          <a:p>
            <a:pPr marL="171450" indent="-171450">
              <a:buFont typeface="Arial" pitchFamily="34" charset="0"/>
              <a:buChar char="•"/>
              <a:defRPr/>
            </a:pPr>
            <a:r>
              <a:rPr lang="en-US" dirty="0" smtClean="0"/>
              <a:t>CACFP provides aid  to child and adult care institutions and family or group day care homes for the provision of nutritious foods that contribute to the wellness, healthy growth, and development of young children, and the health and wellness of older adults and chronically impaired disabled persons.</a:t>
            </a:r>
          </a:p>
          <a:p>
            <a:pPr marL="171450" indent="-171450">
              <a:buFont typeface="Arial" pitchFamily="34" charset="0"/>
              <a:buChar char="•"/>
              <a:defRPr/>
            </a:pPr>
            <a:r>
              <a:rPr lang="en-US" dirty="0" smtClean="0"/>
              <a:t>CACFP is a reimbursement program administered by State agencies or sponsoring organizations.</a:t>
            </a:r>
          </a:p>
          <a:p>
            <a:pPr marL="171450" indent="-171450">
              <a:buFont typeface="Arial" pitchFamily="34" charset="0"/>
              <a:buChar char="•"/>
              <a:defRPr/>
            </a:pPr>
            <a:r>
              <a:rPr lang="en-US" dirty="0" smtClean="0"/>
              <a:t>Through CACFP, more than 3.3 million children and 120,000 adults receive nutritious meals and snacks each day as part of the day care they receive.</a:t>
            </a:r>
          </a:p>
          <a:p>
            <a:pPr>
              <a:buFont typeface="Arial" pitchFamily="34" charset="0"/>
              <a:buNone/>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C861413C-FF37-44E9-AA47-5C9D29174391}" type="slidenum">
              <a:rPr lang="en-US" smtClean="0"/>
              <a:pPr>
                <a:defRPr/>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the Healthy Habits for Life curriculum, a physical activity and healthy eating curriculum that uses kids' favorite Sesame Street puppet friends. Section 2 (shown above) focuses on healthy foods and beverages. The curriculum is available in English and Spanish.</a:t>
            </a:r>
          </a:p>
          <a:p>
            <a:endParaRPr lang="en-US" smtClean="0"/>
          </a:p>
          <a:p>
            <a:r>
              <a:rPr lang="en-US" smtClean="0"/>
              <a:t>Notes for trainer: </a:t>
            </a:r>
          </a:p>
          <a:p>
            <a:r>
              <a:rPr lang="en-US" smtClean="0"/>
              <a:t>If you would like to talk more about the curriculum, please find background info on the curriculum below. Please note that this language was lifted from the curriculum.</a:t>
            </a:r>
          </a:p>
          <a:p>
            <a:endParaRPr lang="en-US" smtClean="0"/>
          </a:p>
          <a:p>
            <a:r>
              <a:rPr lang="en-US" smtClean="0"/>
              <a:t>You will find:</a:t>
            </a:r>
          </a:p>
          <a:p>
            <a:r>
              <a:rPr lang="en-US" smtClean="0"/>
              <a:t>‹ easy-to-use, fun lessons and activities that will fit in with your existing routines;</a:t>
            </a:r>
          </a:p>
          <a:p>
            <a:r>
              <a:rPr lang="en-US" smtClean="0"/>
              <a:t>‹ ways to establish a connection with children’s families so that children continue</a:t>
            </a:r>
          </a:p>
          <a:p>
            <a:r>
              <a:rPr lang="en-US" smtClean="0"/>
              <a:t>to practice healthy habits at home.</a:t>
            </a:r>
          </a:p>
          <a:p>
            <a:endParaRPr lang="en-US" smtClean="0"/>
          </a:p>
          <a:p>
            <a:r>
              <a:rPr lang="en-US" smtClean="0"/>
              <a:t>What providers will learn</a:t>
            </a:r>
          </a:p>
          <a:p>
            <a:r>
              <a:rPr lang="en-US" smtClean="0"/>
              <a:t>In order to teach the basic concepts of nutrition and physical fitness to the children in your care, this kit will:</a:t>
            </a:r>
          </a:p>
          <a:p>
            <a:r>
              <a:rPr lang="en-US" smtClean="0"/>
              <a:t>‹ offer information about nutrition and physical activity for young children,</a:t>
            </a:r>
          </a:p>
          <a:p>
            <a:r>
              <a:rPr lang="en-US" smtClean="0"/>
              <a:t>‹ help you to use this knowledge in your group setting, and</a:t>
            </a:r>
          </a:p>
          <a:p>
            <a:r>
              <a:rPr lang="en-US" smtClean="0"/>
              <a:t>‹ present you with exciting options for improving nutrition and increasing physical activity during the course of your day.</a:t>
            </a:r>
          </a:p>
          <a:p>
            <a:endParaRPr lang="en-US" smtClean="0"/>
          </a:p>
          <a:p>
            <a:r>
              <a:rPr lang="en-US" smtClean="0"/>
              <a:t>What CHILDREN Will Learn</a:t>
            </a:r>
          </a:p>
          <a:p>
            <a:r>
              <a:rPr lang="en-US" smtClean="0"/>
              <a:t>Because the greatest learning takes place in an atmosphere of fun, this kit, featuring the Sesame Street friends, is designed to provide an entertaining environment in which children will:</a:t>
            </a:r>
          </a:p>
          <a:p>
            <a:r>
              <a:rPr lang="en-US" smtClean="0"/>
              <a:t>‹ understand the health benefits of eating</a:t>
            </a:r>
          </a:p>
          <a:p>
            <a:r>
              <a:rPr lang="en-US" smtClean="0"/>
              <a:t>well and playing actively,</a:t>
            </a:r>
          </a:p>
          <a:p>
            <a:r>
              <a:rPr lang="en-US" smtClean="0"/>
              <a:t>‹ be able to name some healthy foods,</a:t>
            </a:r>
          </a:p>
          <a:p>
            <a:r>
              <a:rPr lang="en-US" smtClean="0"/>
              <a:t>‹ be more likely to try new foods, especially</a:t>
            </a:r>
          </a:p>
          <a:p>
            <a:r>
              <a:rPr lang="en-US" smtClean="0"/>
              <a:t>fruits and vegetables,</a:t>
            </a:r>
          </a:p>
          <a:p>
            <a:r>
              <a:rPr lang="en-US" smtClean="0"/>
              <a:t>‹ take part in a variety of physical activities, and</a:t>
            </a:r>
          </a:p>
          <a:p>
            <a:r>
              <a:rPr lang="en-US" smtClean="0"/>
              <a:t>‹ be able to explore at home the lessons they</a:t>
            </a:r>
          </a:p>
          <a:p>
            <a:r>
              <a:rPr lang="en-US" smtClean="0"/>
              <a:t>learned in your program.</a:t>
            </a:r>
          </a:p>
          <a:p>
            <a:endParaRPr lang="en-US" smtClean="0"/>
          </a:p>
          <a:p>
            <a:r>
              <a:rPr lang="en-US" b="1" smtClean="0"/>
              <a:t>It’s easy to use. </a:t>
            </a:r>
            <a:r>
              <a:rPr lang="en-US" smtClean="0"/>
              <a:t>This kit is designed to be used throughout the day and to easily fit into</a:t>
            </a:r>
          </a:p>
          <a:p>
            <a:r>
              <a:rPr lang="en-US" smtClean="0"/>
              <a:t>your daily routine. The activities don’t require a lot of time or preparation, and they’re</a:t>
            </a:r>
          </a:p>
          <a:p>
            <a:r>
              <a:rPr lang="en-US" smtClean="0"/>
              <a:t>versatile. You’ll find activities for large and small groups, indoor and outdoor learning, and</a:t>
            </a:r>
          </a:p>
          <a:p>
            <a:r>
              <a:rPr lang="en-US" smtClean="0"/>
              <a:t>active and quiet play. Choose the activities that work best for your group.</a:t>
            </a:r>
          </a:p>
          <a:p>
            <a:endParaRPr lang="en-US" smtClean="0"/>
          </a:p>
          <a:p>
            <a:r>
              <a:rPr lang="en-US" smtClean="0"/>
              <a:t>‹ </a:t>
            </a:r>
            <a:r>
              <a:rPr lang="en-US" b="1" smtClean="0"/>
              <a:t>Section 1, Get Moving! </a:t>
            </a:r>
            <a:r>
              <a:rPr lang="en-US" smtClean="0"/>
              <a:t>focuses on physical activity and how it builds strong, healthy bodies.</a:t>
            </a:r>
          </a:p>
          <a:p>
            <a:r>
              <a:rPr lang="en-US" smtClean="0"/>
              <a:t>‹ </a:t>
            </a:r>
            <a:r>
              <a:rPr lang="en-US" b="1" smtClean="0"/>
              <a:t>Section 2, Food and Drink to Grow On</a:t>
            </a:r>
            <a:r>
              <a:rPr lang="en-US" smtClean="0"/>
              <a:t>, highlights ways we can make healthy food choices.</a:t>
            </a:r>
          </a:p>
          <a:p>
            <a:r>
              <a:rPr lang="en-US" smtClean="0"/>
              <a:t>‹ </a:t>
            </a:r>
            <a:r>
              <a:rPr lang="en-US" b="1" smtClean="0"/>
              <a:t>Section 3, Every Day Is a Healthy Day </a:t>
            </a:r>
            <a:r>
              <a:rPr lang="en-US" smtClean="0"/>
              <a:t>builds upon the first two sections to help children remember what they’ve learned – and celebrate their new knowledge.</a:t>
            </a:r>
          </a:p>
        </p:txBody>
      </p:sp>
      <p:sp>
        <p:nvSpPr>
          <p:cNvPr id="4" name="Slide Number Placeholder 3"/>
          <p:cNvSpPr>
            <a:spLocks noGrp="1"/>
          </p:cNvSpPr>
          <p:nvPr>
            <p:ph type="sldNum" sz="quarter" idx="5"/>
          </p:nvPr>
        </p:nvSpPr>
        <p:spPr/>
        <p:txBody>
          <a:bodyPr/>
          <a:lstStyle/>
          <a:p>
            <a:pPr>
              <a:defRPr/>
            </a:pPr>
            <a:fld id="{1E634CB4-F874-43EE-880A-B0954646F2AE}" type="slidenum">
              <a:rPr lang="en-US" smtClean="0"/>
              <a:pPr>
                <a:defRPr/>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Here are examples of resources from </a:t>
            </a:r>
            <a:r>
              <a:rPr lang="en-US" dirty="0" err="1" smtClean="0"/>
              <a:t>MyPlate</a:t>
            </a:r>
            <a:r>
              <a:rPr lang="en-US" dirty="0" smtClean="0"/>
              <a:t>. </a:t>
            </a:r>
          </a:p>
          <a:p>
            <a:pPr marL="171450" indent="-171450">
              <a:buFont typeface="Arial" pitchFamily="34" charset="0"/>
              <a:buChar char="•"/>
              <a:defRPr/>
            </a:pPr>
            <a:r>
              <a:rPr lang="en-US" dirty="0" smtClean="0"/>
              <a:t>You can share these tip sheets with families. </a:t>
            </a:r>
          </a:p>
          <a:p>
            <a:pPr marL="171450" indent="-171450">
              <a:buFont typeface="Arial" pitchFamily="34" charset="0"/>
              <a:buChar char="•"/>
              <a:defRPr/>
            </a:pPr>
            <a:r>
              <a:rPr lang="en-US" dirty="0" smtClean="0"/>
              <a:t>They’re available in English and Spanish. </a:t>
            </a:r>
            <a:endParaRPr lang="en-US" dirty="0"/>
          </a:p>
        </p:txBody>
      </p:sp>
      <p:sp>
        <p:nvSpPr>
          <p:cNvPr id="4" name="Slide Number Placeholder 3"/>
          <p:cNvSpPr>
            <a:spLocks noGrp="1"/>
          </p:cNvSpPr>
          <p:nvPr>
            <p:ph type="sldNum" sz="quarter" idx="5"/>
          </p:nvPr>
        </p:nvSpPr>
        <p:spPr/>
        <p:txBody>
          <a:bodyPr/>
          <a:lstStyle/>
          <a:p>
            <a:pPr>
              <a:defRPr/>
            </a:pPr>
            <a:fld id="{4A4B5BCC-4626-424E-A82E-7472AEB219C4}"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defRPr/>
            </a:pPr>
            <a:r>
              <a:rPr lang="en-US" dirty="0" smtClean="0"/>
              <a:t>Notes for trainer:</a:t>
            </a:r>
          </a:p>
          <a:p>
            <a:pPr>
              <a:buFont typeface="Arial" pitchFamily="34" charset="0"/>
              <a:buNone/>
              <a:defRPr/>
            </a:pPr>
            <a:endParaRPr lang="en-US" dirty="0" smtClean="0"/>
          </a:p>
          <a:p>
            <a:pPr marL="514350" indent="-514350">
              <a:buFontTx/>
              <a:buAutoNum type="arabicParenR"/>
              <a:defRPr/>
            </a:pPr>
            <a:r>
              <a:rPr lang="en-US" dirty="0" smtClean="0"/>
              <a:t>At the end of the session, pass out pieces of paper or note cards and pens.</a:t>
            </a:r>
          </a:p>
          <a:p>
            <a:pPr marL="514350" indent="-514350">
              <a:buFontTx/>
              <a:buAutoNum type="arabicParenR"/>
              <a:defRPr/>
            </a:pPr>
            <a:r>
              <a:rPr lang="en-US" dirty="0" smtClean="0"/>
              <a:t>Encourage providers to write down 1 to 3 action steps they will take when they go back to their programs.</a:t>
            </a:r>
          </a:p>
          <a:p>
            <a:pPr marL="514350" indent="-514350">
              <a:buFontTx/>
              <a:buAutoNum type="arabicParenR"/>
              <a:defRPr/>
            </a:pPr>
            <a:r>
              <a:rPr lang="en-US" dirty="0" smtClean="0"/>
              <a:t>Ask for volunteers to share what they wrote with the larger group.</a:t>
            </a:r>
          </a:p>
          <a:p>
            <a:pPr>
              <a:defRPr/>
            </a:pPr>
            <a:endParaRPr lang="en-US" dirty="0" smtClean="0"/>
          </a:p>
          <a:p>
            <a:pPr>
              <a:defRPr/>
            </a:pPr>
            <a:r>
              <a:rPr lang="en-US" dirty="0" smtClean="0"/>
              <a:t>By identifying clear action steps, providers will be ready to make changes when they return to their programs.</a:t>
            </a:r>
          </a:p>
          <a:p>
            <a:pPr marL="228600" indent="-228600">
              <a:buFont typeface="Arial" pitchFamily="34" charset="0"/>
              <a:buChar char="•"/>
              <a:defRPr/>
            </a:pPr>
            <a:endParaRPr lang="en-US" dirty="0" smtClean="0"/>
          </a:p>
        </p:txBody>
      </p:sp>
      <p:sp>
        <p:nvSpPr>
          <p:cNvPr id="4" name="Slide Number Placeholder 3"/>
          <p:cNvSpPr>
            <a:spLocks noGrp="1"/>
          </p:cNvSpPr>
          <p:nvPr>
            <p:ph type="sldNum" sz="quarter" idx="5"/>
          </p:nvPr>
        </p:nvSpPr>
        <p:spPr/>
        <p:txBody>
          <a:bodyPr/>
          <a:lstStyle/>
          <a:p>
            <a:pPr>
              <a:defRPr/>
            </a:pPr>
            <a:fld id="{940340A7-A1F0-48E2-AC08-46145A6B7753}"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Suggested talking points:</a:t>
            </a:r>
          </a:p>
          <a:p>
            <a:pPr marL="171450" indent="-171450" eaLnBrk="1" hangingPunct="1">
              <a:spcBef>
                <a:spcPct val="0"/>
              </a:spcBef>
              <a:buFont typeface="Arial" pitchFamily="34" charset="0"/>
              <a:buChar char="•"/>
              <a:defRPr/>
            </a:pPr>
            <a:r>
              <a:rPr lang="en-US" dirty="0" smtClean="0"/>
              <a:t>By signing up, you will get LMCC newsletters with new resources, tips, and the latest updates.</a:t>
            </a:r>
          </a:p>
          <a:p>
            <a:pPr marL="171450" indent="-171450" eaLnBrk="1" hangingPunct="1">
              <a:spcBef>
                <a:spcPct val="0"/>
              </a:spcBef>
              <a:buFont typeface="Arial" pitchFamily="34" charset="0"/>
              <a:buChar char="•"/>
              <a:defRPr/>
            </a:pPr>
            <a:r>
              <a:rPr lang="en-US" dirty="0" smtClean="0"/>
              <a:t>If you have any questions about LMCC, email LMCC at LMCCHelp@cdc.gov.</a:t>
            </a:r>
          </a:p>
          <a:p>
            <a:pPr eaLnBrk="1" hangingPunct="1">
              <a:spcBef>
                <a:spcPct val="0"/>
              </a:spcBef>
              <a:buFont typeface="Arial" pitchFamily="34" charset="0"/>
              <a:buNone/>
              <a:defRPr/>
            </a:pPr>
            <a:endParaRPr lang="en-US" dirty="0" smtClean="0"/>
          </a:p>
          <a:p>
            <a:pPr eaLnBrk="1" hangingPunct="1">
              <a:spcBef>
                <a:spcPct val="0"/>
              </a:spcBef>
              <a:buFont typeface="Arial" pitchFamily="34" charset="0"/>
              <a:buNone/>
              <a:defRPr/>
            </a:pPr>
            <a:r>
              <a:rPr lang="en-US" dirty="0" smtClean="0"/>
              <a:t>Notes for trainers:</a:t>
            </a:r>
          </a:p>
          <a:p>
            <a:pPr marL="171450" indent="-171450" eaLnBrk="1" hangingPunct="1">
              <a:spcBef>
                <a:spcPct val="0"/>
              </a:spcBef>
              <a:buFont typeface="Arial" pitchFamily="34" charset="0"/>
              <a:buChar char="•"/>
              <a:defRPr/>
            </a:pPr>
            <a:r>
              <a:rPr lang="en-US" dirty="0" smtClean="0"/>
              <a:t>We’d love to hear your success story too! To share your story, go to </a:t>
            </a:r>
            <a:r>
              <a:rPr lang="en-US" dirty="0" smtClean="0">
                <a:solidFill>
                  <a:schemeClr val="accent4">
                    <a:lumMod val="75000"/>
                  </a:schemeClr>
                </a:solidFill>
                <a:hlinkClick r:id="rId3"/>
              </a:rPr>
              <a:t>www.healthykidshealthyfuture.org/home/resources/success.html</a:t>
            </a:r>
            <a:r>
              <a:rPr lang="en-US" dirty="0" smtClean="0">
                <a:solidFill>
                  <a:schemeClr val="accent4">
                    <a:lumMod val="75000"/>
                  </a:schemeClr>
                </a:solidFill>
              </a:rPr>
              <a:t> </a:t>
            </a:r>
            <a:r>
              <a:rPr lang="en-US" dirty="0" smtClean="0"/>
              <a:t>and fill out the online form.</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B0DFCF-120A-4549-AB2A-BBFF8D64BEE0}"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The suggestion to not give kids water in sippy cups is based on standards from Caring for Our Children: National Health and Safety Performance Standards. You can view the standards that focus on preventing childhood obesity in early care and education programs at: </a:t>
            </a:r>
            <a:r>
              <a:rPr lang="en-US" u="sng" smtClean="0">
                <a:hlinkClick r:id="rId3"/>
              </a:rPr>
              <a:t>http://nrckids.org/spinoff/pco/preventingchildhoodobesity2nd.pdf</a:t>
            </a:r>
            <a:endParaRPr lang="en-US" smtClean="0"/>
          </a:p>
          <a:p>
            <a:r>
              <a:rPr lang="en-US" smtClean="0"/>
              <a:t> </a:t>
            </a:r>
          </a:p>
          <a:p>
            <a:r>
              <a:rPr lang="en-US" smtClean="0"/>
              <a:t>This resource states:</a:t>
            </a:r>
          </a:p>
          <a:p>
            <a:r>
              <a:rPr lang="en-US" smtClean="0"/>
              <a:t>“Children should learn to drink water from a cup or drinking fountain without mouthing the fixture. They should not be allowed to have water continuously in hand in a “sippy cup” or bottle. Permitting toddlers to suck continuously on a bottle or sippy cup filled with water, in order to soothe themselves, may cause nutritional or in rare instances, electrolyte imbalances.” (p. 20)</a:t>
            </a:r>
          </a:p>
          <a:p>
            <a:r>
              <a:rPr lang="en-US" smtClean="0"/>
              <a:t> </a:t>
            </a:r>
          </a:p>
          <a:p>
            <a:r>
              <a:rPr lang="en-US" smtClean="0"/>
              <a:t>Sucking from a bottle or sippy cup can be a soothing mechanism for children so they may suck and drink water continuously whether they’re thirsty or not. Not allowing children to drink water continuously is the key part of the suggestion. Drinking water continuously can cause a nutritional imbalance. When children drink from a cup or drinking fountain, they don’t drink continuously.</a:t>
            </a:r>
          </a:p>
          <a:p>
            <a:endParaRPr lang="en-US" smtClean="0"/>
          </a:p>
        </p:txBody>
      </p:sp>
      <p:sp>
        <p:nvSpPr>
          <p:cNvPr id="4" name="Slide Number Placeholder 3"/>
          <p:cNvSpPr>
            <a:spLocks noGrp="1"/>
          </p:cNvSpPr>
          <p:nvPr>
            <p:ph type="sldNum" sz="quarter" idx="5"/>
          </p:nvPr>
        </p:nvSpPr>
        <p:spPr/>
        <p:txBody>
          <a:bodyPr/>
          <a:lstStyle/>
          <a:p>
            <a:pPr>
              <a:defRPr/>
            </a:pPr>
            <a:fld id="{CDC0D4CD-C210-411C-A26C-EC473539A8A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Sugary drinks are high in calories and low in nutrients. </a:t>
            </a:r>
          </a:p>
          <a:p>
            <a:endParaRPr lang="en-US" smtClean="0"/>
          </a:p>
        </p:txBody>
      </p:sp>
      <p:sp>
        <p:nvSpPr>
          <p:cNvPr id="4" name="Slide Number Placeholder 3"/>
          <p:cNvSpPr>
            <a:spLocks noGrp="1"/>
          </p:cNvSpPr>
          <p:nvPr>
            <p:ph type="sldNum" sz="quarter" idx="5"/>
          </p:nvPr>
        </p:nvSpPr>
        <p:spPr/>
        <p:txBody>
          <a:bodyPr/>
          <a:lstStyle/>
          <a:p>
            <a:pPr>
              <a:defRPr/>
            </a:pPr>
            <a:fld id="{766E3328-53C4-4705-8C3A-A4586AF0FB9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F643C8B-1EBB-441C-A41F-2B464E706D19}"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On the LMCC website, you can find a link to the Potter the Otter website where you can download the book for free. Later, I’ll show you where you can find this resource and other resources on the LMCC website. </a:t>
            </a:r>
          </a:p>
          <a:p>
            <a:endParaRPr lang="en-US" smtClean="0"/>
          </a:p>
          <a:p>
            <a:r>
              <a:rPr lang="en-US" smtClean="0"/>
              <a:t>Notes for trainer:</a:t>
            </a:r>
          </a:p>
          <a:p>
            <a:r>
              <a:rPr lang="en-US" smtClean="0"/>
              <a:t>The direct link where you can download Potter the Otter for free: www.potterloveswater.com</a:t>
            </a:r>
          </a:p>
        </p:txBody>
      </p:sp>
      <p:sp>
        <p:nvSpPr>
          <p:cNvPr id="4" name="Slide Number Placeholder 3"/>
          <p:cNvSpPr>
            <a:spLocks noGrp="1"/>
          </p:cNvSpPr>
          <p:nvPr>
            <p:ph type="sldNum" sz="quarter" idx="5"/>
          </p:nvPr>
        </p:nvSpPr>
        <p:spPr/>
        <p:txBody>
          <a:bodyPr/>
          <a:lstStyle/>
          <a:p>
            <a:pPr>
              <a:defRPr/>
            </a:pPr>
            <a:fld id="{69A9B8E5-46A4-4B48-B461-0759AA92201C}"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E3A854F-EE86-47EF-998F-2DED66115CFB}"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58ADBC-B32D-4850-8624-E601153B6656}"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Be careful of labels!  Many labels on beverages promote that the product provides ‘100% Vitamin C’. This does NOT mean that the beverage is 100% juice.</a:t>
            </a:r>
          </a:p>
          <a:p>
            <a:endParaRPr lang="en-US" smtClean="0"/>
          </a:p>
        </p:txBody>
      </p:sp>
      <p:sp>
        <p:nvSpPr>
          <p:cNvPr id="4" name="Slide Number Placeholder 3"/>
          <p:cNvSpPr>
            <a:spLocks noGrp="1"/>
          </p:cNvSpPr>
          <p:nvPr>
            <p:ph type="sldNum" sz="quarter" idx="5"/>
          </p:nvPr>
        </p:nvSpPr>
        <p:spPr/>
        <p:txBody>
          <a:bodyPr/>
          <a:lstStyle/>
          <a:p>
            <a:pPr>
              <a:defRPr/>
            </a:pPr>
            <a:fld id="{0EA98AF8-842C-48F1-B077-68B126F41226}"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5B0E7B5-6F03-4F86-A41F-EEAEB72F1DDA}" type="datetimeFigureOut">
              <a:rPr lang="en-US"/>
              <a:pPr>
                <a:defRPr/>
              </a:pPr>
              <a:t>1/15/2015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DEF5FA"/>
                </a:solidFill>
                <a:latin typeface="+mn-lt"/>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DEF5FA"/>
                </a:solidFill>
              </a:defRPr>
            </a:lvl1pPr>
          </a:lstStyle>
          <a:p>
            <a:pPr>
              <a:defRPr/>
            </a:pPr>
            <a:fld id="{10E423A4-76F9-403D-9AAE-42DDB8EAE9F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9981B8B-1042-44C4-8261-18C1536DE4E9}"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05CF761-1B85-4BFC-A2BF-E130CDAEDD8B}"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09C948B4-B643-437C-BBF2-353E9FDA2C34}" type="datetimeFigureOut">
              <a:rPr lang="en-US"/>
              <a:pPr>
                <a:defRPr/>
              </a:pPr>
              <a:t>1/15/2015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solidFill>
                  <a:srgbClr val="106485"/>
                </a:solidFill>
                <a:latin typeface="+mn-lt"/>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4A311808-66AC-4FED-A774-CF53A86E84B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Picture1.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6564313" y="304800"/>
            <a:ext cx="2370137" cy="762000"/>
          </a:xfrm>
          <a:prstGeom prst="rect">
            <a:avLst/>
          </a:prstGeom>
          <a:noFill/>
          <a:ln w="9525">
            <a:noFill/>
            <a:miter lim="800000"/>
            <a:headEnd/>
            <a:tailEnd/>
          </a:ln>
        </p:spPr>
      </p:pic>
      <p:sp>
        <p:nvSpPr>
          <p:cNvPr id="5" name="Rectangle 4"/>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a:xfrm>
            <a:off x="612648" y="228600"/>
            <a:ext cx="7845552"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spcAft>
                <a:spcPts val="600"/>
              </a:spcAft>
              <a:defRPr/>
            </a:lvl1pPr>
            <a:lvl2pPr>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61072F0C-F733-4FF4-9464-D1726396A162}" type="datetimeFigureOut">
              <a:rPr lang="en-US"/>
              <a:pPr>
                <a:defRPr/>
              </a:pPr>
              <a:t>1/15/2015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www.HealthyKidsHealthyFuture.org</a:t>
            </a:r>
            <a:endParaRPr lang="en-US">
              <a:solidFill>
                <a:srgbClr val="106485"/>
              </a:solidFill>
              <a:latin typeface="+mn-lt"/>
            </a:endParaRPr>
          </a:p>
        </p:txBody>
      </p:sp>
      <p:sp>
        <p:nvSpPr>
          <p:cNvPr id="9" name="Slide Number Placeholder 5"/>
          <p:cNvSpPr>
            <a:spLocks noGrp="1"/>
          </p:cNvSpPr>
          <p:nvPr>
            <p:ph type="sldNum" sz="quarter" idx="12"/>
          </p:nvPr>
        </p:nvSpPr>
        <p:spPr/>
        <p:txBody>
          <a:bodyPr/>
          <a:lstStyle>
            <a:lvl1pPr>
              <a:defRPr>
                <a:solidFill>
                  <a:srgbClr val="FFFFFF"/>
                </a:solidFill>
              </a:defRPr>
            </a:lvl1pPr>
          </a:lstStyle>
          <a:p>
            <a:pPr>
              <a:defRPr/>
            </a:pPr>
            <a:fld id="{7A1F8656-E269-40A6-AC67-B756DF95303D}"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57334AD-4AD2-4A08-BA16-2B301DC29410}" type="datetimeFigureOut">
              <a:rPr lang="en-US"/>
              <a:pPr>
                <a:defRPr/>
              </a:pPr>
              <a:t>1/15/2015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B1D19015-ABCC-4A40-813E-01F0C1583407}"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lvl1pPr>
              <a:spcAft>
                <a:spcPts val="600"/>
              </a:spcAft>
              <a:defRPr/>
            </a:lvl1pPr>
            <a:lvl2pPr>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spcAft>
                <a:spcPts val="600"/>
              </a:spcAft>
              <a:defRPr/>
            </a:lvl1pPr>
            <a:lvl2pPr>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7"/>
          <p:cNvSpPr>
            <a:spLocks noGrp="1"/>
          </p:cNvSpPr>
          <p:nvPr>
            <p:ph type="dt" sz="half" idx="10"/>
          </p:nvPr>
        </p:nvSpPr>
        <p:spPr/>
        <p:txBody>
          <a:bodyPr rtlCol="0"/>
          <a:lstStyle>
            <a:lvl1pPr>
              <a:defRPr/>
            </a:lvl1pPr>
          </a:lstStyle>
          <a:p>
            <a:pPr>
              <a:defRPr/>
            </a:pPr>
            <a:fld id="{2C503558-742A-4FA9-82A7-F23E084AD0BB}" type="datetimeFigureOut">
              <a:rPr lang="en-US"/>
              <a:pPr>
                <a:defRPr/>
              </a:pPr>
              <a:t>1/15/2015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A529AE41-8522-47CA-B6C1-3EE338249C04}"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ABA753-406B-477B-AEEC-5C4D77607E8C}" type="datetimeFigureOut">
              <a:rPr lang="en-US"/>
              <a:pPr>
                <a:defRPr/>
              </a:pPr>
              <a:t>1/15/2015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D056DD4B-6933-4A36-9993-8545E9EB6567}"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678DA3BE-6CC4-485F-84E4-FA3969CA4383}"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8DD6A21-A9DF-4E9A-A436-D5D2A6995CB4}"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DE1C27A-CA0F-4193-9724-FCE8F48C2FA0}" type="datetimeFigureOut">
              <a:rPr lang="en-US"/>
              <a:pPr>
                <a:defRPr/>
              </a:pPr>
              <a:t>1/15/2015</a:t>
            </a:fld>
            <a:endParaRPr lang="en-US" dirty="0"/>
          </a:p>
        </p:txBody>
      </p:sp>
      <p:sp>
        <p:nvSpPr>
          <p:cNvPr id="3"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106485"/>
                </a:solidFill>
              </a:defRPr>
            </a:lvl1pPr>
          </a:lstStyle>
          <a:p>
            <a:pPr>
              <a:defRPr/>
            </a:pPr>
            <a:fld id="{A7D4EB07-9064-4169-ADF1-098B874F8566}"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A4AC9F6-1034-4268-B8CA-D0AEE541B679}" type="datetimeFigureOut">
              <a:rPr lang="en-US"/>
              <a:pPr>
                <a:defRPr/>
              </a:pPr>
              <a:t>1/15/2015</a:t>
            </a:fld>
            <a:endParaRPr lang="en-US" dirty="0"/>
          </a:p>
        </p:txBody>
      </p:sp>
      <p:sp>
        <p:nvSpPr>
          <p:cNvPr id="6"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2495032-E202-496C-AFEC-85E0612F09CE}"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B86B9B5-9EEA-4F25-A0D6-3C7376194C98}" type="datetimeFigureOut">
              <a:rPr lang="en-US"/>
              <a:pPr>
                <a:defRPr/>
              </a:pPr>
              <a:t>1/15/2015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9415DC5-B4D7-463E-B056-799251912C96}"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106485"/>
                </a:solidFill>
                <a:latin typeface="+mn-lt"/>
              </a:defRPr>
            </a:lvl1pPr>
          </a:lstStyle>
          <a:p>
            <a:pPr>
              <a:defRPr/>
            </a:pPr>
            <a:fld id="{2C76A1AE-6CDC-4B4A-92FE-4AA8E3430375}" type="datetimeFigureOut">
              <a:rPr lang="en-US"/>
              <a:pPr>
                <a:defRPr/>
              </a:pPr>
              <a:t>1/15/2015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anklin Gothic Book" pitchFamily="34" charset="0"/>
              </a:defRPr>
            </a:lvl1pPr>
          </a:lstStyle>
          <a:p>
            <a:pPr>
              <a:defRPr/>
            </a:pPr>
            <a:r>
              <a:rPr lang="en-US"/>
              <a:t>www.HealthyKidsHealthyFuture.org</a:t>
            </a:r>
            <a:endParaRPr lang="en-US">
              <a:solidFill>
                <a:srgbClr val="10648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0CF55A11-7D60-4383-8353-6DC2DBE2DF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p:fade/>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5.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5.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0/image.img.png/1307542453084.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0/image.img.png/1307542453084.p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www.teamnutrition.usda.gov/" TargetMode="Externa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hyperlink" Target="http://www.fns.usda.gov/cacfp/child-and-adult-care-food-program-cacfp"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0/image.img.png/1307542453084.pn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healthykidshealthyfuture.org/home/resources/succes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t's Move Child Care icon.jpg"/>
          <p:cNvPicPr>
            <a:picLocks noChangeAspect="1"/>
          </p:cNvPicPr>
          <p:nvPr/>
        </p:nvPicPr>
        <p:blipFill>
          <a:blip r:embed="rId3" cstate="print"/>
          <a:srcRect l="-2353" t="-7320" r="-2352" b="-9628"/>
          <a:stretch>
            <a:fillRect/>
          </a:stretch>
        </p:blipFill>
        <p:spPr>
          <a:xfrm>
            <a:off x="1062038" y="609600"/>
            <a:ext cx="7216775" cy="2590800"/>
          </a:xfrm>
          <a:prstGeom prst="rect">
            <a:avLst/>
          </a:prstGeom>
          <a:solidFill>
            <a:schemeClr val="tx1"/>
          </a:solidFill>
          <a:ln w="76200" cap="sq">
            <a:solidFill>
              <a:schemeClr val="tx2">
                <a:lumMod val="50000"/>
              </a:schemeClr>
            </a:solidFill>
            <a:prstDash val="solid"/>
            <a:miter lim="800000"/>
          </a:ln>
          <a:effectLst>
            <a:outerShdw blurRad="50800" dist="38100" dir="2700000" algn="tl" rotWithShape="0">
              <a:srgbClr val="000000">
                <a:alpha val="43000"/>
              </a:srgbClr>
            </a:outerShdw>
          </a:effectLst>
        </p:spPr>
      </p:pic>
      <p:sp>
        <p:nvSpPr>
          <p:cNvPr id="7" name="Title 1"/>
          <p:cNvSpPr>
            <a:spLocks noGrp="1"/>
          </p:cNvSpPr>
          <p:nvPr>
            <p:ph type="ctrTitle"/>
          </p:nvPr>
        </p:nvSpPr>
        <p:spPr>
          <a:xfrm>
            <a:off x="266700" y="3886200"/>
            <a:ext cx="8610600" cy="1066800"/>
          </a:xfrm>
        </p:spPr>
        <p:txBody>
          <a:bodyPr/>
          <a:lstStyle/>
          <a:p>
            <a:pPr algn="ctr">
              <a:defRPr/>
            </a:pPr>
            <a:r>
              <a:rPr lang="en-US" sz="4000" dirty="0" smtClean="0"/>
              <a:t/>
            </a:r>
            <a:br>
              <a:rPr lang="en-US" sz="4000" dirty="0" smtClean="0"/>
            </a:br>
            <a:r>
              <a:rPr lang="en-US" sz="4000" dirty="0" smtClean="0"/>
              <a:t>offer healthy beverages</a:t>
            </a:r>
            <a:endParaRPr lang="en-US"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cstate="print"/>
          <a:srcRect/>
          <a:stretch>
            <a:fillRect/>
          </a:stretch>
        </p:blipFill>
        <p:spPr bwMode="auto">
          <a:xfrm>
            <a:off x="533400" y="2209800"/>
            <a:ext cx="2819400" cy="3365500"/>
          </a:xfrm>
          <a:prstGeom prst="rect">
            <a:avLst/>
          </a:prstGeom>
          <a:noFill/>
          <a:ln w="9525">
            <a:noFill/>
            <a:miter lim="800000"/>
            <a:headEnd/>
            <a:tailEnd/>
          </a:ln>
        </p:spPr>
      </p:pic>
      <p:sp>
        <p:nvSpPr>
          <p:cNvPr id="22531" name="Content Placeholder 2"/>
          <p:cNvSpPr>
            <a:spLocks noGrp="1"/>
          </p:cNvSpPr>
          <p:nvPr>
            <p:ph sz="quarter" idx="1"/>
          </p:nvPr>
        </p:nvSpPr>
        <p:spPr>
          <a:xfrm>
            <a:off x="3886200" y="1905000"/>
            <a:ext cx="4872038" cy="4495800"/>
          </a:xfrm>
          <a:ln>
            <a:solidFill>
              <a:srgbClr val="FF0000"/>
            </a:solidFill>
          </a:ln>
        </p:spPr>
        <p:txBody>
          <a:bodyPr/>
          <a:lstStyle/>
          <a:p>
            <a:pPr marL="0" indent="0">
              <a:buFont typeface="Wingdings" pitchFamily="2" charset="2"/>
              <a:buNone/>
            </a:pPr>
            <a:r>
              <a:rPr lang="en-US" sz="2800" b="1" smtClean="0"/>
              <a:t>Watch out for the drink labels on the front of juice packages! </a:t>
            </a:r>
          </a:p>
          <a:p>
            <a:pPr marL="0" indent="0">
              <a:buFont typeface="Wingdings" pitchFamily="2" charset="2"/>
              <a:buNone/>
            </a:pPr>
            <a:endParaRPr lang="en-US" sz="2800" smtClean="0"/>
          </a:p>
          <a:p>
            <a:pPr marL="0" indent="0">
              <a:buFont typeface="Wingdings" pitchFamily="2" charset="2"/>
              <a:buNone/>
            </a:pPr>
            <a:r>
              <a:rPr lang="en-US" sz="2800" smtClean="0"/>
              <a:t>100% Vitamin C ≠100% juice </a:t>
            </a:r>
            <a:br>
              <a:rPr lang="en-US" sz="2800" smtClean="0"/>
            </a:br>
            <a:endParaRPr lang="en-US" sz="2800" smtClean="0"/>
          </a:p>
          <a:p>
            <a:pPr marL="0" indent="0">
              <a:buFont typeface="Wingdings" pitchFamily="2" charset="2"/>
              <a:buNone/>
            </a:pPr>
            <a:r>
              <a:rPr lang="en-US" sz="2800" smtClean="0"/>
              <a:t>Check the Nutrition Facts on the back to see if the drink is 100% fruit juice. </a:t>
            </a:r>
          </a:p>
          <a:p>
            <a:pPr marL="0" indent="0">
              <a:buFont typeface="Wingdings" pitchFamily="2" charset="2"/>
              <a:buNone/>
            </a:pPr>
            <a:endParaRPr lang="en-US" smtClean="0"/>
          </a:p>
          <a:p>
            <a:pPr marL="0" indent="0">
              <a:buFont typeface="Wingdings" pitchFamily="2" charset="2"/>
              <a:buNone/>
            </a:pPr>
            <a:endParaRPr lang="en-US" smtClean="0"/>
          </a:p>
          <a:p>
            <a:pPr marL="0" indent="0">
              <a:buFont typeface="Wingdings" pitchFamily="2" charset="2"/>
              <a:buNone/>
            </a:pPr>
            <a:endParaRPr lang="en-US" smtClean="0"/>
          </a:p>
        </p:txBody>
      </p:sp>
      <p:sp>
        <p:nvSpPr>
          <p:cNvPr id="22532" name="Title 1"/>
          <p:cNvSpPr>
            <a:spLocks noGrp="1"/>
          </p:cNvSpPr>
          <p:nvPr>
            <p:ph type="title"/>
          </p:nvPr>
        </p:nvSpPr>
        <p:spPr/>
        <p:txBody>
          <a:bodyPr/>
          <a:lstStyle/>
          <a:p>
            <a:r>
              <a:rPr lang="en-US" smtClean="0"/>
              <a:t>Don’t be fooled by juice labels!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Know how to read milk labels!</a:t>
            </a:r>
          </a:p>
        </p:txBody>
      </p:sp>
      <p:sp>
        <p:nvSpPr>
          <p:cNvPr id="23555" name="AutoShape 2" descr="data:image/jpeg;base64,/9j/4AAQSkZJRgABAQAAAQABAAD/2wCEAAkGBhQSERQTEhQVEhUVFRgXGBQVFRcYHBgWGR4VFRcUFxcYHCYeFx8kGRQVHy8hJicpLSwuFSAxNTAqNSYrLCkBCQoKDgwOGA8PGjIlHRwqKSkpKSkpKS0pLCkpKiksNSksKSkpKSwpNSw1NSk1LCksKSw0MCk1LC0pKSksLCw2LP/AABEIAKwArAMBIgACEQEDEQH/xAAbAAEAAwEBAQEAAAAAAAAAAAAABAUGBwMBAv/EAEsQAAEDAgIFBwULCgUFAAAAAAEAAgMEEQUSBgchMUETUWFxgZGxIjJyocEUMzVCUmNzkqKy0SMkJUNTdMLS4fA0RFRkk2KDs8PT/8QAGQEBAQEBAQEAAAAAAAAAAAAAAAECAwQF/8QAJxEBAQACAQMCBgMBAAAAAAAAAAECETESIUEDURMyYYGRsSJxoQT/2gAMAwEAAhEDEQA/AO4oiICIiAiIgLK41pTUCWSGjgjldHYPfLMYw1zgHABgYS8ZSDe4/DUrEVbsmL1DOEtNBL1uDpYndzWM71LwzlbJuK1uNYu+R4ZNQgsLc8XJvcW3GYAuvxC9ZdMcWi86ggqB8zUFh6/LaV54OLYjXDnbAfsAexaNY6q431LGXdrhnj9/wmqYfmyZR9bI0L0brwg40NeP+0w/+y60iXTrX4t9medrvg4UWIO6oG+168zrvi/0GIf8TP51pbr7dOs+L9EjRDSyPEYOWiZJGA9zC2QAEObsPmkg96vViNULr0D/AN7qf/I5bddHcREQEREBERAREQEREBEKoNL9MIcPgMkpu8giOIHypH8Gt5huueF0EnSXSaGhgdPO6wGxrR5z3cGNHE+C57o/U1lfWDEZminhEb4ooCDmLCQ7OSQN7mjbax4bNpi4Ro/UYjO2vxO4t7zS7Q1jdhBcDtG69jtOzNuDRuwFjLLw455+Io56UNqZ3RzxsmnhYGMdYkPZns7Je7mkW+qeyhklxxp82leOdvHsNrKx080ZNREJoBapg8uMje620sufV09an6IaRCspmyEZZB5EjDva8bxY7du/bzrLn42zoxHG/wBhAe7+dfTiON/sKcdo/mW8RTadX0YB78ddsApmX47PHavSPQuvn/xde9rTvZB5J6s4tbuK3aJs6lDq+PuCeTDn3LJC6amlcdrwdskTv+tpsb8QTzFdEWC0lwM1MNmPMU0bhJDK212SN3HqNyCOIJVnoFpj7uic2UCOqgPJ1EW6zxsztB25XWJHdwXTG7ejDLcapERabEREBERAREQEREBctjwQSYtWzVBM8sBYIGuIsyJzc7bN3A5swuupLmrZ7Y9XM4Gnp3dwP9FMuGM/lR49ZlIHGOYyU8jTZzJWEFpGzeNh6wp8WnNA7/Nwi/ynhv3rKyrMKhl99iZJ6TQVUz6AUD99NGL/ACLs+6QuXZ5/4rinxOJ+1ksb/Re13gVjca/RtaKxn+GqXBlQ0fEfbyZW25zbvPZKdqlw0m5gceuaX+Zeml+DxQYRURQsbHGxgcGjhZzXk9ewm6vZZpp6esZI0Oje17XAEOa4EEHaCCF65guWaK6rqaopYqgzVDHyNu7kzEBmBLXWvGTa4O8lXY1SQf6qt/5Y/wD5JqFmPu25eBvIHaoFVpFSxe+VMDPSlYPVdZo6o6J3nmeT05QfBoUim1VYezdC53pSyH1ZrKdk1j7rB2nlAP8ANwnqeD4LH47pnTx1cVfQudJNH5MwbE8slpzYvDnbAHCwIJO8BbGn0GoWG7aaK43EtzHvKlYzRN9yzsa0NBieLNAHA8yssjUsl7NrTTh7GvaQWuaHAjbcEAgg8dhXos3q3qM+E0J5qaNv1Ghn8K0i6vSIiICIiAiIgIiIC5ZUG2ktQOejjPgPxXU1y/FvJ0l+kw9p7nvH8J7lLwzn8tXGL4o+CzhBJOz4xisXN6chsXDd5tz0KFFpxSkeW58POJopGeLbKzxLGIacNdPI2JrnZQ5xsL7wC7c3dxsvaKZkrQWubI08QQ4dnBcnlRcN0hpqg2gnilIFyGSNcQOctBuFD04F8NrP3eX1NJ9itoqRjSS1jWk7yGgeCqNO3Ww2s/d5B3gj2pOVnMQtAJmxYVA95s0Ne4nmBkf+KvW1krhmbTTFlr5jkbcb7gOdf1Km0AiDsLp2uFwWvBB4jO9ajRitc+GeNxzci98bSd+UDZc8etWTdc8t3PW9bVJxjPGx0RY0vaXAzHK1rWkNJdbpIFlHpcdfle17A+ZknJhjNge47st722AnsXlg1I400T48mdvKNHKNzNLXPNwRcX3AjqXzCIuTqJZZHZ20zXSSPtbNM8bh1An1KR4+vO9N3z+P7+ydS4rI6d0D4sjmtBdZ4dlvuBtxN9ymYh71J6DvAqJgUByGV/vkzjI6/C/mt7BZeuOPtTTHmjf4FHq9Hdm75/SRqo+B6L6L+Jy1iyeqn4Hovofa5axdn0RERAREQEREBERAXLNOm8npBhsv7aGSEjoZyrh3mYdy6muaa1WZa7CJt1qkxf8AIY/Yw96lS8L2uoI5mGOVjZGHe1wuD2FZ6DVtRRuLomywkm55OomaL9Qcr7FpJWwyOgaHytbdjHbA4jbkvcWuNgPC6ytPrHcxwZV0dRA/jlYZB2Fo2rl3eWb8NdSUojblDnuHO9xce8qn0++Dav6F3sVvQ1rZWB7M1j8tjmH6rwCqLWRNlwyp6Wtb9Z7Gn1EqRJy99A47YbSdMLXfW8v+JWmimxlcfnX+pqjaMR5aKmaRYiCMW5vJGxTdFGXpqo8TLL4LU5Yvf1J91dgcojoo3HcI8x7bu9qiVbMlHBG/Y6oeZ5vQH5Sx+z3L95M1HTRA2EohYTf4tg5/2WnvXrjUQqp5hEQ5scAiYQdmd3lOAPUGjtKk4eO98JJ7Sfnn/P2/DcRlDY5C6PK+URmHIczA4FzRmvtOWxPWvXTCXLQVR5oX+BXnyYlqGcnE+ONjjK9zwRnlIygAE7gAvzp4P0bWfQSeBTy9H/Pvfdc6q/gij6IrfactWsdqjeThVPfhnA9HM6y2K7PpiIiAiIgIiICIiAuba6m+Rhz7ebiEJJ5h5X4BdJWA10M/MYnfIq4D9sBCrlxSyjV9CyeMskGZrht2kEdIcCC0jgRtVPHom6O3uerqYgD5rntlB6CJQfVtXF4+zQrH61xfDXtO50kQPVnafYtZA1waA5wceJAtfsuVjdb5/RxA4ys9pSLjy2NKLMYB8lvgFEp8NkY17WTvYx73OLWtZ8beLkErO6aaQy0YopIruDn5XxgXztyEkDjcWuLcyz+kunb318DaaUtiY6EHL+sMpYXfFIIa1zRtPE8yslS+l1Xbo8GGsbE2MgPawWGYA7PDoUiOINFmgNHMBZYCjxGR1ZjMBcTGGZmi58k5Gg25r39RWh1fSOdhtK5xLiY7kkkk7TvJ3qWJ8OY8LesxSKKMyyyNZG02L3EAA3y2v6WxV+k0rZcPqHMcHtfTvLXA3BBaSCDxFlzGncaqsdR1E3J03uqZ9iS0Pfmd+TDuc3JtfZtO9dVxyACjmY0ANELgANwAaQAOxXWm7j06emp2sEmEwW2ZDIw9bXOF1tVzfUQ79HPHNO71hpPrK6Qur1CIiAiIgIiICIiAsNrmjvhbz8maF3c9pW5WP1uMvg9WfksDh1hzdqDxrMVZT0/LSZsjWtLi1pcWiwu4gbbDivLDdKKWoH5GeJ/QHAEdbTtCmUDs0MfG8bfAKsm0IoXEudSQEk3J5No28+xcezx9vK7BvtG1YvWsL0kY+VURjvNvatNQ4HDCbxMydAc+31SbepZzWePzeD97g+8EnLWPzJWlNC98mHFrS4R1TS4gXDQWubc9FzbtVbpFoIxvJGljtetZNJbgCRe19zQdtulbkL6m06qy+HaKPZVYhO4ttVZWsAJuGhuUl3Nc9e5RtE8IxKnjhgkfSMhiAb5Ike9zR0nKG9xWxspHuYNF3m3M0bz+Cd6u7WZpNDKdrJo5Gidk8zpXCQA2LjcAW3W3X37FLxCkbHRyRsvlbC4AFxdsANhdxJPard8jeDbdNzdQcTbeGUfNu8CieVTqJb+jL88z/VZvsXRlzzUT8Et+mm+8V0NdnrEREBERAREQEREBZrWVBnwmuH+2kd9UZ/4VpVVaWUvKUFXHuz00zb+kxw9qDN4E4uo4S0i5hbYnaL5RYnnF1Ap8fq2nLPQyE38+B8b29YzOaV7aEz5sOpHH9gy/YBdXENQ1+1jmu9Eg+C4vH5fKefOL5XM6HixWV1nD81iPNVwffC16yeswfmbP3qn++EnK48xqwvoC/UMd97g3rv8AgpMcrI9rfLdz8B1JpJHtDEIm53+dwCgSSFxJPFfZJC83O0n+9imCnbE3M/a47mq8t88cRAUbET+Rk+jd4FT5KtzuNhzDYq3GDanm+jf4FRjyq9Q/wUPppPFdGXPdRTLYSzplm++V0JdnsEREBERAREQEREBeFcy8bxzscO8Fe6/Eo8k9RQc11aS5sLpT83b6pc32KVXaFUsrzJkdE8m5dDI+Ik85yEbVV6pRbC4m7y18zT1iR/4q6dpRC2Qxyl8Dgf1rC1p5sr9rHdh4rjeXlu91NoMPETcofK8fOvMh+s7yj2lZzWXJali6aqn9TwVrGuBFwbg8QsTrVeRTwAcamPZ0jaPWk5THltgvoCU5FhmvuG7+qmR1jGeYzbzuKaSSeXvTwCJud/ncB/fFQJ5i83P99CTzl5uSpVNRgNzybuA51ee0b+btEFV+kLrUs55on+BVvUVZds3DmHtVFpa61DUn5l/gVPLHnslaoYQ3CKa3xg53e521bJZXVay2EUX0IPeSfatUuz2CIiAiIgIiICIiAvy8bD1L9L4UHKdVuylmb8isnb3Fp8SVsFhK+ir8GdNI2NlXRvlkmcWXa6POS5xcNtgABt2jYSbK2wDWHSVQAa/knn4klmnsdfK7sK5ZSvNnjd7aVYvWey8dIP8Adx+K2gKxus/ZBTu+TVxeKkZx5bOyI08VKiqGN2hhJ6SiSP3RUN/KfsaOfj/Rfiuq85sPNG78V+Kisc/ebDmC8FbfEauU1qCotOnWw2rPzD/Aq7kkDQXOIaBvJNgO0rB6wdN6T3HUQMma+SSMsAbtFzs2u3N7VJExm66NoHDlwyhaQQRSQXB2EExsJB7SVfKDgkwfTQPAIDoY3AEEEAtaQCDuPQpy7PWIiICIiAiIgIiICIiD4VjtJtVNDW3cYzBIf1kNm3Jttcy2V+7iFskQcXdq+xfDttHO2qjG3k/NvwsI3uIG8nY8ewwca0rdLyEGI08lE5tQx7nvaQxwZdxykjabgDZcbd67qvCspGSsLJGNkYd7XAEHsKmozcZXOZtZdA0X5e/ose7wCqqjXPQtvlEr+gBrfvuFl0Kl0Aw+I3ZRwNP0Y9qtYcIhZ5kMTfRjaPALPTGJ6eLjrdcgk2U9HLM75IfmPaImvKlQ45jVUByFByANxnlBFt+8SFrvsrsQC+q6jUwxcgZqir6xwdiNYA3eY47vI6G3ysb15XLcaN6uKKiIdFEHSD9bJ5b+F7E7G7uAC06+qtR8X1EVUREQEREH/9k="/>
          <p:cNvSpPr>
            <a:spLocks noChangeAspect="1" noChangeArrowheads="1"/>
          </p:cNvSpPr>
          <p:nvPr/>
        </p:nvSpPr>
        <p:spPr bwMode="auto">
          <a:xfrm>
            <a:off x="0" y="-795338"/>
            <a:ext cx="1638300" cy="1638301"/>
          </a:xfrm>
          <a:prstGeom prst="rect">
            <a:avLst/>
          </a:prstGeom>
          <a:noFill/>
          <a:ln w="9525">
            <a:noFill/>
            <a:miter lim="800000"/>
            <a:headEnd/>
            <a:tailEnd/>
          </a:ln>
        </p:spPr>
        <p:txBody>
          <a:bodyPr/>
          <a:lstStyle/>
          <a:p>
            <a:endParaRPr lang="en-US"/>
          </a:p>
        </p:txBody>
      </p:sp>
      <p:pic>
        <p:nvPicPr>
          <p:cNvPr id="23556" name="Picture 4" descr="http://rlv.zcache.com/1_milk_photosculpture-p153869957177862972env3d_216.jpg"/>
          <p:cNvPicPr>
            <a:picLocks noChangeAspect="1" noChangeArrowheads="1"/>
          </p:cNvPicPr>
          <p:nvPr/>
        </p:nvPicPr>
        <p:blipFill>
          <a:blip r:embed="rId3" cstate="print"/>
          <a:srcRect/>
          <a:stretch>
            <a:fillRect/>
          </a:stretch>
        </p:blipFill>
        <p:spPr bwMode="auto">
          <a:xfrm>
            <a:off x="3086100" y="4600575"/>
            <a:ext cx="1752600" cy="1752600"/>
          </a:xfrm>
          <a:prstGeom prst="rect">
            <a:avLst/>
          </a:prstGeom>
          <a:noFill/>
          <a:ln w="9525">
            <a:no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5029200" y="1795463"/>
            <a:ext cx="1514475" cy="1703387"/>
          </a:xfrm>
          <a:prstGeom prst="rect">
            <a:avLst/>
          </a:prstGeom>
          <a:noFill/>
          <a:ln w="9525">
            <a:noFill/>
            <a:miter lim="800000"/>
            <a:headEnd/>
            <a:tailEnd/>
          </a:ln>
        </p:spPr>
      </p:pic>
      <p:pic>
        <p:nvPicPr>
          <p:cNvPr id="23558" name="Picture 15" descr="http://t3.gstatic.com/images?q=tbn:ANd9GcQK9sw_ZlOOifJVEyv3FAtdtSI1kVhRpcvwiJbOXTa3LhwPHrLuYw"/>
          <p:cNvPicPr>
            <a:picLocks noChangeAspect="1" noChangeArrowheads="1"/>
          </p:cNvPicPr>
          <p:nvPr/>
        </p:nvPicPr>
        <p:blipFill>
          <a:blip r:embed="rId5" cstate="print"/>
          <a:srcRect/>
          <a:stretch>
            <a:fillRect/>
          </a:stretch>
        </p:blipFill>
        <p:spPr bwMode="auto">
          <a:xfrm>
            <a:off x="441325" y="1844675"/>
            <a:ext cx="2028825" cy="2257425"/>
          </a:xfrm>
          <a:prstGeom prst="rect">
            <a:avLst/>
          </a:prstGeom>
          <a:noFill/>
          <a:ln w="9525">
            <a:noFill/>
            <a:miter lim="800000"/>
            <a:headEnd/>
            <a:tailEnd/>
          </a:ln>
        </p:spPr>
      </p:pic>
      <p:sp>
        <p:nvSpPr>
          <p:cNvPr id="23559" name="AutoShape 19" descr="data:image/jpeg;base64,/9j/4AAQSkZJRgABAQAAAQABAAD/2wCEAAkGBhMSEBMUEhQWFBUVFSIYGBcXGR0cFhwYGCAWHBocHx0YHSYfGB8vHhweIC8iJiopLC8vHx4yNTMqNyYrLCkBCQoKBQUFDQUFDSkYEhgpKSkpKSkpKSkpKSkpKSkpKSkpKSkpKSkpKSkpKSkpKSkpKSkpKSkpKSkpKSkpKSkpKf/AABEIAGgAZgMBIgACEQEDEQH/xAAbAAABBQEBAAAAAAAAAAAAAAAAAQQFBgcDAv/EAEUQAAIBAwIEBAIFBQ0JAAAAAAECAwAEERIhBQYTMQciQWFRcRQjMkKBJDNSkrMVQ1NicnORk6GxwcLRFhc0NUR1gqO0/8QAFAEBAAAAAAAAAAAAAAAAAAAAAP/EABQRAQAAAAAAAAAAAAAAAAAAAAD/2gAMAwEAAhEDEQA/ANB8Tuczw2xaVADM7COIN21HJJx6gAE4+VUrkHmjidxaNdTX1umqZ0SO6jCxsEQOxWRGVlA822CBpNaFzlyTb8ThWK4LqEbWrRkBgcEeoIxj0I/urPeOeC15phSC6jmhgUrHDMhjGGOTkx5DkkDLHBIGKC8ji3FY95LOCdfjb3BDfgsyAH9YV04Vz7DNdC0kimtrkprWKdQpZRndWVmVuxOx9D8DWR3NjxiwjKi3uD93VCxdAmrrSMOluGeQ7tpGlF0jOrKv5b+a6SO5eWEX7pHOHUao7S0tg7mRyoOC7lsp66gMbEUG6Zpar3JPNQv7RZdJSQeSVGGCsgVWI39CGDD2YVYA1AtFJqozQLRSZozQLRRRQFFFFBQuPczsvF7OJS4gikMc7A4j61yh6CH49ifYunbIze+9ZNzFbXgS9sFsppXu7rrRXa/mhqZGVnYD6soFC/8AiK1laBcVjfiRwduHM7xo0tndSapLeMBdVySulZZAOoYW3bQO7ZG2rNbLUTzPwmK5tJ4ZiFSSMhmOPLtkNvtsQG/CgzXlzjh4fEnEJ5Wlt7wMLrQMrFdoW06ABjSVHR22yq7kb1mvGvFjiNxPJIlxLCrN5I420qq+g2HmPv8AHNXLwyv47wy2lwNcVxD0skkKHjGQsakrHGNOWVUUttqY+gqHLnJBHHorKQE9KfMmRs0ceXz37MgH61BbuXbXjk0yRfuk0R0M02shjHolkhKjvqbKH1A7jO1aRb8m3SKCnFbsvjcyCGRCT66GTYe2o/OoLknw9trhZLy7Rbg3EkjRLIMpGnVmYBRn7xbWfcn3qyHwz4d9y36X81JJH+zYUAnDeKoMC8tZT8ZbVl/ZTAUvQ4tp3uLEH1/J5sAfHeevH+7yNc9K7vos/o3Lt+1DiuM3h87KynifEiCCPzsfY/KGgk+R+Kz3Nms1x08uzFDGrKrRAkI2GZiNQGrv2Iqfqs8j3x6BtZAFmssQyKNlKgDpSKPRXTDD4HUPSrMKAooooCiiigTNYj45eIw/4C2YMM/lLKdvaLI+WWHsB8RW1XFuHVlJIDAg6SVbB2OCpBB9xuKw3mHkM8Onjit4UuhN1JFYRK96BFpZlHVLRnGoedU1e2d6DO+S7u5S4RoC4YyLkxwmWTAOTpCjODgKQGXOwO1bMvGC/E572Wze06HDJJF6oAlkAbuwUnTgDABGdz7Y58leJAjPTunURDCBwnTCOMnSxcI9xIcqCEiGMZ3ByXvijc6JML3ubGW3X3Ly2gXt32kY49jQXDkm06PDrOM91t0B+ZUE/wBpNTeazGXna5seJ3qXJ6ljE0e6rh4ElXKMAoy8eryMdyDp9wenIPMN490fpjnRfwm5tlPaNUdgYxn16bI/4/Og0osKCazuDnS5i4c8kmmSazvOhdkpjMQcBpFVMBT03Rs9tm22q3cxGY2cxtXCzCMtE2AwLL5gPMCCGxp+RyKCL5stXgkTiEClmhXTPGo3lts5bA9XQkyL6nzD72KslneJLGkkbBkdQysOxUjII/Cs25Q8Svp3EFLs1vC1sFiSQaRPPqBkZSfL5SCgAOTv8hO8vTfQbuSxkGmKV2ls2+7hvPLB7MrFmA9VPtigudFIDRQLRRRQFZl4nzqL+xDyzRKYZx+TqWuJNRt/qo9vITj7Q9NWcd602s28SZwl/Zs1ybRfo84aVF1SkFrcaIs5xIewIBO5xQE3I638cUgjbh88LBM9UPM8A0HTK0bagSPixZSO+9OPEvhLPLwooiyGO88qvIUBYIzoGfS5IzGM7Ent65p54d2+gSdOwe1hYBhLPIGupm3y0i7sPjufXYYOzzn1iFsWGduI2+cfBnKf5qCPuoLyR3eXhdpIzx9FiLn7UROSjaoRkZ9K58U4lPCsU89jZwrbnETSXYURlgEwpEOkZG3yqX45zTJHcJaWsBuLho+qQWCRJHqKh3Y5O5B8qgnY1VuabDid50kmtLaeKJjI6w3GEdtLIqESqMMrNr38u3x2oJSeyupEuCvDrUfTE0zH6W3nXSUBysJH2TsR8aiuW+S57KRZUtELoCAz8RlYaSMEFTAFO2/b/CoLhEl8ois5blxMgEXTS/hjOpBsgxbt5gCPLrY9s+lOeK2tzBpWSe4hkf7Ak4wBqPYbNDvv+FBMWnDRPZGGHhtpPbO7P9XfFwJGPmKuY8oc/onb0p1xjht3LZi3/c/HTCmF1vQ0sbx/m3DSJnUPc7gketQnJXKvFbZg0cUFuVgEUjTMHEz63fqAW57hSEDNvgb9qvHLXMz3EVx1URXtpWidom1QsVUMSjEA+uCDuDtQdOQ+My3fD4Jp1AlYEPpxgsjMhIxsM6c496K8eHceOFWX8aBW/XGr/GigslFFFAVmfPkkg4tbtH0UMdm7fSLj83bgyKGlAOzOB5QM92Gdq0yss8SIg3FLc9OF+laPIXuGxbwjqKOq4/fcdgnxK/OgsPhwkJjmlhFw5kcarq4BDXGAcOoJyIxkgDCj+2nXP/5m2/7hbft46iOQuLtr0Au0UuqQXF0+me4k8oLRQfchCjbsMYwO9S3iAfyeA+gvrYn2AnjoH/HeUrW80m4hSQqMBjlXAPoGQhse2cVX+QbCOzu+JWca6FWVJ41yT9XNGoONRJIDoQT8avK1S+O3KQcbs5WZYxJaTRyMzBV0xtE6ZLbbFm/poGdt4XuksircL9GkuxdOpjJnMiMHVRIX0qMj7SqGxtn1pzx/kOaa+e6iljIltvo7xzqzoF38yhWAbuTpO2cnIzUi/iVw/JCXAlI/gUeX9krV6s/EOxlkWMTaHY4UTRyRZPwHWRQT7UEJNy5Bc8SS2nUzRWVggGtm3eR2XU2kjJ0xA/iamuYreOy4VdiCNIkjtpCioAFB0sewHqT+Od6b8hDrG8vD/wBTcsqfzNv9TH/arn8a6eJsmOF3A/T0R/1ksSf5qCb4Ja9K1gj7aIUX9VVFLTsLtgelFB7pGNLXK6gV0ZGGVYFWHxBGCP6KCr8Q55Da1s1WcptJO7dOzixgHXMftEeqoGPxxWT83TXE7reyMoWBvq7i6AjgkwchIbYIzshIzqcsTscr2q/c18DNqBMqxPFHtH19rS0QaQui3jBM0pJ2bvnG4FV3iDHyy3DLE7bLeXya7ls9ha2IyIhnsSM7770EXyzzhm5inuNcU7kPJM8LSzTrqwsFqmnEUOndiPNv8jWqeIY/IlHxurcf++Gsj47wbDFpopupJvG87NLxJwD5WSCNh09x3ZkA7DHapH/budoYrHiOFnFzC6SNIgfpxyozdcAlYnCAnzYzjtnuG5iqNz5YxC/4bcXKI8Cu8LdRQyrJMF6TkEEY1JpyexINTH+8DhoOPptt/Wr/AK004pzhwi4ieGe7tZI3GGVpFII29/jg57ggUD6XjzRXKQLZz9JmVOuip0QWBPYNqCjGCcDB/DLfi3FIriVrKeynliY6XlaIfRh5dX2iwYYH3wNj2OaqH+1QtBpteMWU8Q2RLslnQeg6sJ1OP5S59zTa450S8HSveJ2UNv8AviWZlMkq+qGSRQY1PYhQSRkZoLh4WKBw4BARCJ5hBnv0eq+g59fXB+GPnXrxR/5bJ/Owf/Rb1xtfE7hEaKiXKKqgKqqj4AGwAATtio7mPmq34lElpaGSR5Z4st0ZQiIkscjOWZQuwT470GhiigUtAUUUUHlhVU4h4fRNKZYHe2eRmaaSLBuJNWPKJpNTxD0wuPwwKKKCqryjxLpEWscdkszedRKTcsN/NPckM5P8SPcZPmHrJ8s+C1nAepcolzMf0l+pX5RknV/Kckn27UlFBcYuWLRfs20A+USD+5a7fuHb/wABF/Vp/pRRQdIuGRKPLHGPXZQP7hS3kDlcRsEb4ldWB64GQM47E5A9Qe1FFBBXHL151WaO8ZVOkaWXVkBgXOeynGVGgDY7k7YjhyxevPrldMgqyyLK40MGySsYQ5TT5emXAxkNrJ1EooLvRRRQf//Z"/>
          <p:cNvSpPr>
            <a:spLocks noChangeAspect="1" noChangeArrowheads="1"/>
          </p:cNvSpPr>
          <p:nvPr/>
        </p:nvSpPr>
        <p:spPr bwMode="auto">
          <a:xfrm>
            <a:off x="0" y="-471488"/>
            <a:ext cx="971550" cy="990601"/>
          </a:xfrm>
          <a:prstGeom prst="rect">
            <a:avLst/>
          </a:prstGeom>
          <a:noFill/>
          <a:ln w="9525">
            <a:noFill/>
            <a:miter lim="800000"/>
            <a:headEnd/>
            <a:tailEnd/>
          </a:ln>
        </p:spPr>
        <p:txBody>
          <a:bodyPr/>
          <a:lstStyle/>
          <a:p>
            <a:endParaRPr lang="en-US"/>
          </a:p>
        </p:txBody>
      </p:sp>
      <p:sp>
        <p:nvSpPr>
          <p:cNvPr id="23560" name="AutoShape 21" descr="data:image/jpeg;base64,/9j/4AAQSkZJRgABAQAAAQABAAD/2wCEAAkGBhMSEBMUEhQWFBUVFSIYGBcXGR0cFhwYGCAWHBocHx0YHSYfGB8vHhweIC8iJiopLC8vHx4yNTMqNyYrLCkBCQoKBQUFDQUFDSkYEhgpKSkpKSkpKSkpKSkpKSkpKSkpKSkpKSkpKSkpKSkpKSkpKSkpKSkpKSkpKSkpKSkpKf/AABEIAGgAZgMBIgACEQEDEQH/xAAbAAABBQEBAAAAAAAAAAAAAAAAAQQFBgcDAv/EAEUQAAIBAwIEBAIFBQ0JAAAAAAECAwAEERIhBQYTMQciQWFRcRQjMkKBJDNSkrMVQ1NicnORk6GxwcLRFhc0NUR1gqO0/8QAFAEBAAAAAAAAAAAAAAAAAAAAAP/EABQRAQAAAAAAAAAAAAAAAAAAAAD/2gAMAwEAAhEDEQA/ANB8Tuczw2xaVADM7COIN21HJJx6gAE4+VUrkHmjidxaNdTX1umqZ0SO6jCxsEQOxWRGVlA822CBpNaFzlyTb8ThWK4LqEbWrRkBgcEeoIxj0I/urPeOeC15phSC6jmhgUrHDMhjGGOTkx5DkkDLHBIGKC8ji3FY95LOCdfjb3BDfgsyAH9YV04Vz7DNdC0kimtrkprWKdQpZRndWVmVuxOx9D8DWR3NjxiwjKi3uD93VCxdAmrrSMOluGeQ7tpGlF0jOrKv5b+a6SO5eWEX7pHOHUao7S0tg7mRyoOC7lsp66gMbEUG6Zpar3JPNQv7RZdJSQeSVGGCsgVWI39CGDD2YVYA1AtFJqozQLRSZozQLRRRQFFFFBQuPczsvF7OJS4gikMc7A4j61yh6CH49ifYunbIze+9ZNzFbXgS9sFsppXu7rrRXa/mhqZGVnYD6soFC/8AiK1laBcVjfiRwduHM7xo0tndSapLeMBdVySulZZAOoYW3bQO7ZG2rNbLUTzPwmK5tJ4ZiFSSMhmOPLtkNvtsQG/CgzXlzjh4fEnEJ5Wlt7wMLrQMrFdoW06ABjSVHR22yq7kb1mvGvFjiNxPJIlxLCrN5I420qq+g2HmPv8AHNXLwyv47wy2lwNcVxD0skkKHjGQsakrHGNOWVUUttqY+gqHLnJBHHorKQE9KfMmRs0ceXz37MgH61BbuXbXjk0yRfuk0R0M02shjHolkhKjvqbKH1A7jO1aRb8m3SKCnFbsvjcyCGRCT66GTYe2o/OoLknw9trhZLy7Rbg3EkjRLIMpGnVmYBRn7xbWfcn3qyHwz4d9y36X81JJH+zYUAnDeKoMC8tZT8ZbVl/ZTAUvQ4tp3uLEH1/J5sAfHeevH+7yNc9K7vos/o3Lt+1DiuM3h87KynifEiCCPzsfY/KGgk+R+Kz3Nms1x08uzFDGrKrRAkI2GZiNQGrv2Iqfqs8j3x6BtZAFmssQyKNlKgDpSKPRXTDD4HUPSrMKAooooCiiigTNYj45eIw/4C2YMM/lLKdvaLI+WWHsB8RW1XFuHVlJIDAg6SVbB2OCpBB9xuKw3mHkM8Onjit4UuhN1JFYRK96BFpZlHVLRnGoedU1e2d6DO+S7u5S4RoC4YyLkxwmWTAOTpCjODgKQGXOwO1bMvGC/E572Wze06HDJJF6oAlkAbuwUnTgDABGdz7Y58leJAjPTunURDCBwnTCOMnSxcI9xIcqCEiGMZ3ByXvijc6JML3ubGW3X3Ly2gXt32kY49jQXDkm06PDrOM91t0B+ZUE/wBpNTeazGXna5seJ3qXJ6ljE0e6rh4ElXKMAoy8eryMdyDp9wenIPMN490fpjnRfwm5tlPaNUdgYxn16bI/4/Og0osKCazuDnS5i4c8kmmSazvOhdkpjMQcBpFVMBT03Rs9tm22q3cxGY2cxtXCzCMtE2AwLL5gPMCCGxp+RyKCL5stXgkTiEClmhXTPGo3lts5bA9XQkyL6nzD72KslneJLGkkbBkdQysOxUjII/Cs25Q8Svp3EFLs1vC1sFiSQaRPPqBkZSfL5SCgAOTv8hO8vTfQbuSxkGmKV2ls2+7hvPLB7MrFmA9VPtigudFIDRQLRRRQFZl4nzqL+xDyzRKYZx+TqWuJNRt/qo9vITj7Q9NWcd602s28SZwl/Zs1ybRfo84aVF1SkFrcaIs5xIewIBO5xQE3I638cUgjbh88LBM9UPM8A0HTK0bagSPixZSO+9OPEvhLPLwooiyGO88qvIUBYIzoGfS5IzGM7Ent65p54d2+gSdOwe1hYBhLPIGupm3y0i7sPjufXYYOzzn1iFsWGduI2+cfBnKf5qCPuoLyR3eXhdpIzx9FiLn7UROSjaoRkZ9K58U4lPCsU89jZwrbnETSXYURlgEwpEOkZG3yqX45zTJHcJaWsBuLho+qQWCRJHqKh3Y5O5B8qgnY1VuabDid50kmtLaeKJjI6w3GEdtLIqESqMMrNr38u3x2oJSeyupEuCvDrUfTE0zH6W3nXSUBysJH2TsR8aiuW+S57KRZUtELoCAz8RlYaSMEFTAFO2/b/CoLhEl8ois5blxMgEXTS/hjOpBsgxbt5gCPLrY9s+lOeK2tzBpWSe4hkf7Ak4wBqPYbNDvv+FBMWnDRPZGGHhtpPbO7P9XfFwJGPmKuY8oc/onb0p1xjht3LZi3/c/HTCmF1vQ0sbx/m3DSJnUPc7gketQnJXKvFbZg0cUFuVgEUjTMHEz63fqAW57hSEDNvgb9qvHLXMz3EVx1URXtpWidom1QsVUMSjEA+uCDuDtQdOQ+My3fD4Jp1AlYEPpxgsjMhIxsM6c496K8eHceOFWX8aBW/XGr/GigslFFFAVmfPkkg4tbtH0UMdm7fSLj83bgyKGlAOzOB5QM92Gdq0yss8SIg3FLc9OF+laPIXuGxbwjqKOq4/fcdgnxK/OgsPhwkJjmlhFw5kcarq4BDXGAcOoJyIxkgDCj+2nXP/5m2/7hbft46iOQuLtr0Au0UuqQXF0+me4k8oLRQfchCjbsMYwO9S3iAfyeA+gvrYn2AnjoH/HeUrW80m4hSQqMBjlXAPoGQhse2cVX+QbCOzu+JWca6FWVJ41yT9XNGoONRJIDoQT8avK1S+O3KQcbs5WZYxJaTRyMzBV0xtE6ZLbbFm/poGdt4XuksircL9GkuxdOpjJnMiMHVRIX0qMj7SqGxtn1pzx/kOaa+e6iljIltvo7xzqzoF38yhWAbuTpO2cnIzUi/iVw/JCXAlI/gUeX9krV6s/EOxlkWMTaHY4UTRyRZPwHWRQT7UEJNy5Bc8SS2nUzRWVggGtm3eR2XU2kjJ0xA/iamuYreOy4VdiCNIkjtpCioAFB0sewHqT+Od6b8hDrG8vD/wBTcsqfzNv9TH/arn8a6eJsmOF3A/T0R/1ksSf5qCb4Ja9K1gj7aIUX9VVFLTsLtgelFB7pGNLXK6gV0ZGGVYFWHxBGCP6KCr8Q55Da1s1WcptJO7dOzixgHXMftEeqoGPxxWT83TXE7reyMoWBvq7i6AjgkwchIbYIzshIzqcsTscr2q/c18DNqBMqxPFHtH19rS0QaQui3jBM0pJ2bvnG4FV3iDHyy3DLE7bLeXya7ls9ha2IyIhnsSM7770EXyzzhm5inuNcU7kPJM8LSzTrqwsFqmnEUOndiPNv8jWqeIY/IlHxurcf++Gsj47wbDFpopupJvG87NLxJwD5WSCNh09x3ZkA7DHapH/budoYrHiOFnFzC6SNIgfpxyozdcAlYnCAnzYzjtnuG5iqNz5YxC/4bcXKI8Cu8LdRQyrJMF6TkEEY1JpyexINTH+8DhoOPptt/Wr/AK004pzhwi4ieGe7tZI3GGVpFII29/jg57ggUD6XjzRXKQLZz9JmVOuip0QWBPYNqCjGCcDB/DLfi3FIriVrKeynliY6XlaIfRh5dX2iwYYH3wNj2OaqH+1QtBpteMWU8Q2RLslnQeg6sJ1OP5S59zTa450S8HSveJ2UNv8AviWZlMkq+qGSRQY1PYhQSRkZoLh4WKBw4BARCJ5hBnv0eq+g59fXB+GPnXrxR/5bJ/Owf/Rb1xtfE7hEaKiXKKqgKqqj4AGwAATtio7mPmq34lElpaGSR5Z4st0ZQiIkscjOWZQuwT470GhiigUtAUUUUHlhVU4h4fRNKZYHe2eRmaaSLBuJNWPKJpNTxD0wuPwwKKKCqryjxLpEWscdkszedRKTcsN/NPckM5P8SPcZPmHrJ8s+C1nAepcolzMf0l+pX5RknV/Kckn27UlFBcYuWLRfs20A+USD+5a7fuHb/wABF/Vp/pRRQdIuGRKPLHGPXZQP7hS3kDlcRsEb4ldWB64GQM47E5A9Qe1FFBBXHL151WaO8ZVOkaWXVkBgXOeynGVGgDY7k7YjhyxevPrldMgqyyLK40MGySsYQ5TT5emXAxkNrJ1EooLvRRRQf//Z"/>
          <p:cNvSpPr>
            <a:spLocks noChangeAspect="1" noChangeArrowheads="1"/>
          </p:cNvSpPr>
          <p:nvPr/>
        </p:nvSpPr>
        <p:spPr bwMode="auto">
          <a:xfrm>
            <a:off x="152400" y="-319088"/>
            <a:ext cx="971550" cy="990601"/>
          </a:xfrm>
          <a:prstGeom prst="rect">
            <a:avLst/>
          </a:prstGeom>
          <a:noFill/>
          <a:ln w="9525">
            <a:noFill/>
            <a:miter lim="800000"/>
            <a:headEnd/>
            <a:tailEnd/>
          </a:ln>
        </p:spPr>
        <p:txBody>
          <a:bodyPr/>
          <a:lstStyle/>
          <a:p>
            <a:endParaRPr lang="en-US"/>
          </a:p>
        </p:txBody>
      </p:sp>
      <p:pic>
        <p:nvPicPr>
          <p:cNvPr id="23561" name="Picture 17" descr="C:\Users\iwo3\AppData\Local\Microsoft\Windows\Temporary Internet Files\Content.IE5\62LH5U15\MP900314315[1].jpg"/>
          <p:cNvPicPr>
            <a:picLocks noChangeAspect="1" noChangeArrowheads="1"/>
          </p:cNvPicPr>
          <p:nvPr/>
        </p:nvPicPr>
        <p:blipFill>
          <a:blip r:embed="rId6" cstate="print"/>
          <a:srcRect/>
          <a:stretch>
            <a:fillRect/>
          </a:stretch>
        </p:blipFill>
        <p:spPr bwMode="auto">
          <a:xfrm>
            <a:off x="5305425" y="4486275"/>
            <a:ext cx="1628775" cy="2066925"/>
          </a:xfrm>
          <a:prstGeom prst="rect">
            <a:avLst/>
          </a:prstGeom>
          <a:noFill/>
          <a:ln w="9525">
            <a:noFill/>
            <a:miter lim="800000"/>
            <a:headEnd/>
            <a:tailEnd/>
          </a:ln>
        </p:spPr>
      </p:pic>
      <p:pic>
        <p:nvPicPr>
          <p:cNvPr id="23562" name="Picture 18" descr="C:\Users\iwo3\AppData\Local\Microsoft\Windows\Temporary Internet Files\Content.IE5\KZH9ELZW\MC900215525[1].wmf"/>
          <p:cNvPicPr>
            <a:picLocks noChangeAspect="1" noChangeArrowheads="1"/>
          </p:cNvPicPr>
          <p:nvPr/>
        </p:nvPicPr>
        <p:blipFill>
          <a:blip r:embed="rId7" cstate="print"/>
          <a:srcRect/>
          <a:stretch>
            <a:fillRect/>
          </a:stretch>
        </p:blipFill>
        <p:spPr bwMode="auto">
          <a:xfrm>
            <a:off x="6705600" y="2025650"/>
            <a:ext cx="2286000" cy="2946400"/>
          </a:xfrm>
          <a:prstGeom prst="rect">
            <a:avLst/>
          </a:prstGeom>
          <a:noFill/>
          <a:ln w="9525">
            <a:noFill/>
            <a:miter lim="800000"/>
            <a:headEnd/>
            <a:tailEnd/>
          </a:ln>
        </p:spPr>
      </p:pic>
      <p:pic>
        <p:nvPicPr>
          <p:cNvPr id="23563" name="Picture 19" descr="C:\Users\iwo3\AppData\Local\Microsoft\Windows\Temporary Internet Files\Content.IE5\KZH9ELZW\MC900441751[1].png"/>
          <p:cNvPicPr>
            <a:picLocks noChangeAspect="1" noChangeArrowheads="1"/>
          </p:cNvPicPr>
          <p:nvPr/>
        </p:nvPicPr>
        <p:blipFill>
          <a:blip r:embed="rId8" cstate="print"/>
          <a:srcRect/>
          <a:stretch>
            <a:fillRect/>
          </a:stretch>
        </p:blipFill>
        <p:spPr bwMode="auto">
          <a:xfrm>
            <a:off x="2286000" y="1781175"/>
            <a:ext cx="3048000" cy="2819400"/>
          </a:xfrm>
          <a:prstGeom prst="rect">
            <a:avLst/>
          </a:prstGeom>
          <a:noFill/>
          <a:ln w="9525">
            <a:noFill/>
            <a:miter lim="800000"/>
            <a:headEnd/>
            <a:tailEnd/>
          </a:ln>
        </p:spPr>
      </p:pic>
      <p:pic>
        <p:nvPicPr>
          <p:cNvPr id="23564" name="Picture 20" descr="C:\Users\iwo3\AppData\Local\Microsoft\Windows\Temporary Internet Files\Content.IE5\62LH5U15\MC900411890[1].wmf"/>
          <p:cNvPicPr>
            <a:picLocks noChangeAspect="1" noChangeArrowheads="1"/>
          </p:cNvPicPr>
          <p:nvPr/>
        </p:nvPicPr>
        <p:blipFill>
          <a:blip r:embed="rId9" cstate="print"/>
          <a:srcRect/>
          <a:stretch>
            <a:fillRect/>
          </a:stretch>
        </p:blipFill>
        <p:spPr bwMode="auto">
          <a:xfrm>
            <a:off x="876300" y="4354513"/>
            <a:ext cx="2228850" cy="2185987"/>
          </a:xfrm>
          <a:prstGeom prst="rect">
            <a:avLst/>
          </a:prstGeom>
          <a:noFill/>
          <a:ln w="9525">
            <a:noFill/>
            <a:miter lim="800000"/>
            <a:headEnd/>
            <a:tailEnd/>
          </a:ln>
        </p:spPr>
      </p:pic>
      <p:sp>
        <p:nvSpPr>
          <p:cNvPr id="23565" name="Content Placeholder 2"/>
          <p:cNvSpPr>
            <a:spLocks noGrp="1"/>
          </p:cNvSpPr>
          <p:nvPr>
            <p:ph sz="quarter" idx="1"/>
          </p:nvPr>
        </p:nvSpPr>
        <p:spPr>
          <a:xfrm>
            <a:off x="949325" y="4633913"/>
            <a:ext cx="688975" cy="381000"/>
          </a:xfrm>
        </p:spPr>
        <p:txBody>
          <a:bodyPr/>
          <a:lstStyle/>
          <a:p>
            <a:pPr marL="0" indent="0">
              <a:buFont typeface="Wingdings" pitchFamily="2" charset="2"/>
              <a:buNone/>
            </a:pPr>
            <a:r>
              <a:rPr lang="en-US" sz="2000" smtClean="0"/>
              <a:t>Skim</a:t>
            </a:r>
          </a:p>
        </p:txBody>
      </p:sp>
      <p:sp>
        <p:nvSpPr>
          <p:cNvPr id="23566" name="Content Placeholder 2"/>
          <p:cNvSpPr>
            <a:spLocks noGrp="1"/>
          </p:cNvSpPr>
          <p:nvPr>
            <p:ph sz="quarter" idx="1"/>
          </p:nvPr>
        </p:nvSpPr>
        <p:spPr>
          <a:xfrm>
            <a:off x="3429000" y="2695575"/>
            <a:ext cx="1158875" cy="381000"/>
          </a:xfrm>
        </p:spPr>
        <p:txBody>
          <a:bodyPr/>
          <a:lstStyle/>
          <a:p>
            <a:pPr marL="0" indent="0" algn="ctr">
              <a:buFont typeface="Wingdings" pitchFamily="2" charset="2"/>
              <a:buNone/>
            </a:pPr>
            <a:r>
              <a:rPr lang="en-US" sz="2000" smtClean="0"/>
              <a:t>Reduced Fat</a:t>
            </a:r>
          </a:p>
        </p:txBody>
      </p:sp>
      <p:sp>
        <p:nvSpPr>
          <p:cNvPr id="23567" name="Content Placeholder 2"/>
          <p:cNvSpPr>
            <a:spLocks noGrp="1"/>
          </p:cNvSpPr>
          <p:nvPr>
            <p:ph sz="quarter" idx="1"/>
          </p:nvPr>
        </p:nvSpPr>
        <p:spPr>
          <a:xfrm>
            <a:off x="5775325" y="5268913"/>
            <a:ext cx="688975" cy="381000"/>
          </a:xfrm>
        </p:spPr>
        <p:txBody>
          <a:bodyPr/>
          <a:lstStyle/>
          <a:p>
            <a:pPr marL="0" indent="0">
              <a:buFont typeface="Wingdings" pitchFamily="2" charset="2"/>
              <a:buNone/>
            </a:pPr>
            <a:r>
              <a:rPr lang="en-US" sz="2000" smtClean="0"/>
              <a:t>2%</a:t>
            </a:r>
          </a:p>
        </p:txBody>
      </p:sp>
      <p:sp>
        <p:nvSpPr>
          <p:cNvPr id="23568" name="Content Placeholder 2"/>
          <p:cNvSpPr>
            <a:spLocks noGrp="1"/>
          </p:cNvSpPr>
          <p:nvPr>
            <p:ph sz="quarter" idx="1"/>
          </p:nvPr>
        </p:nvSpPr>
        <p:spPr>
          <a:xfrm>
            <a:off x="7985125" y="2971800"/>
            <a:ext cx="1158875" cy="381000"/>
          </a:xfrm>
        </p:spPr>
        <p:txBody>
          <a:bodyPr/>
          <a:lstStyle/>
          <a:p>
            <a:pPr marL="0" indent="0" algn="ctr">
              <a:buFont typeface="Wingdings" pitchFamily="2" charset="2"/>
              <a:buNone/>
            </a:pPr>
            <a:r>
              <a:rPr lang="en-US" sz="2000" smtClean="0"/>
              <a:t>Whole Milk</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4000" smtClean="0"/>
              <a:t>Let’s talk about different types of milk</a:t>
            </a:r>
          </a:p>
        </p:txBody>
      </p:sp>
      <p:sp>
        <p:nvSpPr>
          <p:cNvPr id="24579" name="AutoShape 2" descr="data:image/jpeg;base64,/9j/4AAQSkZJRgABAQAAAQABAAD/2wCEAAkGBhQSERQTEhQVEhUVFRgXGBQVFRcYHBgWGR4VFRcUFxcYHCYeFx8kGRQVHy8hJicpLSwuFSAxNTAqNSYrLCkBCQoKDgwOGA8PGjIlHRwqKSkpKSkpKS0pLCkpKiksNSksKSkpKSwpNSw1NSk1LCksKSw0MCk1LC0pKSksLCw2LP/AABEIAKwArAMBIgACEQEDEQH/xAAbAAEAAwEBAQEAAAAAAAAAAAAABAUGBwMBAv/EAEsQAAEDAgIFBwULCgUFAAAAAAEAAgMEEQUSBgchMUETUWFxgZGxIjJyocEUMzVCUmNzkqKy0SMkJUNTdMLS4fA0RFRkk2KDs8PT/8QAGQEBAQEBAQEAAAAAAAAAAAAAAAECAwQF/8QAJxEBAQACAQMCBgMBAAAAAAAAAAECETESIUEDURMyYYGRsSJxoQT/2gAMAwEAAhEDEQA/AO4oiICIiAiIgLK41pTUCWSGjgjldHYPfLMYw1zgHABgYS8ZSDe4/DUrEVbsmL1DOEtNBL1uDpYndzWM71LwzlbJuK1uNYu+R4ZNQgsLc8XJvcW3GYAuvxC9ZdMcWi86ggqB8zUFh6/LaV54OLYjXDnbAfsAexaNY6q431LGXdrhnj9/wmqYfmyZR9bI0L0brwg40NeP+0w/+y60iXTrX4t9medrvg4UWIO6oG+168zrvi/0GIf8TP51pbr7dOs+L9EjRDSyPEYOWiZJGA9zC2QAEObsPmkg96vViNULr0D/AN7qf/I5bddHcREQEREBERAREQEREBEKoNL9MIcPgMkpu8giOIHypH8Gt5huueF0EnSXSaGhgdPO6wGxrR5z3cGNHE+C57o/U1lfWDEZminhEb4ooCDmLCQ7OSQN7mjbax4bNpi4Ro/UYjO2vxO4t7zS7Q1jdhBcDtG69jtOzNuDRuwFjLLw455+Io56UNqZ3RzxsmnhYGMdYkPZns7Je7mkW+qeyhklxxp82leOdvHsNrKx080ZNREJoBapg8uMje620sufV09an6IaRCspmyEZZB5EjDva8bxY7du/bzrLn42zoxHG/wBhAe7+dfTiON/sKcdo/mW8RTadX0YB78ddsApmX47PHavSPQuvn/xde9rTvZB5J6s4tbuK3aJs6lDq+PuCeTDn3LJC6amlcdrwdskTv+tpsb8QTzFdEWC0lwM1MNmPMU0bhJDK212SN3HqNyCOIJVnoFpj7uic2UCOqgPJ1EW6zxsztB25XWJHdwXTG7ejDLcapERabEREBERAREQEREBctjwQSYtWzVBM8sBYIGuIsyJzc7bN3A5swuupLmrZ7Y9XM4Gnp3dwP9FMuGM/lR49ZlIHGOYyU8jTZzJWEFpGzeNh6wp8WnNA7/Nwi/ynhv3rKyrMKhl99iZJ6TQVUz6AUD99NGL/ACLs+6QuXZ5/4rinxOJ+1ksb/Re13gVjca/RtaKxn+GqXBlQ0fEfbyZW25zbvPZKdqlw0m5gceuaX+Zeml+DxQYRURQsbHGxgcGjhZzXk9ewm6vZZpp6esZI0Oje17XAEOa4EEHaCCF65guWaK6rqaopYqgzVDHyNu7kzEBmBLXWvGTa4O8lXY1SQf6qt/5Y/wD5JqFmPu25eBvIHaoFVpFSxe+VMDPSlYPVdZo6o6J3nmeT05QfBoUim1VYezdC53pSyH1ZrKdk1j7rB2nlAP8ANwnqeD4LH47pnTx1cVfQudJNH5MwbE8slpzYvDnbAHCwIJO8BbGn0GoWG7aaK43EtzHvKlYzRN9yzsa0NBieLNAHA8yssjUsl7NrTTh7GvaQWuaHAjbcEAgg8dhXos3q3qM+E0J5qaNv1Ghn8K0i6vSIiICIiAiIgIiIC5ZUG2ktQOejjPgPxXU1y/FvJ0l+kw9p7nvH8J7lLwzn8tXGL4o+CzhBJOz4xisXN6chsXDd5tz0KFFpxSkeW58POJopGeLbKzxLGIacNdPI2JrnZQ5xsL7wC7c3dxsvaKZkrQWubI08QQ4dnBcnlRcN0hpqg2gnilIFyGSNcQOctBuFD04F8NrP3eX1NJ9itoqRjSS1jWk7yGgeCqNO3Ww2s/d5B3gj2pOVnMQtAJmxYVA95s0Ne4nmBkf+KvW1krhmbTTFlr5jkbcb7gOdf1Km0AiDsLp2uFwWvBB4jO9ajRitc+GeNxzci98bSd+UDZc8etWTdc8t3PW9bVJxjPGx0RY0vaXAzHK1rWkNJdbpIFlHpcdfle17A+ZknJhjNge47st722AnsXlg1I400T48mdvKNHKNzNLXPNwRcX3AjqXzCIuTqJZZHZ20zXSSPtbNM8bh1An1KR4+vO9N3z+P7+ydS4rI6d0D4sjmtBdZ4dlvuBtxN9ymYh71J6DvAqJgUByGV/vkzjI6/C/mt7BZeuOPtTTHmjf4FHq9Hdm75/SRqo+B6L6L+Jy1iyeqn4Hovofa5axdn0RERAREQEREBERAXLNOm8npBhsv7aGSEjoZyrh3mYdy6muaa1WZa7CJt1qkxf8AIY/Yw96lS8L2uoI5mGOVjZGHe1wuD2FZ6DVtRRuLomywkm55OomaL9Qcr7FpJWwyOgaHytbdjHbA4jbkvcWuNgPC6ytPrHcxwZV0dRA/jlYZB2Fo2rl3eWb8NdSUojblDnuHO9xce8qn0++Dav6F3sVvQ1rZWB7M1j8tjmH6rwCqLWRNlwyp6Wtb9Z7Gn1EqRJy99A47YbSdMLXfW8v+JWmimxlcfnX+pqjaMR5aKmaRYiCMW5vJGxTdFGXpqo8TLL4LU5Yvf1J91dgcojoo3HcI8x7bu9qiVbMlHBG/Y6oeZ5vQH5Sx+z3L95M1HTRA2EohYTf4tg5/2WnvXrjUQqp5hEQ5scAiYQdmd3lOAPUGjtKk4eO98JJ7Sfnn/P2/DcRlDY5C6PK+URmHIczA4FzRmvtOWxPWvXTCXLQVR5oX+BXnyYlqGcnE+ONjjK9zwRnlIygAE7gAvzp4P0bWfQSeBTy9H/Pvfdc6q/gij6IrfactWsdqjeThVPfhnA9HM6y2K7PpiIiAiIgIiICIiAuba6m+Rhz7ebiEJJ5h5X4BdJWA10M/MYnfIq4D9sBCrlxSyjV9CyeMskGZrht2kEdIcCC0jgRtVPHom6O3uerqYgD5rntlB6CJQfVtXF4+zQrH61xfDXtO50kQPVnafYtZA1waA5wceJAtfsuVjdb5/RxA4ys9pSLjy2NKLMYB8lvgFEp8NkY17WTvYx73OLWtZ8beLkErO6aaQy0YopIruDn5XxgXztyEkDjcWuLcyz+kunb318DaaUtiY6EHL+sMpYXfFIIa1zRtPE8yslS+l1Xbo8GGsbE2MgPawWGYA7PDoUiOINFmgNHMBZYCjxGR1ZjMBcTGGZmi58k5Gg25r39RWh1fSOdhtK5xLiY7kkkk7TvJ3qWJ8OY8LesxSKKMyyyNZG02L3EAA3y2v6WxV+k0rZcPqHMcHtfTvLXA3BBaSCDxFlzGncaqsdR1E3J03uqZ9iS0Pfmd+TDuc3JtfZtO9dVxyACjmY0ANELgANwAaQAOxXWm7j06emp2sEmEwW2ZDIw9bXOF1tVzfUQ79HPHNO71hpPrK6Qur1CIiAiIgIiICIiAsNrmjvhbz8maF3c9pW5WP1uMvg9WfksDh1hzdqDxrMVZT0/LSZsjWtLi1pcWiwu4gbbDivLDdKKWoH5GeJ/QHAEdbTtCmUDs0MfG8bfAKsm0IoXEudSQEk3J5No28+xcezx9vK7BvtG1YvWsL0kY+VURjvNvatNQ4HDCbxMydAc+31SbepZzWePzeD97g+8EnLWPzJWlNC98mHFrS4R1TS4gXDQWubc9FzbtVbpFoIxvJGljtetZNJbgCRe19zQdtulbkL6m06qy+HaKPZVYhO4ttVZWsAJuGhuUl3Nc9e5RtE8IxKnjhgkfSMhiAb5Ike9zR0nKG9xWxspHuYNF3m3M0bz+Cd6u7WZpNDKdrJo5Gidk8zpXCQA2LjcAW3W3X37FLxCkbHRyRsvlbC4AFxdsANhdxJPard8jeDbdNzdQcTbeGUfNu8CieVTqJb+jL88z/VZvsXRlzzUT8Et+mm+8V0NdnrEREBERAREQEREBZrWVBnwmuH+2kd9UZ/4VpVVaWUvKUFXHuz00zb+kxw9qDN4E4uo4S0i5hbYnaL5RYnnF1Ap8fq2nLPQyE38+B8b29YzOaV7aEz5sOpHH9gy/YBdXENQ1+1jmu9Eg+C4vH5fKefOL5XM6HixWV1nD81iPNVwffC16yeswfmbP3qn++EnK48xqwvoC/UMd97g3rv8AgpMcrI9rfLdz8B1JpJHtDEIm53+dwCgSSFxJPFfZJC83O0n+9imCnbE3M/a47mq8t88cRAUbET+Rk+jd4FT5KtzuNhzDYq3GDanm+jf4FRjyq9Q/wUPppPFdGXPdRTLYSzplm++V0JdnsEREBERAREQEREBeFcy8bxzscO8Fe6/Eo8k9RQc11aS5sLpT83b6pc32KVXaFUsrzJkdE8m5dDI+Ik85yEbVV6pRbC4m7y18zT1iR/4q6dpRC2Qxyl8Dgf1rC1p5sr9rHdh4rjeXlu91NoMPETcofK8fOvMh+s7yj2lZzWXJali6aqn9TwVrGuBFwbg8QsTrVeRTwAcamPZ0jaPWk5THltgvoCU5FhmvuG7+qmR1jGeYzbzuKaSSeXvTwCJud/ncB/fFQJ5i83P99CTzl5uSpVNRgNzybuA51ee0b+btEFV+kLrUs55on+BVvUVZds3DmHtVFpa61DUn5l/gVPLHnslaoYQ3CKa3xg53e521bJZXVay2EUX0IPeSfatUuz2CIiAiIgIiICIiAvy8bD1L9L4UHKdVuylmb8isnb3Fp8SVsFhK+ir8GdNI2NlXRvlkmcWXa6POS5xcNtgABt2jYSbK2wDWHSVQAa/knn4klmnsdfK7sK5ZSvNnjd7aVYvWey8dIP8Adx+K2gKxus/ZBTu+TVxeKkZx5bOyI08VKiqGN2hhJ6SiSP3RUN/KfsaOfj/Rfiuq85sPNG78V+Kisc/ebDmC8FbfEauU1qCotOnWw2rPzD/Aq7kkDQXOIaBvJNgO0rB6wdN6T3HUQMma+SSMsAbtFzs2u3N7VJExm66NoHDlwyhaQQRSQXB2EExsJB7SVfKDgkwfTQPAIDoY3AEEEAtaQCDuPQpy7PWIiICIiAiIgIiICIiD4VjtJtVNDW3cYzBIf1kNm3Jttcy2V+7iFskQcXdq+xfDttHO2qjG3k/NvwsI3uIG8nY8ewwca0rdLyEGI08lE5tQx7nvaQxwZdxykjabgDZcbd67qvCspGSsLJGNkYd7XAEHsKmozcZXOZtZdA0X5e/ose7wCqqjXPQtvlEr+gBrfvuFl0Kl0Aw+I3ZRwNP0Y9qtYcIhZ5kMTfRjaPALPTGJ6eLjrdcgk2U9HLM75IfmPaImvKlQ45jVUByFByANxnlBFt+8SFrvsrsQC+q6jUwxcgZqir6xwdiNYA3eY47vI6G3ysb15XLcaN6uKKiIdFEHSD9bJ5b+F7E7G7uAC06+qtR8X1EVUREQEREH/9k="/>
          <p:cNvSpPr>
            <a:spLocks noChangeAspect="1" noChangeArrowheads="1"/>
          </p:cNvSpPr>
          <p:nvPr/>
        </p:nvSpPr>
        <p:spPr bwMode="auto">
          <a:xfrm>
            <a:off x="0" y="-795338"/>
            <a:ext cx="1638300" cy="1638301"/>
          </a:xfrm>
          <a:prstGeom prst="rect">
            <a:avLst/>
          </a:prstGeom>
          <a:noFill/>
          <a:ln w="9525">
            <a:noFill/>
            <a:miter lim="800000"/>
            <a:headEnd/>
            <a:tailEnd/>
          </a:ln>
        </p:spPr>
        <p:txBody>
          <a:bodyPr/>
          <a:lstStyle/>
          <a:p>
            <a:endParaRPr lang="en-US"/>
          </a:p>
        </p:txBody>
      </p:sp>
      <p:pic>
        <p:nvPicPr>
          <p:cNvPr id="2052" name="Picture 4" descr="http://rlv.zcache.com/1_milk_photosculpture-p153869957177862972env3d_216.jpg"/>
          <p:cNvPicPr>
            <a:picLocks noChangeAspect="1" noChangeArrowheads="1"/>
          </p:cNvPicPr>
          <p:nvPr/>
        </p:nvPicPr>
        <p:blipFill>
          <a:blip r:embed="rId3" cstate="print"/>
          <a:srcRect/>
          <a:stretch>
            <a:fillRect/>
          </a:stretch>
        </p:blipFill>
        <p:spPr bwMode="auto">
          <a:xfrm>
            <a:off x="2819400" y="4656138"/>
            <a:ext cx="1752600" cy="1752600"/>
          </a:xfrm>
          <a:prstGeom prst="rect">
            <a:avLst/>
          </a:prstGeom>
          <a:noFill/>
          <a:ln w="9525">
            <a:noFill/>
            <a:miter lim="800000"/>
            <a:headEnd/>
            <a:tailEnd/>
          </a:ln>
        </p:spPr>
      </p:pic>
      <p:pic>
        <p:nvPicPr>
          <p:cNvPr id="24581" name="Picture 5"/>
          <p:cNvPicPr>
            <a:picLocks noChangeAspect="1" noChangeArrowheads="1"/>
          </p:cNvPicPr>
          <p:nvPr/>
        </p:nvPicPr>
        <p:blipFill>
          <a:blip r:embed="rId4" cstate="print"/>
          <a:srcRect/>
          <a:stretch>
            <a:fillRect/>
          </a:stretch>
        </p:blipFill>
        <p:spPr bwMode="auto">
          <a:xfrm>
            <a:off x="366713" y="2000250"/>
            <a:ext cx="1514475" cy="1703388"/>
          </a:xfrm>
          <a:prstGeom prst="rect">
            <a:avLst/>
          </a:prstGeom>
          <a:noFill/>
          <a:ln w="9525">
            <a:noFill/>
            <a:miter lim="800000"/>
            <a:headEnd/>
            <a:tailEnd/>
          </a:ln>
        </p:spPr>
      </p:pic>
      <p:pic>
        <p:nvPicPr>
          <p:cNvPr id="2063" name="Picture 15" descr="http://t3.gstatic.com/images?q=tbn:ANd9GcQK9sw_ZlOOifJVEyv3FAtdtSI1kVhRpcvwiJbOXTa3LhwPHrLuYw"/>
          <p:cNvPicPr>
            <a:picLocks noChangeAspect="1" noChangeArrowheads="1"/>
          </p:cNvPicPr>
          <p:nvPr/>
        </p:nvPicPr>
        <p:blipFill>
          <a:blip r:embed="rId5" cstate="print"/>
          <a:srcRect/>
          <a:stretch>
            <a:fillRect/>
          </a:stretch>
        </p:blipFill>
        <p:spPr bwMode="auto">
          <a:xfrm>
            <a:off x="458788" y="4506913"/>
            <a:ext cx="1819275" cy="2025650"/>
          </a:xfrm>
          <a:prstGeom prst="rect">
            <a:avLst/>
          </a:prstGeom>
          <a:noFill/>
          <a:ln w="9525">
            <a:noFill/>
            <a:miter lim="800000"/>
            <a:headEnd/>
            <a:tailEnd/>
          </a:ln>
        </p:spPr>
      </p:pic>
      <p:sp>
        <p:nvSpPr>
          <p:cNvPr id="24583" name="AutoShape 19" descr="data:image/jpeg;base64,/9j/4AAQSkZJRgABAQAAAQABAAD/2wCEAAkGBhMSEBMUEhQWFBUVFSIYGBcXGR0cFhwYGCAWHBocHx0YHSYfGB8vHhweIC8iJiopLC8vHx4yNTMqNyYrLCkBCQoKBQUFDQUFDSkYEhgpKSkpKSkpKSkpKSkpKSkpKSkpKSkpKSkpKSkpKSkpKSkpKSkpKSkpKSkpKSkpKSkpKf/AABEIAGgAZgMBIgACEQEDEQH/xAAbAAABBQEBAAAAAAAAAAAAAAAAAQQFBgcDAv/EAEUQAAIBAwIEBAIFBQ0JAAAAAAECAwAEERIhBQYTMQciQWFRcRQjMkKBJDNSkrMVQ1NicnORk6GxwcLRFhc0NUR1gqO0/8QAFAEBAAAAAAAAAAAAAAAAAAAAAP/EABQRAQAAAAAAAAAAAAAAAAAAAAD/2gAMAwEAAhEDEQA/ANB8Tuczw2xaVADM7COIN21HJJx6gAE4+VUrkHmjidxaNdTX1umqZ0SO6jCxsEQOxWRGVlA822CBpNaFzlyTb8ThWK4LqEbWrRkBgcEeoIxj0I/urPeOeC15phSC6jmhgUrHDMhjGGOTkx5DkkDLHBIGKC8ji3FY95LOCdfjb3BDfgsyAH9YV04Vz7DNdC0kimtrkprWKdQpZRndWVmVuxOx9D8DWR3NjxiwjKi3uD93VCxdAmrrSMOluGeQ7tpGlF0jOrKv5b+a6SO5eWEX7pHOHUao7S0tg7mRyoOC7lsp66gMbEUG6Zpar3JPNQv7RZdJSQeSVGGCsgVWI39CGDD2YVYA1AtFJqozQLRSZozQLRRRQFFFFBQuPczsvF7OJS4gikMc7A4j61yh6CH49ifYunbIze+9ZNzFbXgS9sFsppXu7rrRXa/mhqZGVnYD6soFC/8AiK1laBcVjfiRwduHM7xo0tndSapLeMBdVySulZZAOoYW3bQO7ZG2rNbLUTzPwmK5tJ4ZiFSSMhmOPLtkNvtsQG/CgzXlzjh4fEnEJ5Wlt7wMLrQMrFdoW06ABjSVHR22yq7kb1mvGvFjiNxPJIlxLCrN5I420qq+g2HmPv8AHNXLwyv47wy2lwNcVxD0skkKHjGQsakrHGNOWVUUttqY+gqHLnJBHHorKQE9KfMmRs0ceXz37MgH61BbuXbXjk0yRfuk0R0M02shjHolkhKjvqbKH1A7jO1aRb8m3SKCnFbsvjcyCGRCT66GTYe2o/OoLknw9trhZLy7Rbg3EkjRLIMpGnVmYBRn7xbWfcn3qyHwz4d9y36X81JJH+zYUAnDeKoMC8tZT8ZbVl/ZTAUvQ4tp3uLEH1/J5sAfHeevH+7yNc9K7vos/o3Lt+1DiuM3h87KynifEiCCPzsfY/KGgk+R+Kz3Nms1x08uzFDGrKrRAkI2GZiNQGrv2Iqfqs8j3x6BtZAFmssQyKNlKgDpSKPRXTDD4HUPSrMKAooooCiiigTNYj45eIw/4C2YMM/lLKdvaLI+WWHsB8RW1XFuHVlJIDAg6SVbB2OCpBB9xuKw3mHkM8Onjit4UuhN1JFYRK96BFpZlHVLRnGoedU1e2d6DO+S7u5S4RoC4YyLkxwmWTAOTpCjODgKQGXOwO1bMvGC/E572Wze06HDJJF6oAlkAbuwUnTgDABGdz7Y58leJAjPTunURDCBwnTCOMnSxcI9xIcqCEiGMZ3ByXvijc6JML3ubGW3X3Ly2gXt32kY49jQXDkm06PDrOM91t0B+ZUE/wBpNTeazGXna5seJ3qXJ6ljE0e6rh4ElXKMAoy8eryMdyDp9wenIPMN490fpjnRfwm5tlPaNUdgYxn16bI/4/Og0osKCazuDnS5i4c8kmmSazvOhdkpjMQcBpFVMBT03Rs9tm22q3cxGY2cxtXCzCMtE2AwLL5gPMCCGxp+RyKCL5stXgkTiEClmhXTPGo3lts5bA9XQkyL6nzD72KslneJLGkkbBkdQysOxUjII/Cs25Q8Svp3EFLs1vC1sFiSQaRPPqBkZSfL5SCgAOTv8hO8vTfQbuSxkGmKV2ls2+7hvPLB7MrFmA9VPtigudFIDRQLRRRQFZl4nzqL+xDyzRKYZx+TqWuJNRt/qo9vITj7Q9NWcd602s28SZwl/Zs1ybRfo84aVF1SkFrcaIs5xIewIBO5xQE3I638cUgjbh88LBM9UPM8A0HTK0bagSPixZSO+9OPEvhLPLwooiyGO88qvIUBYIzoGfS5IzGM7Ent65p54d2+gSdOwe1hYBhLPIGupm3y0i7sPjufXYYOzzn1iFsWGduI2+cfBnKf5qCPuoLyR3eXhdpIzx9FiLn7UROSjaoRkZ9K58U4lPCsU89jZwrbnETSXYURlgEwpEOkZG3yqX45zTJHcJaWsBuLho+qQWCRJHqKh3Y5O5B8qgnY1VuabDid50kmtLaeKJjI6w3GEdtLIqESqMMrNr38u3x2oJSeyupEuCvDrUfTE0zH6W3nXSUBysJH2TsR8aiuW+S57KRZUtELoCAz8RlYaSMEFTAFO2/b/CoLhEl8ois5blxMgEXTS/hjOpBsgxbt5gCPLrY9s+lOeK2tzBpWSe4hkf7Ak4wBqPYbNDvv+FBMWnDRPZGGHhtpPbO7P9XfFwJGPmKuY8oc/onb0p1xjht3LZi3/c/HTCmF1vQ0sbx/m3DSJnUPc7gketQnJXKvFbZg0cUFuVgEUjTMHEz63fqAW57hSEDNvgb9qvHLXMz3EVx1URXtpWidom1QsVUMSjEA+uCDuDtQdOQ+My3fD4Jp1AlYEPpxgsjMhIxsM6c496K8eHceOFWX8aBW/XGr/GigslFFFAVmfPkkg4tbtH0UMdm7fSLj83bgyKGlAOzOB5QM92Gdq0yss8SIg3FLc9OF+laPIXuGxbwjqKOq4/fcdgnxK/OgsPhwkJjmlhFw5kcarq4BDXGAcOoJyIxkgDCj+2nXP/5m2/7hbft46iOQuLtr0Au0UuqQXF0+me4k8oLRQfchCjbsMYwO9S3iAfyeA+gvrYn2AnjoH/HeUrW80m4hSQqMBjlXAPoGQhse2cVX+QbCOzu+JWca6FWVJ41yT9XNGoONRJIDoQT8avK1S+O3KQcbs5WZYxJaTRyMzBV0xtE6ZLbbFm/poGdt4XuksircL9GkuxdOpjJnMiMHVRIX0qMj7SqGxtn1pzx/kOaa+e6iljIltvo7xzqzoF38yhWAbuTpO2cnIzUi/iVw/JCXAlI/gUeX9krV6s/EOxlkWMTaHY4UTRyRZPwHWRQT7UEJNy5Bc8SS2nUzRWVggGtm3eR2XU2kjJ0xA/iamuYreOy4VdiCNIkjtpCioAFB0sewHqT+Od6b8hDrG8vD/wBTcsqfzNv9TH/arn8a6eJsmOF3A/T0R/1ksSf5qCb4Ja9K1gj7aIUX9VVFLTsLtgelFB7pGNLXK6gV0ZGGVYFWHxBGCP6KCr8Q55Da1s1WcptJO7dOzixgHXMftEeqoGPxxWT83TXE7reyMoWBvq7i6AjgkwchIbYIzshIzqcsTscr2q/c18DNqBMqxPFHtH19rS0QaQui3jBM0pJ2bvnG4FV3iDHyy3DLE7bLeXya7ls9ha2IyIhnsSM7770EXyzzhm5inuNcU7kPJM8LSzTrqwsFqmnEUOndiPNv8jWqeIY/IlHxurcf++Gsj47wbDFpopupJvG87NLxJwD5WSCNh09x3ZkA7DHapH/budoYrHiOFnFzC6SNIgfpxyozdcAlYnCAnzYzjtnuG5iqNz5YxC/4bcXKI8Cu8LdRQyrJMF6TkEEY1JpyexINTH+8DhoOPptt/Wr/AK004pzhwi4ieGe7tZI3GGVpFII29/jg57ggUD6XjzRXKQLZz9JmVOuip0QWBPYNqCjGCcDB/DLfi3FIriVrKeynliY6XlaIfRh5dX2iwYYH3wNj2OaqH+1QtBpteMWU8Q2RLslnQeg6sJ1OP5S59zTa450S8HSveJ2UNv8AviWZlMkq+qGSRQY1PYhQSRkZoLh4WKBw4BARCJ5hBnv0eq+g59fXB+GPnXrxR/5bJ/Owf/Rb1xtfE7hEaKiXKKqgKqqj4AGwAATtio7mPmq34lElpaGSR5Z4st0ZQiIkscjOWZQuwT470GhiigUtAUUUUHlhVU4h4fRNKZYHe2eRmaaSLBuJNWPKJpNTxD0wuPwwKKKCqryjxLpEWscdkszedRKTcsN/NPckM5P8SPcZPmHrJ8s+C1nAepcolzMf0l+pX5RknV/Kckn27UlFBcYuWLRfs20A+USD+5a7fuHb/wABF/Vp/pRRQdIuGRKPLHGPXZQP7hS3kDlcRsEb4ldWB64GQM47E5A9Qe1FFBBXHL151WaO8ZVOkaWXVkBgXOeynGVGgDY7k7YjhyxevPrldMgqyyLK40MGySsYQ5TT5emXAxkNrJ1EooLvRRRQf//Z"/>
          <p:cNvSpPr>
            <a:spLocks noChangeAspect="1" noChangeArrowheads="1"/>
          </p:cNvSpPr>
          <p:nvPr/>
        </p:nvSpPr>
        <p:spPr bwMode="auto">
          <a:xfrm>
            <a:off x="0" y="-471488"/>
            <a:ext cx="971550" cy="990601"/>
          </a:xfrm>
          <a:prstGeom prst="rect">
            <a:avLst/>
          </a:prstGeom>
          <a:noFill/>
          <a:ln w="9525">
            <a:noFill/>
            <a:miter lim="800000"/>
            <a:headEnd/>
            <a:tailEnd/>
          </a:ln>
        </p:spPr>
        <p:txBody>
          <a:bodyPr/>
          <a:lstStyle/>
          <a:p>
            <a:endParaRPr lang="en-US"/>
          </a:p>
        </p:txBody>
      </p:sp>
      <p:sp>
        <p:nvSpPr>
          <p:cNvPr id="24584" name="AutoShape 21" descr="data:image/jpeg;base64,/9j/4AAQSkZJRgABAQAAAQABAAD/2wCEAAkGBhMSEBMUEhQWFBUVFSIYGBcXGR0cFhwYGCAWHBocHx0YHSYfGB8vHhweIC8iJiopLC8vHx4yNTMqNyYrLCkBCQoKBQUFDQUFDSkYEhgpKSkpKSkpKSkpKSkpKSkpKSkpKSkpKSkpKSkpKSkpKSkpKSkpKSkpKSkpKSkpKSkpKf/AABEIAGgAZgMBIgACEQEDEQH/xAAbAAABBQEBAAAAAAAAAAAAAAAAAQQFBgcDAv/EAEUQAAIBAwIEBAIFBQ0JAAAAAAECAwAEERIhBQYTMQciQWFRcRQjMkKBJDNSkrMVQ1NicnORk6GxwcLRFhc0NUR1gqO0/8QAFAEBAAAAAAAAAAAAAAAAAAAAAP/EABQRAQAAAAAAAAAAAAAAAAAAAAD/2gAMAwEAAhEDEQA/ANB8Tuczw2xaVADM7COIN21HJJx6gAE4+VUrkHmjidxaNdTX1umqZ0SO6jCxsEQOxWRGVlA822CBpNaFzlyTb8ThWK4LqEbWrRkBgcEeoIxj0I/urPeOeC15phSC6jmhgUrHDMhjGGOTkx5DkkDLHBIGKC8ji3FY95LOCdfjb3BDfgsyAH9YV04Vz7DNdC0kimtrkprWKdQpZRndWVmVuxOx9D8DWR3NjxiwjKi3uD93VCxdAmrrSMOluGeQ7tpGlF0jOrKv5b+a6SO5eWEX7pHOHUao7S0tg7mRyoOC7lsp66gMbEUG6Zpar3JPNQv7RZdJSQeSVGGCsgVWI39CGDD2YVYA1AtFJqozQLRSZozQLRRRQFFFFBQuPczsvF7OJS4gikMc7A4j61yh6CH49ifYunbIze+9ZNzFbXgS9sFsppXu7rrRXa/mhqZGVnYD6soFC/8AiK1laBcVjfiRwduHM7xo0tndSapLeMBdVySulZZAOoYW3bQO7ZG2rNbLUTzPwmK5tJ4ZiFSSMhmOPLtkNvtsQG/CgzXlzjh4fEnEJ5Wlt7wMLrQMrFdoW06ABjSVHR22yq7kb1mvGvFjiNxPJIlxLCrN5I420qq+g2HmPv8AHNXLwyv47wy2lwNcVxD0skkKHjGQsakrHGNOWVUUttqY+gqHLnJBHHorKQE9KfMmRs0ceXz37MgH61BbuXbXjk0yRfuk0R0M02shjHolkhKjvqbKH1A7jO1aRb8m3SKCnFbsvjcyCGRCT66GTYe2o/OoLknw9trhZLy7Rbg3EkjRLIMpGnVmYBRn7xbWfcn3qyHwz4d9y36X81JJH+zYUAnDeKoMC8tZT8ZbVl/ZTAUvQ4tp3uLEH1/J5sAfHeevH+7yNc9K7vos/o3Lt+1DiuM3h87KynifEiCCPzsfY/KGgk+R+Kz3Nms1x08uzFDGrKrRAkI2GZiNQGrv2Iqfqs8j3x6BtZAFmssQyKNlKgDpSKPRXTDD4HUPSrMKAooooCiiigTNYj45eIw/4C2YMM/lLKdvaLI+WWHsB8RW1XFuHVlJIDAg6SVbB2OCpBB9xuKw3mHkM8Onjit4UuhN1JFYRK96BFpZlHVLRnGoedU1e2d6DO+S7u5S4RoC4YyLkxwmWTAOTpCjODgKQGXOwO1bMvGC/E572Wze06HDJJF6oAlkAbuwUnTgDABGdz7Y58leJAjPTunURDCBwnTCOMnSxcI9xIcqCEiGMZ3ByXvijc6JML3ubGW3X3Ly2gXt32kY49jQXDkm06PDrOM91t0B+ZUE/wBpNTeazGXna5seJ3qXJ6ljE0e6rh4ElXKMAoy8eryMdyDp9wenIPMN490fpjnRfwm5tlPaNUdgYxn16bI/4/Og0osKCazuDnS5i4c8kmmSazvOhdkpjMQcBpFVMBT03Rs9tm22q3cxGY2cxtXCzCMtE2AwLL5gPMCCGxp+RyKCL5stXgkTiEClmhXTPGo3lts5bA9XQkyL6nzD72KslneJLGkkbBkdQysOxUjII/Cs25Q8Svp3EFLs1vC1sFiSQaRPPqBkZSfL5SCgAOTv8hO8vTfQbuSxkGmKV2ls2+7hvPLB7MrFmA9VPtigudFIDRQLRRRQFZl4nzqL+xDyzRKYZx+TqWuJNRt/qo9vITj7Q9NWcd602s28SZwl/Zs1ybRfo84aVF1SkFrcaIs5xIewIBO5xQE3I638cUgjbh88LBM9UPM8A0HTK0bagSPixZSO+9OPEvhLPLwooiyGO88qvIUBYIzoGfS5IzGM7Ent65p54d2+gSdOwe1hYBhLPIGupm3y0i7sPjufXYYOzzn1iFsWGduI2+cfBnKf5qCPuoLyR3eXhdpIzx9FiLn7UROSjaoRkZ9K58U4lPCsU89jZwrbnETSXYURlgEwpEOkZG3yqX45zTJHcJaWsBuLho+qQWCRJHqKh3Y5O5B8qgnY1VuabDid50kmtLaeKJjI6w3GEdtLIqESqMMrNr38u3x2oJSeyupEuCvDrUfTE0zH6W3nXSUBysJH2TsR8aiuW+S57KRZUtELoCAz8RlYaSMEFTAFO2/b/CoLhEl8ois5blxMgEXTS/hjOpBsgxbt5gCPLrY9s+lOeK2tzBpWSe4hkf7Ak4wBqPYbNDvv+FBMWnDRPZGGHhtpPbO7P9XfFwJGPmKuY8oc/onb0p1xjht3LZi3/c/HTCmF1vQ0sbx/m3DSJnUPc7gketQnJXKvFbZg0cUFuVgEUjTMHEz63fqAW57hSEDNvgb9qvHLXMz3EVx1URXtpWidom1QsVUMSjEA+uCDuDtQdOQ+My3fD4Jp1AlYEPpxgsjMhIxsM6c496K8eHceOFWX8aBW/XGr/GigslFFFAVmfPkkg4tbtH0UMdm7fSLj83bgyKGlAOzOB5QM92Gdq0yss8SIg3FLc9OF+laPIXuGxbwjqKOq4/fcdgnxK/OgsPhwkJjmlhFw5kcarq4BDXGAcOoJyIxkgDCj+2nXP/5m2/7hbft46iOQuLtr0Au0UuqQXF0+me4k8oLRQfchCjbsMYwO9S3iAfyeA+gvrYn2AnjoH/HeUrW80m4hSQqMBjlXAPoGQhse2cVX+QbCOzu+JWca6FWVJ41yT9XNGoONRJIDoQT8avK1S+O3KQcbs5WZYxJaTRyMzBV0xtE6ZLbbFm/poGdt4XuksircL9GkuxdOpjJnMiMHVRIX0qMj7SqGxtn1pzx/kOaa+e6iljIltvo7xzqzoF38yhWAbuTpO2cnIzUi/iVw/JCXAlI/gUeX9krV6s/EOxlkWMTaHY4UTRyRZPwHWRQT7UEJNy5Bc8SS2nUzRWVggGtm3eR2XU2kjJ0xA/iamuYreOy4VdiCNIkjtpCioAFB0sewHqT+Od6b8hDrG8vD/wBTcsqfzNv9TH/arn8a6eJsmOF3A/T0R/1ksSf5qCb4Ja9K1gj7aIUX9VVFLTsLtgelFB7pGNLXK6gV0ZGGVYFWHxBGCP6KCr8Q55Da1s1WcptJO7dOzixgHXMftEeqoGPxxWT83TXE7reyMoWBvq7i6AjgkwchIbYIzshIzqcsTscr2q/c18DNqBMqxPFHtH19rS0QaQui3jBM0pJ2bvnG4FV3iDHyy3DLE7bLeXya7ls9ha2IyIhnsSM7770EXyzzhm5inuNcU7kPJM8LSzTrqwsFqmnEUOndiPNv8jWqeIY/IlHxurcf++Gsj47wbDFpopupJvG87NLxJwD5WSCNh09x3ZkA7DHapH/budoYrHiOFnFzC6SNIgfpxyozdcAlYnCAnzYzjtnuG5iqNz5YxC/4bcXKI8Cu8LdRQyrJMF6TkEEY1JpyexINTH+8DhoOPptt/Wr/AK004pzhwi4ieGe7tZI3GGVpFII29/jg57ggUD6XjzRXKQLZz9JmVOuip0QWBPYNqCjGCcDB/DLfi3FIriVrKeynliY6XlaIfRh5dX2iwYYH3wNj2OaqH+1QtBpteMWU8Q2RLslnQeg6sJ1OP5S59zTa450S8HSveJ2UNv8AviWZlMkq+qGSRQY1PYhQSRkZoLh4WKBw4BARCJ5hBnv0eq+g59fXB+GPnXrxR/5bJ/Owf/Rb1xtfE7hEaKiXKKqgKqqj4AGwAATtio7mPmq34lElpaGSR5Z4st0ZQiIkscjOWZQuwT470GhiigUtAUUUUHlhVU4h4fRNKZYHe2eRmaaSLBuJNWPKJpNTxD0wuPwwKKKCqryjxLpEWscdkszedRKTcsN/NPckM5P8SPcZPmHrJ8s+C1nAepcolzMf0l+pX5RknV/Kckn27UlFBcYuWLRfs20A+USD+5a7fuHb/wABF/Vp/pRRQdIuGRKPLHGPXZQP7hS3kDlcRsEb4ldWB64GQM47E5A9Qe1FFBBXHL151WaO8ZVOkaWXVkBgXOeynGVGgDY7k7YjhyxevPrldMgqyyLK40MGySsYQ5TT5emXAxkNrJ1EooLvRRRQf//Z"/>
          <p:cNvSpPr>
            <a:spLocks noChangeAspect="1" noChangeArrowheads="1"/>
          </p:cNvSpPr>
          <p:nvPr/>
        </p:nvSpPr>
        <p:spPr bwMode="auto">
          <a:xfrm>
            <a:off x="152400" y="-319088"/>
            <a:ext cx="971550" cy="990601"/>
          </a:xfrm>
          <a:prstGeom prst="rect">
            <a:avLst/>
          </a:prstGeom>
          <a:noFill/>
          <a:ln w="9525">
            <a:noFill/>
            <a:miter lim="800000"/>
            <a:headEnd/>
            <a:tailEnd/>
          </a:ln>
        </p:spPr>
        <p:txBody>
          <a:bodyPr/>
          <a:lstStyle/>
          <a:p>
            <a:endParaRPr lang="en-US"/>
          </a:p>
        </p:txBody>
      </p:sp>
      <p:pic>
        <p:nvPicPr>
          <p:cNvPr id="18" name="Picture 17" descr="C:\Users\iwo3\AppData\Local\Microsoft\Windows\Temporary Internet Files\Content.IE5\62LH5U15\MP900314315[1].jpg"/>
          <p:cNvPicPr>
            <a:picLocks noChangeAspect="1" noChangeArrowheads="1"/>
          </p:cNvPicPr>
          <p:nvPr/>
        </p:nvPicPr>
        <p:blipFill>
          <a:blip r:embed="rId6" cstate="print"/>
          <a:srcRect/>
          <a:stretch>
            <a:fillRect/>
          </a:stretch>
        </p:blipFill>
        <p:spPr bwMode="auto">
          <a:xfrm>
            <a:off x="7315200" y="1595438"/>
            <a:ext cx="1628775" cy="2066925"/>
          </a:xfrm>
          <a:prstGeom prst="rect">
            <a:avLst/>
          </a:prstGeom>
          <a:noFill/>
          <a:ln w="9525">
            <a:noFill/>
            <a:miter lim="800000"/>
            <a:headEnd/>
            <a:tailEnd/>
          </a:ln>
        </p:spPr>
      </p:pic>
      <p:pic>
        <p:nvPicPr>
          <p:cNvPr id="20" name="Picture 19" descr="C:\Users\iwo3\AppData\Local\Microsoft\Windows\Temporary Internet Files\Content.IE5\KZH9ELZW\MC900441751[1].png"/>
          <p:cNvPicPr>
            <a:picLocks noChangeAspect="1" noChangeArrowheads="1"/>
          </p:cNvPicPr>
          <p:nvPr/>
        </p:nvPicPr>
        <p:blipFill>
          <a:blip r:embed="rId7" cstate="print"/>
          <a:srcRect/>
          <a:stretch>
            <a:fillRect/>
          </a:stretch>
        </p:blipFill>
        <p:spPr bwMode="auto">
          <a:xfrm>
            <a:off x="4191000" y="1295400"/>
            <a:ext cx="3048000" cy="2819400"/>
          </a:xfrm>
          <a:prstGeom prst="rect">
            <a:avLst/>
          </a:prstGeom>
          <a:noFill/>
          <a:ln w="9525">
            <a:noFill/>
            <a:miter lim="800000"/>
            <a:headEnd/>
            <a:tailEnd/>
          </a:ln>
        </p:spPr>
      </p:pic>
      <p:pic>
        <p:nvPicPr>
          <p:cNvPr id="21" name="Picture 20" descr="C:\Users\iwo3\AppData\Local\Microsoft\Windows\Temporary Internet Files\Content.IE5\62LH5U15\MC900411890[1].wmf"/>
          <p:cNvPicPr>
            <a:picLocks noChangeAspect="1" noChangeArrowheads="1"/>
          </p:cNvPicPr>
          <p:nvPr/>
        </p:nvPicPr>
        <p:blipFill>
          <a:blip r:embed="rId8" cstate="print"/>
          <a:srcRect/>
          <a:stretch>
            <a:fillRect/>
          </a:stretch>
        </p:blipFill>
        <p:spPr bwMode="auto">
          <a:xfrm>
            <a:off x="2514600" y="1828800"/>
            <a:ext cx="2228850" cy="2185988"/>
          </a:xfrm>
          <a:prstGeom prst="rect">
            <a:avLst/>
          </a:prstGeom>
          <a:noFill/>
          <a:ln w="9525">
            <a:noFill/>
            <a:miter lim="800000"/>
            <a:headEnd/>
            <a:tailEnd/>
          </a:ln>
        </p:spPr>
      </p:pic>
      <p:sp>
        <p:nvSpPr>
          <p:cNvPr id="22" name="Content Placeholder 2"/>
          <p:cNvSpPr>
            <a:spLocks noGrp="1"/>
          </p:cNvSpPr>
          <p:nvPr>
            <p:ph sz="quarter" idx="1"/>
          </p:nvPr>
        </p:nvSpPr>
        <p:spPr>
          <a:xfrm>
            <a:off x="2590800" y="2108200"/>
            <a:ext cx="688975" cy="381000"/>
          </a:xfrm>
        </p:spPr>
        <p:txBody>
          <a:bodyPr/>
          <a:lstStyle/>
          <a:p>
            <a:pPr marL="0" indent="0">
              <a:buFont typeface="Wingdings" pitchFamily="2" charset="2"/>
              <a:buNone/>
            </a:pPr>
            <a:r>
              <a:rPr lang="en-US" sz="2000" smtClean="0"/>
              <a:t>Skim</a:t>
            </a:r>
          </a:p>
        </p:txBody>
      </p:sp>
      <p:sp>
        <p:nvSpPr>
          <p:cNvPr id="23" name="Content Placeholder 2"/>
          <p:cNvSpPr>
            <a:spLocks noGrp="1"/>
          </p:cNvSpPr>
          <p:nvPr>
            <p:ph sz="quarter" idx="1"/>
          </p:nvPr>
        </p:nvSpPr>
        <p:spPr>
          <a:xfrm>
            <a:off x="5334000" y="2209800"/>
            <a:ext cx="1158875" cy="381000"/>
          </a:xfrm>
        </p:spPr>
        <p:txBody>
          <a:bodyPr/>
          <a:lstStyle/>
          <a:p>
            <a:pPr marL="0" indent="0" algn="ctr">
              <a:buFont typeface="Wingdings" pitchFamily="2" charset="2"/>
              <a:buNone/>
            </a:pPr>
            <a:r>
              <a:rPr lang="en-US" sz="2000" smtClean="0"/>
              <a:t>Reduced Fat</a:t>
            </a:r>
          </a:p>
        </p:txBody>
      </p:sp>
      <p:sp>
        <p:nvSpPr>
          <p:cNvPr id="24" name="Content Placeholder 2"/>
          <p:cNvSpPr>
            <a:spLocks noGrp="1"/>
          </p:cNvSpPr>
          <p:nvPr>
            <p:ph sz="quarter" idx="1"/>
          </p:nvPr>
        </p:nvSpPr>
        <p:spPr>
          <a:xfrm>
            <a:off x="7921625" y="2433638"/>
            <a:ext cx="688975" cy="381000"/>
          </a:xfrm>
        </p:spPr>
        <p:txBody>
          <a:bodyPr/>
          <a:lstStyle/>
          <a:p>
            <a:pPr marL="0" indent="0">
              <a:buFont typeface="Wingdings" pitchFamily="2" charset="2"/>
              <a:buNone/>
            </a:pPr>
            <a:r>
              <a:rPr lang="en-US" sz="2000" smtClean="0"/>
              <a:t>2%</a:t>
            </a:r>
          </a:p>
        </p:txBody>
      </p:sp>
      <p:sp>
        <p:nvSpPr>
          <p:cNvPr id="26" name="Content Placeholder 2"/>
          <p:cNvSpPr>
            <a:spLocks noGrp="1"/>
          </p:cNvSpPr>
          <p:nvPr>
            <p:ph sz="quarter" idx="1"/>
          </p:nvPr>
        </p:nvSpPr>
        <p:spPr>
          <a:xfrm>
            <a:off x="1981200" y="2732088"/>
            <a:ext cx="688975" cy="381000"/>
          </a:xfrm>
        </p:spPr>
        <p:txBody>
          <a:bodyPr/>
          <a:lstStyle/>
          <a:p>
            <a:pPr marL="0" indent="0">
              <a:buFont typeface="Wingdings" pitchFamily="2" charset="2"/>
              <a:buNone/>
            </a:pPr>
            <a:r>
              <a:rPr lang="en-US" sz="3600" b="1" smtClean="0">
                <a:solidFill>
                  <a:srgbClr val="FF0000"/>
                </a:solidFill>
              </a:rPr>
              <a:t>=</a:t>
            </a:r>
          </a:p>
        </p:txBody>
      </p:sp>
      <p:sp>
        <p:nvSpPr>
          <p:cNvPr id="27" name="Content Placeholder 2"/>
          <p:cNvSpPr>
            <a:spLocks noGrp="1"/>
          </p:cNvSpPr>
          <p:nvPr>
            <p:ph sz="quarter" idx="1"/>
          </p:nvPr>
        </p:nvSpPr>
        <p:spPr>
          <a:xfrm>
            <a:off x="2303463" y="5303838"/>
            <a:ext cx="688975" cy="381000"/>
          </a:xfrm>
        </p:spPr>
        <p:txBody>
          <a:bodyPr/>
          <a:lstStyle/>
          <a:p>
            <a:pPr marL="0" indent="0">
              <a:buFont typeface="Wingdings" pitchFamily="2" charset="2"/>
              <a:buNone/>
            </a:pPr>
            <a:r>
              <a:rPr lang="en-US" sz="3600" b="1" smtClean="0">
                <a:solidFill>
                  <a:srgbClr val="FF0000"/>
                </a:solidFill>
              </a:rPr>
              <a:t>=</a:t>
            </a:r>
          </a:p>
        </p:txBody>
      </p:sp>
      <p:sp>
        <p:nvSpPr>
          <p:cNvPr id="28" name="Content Placeholder 2"/>
          <p:cNvSpPr>
            <a:spLocks noGrp="1"/>
          </p:cNvSpPr>
          <p:nvPr>
            <p:ph sz="quarter" idx="1"/>
          </p:nvPr>
        </p:nvSpPr>
        <p:spPr>
          <a:xfrm>
            <a:off x="6778625" y="2209800"/>
            <a:ext cx="688975" cy="381000"/>
          </a:xfrm>
        </p:spPr>
        <p:txBody>
          <a:bodyPr/>
          <a:lstStyle/>
          <a:p>
            <a:pPr marL="0" indent="0">
              <a:buFont typeface="Wingdings" pitchFamily="2" charset="2"/>
              <a:buNone/>
            </a:pPr>
            <a:r>
              <a:rPr lang="en-US" sz="3600" b="1" smtClean="0">
                <a:solidFill>
                  <a:srgbClr val="FF0000"/>
                </a:solidFill>
              </a:rPr>
              <a:t>=</a:t>
            </a:r>
          </a:p>
        </p:txBody>
      </p:sp>
      <p:pic>
        <p:nvPicPr>
          <p:cNvPr id="29" name="Picture 28" descr="C:\Users\iwo3\AppData\Local\Microsoft\Windows\Temporary Internet Files\Content.IE5\KZH9ELZW\MC900215525[1].wmf"/>
          <p:cNvPicPr>
            <a:picLocks noChangeAspect="1" noChangeArrowheads="1"/>
          </p:cNvPicPr>
          <p:nvPr/>
        </p:nvPicPr>
        <p:blipFill>
          <a:blip r:embed="rId9" cstate="print"/>
          <a:srcRect/>
          <a:stretch>
            <a:fillRect/>
          </a:stretch>
        </p:blipFill>
        <p:spPr bwMode="auto">
          <a:xfrm>
            <a:off x="5715000" y="3810000"/>
            <a:ext cx="2286000" cy="2946400"/>
          </a:xfrm>
          <a:prstGeom prst="rect">
            <a:avLst/>
          </a:prstGeom>
          <a:noFill/>
          <a:ln w="9525">
            <a:noFill/>
            <a:miter lim="800000"/>
            <a:headEnd/>
            <a:tailEnd/>
          </a:ln>
        </p:spPr>
      </p:pic>
      <p:sp>
        <p:nvSpPr>
          <p:cNvPr id="30" name="Content Placeholder 2"/>
          <p:cNvSpPr>
            <a:spLocks noGrp="1"/>
          </p:cNvSpPr>
          <p:nvPr>
            <p:ph sz="quarter" idx="1"/>
          </p:nvPr>
        </p:nvSpPr>
        <p:spPr>
          <a:xfrm>
            <a:off x="7010400" y="4660900"/>
            <a:ext cx="1158875" cy="381000"/>
          </a:xfrm>
        </p:spPr>
        <p:txBody>
          <a:bodyPr/>
          <a:lstStyle/>
          <a:p>
            <a:pPr marL="0" indent="0" algn="ctr">
              <a:buFont typeface="Wingdings" pitchFamily="2" charset="2"/>
              <a:buNone/>
            </a:pPr>
            <a:r>
              <a:rPr lang="en-US" sz="2000" smtClean="0"/>
              <a:t>Whole Milk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6" grpId="0" build="p"/>
      <p:bldP spid="27" grpId="0" build="p"/>
      <p:bldP spid="28" grpId="0" build="p"/>
      <p:bldP spid="3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4000" smtClean="0"/>
              <a:t>Which milk would you buy for children 2 years and older?</a:t>
            </a:r>
          </a:p>
        </p:txBody>
      </p:sp>
      <p:sp>
        <p:nvSpPr>
          <p:cNvPr id="25603" name="AutoShape 2" descr="data:image/jpeg;base64,/9j/4AAQSkZJRgABAQAAAQABAAD/2wCEAAkGBhQSERQTEhQVEhUVFRgXGBQVFRcYHBgWGR4VFRcUFxcYHCYeFx8kGRQVHy8hJicpLSwuFSAxNTAqNSYrLCkBCQoKDgwOGA8PGjIlHRwqKSkpKSkpKS0pLCkpKiksNSksKSkpKSwpNSw1NSk1LCksKSw0MCk1LC0pKSksLCw2LP/AABEIAKwArAMBIgACEQEDEQH/xAAbAAEAAwEBAQEAAAAAAAAAAAAABAUGBwMBAv/EAEsQAAEDAgIFBwULCgUFAAAAAAEAAgMEEQUSBgchMUETUWFxgZGxIjJyocEUMzVCUmNzkqKy0SMkJUNTdMLS4fA0RFRkk2KDs8PT/8QAGQEBAQEBAQEAAAAAAAAAAAAAAAECAwQF/8QAJxEBAQACAQMCBgMBAAAAAAAAAAECETESIUEDURMyYYGRsSJxoQT/2gAMAwEAAhEDEQA/AO4oiICIiAiIgLK41pTUCWSGjgjldHYPfLMYw1zgHABgYS8ZSDe4/DUrEVbsmL1DOEtNBL1uDpYndzWM71LwzlbJuK1uNYu+R4ZNQgsLc8XJvcW3GYAuvxC9ZdMcWi86ggqB8zUFh6/LaV54OLYjXDnbAfsAexaNY6q431LGXdrhnj9/wmqYfmyZR9bI0L0brwg40NeP+0w/+y60iXTrX4t9medrvg4UWIO6oG+168zrvi/0GIf8TP51pbr7dOs+L9EjRDSyPEYOWiZJGA9zC2QAEObsPmkg96vViNULr0D/AN7qf/I5bddHcREQEREBERAREQEREBEKoNL9MIcPgMkpu8giOIHypH8Gt5huueF0EnSXSaGhgdPO6wGxrR5z3cGNHE+C57o/U1lfWDEZminhEb4ooCDmLCQ7OSQN7mjbax4bNpi4Ro/UYjO2vxO4t7zS7Q1jdhBcDtG69jtOzNuDRuwFjLLw455+Io56UNqZ3RzxsmnhYGMdYkPZns7Je7mkW+qeyhklxxp82leOdvHsNrKx080ZNREJoBapg8uMje620sufV09an6IaRCspmyEZZB5EjDva8bxY7du/bzrLn42zoxHG/wBhAe7+dfTiON/sKcdo/mW8RTadX0YB78ddsApmX47PHavSPQuvn/xde9rTvZB5J6s4tbuK3aJs6lDq+PuCeTDn3LJC6amlcdrwdskTv+tpsb8QTzFdEWC0lwM1MNmPMU0bhJDK212SN3HqNyCOIJVnoFpj7uic2UCOqgPJ1EW6zxsztB25XWJHdwXTG7ejDLcapERabEREBERAREQEREBctjwQSYtWzVBM8sBYIGuIsyJzc7bN3A5swuupLmrZ7Y9XM4Gnp3dwP9FMuGM/lR49ZlIHGOYyU8jTZzJWEFpGzeNh6wp8WnNA7/Nwi/ynhv3rKyrMKhl99iZJ6TQVUz6AUD99NGL/ACLs+6QuXZ5/4rinxOJ+1ksb/Re13gVjca/RtaKxn+GqXBlQ0fEfbyZW25zbvPZKdqlw0m5gceuaX+Zeml+DxQYRURQsbHGxgcGjhZzXk9ewm6vZZpp6esZI0Oje17XAEOa4EEHaCCF65guWaK6rqaopYqgzVDHyNu7kzEBmBLXWvGTa4O8lXY1SQf6qt/5Y/wD5JqFmPu25eBvIHaoFVpFSxe+VMDPSlYPVdZo6o6J3nmeT05QfBoUim1VYezdC53pSyH1ZrKdk1j7rB2nlAP8ANwnqeD4LH47pnTx1cVfQudJNH5MwbE8slpzYvDnbAHCwIJO8BbGn0GoWG7aaK43EtzHvKlYzRN9yzsa0NBieLNAHA8yssjUsl7NrTTh7GvaQWuaHAjbcEAgg8dhXos3q3qM+E0J5qaNv1Ghn8K0i6vSIiICIiAiIgIiIC5ZUG2ktQOejjPgPxXU1y/FvJ0l+kw9p7nvH8J7lLwzn8tXGL4o+CzhBJOz4xisXN6chsXDd5tz0KFFpxSkeW58POJopGeLbKzxLGIacNdPI2JrnZQ5xsL7wC7c3dxsvaKZkrQWubI08QQ4dnBcnlRcN0hpqg2gnilIFyGSNcQOctBuFD04F8NrP3eX1NJ9itoqRjSS1jWk7yGgeCqNO3Ww2s/d5B3gj2pOVnMQtAJmxYVA95s0Ne4nmBkf+KvW1krhmbTTFlr5jkbcb7gOdf1Km0AiDsLp2uFwWvBB4jO9ajRitc+GeNxzci98bSd+UDZc8etWTdc8t3PW9bVJxjPGx0RY0vaXAzHK1rWkNJdbpIFlHpcdfle17A+ZknJhjNge47st722AnsXlg1I400T48mdvKNHKNzNLXPNwRcX3AjqXzCIuTqJZZHZ20zXSSPtbNM8bh1An1KR4+vO9N3z+P7+ydS4rI6d0D4sjmtBdZ4dlvuBtxN9ymYh71J6DvAqJgUByGV/vkzjI6/C/mt7BZeuOPtTTHmjf4FHq9Hdm75/SRqo+B6L6L+Jy1iyeqn4Hovofa5axdn0RERAREQEREBERAXLNOm8npBhsv7aGSEjoZyrh3mYdy6muaa1WZa7CJt1qkxf8AIY/Yw96lS8L2uoI5mGOVjZGHe1wuD2FZ6DVtRRuLomywkm55OomaL9Qcr7FpJWwyOgaHytbdjHbA4jbkvcWuNgPC6ytPrHcxwZV0dRA/jlYZB2Fo2rl3eWb8NdSUojblDnuHO9xce8qn0++Dav6F3sVvQ1rZWB7M1j8tjmH6rwCqLWRNlwyp6Wtb9Z7Gn1EqRJy99A47YbSdMLXfW8v+JWmimxlcfnX+pqjaMR5aKmaRYiCMW5vJGxTdFGXpqo8TLL4LU5Yvf1J91dgcojoo3HcI8x7bu9qiVbMlHBG/Y6oeZ5vQH5Sx+z3L95M1HTRA2EohYTf4tg5/2WnvXrjUQqp5hEQ5scAiYQdmd3lOAPUGjtKk4eO98JJ7Sfnn/P2/DcRlDY5C6PK+URmHIczA4FzRmvtOWxPWvXTCXLQVR5oX+BXnyYlqGcnE+ONjjK9zwRnlIygAE7gAvzp4P0bWfQSeBTy9H/Pvfdc6q/gij6IrfactWsdqjeThVPfhnA9HM6y2K7PpiIiAiIgIiICIiAuba6m+Rhz7ebiEJJ5h5X4BdJWA10M/MYnfIq4D9sBCrlxSyjV9CyeMskGZrht2kEdIcCC0jgRtVPHom6O3uerqYgD5rntlB6CJQfVtXF4+zQrH61xfDXtO50kQPVnafYtZA1waA5wceJAtfsuVjdb5/RxA4ys9pSLjy2NKLMYB8lvgFEp8NkY17WTvYx73OLWtZ8beLkErO6aaQy0YopIruDn5XxgXztyEkDjcWuLcyz+kunb318DaaUtiY6EHL+sMpYXfFIIa1zRtPE8yslS+l1Xbo8GGsbE2MgPawWGYA7PDoUiOINFmgNHMBZYCjxGR1ZjMBcTGGZmi58k5Gg25r39RWh1fSOdhtK5xLiY7kkkk7TvJ3qWJ8OY8LesxSKKMyyyNZG02L3EAA3y2v6WxV+k0rZcPqHMcHtfTvLXA3BBaSCDxFlzGncaqsdR1E3J03uqZ9iS0Pfmd+TDuc3JtfZtO9dVxyACjmY0ANELgANwAaQAOxXWm7j06emp2sEmEwW2ZDIw9bXOF1tVzfUQ79HPHNO71hpPrK6Qur1CIiAiIgIiICIiAsNrmjvhbz8maF3c9pW5WP1uMvg9WfksDh1hzdqDxrMVZT0/LSZsjWtLi1pcWiwu4gbbDivLDdKKWoH5GeJ/QHAEdbTtCmUDs0MfG8bfAKsm0IoXEudSQEk3J5No28+xcezx9vK7BvtG1YvWsL0kY+VURjvNvatNQ4HDCbxMydAc+31SbepZzWePzeD97g+8EnLWPzJWlNC98mHFrS4R1TS4gXDQWubc9FzbtVbpFoIxvJGljtetZNJbgCRe19zQdtulbkL6m06qy+HaKPZVYhO4ttVZWsAJuGhuUl3Nc9e5RtE8IxKnjhgkfSMhiAb5Ike9zR0nKG9xWxspHuYNF3m3M0bz+Cd6u7WZpNDKdrJo5Gidk8zpXCQA2LjcAW3W3X37FLxCkbHRyRsvlbC4AFxdsANhdxJPard8jeDbdNzdQcTbeGUfNu8CieVTqJb+jL88z/VZvsXRlzzUT8Et+mm+8V0NdnrEREBERAREQEREBZrWVBnwmuH+2kd9UZ/4VpVVaWUvKUFXHuz00zb+kxw9qDN4E4uo4S0i5hbYnaL5RYnnF1Ap8fq2nLPQyE38+B8b29YzOaV7aEz5sOpHH9gy/YBdXENQ1+1jmu9Eg+C4vH5fKefOL5XM6HixWV1nD81iPNVwffC16yeswfmbP3qn++EnK48xqwvoC/UMd97g3rv8AgpMcrI9rfLdz8B1JpJHtDEIm53+dwCgSSFxJPFfZJC83O0n+9imCnbE3M/a47mq8t88cRAUbET+Rk+jd4FT5KtzuNhzDYq3GDanm+jf4FRjyq9Q/wUPppPFdGXPdRTLYSzplm++V0JdnsEREBERAREQEREBeFcy8bxzscO8Fe6/Eo8k9RQc11aS5sLpT83b6pc32KVXaFUsrzJkdE8m5dDI+Ik85yEbVV6pRbC4m7y18zT1iR/4q6dpRC2Qxyl8Dgf1rC1p5sr9rHdh4rjeXlu91NoMPETcofK8fOvMh+s7yj2lZzWXJali6aqn9TwVrGuBFwbg8QsTrVeRTwAcamPZ0jaPWk5THltgvoCU5FhmvuG7+qmR1jGeYzbzuKaSSeXvTwCJud/ncB/fFQJ5i83P99CTzl5uSpVNRgNzybuA51ee0b+btEFV+kLrUs55on+BVvUVZds3DmHtVFpa61DUn5l/gVPLHnslaoYQ3CKa3xg53e521bJZXVay2EUX0IPeSfatUuz2CIiAiIgIiICIiAvy8bD1L9L4UHKdVuylmb8isnb3Fp8SVsFhK+ir8GdNI2NlXRvlkmcWXa6POS5xcNtgABt2jYSbK2wDWHSVQAa/knn4klmnsdfK7sK5ZSvNnjd7aVYvWey8dIP8Adx+K2gKxus/ZBTu+TVxeKkZx5bOyI08VKiqGN2hhJ6SiSP3RUN/KfsaOfj/Rfiuq85sPNG78V+Kisc/ebDmC8FbfEauU1qCotOnWw2rPzD/Aq7kkDQXOIaBvJNgO0rB6wdN6T3HUQMma+SSMsAbtFzs2u3N7VJExm66NoHDlwyhaQQRSQXB2EExsJB7SVfKDgkwfTQPAIDoY3AEEEAtaQCDuPQpy7PWIiICIiAiIgIiICIiD4VjtJtVNDW3cYzBIf1kNm3Jttcy2V+7iFskQcXdq+xfDttHO2qjG3k/NvwsI3uIG8nY8ewwca0rdLyEGI08lE5tQx7nvaQxwZdxykjabgDZcbd67qvCspGSsLJGNkYd7XAEHsKmozcZXOZtZdA0X5e/ose7wCqqjXPQtvlEr+gBrfvuFl0Kl0Aw+I3ZRwNP0Y9qtYcIhZ5kMTfRjaPALPTGJ6eLjrdcgk2U9HLM75IfmPaImvKlQ45jVUByFByANxnlBFt+8SFrvsrsQC+q6jUwxcgZqir6xwdiNYA3eY47vI6G3ysb15XLcaN6uKKiIdFEHSD9bJ5b+F7E7G7uAC06+qtR8X1EVUREQEREH/9k="/>
          <p:cNvSpPr>
            <a:spLocks noChangeAspect="1" noChangeArrowheads="1"/>
          </p:cNvSpPr>
          <p:nvPr/>
        </p:nvSpPr>
        <p:spPr bwMode="auto">
          <a:xfrm>
            <a:off x="0" y="-795338"/>
            <a:ext cx="1638300" cy="1638301"/>
          </a:xfrm>
          <a:prstGeom prst="rect">
            <a:avLst/>
          </a:prstGeom>
          <a:noFill/>
          <a:ln w="9525">
            <a:noFill/>
            <a:miter lim="800000"/>
            <a:headEnd/>
            <a:tailEnd/>
          </a:ln>
        </p:spPr>
        <p:txBody>
          <a:bodyPr/>
          <a:lstStyle/>
          <a:p>
            <a:endParaRPr lang="en-US"/>
          </a:p>
        </p:txBody>
      </p:sp>
      <p:pic>
        <p:nvPicPr>
          <p:cNvPr id="25604" name="Picture 4" descr="http://rlv.zcache.com/1_milk_photosculpture-p153869957177862972env3d_216.jpg"/>
          <p:cNvPicPr>
            <a:picLocks noChangeAspect="1" noChangeArrowheads="1"/>
          </p:cNvPicPr>
          <p:nvPr/>
        </p:nvPicPr>
        <p:blipFill>
          <a:blip r:embed="rId3" cstate="print"/>
          <a:srcRect/>
          <a:stretch>
            <a:fillRect/>
          </a:stretch>
        </p:blipFill>
        <p:spPr bwMode="auto">
          <a:xfrm>
            <a:off x="2819400" y="4656138"/>
            <a:ext cx="1752600" cy="1752600"/>
          </a:xfrm>
          <a:prstGeom prst="rect">
            <a:avLst/>
          </a:prstGeom>
          <a:noFill/>
          <a:ln w="9525">
            <a:noFill/>
            <a:miter lim="800000"/>
            <a:headEnd/>
            <a:tailEnd/>
          </a:ln>
        </p:spPr>
      </p:pic>
      <p:pic>
        <p:nvPicPr>
          <p:cNvPr id="25605" name="Picture 5"/>
          <p:cNvPicPr>
            <a:picLocks noChangeAspect="1" noChangeArrowheads="1"/>
          </p:cNvPicPr>
          <p:nvPr/>
        </p:nvPicPr>
        <p:blipFill>
          <a:blip r:embed="rId4" cstate="print"/>
          <a:srcRect/>
          <a:stretch>
            <a:fillRect/>
          </a:stretch>
        </p:blipFill>
        <p:spPr bwMode="auto">
          <a:xfrm>
            <a:off x="366713" y="2000250"/>
            <a:ext cx="1514475" cy="1703388"/>
          </a:xfrm>
          <a:prstGeom prst="rect">
            <a:avLst/>
          </a:prstGeom>
          <a:noFill/>
          <a:ln w="9525">
            <a:noFill/>
            <a:miter lim="800000"/>
            <a:headEnd/>
            <a:tailEnd/>
          </a:ln>
        </p:spPr>
      </p:pic>
      <p:pic>
        <p:nvPicPr>
          <p:cNvPr id="25606" name="Picture 15" descr="http://t3.gstatic.com/images?q=tbn:ANd9GcQK9sw_ZlOOifJVEyv3FAtdtSI1kVhRpcvwiJbOXTa3LhwPHrLuYw"/>
          <p:cNvPicPr>
            <a:picLocks noChangeAspect="1" noChangeArrowheads="1"/>
          </p:cNvPicPr>
          <p:nvPr/>
        </p:nvPicPr>
        <p:blipFill>
          <a:blip r:embed="rId5" cstate="print"/>
          <a:srcRect/>
          <a:stretch>
            <a:fillRect/>
          </a:stretch>
        </p:blipFill>
        <p:spPr bwMode="auto">
          <a:xfrm>
            <a:off x="458788" y="4506913"/>
            <a:ext cx="1819275" cy="2025650"/>
          </a:xfrm>
          <a:prstGeom prst="rect">
            <a:avLst/>
          </a:prstGeom>
          <a:noFill/>
          <a:ln w="9525">
            <a:noFill/>
            <a:miter lim="800000"/>
            <a:headEnd/>
            <a:tailEnd/>
          </a:ln>
        </p:spPr>
      </p:pic>
      <p:sp>
        <p:nvSpPr>
          <p:cNvPr id="25607" name="AutoShape 19" descr="data:image/jpeg;base64,/9j/4AAQSkZJRgABAQAAAQABAAD/2wCEAAkGBhMSEBMUEhQWFBUVFSIYGBcXGR0cFhwYGCAWHBocHx0YHSYfGB8vHhweIC8iJiopLC8vHx4yNTMqNyYrLCkBCQoKBQUFDQUFDSkYEhgpKSkpKSkpKSkpKSkpKSkpKSkpKSkpKSkpKSkpKSkpKSkpKSkpKSkpKSkpKSkpKSkpKf/AABEIAGgAZgMBIgACEQEDEQH/xAAbAAABBQEBAAAAAAAAAAAAAAAAAQQFBgcDAv/EAEUQAAIBAwIEBAIFBQ0JAAAAAAECAwAEERIhBQYTMQciQWFRcRQjMkKBJDNSkrMVQ1NicnORk6GxwcLRFhc0NUR1gqO0/8QAFAEBAAAAAAAAAAAAAAAAAAAAAP/EABQRAQAAAAAAAAAAAAAAAAAAAAD/2gAMAwEAAhEDEQA/ANB8Tuczw2xaVADM7COIN21HJJx6gAE4+VUrkHmjidxaNdTX1umqZ0SO6jCxsEQOxWRGVlA822CBpNaFzlyTb8ThWK4LqEbWrRkBgcEeoIxj0I/urPeOeC15phSC6jmhgUrHDMhjGGOTkx5DkkDLHBIGKC8ji3FY95LOCdfjb3BDfgsyAH9YV04Vz7DNdC0kimtrkprWKdQpZRndWVmVuxOx9D8DWR3NjxiwjKi3uD93VCxdAmrrSMOluGeQ7tpGlF0jOrKv5b+a6SO5eWEX7pHOHUao7S0tg7mRyoOC7lsp66gMbEUG6Zpar3JPNQv7RZdJSQeSVGGCsgVWI39CGDD2YVYA1AtFJqozQLRSZozQLRRRQFFFFBQuPczsvF7OJS4gikMc7A4j61yh6CH49ifYunbIze+9ZNzFbXgS9sFsppXu7rrRXa/mhqZGVnYD6soFC/8AiK1laBcVjfiRwduHM7xo0tndSapLeMBdVySulZZAOoYW3bQO7ZG2rNbLUTzPwmK5tJ4ZiFSSMhmOPLtkNvtsQG/CgzXlzjh4fEnEJ5Wlt7wMLrQMrFdoW06ABjSVHR22yq7kb1mvGvFjiNxPJIlxLCrN5I420qq+g2HmPv8AHNXLwyv47wy2lwNcVxD0skkKHjGQsakrHGNOWVUUttqY+gqHLnJBHHorKQE9KfMmRs0ceXz37MgH61BbuXbXjk0yRfuk0R0M02shjHolkhKjvqbKH1A7jO1aRb8m3SKCnFbsvjcyCGRCT66GTYe2o/OoLknw9trhZLy7Rbg3EkjRLIMpGnVmYBRn7xbWfcn3qyHwz4d9y36X81JJH+zYUAnDeKoMC8tZT8ZbVl/ZTAUvQ4tp3uLEH1/J5sAfHeevH+7yNc9K7vos/o3Lt+1DiuM3h87KynifEiCCPzsfY/KGgk+R+Kz3Nms1x08uzFDGrKrRAkI2GZiNQGrv2Iqfqs8j3x6BtZAFmssQyKNlKgDpSKPRXTDD4HUPSrMKAooooCiiigTNYj45eIw/4C2YMM/lLKdvaLI+WWHsB8RW1XFuHVlJIDAg6SVbB2OCpBB9xuKw3mHkM8Onjit4UuhN1JFYRK96BFpZlHVLRnGoedU1e2d6DO+S7u5S4RoC4YyLkxwmWTAOTpCjODgKQGXOwO1bMvGC/E572Wze06HDJJF6oAlkAbuwUnTgDABGdz7Y58leJAjPTunURDCBwnTCOMnSxcI9xIcqCEiGMZ3ByXvijc6JML3ubGW3X3Ly2gXt32kY49jQXDkm06PDrOM91t0B+ZUE/wBpNTeazGXna5seJ3qXJ6ljE0e6rh4ElXKMAoy8eryMdyDp9wenIPMN490fpjnRfwm5tlPaNUdgYxn16bI/4/Og0osKCazuDnS5i4c8kmmSazvOhdkpjMQcBpFVMBT03Rs9tm22q3cxGY2cxtXCzCMtE2AwLL5gPMCCGxp+RyKCL5stXgkTiEClmhXTPGo3lts5bA9XQkyL6nzD72KslneJLGkkbBkdQysOxUjII/Cs25Q8Svp3EFLs1vC1sFiSQaRPPqBkZSfL5SCgAOTv8hO8vTfQbuSxkGmKV2ls2+7hvPLB7MrFmA9VPtigudFIDRQLRRRQFZl4nzqL+xDyzRKYZx+TqWuJNRt/qo9vITj7Q9NWcd602s28SZwl/Zs1ybRfo84aVF1SkFrcaIs5xIewIBO5xQE3I638cUgjbh88LBM9UPM8A0HTK0bagSPixZSO+9OPEvhLPLwooiyGO88qvIUBYIzoGfS5IzGM7Ent65p54d2+gSdOwe1hYBhLPIGupm3y0i7sPjufXYYOzzn1iFsWGduI2+cfBnKf5qCPuoLyR3eXhdpIzx9FiLn7UROSjaoRkZ9K58U4lPCsU89jZwrbnETSXYURlgEwpEOkZG3yqX45zTJHcJaWsBuLho+qQWCRJHqKh3Y5O5B8qgnY1VuabDid50kmtLaeKJjI6w3GEdtLIqESqMMrNr38u3x2oJSeyupEuCvDrUfTE0zH6W3nXSUBysJH2TsR8aiuW+S57KRZUtELoCAz8RlYaSMEFTAFO2/b/CoLhEl8ois5blxMgEXTS/hjOpBsgxbt5gCPLrY9s+lOeK2tzBpWSe4hkf7Ak4wBqPYbNDvv+FBMWnDRPZGGHhtpPbO7P9XfFwJGPmKuY8oc/onb0p1xjht3LZi3/c/HTCmF1vQ0sbx/m3DSJnUPc7gketQnJXKvFbZg0cUFuVgEUjTMHEz63fqAW57hSEDNvgb9qvHLXMz3EVx1URXtpWidom1QsVUMSjEA+uCDuDtQdOQ+My3fD4Jp1AlYEPpxgsjMhIxsM6c496K8eHceOFWX8aBW/XGr/GigslFFFAVmfPkkg4tbtH0UMdm7fSLj83bgyKGlAOzOB5QM92Gdq0yss8SIg3FLc9OF+laPIXuGxbwjqKOq4/fcdgnxK/OgsPhwkJjmlhFw5kcarq4BDXGAcOoJyIxkgDCj+2nXP/5m2/7hbft46iOQuLtr0Au0UuqQXF0+me4k8oLRQfchCjbsMYwO9S3iAfyeA+gvrYn2AnjoH/HeUrW80m4hSQqMBjlXAPoGQhse2cVX+QbCOzu+JWca6FWVJ41yT9XNGoONRJIDoQT8avK1S+O3KQcbs5WZYxJaTRyMzBV0xtE6ZLbbFm/poGdt4XuksircL9GkuxdOpjJnMiMHVRIX0qMj7SqGxtn1pzx/kOaa+e6iljIltvo7xzqzoF38yhWAbuTpO2cnIzUi/iVw/JCXAlI/gUeX9krV6s/EOxlkWMTaHY4UTRyRZPwHWRQT7UEJNy5Bc8SS2nUzRWVggGtm3eR2XU2kjJ0xA/iamuYreOy4VdiCNIkjtpCioAFB0sewHqT+Od6b8hDrG8vD/wBTcsqfzNv9TH/arn8a6eJsmOF3A/T0R/1ksSf5qCb4Ja9K1gj7aIUX9VVFLTsLtgelFB7pGNLXK6gV0ZGGVYFWHxBGCP6KCr8Q55Da1s1WcptJO7dOzixgHXMftEeqoGPxxWT83TXE7reyMoWBvq7i6AjgkwchIbYIzshIzqcsTscr2q/c18DNqBMqxPFHtH19rS0QaQui3jBM0pJ2bvnG4FV3iDHyy3DLE7bLeXya7ls9ha2IyIhnsSM7770EXyzzhm5inuNcU7kPJM8LSzTrqwsFqmnEUOndiPNv8jWqeIY/IlHxurcf++Gsj47wbDFpopupJvG87NLxJwD5WSCNh09x3ZkA7DHapH/budoYrHiOFnFzC6SNIgfpxyozdcAlYnCAnzYzjtnuG5iqNz5YxC/4bcXKI8Cu8LdRQyrJMF6TkEEY1JpyexINTH+8DhoOPptt/Wr/AK004pzhwi4ieGe7tZI3GGVpFII29/jg57ggUD6XjzRXKQLZz9JmVOuip0QWBPYNqCjGCcDB/DLfi3FIriVrKeynliY6XlaIfRh5dX2iwYYH3wNj2OaqH+1QtBpteMWU8Q2RLslnQeg6sJ1OP5S59zTa450S8HSveJ2UNv8AviWZlMkq+qGSRQY1PYhQSRkZoLh4WKBw4BARCJ5hBnv0eq+g59fXB+GPnXrxR/5bJ/Owf/Rb1xtfE7hEaKiXKKqgKqqj4AGwAATtio7mPmq34lElpaGSR5Z4st0ZQiIkscjOWZQuwT470GhiigUtAUUUUHlhVU4h4fRNKZYHe2eRmaaSLBuJNWPKJpNTxD0wuPwwKKKCqryjxLpEWscdkszedRKTcsN/NPckM5P8SPcZPmHrJ8s+C1nAepcolzMf0l+pX5RknV/Kckn27UlFBcYuWLRfs20A+USD+5a7fuHb/wABF/Vp/pRRQdIuGRKPLHGPXZQP7hS3kDlcRsEb4ldWB64GQM47E5A9Qe1FFBBXHL151WaO8ZVOkaWXVkBgXOeynGVGgDY7k7YjhyxevPrldMgqyyLK40MGySsYQ5TT5emXAxkNrJ1EooLvRRRQf//Z"/>
          <p:cNvSpPr>
            <a:spLocks noChangeAspect="1" noChangeArrowheads="1"/>
          </p:cNvSpPr>
          <p:nvPr/>
        </p:nvSpPr>
        <p:spPr bwMode="auto">
          <a:xfrm>
            <a:off x="0" y="-471488"/>
            <a:ext cx="971550" cy="990601"/>
          </a:xfrm>
          <a:prstGeom prst="rect">
            <a:avLst/>
          </a:prstGeom>
          <a:noFill/>
          <a:ln w="9525">
            <a:noFill/>
            <a:miter lim="800000"/>
            <a:headEnd/>
            <a:tailEnd/>
          </a:ln>
        </p:spPr>
        <p:txBody>
          <a:bodyPr/>
          <a:lstStyle/>
          <a:p>
            <a:endParaRPr lang="en-US"/>
          </a:p>
        </p:txBody>
      </p:sp>
      <p:sp>
        <p:nvSpPr>
          <p:cNvPr id="25608" name="AutoShape 21" descr="data:image/jpeg;base64,/9j/4AAQSkZJRgABAQAAAQABAAD/2wCEAAkGBhMSEBMUEhQWFBUVFSIYGBcXGR0cFhwYGCAWHBocHx0YHSYfGB8vHhweIC8iJiopLC8vHx4yNTMqNyYrLCkBCQoKBQUFDQUFDSkYEhgpKSkpKSkpKSkpKSkpKSkpKSkpKSkpKSkpKSkpKSkpKSkpKSkpKSkpKSkpKSkpKSkpKf/AABEIAGgAZgMBIgACEQEDEQH/xAAbAAABBQEBAAAAAAAAAAAAAAAAAQQFBgcDAv/EAEUQAAIBAwIEBAIFBQ0JAAAAAAECAwAEERIhBQYTMQciQWFRcRQjMkKBJDNSkrMVQ1NicnORk6GxwcLRFhc0NUR1gqO0/8QAFAEBAAAAAAAAAAAAAAAAAAAAAP/EABQRAQAAAAAAAAAAAAAAAAAAAAD/2gAMAwEAAhEDEQA/ANB8Tuczw2xaVADM7COIN21HJJx6gAE4+VUrkHmjidxaNdTX1umqZ0SO6jCxsEQOxWRGVlA822CBpNaFzlyTb8ThWK4LqEbWrRkBgcEeoIxj0I/urPeOeC15phSC6jmhgUrHDMhjGGOTkx5DkkDLHBIGKC8ji3FY95LOCdfjb3BDfgsyAH9YV04Vz7DNdC0kimtrkprWKdQpZRndWVmVuxOx9D8DWR3NjxiwjKi3uD93VCxdAmrrSMOluGeQ7tpGlF0jOrKv5b+a6SO5eWEX7pHOHUao7S0tg7mRyoOC7lsp66gMbEUG6Zpar3JPNQv7RZdJSQeSVGGCsgVWI39CGDD2YVYA1AtFJqozQLRSZozQLRRRQFFFFBQuPczsvF7OJS4gikMc7A4j61yh6CH49ifYunbIze+9ZNzFbXgS9sFsppXu7rrRXa/mhqZGVnYD6soFC/8AiK1laBcVjfiRwduHM7xo0tndSapLeMBdVySulZZAOoYW3bQO7ZG2rNbLUTzPwmK5tJ4ZiFSSMhmOPLtkNvtsQG/CgzXlzjh4fEnEJ5Wlt7wMLrQMrFdoW06ABjSVHR22yq7kb1mvGvFjiNxPJIlxLCrN5I420qq+g2HmPv8AHNXLwyv47wy2lwNcVxD0skkKHjGQsakrHGNOWVUUttqY+gqHLnJBHHorKQE9KfMmRs0ceXz37MgH61BbuXbXjk0yRfuk0R0M02shjHolkhKjvqbKH1A7jO1aRb8m3SKCnFbsvjcyCGRCT66GTYe2o/OoLknw9trhZLy7Rbg3EkjRLIMpGnVmYBRn7xbWfcn3qyHwz4d9y36X81JJH+zYUAnDeKoMC8tZT8ZbVl/ZTAUvQ4tp3uLEH1/J5sAfHeevH+7yNc9K7vos/o3Lt+1DiuM3h87KynifEiCCPzsfY/KGgk+R+Kz3Nms1x08uzFDGrKrRAkI2GZiNQGrv2Iqfqs8j3x6BtZAFmssQyKNlKgDpSKPRXTDD4HUPSrMKAooooCiiigTNYj45eIw/4C2YMM/lLKdvaLI+WWHsB8RW1XFuHVlJIDAg6SVbB2OCpBB9xuKw3mHkM8Onjit4UuhN1JFYRK96BFpZlHVLRnGoedU1e2d6DO+S7u5S4RoC4YyLkxwmWTAOTpCjODgKQGXOwO1bMvGC/E572Wze06HDJJF6oAlkAbuwUnTgDABGdz7Y58leJAjPTunURDCBwnTCOMnSxcI9xIcqCEiGMZ3ByXvijc6JML3ubGW3X3Ly2gXt32kY49jQXDkm06PDrOM91t0B+ZUE/wBpNTeazGXna5seJ3qXJ6ljE0e6rh4ElXKMAoy8eryMdyDp9wenIPMN490fpjnRfwm5tlPaNUdgYxn16bI/4/Og0osKCazuDnS5i4c8kmmSazvOhdkpjMQcBpFVMBT03Rs9tm22q3cxGY2cxtXCzCMtE2AwLL5gPMCCGxp+RyKCL5stXgkTiEClmhXTPGo3lts5bA9XQkyL6nzD72KslneJLGkkbBkdQysOxUjII/Cs25Q8Svp3EFLs1vC1sFiSQaRPPqBkZSfL5SCgAOTv8hO8vTfQbuSxkGmKV2ls2+7hvPLB7MrFmA9VPtigudFIDRQLRRRQFZl4nzqL+xDyzRKYZx+TqWuJNRt/qo9vITj7Q9NWcd602s28SZwl/Zs1ybRfo84aVF1SkFrcaIs5xIewIBO5xQE3I638cUgjbh88LBM9UPM8A0HTK0bagSPixZSO+9OPEvhLPLwooiyGO88qvIUBYIzoGfS5IzGM7Ent65p54d2+gSdOwe1hYBhLPIGupm3y0i7sPjufXYYOzzn1iFsWGduI2+cfBnKf5qCPuoLyR3eXhdpIzx9FiLn7UROSjaoRkZ9K58U4lPCsU89jZwrbnETSXYURlgEwpEOkZG3yqX45zTJHcJaWsBuLho+qQWCRJHqKh3Y5O5B8qgnY1VuabDid50kmtLaeKJjI6w3GEdtLIqESqMMrNr38u3x2oJSeyupEuCvDrUfTE0zH6W3nXSUBysJH2TsR8aiuW+S57KRZUtELoCAz8RlYaSMEFTAFO2/b/CoLhEl8ois5blxMgEXTS/hjOpBsgxbt5gCPLrY9s+lOeK2tzBpWSe4hkf7Ak4wBqPYbNDvv+FBMWnDRPZGGHhtpPbO7P9XfFwJGPmKuY8oc/onb0p1xjht3LZi3/c/HTCmF1vQ0sbx/m3DSJnUPc7gketQnJXKvFbZg0cUFuVgEUjTMHEz63fqAW57hSEDNvgb9qvHLXMz3EVx1URXtpWidom1QsVUMSjEA+uCDuDtQdOQ+My3fD4Jp1AlYEPpxgsjMhIxsM6c496K8eHceOFWX8aBW/XGr/GigslFFFAVmfPkkg4tbtH0UMdm7fSLj83bgyKGlAOzOB5QM92Gdq0yss8SIg3FLc9OF+laPIXuGxbwjqKOq4/fcdgnxK/OgsPhwkJjmlhFw5kcarq4BDXGAcOoJyIxkgDCj+2nXP/5m2/7hbft46iOQuLtr0Au0UuqQXF0+me4k8oLRQfchCjbsMYwO9S3iAfyeA+gvrYn2AnjoH/HeUrW80m4hSQqMBjlXAPoGQhse2cVX+QbCOzu+JWca6FWVJ41yT9XNGoONRJIDoQT8avK1S+O3KQcbs5WZYxJaTRyMzBV0xtE6ZLbbFm/poGdt4XuksircL9GkuxdOpjJnMiMHVRIX0qMj7SqGxtn1pzx/kOaa+e6iljIltvo7xzqzoF38yhWAbuTpO2cnIzUi/iVw/JCXAlI/gUeX9krV6s/EOxlkWMTaHY4UTRyRZPwHWRQT7UEJNy5Bc8SS2nUzRWVggGtm3eR2XU2kjJ0xA/iamuYreOy4VdiCNIkjtpCioAFB0sewHqT+Od6b8hDrG8vD/wBTcsqfzNv9TH/arn8a6eJsmOF3A/T0R/1ksSf5qCb4Ja9K1gj7aIUX9VVFLTsLtgelFB7pGNLXK6gV0ZGGVYFWHxBGCP6KCr8Q55Da1s1WcptJO7dOzixgHXMftEeqoGPxxWT83TXE7reyMoWBvq7i6AjgkwchIbYIzshIzqcsTscr2q/c18DNqBMqxPFHtH19rS0QaQui3jBM0pJ2bvnG4FV3iDHyy3DLE7bLeXya7ls9ha2IyIhnsSM7770EXyzzhm5inuNcU7kPJM8LSzTrqwsFqmnEUOndiPNv8jWqeIY/IlHxurcf++Gsj47wbDFpopupJvG87NLxJwD5WSCNh09x3ZkA7DHapH/budoYrHiOFnFzC6SNIgfpxyozdcAlYnCAnzYzjtnuG5iqNz5YxC/4bcXKI8Cu8LdRQyrJMF6TkEEY1JpyexINTH+8DhoOPptt/Wr/AK004pzhwi4ieGe7tZI3GGVpFII29/jg57ggUD6XjzRXKQLZz9JmVOuip0QWBPYNqCjGCcDB/DLfi3FIriVrKeynliY6XlaIfRh5dX2iwYYH3wNj2OaqH+1QtBpteMWU8Q2RLslnQeg6sJ1OP5S59zTa450S8HSveJ2UNv8AviWZlMkq+qGSRQY1PYhQSRkZoLh4WKBw4BARCJ5hBnv0eq+g59fXB+GPnXrxR/5bJ/Owf/Rb1xtfE7hEaKiXKKqgKqqj4AGwAATtio7mPmq34lElpaGSR5Z4st0ZQiIkscjOWZQuwT470GhiigUtAUUUUHlhVU4h4fRNKZYHe2eRmaaSLBuJNWPKJpNTxD0wuPwwKKKCqryjxLpEWscdkszedRKTcsN/NPckM5P8SPcZPmHrJ8s+C1nAepcolzMf0l+pX5RknV/Kckn27UlFBcYuWLRfs20A+USD+5a7fuHb/wABF/Vp/pRRQdIuGRKPLHGPXZQP7hS3kDlcRsEb4ldWB64GQM47E5A9Qe1FFBBXHL151WaO8ZVOkaWXVkBgXOeynGVGgDY7k7YjhyxevPrldMgqyyLK40MGySsYQ5TT5emXAxkNrJ1EooLvRRRQf//Z"/>
          <p:cNvSpPr>
            <a:spLocks noChangeAspect="1" noChangeArrowheads="1"/>
          </p:cNvSpPr>
          <p:nvPr/>
        </p:nvSpPr>
        <p:spPr bwMode="auto">
          <a:xfrm>
            <a:off x="152400" y="-319088"/>
            <a:ext cx="971550" cy="990601"/>
          </a:xfrm>
          <a:prstGeom prst="rect">
            <a:avLst/>
          </a:prstGeom>
          <a:noFill/>
          <a:ln w="9525">
            <a:noFill/>
            <a:miter lim="800000"/>
            <a:headEnd/>
            <a:tailEnd/>
          </a:ln>
        </p:spPr>
        <p:txBody>
          <a:bodyPr/>
          <a:lstStyle/>
          <a:p>
            <a:endParaRPr lang="en-US"/>
          </a:p>
        </p:txBody>
      </p:sp>
      <p:pic>
        <p:nvPicPr>
          <p:cNvPr id="25609" name="Picture 17" descr="C:\Users\iwo3\AppData\Local\Microsoft\Windows\Temporary Internet Files\Content.IE5\62LH5U15\MP900314315[1].jpg"/>
          <p:cNvPicPr>
            <a:picLocks noChangeAspect="1" noChangeArrowheads="1"/>
          </p:cNvPicPr>
          <p:nvPr/>
        </p:nvPicPr>
        <p:blipFill>
          <a:blip r:embed="rId6" cstate="print"/>
          <a:srcRect/>
          <a:stretch>
            <a:fillRect/>
          </a:stretch>
        </p:blipFill>
        <p:spPr bwMode="auto">
          <a:xfrm>
            <a:off x="7313613" y="1590675"/>
            <a:ext cx="1628775" cy="2066925"/>
          </a:xfrm>
          <a:prstGeom prst="rect">
            <a:avLst/>
          </a:prstGeom>
          <a:noFill/>
          <a:ln w="9525">
            <a:noFill/>
            <a:miter lim="800000"/>
            <a:headEnd/>
            <a:tailEnd/>
          </a:ln>
        </p:spPr>
      </p:pic>
      <p:pic>
        <p:nvPicPr>
          <p:cNvPr id="25610" name="Picture 19" descr="C:\Users\iwo3\AppData\Local\Microsoft\Windows\Temporary Internet Files\Content.IE5\KZH9ELZW\MC900441751[1].png"/>
          <p:cNvPicPr>
            <a:picLocks noChangeAspect="1" noChangeArrowheads="1"/>
          </p:cNvPicPr>
          <p:nvPr/>
        </p:nvPicPr>
        <p:blipFill>
          <a:blip r:embed="rId7" cstate="print"/>
          <a:srcRect/>
          <a:stretch>
            <a:fillRect/>
          </a:stretch>
        </p:blipFill>
        <p:spPr bwMode="auto">
          <a:xfrm>
            <a:off x="4191000" y="1295400"/>
            <a:ext cx="3048000" cy="2819400"/>
          </a:xfrm>
          <a:prstGeom prst="rect">
            <a:avLst/>
          </a:prstGeom>
          <a:noFill/>
          <a:ln w="9525">
            <a:noFill/>
            <a:miter lim="800000"/>
            <a:headEnd/>
            <a:tailEnd/>
          </a:ln>
        </p:spPr>
      </p:pic>
      <p:pic>
        <p:nvPicPr>
          <p:cNvPr id="25611" name="Picture 20" descr="C:\Users\iwo3\AppData\Local\Microsoft\Windows\Temporary Internet Files\Content.IE5\62LH5U15\MC900411890[1].wmf"/>
          <p:cNvPicPr>
            <a:picLocks noChangeAspect="1" noChangeArrowheads="1"/>
          </p:cNvPicPr>
          <p:nvPr/>
        </p:nvPicPr>
        <p:blipFill>
          <a:blip r:embed="rId8" cstate="print"/>
          <a:srcRect/>
          <a:stretch>
            <a:fillRect/>
          </a:stretch>
        </p:blipFill>
        <p:spPr bwMode="auto">
          <a:xfrm>
            <a:off x="2514600" y="1828800"/>
            <a:ext cx="2228850" cy="2185988"/>
          </a:xfrm>
          <a:prstGeom prst="rect">
            <a:avLst/>
          </a:prstGeom>
          <a:noFill/>
          <a:ln w="9525">
            <a:noFill/>
            <a:miter lim="800000"/>
            <a:headEnd/>
            <a:tailEnd/>
          </a:ln>
        </p:spPr>
      </p:pic>
      <p:sp>
        <p:nvSpPr>
          <p:cNvPr id="25612" name="Content Placeholder 2"/>
          <p:cNvSpPr>
            <a:spLocks noGrp="1"/>
          </p:cNvSpPr>
          <p:nvPr>
            <p:ph sz="quarter" idx="1"/>
          </p:nvPr>
        </p:nvSpPr>
        <p:spPr>
          <a:xfrm>
            <a:off x="2590800" y="2108200"/>
            <a:ext cx="688975" cy="381000"/>
          </a:xfrm>
        </p:spPr>
        <p:txBody>
          <a:bodyPr/>
          <a:lstStyle/>
          <a:p>
            <a:pPr marL="0" indent="0">
              <a:buFont typeface="Wingdings" pitchFamily="2" charset="2"/>
              <a:buNone/>
            </a:pPr>
            <a:r>
              <a:rPr lang="en-US" sz="2000" smtClean="0"/>
              <a:t>Skim</a:t>
            </a:r>
          </a:p>
        </p:txBody>
      </p:sp>
      <p:sp>
        <p:nvSpPr>
          <p:cNvPr id="25613" name="Content Placeholder 2"/>
          <p:cNvSpPr>
            <a:spLocks noGrp="1"/>
          </p:cNvSpPr>
          <p:nvPr>
            <p:ph sz="quarter" idx="1"/>
          </p:nvPr>
        </p:nvSpPr>
        <p:spPr>
          <a:xfrm>
            <a:off x="5334000" y="2209800"/>
            <a:ext cx="1158875" cy="381000"/>
          </a:xfrm>
        </p:spPr>
        <p:txBody>
          <a:bodyPr/>
          <a:lstStyle/>
          <a:p>
            <a:pPr marL="0" indent="0" algn="ctr">
              <a:buFont typeface="Wingdings" pitchFamily="2" charset="2"/>
              <a:buNone/>
            </a:pPr>
            <a:r>
              <a:rPr lang="en-US" sz="2000" smtClean="0"/>
              <a:t>Reduced Fat</a:t>
            </a:r>
          </a:p>
        </p:txBody>
      </p:sp>
      <p:sp>
        <p:nvSpPr>
          <p:cNvPr id="25614" name="Content Placeholder 2"/>
          <p:cNvSpPr>
            <a:spLocks noGrp="1"/>
          </p:cNvSpPr>
          <p:nvPr>
            <p:ph sz="quarter" idx="1"/>
          </p:nvPr>
        </p:nvSpPr>
        <p:spPr>
          <a:xfrm>
            <a:off x="7920038" y="2428875"/>
            <a:ext cx="688975" cy="381000"/>
          </a:xfrm>
        </p:spPr>
        <p:txBody>
          <a:bodyPr/>
          <a:lstStyle/>
          <a:p>
            <a:pPr marL="0" indent="0">
              <a:buFont typeface="Wingdings" pitchFamily="2" charset="2"/>
              <a:buNone/>
            </a:pPr>
            <a:r>
              <a:rPr lang="en-US" sz="2000" smtClean="0"/>
              <a:t>2%</a:t>
            </a:r>
          </a:p>
        </p:txBody>
      </p:sp>
      <p:sp>
        <p:nvSpPr>
          <p:cNvPr id="25615" name="Content Placeholder 2"/>
          <p:cNvSpPr>
            <a:spLocks noGrp="1"/>
          </p:cNvSpPr>
          <p:nvPr>
            <p:ph sz="quarter" idx="1"/>
          </p:nvPr>
        </p:nvSpPr>
        <p:spPr>
          <a:xfrm>
            <a:off x="1981200" y="2732088"/>
            <a:ext cx="688975" cy="381000"/>
          </a:xfrm>
        </p:spPr>
        <p:txBody>
          <a:bodyPr/>
          <a:lstStyle/>
          <a:p>
            <a:pPr marL="0" indent="0">
              <a:buFont typeface="Wingdings" pitchFamily="2" charset="2"/>
              <a:buNone/>
            </a:pPr>
            <a:r>
              <a:rPr lang="en-US" sz="3600" b="1" smtClean="0">
                <a:solidFill>
                  <a:srgbClr val="FF0000"/>
                </a:solidFill>
              </a:rPr>
              <a:t>=</a:t>
            </a:r>
          </a:p>
        </p:txBody>
      </p:sp>
      <p:sp>
        <p:nvSpPr>
          <p:cNvPr id="25616" name="Content Placeholder 2"/>
          <p:cNvSpPr>
            <a:spLocks noGrp="1"/>
          </p:cNvSpPr>
          <p:nvPr>
            <p:ph sz="quarter" idx="1"/>
          </p:nvPr>
        </p:nvSpPr>
        <p:spPr>
          <a:xfrm>
            <a:off x="2303463" y="5303838"/>
            <a:ext cx="688975" cy="381000"/>
          </a:xfrm>
        </p:spPr>
        <p:txBody>
          <a:bodyPr/>
          <a:lstStyle/>
          <a:p>
            <a:pPr marL="0" indent="0">
              <a:buFont typeface="Wingdings" pitchFamily="2" charset="2"/>
              <a:buNone/>
            </a:pPr>
            <a:r>
              <a:rPr lang="en-US" sz="3600" b="1" smtClean="0">
                <a:solidFill>
                  <a:srgbClr val="FF0000"/>
                </a:solidFill>
              </a:rPr>
              <a:t>=</a:t>
            </a:r>
          </a:p>
        </p:txBody>
      </p:sp>
      <p:sp>
        <p:nvSpPr>
          <p:cNvPr id="25617" name="Content Placeholder 2"/>
          <p:cNvSpPr>
            <a:spLocks noGrp="1"/>
          </p:cNvSpPr>
          <p:nvPr>
            <p:ph sz="quarter" idx="1"/>
          </p:nvPr>
        </p:nvSpPr>
        <p:spPr>
          <a:xfrm>
            <a:off x="6778625" y="2209800"/>
            <a:ext cx="688975" cy="381000"/>
          </a:xfrm>
        </p:spPr>
        <p:txBody>
          <a:bodyPr/>
          <a:lstStyle/>
          <a:p>
            <a:pPr marL="0" indent="0">
              <a:buFont typeface="Wingdings" pitchFamily="2" charset="2"/>
              <a:buNone/>
            </a:pPr>
            <a:r>
              <a:rPr lang="en-US" sz="3600" b="1" smtClean="0">
                <a:solidFill>
                  <a:srgbClr val="FF0000"/>
                </a:solidFill>
              </a:rPr>
              <a:t>=</a:t>
            </a:r>
          </a:p>
        </p:txBody>
      </p:sp>
      <p:pic>
        <p:nvPicPr>
          <p:cNvPr id="25618" name="Picture 28" descr="C:\Users\iwo3\AppData\Local\Microsoft\Windows\Temporary Internet Files\Content.IE5\KZH9ELZW\MC900215525[1].wmf"/>
          <p:cNvPicPr>
            <a:picLocks noChangeAspect="1" noChangeArrowheads="1"/>
          </p:cNvPicPr>
          <p:nvPr/>
        </p:nvPicPr>
        <p:blipFill>
          <a:blip r:embed="rId9" cstate="print"/>
          <a:srcRect/>
          <a:stretch>
            <a:fillRect/>
          </a:stretch>
        </p:blipFill>
        <p:spPr bwMode="auto">
          <a:xfrm>
            <a:off x="5715000" y="3810000"/>
            <a:ext cx="2286000" cy="2946400"/>
          </a:xfrm>
          <a:prstGeom prst="rect">
            <a:avLst/>
          </a:prstGeom>
          <a:noFill/>
          <a:ln w="9525">
            <a:noFill/>
            <a:miter lim="800000"/>
            <a:headEnd/>
            <a:tailEnd/>
          </a:ln>
        </p:spPr>
      </p:pic>
      <p:sp>
        <p:nvSpPr>
          <p:cNvPr id="25619" name="Content Placeholder 2"/>
          <p:cNvSpPr>
            <a:spLocks noGrp="1"/>
          </p:cNvSpPr>
          <p:nvPr>
            <p:ph sz="quarter" idx="1"/>
          </p:nvPr>
        </p:nvSpPr>
        <p:spPr>
          <a:xfrm>
            <a:off x="7010400" y="4660900"/>
            <a:ext cx="1158875" cy="381000"/>
          </a:xfrm>
        </p:spPr>
        <p:txBody>
          <a:bodyPr/>
          <a:lstStyle/>
          <a:p>
            <a:pPr marL="0" indent="0" algn="ctr">
              <a:buFont typeface="Wingdings" pitchFamily="2" charset="2"/>
              <a:buNone/>
            </a:pPr>
            <a:r>
              <a:rPr lang="en-US" sz="2000" smtClean="0"/>
              <a:t>Whole Milk</a:t>
            </a:r>
          </a:p>
        </p:txBody>
      </p:sp>
      <p:sp>
        <p:nvSpPr>
          <p:cNvPr id="25" name="Content Placeholder 2"/>
          <p:cNvSpPr>
            <a:spLocks noGrp="1"/>
          </p:cNvSpPr>
          <p:nvPr>
            <p:ph sz="quarter" idx="1"/>
          </p:nvPr>
        </p:nvSpPr>
        <p:spPr>
          <a:xfrm>
            <a:off x="119063" y="1663700"/>
            <a:ext cx="4757737" cy="4965700"/>
          </a:xfrm>
          <a:ln w="38100">
            <a:solidFill>
              <a:srgbClr val="FF0000"/>
            </a:solidFill>
          </a:ln>
        </p:spPr>
        <p:txBody>
          <a:bodyPr/>
          <a:lstStyle/>
          <a:p>
            <a:pPr marL="366713" lvl="1" indent="0">
              <a:buFont typeface="Wingdings 2" pitchFamily="18" charset="2"/>
              <a:buNone/>
            </a:pPr>
            <a:endParaRPr lang="en-US" sz="2400" smtClean="0"/>
          </a:p>
          <a:p>
            <a:pPr marL="0" indent="0">
              <a:buFont typeface="Wingdings" pitchFamily="2" charset="2"/>
              <a:buNone/>
            </a:pP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000" smtClean="0"/>
              <a:t>Look at the Nutrition Facts!</a:t>
            </a:r>
          </a:p>
        </p:txBody>
      </p:sp>
      <p:pic>
        <p:nvPicPr>
          <p:cNvPr id="26627" name="Picture 2"/>
          <p:cNvPicPr>
            <a:picLocks noChangeAspect="1" noChangeArrowheads="1"/>
          </p:cNvPicPr>
          <p:nvPr/>
        </p:nvPicPr>
        <p:blipFill>
          <a:blip r:embed="rId3" cstate="print"/>
          <a:srcRect/>
          <a:stretch>
            <a:fillRect/>
          </a:stretch>
        </p:blipFill>
        <p:spPr bwMode="auto">
          <a:xfrm>
            <a:off x="533400" y="1600200"/>
            <a:ext cx="8040688" cy="5114925"/>
          </a:xfrm>
          <a:prstGeom prst="rect">
            <a:avLst/>
          </a:prstGeom>
          <a:noFill/>
          <a:ln w="9525">
            <a:noFill/>
            <a:miter lim="800000"/>
            <a:headEnd/>
            <a:tailEnd/>
          </a:ln>
        </p:spPr>
      </p:pic>
      <p:sp>
        <p:nvSpPr>
          <p:cNvPr id="4" name="Content Placeholder 2"/>
          <p:cNvSpPr>
            <a:spLocks noGrp="1"/>
          </p:cNvSpPr>
          <p:nvPr>
            <p:ph sz="quarter" idx="1"/>
          </p:nvPr>
        </p:nvSpPr>
        <p:spPr>
          <a:xfrm>
            <a:off x="3200400" y="1600200"/>
            <a:ext cx="5373688" cy="5114925"/>
          </a:xfrm>
          <a:ln w="38100">
            <a:solidFill>
              <a:srgbClr val="FF0000"/>
            </a:solidFill>
          </a:ln>
        </p:spPr>
        <p:txBody>
          <a:bodyPr/>
          <a:lstStyle/>
          <a:p>
            <a:pPr marL="366713" lvl="1" indent="0">
              <a:buFont typeface="Wingdings 2" pitchFamily="18" charset="2"/>
              <a:buNone/>
            </a:pPr>
            <a:endParaRPr lang="en-US" sz="2400" smtClean="0"/>
          </a:p>
          <a:p>
            <a:pPr marL="0" indent="0">
              <a:buFont typeface="Wingdings" pitchFamily="2" charset="2"/>
              <a:buNone/>
            </a:pPr>
            <a:endParaRPr lang="en-US" smtClean="0"/>
          </a:p>
        </p:txBody>
      </p:sp>
      <p:sp>
        <p:nvSpPr>
          <p:cNvPr id="3" name="Oval 2"/>
          <p:cNvSpPr/>
          <p:nvPr/>
        </p:nvSpPr>
        <p:spPr>
          <a:xfrm>
            <a:off x="533400" y="5943600"/>
            <a:ext cx="1143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276600" y="5962650"/>
            <a:ext cx="1143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943600" y="5943600"/>
            <a:ext cx="1143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Knowledge Check</a:t>
            </a:r>
          </a:p>
        </p:txBody>
      </p:sp>
      <p:sp>
        <p:nvSpPr>
          <p:cNvPr id="27651" name="Content Placeholder 2"/>
          <p:cNvSpPr>
            <a:spLocks noGrp="1"/>
          </p:cNvSpPr>
          <p:nvPr>
            <p:ph sz="quarter" idx="1"/>
          </p:nvPr>
        </p:nvSpPr>
        <p:spPr>
          <a:xfrm>
            <a:off x="609600" y="1589088"/>
            <a:ext cx="3886200" cy="4572000"/>
          </a:xfrm>
        </p:spPr>
        <p:txBody>
          <a:bodyPr/>
          <a:lstStyle/>
          <a:p>
            <a:r>
              <a:rPr lang="en-US" sz="3200" smtClean="0"/>
              <a:t>What is the limit for how much juice a child should drink per day?</a:t>
            </a:r>
          </a:p>
          <a:p>
            <a:endParaRPr lang="en-US" sz="3200" smtClean="0"/>
          </a:p>
          <a:p>
            <a:endParaRPr lang="en-US" smtClean="0"/>
          </a:p>
        </p:txBody>
      </p:sp>
      <p:sp>
        <p:nvSpPr>
          <p:cNvPr id="27652" name="Content Placeholder 3"/>
          <p:cNvSpPr>
            <a:spLocks noGrp="1"/>
          </p:cNvSpPr>
          <p:nvPr>
            <p:ph sz="quarter" idx="2"/>
          </p:nvPr>
        </p:nvSpPr>
        <p:spPr>
          <a:xfrm>
            <a:off x="4845050" y="1589088"/>
            <a:ext cx="3886200" cy="2220912"/>
          </a:xfrm>
        </p:spPr>
        <p:txBody>
          <a:bodyPr/>
          <a:lstStyle/>
          <a:p>
            <a:pPr>
              <a:spcBef>
                <a:spcPts val="1200"/>
              </a:spcBef>
              <a:spcAft>
                <a:spcPts val="1200"/>
              </a:spcAft>
            </a:pPr>
            <a:r>
              <a:rPr lang="en-US" sz="3200" smtClean="0"/>
              <a:t>4 – 6 oz.</a:t>
            </a:r>
          </a:p>
          <a:p>
            <a:pPr>
              <a:spcBef>
                <a:spcPts val="1200"/>
              </a:spcBef>
              <a:spcAft>
                <a:spcPts val="1200"/>
              </a:spcAft>
            </a:pPr>
            <a:r>
              <a:rPr lang="en-US" sz="3200" smtClean="0"/>
              <a:t>6 – 8 oz.</a:t>
            </a:r>
          </a:p>
          <a:p>
            <a:pPr>
              <a:spcBef>
                <a:spcPts val="1200"/>
              </a:spcBef>
              <a:spcAft>
                <a:spcPts val="1200"/>
              </a:spcAft>
            </a:pPr>
            <a:r>
              <a:rPr lang="en-US" sz="3200" smtClean="0"/>
              <a:t>8 – 10 oz.</a:t>
            </a:r>
          </a:p>
          <a:p>
            <a:pPr>
              <a:spcBef>
                <a:spcPts val="1200"/>
              </a:spcBef>
              <a:spcAft>
                <a:spcPts val="1200"/>
              </a:spcAft>
            </a:pPr>
            <a:r>
              <a:rPr lang="en-US" sz="3200" smtClean="0"/>
              <a:t>10 – 12 oz. </a:t>
            </a:r>
          </a:p>
          <a:p>
            <a:pPr>
              <a:spcBef>
                <a:spcPts val="1200"/>
              </a:spcBef>
              <a:spcAft>
                <a:spcPts val="1200"/>
              </a:spcAft>
            </a:pPr>
            <a:endParaRPr lang="en-US" sz="3200" smtClean="0"/>
          </a:p>
          <a:p>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Knowledge Check</a:t>
            </a:r>
          </a:p>
        </p:txBody>
      </p:sp>
      <p:sp>
        <p:nvSpPr>
          <p:cNvPr id="28675" name="Content Placeholder 2"/>
          <p:cNvSpPr>
            <a:spLocks noGrp="1"/>
          </p:cNvSpPr>
          <p:nvPr>
            <p:ph sz="quarter" idx="1"/>
          </p:nvPr>
        </p:nvSpPr>
        <p:spPr>
          <a:xfrm>
            <a:off x="609600" y="1589088"/>
            <a:ext cx="3886200" cy="4572000"/>
          </a:xfrm>
        </p:spPr>
        <p:txBody>
          <a:bodyPr/>
          <a:lstStyle/>
          <a:p>
            <a:r>
              <a:rPr lang="en-US" sz="3200" smtClean="0"/>
              <a:t>What is the limit for how much juice a child should drink per day?</a:t>
            </a:r>
          </a:p>
          <a:p>
            <a:endParaRPr lang="en-US" sz="3200" smtClean="0"/>
          </a:p>
          <a:p>
            <a:endParaRPr lang="en-US" smtClean="0"/>
          </a:p>
        </p:txBody>
      </p:sp>
      <p:sp>
        <p:nvSpPr>
          <p:cNvPr id="28676" name="Content Placeholder 3"/>
          <p:cNvSpPr>
            <a:spLocks noGrp="1"/>
          </p:cNvSpPr>
          <p:nvPr>
            <p:ph sz="quarter" idx="2"/>
          </p:nvPr>
        </p:nvSpPr>
        <p:spPr>
          <a:xfrm>
            <a:off x="4845050" y="1589088"/>
            <a:ext cx="3886200" cy="2220912"/>
          </a:xfrm>
        </p:spPr>
        <p:txBody>
          <a:bodyPr/>
          <a:lstStyle/>
          <a:p>
            <a:pPr>
              <a:spcBef>
                <a:spcPts val="1200"/>
              </a:spcBef>
              <a:spcAft>
                <a:spcPts val="1200"/>
              </a:spcAft>
            </a:pPr>
            <a:r>
              <a:rPr lang="en-US" sz="3200" smtClean="0">
                <a:solidFill>
                  <a:srgbClr val="FF0000"/>
                </a:solidFill>
              </a:rPr>
              <a:t>4 – 6 oz.</a:t>
            </a:r>
          </a:p>
          <a:p>
            <a:pPr>
              <a:spcBef>
                <a:spcPts val="1200"/>
              </a:spcBef>
              <a:spcAft>
                <a:spcPts val="1200"/>
              </a:spcAft>
            </a:pPr>
            <a:r>
              <a:rPr lang="en-US" sz="3200" smtClean="0"/>
              <a:t>6 – 8 oz.</a:t>
            </a:r>
          </a:p>
          <a:p>
            <a:pPr>
              <a:spcBef>
                <a:spcPts val="1200"/>
              </a:spcBef>
              <a:spcAft>
                <a:spcPts val="1200"/>
              </a:spcAft>
            </a:pPr>
            <a:r>
              <a:rPr lang="en-US" sz="3200" smtClean="0"/>
              <a:t>8 – 10 oz.</a:t>
            </a:r>
          </a:p>
          <a:p>
            <a:pPr>
              <a:spcBef>
                <a:spcPts val="1200"/>
              </a:spcBef>
              <a:spcAft>
                <a:spcPts val="1200"/>
              </a:spcAft>
            </a:pPr>
            <a:r>
              <a:rPr lang="en-US" sz="3200" smtClean="0"/>
              <a:t>10 – 12 oz. </a:t>
            </a:r>
          </a:p>
          <a:p>
            <a:pPr>
              <a:spcBef>
                <a:spcPts val="1200"/>
              </a:spcBef>
              <a:spcAft>
                <a:spcPts val="1200"/>
              </a:spcAft>
            </a:pPr>
            <a:endParaRPr lang="en-US" sz="3200" smtClean="0"/>
          </a:p>
          <a:p>
            <a:endParaRPr lang="en-US" smtClean="0"/>
          </a:p>
        </p:txBody>
      </p:sp>
      <p:sp>
        <p:nvSpPr>
          <p:cNvPr id="28677" name="Content Placeholder 2"/>
          <p:cNvSpPr txBox="1">
            <a:spLocks/>
          </p:cNvSpPr>
          <p:nvPr/>
        </p:nvSpPr>
        <p:spPr bwMode="auto">
          <a:xfrm>
            <a:off x="723900" y="5105400"/>
            <a:ext cx="7696200" cy="914400"/>
          </a:xfrm>
          <a:prstGeom prst="rect">
            <a:avLst/>
          </a:prstGeom>
          <a:noFill/>
          <a:ln w="9525">
            <a:solidFill>
              <a:srgbClr val="FF0000"/>
            </a:solidFill>
            <a:miter lim="800000"/>
            <a:headEnd/>
            <a:tailEnd/>
          </a:ln>
        </p:spPr>
        <p:txBody>
          <a:bodyPr/>
          <a:lstStyle/>
          <a:p>
            <a:pPr marL="366713" lvl="1" algn="ctr" eaLnBrk="0" hangingPunct="0">
              <a:spcBef>
                <a:spcPts val="550"/>
              </a:spcBef>
              <a:buClr>
                <a:schemeClr val="accent1"/>
              </a:buClr>
              <a:buSzPct val="70000"/>
              <a:buFont typeface="Wingdings 2" pitchFamily="18" charset="2"/>
              <a:buNone/>
            </a:pPr>
            <a:r>
              <a:rPr lang="en-US" sz="2400">
                <a:latin typeface="Tw Cen MT"/>
              </a:rPr>
              <a:t>Only serve 100% juice! </a:t>
            </a:r>
          </a:p>
          <a:p>
            <a:pPr marL="366713" lvl="1" algn="ctr" eaLnBrk="0" hangingPunct="0">
              <a:spcBef>
                <a:spcPts val="550"/>
              </a:spcBef>
              <a:buClr>
                <a:schemeClr val="accent1"/>
              </a:buClr>
              <a:buSzPct val="70000"/>
              <a:buFont typeface="Wingdings 2" pitchFamily="18" charset="2"/>
              <a:buNone/>
            </a:pPr>
            <a:r>
              <a:rPr lang="en-US" sz="2400">
                <a:latin typeface="Tw Cen MT"/>
              </a:rPr>
              <a:t>Encourage parents to support this limit. </a:t>
            </a:r>
          </a:p>
          <a:p>
            <a:pPr marL="366713" lvl="1" eaLnBrk="0" hangingPunct="0">
              <a:spcBef>
                <a:spcPts val="550"/>
              </a:spcBef>
              <a:buClr>
                <a:schemeClr val="accent1"/>
              </a:buClr>
              <a:buSzPct val="70000"/>
              <a:buFont typeface="Wingdings 2" pitchFamily="18" charset="2"/>
              <a:buNone/>
            </a:pPr>
            <a:endParaRPr lang="en-US" sz="2400">
              <a:latin typeface="Tw Cen MT"/>
            </a:endParaRPr>
          </a:p>
          <a:p>
            <a:pPr eaLnBrk="0" hangingPunct="0">
              <a:spcBef>
                <a:spcPts val="700"/>
              </a:spcBef>
              <a:buClr>
                <a:schemeClr val="accent2"/>
              </a:buClr>
              <a:buSzPct val="60000"/>
              <a:buFont typeface="Wingdings" pitchFamily="2" charset="2"/>
              <a:buNone/>
            </a:pPr>
            <a:endParaRPr lang="en-US" sz="2900">
              <a:latin typeface="Tw Cen M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Knowledge Check</a:t>
            </a:r>
          </a:p>
        </p:txBody>
      </p:sp>
      <p:sp>
        <p:nvSpPr>
          <p:cNvPr id="29699" name="Content Placeholder 2"/>
          <p:cNvSpPr>
            <a:spLocks noGrp="1"/>
          </p:cNvSpPr>
          <p:nvPr>
            <p:ph sz="quarter" idx="1"/>
          </p:nvPr>
        </p:nvSpPr>
        <p:spPr>
          <a:xfrm>
            <a:off x="609600" y="1589088"/>
            <a:ext cx="3886200" cy="4572000"/>
          </a:xfrm>
        </p:spPr>
        <p:txBody>
          <a:bodyPr/>
          <a:lstStyle/>
          <a:p>
            <a:r>
              <a:rPr lang="en-US" sz="3200" smtClean="0"/>
              <a:t>How often should you offer sugar drinks (like fruit drinks, sports drinks, sweet tea, and soda)?</a:t>
            </a:r>
          </a:p>
          <a:p>
            <a:endParaRPr lang="en-US" sz="3200" smtClean="0"/>
          </a:p>
          <a:p>
            <a:endParaRPr lang="en-US" smtClean="0"/>
          </a:p>
        </p:txBody>
      </p:sp>
      <p:sp>
        <p:nvSpPr>
          <p:cNvPr id="29700" name="Content Placeholder 3"/>
          <p:cNvSpPr>
            <a:spLocks noGrp="1"/>
          </p:cNvSpPr>
          <p:nvPr>
            <p:ph sz="quarter" idx="2"/>
          </p:nvPr>
        </p:nvSpPr>
        <p:spPr>
          <a:xfrm>
            <a:off x="4845050" y="1589088"/>
            <a:ext cx="3886200" cy="2220912"/>
          </a:xfrm>
        </p:spPr>
        <p:txBody>
          <a:bodyPr/>
          <a:lstStyle/>
          <a:p>
            <a:pPr>
              <a:spcBef>
                <a:spcPts val="1200"/>
              </a:spcBef>
              <a:spcAft>
                <a:spcPts val="1200"/>
              </a:spcAft>
            </a:pPr>
            <a:r>
              <a:rPr lang="en-US" sz="3200" smtClean="0"/>
              <a:t>Every day</a:t>
            </a:r>
          </a:p>
          <a:p>
            <a:pPr>
              <a:spcBef>
                <a:spcPts val="1200"/>
              </a:spcBef>
              <a:spcAft>
                <a:spcPts val="1200"/>
              </a:spcAft>
            </a:pPr>
            <a:r>
              <a:rPr lang="en-US" sz="3200" smtClean="0"/>
              <a:t>Twice a week</a:t>
            </a:r>
          </a:p>
          <a:p>
            <a:pPr>
              <a:spcBef>
                <a:spcPts val="1200"/>
              </a:spcBef>
              <a:spcAft>
                <a:spcPts val="1200"/>
              </a:spcAft>
            </a:pPr>
            <a:r>
              <a:rPr lang="en-US" sz="3200" smtClean="0"/>
              <a:t>Once a week</a:t>
            </a:r>
          </a:p>
          <a:p>
            <a:pPr>
              <a:spcBef>
                <a:spcPts val="1200"/>
              </a:spcBef>
              <a:spcAft>
                <a:spcPts val="1200"/>
              </a:spcAft>
            </a:pPr>
            <a:r>
              <a:rPr lang="en-US" sz="3200" smtClean="0"/>
              <a:t>Never</a:t>
            </a:r>
          </a:p>
          <a:p>
            <a:pPr>
              <a:spcBef>
                <a:spcPts val="1200"/>
              </a:spcBef>
              <a:spcAft>
                <a:spcPts val="1200"/>
              </a:spcAft>
            </a:pPr>
            <a:endParaRPr lang="en-US" sz="3200" smtClean="0"/>
          </a:p>
          <a:p>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Knowledge Check</a:t>
            </a:r>
          </a:p>
        </p:txBody>
      </p:sp>
      <p:sp>
        <p:nvSpPr>
          <p:cNvPr id="30723" name="Content Placeholder 2"/>
          <p:cNvSpPr>
            <a:spLocks noGrp="1"/>
          </p:cNvSpPr>
          <p:nvPr>
            <p:ph sz="quarter" idx="1"/>
          </p:nvPr>
        </p:nvSpPr>
        <p:spPr>
          <a:xfrm>
            <a:off x="609600" y="1589088"/>
            <a:ext cx="3886200" cy="4572000"/>
          </a:xfrm>
        </p:spPr>
        <p:txBody>
          <a:bodyPr/>
          <a:lstStyle/>
          <a:p>
            <a:r>
              <a:rPr lang="en-US" sz="3200" smtClean="0"/>
              <a:t>How often should you offer sugar drinks (like fruit drinks, sports drinks, sweet tea, and soda)?</a:t>
            </a:r>
          </a:p>
          <a:p>
            <a:endParaRPr lang="en-US" sz="3200" smtClean="0"/>
          </a:p>
          <a:p>
            <a:endParaRPr lang="en-US" smtClean="0"/>
          </a:p>
        </p:txBody>
      </p:sp>
      <p:sp>
        <p:nvSpPr>
          <p:cNvPr id="30724" name="Content Placeholder 3"/>
          <p:cNvSpPr>
            <a:spLocks noGrp="1"/>
          </p:cNvSpPr>
          <p:nvPr>
            <p:ph sz="quarter" idx="2"/>
          </p:nvPr>
        </p:nvSpPr>
        <p:spPr>
          <a:xfrm>
            <a:off x="4845050" y="1589088"/>
            <a:ext cx="3886200" cy="2220912"/>
          </a:xfrm>
        </p:spPr>
        <p:txBody>
          <a:bodyPr/>
          <a:lstStyle/>
          <a:p>
            <a:pPr>
              <a:spcBef>
                <a:spcPts val="1200"/>
              </a:spcBef>
              <a:spcAft>
                <a:spcPts val="1200"/>
              </a:spcAft>
            </a:pPr>
            <a:r>
              <a:rPr lang="en-US" sz="3200" smtClean="0"/>
              <a:t>Every day</a:t>
            </a:r>
          </a:p>
          <a:p>
            <a:pPr>
              <a:spcBef>
                <a:spcPts val="1200"/>
              </a:spcBef>
              <a:spcAft>
                <a:spcPts val="1200"/>
              </a:spcAft>
            </a:pPr>
            <a:r>
              <a:rPr lang="en-US" sz="3200" smtClean="0"/>
              <a:t>Twice a week</a:t>
            </a:r>
          </a:p>
          <a:p>
            <a:pPr>
              <a:spcBef>
                <a:spcPts val="1200"/>
              </a:spcBef>
              <a:spcAft>
                <a:spcPts val="1200"/>
              </a:spcAft>
            </a:pPr>
            <a:r>
              <a:rPr lang="en-US" sz="3200" smtClean="0"/>
              <a:t>Once a week</a:t>
            </a:r>
          </a:p>
          <a:p>
            <a:pPr>
              <a:spcBef>
                <a:spcPts val="1200"/>
              </a:spcBef>
              <a:spcAft>
                <a:spcPts val="1200"/>
              </a:spcAft>
            </a:pPr>
            <a:r>
              <a:rPr lang="en-US" sz="3200" smtClean="0">
                <a:solidFill>
                  <a:srgbClr val="FF0000"/>
                </a:solidFill>
              </a:rPr>
              <a:t>Never</a:t>
            </a:r>
          </a:p>
          <a:p>
            <a:pPr>
              <a:spcBef>
                <a:spcPts val="1200"/>
              </a:spcBef>
              <a:spcAft>
                <a:spcPts val="1200"/>
              </a:spcAft>
            </a:pPr>
            <a:endParaRPr lang="en-US" sz="3200" smtClean="0"/>
          </a:p>
          <a:p>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Knowledge Check</a:t>
            </a:r>
          </a:p>
        </p:txBody>
      </p:sp>
      <p:sp>
        <p:nvSpPr>
          <p:cNvPr id="31747" name="Content Placeholder 2"/>
          <p:cNvSpPr>
            <a:spLocks noGrp="1"/>
          </p:cNvSpPr>
          <p:nvPr>
            <p:ph sz="quarter" idx="1"/>
          </p:nvPr>
        </p:nvSpPr>
        <p:spPr>
          <a:xfrm>
            <a:off x="609600" y="1589088"/>
            <a:ext cx="3886200" cy="4572000"/>
          </a:xfrm>
        </p:spPr>
        <p:txBody>
          <a:bodyPr/>
          <a:lstStyle/>
          <a:p>
            <a:r>
              <a:rPr lang="en-US" sz="3200" smtClean="0"/>
              <a:t>What kind of milk should children 2 years and older drink?</a:t>
            </a:r>
          </a:p>
          <a:p>
            <a:endParaRPr lang="en-US" sz="3200" smtClean="0"/>
          </a:p>
          <a:p>
            <a:endParaRPr lang="en-US" smtClean="0"/>
          </a:p>
        </p:txBody>
      </p:sp>
      <p:sp>
        <p:nvSpPr>
          <p:cNvPr id="31748" name="Content Placeholder 3"/>
          <p:cNvSpPr>
            <a:spLocks noGrp="1"/>
          </p:cNvSpPr>
          <p:nvPr>
            <p:ph sz="quarter" idx="2"/>
          </p:nvPr>
        </p:nvSpPr>
        <p:spPr>
          <a:xfrm>
            <a:off x="4845050" y="1589088"/>
            <a:ext cx="3886200" cy="2220912"/>
          </a:xfrm>
        </p:spPr>
        <p:txBody>
          <a:bodyPr/>
          <a:lstStyle/>
          <a:p>
            <a:pPr>
              <a:spcBef>
                <a:spcPts val="1200"/>
              </a:spcBef>
              <a:spcAft>
                <a:spcPts val="1200"/>
              </a:spcAft>
            </a:pPr>
            <a:r>
              <a:rPr lang="en-US" sz="3200" smtClean="0"/>
              <a:t>Whole milk</a:t>
            </a:r>
          </a:p>
          <a:p>
            <a:pPr>
              <a:spcBef>
                <a:spcPts val="1200"/>
              </a:spcBef>
              <a:spcAft>
                <a:spcPts val="1200"/>
              </a:spcAft>
            </a:pPr>
            <a:r>
              <a:rPr lang="en-US" sz="3200" smtClean="0"/>
              <a:t>2% (reduced fat)</a:t>
            </a:r>
          </a:p>
          <a:p>
            <a:pPr>
              <a:spcBef>
                <a:spcPts val="1200"/>
              </a:spcBef>
              <a:spcAft>
                <a:spcPts val="1200"/>
              </a:spcAft>
            </a:pPr>
            <a:r>
              <a:rPr lang="en-US" sz="3200" smtClean="0"/>
              <a:t>1% or non-fat (skim) milk</a:t>
            </a:r>
          </a:p>
          <a:p>
            <a:pPr>
              <a:spcBef>
                <a:spcPts val="1200"/>
              </a:spcBef>
              <a:spcAft>
                <a:spcPts val="1200"/>
              </a:spcAft>
            </a:pPr>
            <a:r>
              <a:rPr lang="en-US" sz="3200" smtClean="0"/>
              <a:t>Flavored milk</a:t>
            </a:r>
          </a:p>
          <a:p>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Learning Objectives</a:t>
            </a:r>
          </a:p>
        </p:txBody>
      </p:sp>
      <p:sp>
        <p:nvSpPr>
          <p:cNvPr id="14339" name="Content Placeholder 5"/>
          <p:cNvSpPr>
            <a:spLocks noGrp="1"/>
          </p:cNvSpPr>
          <p:nvPr>
            <p:ph sz="quarter" idx="1"/>
          </p:nvPr>
        </p:nvSpPr>
        <p:spPr>
          <a:xfrm>
            <a:off x="609600" y="1600200"/>
            <a:ext cx="8001000" cy="4572000"/>
          </a:xfrm>
        </p:spPr>
        <p:txBody>
          <a:bodyPr/>
          <a:lstStyle/>
          <a:p>
            <a:pPr marL="514350" indent="-514350">
              <a:spcBef>
                <a:spcPts val="1200"/>
              </a:spcBef>
              <a:spcAft>
                <a:spcPts val="1200"/>
              </a:spcAft>
              <a:buFont typeface="Wingdings" pitchFamily="2" charset="2"/>
              <a:buAutoNum type="arabicParenR"/>
            </a:pPr>
            <a:r>
              <a:rPr lang="en-US" sz="2800" dirty="0" smtClean="0"/>
              <a:t>Understand Let’s Move! Child Care Goals and best practices for beverages</a:t>
            </a:r>
          </a:p>
          <a:p>
            <a:pPr marL="514350" indent="-514350">
              <a:spcBef>
                <a:spcPts val="1200"/>
              </a:spcBef>
              <a:spcAft>
                <a:spcPts val="1200"/>
              </a:spcAft>
              <a:buFont typeface="Wingdings" pitchFamily="2" charset="2"/>
              <a:buAutoNum type="arabicParenR"/>
            </a:pPr>
            <a:r>
              <a:rPr lang="en-US" sz="2800" dirty="0" smtClean="0"/>
              <a:t>Know the benefits of offering healthy beverages</a:t>
            </a:r>
          </a:p>
          <a:p>
            <a:pPr marL="514350" indent="-514350">
              <a:spcBef>
                <a:spcPts val="1200"/>
              </a:spcBef>
              <a:spcAft>
                <a:spcPts val="1200"/>
              </a:spcAft>
              <a:buFont typeface="Wingdings" pitchFamily="2" charset="2"/>
              <a:buAutoNum type="arabicParenR"/>
            </a:pPr>
            <a:r>
              <a:rPr lang="en-US" sz="2800" dirty="0" smtClean="0"/>
              <a:t>Get strategies and ideas for offering healthy beverages</a:t>
            </a:r>
          </a:p>
          <a:p>
            <a:pPr marL="514350" indent="-514350">
              <a:spcBef>
                <a:spcPts val="1200"/>
              </a:spcBef>
              <a:spcAft>
                <a:spcPts val="1200"/>
              </a:spcAft>
              <a:buFont typeface="Wingdings" pitchFamily="2" charset="2"/>
              <a:buAutoNum type="arabicParenR"/>
            </a:pPr>
            <a:r>
              <a:rPr lang="en-US" sz="2800" dirty="0" smtClean="0"/>
              <a:t>Learn about the resources and tips available on the Let’s Move! Child Care website: </a:t>
            </a:r>
            <a:r>
              <a:rPr lang="en-US" sz="2800" dirty="0" smtClean="0">
                <a:hlinkClick r:id="rId3"/>
              </a:rPr>
              <a:t>www.HealthyKidsHealthyFuture.org</a:t>
            </a:r>
            <a:r>
              <a:rPr lang="en-US" sz="2800" dirty="0" smtClean="0"/>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Knowledge Check</a:t>
            </a:r>
          </a:p>
        </p:txBody>
      </p:sp>
      <p:sp>
        <p:nvSpPr>
          <p:cNvPr id="32771" name="Content Placeholder 2"/>
          <p:cNvSpPr>
            <a:spLocks noGrp="1"/>
          </p:cNvSpPr>
          <p:nvPr>
            <p:ph sz="quarter" idx="1"/>
          </p:nvPr>
        </p:nvSpPr>
        <p:spPr>
          <a:xfrm>
            <a:off x="609600" y="1589088"/>
            <a:ext cx="3886200" cy="4572000"/>
          </a:xfrm>
        </p:spPr>
        <p:txBody>
          <a:bodyPr/>
          <a:lstStyle/>
          <a:p>
            <a:r>
              <a:rPr lang="en-US" sz="3200" smtClean="0"/>
              <a:t>What kind of milk should children 2 years and older drink?</a:t>
            </a:r>
          </a:p>
          <a:p>
            <a:endParaRPr lang="en-US" sz="3200" smtClean="0"/>
          </a:p>
          <a:p>
            <a:endParaRPr lang="en-US" smtClean="0"/>
          </a:p>
        </p:txBody>
      </p:sp>
      <p:sp>
        <p:nvSpPr>
          <p:cNvPr id="4" name="Content Placeholder 3"/>
          <p:cNvSpPr>
            <a:spLocks noGrp="1"/>
          </p:cNvSpPr>
          <p:nvPr>
            <p:ph sz="quarter" idx="2"/>
          </p:nvPr>
        </p:nvSpPr>
        <p:spPr>
          <a:xfrm>
            <a:off x="4845050" y="1589088"/>
            <a:ext cx="3886200" cy="2220912"/>
          </a:xfrm>
        </p:spPr>
        <p:txBody>
          <a:bodyPr/>
          <a:lstStyle/>
          <a:p>
            <a:pPr>
              <a:spcBef>
                <a:spcPts val="1200"/>
              </a:spcBef>
              <a:spcAft>
                <a:spcPts val="1200"/>
              </a:spcAft>
              <a:defRPr/>
            </a:pPr>
            <a:r>
              <a:rPr lang="en-US" sz="3200" dirty="0"/>
              <a:t>Whole milk</a:t>
            </a:r>
          </a:p>
          <a:p>
            <a:pPr>
              <a:spcBef>
                <a:spcPts val="1200"/>
              </a:spcBef>
              <a:spcAft>
                <a:spcPts val="1200"/>
              </a:spcAft>
              <a:defRPr/>
            </a:pPr>
            <a:r>
              <a:rPr lang="en-US" sz="3200" dirty="0"/>
              <a:t>2% (reduced fat)</a:t>
            </a:r>
          </a:p>
          <a:p>
            <a:pPr>
              <a:spcBef>
                <a:spcPts val="1200"/>
              </a:spcBef>
              <a:spcAft>
                <a:spcPts val="1200"/>
              </a:spcAft>
              <a:defRPr/>
            </a:pPr>
            <a:r>
              <a:rPr lang="en-US" sz="3200" dirty="0">
                <a:solidFill>
                  <a:srgbClr val="FF0000"/>
                </a:solidFill>
              </a:rPr>
              <a:t>1% </a:t>
            </a:r>
            <a:r>
              <a:rPr lang="en-US" sz="3200" dirty="0" smtClean="0">
                <a:solidFill>
                  <a:srgbClr val="FF0000"/>
                </a:solidFill>
              </a:rPr>
              <a:t>or </a:t>
            </a:r>
            <a:r>
              <a:rPr lang="en-US" sz="3200" dirty="0">
                <a:solidFill>
                  <a:srgbClr val="FF0000"/>
                </a:solidFill>
              </a:rPr>
              <a:t>non-fat (skim) </a:t>
            </a:r>
            <a:r>
              <a:rPr lang="en-US" sz="3200" dirty="0" smtClean="0">
                <a:solidFill>
                  <a:srgbClr val="FF0000"/>
                </a:solidFill>
              </a:rPr>
              <a:t>milk</a:t>
            </a:r>
            <a:endParaRPr lang="en-US" sz="3200" dirty="0">
              <a:solidFill>
                <a:srgbClr val="FF0000"/>
              </a:solidFill>
            </a:endParaRPr>
          </a:p>
          <a:p>
            <a:pPr>
              <a:spcBef>
                <a:spcPts val="1200"/>
              </a:spcBef>
              <a:spcAft>
                <a:spcPts val="1200"/>
              </a:spcAft>
              <a:defRPr/>
            </a:pPr>
            <a:r>
              <a:rPr lang="en-US" sz="3200" dirty="0"/>
              <a:t>Flavored milk</a:t>
            </a:r>
          </a:p>
          <a:p>
            <a:pPr marL="0" indent="0">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1"/>
          </p:nvPr>
        </p:nvSpPr>
        <p:spPr>
          <a:xfrm>
            <a:off x="584200" y="2590800"/>
            <a:ext cx="8077200" cy="2144713"/>
          </a:xfrm>
        </p:spPr>
        <p:txBody>
          <a:bodyPr/>
          <a:lstStyle/>
          <a:p>
            <a:pPr marL="0" indent="0" algn="ctr">
              <a:buFont typeface="Wingdings" pitchFamily="2" charset="2"/>
              <a:buNone/>
            </a:pPr>
            <a:r>
              <a:rPr lang="en-US" smtClean="0"/>
              <a:t>Pop Quiz!   </a:t>
            </a:r>
          </a:p>
          <a:p>
            <a:pPr marL="0" indent="0" algn="ctr">
              <a:buFont typeface="Wingdings" pitchFamily="2" charset="2"/>
              <a:buNone/>
            </a:pPr>
            <a:r>
              <a:rPr lang="en-US" smtClean="0"/>
              <a:t>Can you recite all of the beverages best practices?</a:t>
            </a:r>
          </a:p>
        </p:txBody>
      </p:sp>
      <p:sp>
        <p:nvSpPr>
          <p:cNvPr id="33795" name="Title 1"/>
          <p:cNvSpPr>
            <a:spLocks noGrp="1"/>
          </p:cNvSpPr>
          <p:nvPr>
            <p:ph type="title"/>
          </p:nvPr>
        </p:nvSpPr>
        <p:spPr/>
        <p:txBody>
          <a:bodyPr/>
          <a:lstStyle/>
          <a:p>
            <a:r>
              <a:rPr lang="en-US" smtClean="0"/>
              <a:t>Beverages Best Practices in Review</a:t>
            </a:r>
          </a:p>
        </p:txBody>
      </p:sp>
      <p:pic>
        <p:nvPicPr>
          <p:cNvPr id="33796" name="Picture 4" descr="http://healthykidshealthyfuture.org/welcome/_jcr_content/center-column-parsys/textimage_10/image.img.png/1307542453084.png"/>
          <p:cNvPicPr>
            <a:picLocks noChangeAspect="1" noChangeArrowheads="1"/>
          </p:cNvPicPr>
          <p:nvPr/>
        </p:nvPicPr>
        <p:blipFill>
          <a:blip r:embed="rId3" r:link="rId4" cstate="print"/>
          <a:srcRect l="53751"/>
          <a:stretch>
            <a:fillRect/>
          </a:stretch>
        </p:blipFill>
        <p:spPr bwMode="auto">
          <a:xfrm>
            <a:off x="152400" y="527050"/>
            <a:ext cx="428625" cy="463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Beverages Best Practices in Review</a:t>
            </a:r>
          </a:p>
        </p:txBody>
      </p:sp>
      <p:sp>
        <p:nvSpPr>
          <p:cNvPr id="3" name="Content Placeholder 2"/>
          <p:cNvSpPr>
            <a:spLocks noGrp="1"/>
          </p:cNvSpPr>
          <p:nvPr>
            <p:ph sz="quarter" idx="1"/>
          </p:nvPr>
        </p:nvSpPr>
        <p:spPr>
          <a:xfrm>
            <a:off x="609600" y="1752600"/>
            <a:ext cx="8077200" cy="4572000"/>
          </a:xfrm>
        </p:spPr>
        <p:txBody>
          <a:bodyPr/>
          <a:lstStyle/>
          <a:p>
            <a:pPr>
              <a:spcBef>
                <a:spcPts val="1200"/>
              </a:spcBef>
              <a:spcAft>
                <a:spcPts val="1200"/>
              </a:spcAft>
              <a:defRPr/>
            </a:pPr>
            <a:r>
              <a:rPr lang="en-US" sz="2400" b="1" dirty="0" smtClean="0"/>
              <a:t>Water</a:t>
            </a:r>
            <a:r>
              <a:rPr lang="en-US" sz="2400" dirty="0" smtClean="0"/>
              <a:t>: Visible and available inside and outside for self-serve</a:t>
            </a:r>
          </a:p>
          <a:p>
            <a:pPr>
              <a:spcBef>
                <a:spcPts val="1200"/>
              </a:spcBef>
              <a:spcAft>
                <a:spcPts val="1200"/>
              </a:spcAft>
              <a:defRPr/>
            </a:pPr>
            <a:r>
              <a:rPr lang="en-US" sz="2400" b="1" dirty="0" smtClean="0"/>
              <a:t>Fruit juice</a:t>
            </a:r>
            <a:r>
              <a:rPr lang="en-US" sz="2400" dirty="0" smtClean="0"/>
              <a:t>: Only100%; limited to no more than 4 – 6 oz. per day per child and encourage parents to support this limit</a:t>
            </a:r>
          </a:p>
          <a:p>
            <a:pPr>
              <a:spcBef>
                <a:spcPts val="1200"/>
              </a:spcBef>
              <a:spcAft>
                <a:spcPts val="1200"/>
              </a:spcAft>
              <a:defRPr/>
            </a:pPr>
            <a:r>
              <a:rPr lang="en-US" sz="2400" b="1" dirty="0" smtClean="0"/>
              <a:t>Sugary Drinks</a:t>
            </a:r>
            <a:r>
              <a:rPr lang="en-US" sz="2400" dirty="0" smtClean="0"/>
              <a:t>: Never </a:t>
            </a:r>
            <a:br>
              <a:rPr lang="en-US" sz="2400" dirty="0" smtClean="0"/>
            </a:br>
            <a:r>
              <a:rPr lang="en-US" sz="2400" dirty="0" smtClean="0"/>
              <a:t>(includes fruit drinks, sports drinks, sweet tea, and soda)</a:t>
            </a:r>
          </a:p>
          <a:p>
            <a:pPr>
              <a:spcBef>
                <a:spcPts val="1200"/>
              </a:spcBef>
              <a:spcAft>
                <a:spcPts val="1200"/>
              </a:spcAft>
              <a:defRPr/>
            </a:pPr>
            <a:r>
              <a:rPr lang="en-US" sz="2400" b="1" dirty="0" smtClean="0"/>
              <a:t>Milk</a:t>
            </a:r>
            <a:r>
              <a:rPr lang="en-US" sz="2400" dirty="0" smtClean="0"/>
              <a:t>: Serve only 1% or </a:t>
            </a:r>
            <a:r>
              <a:rPr lang="en-US" sz="2400" dirty="0"/>
              <a:t>non-fat (skim</a:t>
            </a:r>
            <a:r>
              <a:rPr lang="en-US" sz="2400" dirty="0" smtClean="0"/>
              <a:t>) milk to children 2 years and older (unless otherwise directed by the child’s health provider)</a:t>
            </a:r>
            <a:endParaRPr lang="en-US" sz="2400" dirty="0"/>
          </a:p>
          <a:p>
            <a:pPr marL="0" indent="0">
              <a:buFont typeface="Wingdings" pitchFamily="2" charset="2"/>
              <a:buNone/>
              <a:defRPr/>
            </a:pPr>
            <a:endParaRPr lang="en-US" sz="2400" dirty="0"/>
          </a:p>
          <a:p>
            <a:pPr marL="0" indent="0">
              <a:buFont typeface="Wingdings" pitchFamily="2" charset="2"/>
              <a:buNone/>
              <a:defRPr/>
            </a:pPr>
            <a:endParaRPr lang="en-US" dirty="0"/>
          </a:p>
        </p:txBody>
      </p:sp>
      <p:pic>
        <p:nvPicPr>
          <p:cNvPr id="34820" name="Picture 4" descr="http://healthykidshealthyfuture.org/welcome/_jcr_content/center-column-parsys/textimage_10/image.img.png/1307542453084.png"/>
          <p:cNvPicPr>
            <a:picLocks noChangeAspect="1" noChangeArrowheads="1"/>
          </p:cNvPicPr>
          <p:nvPr/>
        </p:nvPicPr>
        <p:blipFill>
          <a:blip r:embed="rId3" r:link="rId4" cstate="print"/>
          <a:srcRect l="53751"/>
          <a:stretch>
            <a:fillRect/>
          </a:stretch>
        </p:blipFill>
        <p:spPr bwMode="auto">
          <a:xfrm>
            <a:off x="152400" y="527050"/>
            <a:ext cx="428625" cy="463550"/>
          </a:xfrm>
          <a:prstGeom prst="rect">
            <a:avLst/>
          </a:prstGeom>
          <a:noFill/>
          <a:ln w="9525">
            <a:noFill/>
            <a:miter lim="800000"/>
            <a:headEnd/>
            <a:tailEnd/>
          </a:ln>
        </p:spPr>
      </p:pic>
      <p:sp>
        <p:nvSpPr>
          <p:cNvPr id="34821" name="Content Placeholder 2"/>
          <p:cNvSpPr txBox="1">
            <a:spLocks/>
          </p:cNvSpPr>
          <p:nvPr/>
        </p:nvSpPr>
        <p:spPr bwMode="auto">
          <a:xfrm>
            <a:off x="723900" y="5867400"/>
            <a:ext cx="7696200" cy="685800"/>
          </a:xfrm>
          <a:prstGeom prst="rect">
            <a:avLst/>
          </a:prstGeom>
          <a:noFill/>
          <a:ln w="9525">
            <a:solidFill>
              <a:srgbClr val="FF0000"/>
            </a:solidFill>
            <a:miter lim="800000"/>
            <a:headEnd/>
            <a:tailEnd/>
          </a:ln>
        </p:spPr>
        <p:txBody>
          <a:bodyPr/>
          <a:lstStyle/>
          <a:p>
            <a:pPr marL="366713" lvl="1" eaLnBrk="0" hangingPunct="0">
              <a:spcBef>
                <a:spcPts val="550"/>
              </a:spcBef>
              <a:buClr>
                <a:schemeClr val="accent1"/>
              </a:buClr>
              <a:buSzPct val="70000"/>
              <a:buFont typeface="Wingdings 2" pitchFamily="18" charset="2"/>
              <a:buNone/>
            </a:pPr>
            <a:r>
              <a:rPr lang="en-US" sz="2400">
                <a:latin typeface="Tw Cen MT"/>
              </a:rPr>
              <a:t>REMINDER: Don’t provide water in “sippy cups” or bottles!</a:t>
            </a:r>
          </a:p>
          <a:p>
            <a:pPr marL="366713" lvl="1" eaLnBrk="0" hangingPunct="0">
              <a:spcBef>
                <a:spcPts val="550"/>
              </a:spcBef>
              <a:buClr>
                <a:schemeClr val="accent1"/>
              </a:buClr>
              <a:buSzPct val="70000"/>
              <a:buFont typeface="Wingdings 2" pitchFamily="18" charset="2"/>
              <a:buNone/>
            </a:pPr>
            <a:endParaRPr lang="en-US" sz="2400">
              <a:latin typeface="Tw Cen MT"/>
            </a:endParaRPr>
          </a:p>
          <a:p>
            <a:pPr eaLnBrk="0" hangingPunct="0">
              <a:spcBef>
                <a:spcPts val="700"/>
              </a:spcBef>
              <a:buClr>
                <a:schemeClr val="accent2"/>
              </a:buClr>
              <a:buSzPct val="60000"/>
              <a:buFont typeface="Wingdings" pitchFamily="2" charset="2"/>
              <a:buNone/>
            </a:pPr>
            <a:endParaRPr lang="en-US" sz="2900">
              <a:latin typeface="Tw Cen M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r>
              <a:rPr lang="en-US" sz="4000" smtClean="0"/>
              <a:t>Finding resources and tips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104775" y="1000125"/>
            <a:ext cx="4314825" cy="5781675"/>
          </a:xfrm>
          <a:prstGeom prst="rect">
            <a:avLst/>
          </a:prstGeom>
          <a:noFill/>
          <a:ln w="9525">
            <a:noFill/>
            <a:miter lim="800000"/>
            <a:headEnd/>
            <a:tailEnd/>
          </a:ln>
        </p:spPr>
      </p:pic>
      <p:sp>
        <p:nvSpPr>
          <p:cNvPr id="6" name="Content Placeholder 2"/>
          <p:cNvSpPr txBox="1">
            <a:spLocks/>
          </p:cNvSpPr>
          <p:nvPr/>
        </p:nvSpPr>
        <p:spPr bwMode="auto">
          <a:xfrm>
            <a:off x="990600" y="152400"/>
            <a:ext cx="7162800" cy="9525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4400" dirty="0">
                <a:solidFill>
                  <a:schemeClr val="tx2"/>
                </a:solidFill>
                <a:latin typeface="+mn-lt"/>
              </a:rPr>
              <a:t>Tip Sheets &amp; Handouts </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40964" name="Picture 4"/>
          <p:cNvPicPr>
            <a:picLocks noChangeAspect="1" noChangeArrowheads="1"/>
          </p:cNvPicPr>
          <p:nvPr/>
        </p:nvPicPr>
        <p:blipFill>
          <a:blip r:embed="rId4" cstate="print"/>
          <a:srcRect/>
          <a:stretch>
            <a:fillRect/>
          </a:stretch>
        </p:blipFill>
        <p:spPr bwMode="auto">
          <a:xfrm>
            <a:off x="4633913" y="1000125"/>
            <a:ext cx="4357687" cy="5781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46038" y="76200"/>
            <a:ext cx="4068762" cy="5257800"/>
          </a:xfrm>
          <a:prstGeom prst="rect">
            <a:avLst/>
          </a:prstGeom>
          <a:noFill/>
          <a:ln w="12700" algn="in">
            <a:solidFill>
              <a:srgbClr val="000000"/>
            </a:solidFill>
            <a:miter lim="800000"/>
            <a:headEnd/>
            <a:tailEnd/>
          </a:ln>
        </p:spPr>
      </p:pic>
      <p:pic>
        <p:nvPicPr>
          <p:cNvPr id="41987" name="Picture 2"/>
          <p:cNvPicPr>
            <a:picLocks noChangeAspect="1" noChangeArrowheads="1"/>
          </p:cNvPicPr>
          <p:nvPr/>
        </p:nvPicPr>
        <p:blipFill>
          <a:blip r:embed="rId4" cstate="print"/>
          <a:srcRect/>
          <a:stretch>
            <a:fillRect/>
          </a:stretch>
        </p:blipFill>
        <p:spPr bwMode="auto">
          <a:xfrm>
            <a:off x="3962400" y="609600"/>
            <a:ext cx="5111750" cy="4648200"/>
          </a:xfrm>
          <a:prstGeom prst="rect">
            <a:avLst/>
          </a:prstGeom>
          <a:noFill/>
          <a:ln w="9525">
            <a:solidFill>
              <a:schemeClr val="tx1"/>
            </a:solidFill>
            <a:miter lim="800000"/>
            <a:headEnd/>
            <a:tailEnd/>
          </a:ln>
        </p:spPr>
      </p:pic>
      <p:sp>
        <p:nvSpPr>
          <p:cNvPr id="8" name="Content Placeholder 2"/>
          <p:cNvSpPr txBox="1">
            <a:spLocks/>
          </p:cNvSpPr>
          <p:nvPr/>
        </p:nvSpPr>
        <p:spPr bwMode="auto">
          <a:xfrm>
            <a:off x="195263" y="5562600"/>
            <a:ext cx="8491537" cy="533400"/>
          </a:xfrm>
          <a:prstGeom prst="rect">
            <a:avLst/>
          </a:prstGeom>
          <a:noFill/>
          <a:ln w="9525">
            <a:noFill/>
            <a:miter lim="800000"/>
            <a:headEnd/>
            <a:tailEnd/>
          </a:ln>
        </p:spPr>
        <p:txBody>
          <a:bodyPr/>
          <a:lstStyle/>
          <a:p>
            <a:pPr algn="ctr">
              <a:defRPr/>
            </a:pPr>
            <a:r>
              <a:rPr lang="en-US" sz="3200" dirty="0">
                <a:latin typeface="+mn-lt"/>
                <a:cs typeface="Arial" pitchFamily="34" charset="0"/>
              </a:rPr>
              <a:t>Download the Handbook at: </a:t>
            </a:r>
            <a:r>
              <a:rPr lang="en-US" sz="3200" dirty="0">
                <a:latin typeface="+mn-lt"/>
                <a:cs typeface="Arial" pitchFamily="34" charset="0"/>
                <a:hlinkClick r:id="rId5"/>
              </a:rPr>
              <a:t>www.teamnutrition.usda.gov</a:t>
            </a:r>
            <a:endParaRPr lang="en-US" sz="3200" dirty="0">
              <a:latin typeface="+mn-lt"/>
              <a:cs typeface="Arial" pitchFamily="34" charset="0"/>
            </a:endParaRPr>
          </a:p>
          <a:p>
            <a:pPr>
              <a:defRPr/>
            </a:pPr>
            <a:endParaRPr lang="en-US" sz="32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600" smtClean="0"/>
              <a:t>USDA’s Child and Adult Care Food Program (CACFP)</a:t>
            </a:r>
          </a:p>
        </p:txBody>
      </p:sp>
      <p:sp>
        <p:nvSpPr>
          <p:cNvPr id="43011" name="Content Placeholder 2"/>
          <p:cNvSpPr>
            <a:spLocks noGrp="1"/>
          </p:cNvSpPr>
          <p:nvPr>
            <p:ph sz="quarter" idx="1"/>
          </p:nvPr>
        </p:nvSpPr>
        <p:spPr>
          <a:xfrm>
            <a:off x="609600" y="1752600"/>
            <a:ext cx="8077200" cy="4572000"/>
          </a:xfrm>
        </p:spPr>
        <p:txBody>
          <a:bodyPr/>
          <a:lstStyle/>
          <a:p>
            <a:r>
              <a:rPr lang="en-US" sz="2800" smtClean="0"/>
              <a:t>Save money and serve healthier meals with CACFP (commonly known as ‘the food program’)</a:t>
            </a:r>
          </a:p>
          <a:p>
            <a:r>
              <a:rPr lang="en-US" sz="2800" smtClean="0"/>
              <a:t>This federal program provides aid to early education and child care centers and homes for serving nutritious meals and snacks to young children</a:t>
            </a:r>
          </a:p>
          <a:p>
            <a:r>
              <a:rPr lang="en-US" sz="2800" smtClean="0"/>
              <a:t>To learn more about CACFP and contact your State agency to see if your program is eligible to participate, visit </a:t>
            </a:r>
            <a:r>
              <a:rPr lang="en-US" sz="2800" smtClean="0">
                <a:hlinkClick r:id="rId3"/>
              </a:rPr>
              <a:t>www.fns.usda.gov/cacfp/child-and-adult-care-food-program-cacfp</a:t>
            </a:r>
            <a:r>
              <a:rPr lang="en-US" sz="2800" smtClean="0"/>
              <a:t> </a:t>
            </a:r>
          </a:p>
        </p:txBody>
      </p:sp>
      <p:pic>
        <p:nvPicPr>
          <p:cNvPr id="43012" name="Picture 3"/>
          <p:cNvPicPr>
            <a:picLocks noChangeAspect="1"/>
          </p:cNvPicPr>
          <p:nvPr/>
        </p:nvPicPr>
        <p:blipFill>
          <a:blip r:embed="rId4" cstate="print"/>
          <a:srcRect/>
          <a:stretch>
            <a:fillRect/>
          </a:stretch>
        </p:blipFill>
        <p:spPr bwMode="auto">
          <a:xfrm>
            <a:off x="228600" y="6116638"/>
            <a:ext cx="3390900" cy="673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744663" y="174625"/>
            <a:ext cx="5654675" cy="533400"/>
          </a:xfrm>
          <a:prstGeom prst="rect">
            <a:avLst/>
          </a:prstGeom>
          <a:noFill/>
          <a:ln w="9525">
            <a:noFill/>
            <a:miter lim="800000"/>
            <a:headEnd/>
            <a:tailEnd/>
          </a:ln>
        </p:spPr>
        <p:txBody>
          <a:bodyPr/>
          <a:lstStyle/>
          <a:p>
            <a:pPr algn="ctr">
              <a:defRPr/>
            </a:pPr>
            <a:r>
              <a:rPr lang="en-US" sz="2800" dirty="0">
                <a:latin typeface="+mn-lt"/>
              </a:rPr>
              <a:t>Healthy Habits for Life Curriculum in English and Spanish</a:t>
            </a:r>
          </a:p>
        </p:txBody>
      </p:sp>
      <p:pic>
        <p:nvPicPr>
          <p:cNvPr id="44035" name="Picture 4"/>
          <p:cNvPicPr>
            <a:picLocks noChangeAspect="1" noChangeArrowheads="1"/>
          </p:cNvPicPr>
          <p:nvPr/>
        </p:nvPicPr>
        <p:blipFill>
          <a:blip r:embed="rId3" cstate="print"/>
          <a:srcRect/>
          <a:stretch>
            <a:fillRect/>
          </a:stretch>
        </p:blipFill>
        <p:spPr bwMode="auto">
          <a:xfrm>
            <a:off x="381000" y="1150938"/>
            <a:ext cx="3943350" cy="5422900"/>
          </a:xfrm>
          <a:prstGeom prst="rect">
            <a:avLst/>
          </a:prstGeom>
          <a:noFill/>
          <a:ln w="9525">
            <a:noFill/>
            <a:miter lim="800000"/>
            <a:headEnd/>
            <a:tailEnd/>
          </a:ln>
        </p:spPr>
      </p:pic>
      <p:pic>
        <p:nvPicPr>
          <p:cNvPr id="44036" name="Picture 2"/>
          <p:cNvPicPr>
            <a:picLocks noChangeAspect="1" noChangeArrowheads="1"/>
          </p:cNvPicPr>
          <p:nvPr/>
        </p:nvPicPr>
        <p:blipFill>
          <a:blip r:embed="rId4" cstate="print"/>
          <a:srcRect/>
          <a:stretch>
            <a:fillRect/>
          </a:stretch>
        </p:blipFill>
        <p:spPr bwMode="auto">
          <a:xfrm>
            <a:off x="4572000" y="1128713"/>
            <a:ext cx="4217988" cy="5467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15888" y="4800600"/>
            <a:ext cx="2963862" cy="1066800"/>
          </a:xfrm>
          <a:prstGeom prst="rect">
            <a:avLst/>
          </a:prstGeom>
          <a:noFill/>
          <a:ln w="9525">
            <a:noFill/>
            <a:miter lim="800000"/>
            <a:headEnd/>
            <a:tailEnd/>
          </a:ln>
        </p:spPr>
        <p:txBody>
          <a:bodyPr/>
          <a:lstStyle/>
          <a:p>
            <a:pPr algn="ctr">
              <a:defRPr/>
            </a:pPr>
            <a:r>
              <a:rPr lang="en-US" sz="2800" dirty="0">
                <a:latin typeface="+mn-lt"/>
              </a:rPr>
              <a:t>Resources for families in English and Spanish</a:t>
            </a:r>
          </a:p>
        </p:txBody>
      </p:sp>
      <p:pic>
        <p:nvPicPr>
          <p:cNvPr id="45059" name="Picture 2"/>
          <p:cNvPicPr>
            <a:picLocks noChangeAspect="1" noChangeArrowheads="1"/>
          </p:cNvPicPr>
          <p:nvPr/>
        </p:nvPicPr>
        <p:blipFill>
          <a:blip r:embed="rId3" cstate="print"/>
          <a:srcRect/>
          <a:stretch>
            <a:fillRect/>
          </a:stretch>
        </p:blipFill>
        <p:spPr bwMode="auto">
          <a:xfrm>
            <a:off x="115888" y="76200"/>
            <a:ext cx="6132512" cy="4371975"/>
          </a:xfrm>
          <a:prstGeom prst="rect">
            <a:avLst/>
          </a:prstGeom>
          <a:noFill/>
          <a:ln w="9525">
            <a:noFill/>
            <a:miter lim="800000"/>
            <a:headEnd/>
            <a:tailEnd/>
          </a:ln>
        </p:spPr>
      </p:pic>
      <p:pic>
        <p:nvPicPr>
          <p:cNvPr id="45060" name="Picture 2"/>
          <p:cNvPicPr>
            <a:picLocks noChangeAspect="1" noChangeArrowheads="1"/>
          </p:cNvPicPr>
          <p:nvPr/>
        </p:nvPicPr>
        <p:blipFill>
          <a:blip r:embed="rId4" cstate="print"/>
          <a:srcRect/>
          <a:stretch>
            <a:fillRect/>
          </a:stretch>
        </p:blipFill>
        <p:spPr bwMode="auto">
          <a:xfrm>
            <a:off x="3124200" y="1965325"/>
            <a:ext cx="5824538" cy="4241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What’s your next step?</a:t>
            </a:r>
          </a:p>
        </p:txBody>
      </p:sp>
      <p:sp>
        <p:nvSpPr>
          <p:cNvPr id="48131" name="Content Placeholder 5"/>
          <p:cNvSpPr>
            <a:spLocks noGrp="1"/>
          </p:cNvSpPr>
          <p:nvPr>
            <p:ph sz="quarter" idx="1"/>
          </p:nvPr>
        </p:nvSpPr>
        <p:spPr>
          <a:xfrm>
            <a:off x="609600" y="1524000"/>
            <a:ext cx="8305800" cy="4114800"/>
          </a:xfrm>
        </p:spPr>
        <p:txBody>
          <a:bodyPr/>
          <a:lstStyle/>
          <a:p>
            <a:pPr marL="0" indent="0" algn="ctr">
              <a:buFont typeface="Wingdings" pitchFamily="2" charset="2"/>
              <a:buNone/>
            </a:pPr>
            <a:endParaRPr lang="en-US" sz="3600" smtClean="0"/>
          </a:p>
          <a:p>
            <a:pPr marL="0" indent="0" algn="ctr">
              <a:buFont typeface="Wingdings" pitchFamily="2" charset="2"/>
              <a:buNone/>
            </a:pPr>
            <a:r>
              <a:rPr lang="en-US" sz="3600" smtClean="0"/>
              <a:t>Write down action steps you can </a:t>
            </a:r>
          </a:p>
          <a:p>
            <a:pPr marL="0" indent="0" algn="ctr">
              <a:buFont typeface="Wingdings" pitchFamily="2" charset="2"/>
              <a:buNone/>
            </a:pPr>
            <a:r>
              <a:rPr lang="en-US" sz="3600" smtClean="0"/>
              <a:t>take to offer healthier beverages!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Beverages Best Practices #1-4 </a:t>
            </a:r>
          </a:p>
        </p:txBody>
      </p:sp>
      <p:sp>
        <p:nvSpPr>
          <p:cNvPr id="3" name="Content Placeholder 2"/>
          <p:cNvSpPr>
            <a:spLocks noGrp="1"/>
          </p:cNvSpPr>
          <p:nvPr>
            <p:ph sz="quarter" idx="1"/>
          </p:nvPr>
        </p:nvSpPr>
        <p:spPr>
          <a:xfrm>
            <a:off x="609600" y="1752600"/>
            <a:ext cx="8077200" cy="4572000"/>
          </a:xfrm>
        </p:spPr>
        <p:txBody>
          <a:bodyPr/>
          <a:lstStyle/>
          <a:p>
            <a:pPr>
              <a:spcBef>
                <a:spcPts val="1200"/>
              </a:spcBef>
              <a:spcAft>
                <a:spcPts val="1200"/>
              </a:spcAft>
              <a:defRPr/>
            </a:pPr>
            <a:r>
              <a:rPr lang="en-US" sz="2400" b="1" dirty="0" smtClean="0"/>
              <a:t>Water</a:t>
            </a:r>
            <a:r>
              <a:rPr lang="en-US" sz="2400" dirty="0" smtClean="0"/>
              <a:t>: Visible and available inside and outside for self-serve</a:t>
            </a:r>
          </a:p>
          <a:p>
            <a:pPr>
              <a:spcBef>
                <a:spcPts val="1200"/>
              </a:spcBef>
              <a:spcAft>
                <a:spcPts val="1200"/>
              </a:spcAft>
              <a:defRPr/>
            </a:pPr>
            <a:r>
              <a:rPr lang="en-US" sz="2400" b="1" dirty="0" smtClean="0"/>
              <a:t>Fruit juice</a:t>
            </a:r>
            <a:r>
              <a:rPr lang="en-US" sz="2400" dirty="0" smtClean="0"/>
              <a:t>: Only100%; limited to no more than 4 – 6 oz. per day per child and encourage parents to support this limit</a:t>
            </a:r>
          </a:p>
          <a:p>
            <a:pPr>
              <a:spcBef>
                <a:spcPts val="1200"/>
              </a:spcBef>
              <a:spcAft>
                <a:spcPts val="1200"/>
              </a:spcAft>
              <a:defRPr/>
            </a:pPr>
            <a:r>
              <a:rPr lang="en-US" sz="2400" b="1" dirty="0" smtClean="0"/>
              <a:t>Sugary Drinks</a:t>
            </a:r>
            <a:r>
              <a:rPr lang="en-US" sz="2400" dirty="0" smtClean="0"/>
              <a:t>: Never </a:t>
            </a:r>
            <a:br>
              <a:rPr lang="en-US" sz="2400" dirty="0" smtClean="0"/>
            </a:br>
            <a:r>
              <a:rPr lang="en-US" sz="2400" dirty="0" smtClean="0"/>
              <a:t>(includes fruit drinks, sports drinks, sweet tea, and soda)</a:t>
            </a:r>
          </a:p>
          <a:p>
            <a:pPr>
              <a:spcBef>
                <a:spcPts val="1200"/>
              </a:spcBef>
              <a:spcAft>
                <a:spcPts val="1200"/>
              </a:spcAft>
              <a:defRPr/>
            </a:pPr>
            <a:r>
              <a:rPr lang="en-US" sz="2400" b="1" dirty="0" smtClean="0"/>
              <a:t>Milk</a:t>
            </a:r>
            <a:r>
              <a:rPr lang="en-US" sz="2400" dirty="0" smtClean="0"/>
              <a:t>: Serve only 1% or </a:t>
            </a:r>
            <a:r>
              <a:rPr lang="en-US" sz="2400" dirty="0"/>
              <a:t>non-fat (skim</a:t>
            </a:r>
            <a:r>
              <a:rPr lang="en-US" sz="2400" dirty="0" smtClean="0"/>
              <a:t>) milk to children 2 years and older (unless otherwise directed by the child’s health provider)</a:t>
            </a:r>
            <a:endParaRPr lang="en-US" sz="2400" dirty="0"/>
          </a:p>
          <a:p>
            <a:pPr marL="0" indent="0">
              <a:buFont typeface="Wingdings" pitchFamily="2" charset="2"/>
              <a:buNone/>
              <a:defRPr/>
            </a:pPr>
            <a:endParaRPr lang="en-US" sz="2400" dirty="0"/>
          </a:p>
          <a:p>
            <a:pPr marL="0" indent="0">
              <a:buFont typeface="Wingdings" pitchFamily="2" charset="2"/>
              <a:buNone/>
              <a:defRPr/>
            </a:pPr>
            <a:endParaRPr lang="en-US" dirty="0"/>
          </a:p>
        </p:txBody>
      </p:sp>
      <p:pic>
        <p:nvPicPr>
          <p:cNvPr id="15364" name="Picture 4" descr="http://healthykidshealthyfuture.org/welcome/_jcr_content/center-column-parsys/textimage_10/image.img.png/1307542453084.png"/>
          <p:cNvPicPr>
            <a:picLocks noChangeAspect="1" noChangeArrowheads="1"/>
          </p:cNvPicPr>
          <p:nvPr/>
        </p:nvPicPr>
        <p:blipFill>
          <a:blip r:embed="rId3" r:link="rId4" cstate="print"/>
          <a:srcRect l="53751"/>
          <a:stretch>
            <a:fillRect/>
          </a:stretch>
        </p:blipFill>
        <p:spPr bwMode="auto">
          <a:xfrm>
            <a:off x="152400" y="527050"/>
            <a:ext cx="428625" cy="463550"/>
          </a:xfrm>
          <a:prstGeom prst="rect">
            <a:avLst/>
          </a:prstGeom>
          <a:noFill/>
          <a:ln w="9525">
            <a:noFill/>
            <a:miter lim="800000"/>
            <a:headEnd/>
            <a:tailEnd/>
          </a:ln>
        </p:spPr>
      </p:pic>
      <p:sp>
        <p:nvSpPr>
          <p:cNvPr id="15365" name="Content Placeholder 2"/>
          <p:cNvSpPr txBox="1">
            <a:spLocks/>
          </p:cNvSpPr>
          <p:nvPr/>
        </p:nvSpPr>
        <p:spPr bwMode="auto">
          <a:xfrm>
            <a:off x="723900" y="5867400"/>
            <a:ext cx="7696200" cy="685800"/>
          </a:xfrm>
          <a:prstGeom prst="rect">
            <a:avLst/>
          </a:prstGeom>
          <a:noFill/>
          <a:ln w="9525">
            <a:solidFill>
              <a:srgbClr val="FF0000"/>
            </a:solidFill>
            <a:miter lim="800000"/>
            <a:headEnd/>
            <a:tailEnd/>
          </a:ln>
        </p:spPr>
        <p:txBody>
          <a:bodyPr/>
          <a:lstStyle/>
          <a:p>
            <a:pPr marL="366713" lvl="1" algn="ctr" eaLnBrk="0" hangingPunct="0">
              <a:spcBef>
                <a:spcPts val="550"/>
              </a:spcBef>
              <a:buClr>
                <a:schemeClr val="accent1"/>
              </a:buClr>
              <a:buSzPct val="70000"/>
              <a:buFont typeface="Wingdings 2" pitchFamily="18" charset="2"/>
              <a:buNone/>
            </a:pPr>
            <a:r>
              <a:rPr lang="en-US" sz="2400">
                <a:latin typeface="Tw Cen MT"/>
              </a:rPr>
              <a:t>Don’t provide water in “sippy cups” or bottles!</a:t>
            </a:r>
          </a:p>
          <a:p>
            <a:pPr marL="366713" lvl="1" eaLnBrk="0" hangingPunct="0">
              <a:spcBef>
                <a:spcPts val="550"/>
              </a:spcBef>
              <a:buClr>
                <a:schemeClr val="accent1"/>
              </a:buClr>
              <a:buSzPct val="70000"/>
              <a:buFont typeface="Wingdings 2" pitchFamily="18" charset="2"/>
              <a:buNone/>
            </a:pPr>
            <a:endParaRPr lang="en-US" sz="2400">
              <a:latin typeface="Tw Cen MT"/>
            </a:endParaRPr>
          </a:p>
          <a:p>
            <a:pPr eaLnBrk="0" hangingPunct="0">
              <a:spcBef>
                <a:spcPts val="700"/>
              </a:spcBef>
              <a:buClr>
                <a:schemeClr val="accent2"/>
              </a:buClr>
              <a:buSzPct val="60000"/>
              <a:buFont typeface="Wingdings" pitchFamily="2" charset="2"/>
              <a:buNone/>
            </a:pPr>
            <a:endParaRPr lang="en-US" sz="2900">
              <a:latin typeface="Tw Cen MT"/>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
          <p:cNvSpPr>
            <a:spLocks noGrp="1"/>
          </p:cNvSpPr>
          <p:nvPr>
            <p:ph type="title"/>
          </p:nvPr>
        </p:nvSpPr>
        <p:spPr/>
        <p:txBody>
          <a:bodyPr/>
          <a:lstStyle/>
          <a:p>
            <a:pPr>
              <a:defRPr/>
            </a:pPr>
            <a:r>
              <a:rPr lang="en-US" dirty="0" smtClean="0">
                <a:latin typeface="+mn-lt"/>
              </a:rPr>
              <a:t>Join LMCC &amp; Stay </a:t>
            </a:r>
            <a:r>
              <a:rPr lang="en-US" dirty="0">
                <a:latin typeface="+mn-lt"/>
              </a:rPr>
              <a:t>C</a:t>
            </a:r>
            <a:r>
              <a:rPr lang="en-US" dirty="0" smtClean="0">
                <a:latin typeface="+mn-lt"/>
              </a:rPr>
              <a:t>onnected</a:t>
            </a:r>
          </a:p>
        </p:txBody>
      </p:sp>
      <p:sp>
        <p:nvSpPr>
          <p:cNvPr id="9" name="Text Placeholder 8"/>
          <p:cNvSpPr>
            <a:spLocks noGrp="1"/>
          </p:cNvSpPr>
          <p:nvPr>
            <p:ph type="body" idx="1"/>
          </p:nvPr>
        </p:nvSpPr>
        <p:spPr>
          <a:xfrm>
            <a:off x="457200" y="2743200"/>
            <a:ext cx="8153400" cy="3121025"/>
          </a:xfrm>
        </p:spPr>
        <p:txBody>
          <a:bodyPr/>
          <a:lstStyle/>
          <a:p>
            <a:pPr>
              <a:spcBef>
                <a:spcPts val="0"/>
              </a:spcBef>
              <a:defRPr/>
            </a:pPr>
            <a:r>
              <a:rPr lang="en-US" dirty="0" smtClean="0">
                <a:solidFill>
                  <a:schemeClr val="accent4">
                    <a:lumMod val="75000"/>
                  </a:schemeClr>
                </a:solidFill>
              </a:rPr>
              <a:t>For more information and to sign up, visit:</a:t>
            </a:r>
            <a:r>
              <a:rPr lang="en-US" dirty="0" smtClean="0"/>
              <a:t> </a:t>
            </a:r>
            <a:r>
              <a:rPr lang="en-US" dirty="0" smtClean="0">
                <a:hlinkClick r:id="rId3"/>
              </a:rPr>
              <a:t>www.HealthyKidsHealthyFuture.org</a:t>
            </a:r>
            <a:endParaRPr lang="en-US" dirty="0" smtClean="0"/>
          </a:p>
          <a:p>
            <a:pPr>
              <a:spcBef>
                <a:spcPts val="0"/>
              </a:spcBef>
              <a:defRPr/>
            </a:pPr>
            <a:endParaRPr lang="en-US" dirty="0" smtClean="0"/>
          </a:p>
          <a:p>
            <a:pPr>
              <a:spcBef>
                <a:spcPts val="0"/>
              </a:spcBef>
              <a:defRPr/>
            </a:pPr>
            <a:r>
              <a:rPr lang="en-US" dirty="0" smtClean="0">
                <a:solidFill>
                  <a:schemeClr val="accent4">
                    <a:lumMod val="75000"/>
                  </a:schemeClr>
                </a:solidFill>
              </a:rPr>
              <a:t>Contact the Let’s Move! Child Care Help Desk</a:t>
            </a:r>
          </a:p>
          <a:p>
            <a:pPr>
              <a:spcBef>
                <a:spcPts val="0"/>
              </a:spcBef>
              <a:defRPr/>
            </a:pPr>
            <a:r>
              <a:rPr lang="en-US" spc="300" dirty="0" smtClean="0">
                <a:solidFill>
                  <a:schemeClr val="accent2"/>
                </a:solidFill>
              </a:rPr>
              <a:t>   LMCCHelp@cdc.gov</a:t>
            </a:r>
          </a:p>
          <a:p>
            <a:pPr>
              <a:spcBef>
                <a:spcPts val="0"/>
              </a:spcBef>
              <a:defRPr/>
            </a:pPr>
            <a:endParaRPr lang="en-US" spc="300" dirty="0" smtClean="0">
              <a:solidFill>
                <a:schemeClr val="tx1"/>
              </a:solidFill>
            </a:endParaRPr>
          </a:p>
          <a:p>
            <a:pPr>
              <a:spcBef>
                <a:spcPts val="0"/>
              </a:spcBef>
              <a:defRPr/>
            </a:pPr>
            <a:r>
              <a:rPr lang="en-US" dirty="0" smtClean="0">
                <a:solidFill>
                  <a:schemeClr val="accent4">
                    <a:lumMod val="75000"/>
                  </a:schemeClr>
                </a:solidFill>
              </a:rPr>
              <a:t>Share your success stories!</a:t>
            </a:r>
          </a:p>
          <a:p>
            <a:pPr>
              <a:spcBef>
                <a:spcPts val="0"/>
              </a:spcBef>
              <a:defRPr/>
            </a:pPr>
            <a:r>
              <a:rPr lang="en-US" dirty="0" smtClean="0">
                <a:solidFill>
                  <a:schemeClr val="accent4">
                    <a:lumMod val="75000"/>
                  </a:schemeClr>
                </a:solidFill>
                <a:hlinkClick r:id="rId4"/>
              </a:rPr>
              <a:t>www.healthykidshealthyfuture.org/home/resources/success.html</a:t>
            </a:r>
            <a:r>
              <a:rPr lang="en-US" dirty="0" smtClean="0">
                <a:solidFill>
                  <a:schemeClr val="accent4">
                    <a:lumMod val="75000"/>
                  </a:schemeClr>
                </a:solidFill>
              </a:rPr>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Benefits of Drinking Water</a:t>
            </a:r>
          </a:p>
        </p:txBody>
      </p:sp>
      <p:sp>
        <p:nvSpPr>
          <p:cNvPr id="6" name="Content Placeholder 2"/>
          <p:cNvSpPr>
            <a:spLocks noGrp="1"/>
          </p:cNvSpPr>
          <p:nvPr>
            <p:ph sz="quarter" idx="1"/>
          </p:nvPr>
        </p:nvSpPr>
        <p:spPr>
          <a:xfrm>
            <a:off x="228600" y="1828800"/>
            <a:ext cx="5029200" cy="4495800"/>
          </a:xfrm>
        </p:spPr>
        <p:txBody>
          <a:bodyPr/>
          <a:lstStyle/>
          <a:p>
            <a:pPr marL="503238" indent="-457200" eaLnBrk="1" hangingPunct="1">
              <a:spcBef>
                <a:spcPts val="1200"/>
              </a:spcBef>
              <a:spcAft>
                <a:spcPts val="1200"/>
              </a:spcAft>
              <a:defRPr/>
            </a:pPr>
            <a:r>
              <a:rPr lang="en-US" sz="2400" dirty="0" smtClean="0"/>
              <a:t>Keeps kids hydrated best</a:t>
            </a:r>
          </a:p>
          <a:p>
            <a:pPr marL="503238" indent="-457200" eaLnBrk="1" hangingPunct="1">
              <a:spcBef>
                <a:spcPts val="1200"/>
              </a:spcBef>
              <a:spcAft>
                <a:spcPts val="1200"/>
              </a:spcAft>
              <a:defRPr/>
            </a:pPr>
            <a:r>
              <a:rPr lang="en-US" sz="2400" dirty="0" smtClean="0"/>
              <a:t>Reduces acid in the mouth that can cause cavities</a:t>
            </a:r>
          </a:p>
          <a:p>
            <a:pPr marL="503238" indent="-457200" eaLnBrk="1" hangingPunct="1">
              <a:spcBef>
                <a:spcPts val="1200"/>
              </a:spcBef>
              <a:spcAft>
                <a:spcPts val="1200"/>
              </a:spcAft>
              <a:defRPr/>
            </a:pPr>
            <a:r>
              <a:rPr lang="en-US" sz="2400" dirty="0" smtClean="0"/>
              <a:t>When children drink water instead of sugary drinks, they have less calories. </a:t>
            </a:r>
            <a:endParaRPr lang="en-US" sz="2800" dirty="0" smtClean="0"/>
          </a:p>
          <a:p>
            <a:pPr marL="503238" indent="-457200" eaLnBrk="1" hangingPunct="1">
              <a:defRPr/>
            </a:pPr>
            <a:endParaRPr lang="en-US" sz="2800" dirty="0"/>
          </a:p>
          <a:p>
            <a:pPr marL="46038" indent="0" eaLnBrk="1" hangingPunct="1">
              <a:buFont typeface="Wingdings" pitchFamily="2" charset="2"/>
              <a:buNone/>
              <a:defRPr/>
            </a:pPr>
            <a:endParaRPr lang="en-US" sz="2800" dirty="0" smtClean="0"/>
          </a:p>
          <a:p>
            <a:pPr marL="503238" indent="-457200" eaLnBrk="1" hangingPunct="1">
              <a:defRPr/>
            </a:pPr>
            <a:endParaRPr lang="en-US" sz="2800" dirty="0" smtClean="0"/>
          </a:p>
        </p:txBody>
      </p:sp>
      <p:pic>
        <p:nvPicPr>
          <p:cNvPr id="7" name="Picture 2"/>
          <p:cNvPicPr>
            <a:picLocks noChangeAspect="1" noChangeArrowheads="1"/>
          </p:cNvPicPr>
          <p:nvPr/>
        </p:nvPicPr>
        <p:blipFill>
          <a:blip r:embed="rId3" cstate="print">
            <a:extLst>
              <a:ext uri="{28A0092B-C50C-407E-A947-70E740481C1C}"/>
            </a:extLst>
          </a:blip>
          <a:srcRect/>
          <a:stretch>
            <a:fillRect/>
          </a:stretch>
        </p:blipFill>
        <p:spPr bwMode="auto">
          <a:xfrm>
            <a:off x="5257800" y="1800225"/>
            <a:ext cx="3467100" cy="4448175"/>
          </a:xfrm>
          <a:prstGeom prst="rect">
            <a:avLst/>
          </a:prstGeom>
          <a:ln>
            <a:noFill/>
          </a:ln>
          <a:effectLst>
            <a:softEdge rad="112500"/>
          </a:effectLst>
          <a:extLst>
            <a:ext uri="{909E8E84-426E-40DD-AFC4-6F175D3DCCD1}"/>
            <a:ext uri="{91240B29-F687-4F45-9708-019B960494DF}"/>
            <a:ext uri="{AF507438-7753-43E0-B8FC-AC1667EBCBE1}"/>
          </a:extLst>
        </p:spPr>
      </p:pic>
      <p:sp>
        <p:nvSpPr>
          <p:cNvPr id="16389" name="Content Placeholder 2"/>
          <p:cNvSpPr txBox="1">
            <a:spLocks/>
          </p:cNvSpPr>
          <p:nvPr/>
        </p:nvSpPr>
        <p:spPr bwMode="auto">
          <a:xfrm>
            <a:off x="381000" y="5181600"/>
            <a:ext cx="4724400" cy="990600"/>
          </a:xfrm>
          <a:prstGeom prst="rect">
            <a:avLst/>
          </a:prstGeom>
          <a:noFill/>
          <a:ln w="9525">
            <a:solidFill>
              <a:srgbClr val="FF0000"/>
            </a:solidFill>
            <a:miter lim="800000"/>
            <a:headEnd/>
            <a:tailEnd/>
          </a:ln>
        </p:spPr>
        <p:txBody>
          <a:bodyPr/>
          <a:lstStyle/>
          <a:p>
            <a:pPr marL="366713" lvl="1" algn="ctr" eaLnBrk="0" hangingPunct="0">
              <a:spcBef>
                <a:spcPts val="550"/>
              </a:spcBef>
              <a:buClr>
                <a:schemeClr val="accent1"/>
              </a:buClr>
              <a:buSzPct val="70000"/>
              <a:buFont typeface="Wingdings 2" pitchFamily="18" charset="2"/>
              <a:buNone/>
            </a:pPr>
            <a:r>
              <a:rPr lang="en-US" sz="2400">
                <a:latin typeface="Tw Cen MT"/>
              </a:rPr>
              <a:t>Don’t give infants less than 6 months water.</a:t>
            </a:r>
          </a:p>
          <a:p>
            <a:pPr marL="366713" lvl="1" eaLnBrk="0" hangingPunct="0">
              <a:spcBef>
                <a:spcPts val="550"/>
              </a:spcBef>
              <a:buClr>
                <a:schemeClr val="accent1"/>
              </a:buClr>
              <a:buSzPct val="70000"/>
              <a:buFont typeface="Wingdings 2" pitchFamily="18" charset="2"/>
              <a:buNone/>
            </a:pPr>
            <a:endParaRPr lang="en-US" sz="2400">
              <a:latin typeface="Tw Cen MT"/>
            </a:endParaRPr>
          </a:p>
          <a:p>
            <a:pPr eaLnBrk="0" hangingPunct="0">
              <a:spcBef>
                <a:spcPts val="700"/>
              </a:spcBef>
              <a:buClr>
                <a:schemeClr val="accent2"/>
              </a:buClr>
              <a:buSzPct val="60000"/>
              <a:buFont typeface="Wingdings" pitchFamily="2" charset="2"/>
              <a:buNone/>
            </a:pPr>
            <a:endParaRPr lang="en-US" sz="2900">
              <a:latin typeface="Tw Cen M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Benefits of Skim or 1% Milk</a:t>
            </a:r>
          </a:p>
        </p:txBody>
      </p:sp>
      <p:sp>
        <p:nvSpPr>
          <p:cNvPr id="8" name="Content Placeholder 2"/>
          <p:cNvSpPr>
            <a:spLocks noGrp="1"/>
          </p:cNvSpPr>
          <p:nvPr>
            <p:ph sz="quarter" idx="1"/>
          </p:nvPr>
        </p:nvSpPr>
        <p:spPr>
          <a:xfrm>
            <a:off x="3657600" y="1905000"/>
            <a:ext cx="5029200" cy="4495800"/>
          </a:xfrm>
        </p:spPr>
        <p:txBody>
          <a:bodyPr/>
          <a:lstStyle/>
          <a:p>
            <a:pPr marL="503238" indent="-457200" eaLnBrk="1" hangingPunct="1">
              <a:spcBef>
                <a:spcPts val="1200"/>
              </a:spcBef>
              <a:spcAft>
                <a:spcPts val="1200"/>
              </a:spcAft>
              <a:defRPr/>
            </a:pPr>
            <a:r>
              <a:rPr lang="en-US" sz="2600" dirty="0" smtClean="0"/>
              <a:t>Milk is packed with nutrients like calcium and vitamin D that help kids grow and build healthy bones.</a:t>
            </a:r>
          </a:p>
          <a:p>
            <a:pPr marL="503238" indent="-457200" eaLnBrk="1" hangingPunct="1">
              <a:spcBef>
                <a:spcPts val="1200"/>
              </a:spcBef>
              <a:spcAft>
                <a:spcPts val="1200"/>
              </a:spcAft>
              <a:defRPr/>
            </a:pPr>
            <a:r>
              <a:rPr lang="en-US" sz="2600" dirty="0" smtClean="0"/>
              <a:t>Skim and </a:t>
            </a:r>
            <a:r>
              <a:rPr lang="en-US" sz="2600" dirty="0"/>
              <a:t>1% milk have the same amount of calcium and </a:t>
            </a:r>
            <a:r>
              <a:rPr lang="en-US" sz="2600" dirty="0" smtClean="0"/>
              <a:t>vitamin D </a:t>
            </a:r>
            <a:r>
              <a:rPr lang="en-US" sz="2600" dirty="0"/>
              <a:t>as whole milk, but </a:t>
            </a:r>
            <a:r>
              <a:rPr lang="en-US" sz="2600" dirty="0" smtClean="0"/>
              <a:t>without the extra fats. Kids over 2 no longer need those extra fats. </a:t>
            </a:r>
            <a:endParaRPr lang="en-US" sz="2600" dirty="0"/>
          </a:p>
          <a:p>
            <a:pPr marL="46038" indent="0" eaLnBrk="1" hangingPunct="1">
              <a:buFont typeface="Wingdings" pitchFamily="2" charset="2"/>
              <a:buNone/>
              <a:defRPr/>
            </a:pPr>
            <a:endParaRPr lang="en-US" sz="2800" dirty="0" smtClean="0"/>
          </a:p>
          <a:p>
            <a:pPr marL="503238" indent="-457200" eaLnBrk="1" hangingPunct="1">
              <a:defRPr/>
            </a:pPr>
            <a:endParaRPr lang="en-US" sz="2800" dirty="0"/>
          </a:p>
          <a:p>
            <a:pPr marL="46038" indent="0" eaLnBrk="1" hangingPunct="1">
              <a:buFont typeface="Wingdings" pitchFamily="2" charset="2"/>
              <a:buNone/>
              <a:defRPr/>
            </a:pPr>
            <a:endParaRPr lang="en-US" sz="2800" dirty="0" smtClean="0"/>
          </a:p>
          <a:p>
            <a:pPr marL="46038" indent="0" eaLnBrk="1" hangingPunct="1">
              <a:buFont typeface="Wingdings" pitchFamily="2" charset="2"/>
              <a:buNone/>
              <a:defRPr/>
            </a:pPr>
            <a:endParaRPr lang="en-US" sz="2800" dirty="0" smtClean="0"/>
          </a:p>
        </p:txBody>
      </p:sp>
      <p:pic>
        <p:nvPicPr>
          <p:cNvPr id="9" name="Picture 17"/>
          <p:cNvPicPr>
            <a:picLocks noChangeAspect="1" noChangeArrowheads="1"/>
          </p:cNvPicPr>
          <p:nvPr/>
        </p:nvPicPr>
        <p:blipFill>
          <a:blip r:embed="rId2" cstate="print"/>
          <a:srcRect/>
          <a:stretch>
            <a:fillRect/>
          </a:stretch>
        </p:blipFill>
        <p:spPr bwMode="auto">
          <a:xfrm>
            <a:off x="304800" y="2209800"/>
            <a:ext cx="3257550" cy="27622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t>Tips to Make Water Available</a:t>
            </a:r>
          </a:p>
        </p:txBody>
      </p:sp>
      <p:sp>
        <p:nvSpPr>
          <p:cNvPr id="18435" name="Content Placeholder 2"/>
          <p:cNvSpPr>
            <a:spLocks noGrp="1"/>
          </p:cNvSpPr>
          <p:nvPr>
            <p:ph idx="1"/>
          </p:nvPr>
        </p:nvSpPr>
        <p:spPr>
          <a:xfrm>
            <a:off x="381000" y="1874838"/>
            <a:ext cx="4419600" cy="1905000"/>
          </a:xfrm>
        </p:spPr>
        <p:txBody>
          <a:bodyPr/>
          <a:lstStyle/>
          <a:p>
            <a:pPr marL="0" indent="0" algn="ctr">
              <a:spcBef>
                <a:spcPts val="1200"/>
              </a:spcBef>
              <a:spcAft>
                <a:spcPts val="1200"/>
              </a:spcAft>
              <a:buFont typeface="Wingdings" pitchFamily="2" charset="2"/>
              <a:buNone/>
            </a:pPr>
            <a:r>
              <a:rPr lang="en-US" smtClean="0"/>
              <a:t>Have child size water pitchers in each classroom</a:t>
            </a:r>
          </a:p>
        </p:txBody>
      </p:sp>
      <p:pic>
        <p:nvPicPr>
          <p:cNvPr id="18436" name="Picture 6" descr="pitcher.jpg"/>
          <p:cNvPicPr>
            <a:picLocks noChangeAspect="1"/>
          </p:cNvPicPr>
          <p:nvPr/>
        </p:nvPicPr>
        <p:blipFill>
          <a:blip r:embed="rId3" cstate="print"/>
          <a:srcRect/>
          <a:stretch>
            <a:fillRect/>
          </a:stretch>
        </p:blipFill>
        <p:spPr bwMode="auto">
          <a:xfrm>
            <a:off x="977900" y="3200400"/>
            <a:ext cx="3225800" cy="2573338"/>
          </a:xfrm>
          <a:prstGeom prst="rect">
            <a:avLst/>
          </a:prstGeom>
          <a:noFill/>
          <a:ln w="9525">
            <a:noFill/>
            <a:miter lim="800000"/>
            <a:headEnd/>
            <a:tailEnd/>
          </a:ln>
        </p:spPr>
      </p:pic>
      <p:sp>
        <p:nvSpPr>
          <p:cNvPr id="18437" name="AutoShape 2" descr="data:image/jpeg;base64,/9j/4AAQSkZJRgABAQAAAQABAAD/2wCEAAkGBhEGEBAPExQQFREQEBASEBEVGBIZEg8QFBMVFxQYFBcXGyYeFxkjGhIUHy8iJCgpLCwtFR4xNTAqNSYrLCkBCQoKDgwOGg8PGjAlHyUtMjU0KSosNCkvKSopKjUsKjA1KjQyLCksLyksKTIyKTQsLDQtLCktLCwsLC8pKS4qKf/AABEIAMIBAwMBIgACEQEDEQH/xAAbAAEAAgMBAQAAAAAAAAAAAAAAAwQFBgcCAf/EADsQAAIBAgQDBgMGBQMFAAAAAAABAgMRBBIhMQUTQQYiUWFxgZGhsQcyQlLB0RQjcrLhFRbCM0NigpL/xAAbAQEAAgMBAQAAAAAAAAAAAAAAAwUCBAYBB//EADARAQACAgAFAgMFCQAAAAAAAAABAgMRBAUSITFBUSJxkRNhocHwBiMyM1Kx0eHx/9oADAMBAAIRAxEAPwDuIAAAAAAAAAAAAAAAAAAAAAAAAAAAAAAAAAAAAAAAAAAAAAAAAAAAAAAAAAAAAAAAAAAAAAAAAAAAAAAAAAAAAAAAAAAAAAAAAAAAAAAAAAAAAAAAAAAAAAAAAAAAAAAAAAAAAAAAAAAAAAAAAAAAAAAAAAAAAAAAAAAAAAAAAAAAAAAAAAAAAAAAAAAAAAAAAAA+N2Kj4zQTS5tO7dl3o6vwMH9oXGHwnCSy/eqPKvS13+nxMRgezN+HU6tSbdecObLM1bLJZlFLo1G1vO/jpt4sFZrFrzrc6hp5eItW01pG9RuW/wB7g1bslx9SpOlWnFTpNRjKTSzQe2r3tZr4GzwqKorppp7NapkOXFbFaa2TYc1c1ItV6ABEmACKtioYbWUoxXjJpfUPYiZ7QlMdxjjtHgsc1R6vaKtd/HZebK+I7YYPD6OtFvwjeX0Rz7H8epcR4jzaydSlTvKFHTvOOkFJPotZNeJLXHM+YWnB8uyZrTN6z0xG/Gt/dG24f77gnFulUUZK6d1drxS/EvRmxYHHU+IwVSnJSjLZr6PwZqFbtth+Jx5dajNQfVOLcX4raz9Cn2W4quGYrlqWahXk4p7fzF92VujezJLYfh3rUp8vL5nHMxjmto9N7iY+fu6GADWUYAAAAAAAAAAAAAAAAAAAAAx/FeOUuDq829r2im3ba/kYKv8AaHTj9ylN+rS/cyvafCqeHnUy3nTjmTW9k1mXpa5p8J0cTh6lONKnzJJOM0kpJ3UtfC6+pacJhw3p1WrM9/dUcbnz479NbRHbfhZr/aBiKt8lKCst+9Ky89kUH2uxWJavWyX/ACwikvfc84HtHU4VQqYVUk8zm5OWa8VKKT7q9L3uYRWkkW+PhccTP7uI9p87UuTi8sxE/aTPvHjX+V3jsanFEoTrTlbvKTtJa+T6aLaxQownh4xjVblbTmLX9v0LMLo957E9adMahBa/V5e8RKObutyjKDtJqzll2bXR2uXsLLF8DVOVKUpKdDnuCu1GnezzRfh5GPqxcYrLFdbaePh8T1UpYng13B541MFGdSyvyqNZtNO/3bSW6/chyR8MVnXyn1TYZ3abxE/OPRt/CPtCp4i0ayyS/MtYP18CbtF2iq4VQdKVJU56QqO0s0rXa37r9UafHG4XjGZzXLlSwahTit6tenezulZ3SSsz5jMHPg/LjOUJRrUoVMrXdtPo0+t7rQr7cHjm3b4Z9p8fVecFzK+G8WyVjJX7vP0Xo4vHcYqRpOrO9RtLXLDRN7wXgmY7iGDlw+pUpztKUHZy1absn19SbCU5PWk5034PM6fs94kNWpFuUZrLLrKLzQfmYfZTjtqX0LlvMMHF9+HmNa71iNTE78/82ijWhUjZwSfRroyNwVTdJ+fUm/gm9VlkvzJ/oeJUrappmXSuYmvpKPlW2fs9V+58lBxi9ErSjJa6aPW19drnpuxIoxqRtfUdMMpnTI0cXj+CzhTpznPNSjWjBXqLlS2eVq6Mtw/7Svw1qWvWUH/xl+5gsFPE8KqKtSnGclDIlPW0L3yq/TTo0eIV1LCVMPKhas6meNaWTS8k5K71Witpc1JxxM94VuXhsWX+ZSJ8d4+Ge/mZ+XZ0XAdqcLxG2WpFN/hl3X89zKqVzkfFqWFoOPJnO2Xv59e9p93rbfct9mMTXxdZUcPUmnllK8m+Wkrfhs77oitgjW4n6qvNyin2f2uO0xHtaP1/Z1IHmF0lfe2vqejUc8AAAAAAAAAAAAAAAAhxlLn05x/NCS+KaOaUsVClmbirvPGX5oyXdT9mvmdROZccyU6+IpONpwksre7hNuSy+0fkWfL53NqyquYxMRFoWsDxiWHUqd9KkZRaadpK1r29GYivhY4G3cTX4ZO7T+PUlwtaNaMcys1aMX4tx6fBr2JFVnhrQ0l3Xdu9m0+vnYt6x0TMx6/io77vWO/+mO/ic99F6WR7jhJ1dVGXvovZsmrcQnh1fLTh5xWpHGtPFLM5ys/RfQn6rekaa3THrK5QhKiv5jikvPVfoVMb2nwUVUp57urDl1OWm3KN72btbfzI1TUE5SS0V/F2S1Oe0J8ybfRybXu7kVqRM921gruJmHR8RjKXEputyI5pW1louiXdV1fYsYudfBSdOShB00llWuVWzJK2n4vmUcJTVakk0mpJXT2ZJPExhGU7u0G4y8nF5WtfC1vYRSImI9HkW3E2nz7ocbipypylnl0S6GKwnEJzc8zb1Sv1tbS/iXOKYhYilBrrPrvZJmG4fWcak14pfJ/5K7i76yxEPp37K4orwc313mZ7/LUfk2ClJwvJNrqrE/8AEqqlnS12ktJf5KtFuKb6KOi8yR5K6hd2bd469VueuotWJnun5VNf9zTwcXcjzQjtFv12J6kM0fbcrqCw8dXp1bPJ2wr39UHE8fUw1Jyi4x1SVl4sqcNnPFJynKUvp8EeeP1c0aUVs25eySS+rJOCq0DVmZnLrfZPWIim9LFSjGLdtrR8L3t3va9zb/s5w3MnXrNtuKhTTfnq/wCyJpqoyhGWabu5Npr8EelvM6P9n+CWEwalrepOcrvwTyr+0xzW1RVc2ydHCzHvqPz/ACbMADQcWAAAAAAAAAAAAAAAAGq9rOzrxl68E5NWbj1uo2TjbfTobUCXFltit1VRZcVctemzkmBmoxcJppRm5KTukpZl+sl8SyqksO4wlrzJTtLwVs0U/mvY3jtTwd8WpJLVxu8v5k7XS89EaNzZYOTU9VKpGMV1hdW1/wDZfMvsGeM1d+vs57iOHnBbXp7ocXKNFZp2svFX19LEMcSqsHUjdpXt4uxPjIRaee2Vau+3uVv4mFOnKcEnGN9Era6bfE3Y8K3SDiOKdLC15yWVqnOyfnGy382aJg1dr2Ordj4LjNaCqU1l/mNwkrpxUdLprVXaI+1X2S8uTr4FJdZYVuy8+TJ7f0vTwa2NPNxNceTosteE4e1sM2j3YvDqNShadsjjaV20reqFTG0cDS5i/wCnmtpreTfnvqtySjgZ0YcmpCSltKDTT+W/sZLCdmK9ZJRoyUU7rMlFJ737+psTlpWNzMfVp48V5nURK72d7OUO1VKVSpnteHKnF5XG6u/J6OO6Z74t9m2H4bQrVqKrSrKN0pTveKknJWSV9EzbOz3DHwmgqcmnJycpW2TfTz0SMmc5xGXryzaPG3ZcBxGbhcdK1tMa76/FxbDtq73WXReaJJQhieW5aO94663T1XnsdN4r2Xo8TvKyhP8APFJN/wBS2l9fM03i/ZepgGpSjmjF3VSN7L1XT3NnHmraNOx4fmeHPP8ATP6+rHV4upBxWl1a/gVJRp4OCU33b9er36FnEQ5kXG9r9fA+YXgUseowjTlUUW2tHa78Xt8Sa86bsXrSu7TqP16sRx3A1IOFVwmqTilCdnkeruk9k76W8j3wxNQa2etn4M7LgeHqjh4UJKLSpxjOLScZad66e6vcow7GYKm21Riru+VOaj/83svQr65dXmZU9OeUjdb1+Uw5P/pjxMI0nKpOWdvT703rZddNTs/CMH/p9ClS/JCKfrvL5tkuFwNPBK1OEIL/AMUl9Ccjvfq8QquP5hPFRFYjUQAAjVYAAAAAAAAAAAAAAAAAABhuN8Ajj7zhZVPlP18/MzIM6XtSeqrDJjrkr02cr4jQs5U5q2tpRejJcF2er10uXRkovVN92L87yav8zpnKi3eyv42V/ieyxnmVtarVVV5VTe7W7Nc7M9mp8LnKrUcczjljGN2optNttpa6I2MAr8mS2W3Vbys8WKuKvTTw+WPoBGlAAAPjVz6AMd/t/DZ+ZyoZvTu3/p2+RfjBQVkkktl0R6B7MzPlna9rfxTsAB4w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0" y="-884238"/>
            <a:ext cx="2466975" cy="1847851"/>
          </a:xfrm>
          <a:prstGeom prst="rect">
            <a:avLst/>
          </a:prstGeom>
          <a:noFill/>
          <a:ln w="9525">
            <a:noFill/>
            <a:miter lim="800000"/>
            <a:headEnd/>
            <a:tailEnd/>
          </a:ln>
        </p:spPr>
        <p:txBody>
          <a:bodyPr/>
          <a:lstStyle/>
          <a:p>
            <a:endParaRPr lang="en-US"/>
          </a:p>
        </p:txBody>
      </p:sp>
      <p:sp>
        <p:nvSpPr>
          <p:cNvPr id="18438" name="Content Placeholder 2"/>
          <p:cNvSpPr>
            <a:spLocks noGrp="1"/>
          </p:cNvSpPr>
          <p:nvPr>
            <p:ph idx="1"/>
          </p:nvPr>
        </p:nvSpPr>
        <p:spPr>
          <a:xfrm>
            <a:off x="5257800" y="5029200"/>
            <a:ext cx="3429000" cy="1600200"/>
          </a:xfrm>
        </p:spPr>
        <p:txBody>
          <a:bodyPr/>
          <a:lstStyle/>
          <a:p>
            <a:pPr marL="0" indent="0" algn="ctr">
              <a:spcBef>
                <a:spcPts val="1200"/>
              </a:spcBef>
              <a:spcAft>
                <a:spcPts val="1200"/>
              </a:spcAft>
              <a:buFont typeface="Wingdings" pitchFamily="2" charset="2"/>
              <a:buNone/>
            </a:pPr>
            <a:r>
              <a:rPr lang="en-US" smtClean="0"/>
              <a:t>Use a shower caddy to carry water and cups outside</a:t>
            </a:r>
          </a:p>
          <a:p>
            <a:pPr marL="457200" lvl="1" indent="0">
              <a:buFont typeface="Wingdings 2" pitchFamily="18" charset="2"/>
              <a:buNone/>
            </a:pPr>
            <a:endParaRPr lang="en-US" smtClean="0"/>
          </a:p>
        </p:txBody>
      </p:sp>
      <p:pic>
        <p:nvPicPr>
          <p:cNvPr id="18439" name="Picture 6" descr="http://www.neatlysmart.com/catalog/images/products/sterilite/12632p.jpg"/>
          <p:cNvPicPr>
            <a:picLocks noChangeAspect="1" noChangeArrowheads="1"/>
          </p:cNvPicPr>
          <p:nvPr/>
        </p:nvPicPr>
        <p:blipFill>
          <a:blip r:embed="rId4" cstate="print"/>
          <a:srcRect/>
          <a:stretch>
            <a:fillRect/>
          </a:stretch>
        </p:blipFill>
        <p:spPr bwMode="auto">
          <a:xfrm>
            <a:off x="5781675" y="2286000"/>
            <a:ext cx="2381250" cy="2381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4000" smtClean="0"/>
              <a:t>Tips to Make Drinking Water Fun</a:t>
            </a:r>
          </a:p>
        </p:txBody>
      </p:sp>
      <p:sp>
        <p:nvSpPr>
          <p:cNvPr id="3" name="Content Placeholder 2"/>
          <p:cNvSpPr>
            <a:spLocks noGrp="1"/>
          </p:cNvSpPr>
          <p:nvPr>
            <p:ph sz="quarter" idx="1"/>
          </p:nvPr>
        </p:nvSpPr>
        <p:spPr>
          <a:xfrm>
            <a:off x="609600" y="1589088"/>
            <a:ext cx="4191000" cy="1687512"/>
          </a:xfrm>
        </p:spPr>
        <p:txBody>
          <a:bodyPr/>
          <a:lstStyle/>
          <a:p>
            <a:pPr marL="0" indent="0" algn="ctr">
              <a:spcBef>
                <a:spcPts val="1200"/>
              </a:spcBef>
              <a:spcAft>
                <a:spcPts val="1200"/>
              </a:spcAft>
              <a:buFont typeface="Wingdings" pitchFamily="2" charset="2"/>
              <a:buNone/>
              <a:defRPr/>
            </a:pPr>
            <a:r>
              <a:rPr lang="en-US" sz="2800" dirty="0" smtClean="0"/>
              <a:t>Try </a:t>
            </a:r>
            <a:r>
              <a:rPr lang="en-US" sz="2800" dirty="0"/>
              <a:t>adding fruit slices or berries to </a:t>
            </a:r>
            <a:r>
              <a:rPr lang="en-US" sz="2800" dirty="0" smtClean="0"/>
              <a:t>water </a:t>
            </a:r>
            <a:r>
              <a:rPr lang="en-US" sz="2800" dirty="0"/>
              <a:t>for an extra fun taste</a:t>
            </a:r>
            <a:r>
              <a:rPr lang="en-US" sz="2800" dirty="0" smtClean="0"/>
              <a:t>!</a:t>
            </a:r>
            <a:endParaRPr lang="en-US" sz="2800" dirty="0"/>
          </a:p>
          <a:p>
            <a:pPr marL="0" indent="0">
              <a:buFont typeface="Wingdings" pitchFamily="2" charset="2"/>
              <a:buNone/>
              <a:defRPr/>
            </a:pPr>
            <a:endParaRPr lang="en-US" sz="2800" dirty="0"/>
          </a:p>
          <a:p>
            <a:pPr marL="0" indent="0">
              <a:buFont typeface="Wingdings" pitchFamily="2" charset="2"/>
              <a:buNone/>
              <a:defRPr/>
            </a:pPr>
            <a:endParaRPr lang="en-US" sz="2800" dirty="0" smtClean="0"/>
          </a:p>
          <a:p>
            <a:pPr>
              <a:defRPr/>
            </a:pPr>
            <a:endParaRPr lang="en-US" sz="2800" dirty="0"/>
          </a:p>
          <a:p>
            <a:pPr>
              <a:defRPr/>
            </a:pPr>
            <a:endParaRPr lang="en-US" dirty="0"/>
          </a:p>
          <a:p>
            <a:pPr marL="0" indent="0">
              <a:buFont typeface="Wingdings" pitchFamily="2" charset="2"/>
              <a:buNone/>
              <a:defRPr/>
            </a:pPr>
            <a:endParaRPr lang="en-US" dirty="0"/>
          </a:p>
        </p:txBody>
      </p:sp>
      <p:pic>
        <p:nvPicPr>
          <p:cNvPr id="19460" name="Picture 3"/>
          <p:cNvPicPr>
            <a:picLocks noChangeAspect="1" noChangeArrowheads="1"/>
          </p:cNvPicPr>
          <p:nvPr/>
        </p:nvPicPr>
        <p:blipFill>
          <a:blip r:embed="rId3" cstate="print"/>
          <a:srcRect/>
          <a:stretch>
            <a:fillRect/>
          </a:stretch>
        </p:blipFill>
        <p:spPr bwMode="auto">
          <a:xfrm>
            <a:off x="5638800" y="2209800"/>
            <a:ext cx="2895600" cy="2503488"/>
          </a:xfrm>
          <a:prstGeom prst="rect">
            <a:avLst/>
          </a:prstGeom>
          <a:noFill/>
          <a:ln w="9525">
            <a:noFill/>
            <a:miter lim="800000"/>
            <a:headEnd/>
            <a:tailEnd/>
          </a:ln>
        </p:spPr>
      </p:pic>
      <p:pic>
        <p:nvPicPr>
          <p:cNvPr id="19461" name="Picture 8" descr="http://t1.gstatic.com/images?q=tbn:ANd9GcTX3eKi64QdZELzHG-ahps0dZmoNrarzsvDyA_42HOqqFqSbBLR"/>
          <p:cNvPicPr>
            <a:picLocks noChangeAspect="1" noChangeArrowheads="1"/>
          </p:cNvPicPr>
          <p:nvPr/>
        </p:nvPicPr>
        <p:blipFill>
          <a:blip r:embed="rId4" cstate="print"/>
          <a:srcRect/>
          <a:stretch>
            <a:fillRect/>
          </a:stretch>
        </p:blipFill>
        <p:spPr bwMode="auto">
          <a:xfrm>
            <a:off x="327025" y="3429000"/>
            <a:ext cx="2339975" cy="1752600"/>
          </a:xfrm>
          <a:prstGeom prst="rect">
            <a:avLst/>
          </a:prstGeom>
          <a:noFill/>
          <a:ln w="9525">
            <a:noFill/>
            <a:miter lim="800000"/>
            <a:headEnd/>
            <a:tailEnd/>
          </a:ln>
        </p:spPr>
      </p:pic>
      <p:sp>
        <p:nvSpPr>
          <p:cNvPr id="19462" name="AutoShape 10" descr="data:image/jpeg;base64,/9j/4AAQSkZJRgABAQAAAQABAAD/2wCEAAkGBhQQEBQQDxAPEBAVFBQVDxQUEA8PFBQQFBQVFRUUFBUXHSYeFxkjGRQVHy8gIycpLCwsFR4xNTAqNSYrLCkBCQoKDgwOGg8PGikkHSQsLCwtKiksLCksKSkpLCksLCwpKSwsLCwsLCwpLCksLCwpKSwsLCwsLCkpKSkpKSwpLP/AABEIAMYA/wMBIgACEQEDEQH/xAAcAAABBQEBAQAAAAAAAAAAAAABAAIDBAUGBwj/xABDEAABAwIDBAgEAgYIBwAAAAABAAIRAyEEBTESQVFxBhMiYYGRocEysdHwQpIHFCNSgvEVVGJyc5Oy4RY0NUNTg9L/xAAaAQEAAwEBAQAAAAAAAAAAAAAAAQIDBAUG/8QALREAAgIBBAEBBwMFAAAAAAAAAAECEQMEEiExIkEFE1FhgZGxMkLwFHGh4fH/2gAMAwEAAhEDEQA/APYEkEpUkCQSlCUAkYQlEFAGEQEgUUAISUGIzGmxwa542zo0dpx/hF1IKhOgjmgHoQmF/Fw8kOtHFAPKEJnWjih1o4oB5CEJpqjih1neEA6EYTQ7vCmbSJ4eaAjhGFMMMeHqmupEahANAShGEYQAhKE6EoQDYQhPShAMhKE6EoQDIQIT4QhSQRkKNwUxCY4ICVFoB/EPUpqrupbJN+yde5xOqgktFg4nwAR/V+O16fJNw7tynIHAICsMK6bBvinOw7xuaeRHurFOkfi2o4CJsm13E8PUe6ElCsy0ObHosTE5SXHs47EMZ+51oPgCbrdqMO4wfNMLXHUNdzE/NVaJ49SjlmWUcPJY5u0fie97XOPitAVWHWow/wAbfqoThGnWlSPOmw+yYMpo7sPQHKkwfIJyT4lwVGfvM/M1OFRv7zfMKoMtp/8AgpflCacrpHXD0T/A36JyPH5l7aHEeiEjuWc7JKB1w1D/AC2fRM/oDD/1Wj+QJyPH4v7f7NNz28W+YTDVZvcz8zVnf8PYf+q4f/Lb9E5uR0BphcMP/VT/APlTyPH+f9LoxFMfjp/nZ9VK3MGD/uU/zNVWngmN+GlSbyY0fIKwylwDB/ChXgsDMG8QeQPsm1MY07nHz9wmhh4j8oQczvPoFJAKLiT3eanUdBsSpUAkkUkAEkUkAEIRSQAQRSQgYQo3KUqMqQSQmubKkhAhQSVqZgwfsKxTrbTgAo6tOee5Oyxnad3WUgu1DuUNRTOVeqVBJXJSJTSUiUA4FGUwFGVAHJIJIBIIoIBJJQkgCnNQCQKkEiDkgUHIA0tSpVFTN1JKEBSSSQCSSSQCSSSQAQRQKAaUwp5TCgJ4QIToSQEZCOWj4j/aPzSITsC2GnmfmgJZVesVMVXrFCSuSkVSx2cU6PxuvwFysHGfpApsNqTyOYCo5xXbOiGlyzVxidYE4Bctl/6QKFQw4OpnwcPRdHh8dTeAWPaQdLqU0+jOeKcHUlRPCMIhGVJmCEIT5SlAMhKE8IoBmylsqSEoUgYkU/ZTEAmaqRVq2IbTBe9wa0C5KoYXMn4iXMaaVH8LjG3U72j8Le835IKNmU3re5QUxsj3Jk+adtIQS9YjtqIFGUIJNpFMBRlCRyBQlIoAFRlPKYUBaQRQQDSnYRw2NU0qjhjaVSc9ppCO4v1HrLx9d0IvxbpIaZ9VSxNRx+IiO63suTJm4OiGOuzKrYZrzL2A85Kr4jA0BO1TpeIBV14b/a8HfX6KpVy1rj2g4+fsCuSOVP1Otyfq2ctmXR8OqbeHE0zEhu477cF1OR5d1DAS7tbxays0Sym2Gg/lj5wsbNMdXmaNIRzBPzAC2nOl4SRpBvN4y6+Z1P8AS5HBS0c7aTDrcLrzHEZjix8QqDjZkKTB9IcQw3DD/eNMbt90xvJfMicmiilxX0Z6e/MHn4WDmSqtbGVAJO0XDc20rnss6XB1q3Vg/h2DPOQrVfN9o7LCQDvksEdx3eC3lKK7dnPj08m+injek2ML3NazqwIgASfF3FQjM8VPbLpm4LwD5EqF9FhLwalUDf2i7SdxBnzUNPAtJmnVJG/ab62KvHIvidf9PGv0/wCDpsszeto7drJafXVdFTrkgXI8iuE/VHsE9aHcmujkZVStnD6b2jbe0CTYOEi3Jab0zllpN36fweiVa5B+IqtXxztk7Bl26bCZi/cuDrdLqocGE7TSRdx0m8j+aWb9M3U8G/shlfabEFxlpLxN/wDDf5hIu5UZZ8Dw490kdnXy81XND6hqAHt2AA07LI07zruWvTpgAACANOS439HnShuKpmmbVBoDqQNR3x8uS7dgWlHA3Y0NTg1IVAR2b7u6U3qSdXcwNBzPspIHShKeygBuTi1ARApwcmvZHJML0IJwUiomvUgMoAFMKJTSgLiCKCEjHmxWbQfFJaNX4TyPyWRTP7OFz5+jpwK7+gmmBPFVq/E6K29lhwWFnGIJMDTevNyK++jou3SJW49gMD0HuoamatkiHLPohNxYuTx91jaS4SNFiV8mnTxLKlgfA2lZ2a5C2oJb2XX5HmFXphX/AOk4MOEgWneoaT56Zdb8TvGzz3OsmNOXC2zq25Guo7lzzz3c/TT74r1rOMuFVsjhY/JeXZ3gDQeWnQ3BWuPJb2vs93S6lZYc9keRN2sQ1vG58F6HVqEmACIFrhcF0OpbWJn90Tx1XcV3STblxW0+zO7dhc+zp0jXXzUWCABkOkqo6tq3U75/2UmWwx0Tr3q0UQ20mjosPXJA1grns+rft2x+ER4m/wBFuUqn1XK46rtV5vdzh7LaKOeLqRBi3y4b9PsIZ1gKmJxP6rSBJFPDTYk7XU7ZFu95PgmQXViBEQAfJehdC8IDiswr2J6/qW8Q2kA0+rR+VbYly2cXtSdwhE4TLsvq4TEAtc5lVhEmCA4aglpvxB+d16zh866+kAAab7bdjERq0qtm1am4hjmNe+DBIuG7zPBCnT2WToNB5LTemuDy4YWqbNXA4sucKVIQ1o7TjqB3d5O/mtYNiyp5Tg+rZf4nXd7DyV5XXRnOr4BCUJ0IQpKDYVPFNjTwV0qDFMlqAo0q25W2OWboVepuQgnfxUZKebg/d1HKAvIIoFCSLEHsO5H5LFxDyGW1WxjTFN3IrEfV7N9NFjlOzTIL8RFIOOpCwcQ0gz9lbWY2DQNw+Syql9fELzsi4N8fqyFlOb+ahxfuQfBW2M4W5/VRYrCuiQCQXCPWVzNGl8lIWE+XM/RRb099TyHgOZJUBrCf3uUx5pRoi7g68/szcbvouR6eZdLOsB+DXva779V0P62WmWgDwn1Kjz+iKlE8HsI8ws5Pa1P4fg0wycMl/E4voRh/jfxIA8F1e8k/VZ3RvCinQAIEk35qTH4nZFpnuK7Lt2eivgg1CGkuAB3FHDs6x23EAQs3BY8ucWuvzutfA1DpuGi1iRk4NkPhpJ3LjqrpcDxk+a6fFVNmg8nXZMeS5Jxu2ZF93JdEVwebPPHG/IlwL/2xB0lvAWsvRcmyXqKuIc3EU3Oq1qrnta4y3aqvIB4GHHzXntGk0VQb3AvO/vXo+XY9j6hAa0PcxryZPakCe6zhUHgVZOoyOHVaiOdw2/zojdQPXOLouYEEHshbrMPtvp0xoLu5C9/veuWwmM2ahDmBsOIgA2v6+K7TJxtOe/dZo+ZV4RVJIjM2maiKSS2OESSMIIAJjxIhPQKAxKourNB1lBiBc81LQ0QguUyoR9R5FS01GdTzKAvoFFBCxVzA/sncvdZXVSwjfuWlm7oouPL/AFBZTKsG5WGU7NP0xmZtkAif5rJfaxMep8hotLEYjrGOaNwssUg6Cy4ZLg3xquCcYgaAE87eiRxuzO0AbwBpE6+iY0gX3rPzB8PaJ583arF+PJfapcDMRBcTcX7jCiPdB+fkrD2yJ8+aq1WffBUZZETz9xKtY0zhxOse6goklwaQXSQO8eKb0mxAZTDG62AH34LPIvBl4q5xRzlDHuEtABHj5KR2Yh4uyD4FOGGDGwdTrzVItuVtF0j1ZUo2DCEbRI4e63cvxI0JAXNVMRsktb8RHkJQy/L6lSoBTku7j6krqxcq2eVqtaoy2rk6zOnzSAB1MapmXdF3VQ1z+wyZFu0RG7gt3KejgYAapNR4ve4B7gtssAHfuV93oeVll7yW5mPRyCkLbAPeRJsrDKAZFoI0MTbeOX1PEq3cOgjdxlCoyyR4doo0Q4jDNqua9j2C8OuJ8Rx1Xa4HDinTa1vCT3k3JXnGEEYggcV6Xhz2RyC68fRrmvbEkRCCS0OYKCSSACa4pyhxLoaUBlVjJU9EWVdyt0moVRYpKLjzKmphQs09fO6El9BJJCxnZ+6MO7m3/UFz2KrwAVv9Iv8Al3c2/MLnKl6YO+FjlOrSSSyUyDD5g1tTtaGxOl9ymxuBg7TbtOo4LBx7Z1KnyjpEafYqS5o0OpA7+K4Znp5cDrfD6l2nTkwdDf8AhElUMUzaqFx4k+66ZjqdRu02Ljd92VCrk5LiQQsZI5Vkp88GdTE9njpzVYzJHPdNltUsndq4geM2mU7FCjSDnuI/tEkADzsqv58D3iM5mHbTHWuEEjTguaxFXrqpqG7GSG954qxmWffrTzToy5osXfhPc36pV6Qa0Mbu9TvKo1bO7Sx/e+3+ClUvfULKxdcN2nbhp7LUxbg1sDUrBzR9g3iZ8v5q9W6NNRlpOinllN1SoYkudYd5JXqvRzIhh2CQC8/EfbkuU/R7lUvfVI0MN57/AL716M0QF0x55Pnu3bGk3gIHinF/cg+24I3ZYjczQwdqUqhsnnWSq2OrbLSVdcFGzGwlSa7v73yXpmEPYbyC8yyXCOc+Y3zK9NwfwN5Lrxv0Ns6qMUTpJJLU5RIIoIBFUse+0K44qhiGbSArUKcmVcY1BjIUzGoQJ9mnvt5pkJ9Q3A4XPsggLCKSUIWM7pA2cO7w+YWLg6W3hpGrS4HlM+63s5ZNF47isTow+z6Z4zzkQVnJXwIy2zTOYzKjErFLe1pzXbZvltyI3+izsF0edUdZpjjuXnyTuj6WGogsdsp4fa6uWktcNCLKq/pPXonRtQEbwQfMLuz0ZZ1YYDBG/iuazfInM3WB1VcmFx5MsOow5fGav+5m4bpLWqWLWt5Ak+pSxLGVezVcCTucdeSjo4MgqLO8IdkOHH5rn91v4M9Tsxq4IfhOj/UNcacuaTI37IjSVVqm91Dhc2qUdHGN4OnqrdI7faMSdbQruDjw2baJueJyS4XBzmY5hFQt2SWiL21OtlnYjENeWxreV0+LyPauNSsPE5O5hkskfehWiiiubEpJ1L7nddCMOG4cd5JPmupa0FcX0OzMNpim6xEm/Cfkutpvm6vDhUeJJOLpk/UXlN2Ymbp22o6tWAtUkirZHWfCgpYd1Q7QaSN1p8VpYDJXVCH1QWs3N3u58At9tMAQAANyusbl2QnzZzuFy14Pwkei6LCiGgJEI0NPFbY8aiJSslSQSWxQSSSa90ICOq7coiE4pAIQJoUgsJKTWptUydnxKAa0b+KKcggJ0UkULFfGNkQd6pYXLGMO00GeZV/E7kxqqwR18I18TuUrKYAgCAnJKKXZa3VCTX0gRBAITgihBjYjo80mW2HBPoZAwAh7WvB3ELWhJZ+6jd0aPLNqmzhOmnROmzDPq0AQWlu0JkbO1c+FlxeW4vjrv7jwXteIoB7HMcJa4Frh3EQV4r0t6O1Murdk7dJ8mmeMG4I4ifVcuox09yPc9lZoyg8D77R0OGqAwVYOHa7WFx2A6QxYyPZbuEzpr4gi+nHyWcZ+hpm0s4u/Q035SARUZ2Xt0MC/1XSZdllOszbpOdT3PbZzQ4axNwPFc1/SM2B7vGJhdH0RDpeY7MCf738l0wqTpnm6jF4W/Qut6Pcaro7mge5V3CZSymZALncXGT4bgrgCMLdQiukeZQIShOhBXAwhCjv5o1agGpjgmUHgzBBuiBMkggrEBlQudKL3TZNQChOAQAUjQhACYEpjG8dTqi657h80UJAkUUChBOimkwl1g+wULEeI3JrUMRWFvoUBUFu+45KoJUk3rBxCXWDiPNAOSTRVHFHbHEIAlJA1BxHmioAlTzXKKWKpmlXYHsPgQeIO4q6kjV8MtGTi7XZ430j/AEaYig8uw7TXoz2dmS4A7nNF/ELDyzLqorCmadQVNNnZdtTyX0AhsiZi/HeuZ6aN2mezD2xkUds0n8+vuef5B0HqP2X4japNsQLbc3Fh+HmV32Gw7abQxghoED6nie9SIreMFHo8zNqJ5nchIoIq5ziTaj4EpyqY2uGi/IDiUBVxEkHi7UgnTgsXDZ/h+u6plZxqNJDg1riCRqARqtPPcR1OEr1RYtpPcO47Jj1XM/o6y1owJxMTUqud2ovstOzHoSq7a5Kt80dph8WSO0BO68GN1uKnc9UsFh4G0fiPoFaCtG2uSRzQjsoBOCsQIBFx3BFNQkQCSKSACaU4ppQgmKGwPK+pSSQsQ16Q+yUAwIpKoHdUPuUupERHzSSQC6ocPU/e8oikPPvKSSAIpj7J4z804BJJAJJJJQSJFJJCBJBFJSBIoJIArCzGptVqbN0yfE/7JJKUQyHpj/0/E/4LlU6BUpyvDDiwnze4pJI+iv7jo2iAAikkpRI4IufCSSEhSSSQCSSSQAKaSkkhB//Z"/>
          <p:cNvSpPr>
            <a:spLocks noChangeAspect="1" noChangeArrowheads="1"/>
          </p:cNvSpPr>
          <p:nvPr/>
        </p:nvSpPr>
        <p:spPr bwMode="auto">
          <a:xfrm>
            <a:off x="0" y="-898525"/>
            <a:ext cx="2428875" cy="1885950"/>
          </a:xfrm>
          <a:prstGeom prst="rect">
            <a:avLst/>
          </a:prstGeom>
          <a:noFill/>
          <a:ln w="9525">
            <a:noFill/>
            <a:miter lim="800000"/>
            <a:headEnd/>
            <a:tailEnd/>
          </a:ln>
        </p:spPr>
        <p:txBody>
          <a:bodyPr/>
          <a:lstStyle/>
          <a:p>
            <a:endParaRPr lang="en-US"/>
          </a:p>
        </p:txBody>
      </p:sp>
      <p:sp>
        <p:nvSpPr>
          <p:cNvPr id="10" name="Content Placeholder 2"/>
          <p:cNvSpPr>
            <a:spLocks noGrp="1"/>
          </p:cNvSpPr>
          <p:nvPr>
            <p:ph sz="quarter" idx="1"/>
          </p:nvPr>
        </p:nvSpPr>
        <p:spPr>
          <a:xfrm>
            <a:off x="5181600" y="4941888"/>
            <a:ext cx="3810000" cy="1458912"/>
          </a:xfrm>
        </p:spPr>
        <p:txBody>
          <a:bodyPr/>
          <a:lstStyle/>
          <a:p>
            <a:pPr marL="0" indent="0" algn="ctr">
              <a:spcBef>
                <a:spcPts val="1200"/>
              </a:spcBef>
              <a:spcAft>
                <a:spcPts val="1200"/>
              </a:spcAft>
              <a:buFont typeface="Wingdings" pitchFamily="2" charset="2"/>
              <a:buNone/>
              <a:defRPr/>
            </a:pPr>
            <a:r>
              <a:rPr lang="en-US" sz="2800" dirty="0" smtClean="0"/>
              <a:t>Read books about water</a:t>
            </a:r>
            <a:endParaRPr lang="en-US" sz="2800" dirty="0"/>
          </a:p>
          <a:p>
            <a:pPr>
              <a:defRPr/>
            </a:pPr>
            <a:endParaRPr lang="en-US" dirty="0"/>
          </a:p>
          <a:p>
            <a:pPr>
              <a:defRPr/>
            </a:pPr>
            <a:endParaRPr lang="en-US" dirty="0"/>
          </a:p>
        </p:txBody>
      </p:sp>
      <p:pic>
        <p:nvPicPr>
          <p:cNvPr id="19464" name="Picture 11"/>
          <p:cNvPicPr>
            <a:picLocks noChangeAspect="1" noChangeArrowheads="1"/>
          </p:cNvPicPr>
          <p:nvPr/>
        </p:nvPicPr>
        <p:blipFill>
          <a:blip r:embed="rId5" cstate="print"/>
          <a:srcRect/>
          <a:stretch>
            <a:fillRect/>
          </a:stretch>
        </p:blipFill>
        <p:spPr bwMode="auto">
          <a:xfrm>
            <a:off x="2843213" y="2971800"/>
            <a:ext cx="2033587" cy="2667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smtClean="0"/>
              <a:t>Tips to Make Drinking Water Fun (2)</a:t>
            </a:r>
          </a:p>
        </p:txBody>
      </p:sp>
      <p:sp>
        <p:nvSpPr>
          <p:cNvPr id="3" name="Content Placeholder 2"/>
          <p:cNvSpPr>
            <a:spLocks noGrp="1"/>
          </p:cNvSpPr>
          <p:nvPr>
            <p:ph sz="quarter" idx="1"/>
          </p:nvPr>
        </p:nvSpPr>
        <p:spPr>
          <a:xfrm>
            <a:off x="533400" y="1905000"/>
            <a:ext cx="5181600" cy="4572000"/>
          </a:xfrm>
        </p:spPr>
        <p:txBody>
          <a:bodyPr/>
          <a:lstStyle/>
          <a:p>
            <a:pPr>
              <a:spcBef>
                <a:spcPts val="1200"/>
              </a:spcBef>
              <a:spcAft>
                <a:spcPts val="1200"/>
              </a:spcAft>
              <a:defRPr/>
            </a:pPr>
            <a:r>
              <a:rPr lang="en-US" sz="2800" dirty="0" smtClean="0"/>
              <a:t>Let </a:t>
            </a:r>
            <a:r>
              <a:rPr lang="en-US" sz="2800" dirty="0"/>
              <a:t>children serve </a:t>
            </a:r>
            <a:r>
              <a:rPr lang="en-US" sz="2800" dirty="0" smtClean="0"/>
              <a:t>themselves. Use </a:t>
            </a:r>
            <a:r>
              <a:rPr lang="en-US" sz="2800" dirty="0"/>
              <a:t>small pitchers and </a:t>
            </a:r>
            <a:r>
              <a:rPr lang="en-US" sz="2800" dirty="0" smtClean="0"/>
              <a:t>cups</a:t>
            </a:r>
            <a:r>
              <a:rPr lang="en-US" sz="2800" dirty="0"/>
              <a:t>!</a:t>
            </a:r>
          </a:p>
          <a:p>
            <a:pPr>
              <a:spcBef>
                <a:spcPts val="1200"/>
              </a:spcBef>
              <a:spcAft>
                <a:spcPts val="1200"/>
              </a:spcAft>
              <a:defRPr/>
            </a:pPr>
            <a:r>
              <a:rPr lang="en-US" sz="2800" dirty="0"/>
              <a:t>Let kids drink from the water fountain like big kids</a:t>
            </a:r>
            <a:r>
              <a:rPr lang="en-US" sz="2800" dirty="0" smtClean="0"/>
              <a:t>!</a:t>
            </a:r>
          </a:p>
          <a:p>
            <a:pPr>
              <a:spcBef>
                <a:spcPts val="1200"/>
              </a:spcBef>
              <a:spcAft>
                <a:spcPts val="1200"/>
              </a:spcAft>
              <a:defRPr/>
            </a:pPr>
            <a:r>
              <a:rPr lang="en-US" sz="2800" dirty="0" smtClean="0"/>
              <a:t>Select </a:t>
            </a:r>
            <a:r>
              <a:rPr lang="en-US" sz="2800" dirty="0"/>
              <a:t>a child to be the “water helper” for the day</a:t>
            </a:r>
            <a:r>
              <a:rPr lang="en-US" sz="2800" dirty="0" smtClean="0"/>
              <a:t>.</a:t>
            </a:r>
          </a:p>
          <a:p>
            <a:pPr marL="0" indent="0">
              <a:spcBef>
                <a:spcPts val="1200"/>
              </a:spcBef>
              <a:spcAft>
                <a:spcPts val="1200"/>
              </a:spcAft>
              <a:buFont typeface="Wingdings" pitchFamily="2" charset="2"/>
              <a:buNone/>
              <a:defRPr/>
            </a:pPr>
            <a:endParaRPr lang="en-US" sz="2800" dirty="0" smtClean="0"/>
          </a:p>
          <a:p>
            <a:pPr>
              <a:spcBef>
                <a:spcPts val="1200"/>
              </a:spcBef>
              <a:spcAft>
                <a:spcPts val="1200"/>
              </a:spcAft>
              <a:defRPr/>
            </a:pPr>
            <a:endParaRPr lang="en-US" sz="2800" dirty="0" smtClean="0"/>
          </a:p>
          <a:p>
            <a:pPr marL="0" indent="0">
              <a:buFont typeface="Wingdings" pitchFamily="2" charset="2"/>
              <a:buNone/>
              <a:defRPr/>
            </a:pPr>
            <a:endParaRPr lang="en-US" sz="2800" dirty="0"/>
          </a:p>
          <a:p>
            <a:pPr marL="0" indent="0">
              <a:buFont typeface="Wingdings" pitchFamily="2" charset="2"/>
              <a:buNone/>
              <a:defRPr/>
            </a:pPr>
            <a:endParaRPr lang="en-US" sz="2800" dirty="0"/>
          </a:p>
          <a:p>
            <a:pPr marL="0" indent="0">
              <a:buFont typeface="Wingdings" pitchFamily="2" charset="2"/>
              <a:buNone/>
              <a:defRPr/>
            </a:pPr>
            <a:endParaRPr lang="en-US" sz="2800" dirty="0" smtClean="0"/>
          </a:p>
          <a:p>
            <a:pPr>
              <a:defRPr/>
            </a:pPr>
            <a:endParaRPr lang="en-US" sz="2800" dirty="0"/>
          </a:p>
          <a:p>
            <a:pPr>
              <a:defRPr/>
            </a:pPr>
            <a:endParaRPr lang="en-US" dirty="0"/>
          </a:p>
          <a:p>
            <a:pPr>
              <a:defRPr/>
            </a:pPr>
            <a:endParaRPr lang="en-US" dirty="0"/>
          </a:p>
        </p:txBody>
      </p:sp>
      <p:sp>
        <p:nvSpPr>
          <p:cNvPr id="20484" name="AutoShape 10" descr="data:image/jpeg;base64,/9j/4AAQSkZJRgABAQAAAQABAAD/2wCEAAkGBhQQEBQQDxAPEBAVFBQVDxQUEA8PFBQQFBQVFRUUFBUXHSYeFxkjGRQVHy8gIycpLCwsFR4xNTAqNSYrLCkBCQoKDgwOGg8PGikkHSQsLCwtKiksLCksKSkpLCksLCwpKSwsLCwsLCwpLCksLCwpKSwsLCwsLCkpKSkpKSwpLP/AABEIAMYA/wMBIgACEQEDEQH/xAAcAAABBQEBAQAAAAAAAAAAAAABAAIDBAUGBwj/xABDEAABAwIDBAgEAgYIBwAAAAABAAIRAyEEBTESQVFxBhMiYYGRocEysdHwQpIHFCNSgvEVVGJyc5Oy4RY0NUNTg9L/xAAaAQEAAwEBAQAAAAAAAAAAAAAAAQIDBAUG/8QALREAAgIBBAEBBwMFAAAAAAAAAAECEQMEEiExIkEFE1FhgZGxMkLwFHGh4fH/2gAMAwEAAhEDEQA/APYEkEpUkCQSlCUAkYQlEFAGEQEgUUAISUGIzGmxwa542zo0dpx/hF1IKhOgjmgHoQmF/Fw8kOtHFAPKEJnWjih1o4oB5CEJpqjih1neEA6EYTQ7vCmbSJ4eaAjhGFMMMeHqmupEahANAShGEYQAhKE6EoQDYQhPShAMhKE6EoQDIQIT4QhSQRkKNwUxCY4ICVFoB/EPUpqrupbJN+yde5xOqgktFg4nwAR/V+O16fJNw7tynIHAICsMK6bBvinOw7xuaeRHurFOkfi2o4CJsm13E8PUe6ElCsy0ObHosTE5SXHs47EMZ+51oPgCbrdqMO4wfNMLXHUNdzE/NVaJ49SjlmWUcPJY5u0fie97XOPitAVWHWow/wAbfqoThGnWlSPOmw+yYMpo7sPQHKkwfIJyT4lwVGfvM/M1OFRv7zfMKoMtp/8AgpflCacrpHXD0T/A36JyPH5l7aHEeiEjuWc7JKB1w1D/AC2fRM/oDD/1Wj+QJyPH4v7f7NNz28W+YTDVZvcz8zVnf8PYf+q4f/Lb9E5uR0BphcMP/VT/APlTyPH+f9LoxFMfjp/nZ9VK3MGD/uU/zNVWngmN+GlSbyY0fIKwylwDB/ChXgsDMG8QeQPsm1MY07nHz9wmhh4j8oQczvPoFJAKLiT3eanUdBsSpUAkkUkAEkUkAEIRSQAQRSQgYQo3KUqMqQSQmubKkhAhQSVqZgwfsKxTrbTgAo6tOee5Oyxnad3WUgu1DuUNRTOVeqVBJXJSJTSUiUA4FGUwFGVAHJIJIBIIoIBJJQkgCnNQCQKkEiDkgUHIA0tSpVFTN1JKEBSSSQCSSSQCSSSQAQRQKAaUwp5TCgJ4QIToSQEZCOWj4j/aPzSITsC2GnmfmgJZVesVMVXrFCSuSkVSx2cU6PxuvwFysHGfpApsNqTyOYCo5xXbOiGlyzVxidYE4Bctl/6QKFQw4OpnwcPRdHh8dTeAWPaQdLqU0+jOeKcHUlRPCMIhGVJmCEIT5SlAMhKE8IoBmylsqSEoUgYkU/ZTEAmaqRVq2IbTBe9wa0C5KoYXMn4iXMaaVH8LjG3U72j8Le835IKNmU3re5QUxsj3Jk+adtIQS9YjtqIFGUIJNpFMBRlCRyBQlIoAFRlPKYUBaQRQQDSnYRw2NU0qjhjaVSc9ppCO4v1HrLx9d0IvxbpIaZ9VSxNRx+IiO63suTJm4OiGOuzKrYZrzL2A85Kr4jA0BO1TpeIBV14b/a8HfX6KpVy1rj2g4+fsCuSOVP1Otyfq2ctmXR8OqbeHE0zEhu477cF1OR5d1DAS7tbxays0Sym2Gg/lj5wsbNMdXmaNIRzBPzAC2nOl4SRpBvN4y6+Z1P8AS5HBS0c7aTDrcLrzHEZjix8QqDjZkKTB9IcQw3DD/eNMbt90xvJfMicmiilxX0Z6e/MHn4WDmSqtbGVAJO0XDc20rnss6XB1q3Vg/h2DPOQrVfN9o7LCQDvksEdx3eC3lKK7dnPj08m+injek2ML3NazqwIgASfF3FQjM8VPbLpm4LwD5EqF9FhLwalUDf2i7SdxBnzUNPAtJmnVJG/ab62KvHIvidf9PGv0/wCDpsszeto7drJafXVdFTrkgXI8iuE/VHsE9aHcmujkZVStnD6b2jbe0CTYOEi3Jab0zllpN36fweiVa5B+IqtXxztk7Bl26bCZi/cuDrdLqocGE7TSRdx0m8j+aWb9M3U8G/shlfabEFxlpLxN/wDDf5hIu5UZZ8Dw490kdnXy81XND6hqAHt2AA07LI07zruWvTpgAACANOS439HnShuKpmmbVBoDqQNR3x8uS7dgWlHA3Y0NTg1IVAR2b7u6U3qSdXcwNBzPspIHShKeygBuTi1ARApwcmvZHJML0IJwUiomvUgMoAFMKJTSgLiCKCEjHmxWbQfFJaNX4TyPyWRTP7OFz5+jpwK7+gmmBPFVq/E6K29lhwWFnGIJMDTevNyK++jou3SJW49gMD0HuoamatkiHLPohNxYuTx91jaS4SNFiV8mnTxLKlgfA2lZ2a5C2oJb2XX5HmFXphX/AOk4MOEgWneoaT56Zdb8TvGzz3OsmNOXC2zq25Guo7lzzz3c/TT74r1rOMuFVsjhY/JeXZ3gDQeWnQ3BWuPJb2vs93S6lZYc9keRN2sQ1vG58F6HVqEmACIFrhcF0OpbWJn90Tx1XcV3STblxW0+zO7dhc+zp0jXXzUWCABkOkqo6tq3U75/2UmWwx0Tr3q0UQ20mjosPXJA1grns+rft2x+ER4m/wBFuUqn1XK46rtV5vdzh7LaKOeLqRBi3y4b9PsIZ1gKmJxP6rSBJFPDTYk7XU7ZFu95PgmQXViBEQAfJehdC8IDiswr2J6/qW8Q2kA0+rR+VbYly2cXtSdwhE4TLsvq4TEAtc5lVhEmCA4aglpvxB+d16zh866+kAAab7bdjERq0qtm1am4hjmNe+DBIuG7zPBCnT2WToNB5LTemuDy4YWqbNXA4sucKVIQ1o7TjqB3d5O/mtYNiyp5Tg+rZf4nXd7DyV5XXRnOr4BCUJ0IQpKDYVPFNjTwV0qDFMlqAo0q25W2OWboVepuQgnfxUZKebg/d1HKAvIIoFCSLEHsO5H5LFxDyGW1WxjTFN3IrEfV7N9NFjlOzTIL8RFIOOpCwcQ0gz9lbWY2DQNw+Syql9fELzsi4N8fqyFlOb+ahxfuQfBW2M4W5/VRYrCuiQCQXCPWVzNGl8lIWE+XM/RRb099TyHgOZJUBrCf3uUx5pRoi7g68/szcbvouR6eZdLOsB+DXva779V0P62WmWgDwn1Kjz+iKlE8HsI8ws5Pa1P4fg0wycMl/E4voRh/jfxIA8F1e8k/VZ3RvCinQAIEk35qTH4nZFpnuK7Lt2eivgg1CGkuAB3FHDs6x23EAQs3BY8ucWuvzutfA1DpuGi1iRk4NkPhpJ3LjqrpcDxk+a6fFVNmg8nXZMeS5Jxu2ZF93JdEVwebPPHG/IlwL/2xB0lvAWsvRcmyXqKuIc3EU3Oq1qrnta4y3aqvIB4GHHzXntGk0VQb3AvO/vXo+XY9j6hAa0PcxryZPakCe6zhUHgVZOoyOHVaiOdw2/zojdQPXOLouYEEHshbrMPtvp0xoLu5C9/veuWwmM2ahDmBsOIgA2v6+K7TJxtOe/dZo+ZV4RVJIjM2maiKSS2OESSMIIAJjxIhPQKAxKourNB1lBiBc81LQ0QguUyoR9R5FS01GdTzKAvoFFBCxVzA/sncvdZXVSwjfuWlm7oouPL/AFBZTKsG5WGU7NP0xmZtkAif5rJfaxMep8hotLEYjrGOaNwssUg6Cy4ZLg3xquCcYgaAE87eiRxuzO0AbwBpE6+iY0gX3rPzB8PaJ583arF+PJfapcDMRBcTcX7jCiPdB+fkrD2yJ8+aq1WffBUZZETz9xKtY0zhxOse6goklwaQXSQO8eKb0mxAZTDG62AH34LPIvBl4q5xRzlDHuEtABHj5KR2Yh4uyD4FOGGDGwdTrzVItuVtF0j1ZUo2DCEbRI4e63cvxI0JAXNVMRsktb8RHkJQy/L6lSoBTku7j6krqxcq2eVqtaoy2rk6zOnzSAB1MapmXdF3VQ1z+wyZFu0RG7gt3KejgYAapNR4ve4B7gtssAHfuV93oeVll7yW5mPRyCkLbAPeRJsrDKAZFoI0MTbeOX1PEq3cOgjdxlCoyyR4doo0Q4jDNqua9j2C8OuJ8Rx1Xa4HDinTa1vCT3k3JXnGEEYggcV6Xhz2RyC68fRrmvbEkRCCS0OYKCSSACa4pyhxLoaUBlVjJU9EWVdyt0moVRYpKLjzKmphQs09fO6El9BJJCxnZ+6MO7m3/UFz2KrwAVv9Iv8Al3c2/MLnKl6YO+FjlOrSSSyUyDD5g1tTtaGxOl9ymxuBg7TbtOo4LBx7Z1KnyjpEafYqS5o0OpA7+K4Znp5cDrfD6l2nTkwdDf8AhElUMUzaqFx4k+66ZjqdRu02Ljd92VCrk5LiQQsZI5Vkp88GdTE9njpzVYzJHPdNltUsndq4geM2mU7FCjSDnuI/tEkADzsqv58D3iM5mHbTHWuEEjTguaxFXrqpqG7GSG954qxmWffrTzToy5osXfhPc36pV6Qa0Mbu9TvKo1bO7Sx/e+3+ClUvfULKxdcN2nbhp7LUxbg1sDUrBzR9g3iZ8v5q9W6NNRlpOinllN1SoYkudYd5JXqvRzIhh2CQC8/EfbkuU/R7lUvfVI0MN57/AL716M0QF0x55Pnu3bGk3gIHinF/cg+24I3ZYjczQwdqUqhsnnWSq2OrbLSVdcFGzGwlSa7v73yXpmEPYbyC8yyXCOc+Y3zK9NwfwN5Lrxv0Ns6qMUTpJJLU5RIIoIBFUse+0K44qhiGbSArUKcmVcY1BjIUzGoQJ9mnvt5pkJ9Q3A4XPsggLCKSUIWM7pA2cO7w+YWLg6W3hpGrS4HlM+63s5ZNF47isTow+z6Z4zzkQVnJXwIy2zTOYzKjErFLe1pzXbZvltyI3+izsF0edUdZpjjuXnyTuj6WGogsdsp4fa6uWktcNCLKq/pPXonRtQEbwQfMLuz0ZZ1YYDBG/iuazfInM3WB1VcmFx5MsOow5fGav+5m4bpLWqWLWt5Ak+pSxLGVezVcCTucdeSjo4MgqLO8IdkOHH5rn91v4M9Tsxq4IfhOj/UNcacuaTI37IjSVVqm91Dhc2qUdHGN4OnqrdI7faMSdbQruDjw2baJueJyS4XBzmY5hFQt2SWiL21OtlnYjENeWxreV0+LyPauNSsPE5O5hkskfehWiiiubEpJ1L7nddCMOG4cd5JPmupa0FcX0OzMNpim6xEm/Cfkutpvm6vDhUeJJOLpk/UXlN2Ymbp22o6tWAtUkirZHWfCgpYd1Q7QaSN1p8VpYDJXVCH1QWs3N3u58At9tMAQAANyusbl2QnzZzuFy14Pwkei6LCiGgJEI0NPFbY8aiJSslSQSWxQSSSa90ICOq7coiE4pAIQJoUgsJKTWptUydnxKAa0b+KKcggJ0UkULFfGNkQd6pYXLGMO00GeZV/E7kxqqwR18I18TuUrKYAgCAnJKKXZa3VCTX0gRBAITgihBjYjo80mW2HBPoZAwAh7WvB3ELWhJZ+6jd0aPLNqmzhOmnROmzDPq0AQWlu0JkbO1c+FlxeW4vjrv7jwXteIoB7HMcJa4Frh3EQV4r0t6O1Murdk7dJ8mmeMG4I4ifVcuox09yPc9lZoyg8D77R0OGqAwVYOHa7WFx2A6QxYyPZbuEzpr4gi+nHyWcZ+hpm0s4u/Q035SARUZ2Xt0MC/1XSZdllOszbpOdT3PbZzQ4axNwPFc1/SM2B7vGJhdH0RDpeY7MCf738l0wqTpnm6jF4W/Qut6Pcaro7mge5V3CZSymZALncXGT4bgrgCMLdQiukeZQIShOhBXAwhCjv5o1agGpjgmUHgzBBuiBMkggrEBlQudKL3TZNQChOAQAUjQhACYEpjG8dTqi657h80UJAkUUChBOimkwl1g+wULEeI3JrUMRWFvoUBUFu+45KoJUk3rBxCXWDiPNAOSTRVHFHbHEIAlJA1BxHmioAlTzXKKWKpmlXYHsPgQeIO4q6kjV8MtGTi7XZ430j/AEaYig8uw7TXoz2dmS4A7nNF/ELDyzLqorCmadQVNNnZdtTyX0AhsiZi/HeuZ6aN2mezD2xkUds0n8+vuef5B0HqP2X4japNsQLbc3Fh+HmV32Gw7abQxghoED6nie9SIreMFHo8zNqJ5nchIoIq5ziTaj4EpyqY2uGi/IDiUBVxEkHi7UgnTgsXDZ/h+u6plZxqNJDg1riCRqARqtPPcR1OEr1RYtpPcO47Jj1XM/o6y1owJxMTUqud2ovstOzHoSq7a5Kt80dph8WSO0BO68GN1uKnc9UsFh4G0fiPoFaCtG2uSRzQjsoBOCsQIBFx3BFNQkQCSKSACaU4ppQgmKGwPK+pSSQsQ16Q+yUAwIpKoHdUPuUupERHzSSQC6ocPU/e8oikPPvKSSAIpj7J4z804BJJAJJJJQSJFJJCBJBFJSBIoJIArCzGptVqbN0yfE/7JJKUQyHpj/0/E/4LlU6BUpyvDDiwnze4pJI+iv7jo2iAAikkpRI4IufCSSEhSSSQCSSSQAKaSkkhB//Z"/>
          <p:cNvSpPr>
            <a:spLocks noChangeAspect="1" noChangeArrowheads="1"/>
          </p:cNvSpPr>
          <p:nvPr/>
        </p:nvSpPr>
        <p:spPr bwMode="auto">
          <a:xfrm>
            <a:off x="0" y="-898525"/>
            <a:ext cx="2428875" cy="1885950"/>
          </a:xfrm>
          <a:prstGeom prst="rect">
            <a:avLst/>
          </a:prstGeom>
          <a:noFill/>
          <a:ln w="9525">
            <a:noFill/>
            <a:miter lim="800000"/>
            <a:headEnd/>
            <a:tailEnd/>
          </a:ln>
        </p:spPr>
        <p:txBody>
          <a:bodyPr/>
          <a:lstStyle/>
          <a:p>
            <a:endParaRPr lang="en-US"/>
          </a:p>
        </p:txBody>
      </p:sp>
      <p:pic>
        <p:nvPicPr>
          <p:cNvPr id="20485" name="Picture 4"/>
          <p:cNvPicPr>
            <a:picLocks noChangeAspect="1" noChangeArrowheads="1"/>
          </p:cNvPicPr>
          <p:nvPr/>
        </p:nvPicPr>
        <p:blipFill>
          <a:blip r:embed="rId3" cstate="print"/>
          <a:srcRect/>
          <a:stretch>
            <a:fillRect/>
          </a:stretch>
        </p:blipFill>
        <p:spPr bwMode="auto">
          <a:xfrm>
            <a:off x="5927725" y="2743200"/>
            <a:ext cx="2454275" cy="1752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Tips to limit juice and say ‘so long’ to sugary drinks</a:t>
            </a:r>
          </a:p>
        </p:txBody>
      </p:sp>
      <p:sp>
        <p:nvSpPr>
          <p:cNvPr id="3" name="Content Placeholder 2"/>
          <p:cNvSpPr>
            <a:spLocks noGrp="1"/>
          </p:cNvSpPr>
          <p:nvPr>
            <p:ph sz="quarter" idx="1"/>
          </p:nvPr>
        </p:nvSpPr>
        <p:spPr>
          <a:xfrm>
            <a:off x="609600" y="1589088"/>
            <a:ext cx="8153400" cy="4572000"/>
          </a:xfrm>
        </p:spPr>
        <p:txBody>
          <a:bodyPr/>
          <a:lstStyle/>
          <a:p>
            <a:pPr>
              <a:spcBef>
                <a:spcPts val="1200"/>
              </a:spcBef>
              <a:spcAft>
                <a:spcPts val="1200"/>
              </a:spcAft>
              <a:defRPr/>
            </a:pPr>
            <a:r>
              <a:rPr lang="en-US" sz="2600" dirty="0" smtClean="0"/>
              <a:t>Instead </a:t>
            </a:r>
            <a:r>
              <a:rPr lang="en-US" sz="2600" dirty="0"/>
              <a:t>of juice, serve fresh fruit, which includes important dietary fiber and is a natural source of </a:t>
            </a:r>
            <a:r>
              <a:rPr lang="en-US" sz="2600" dirty="0" smtClean="0"/>
              <a:t>energy.</a:t>
            </a:r>
            <a:endParaRPr lang="en-US" sz="2600" dirty="0"/>
          </a:p>
          <a:p>
            <a:pPr>
              <a:spcBef>
                <a:spcPts val="1200"/>
              </a:spcBef>
              <a:spcAft>
                <a:spcPts val="1200"/>
              </a:spcAft>
              <a:defRPr/>
            </a:pPr>
            <a:r>
              <a:rPr lang="en-US" sz="2600" dirty="0" smtClean="0"/>
              <a:t>Try </a:t>
            </a:r>
            <a:r>
              <a:rPr lang="en-US" sz="2600" dirty="0"/>
              <a:t>diluting 100% fruit juice with water to train children’s </a:t>
            </a:r>
            <a:r>
              <a:rPr lang="en-US" sz="2600" dirty="0" smtClean="0"/>
              <a:t>palates </a:t>
            </a:r>
            <a:r>
              <a:rPr lang="en-US" sz="2600" dirty="0"/>
              <a:t>to enjoy mild sweetness</a:t>
            </a:r>
            <a:r>
              <a:rPr lang="en-US" sz="2600" dirty="0" smtClean="0"/>
              <a:t>.</a:t>
            </a:r>
          </a:p>
          <a:p>
            <a:pPr>
              <a:spcBef>
                <a:spcPts val="1200"/>
              </a:spcBef>
              <a:spcAft>
                <a:spcPts val="1200"/>
              </a:spcAft>
              <a:defRPr/>
            </a:pPr>
            <a:r>
              <a:rPr lang="en-US" sz="2600" dirty="0" smtClean="0"/>
              <a:t>If families pack drinks for their kids, ask them to pack healthy beverages.  A policy helps!</a:t>
            </a:r>
          </a:p>
          <a:p>
            <a:pPr marL="0" indent="0">
              <a:buFont typeface="Wingdings" pitchFamily="2" charset="2"/>
              <a:buNone/>
              <a:defRPr/>
            </a:pPr>
            <a:endParaRPr lang="en-US" sz="2800" dirty="0" smtClean="0"/>
          </a:p>
          <a:p>
            <a:pPr marL="0" indent="0">
              <a:buFont typeface="Wingdings" pitchFamily="2" charset="2"/>
              <a:buNone/>
              <a:defRPr/>
            </a:pPr>
            <a:endParaRPr lang="en-US" sz="2800" dirty="0"/>
          </a:p>
          <a:p>
            <a:pPr>
              <a:defRPr/>
            </a:pPr>
            <a:endParaRPr lang="en-US" sz="2800" dirty="0" smtClean="0"/>
          </a:p>
          <a:p>
            <a:pPr marL="0" indent="0">
              <a:buFont typeface="Wingdings" pitchFamily="2" charset="2"/>
              <a:buNone/>
              <a:defRPr/>
            </a:pPr>
            <a:endParaRPr lang="en-US" sz="2800" dirty="0"/>
          </a:p>
        </p:txBody>
      </p:sp>
      <p:sp>
        <p:nvSpPr>
          <p:cNvPr id="21508" name="Content Placeholder 2"/>
          <p:cNvSpPr>
            <a:spLocks noGrp="1"/>
          </p:cNvSpPr>
          <p:nvPr>
            <p:ph sz="quarter" idx="1"/>
          </p:nvPr>
        </p:nvSpPr>
        <p:spPr>
          <a:xfrm>
            <a:off x="723900" y="5410200"/>
            <a:ext cx="7696200" cy="1066800"/>
          </a:xfrm>
          <a:ln>
            <a:solidFill>
              <a:srgbClr val="FF0000"/>
            </a:solidFill>
          </a:ln>
        </p:spPr>
        <p:txBody>
          <a:bodyPr/>
          <a:lstStyle/>
          <a:p>
            <a:pPr marL="366713" lvl="1" indent="0" algn="ctr">
              <a:buFont typeface="Wingdings 2" pitchFamily="18" charset="2"/>
              <a:buNone/>
            </a:pPr>
            <a:r>
              <a:rPr lang="en-US" sz="2800" smtClean="0"/>
              <a:t>Remember to model healthy drinking by avoiding sugary drinks in front of children!</a:t>
            </a:r>
          </a:p>
          <a:p>
            <a:pPr marL="366713" lvl="1" indent="0">
              <a:buFont typeface="Wingdings 2" pitchFamily="18" charset="2"/>
              <a:buNone/>
            </a:pPr>
            <a:endParaRPr lang="en-US" sz="2400" smtClean="0"/>
          </a:p>
          <a:p>
            <a:pPr marL="0" indent="0">
              <a:buFont typeface="Wingdings" pitchFamily="2" charset="2"/>
              <a:buNone/>
            </a:pPr>
            <a:endParaRPr lang="en-US" smtClean="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8190</TotalTime>
  <Words>2442</Words>
  <Application>Microsoft Office PowerPoint</Application>
  <PresentationFormat>On-screen Show (4:3)</PresentationFormat>
  <Paragraphs>298</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 offer healthy beverages</vt:lpstr>
      <vt:lpstr>Learning Objectives</vt:lpstr>
      <vt:lpstr>Beverages Best Practices #1-4 </vt:lpstr>
      <vt:lpstr>Benefits of Drinking Water</vt:lpstr>
      <vt:lpstr>Benefits of Skim or 1% Milk</vt:lpstr>
      <vt:lpstr>Tips to Make Water Available</vt:lpstr>
      <vt:lpstr>Tips to Make Drinking Water Fun</vt:lpstr>
      <vt:lpstr>Tips to Make Drinking Water Fun (2)</vt:lpstr>
      <vt:lpstr>Tips to limit juice and say ‘so long’ to sugary drinks</vt:lpstr>
      <vt:lpstr>Don’t be fooled by juice labels!</vt:lpstr>
      <vt:lpstr>Know how to read milk labels!</vt:lpstr>
      <vt:lpstr>Let’s talk about different types of milk</vt:lpstr>
      <vt:lpstr>Which milk would you buy for children 2 years and older?</vt:lpstr>
      <vt:lpstr>Look at the Nutrition Facts!</vt:lpstr>
      <vt:lpstr>Knowledge Check</vt:lpstr>
      <vt:lpstr>Knowledge Check</vt:lpstr>
      <vt:lpstr>Knowledge Check</vt:lpstr>
      <vt:lpstr>Knowledge Check</vt:lpstr>
      <vt:lpstr>Knowledge Check</vt:lpstr>
      <vt:lpstr>Knowledge Check</vt:lpstr>
      <vt:lpstr>Beverages Best Practices in Review</vt:lpstr>
      <vt:lpstr>Beverages Best Practices in Review</vt:lpstr>
      <vt:lpstr>Finding resources and tips</vt:lpstr>
      <vt:lpstr>Slide 24</vt:lpstr>
      <vt:lpstr>Slide 25</vt:lpstr>
      <vt:lpstr>USDA’s Child and Adult Care Food Program (CACFP)</vt:lpstr>
      <vt:lpstr>Slide 27</vt:lpstr>
      <vt:lpstr>Slide 28</vt:lpstr>
      <vt:lpstr>What’s your next step?</vt:lpstr>
      <vt:lpstr>Join LMCC &amp; Stay Connected</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Seve A. Cordova</cp:lastModifiedBy>
  <cp:revision>672</cp:revision>
  <cp:lastPrinted>2013-02-01T18:42:56Z</cp:lastPrinted>
  <dcterms:created xsi:type="dcterms:W3CDTF">2011-07-13T15:44:38Z</dcterms:created>
  <dcterms:modified xsi:type="dcterms:W3CDTF">2015-01-15T14:33:30Z</dcterms:modified>
</cp:coreProperties>
</file>