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16" r:id="rId5"/>
    <p:sldId id="318" r:id="rId6"/>
    <p:sldId id="319" r:id="rId7"/>
    <p:sldId id="356" r:id="rId8"/>
    <p:sldId id="353" r:id="rId9"/>
    <p:sldId id="354" r:id="rId10"/>
    <p:sldId id="355" r:id="rId11"/>
    <p:sldId id="362" r:id="rId12"/>
    <p:sldId id="366" r:id="rId13"/>
    <p:sldId id="357" r:id="rId14"/>
    <p:sldId id="370" r:id="rId15"/>
    <p:sldId id="358" r:id="rId16"/>
    <p:sldId id="368" r:id="rId17"/>
    <p:sldId id="359" r:id="rId18"/>
    <p:sldId id="369" r:id="rId19"/>
    <p:sldId id="372" r:id="rId20"/>
    <p:sldId id="373" r:id="rId21"/>
    <p:sldId id="360" r:id="rId22"/>
    <p:sldId id="367" r:id="rId23"/>
    <p:sldId id="376" r:id="rId24"/>
    <p:sldId id="377" r:id="rId25"/>
    <p:sldId id="374" r:id="rId26"/>
    <p:sldId id="363" r:id="rId27"/>
    <p:sldId id="365" r:id="rId28"/>
    <p:sldId id="375" r:id="rId29"/>
    <p:sldId id="378" r:id="rId30"/>
    <p:sldId id="371" r:id="rId3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mours" initials="N" lastIdx="25" clrIdx="0"/>
  <p:cmAuthor id="1" name="Laurie Chow" initials="L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FE0AE"/>
    <a:srgbClr val="A2B7D2"/>
    <a:srgbClr val="F6C4BA"/>
    <a:srgbClr val="F3B5A9"/>
    <a:srgbClr val="F0A394"/>
    <a:srgbClr val="89A6C1"/>
    <a:srgbClr val="D9E3EB"/>
    <a:srgbClr val="C9D7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30" autoAdjust="0"/>
    <p:restoredTop sz="74820" autoAdjust="0"/>
  </p:normalViewPr>
  <p:slideViewPr>
    <p:cSldViewPr>
      <p:cViewPr varScale="1">
        <p:scale>
          <a:sx n="39" d="100"/>
          <a:sy n="39" d="100"/>
        </p:scale>
        <p:origin x="-1716" y="-108"/>
      </p:cViewPr>
      <p:guideLst>
        <p:guide orient="horz" pos="1008"/>
        <p:guide pos="278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12697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12698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
        <p:nvSpPr>
          <p:cNvPr id="12698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F53559AA-6468-4757-8E22-1994FE81DF8B}" type="slidenum">
              <a:rPr lang="en-US"/>
              <a:pPr>
                <a:defRPr/>
              </a:pPr>
              <a:t>‹#›</a:t>
            </a:fld>
            <a:endParaRPr lang="en-US" dirty="0"/>
          </a:p>
        </p:txBody>
      </p:sp>
    </p:spTree>
    <p:extLst>
      <p:ext uri="{BB962C8B-B14F-4D97-AF65-F5344CB8AC3E}">
        <p14:creationId xmlns:p14="http://schemas.microsoft.com/office/powerpoint/2010/main" xmlns="" val="1786647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dirty="0"/>
          </a:p>
        </p:txBody>
      </p:sp>
      <p:sp>
        <p:nvSpPr>
          <p:cNvPr id="51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dirty="0"/>
          </a:p>
        </p:txBody>
      </p:sp>
      <p:sp>
        <p:nvSpPr>
          <p:cNvPr id="51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C292452A-DB27-4158-9FEA-32CB965D3F81}" type="slidenum">
              <a:rPr lang="en-US"/>
              <a:pPr>
                <a:defRPr/>
              </a:pPr>
              <a:t>‹#›</a:t>
            </a:fld>
            <a:endParaRPr lang="en-US" dirty="0"/>
          </a:p>
        </p:txBody>
      </p:sp>
    </p:spTree>
    <p:extLst>
      <p:ext uri="{BB962C8B-B14F-4D97-AF65-F5344CB8AC3E}">
        <p14:creationId xmlns:p14="http://schemas.microsoft.com/office/powerpoint/2010/main" xmlns="" val="1009045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pPr defTabSz="965200"/>
            <a:fld id="{31F0D2FB-1107-4C34-90DB-73C333F613BF}" type="slidenum">
              <a:rPr lang="en-US" smtClean="0"/>
              <a:pPr defTabSz="965200"/>
              <a:t>1</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t> </a:t>
            </a:r>
          </a:p>
          <a:p>
            <a:r>
              <a:rPr lang="en-US" dirty="0" smtClean="0"/>
              <a:t>In this session we will be discussing the importance</a:t>
            </a:r>
            <a:r>
              <a:rPr lang="en-US" baseline="0" dirty="0" smtClean="0"/>
              <a:t> of staff wellness. While this collaborative focuses primarily on the health of children, supporting staff in improving or maintaining their own health has benefits for them, for your program, and for the children you serve. </a:t>
            </a:r>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is physical activity? [Accept a few answers.] </a:t>
            </a:r>
          </a:p>
          <a:p>
            <a:endParaRPr lang="en-US" baseline="0" dirty="0" smtClean="0"/>
          </a:p>
          <a:p>
            <a:r>
              <a:rPr lang="en-US" baseline="0" dirty="0" smtClean="0"/>
              <a:t>Physical activity is any movement of the body that requires more energy than resting. The recommendations for adults come from the 2008 Physical Activity Guidelines for Americans. [READ bullets.]</a:t>
            </a:r>
          </a:p>
          <a:p>
            <a:endParaRPr lang="en-US" baseline="0" dirty="0" smtClean="0"/>
          </a:p>
          <a:p>
            <a:r>
              <a:rPr lang="en-US" baseline="0" dirty="0" smtClean="0"/>
              <a:t>It’s important to remember that physical activity doesn’t mean you have to hit the gym. It doesn’t have to be hard, stressful or boring! </a:t>
            </a:r>
          </a:p>
          <a:p>
            <a:endParaRPr lang="en-US" baseline="0" dirty="0" smtClean="0"/>
          </a:p>
          <a:p>
            <a:r>
              <a:rPr lang="en-US" baseline="0" dirty="0" smtClean="0"/>
              <a:t>What are some physical activities that you like to do? [Accept examples.]</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a:t>
            </a:r>
            <a:r>
              <a:rPr lang="en-US" baseline="0" dirty="0" smtClean="0"/>
              <a:t> many physical and mental health benefits of physical activity. [READ slide highlights] </a:t>
            </a:r>
          </a:p>
          <a:p>
            <a:endParaRPr lang="en-US" baseline="0" dirty="0" smtClean="0"/>
          </a:p>
          <a:p>
            <a:r>
              <a:rPr lang="en-US" baseline="0" dirty="0" smtClean="0"/>
              <a:t>Can anyone give me an example of how you do or could support staff in physical activity? [Take responses. Examples: staff walking club; bring exercise classes to your site; having physical activity breaks during staff meetings; healthy behavior contest (minutes of physical activity.)</a:t>
            </a:r>
          </a:p>
          <a:p>
            <a:endParaRPr lang="en-US" baseline="0" dirty="0" smtClean="0"/>
          </a:p>
          <a:p>
            <a:r>
              <a:rPr lang="en-US" baseline="0" dirty="0" smtClean="0"/>
              <a:t>Ask if any of the examples addresses multiple areas of wellness. [Take responses]. </a:t>
            </a:r>
          </a:p>
          <a:p>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Weight</a:t>
            </a:r>
            <a:r>
              <a:rPr lang="en-US" baseline="0" dirty="0" smtClean="0"/>
              <a:t> is a factor of something called energy balance. You have energy balance when the energy you take in through food equals the energy you expend through everyday actions and physical activity. </a:t>
            </a:r>
          </a:p>
          <a:p>
            <a:endParaRPr lang="en-US" baseline="0" dirty="0" smtClean="0"/>
          </a:p>
          <a:p>
            <a:r>
              <a:rPr lang="en-US" baseline="0" dirty="0" smtClean="0"/>
              <a:t>Everyone has a different caloric requirement, which is based on age, sex, height, weight and activity level. You can find your own calorie goal at choosemyplate.gov. A few ways to keep your caloric intake at an appropriate level are [READ next four bullets.]</a:t>
            </a:r>
          </a:p>
          <a:p>
            <a:endParaRPr lang="en-US" baseline="0" dirty="0" smtClean="0"/>
          </a:p>
          <a:p>
            <a:r>
              <a:rPr lang="en-US" baseline="0" dirty="0" smtClean="0"/>
              <a:t>Energy out comes from your regular daily activities, plus any physical activity. It also helps to limit the amount of time you are inactive, like when you are sitting, watching TV, etc. </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Weight</a:t>
            </a:r>
            <a:r>
              <a:rPr lang="en-US" baseline="0" dirty="0" smtClean="0"/>
              <a:t> should not be discussed with children. They should focus on healthy behaviors like eating and physical activity. There is still a great deal of stigma related to overweight, so let’s be clear…weight is a concern because of health, not appearance. </a:t>
            </a:r>
          </a:p>
          <a:p>
            <a:endParaRPr lang="en-US" baseline="0" dirty="0" smtClean="0"/>
          </a:p>
          <a:p>
            <a:r>
              <a:rPr lang="en-US" baseline="0" dirty="0" smtClean="0"/>
              <a:t>READ next bullet. </a:t>
            </a:r>
          </a:p>
          <a:p>
            <a:endParaRPr lang="en-US" baseline="0" dirty="0" smtClean="0"/>
          </a:p>
          <a:p>
            <a:r>
              <a:rPr lang="en-US" baseline="0" dirty="0" smtClean="0"/>
              <a:t>Weight isn’t everything. A healthy weight doesn’t necessarily mean that you have a large amount of muscle and small amount of fat. So focus on improving healthy behaviors, and the weight will follow. </a:t>
            </a:r>
          </a:p>
          <a:p>
            <a:endParaRPr lang="en-US" baseline="0" dirty="0" smtClean="0"/>
          </a:p>
          <a:p>
            <a:r>
              <a:rPr lang="en-US" baseline="0" dirty="0" smtClean="0"/>
              <a:t>The activity ideas you’ve already mentioned for healthy eating and physical activity can address weight at well. Does anyone have any other examples of how you do or could support staff in achieving a healthy weight? [Take responses.)</a:t>
            </a:r>
          </a:p>
          <a:p>
            <a:endParaRPr lang="en-US" baseline="0" dirty="0" smtClean="0"/>
          </a:p>
          <a:p>
            <a:endParaRPr lang="en-US" baseline="0" dirty="0" smtClean="0"/>
          </a:p>
          <a:p>
            <a:r>
              <a:rPr lang="en-US" baseline="0" dirty="0" smtClean="0"/>
              <a:t>Citation: </a:t>
            </a:r>
            <a:r>
              <a:rPr lang="en-US" sz="1200" dirty="0" smtClean="0"/>
              <a:t>US Dept of Health and Human Services Office on Women’s Health. Retrieved December 20, 2012. </a:t>
            </a:r>
          </a:p>
          <a:p>
            <a:r>
              <a:rPr lang="en-US" sz="1200" dirty="0" smtClean="0"/>
              <a:t>http://www.womenshealth.gov/publications/our-publications/fact-sheet/overweight-weight-loss.html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Breastfeeding is considered</a:t>
            </a:r>
            <a:r>
              <a:rPr lang="en-US" baseline="0" dirty="0" smtClean="0"/>
              <a:t> the gold standard for infant feeding by the American Academy of Pediatrics, World Health Organization, Centers for Disease Control &amp; Prevention, and others. Just as many of your centers’ families breastfeed, your staff needs support in breastfeeding as well. </a:t>
            </a:r>
          </a:p>
          <a:p>
            <a:endParaRPr lang="en-US" baseline="0" dirty="0" smtClean="0"/>
          </a:p>
          <a:p>
            <a:r>
              <a:rPr lang="en-US" baseline="0" dirty="0" smtClean="0"/>
              <a:t>Recommendations are consistent:</a:t>
            </a:r>
          </a:p>
          <a:p>
            <a:pPr>
              <a:buFont typeface="Arial" pitchFamily="34" charset="0"/>
              <a:buChar char="•"/>
            </a:pPr>
            <a:r>
              <a:rPr lang="en-US" dirty="0" smtClean="0"/>
              <a:t>Exclusive breastfeeding for six months (this means the</a:t>
            </a:r>
            <a:r>
              <a:rPr lang="en-US" baseline="0" dirty="0" smtClean="0"/>
              <a:t> infant receives no other food or liquid)</a:t>
            </a:r>
          </a:p>
          <a:p>
            <a:pPr>
              <a:buFont typeface="Arial" pitchFamily="34" charset="0"/>
              <a:buChar char="•"/>
            </a:pPr>
            <a:r>
              <a:rPr lang="en-US" dirty="0" smtClean="0"/>
              <a:t>Continued breastfeeding as solid foods are introduced</a:t>
            </a:r>
          </a:p>
          <a:p>
            <a:pPr>
              <a:buFont typeface="Arial" pitchFamily="34" charset="0"/>
              <a:buChar char="•"/>
            </a:pPr>
            <a:r>
              <a:rPr lang="en-US" dirty="0" smtClean="0"/>
              <a:t>Continuation of breastfeeding for one year or longer as desired by mother and infant</a:t>
            </a:r>
          </a:p>
          <a:p>
            <a:pPr>
              <a:buFont typeface="Arial" pitchFamily="34" charset="0"/>
              <a:buNone/>
            </a:pPr>
            <a:endParaRPr lang="en-US" dirty="0" smtClean="0"/>
          </a:p>
          <a:p>
            <a:pPr>
              <a:buFont typeface="Arial" pitchFamily="34" charset="0"/>
              <a:buNone/>
            </a:pPr>
            <a:r>
              <a:rPr lang="en-US" dirty="0" smtClean="0"/>
              <a:t>Breastfeeding</a:t>
            </a:r>
            <a:r>
              <a:rPr lang="en-US" baseline="0" dirty="0" smtClean="0"/>
              <a:t> can be a sensitive topic. Many feel that it’s a personal choice whether or not to breastfeed, and this is true. However, the health benefits of breastfeeding are clear.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a:t>
            </a:r>
            <a:r>
              <a:rPr lang="en-US" baseline="0" dirty="0" smtClean="0"/>
              <a:t> slide</a:t>
            </a:r>
          </a:p>
          <a:p>
            <a:endParaRPr lang="en-US" baseline="0" dirty="0" smtClean="0"/>
          </a:p>
          <a:p>
            <a:r>
              <a:rPr lang="en-US" baseline="0" dirty="0" smtClean="0"/>
              <a:t>Can anyone give me an example of how you do or could support staff in breastfeeding? [Take responses. Examples: create or improve space, break time 3x/day, policies). </a:t>
            </a:r>
          </a:p>
          <a:p>
            <a:endParaRPr lang="en-US" baseline="0" dirty="0" smtClean="0"/>
          </a:p>
          <a:p>
            <a:r>
              <a:rPr lang="en-US" baseline="0" dirty="0" smtClean="0"/>
              <a:t>Ask if any of the examples addresses multiple areas of wellness. [Take responses]. </a:t>
            </a:r>
          </a:p>
          <a:p>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slide points. </a:t>
            </a:r>
          </a:p>
          <a:p>
            <a:endParaRPr lang="en-US" dirty="0" smtClean="0"/>
          </a:p>
          <a:p>
            <a:r>
              <a:rPr lang="en-US" dirty="0" smtClean="0"/>
              <a:t>Note that screen</a:t>
            </a:r>
            <a:r>
              <a:rPr lang="en-US" baseline="0" dirty="0" smtClean="0"/>
              <a:t> time is a complex issue now, since our lives in many ways revolve around  technology. Sometimes we are even using multiple types at one time, for example texting a friend while watching TV. </a:t>
            </a:r>
          </a:p>
          <a:p>
            <a:endParaRPr lang="en-US" baseline="0" dirty="0" smtClean="0"/>
          </a:p>
          <a:p>
            <a:r>
              <a:rPr lang="en-US" baseline="0" dirty="0" smtClean="0"/>
              <a:t>Note that most screen time is sedentary time. Time spent using a screen while exercising, such as using an exercise DVD, is less concerning because many of these points don’t apply (e.g., you wouldn’t be eating, exposed to commercials, or sitting.)</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Arial Narrow" pitchFamily="34" charset="0"/>
                <a:ea typeface="+mn-ea"/>
                <a:cs typeface="+mn-cs"/>
              </a:rPr>
              <a:t>The concept of job stress is often confused with challenge, but these concepts are not the same. Challenge energizes us psychologically and physically, and it motivates us to learn new skills and master our jobs. When a challenge is met, we feel relaxed and satisfied. Thus, challenge is an important ingredient for healthy and productive work. The importance of challenge in our work lives is probably what people are referring to when they say "a little bit of stress is good for you.</a:t>
            </a:r>
          </a:p>
          <a:p>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slide points. Emphasize that</a:t>
            </a:r>
            <a:r>
              <a:rPr lang="en-US" baseline="0" dirty="0" smtClean="0"/>
              <a:t> organizational change is key to stress reduction. </a:t>
            </a:r>
          </a:p>
          <a:p>
            <a:endParaRPr lang="en-US" baseline="0" dirty="0" smtClean="0"/>
          </a:p>
          <a:p>
            <a:r>
              <a:rPr lang="en-US" baseline="0" dirty="0" smtClean="0"/>
              <a:t>Mention that some workplaces have Employee Assistance Plans that cover short term counseling to help people manage stressors like family or relationship issues, major life events, financial or legal concerns, caring for aging parents or a sick child, etc. </a:t>
            </a:r>
            <a:endParaRPr lang="en-US" dirty="0" smtClean="0"/>
          </a:p>
          <a:p>
            <a:endParaRPr lang="en-US" dirty="0" smtClean="0"/>
          </a:p>
          <a:p>
            <a:r>
              <a:rPr lang="en-US" baseline="0" dirty="0" smtClean="0"/>
              <a:t>Can anyone give me an example of how you do or could support staff in reducing stress? [Take responses.]</a:t>
            </a:r>
          </a:p>
          <a:p>
            <a:endParaRPr lang="en-US" baseline="0" dirty="0" smtClean="0"/>
          </a:p>
          <a:p>
            <a:r>
              <a:rPr lang="en-US" baseline="0" dirty="0" smtClean="0"/>
              <a:t>Ask if any of the examples addresses multiple areas of wellness. [Take responses]. </a:t>
            </a:r>
          </a:p>
          <a:p>
            <a:endParaRPr lang="en-US" dirty="0" smtClean="0"/>
          </a:p>
          <a:p>
            <a:endParaRPr lang="en-US" dirty="0" smtClean="0"/>
          </a:p>
          <a:p>
            <a:r>
              <a:rPr lang="en-US" sz="1200" dirty="0" smtClean="0"/>
              <a:t>Centers for Disease Control and Prevention. Retrieved December 20, 2012. http://www.cdc.gov/niosh/docs/99-101/</a:t>
            </a:r>
          </a:p>
          <a:p>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quote.</a:t>
            </a:r>
            <a:r>
              <a:rPr lang="en-US" baseline="0" dirty="0" smtClean="0"/>
              <a:t> Note that this is so true—everyone in the room, and everyone back at the program is a role model. </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smtClean="0"/>
              <a:t>Here’s what we hope to accomplish together today. While this collaborative is focused on children,</a:t>
            </a:r>
            <a:r>
              <a:rPr lang="en-US" baseline="0" dirty="0" smtClean="0"/>
              <a:t> it’s a good opportunity to consider the other important people in the ECE environment—staff and families. In this presentation, we will focus on staff wellness. </a:t>
            </a:r>
            <a:endParaRPr lang="en-US" dirty="0" smtClean="0"/>
          </a:p>
          <a:p>
            <a:endParaRPr lang="en-US" dirty="0" smtClean="0"/>
          </a:p>
          <a:p>
            <a:r>
              <a:rPr lang="en-US" dirty="0" smtClean="0"/>
              <a:t> </a:t>
            </a:r>
          </a:p>
        </p:txBody>
      </p:sp>
      <p:sp>
        <p:nvSpPr>
          <p:cNvPr id="40964" name="Slide Number Placeholder 3"/>
          <p:cNvSpPr>
            <a:spLocks noGrp="1"/>
          </p:cNvSpPr>
          <p:nvPr>
            <p:ph type="sldNum" sz="quarter" idx="5"/>
          </p:nvPr>
        </p:nvSpPr>
        <p:spPr>
          <a:noFill/>
        </p:spPr>
        <p:txBody>
          <a:bodyPr/>
          <a:lstStyle/>
          <a:p>
            <a:pPr defTabSz="965200"/>
            <a:fld id="{789299C8-FB86-4BAD-9CA7-9836B9266E95}" type="slidenum">
              <a:rPr lang="en-US" smtClean="0"/>
              <a:pPr defTabSz="965200"/>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bullets. </a:t>
            </a:r>
          </a:p>
          <a:p>
            <a:endParaRPr lang="en-US" baseline="0" dirty="0" smtClean="0"/>
          </a:p>
          <a:p>
            <a:r>
              <a:rPr lang="en-US" baseline="0" dirty="0" smtClean="0"/>
              <a:t>One of the biggest benefits to staff wellness is the impact their personal changes will have on children and families. Generally, people are more comfortable discussing healthy behavior if they practice it themselves. </a:t>
            </a:r>
          </a:p>
          <a:p>
            <a:endParaRPr lang="en-US" baseline="0" dirty="0" smtClean="0"/>
          </a:p>
          <a:p>
            <a:r>
              <a:rPr lang="en-US" baseline="0" dirty="0" smtClean="0"/>
              <a:t>Information and advice is often better received if the person giving it is a credible source of knowledge and experience. </a:t>
            </a:r>
          </a:p>
          <a:p>
            <a:endParaRPr lang="en-US" baseline="0" dirty="0" smtClean="0"/>
          </a:p>
          <a:p>
            <a:r>
              <a:rPr lang="en-US" baseline="0" dirty="0" smtClean="0"/>
              <a:t>Some staff will have physical limitations that impact their ability to role model, for example, participating in vigorous physical activity. This is a reality, and it’s okay. Acknowledge staff limitations, encourage them to do what they can, and encourage them to be enthusiastic cheerleaders when they’re unable to physically participate. Excitement is infectious and children will feel it!</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that long days caring for children can be challenging for staff. </a:t>
            </a:r>
          </a:p>
          <a:p>
            <a:endParaRPr lang="en-US" baseline="0" dirty="0" smtClean="0"/>
          </a:p>
          <a:p>
            <a:r>
              <a:rPr lang="en-US" baseline="0" dirty="0" smtClean="0"/>
              <a:t>What are some things that make it hard for staff to make healthy choices while at work?</a:t>
            </a:r>
          </a:p>
          <a:p>
            <a:endParaRPr lang="en-US" baseline="0" dirty="0" smtClean="0"/>
          </a:p>
          <a:p>
            <a:r>
              <a:rPr lang="en-US" baseline="0" dirty="0" smtClean="0"/>
              <a:t>Take examples for each area. </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we are going to do an activity. </a:t>
            </a:r>
            <a:r>
              <a:rPr lang="en-US" strike="noStrike" baseline="0" dirty="0" smtClean="0"/>
              <a:t>Each program will </a:t>
            </a:r>
            <a:r>
              <a:rPr lang="en-US" baseline="0" dirty="0" smtClean="0"/>
              <a:t>do a brief assessment related to staff wellness. </a:t>
            </a:r>
          </a:p>
          <a:p>
            <a:endParaRPr lang="en-US" baseline="0" dirty="0" smtClean="0"/>
          </a:p>
          <a:p>
            <a:r>
              <a:rPr lang="en-US" baseline="0" dirty="0" smtClean="0"/>
              <a:t>Think about how your early care &amp; education program currently supports staff wellness in each of these areas, and what makes it hard for staff to make healthy choices. </a:t>
            </a:r>
          </a:p>
          <a:p>
            <a:endParaRPr lang="en-US" baseline="0" dirty="0" smtClean="0"/>
          </a:p>
          <a:p>
            <a:r>
              <a:rPr lang="en-US" baseline="0" dirty="0" smtClean="0"/>
              <a:t>Please note a few things you could do to improve staff wellness. Choose at least two areas to address. You will have 10 minutes to discuss with your small program team. If you are by yourself today, take a few minutes to think through this on your own. </a:t>
            </a:r>
          </a:p>
          <a:p>
            <a:endParaRPr lang="en-US" baseline="0" dirty="0" smtClean="0"/>
          </a:p>
          <a:p>
            <a:r>
              <a:rPr lang="en-US" baseline="0" dirty="0" smtClean="0"/>
              <a:t>SHOW NEXT SLIDE BEFORE THEY START ACTIVITY.</a:t>
            </a:r>
          </a:p>
          <a:p>
            <a:endParaRPr lang="en-US" baseline="0" dirty="0" smtClean="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a few things</a:t>
            </a:r>
            <a:r>
              <a:rPr lang="en-US" baseline="0" dirty="0" smtClean="0"/>
              <a:t> to think about when you’re doing your assessment. The most effective interventions involve a combination of multiple supports—things like policies, programs, education, resources and social support. </a:t>
            </a:r>
          </a:p>
          <a:p>
            <a:endParaRPr lang="en-US" baseline="0" dirty="0" smtClean="0"/>
          </a:p>
          <a:p>
            <a:r>
              <a:rPr lang="en-US" baseline="0" dirty="0" smtClean="0"/>
              <a:t>We don’t want to tell staff what they’re going to do! Think about the things your staff have mentioned in the past. Do you have any ideas about what kind of wellness improvements they might want? </a:t>
            </a:r>
          </a:p>
          <a:p>
            <a:endParaRPr lang="en-US" baseline="0" dirty="0" smtClean="0"/>
          </a:p>
          <a:p>
            <a:r>
              <a:rPr lang="en-US" baseline="0" dirty="0" smtClean="0"/>
              <a:t>As participants finish the assessment, ask for attendees to share some examples with the group.</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 key points.</a:t>
            </a:r>
            <a:r>
              <a:rPr lang="en-US" baseline="0" dirty="0" smtClean="0"/>
              <a:t> </a:t>
            </a:r>
          </a:p>
          <a:p>
            <a:endParaRPr lang="en-US" baseline="0" dirty="0" smtClean="0"/>
          </a:p>
          <a:p>
            <a:r>
              <a:rPr lang="en-US" baseline="0" dirty="0" smtClean="0"/>
              <a:t>Homework for this session is pretty full, so it doesn’t include staff wellness. </a:t>
            </a:r>
          </a:p>
          <a:p>
            <a:endParaRPr lang="en-US" baseline="0" dirty="0" smtClean="0"/>
          </a:p>
          <a:p>
            <a:r>
              <a:rPr lang="en-US" baseline="0" dirty="0" smtClean="0"/>
              <a:t>Make suggestions for next steps. Introduce Program Activity for Staff Wellness they could use back at their program. Introduce handouts that could support staff wellness. </a:t>
            </a:r>
          </a:p>
          <a:p>
            <a:endParaRPr lang="en-US" baseline="0" dirty="0" smtClean="0"/>
          </a:p>
          <a:p>
            <a:r>
              <a:rPr lang="en-US" baseline="0" dirty="0" smtClean="0"/>
              <a:t>EMPHASIZE that staff wellness can be a </a:t>
            </a:r>
            <a:r>
              <a:rPr lang="en-US" u="sng" baseline="0" dirty="0" smtClean="0"/>
              <a:t>very sensitive </a:t>
            </a:r>
            <a:r>
              <a:rPr lang="en-US" baseline="0" dirty="0" smtClean="0"/>
              <a:t>issue. We don’t want to make staff feel uncomfortable, singled out or attacked because of their weight or behaviors. We don’t want to increase their stress by ordering them to adopt healthy habits or by humiliating them. </a:t>
            </a:r>
          </a:p>
          <a:p>
            <a:endParaRPr lang="en-US" baseline="0" dirty="0" smtClean="0"/>
          </a:p>
          <a:p>
            <a:r>
              <a:rPr lang="en-US" baseline="0" dirty="0" smtClean="0"/>
              <a:t>When framing staff wellness, it should be a discussion about why it’s important, how your program staff can work together to make the environment more supportive of healthy choices, and how they can encourage and support one another. Remember to be nurturing and supportive!</a:t>
            </a:r>
          </a:p>
          <a:p>
            <a:endParaRPr lang="en-US" baseline="0" dirty="0" smtClean="0"/>
          </a:p>
          <a:p>
            <a:r>
              <a:rPr lang="en-US" baseline="0" dirty="0" smtClean="0"/>
              <a:t>Introduce Resource list for Staff Wellness.</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a:t>
            </a:r>
            <a:r>
              <a:rPr lang="en-US" baseline="0" dirty="0" smtClean="0"/>
              <a:t> them to the Resource List for Staff Wellness. </a:t>
            </a:r>
          </a:p>
          <a:p>
            <a:endParaRPr lang="en-US" baseline="0" dirty="0" smtClean="0"/>
          </a:p>
          <a:p>
            <a:r>
              <a:rPr lang="en-US" baseline="0" dirty="0" smtClean="0"/>
              <a:t>Here is one example of a great resource. </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if there are any questions. </a:t>
            </a:r>
          </a:p>
          <a:p>
            <a:endParaRPr lang="en-US" dirty="0" smtClean="0"/>
          </a:p>
          <a:p>
            <a:r>
              <a:rPr lang="en-US" dirty="0" smtClean="0"/>
              <a:t>Quote</a:t>
            </a:r>
            <a:r>
              <a:rPr lang="en-US" baseline="0" dirty="0" smtClean="0"/>
              <a:t> from Plato. Two thoughts: if we want our staff to do good work in the program, and to be positive, nurturing role-models for children, we have to support them in being well themselves. And if we want them to be well, we have to provide an environment so that </a:t>
            </a:r>
            <a:r>
              <a:rPr lang="en-US" baseline="0" smtClean="0"/>
              <a:t>the program as </a:t>
            </a:r>
            <a:r>
              <a:rPr lang="en-US" baseline="0" dirty="0" smtClean="0"/>
              <a:t>a whole is supportive of wellness. </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pPr defTabSz="965200"/>
            <a:fld id="{4B4F726E-3B48-4DB6-9198-EDE310DEF4C0}" type="slidenum">
              <a:rPr lang="en-US" smtClean="0"/>
              <a:pPr defTabSz="965200"/>
              <a:t>3</a:t>
            </a:fld>
            <a:endParaRPr 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i="1" dirty="0" smtClean="0"/>
              <a:t>When I say the word wellness, what comes to mind?</a:t>
            </a:r>
            <a:endParaRPr lang="en-US" dirty="0" smtClean="0"/>
          </a:p>
          <a:p>
            <a:r>
              <a:rPr lang="en-US" dirty="0" smtClean="0"/>
              <a:t>[You will get a variety of answers. The idea is to get people to think about how they define wellness before you give them the definition on the next slide.]</a:t>
            </a:r>
          </a:p>
          <a:p>
            <a:r>
              <a:rPr lang="en-US" dirty="0" smtClean="0"/>
              <a:t> </a:t>
            </a:r>
          </a:p>
          <a:p>
            <a:r>
              <a:rPr lang="en-US" dirty="0" smtClean="0"/>
              <a:t>Wellness means different things to different people. </a:t>
            </a:r>
            <a:endParaRPr lang="en-US" strike="sngStrike" baseline="0" dirty="0" smtClean="0"/>
          </a:p>
          <a:p>
            <a:pPr eaLnBrk="1" hangingPunct="1">
              <a:buFontTx/>
              <a:buChar cha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Hit key points.</a:t>
            </a:r>
            <a:r>
              <a:rPr lang="en-US" baseline="0" dirty="0" smtClean="0"/>
              <a:t> Wellness is holistic, focused on the positive, determined by the individual, and an active process.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a:p>
            <a:r>
              <a:rPr lang="en-US" dirty="0" smtClean="0"/>
              <a:t>Ther</a:t>
            </a:r>
            <a:r>
              <a:rPr lang="en-US" baseline="0" dirty="0" smtClean="0"/>
              <a:t>e are a number of components to wellness. [READ components from wheel.] </a:t>
            </a:r>
          </a:p>
          <a:p>
            <a:endParaRPr lang="en-US" baseline="0" dirty="0" smtClean="0"/>
          </a:p>
          <a:p>
            <a:r>
              <a:rPr lang="en-US" baseline="0" dirty="0" smtClean="0"/>
              <a:t>All of these are important to physical health; and </a:t>
            </a:r>
            <a:r>
              <a:rPr lang="en-US" strike="noStrike" baseline="0" dirty="0" smtClean="0"/>
              <a:t>often </a:t>
            </a:r>
            <a:r>
              <a:rPr lang="en-US" baseline="0" dirty="0" smtClean="0"/>
              <a:t>to emotional, social, intellectual and spiritual  health, as well. And all can be a part of occupational health, which is what we’re aiming for—to provide a healthy workplace environment and to support your program staff in making healthy choices. </a:t>
            </a:r>
          </a:p>
          <a:p>
            <a:endParaRPr lang="en-US" baseline="0" dirty="0" smtClean="0"/>
          </a:p>
          <a:p>
            <a:r>
              <a:rPr lang="en-US" baseline="0" dirty="0" smtClean="0"/>
              <a:t>And activities to address the components of wellness rarely only address one—they usually address several. For example, your staff may start a walking or Zuumba club. These activities address both physical and social wellness. Yoga or meditation practice would address physical, emotional and perhaps spiritual. </a:t>
            </a:r>
          </a:p>
          <a:p>
            <a:endParaRPr lang="en-US" baseline="0" dirty="0" smtClean="0"/>
          </a:p>
          <a:p>
            <a:r>
              <a:rPr lang="en-US" baseline="0" dirty="0" smtClean="0"/>
              <a:t>Can you think of other activities that might positively impact multiple areas? [Acknowledge responses. Ex: healthy recipe exchange could address social and physical.]</a:t>
            </a:r>
          </a:p>
          <a:p>
            <a:endParaRPr lang="en-US" baseline="0" dirty="0" smtClean="0"/>
          </a:p>
          <a:p>
            <a:r>
              <a:rPr lang="en-US" baseline="0" dirty="0" smtClean="0"/>
              <a:t>Ok, let’s move on to benefits of staff wellness. Who can give me an example of a benefit that addressing staff wellness would have either for the staff person or for the program? [Take and acknowledge responses before moving to next slide.]</a:t>
            </a:r>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Yes, here are some benefits of staff wellness efforts.</a:t>
            </a:r>
            <a:r>
              <a:rPr lang="en-US" baseline="0" dirty="0" smtClean="0"/>
              <a:t> [Acknowledge the answers they provided and READ others.]</a:t>
            </a:r>
          </a:p>
          <a:p>
            <a:endParaRPr lang="en-US" baseline="0" dirty="0" smtClean="0"/>
          </a:p>
          <a:p>
            <a:r>
              <a:rPr lang="en-US" baseline="0" dirty="0" smtClean="0"/>
              <a:t>The bullets are some visible benefits of staff wellness. What about some “invisible” benefits? How might feelings and interactions change? [Take responses.]</a:t>
            </a: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there are many areas of staff wellness, we will focus on the same ones we are aiming to improve in children:</a:t>
            </a:r>
          </a:p>
          <a:p>
            <a:endParaRPr lang="en-US" baseline="0" dirty="0" smtClean="0"/>
          </a:p>
          <a:p>
            <a:r>
              <a:rPr lang="en-US" baseline="0" dirty="0" smtClean="0"/>
              <a:t>Healthy eating</a:t>
            </a:r>
          </a:p>
          <a:p>
            <a:r>
              <a:rPr lang="en-US" baseline="0" dirty="0" smtClean="0"/>
              <a:t>Physical activity</a:t>
            </a:r>
          </a:p>
          <a:p>
            <a:r>
              <a:rPr lang="en-US" baseline="0" dirty="0" smtClean="0"/>
              <a:t>Weight</a:t>
            </a:r>
          </a:p>
          <a:p>
            <a:r>
              <a:rPr lang="en-US" baseline="0" dirty="0" smtClean="0"/>
              <a:t>Breastfeeding</a:t>
            </a:r>
          </a:p>
          <a:p>
            <a:endParaRPr lang="en-US" baseline="0" dirty="0" smtClean="0"/>
          </a:p>
          <a:p>
            <a:r>
              <a:rPr lang="en-US" baseline="0" dirty="0" smtClean="0"/>
              <a:t>And because it is so important, we will add stress reduction.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I’ll give you a brief overview of the key recommendations and benefits in each of these areas, and later we will think about what your program does now to support staff wellness in these areas, and what you could do. </a:t>
            </a: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t>Remember that these areas connect to not only physical health, but to all of the components of wellness. It’s all connected. </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Healthy eating.</a:t>
            </a:r>
            <a:r>
              <a:rPr lang="en-US" baseline="0" dirty="0" smtClean="0"/>
              <a:t> The recommendations for healthy eating come from the Dietary Guidelines for Americans, which are updated every five years. These are the major recommendations regarding diet from the most recent Dietary Guidelines. </a:t>
            </a:r>
          </a:p>
          <a:p>
            <a:endParaRPr lang="en-US" baseline="0" dirty="0" smtClean="0"/>
          </a:p>
          <a:p>
            <a:r>
              <a:rPr lang="en-US" baseline="0" dirty="0" smtClean="0"/>
              <a:t>[READ slide.] </a:t>
            </a:r>
          </a:p>
          <a:p>
            <a:endParaRPr lang="en-US" baseline="0" dirty="0" smtClean="0"/>
          </a:p>
          <a:p>
            <a:r>
              <a:rPr lang="en-US" baseline="0" dirty="0" smtClean="0"/>
              <a:t>ASK: Who sees something on this slide that you could improve in your own diet? [Wait for them to raise hands.]</a:t>
            </a:r>
          </a:p>
          <a:p>
            <a:endParaRPr lang="en-US" baseline="0" dirty="0" smtClean="0"/>
          </a:p>
          <a:p>
            <a:r>
              <a:rPr lang="en-US" baseline="0" dirty="0" smtClean="0"/>
              <a:t>SAY: Yes, almost everyone has an area they could improve. These are fairly straightforward recommendations. A few strategies you could use</a:t>
            </a:r>
          </a:p>
          <a:p>
            <a:endParaRPr lang="en-US" baseline="0" dirty="0" smtClean="0"/>
          </a:p>
          <a:p>
            <a:r>
              <a:rPr lang="en-US" baseline="0" dirty="0" smtClean="0"/>
              <a:t>For smaller portions, use a smaller plate. </a:t>
            </a:r>
          </a:p>
          <a:p>
            <a:r>
              <a:rPr lang="en-US" baseline="0" dirty="0" smtClean="0"/>
              <a:t>For fruits and vegetables, remember to choose a</a:t>
            </a:r>
            <a:r>
              <a:rPr lang="en-US" dirty="0" smtClean="0"/>
              <a:t> variety of colors. Fres</a:t>
            </a:r>
            <a:r>
              <a:rPr lang="en-US" baseline="0" dirty="0" smtClean="0"/>
              <a:t>h, frozen and canned all count. Try to avoid added salt, sugar or sauces.</a:t>
            </a:r>
          </a:p>
          <a:p>
            <a:pPr>
              <a:buFont typeface="Arial" pitchFamily="34" charset="0"/>
              <a:buNone/>
            </a:pPr>
            <a:r>
              <a:rPr lang="en-US" baseline="0" dirty="0" smtClean="0"/>
              <a:t>Whole grains can be tricky.  You can look for 100% whole grain or 100% whole wheat on the front label. Or, read the ingredients. First ingredient should be a whole grain, using the word “whole” (e.g. whole wheat flour, whole oats, etc.). </a:t>
            </a:r>
          </a:p>
          <a:p>
            <a:pPr>
              <a:buFont typeface="Arial" pitchFamily="34" charset="0"/>
              <a:buNone/>
            </a:pPr>
            <a:r>
              <a:rPr lang="en-US" baseline="0" dirty="0" smtClean="0"/>
              <a:t>Note that the milk recommendation is for skim or 1%. Two percent milk is not considered low fat.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r>
              <a:rPr lang="en-US" baseline="0" dirty="0" smtClean="0"/>
              <a:t> highlights.</a:t>
            </a:r>
          </a:p>
          <a:p>
            <a:endParaRPr lang="en-US" baseline="0" dirty="0" smtClean="0"/>
          </a:p>
          <a:p>
            <a:r>
              <a:rPr lang="en-US" baseline="0" dirty="0" smtClean="0"/>
              <a:t>Can anyone give me an example of how you do or could support staff in healthy eating? [Take responses. Examples: healthy snacks at staff meetings; healthy celebrations; healthy recipe exchanges; making water freely available; healthy behavior contest (for eating fruits/veggies, drinking water, etc.)</a:t>
            </a:r>
          </a:p>
          <a:p>
            <a:endParaRPr lang="en-US" baseline="0" dirty="0" smtClean="0"/>
          </a:p>
          <a:p>
            <a:r>
              <a:rPr lang="en-US" baseline="0" dirty="0" smtClean="0"/>
              <a:t>Ask if any of the examples addresses multiple areas of wellness. [Take responses]. </a:t>
            </a:r>
          </a:p>
        </p:txBody>
      </p:sp>
      <p:sp>
        <p:nvSpPr>
          <p:cNvPr id="4" name="Slide Number Placeholder 3"/>
          <p:cNvSpPr>
            <a:spLocks noGrp="1"/>
          </p:cNvSpPr>
          <p:nvPr>
            <p:ph type="sldNum" sz="quarter" idx="10"/>
          </p:nvPr>
        </p:nvSpPr>
        <p:spPr/>
        <p:txBody>
          <a:bodyPr/>
          <a:lstStyle/>
          <a:p>
            <a:pPr>
              <a:defRPr/>
            </a:pPr>
            <a:fld id="{C292452A-DB27-4158-9FEA-32CB965D3F8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wake-up"/>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8003"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2800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1648E18-D9E8-4BCB-A032-288150C542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20193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59055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04B8A95-E6C1-4684-A910-393EE1DA4B6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1524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371600"/>
            <a:ext cx="7086600" cy="48006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F55AD0A4-87DA-46BD-A699-7FF3F5354D9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5D2DBAB-A840-4453-A118-D3B1CF5517B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502BC84-1B8E-419F-BBE7-14B3CCA6BC0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1371600"/>
            <a:ext cx="3467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8D55F683-7901-4839-88F5-A904A0F0D1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32AA55E-1918-4CA2-812E-68ADC090F4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1B6D5A2-75DC-435F-9176-D7B5D4D5520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FB3546B-5922-41A3-BE66-E93602287C6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C8D4F65-33D8-4D1E-8CA6-396AA75FD89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67A4148-4773-422C-BD78-DAB2FBD95FD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152400"/>
            <a:ext cx="8077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1371600"/>
            <a:ext cx="7086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772400" y="64770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5089B1A-F305-45AB-BB57-BCEFE9F9A3D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4400" b="1" baseline="0">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Narrow" pitchFamily="34" charset="0"/>
        </a:defRPr>
      </a:lvl2pPr>
      <a:lvl3pPr algn="l" rtl="0" eaLnBrk="0" fontAlgn="base" hangingPunct="0">
        <a:spcBef>
          <a:spcPct val="0"/>
        </a:spcBef>
        <a:spcAft>
          <a:spcPct val="0"/>
        </a:spcAft>
        <a:defRPr sz="3200" b="1">
          <a:solidFill>
            <a:schemeClr val="tx2"/>
          </a:solidFill>
          <a:latin typeface="Arial Narrow" pitchFamily="34" charset="0"/>
        </a:defRPr>
      </a:lvl3pPr>
      <a:lvl4pPr algn="l" rtl="0" eaLnBrk="0" fontAlgn="base" hangingPunct="0">
        <a:spcBef>
          <a:spcPct val="0"/>
        </a:spcBef>
        <a:spcAft>
          <a:spcPct val="0"/>
        </a:spcAft>
        <a:defRPr sz="3200" b="1">
          <a:solidFill>
            <a:schemeClr val="tx2"/>
          </a:solidFill>
          <a:latin typeface="Arial Narrow" pitchFamily="34" charset="0"/>
        </a:defRPr>
      </a:lvl4pPr>
      <a:lvl5pPr algn="l" rtl="0" eaLnBrk="0" fontAlgn="base" hangingPunct="0">
        <a:spcBef>
          <a:spcPct val="0"/>
        </a:spcBef>
        <a:spcAft>
          <a:spcPct val="0"/>
        </a:spcAft>
        <a:defRPr sz="3200" b="1">
          <a:solidFill>
            <a:schemeClr val="tx2"/>
          </a:solidFill>
          <a:latin typeface="Arial Narrow" pitchFamily="34" charset="0"/>
        </a:defRPr>
      </a:lvl5pPr>
      <a:lvl6pPr marL="457200" algn="l" rtl="0" fontAlgn="base">
        <a:spcBef>
          <a:spcPct val="0"/>
        </a:spcBef>
        <a:spcAft>
          <a:spcPct val="0"/>
        </a:spcAft>
        <a:defRPr sz="3200" b="1">
          <a:solidFill>
            <a:schemeClr val="tx2"/>
          </a:solidFill>
          <a:latin typeface="Arial Narrow" pitchFamily="34" charset="0"/>
        </a:defRPr>
      </a:lvl6pPr>
      <a:lvl7pPr marL="914400" algn="l" rtl="0" fontAlgn="base">
        <a:spcBef>
          <a:spcPct val="0"/>
        </a:spcBef>
        <a:spcAft>
          <a:spcPct val="0"/>
        </a:spcAft>
        <a:defRPr sz="3200" b="1">
          <a:solidFill>
            <a:schemeClr val="tx2"/>
          </a:solidFill>
          <a:latin typeface="Arial Narrow" pitchFamily="34" charset="0"/>
        </a:defRPr>
      </a:lvl7pPr>
      <a:lvl8pPr marL="1371600" algn="l" rtl="0" fontAlgn="base">
        <a:spcBef>
          <a:spcPct val="0"/>
        </a:spcBef>
        <a:spcAft>
          <a:spcPct val="0"/>
        </a:spcAft>
        <a:defRPr sz="3200" b="1">
          <a:solidFill>
            <a:schemeClr val="tx2"/>
          </a:solidFill>
          <a:latin typeface="Arial Narrow" pitchFamily="34" charset="0"/>
        </a:defRPr>
      </a:lvl8pPr>
      <a:lvl9pPr marL="1828800" algn="l" rtl="0" fontAlgn="base">
        <a:spcBef>
          <a:spcPct val="0"/>
        </a:spcBef>
        <a:spcAft>
          <a:spcPct val="0"/>
        </a:spcAft>
        <a:defRPr sz="3200" b="1">
          <a:solidFill>
            <a:schemeClr val="tx2"/>
          </a:solidFill>
          <a:latin typeface="Arial Narrow" pitchFamily="34" charset="0"/>
        </a:defRPr>
      </a:lvl9pPr>
    </p:titleStyle>
    <p:bodyStyle>
      <a:lvl1pPr marL="342900" indent="-342900" algn="l" rtl="0" eaLnBrk="0" fontAlgn="base" hangingPunct="0">
        <a:lnSpc>
          <a:spcPct val="95000"/>
        </a:lnSpc>
        <a:spcBef>
          <a:spcPct val="30000"/>
        </a:spcBef>
        <a:spcAft>
          <a:spcPct val="5000"/>
        </a:spcAft>
        <a:buClr>
          <a:srgbClr val="89A6C1"/>
        </a:buClr>
        <a:buFont typeface="Wingdings" pitchFamily="2" charset="2"/>
        <a:buChar char="§"/>
        <a:defRPr sz="2600" b="1">
          <a:solidFill>
            <a:schemeClr val="tx1"/>
          </a:solidFill>
          <a:latin typeface="+mn-lt"/>
          <a:ea typeface="+mn-ea"/>
          <a:cs typeface="+mn-cs"/>
        </a:defRPr>
      </a:lvl1pPr>
      <a:lvl2pPr marL="742950" indent="-285750" algn="l" rtl="0" eaLnBrk="0" fontAlgn="base" hangingPunct="0">
        <a:lnSpc>
          <a:spcPct val="95000"/>
        </a:lnSpc>
        <a:spcBef>
          <a:spcPct val="25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lr>
          <a:srgbClr val="BFE0AE"/>
        </a:buClr>
        <a:buFont typeface="Wingdings"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29200" y="438150"/>
            <a:ext cx="3886200" cy="3371850"/>
          </a:xfrm>
        </p:spPr>
        <p:txBody>
          <a:bodyPr/>
          <a:lstStyle/>
          <a:p>
            <a:pPr eaLnBrk="1" hangingPunct="1"/>
            <a:r>
              <a:rPr lang="en-US" sz="8000" dirty="0" smtClean="0"/>
              <a:t>Staff  Wellness</a:t>
            </a:r>
          </a:p>
        </p:txBody>
      </p:sp>
      <p:sp>
        <p:nvSpPr>
          <p:cNvPr id="3075" name="Rectangle 3"/>
          <p:cNvSpPr>
            <a:spLocks noGrp="1" noChangeArrowheads="1"/>
          </p:cNvSpPr>
          <p:nvPr>
            <p:ph type="subTitle" idx="1"/>
          </p:nvPr>
        </p:nvSpPr>
        <p:spPr>
          <a:xfrm>
            <a:off x="5105400" y="4267200"/>
            <a:ext cx="3810000" cy="1295400"/>
          </a:xfrm>
        </p:spPr>
        <p:txBody>
          <a:bodyPr/>
          <a:lstStyle/>
          <a:p>
            <a:pPr algn="l" eaLnBrk="1" hangingPunct="1">
              <a:lnSpc>
                <a:spcPct val="90000"/>
              </a:lnSpc>
            </a:pPr>
            <a:r>
              <a:rPr lang="en-US" sz="4000" dirty="0" smtClean="0"/>
              <a:t>You matter, too!</a:t>
            </a:r>
          </a:p>
          <a:p>
            <a:pPr algn="l" eaLnBrk="1" hangingPunct="1"/>
            <a:endParaRPr lang="en-US" dirty="0" smtClean="0"/>
          </a:p>
        </p:txBody>
      </p:sp>
      <p:pic>
        <p:nvPicPr>
          <p:cNvPr id="1035" name="Picture 11" descr="C:\Documents and Settings\kdupont\Local Settings\Temporary Internet Files\Content.IE5\0CILJJR2\MP900448567[1].jpg"/>
          <p:cNvPicPr>
            <a:picLocks noChangeAspect="1" noChangeArrowheads="1"/>
          </p:cNvPicPr>
          <p:nvPr/>
        </p:nvPicPr>
        <p:blipFill>
          <a:blip r:embed="rId3" cstate="print"/>
          <a:srcRect/>
          <a:stretch>
            <a:fillRect/>
          </a:stretch>
        </p:blipFill>
        <p:spPr bwMode="auto">
          <a:xfrm>
            <a:off x="0" y="0"/>
            <a:ext cx="4572000" cy="6858000"/>
          </a:xfrm>
          <a:prstGeom prst="rect">
            <a:avLst/>
          </a:prstGeom>
          <a:noFill/>
        </p:spPr>
      </p:pic>
      <p:pic>
        <p:nvPicPr>
          <p:cNvPr id="5" name="Picture 4" descr="Nemours Logo.jpg"/>
          <p:cNvPicPr>
            <a:picLocks noChangeAspect="1"/>
          </p:cNvPicPr>
          <p:nvPr/>
        </p:nvPicPr>
        <p:blipFill>
          <a:blip r:embed="rId4" cstate="print"/>
          <a:srcRect t="14726" b="19009"/>
          <a:stretch>
            <a:fillRect/>
          </a:stretch>
        </p:blipFill>
        <p:spPr bwMode="auto">
          <a:xfrm>
            <a:off x="7239000" y="5943600"/>
            <a:ext cx="1826723" cy="685800"/>
          </a:xfrm>
          <a:prstGeom prst="rect">
            <a:avLst/>
          </a:prstGeom>
          <a:noFill/>
          <a:ln w="9525">
            <a:noFill/>
            <a:miter lim="800000"/>
            <a:headEnd/>
            <a:tailEnd/>
          </a:ln>
        </p:spPr>
      </p:pic>
      <p:pic>
        <p:nvPicPr>
          <p:cNvPr id="6" name="Picture 5" descr="C:\Users\ec0005\AppData\Local\Microsoft\Windows\Temporary Internet Files\Content.Outlook\LMRJ0BGX\CDC_logo_electronic_color_name.jpg"/>
          <p:cNvPicPr/>
          <p:nvPr/>
        </p:nvPicPr>
        <p:blipFill>
          <a:blip r:embed="rId5" cstate="print"/>
          <a:srcRect/>
          <a:stretch>
            <a:fillRect/>
          </a:stretch>
        </p:blipFill>
        <p:spPr bwMode="auto">
          <a:xfrm>
            <a:off x="4759147" y="5987934"/>
            <a:ext cx="955853" cy="6858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Activity</a:t>
            </a:r>
            <a:endParaRPr lang="en-US" dirty="0"/>
          </a:p>
        </p:txBody>
      </p:sp>
      <p:sp>
        <p:nvSpPr>
          <p:cNvPr id="3" name="Content Placeholder 2"/>
          <p:cNvSpPr>
            <a:spLocks noGrp="1"/>
          </p:cNvSpPr>
          <p:nvPr>
            <p:ph idx="1"/>
          </p:nvPr>
        </p:nvSpPr>
        <p:spPr>
          <a:xfrm>
            <a:off x="685800" y="1143000"/>
            <a:ext cx="7696200" cy="4800600"/>
          </a:xfrm>
        </p:spPr>
        <p:txBody>
          <a:bodyPr/>
          <a:lstStyle/>
          <a:p>
            <a:r>
              <a:rPr lang="en-US" dirty="0" smtClean="0"/>
              <a:t>What is it?</a:t>
            </a:r>
          </a:p>
          <a:p>
            <a:r>
              <a:rPr lang="en-US" dirty="0" smtClean="0"/>
              <a:t>The recommendations for adults:</a:t>
            </a:r>
          </a:p>
          <a:p>
            <a:pPr lvl="1"/>
            <a:r>
              <a:rPr lang="en-US" dirty="0" smtClean="0"/>
              <a:t>2 hours and 30 minutes a week of moderate-intensity, or </a:t>
            </a:r>
          </a:p>
          <a:p>
            <a:pPr lvl="1"/>
            <a:r>
              <a:rPr lang="en-US" dirty="0" smtClean="0"/>
              <a:t>1 hour and 15 minutes (75 minutes) a week of vigorous-intensity aerobic physical activity, or </a:t>
            </a:r>
          </a:p>
          <a:p>
            <a:pPr lvl="1"/>
            <a:r>
              <a:rPr lang="en-US" dirty="0" smtClean="0"/>
              <a:t>a combination.</a:t>
            </a:r>
          </a:p>
          <a:p>
            <a:pPr lvl="1"/>
            <a:r>
              <a:rPr lang="en-US" dirty="0" smtClean="0"/>
              <a:t>episodes should last at least 10 minutes</a:t>
            </a:r>
          </a:p>
          <a:p>
            <a:pPr lvl="1"/>
            <a:r>
              <a:rPr lang="en-US" dirty="0" smtClean="0"/>
              <a:t>the more you do, the more you benefit…</a:t>
            </a:r>
          </a:p>
          <a:p>
            <a:pPr lvl="1"/>
            <a:r>
              <a:rPr lang="en-US" dirty="0" smtClean="0"/>
              <a:t>muscle strengthening exercises 2x/week</a:t>
            </a:r>
          </a:p>
          <a:p>
            <a:r>
              <a:rPr lang="en-US" dirty="0" smtClean="0"/>
              <a:t>Doesn’t have to be hard, stressful or boring!</a:t>
            </a:r>
          </a:p>
        </p:txBody>
      </p:sp>
      <p:pic>
        <p:nvPicPr>
          <p:cNvPr id="26627" name="Picture 3" descr="C:\Documents and Settings\kdupont\Local Settings\Temporary Internet Files\Content.IE5\9QGP5347\MP900443951[1].jpg"/>
          <p:cNvPicPr>
            <a:picLocks noChangeAspect="1" noChangeArrowheads="1"/>
          </p:cNvPicPr>
          <p:nvPr/>
        </p:nvPicPr>
        <p:blipFill>
          <a:blip r:embed="rId3" cstate="print"/>
          <a:srcRect/>
          <a:stretch>
            <a:fillRect/>
          </a:stretch>
        </p:blipFill>
        <p:spPr bwMode="auto">
          <a:xfrm>
            <a:off x="4800600" y="228600"/>
            <a:ext cx="1596390" cy="1333133"/>
          </a:xfrm>
          <a:prstGeom prst="rect">
            <a:avLst/>
          </a:prstGeom>
          <a:noFill/>
          <a:ln>
            <a:solidFill>
              <a:schemeClr val="tx1"/>
            </a:solidFill>
          </a:ln>
        </p:spPr>
      </p:pic>
      <p:pic>
        <p:nvPicPr>
          <p:cNvPr id="26637" name="Picture 13" descr="C:\Documents and Settings\kdupont\Local Settings\Temporary Internet Files\Content.IE5\0CILJJR2\MP900430905[1].jpg"/>
          <p:cNvPicPr>
            <a:picLocks noChangeAspect="1" noChangeArrowheads="1"/>
          </p:cNvPicPr>
          <p:nvPr/>
        </p:nvPicPr>
        <p:blipFill>
          <a:blip r:embed="rId4" cstate="print"/>
          <a:srcRect/>
          <a:stretch>
            <a:fillRect/>
          </a:stretch>
        </p:blipFill>
        <p:spPr bwMode="auto">
          <a:xfrm>
            <a:off x="6781800" y="228600"/>
            <a:ext cx="2021830" cy="1676400"/>
          </a:xfrm>
          <a:prstGeom prst="rect">
            <a:avLst/>
          </a:prstGeom>
          <a:noFill/>
          <a:ln>
            <a:solidFill>
              <a:schemeClr val="tx1"/>
            </a:solidFill>
          </a:ln>
        </p:spPr>
      </p:pic>
      <p:pic>
        <p:nvPicPr>
          <p:cNvPr id="26638" name="Picture 14" descr="C:\Documents and Settings\kdupont\Local Settings\Temporary Internet Files\Content.IE5\UW6NRNSB\MP900442508[1].jpg"/>
          <p:cNvPicPr>
            <a:picLocks noChangeAspect="1" noChangeArrowheads="1"/>
          </p:cNvPicPr>
          <p:nvPr/>
        </p:nvPicPr>
        <p:blipFill>
          <a:blip r:embed="rId5" cstate="print"/>
          <a:srcRect/>
          <a:stretch>
            <a:fillRect/>
          </a:stretch>
        </p:blipFill>
        <p:spPr bwMode="auto">
          <a:xfrm>
            <a:off x="7355830" y="4048073"/>
            <a:ext cx="1447800" cy="2321244"/>
          </a:xfrm>
          <a:prstGeom prst="rect">
            <a:avLst/>
          </a:prstGeom>
          <a:noFill/>
          <a:ln>
            <a:solidFill>
              <a:schemeClr val="tx1"/>
            </a:solidFill>
          </a:ln>
        </p:spPr>
      </p:pic>
      <p:sp>
        <p:nvSpPr>
          <p:cNvPr id="17" name="TextBox 16"/>
          <p:cNvSpPr txBox="1"/>
          <p:nvPr/>
        </p:nvSpPr>
        <p:spPr>
          <a:xfrm>
            <a:off x="1600200" y="6172200"/>
            <a:ext cx="4591898" cy="461665"/>
          </a:xfrm>
          <a:prstGeom prst="rect">
            <a:avLst/>
          </a:prstGeom>
          <a:noFill/>
        </p:spPr>
        <p:txBody>
          <a:bodyPr wrap="none" rtlCol="0">
            <a:spAutoFit/>
          </a:bodyPr>
          <a:lstStyle/>
          <a:p>
            <a:r>
              <a:rPr lang="en-US" sz="1200" dirty="0" smtClean="0"/>
              <a:t>2008 Physical Activity Guidelines for Americans. Retrieved December 20, 2012</a:t>
            </a:r>
          </a:p>
          <a:p>
            <a:r>
              <a:rPr lang="en-US" sz="1200" dirty="0" smtClean="0"/>
              <a:t>http://www.health.gov/paguidelines/pdf/fs_prof.pdf</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Physical Activity</a:t>
            </a:r>
            <a:endParaRPr lang="en-US" dirty="0"/>
          </a:p>
        </p:txBody>
      </p:sp>
      <p:sp>
        <p:nvSpPr>
          <p:cNvPr id="3" name="Content Placeholder 2"/>
          <p:cNvSpPr>
            <a:spLocks noGrp="1"/>
          </p:cNvSpPr>
          <p:nvPr>
            <p:ph idx="1"/>
          </p:nvPr>
        </p:nvSpPr>
        <p:spPr>
          <a:xfrm>
            <a:off x="381000" y="1295400"/>
            <a:ext cx="3962400" cy="4800600"/>
          </a:xfrm>
        </p:spPr>
        <p:txBody>
          <a:bodyPr/>
          <a:lstStyle/>
          <a:p>
            <a:r>
              <a:rPr lang="en-US" dirty="0" smtClean="0"/>
              <a:t>Lower risk of: </a:t>
            </a:r>
          </a:p>
          <a:p>
            <a:pPr lvl="1">
              <a:buFontTx/>
              <a:buChar char="-"/>
            </a:pPr>
            <a:r>
              <a:rPr lang="en-US" dirty="0" smtClean="0"/>
              <a:t>Early death </a:t>
            </a:r>
          </a:p>
          <a:p>
            <a:pPr lvl="1">
              <a:buFontTx/>
              <a:buChar char="-"/>
            </a:pPr>
            <a:r>
              <a:rPr lang="en-US" dirty="0" smtClean="0"/>
              <a:t>Heart disease </a:t>
            </a:r>
          </a:p>
          <a:p>
            <a:pPr lvl="1">
              <a:buFontTx/>
              <a:buChar char="-"/>
            </a:pPr>
            <a:r>
              <a:rPr lang="en-US" dirty="0" smtClean="0"/>
              <a:t>Stroke </a:t>
            </a:r>
          </a:p>
          <a:p>
            <a:pPr lvl="1">
              <a:buFontTx/>
              <a:buChar char="-"/>
            </a:pPr>
            <a:r>
              <a:rPr lang="en-US" dirty="0" smtClean="0"/>
              <a:t>Type 2 diabetes </a:t>
            </a:r>
          </a:p>
          <a:p>
            <a:pPr lvl="1">
              <a:buFontTx/>
              <a:buChar char="-"/>
            </a:pPr>
            <a:r>
              <a:rPr lang="en-US" dirty="0" smtClean="0"/>
              <a:t>High blood pressure </a:t>
            </a:r>
          </a:p>
          <a:p>
            <a:pPr lvl="1">
              <a:buFontTx/>
              <a:buChar char="-"/>
            </a:pPr>
            <a:r>
              <a:rPr lang="en-US" dirty="0" smtClean="0"/>
              <a:t>Adverse blood lipid profile </a:t>
            </a:r>
          </a:p>
          <a:p>
            <a:pPr lvl="1">
              <a:buFontTx/>
              <a:buChar char="-"/>
            </a:pPr>
            <a:r>
              <a:rPr lang="en-US" dirty="0" smtClean="0"/>
              <a:t>Metabolic syndrome </a:t>
            </a:r>
          </a:p>
          <a:p>
            <a:pPr lvl="1">
              <a:buFontTx/>
              <a:buChar char="-"/>
            </a:pPr>
            <a:r>
              <a:rPr lang="en-US" dirty="0" smtClean="0"/>
              <a:t>Colon and breast cancers </a:t>
            </a:r>
          </a:p>
        </p:txBody>
      </p:sp>
      <p:sp>
        <p:nvSpPr>
          <p:cNvPr id="5" name="Content Placeholder 2"/>
          <p:cNvSpPr txBox="1">
            <a:spLocks/>
          </p:cNvSpPr>
          <p:nvPr/>
        </p:nvSpPr>
        <p:spPr bwMode="auto">
          <a:xfrm>
            <a:off x="4267200" y="1295400"/>
            <a:ext cx="42672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5000"/>
              </a:lnSpc>
              <a:spcBef>
                <a:spcPct val="30000"/>
              </a:spcBef>
              <a:spcAft>
                <a:spcPct val="5000"/>
              </a:spcAft>
              <a:buClr>
                <a:srgbClr val="89A6C1"/>
              </a:buClr>
              <a:buSzTx/>
              <a:buFont typeface="Wingdings" pitchFamily="2" charset="2"/>
              <a:buChar char="§"/>
              <a:tabLst/>
              <a:defRPr/>
            </a:pPr>
            <a:r>
              <a:rPr lang="en-US" b="1" dirty="0" smtClean="0"/>
              <a:t>Promotes:</a:t>
            </a:r>
            <a:endParaRPr lang="en-US" dirty="0" smtClean="0"/>
          </a:p>
          <a:p>
            <a:pPr marL="800100" lvl="1" indent="-342900" eaLnBrk="0" hangingPunct="0">
              <a:lnSpc>
                <a:spcPct val="95000"/>
              </a:lnSpc>
              <a:spcBef>
                <a:spcPct val="30000"/>
              </a:spcBef>
              <a:spcAft>
                <a:spcPct val="5000"/>
              </a:spcAft>
              <a:buFontTx/>
              <a:buChar char="-"/>
              <a:defRPr/>
            </a:pPr>
            <a:r>
              <a:rPr lang="en-US" dirty="0" smtClean="0"/>
              <a:t>Feeling good!</a:t>
            </a:r>
          </a:p>
          <a:p>
            <a:pPr marL="800100" lvl="1" indent="-342900" eaLnBrk="0" hangingPunct="0">
              <a:lnSpc>
                <a:spcPct val="95000"/>
              </a:lnSpc>
              <a:spcBef>
                <a:spcPct val="30000"/>
              </a:spcBef>
              <a:spcAft>
                <a:spcPct val="5000"/>
              </a:spcAft>
              <a:buFontTx/>
              <a:buChar char="-"/>
              <a:defRPr/>
            </a:pPr>
            <a:r>
              <a:rPr lang="en-US" dirty="0" smtClean="0"/>
              <a:t>Prevention of weight gain</a:t>
            </a:r>
          </a:p>
          <a:p>
            <a:pPr marL="800100" lvl="1" indent="-342900" eaLnBrk="0" hangingPunct="0">
              <a:lnSpc>
                <a:spcPct val="95000"/>
              </a:lnSpc>
              <a:spcBef>
                <a:spcPct val="30000"/>
              </a:spcBef>
              <a:spcAft>
                <a:spcPct val="5000"/>
              </a:spcAft>
              <a:buFontTx/>
              <a:buChar char="-"/>
              <a:defRPr/>
            </a:pPr>
            <a:r>
              <a:rPr lang="en-US" dirty="0" smtClean="0"/>
              <a:t>Weight loss when combined with diet </a:t>
            </a:r>
          </a:p>
          <a:p>
            <a:pPr marL="800100" lvl="1" indent="-342900" eaLnBrk="0" hangingPunct="0">
              <a:lnSpc>
                <a:spcPct val="95000"/>
              </a:lnSpc>
              <a:spcBef>
                <a:spcPct val="30000"/>
              </a:spcBef>
              <a:spcAft>
                <a:spcPct val="5000"/>
              </a:spcAft>
              <a:buFontTx/>
              <a:buChar char="-"/>
              <a:defRPr/>
            </a:pPr>
            <a:r>
              <a:rPr lang="en-US" dirty="0" smtClean="0"/>
              <a:t>Improved cardiorespiratory and muscular fitness</a:t>
            </a:r>
          </a:p>
          <a:p>
            <a:pPr marL="800100" lvl="1" indent="-342900" eaLnBrk="0" hangingPunct="0">
              <a:lnSpc>
                <a:spcPct val="95000"/>
              </a:lnSpc>
              <a:spcBef>
                <a:spcPct val="30000"/>
              </a:spcBef>
              <a:spcAft>
                <a:spcPct val="5000"/>
              </a:spcAft>
              <a:buFontTx/>
              <a:buChar char="-"/>
              <a:defRPr/>
            </a:pPr>
            <a:r>
              <a:rPr lang="en-US" dirty="0" smtClean="0"/>
              <a:t>Prevention of falls </a:t>
            </a:r>
          </a:p>
          <a:p>
            <a:pPr marL="800100" lvl="1" indent="-342900" eaLnBrk="0" hangingPunct="0">
              <a:lnSpc>
                <a:spcPct val="95000"/>
              </a:lnSpc>
              <a:spcBef>
                <a:spcPct val="30000"/>
              </a:spcBef>
              <a:spcAft>
                <a:spcPct val="5000"/>
              </a:spcAft>
              <a:buFontTx/>
              <a:buChar char="-"/>
              <a:defRPr/>
            </a:pPr>
            <a:r>
              <a:rPr lang="en-US" dirty="0" smtClean="0"/>
              <a:t>Reduced depression </a:t>
            </a:r>
          </a:p>
          <a:p>
            <a:pPr marL="800100" lvl="1" indent="-342900" eaLnBrk="0" hangingPunct="0">
              <a:lnSpc>
                <a:spcPct val="95000"/>
              </a:lnSpc>
              <a:spcBef>
                <a:spcPct val="30000"/>
              </a:spcBef>
              <a:spcAft>
                <a:spcPct val="5000"/>
              </a:spcAft>
              <a:buFontTx/>
              <a:buChar char="-"/>
              <a:defRPr/>
            </a:pPr>
            <a:r>
              <a:rPr lang="en-US" dirty="0" smtClean="0"/>
              <a:t>Better cognitive function (older adults)</a:t>
            </a:r>
          </a:p>
        </p:txBody>
      </p:sp>
      <p:sp>
        <p:nvSpPr>
          <p:cNvPr id="6" name="TextBox 5"/>
          <p:cNvSpPr txBox="1"/>
          <p:nvPr/>
        </p:nvSpPr>
        <p:spPr>
          <a:xfrm>
            <a:off x="304800" y="6248400"/>
            <a:ext cx="4591898" cy="461665"/>
          </a:xfrm>
          <a:prstGeom prst="rect">
            <a:avLst/>
          </a:prstGeom>
          <a:noFill/>
        </p:spPr>
        <p:txBody>
          <a:bodyPr wrap="none" rtlCol="0">
            <a:spAutoFit/>
          </a:bodyPr>
          <a:lstStyle/>
          <a:p>
            <a:r>
              <a:rPr lang="en-US" sz="1200" dirty="0" smtClean="0"/>
              <a:t>2008 Physical Activity Guidelines for Americans. Retrieved December 20, 2012</a:t>
            </a:r>
          </a:p>
          <a:p>
            <a:r>
              <a:rPr lang="en-US" sz="1200" dirty="0" smtClean="0"/>
              <a:t>http://www.health.gov/paguidelines/pdf/fs_prof.pdf</a:t>
            </a:r>
            <a:endParaRPr lang="en-US" sz="1200" dirty="0"/>
          </a:p>
        </p:txBody>
      </p:sp>
      <p:sp>
        <p:nvSpPr>
          <p:cNvPr id="7"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8"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Weight</a:t>
            </a:r>
            <a:endParaRPr lang="en-US" dirty="0"/>
          </a:p>
        </p:txBody>
      </p:sp>
      <p:sp>
        <p:nvSpPr>
          <p:cNvPr id="4" name="Rectangle 3"/>
          <p:cNvSpPr txBox="1">
            <a:spLocks noChangeArrowheads="1"/>
          </p:cNvSpPr>
          <p:nvPr/>
        </p:nvSpPr>
        <p:spPr bwMode="auto">
          <a:xfrm>
            <a:off x="4572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5000"/>
              </a:lnSpc>
              <a:spcBef>
                <a:spcPct val="30000"/>
              </a:spcBef>
              <a:spcAft>
                <a:spcPct val="5000"/>
              </a:spcAft>
              <a:buClr>
                <a:srgbClr val="89A6C1"/>
              </a:buClr>
              <a:buSzTx/>
              <a:buFont typeface="Wingdings" pitchFamily="2" charset="2"/>
              <a:buChar char="§"/>
              <a:tabLst/>
              <a:defRPr/>
            </a:pPr>
            <a:r>
              <a:rPr lang="en-US" sz="2600" b="1" kern="0" noProof="0" dirty="0" smtClean="0">
                <a:latin typeface="+mn-lt"/>
              </a:rPr>
              <a:t>To maintain weight, you must have energy balance</a:t>
            </a:r>
          </a:p>
          <a:p>
            <a:pPr marL="800100" lvl="1" indent="-342900" eaLnBrk="0" hangingPunct="0">
              <a:lnSpc>
                <a:spcPct val="85000"/>
              </a:lnSpc>
              <a:spcBef>
                <a:spcPct val="30000"/>
              </a:spcBef>
              <a:spcAft>
                <a:spcPct val="5000"/>
              </a:spcAft>
              <a:buClr>
                <a:srgbClr val="89A6C1"/>
              </a:buClr>
              <a:buFont typeface="Wingdings" pitchFamily="2" charset="2"/>
              <a:buChar char="§"/>
            </a:pPr>
            <a:r>
              <a:rPr lang="en-US" sz="2600" kern="0" noProof="0" dirty="0" smtClean="0">
                <a:latin typeface="+mn-lt"/>
              </a:rPr>
              <a:t>Energy in = energy out</a:t>
            </a:r>
          </a:p>
          <a:p>
            <a:pPr marL="800100" lvl="1" indent="-342900" eaLnBrk="0" hangingPunct="0">
              <a:lnSpc>
                <a:spcPct val="85000"/>
              </a:lnSpc>
              <a:spcBef>
                <a:spcPct val="30000"/>
              </a:spcBef>
              <a:spcAft>
                <a:spcPct val="5000"/>
              </a:spcAft>
              <a:buClr>
                <a:srgbClr val="89A6C1"/>
              </a:buClr>
              <a:buFont typeface="Wingdings" pitchFamily="2" charset="2"/>
              <a:buChar char="§"/>
            </a:pPr>
            <a:endParaRPr kumimoji="0" lang="en-US" sz="100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5000"/>
              </a:lnSpc>
              <a:spcBef>
                <a:spcPct val="30000"/>
              </a:spcBef>
              <a:spcAft>
                <a:spcPct val="5000"/>
              </a:spcAft>
              <a:buClr>
                <a:srgbClr val="89A6C1"/>
              </a:buClr>
              <a:buSzTx/>
              <a:buFont typeface="Wingdings" pitchFamily="2" charset="2"/>
              <a:buChar char="§"/>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Energy (calories) in </a:t>
            </a:r>
          </a:p>
          <a:p>
            <a:pPr marL="742950" marR="0" lvl="1" indent="-285750" algn="l" defTabSz="914400" rtl="0" eaLnBrk="0" fontAlgn="base" latinLnBrk="0" hangingPunct="0">
              <a:lnSpc>
                <a:spcPct val="85000"/>
              </a:lnSpc>
              <a:spcBef>
                <a:spcPct val="25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Find your calorie goal at choosemyplate.gov</a:t>
            </a:r>
          </a:p>
          <a:p>
            <a:pPr marL="742950" marR="0" lvl="1" indent="-285750" algn="l" defTabSz="914400" rtl="0" eaLnBrk="0" fontAlgn="base" latinLnBrk="0" hangingPunct="0">
              <a:lnSpc>
                <a:spcPct val="85000"/>
              </a:lnSpc>
              <a:spcBef>
                <a:spcPct val="25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Monitor food &amp; beverage intake (increase </a:t>
            </a:r>
            <a:r>
              <a:rPr kumimoji="0" lang="en-US" sz="2400" b="0" i="1" u="sng" strike="noStrike" kern="0" cap="none" spc="0" normalizeH="0" baseline="0" noProof="0" dirty="0" smtClean="0">
                <a:ln>
                  <a:noFill/>
                </a:ln>
                <a:solidFill>
                  <a:schemeClr val="tx1"/>
                </a:solidFill>
                <a:effectLst/>
                <a:uLnTx/>
                <a:uFillTx/>
                <a:latin typeface="+mn-lt"/>
              </a:rPr>
              <a:t>awareness</a:t>
            </a:r>
            <a:r>
              <a:rPr kumimoji="0" lang="en-US" sz="2400" b="0" i="0" u="none" strike="noStrike" kern="0" cap="none" spc="0" normalizeH="0" baseline="0" noProof="0" dirty="0" smtClean="0">
                <a:ln>
                  <a:noFill/>
                </a:ln>
                <a:solidFill>
                  <a:schemeClr val="tx1"/>
                </a:solidFill>
                <a:effectLst/>
                <a:uLnTx/>
                <a:uFillTx/>
                <a:latin typeface="+mn-lt"/>
              </a:rPr>
              <a:t>!)</a:t>
            </a:r>
          </a:p>
          <a:p>
            <a:pPr marL="742950" marR="0" lvl="1" indent="-285750" algn="l" defTabSz="914400" rtl="0" eaLnBrk="0" fontAlgn="base" latinLnBrk="0" hangingPunct="0">
              <a:lnSpc>
                <a:spcPct val="85000"/>
              </a:lnSpc>
              <a:spcBef>
                <a:spcPct val="25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Increase low calorie foods (fruits &amp; veggies)</a:t>
            </a:r>
            <a:endParaRPr kumimoji="0" lang="en-US"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85000"/>
              </a:lnSpc>
              <a:spcBef>
                <a:spcPct val="25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Prepare and consume smaller portions</a:t>
            </a:r>
          </a:p>
          <a:p>
            <a:pPr marL="742950" marR="0" lvl="1" indent="-285750" algn="l" defTabSz="914400" rtl="0" eaLnBrk="0" fontAlgn="base" latinLnBrk="0" hangingPunct="0">
              <a:lnSpc>
                <a:spcPct val="85000"/>
              </a:lnSpc>
              <a:spcBef>
                <a:spcPct val="25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Eat a nutrient dense breakfast</a:t>
            </a:r>
          </a:p>
          <a:p>
            <a:pPr marL="742950" marR="0" lvl="1" indent="-285750" algn="l" defTabSz="914400" rtl="0" eaLnBrk="0" fontAlgn="base" latinLnBrk="0" hangingPunct="0">
              <a:lnSpc>
                <a:spcPct val="85000"/>
              </a:lnSpc>
              <a:spcBef>
                <a:spcPct val="25000"/>
              </a:spcBef>
              <a:spcAft>
                <a:spcPct val="0"/>
              </a:spcAft>
              <a:buClrTx/>
              <a:buSzTx/>
              <a:buFontTx/>
              <a:buChar char="–"/>
              <a:tabLst/>
              <a:defRPr/>
            </a:pPr>
            <a:endParaRPr kumimoji="0" lang="en-US" sz="1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85000"/>
              </a:lnSpc>
              <a:spcBef>
                <a:spcPct val="30000"/>
              </a:spcBef>
              <a:spcAft>
                <a:spcPct val="5000"/>
              </a:spcAft>
              <a:buClr>
                <a:srgbClr val="89A6C1"/>
              </a:buClr>
              <a:buSzTx/>
              <a:buFont typeface="Wingdings" pitchFamily="2" charset="2"/>
              <a:buChar char="§"/>
              <a:tabLst/>
              <a:defRPr/>
            </a:pPr>
            <a:r>
              <a:rPr kumimoji="0" lang="en-US" sz="2600" b="1" i="0" u="none" strike="noStrike" kern="0" cap="none" spc="0" normalizeH="0" baseline="0" noProof="0" dirty="0" smtClean="0">
                <a:ln>
                  <a:noFill/>
                </a:ln>
                <a:solidFill>
                  <a:schemeClr val="tx1"/>
                </a:solidFill>
                <a:effectLst/>
                <a:uLnTx/>
                <a:uFillTx/>
                <a:latin typeface="+mn-lt"/>
                <a:ea typeface="+mn-ea"/>
                <a:cs typeface="+mn-cs"/>
              </a:rPr>
              <a:t>Energy out</a:t>
            </a:r>
          </a:p>
          <a:p>
            <a:pPr marL="742950" marR="0" lvl="1" indent="-285750" algn="l" defTabSz="914400" rtl="0" eaLnBrk="0" fontAlgn="base" latinLnBrk="0" hangingPunct="0">
              <a:lnSpc>
                <a:spcPct val="85000"/>
              </a:lnSpc>
              <a:spcBef>
                <a:spcPct val="25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Increase physical activity</a:t>
            </a:r>
          </a:p>
          <a:p>
            <a:pPr marL="742950" marR="0" lvl="1" indent="-285750" algn="l" defTabSz="914400" rtl="0" eaLnBrk="0" fontAlgn="base" latinLnBrk="0" hangingPunct="0">
              <a:lnSpc>
                <a:spcPct val="85000"/>
              </a:lnSpc>
              <a:spcBef>
                <a:spcPct val="25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rPr>
              <a:t>Limit inactivity (screen time, sitting, etc.)   </a:t>
            </a:r>
            <a:endParaRPr kumimoji="0" lang="en-US" sz="2400" b="0" i="0" u="none" strike="noStrike" kern="0" cap="none" spc="0" normalizeH="0" baseline="0" noProof="0" dirty="0">
              <a:ln>
                <a:noFill/>
              </a:ln>
              <a:solidFill>
                <a:schemeClr val="tx1"/>
              </a:solidFill>
              <a:effectLst/>
              <a:uLnTx/>
              <a:uFillTx/>
              <a:latin typeface="+mn-lt"/>
            </a:endParaRPr>
          </a:p>
        </p:txBody>
      </p:sp>
      <p:pic>
        <p:nvPicPr>
          <p:cNvPr id="1026" name="Picture 2" descr="C:\Program Files\Microsoft Office\MEDIA\CAGCAT10\j0300840.wmf"/>
          <p:cNvPicPr>
            <a:picLocks noChangeAspect="1" noChangeArrowheads="1"/>
          </p:cNvPicPr>
          <p:nvPr/>
        </p:nvPicPr>
        <p:blipFill>
          <a:blip r:embed="rId3" cstate="print"/>
          <a:srcRect/>
          <a:stretch>
            <a:fillRect/>
          </a:stretch>
        </p:blipFill>
        <p:spPr bwMode="auto">
          <a:xfrm>
            <a:off x="6248400" y="4191000"/>
            <a:ext cx="1815084" cy="1528877"/>
          </a:xfrm>
          <a:prstGeom prst="rect">
            <a:avLst/>
          </a:prstGeom>
          <a:noFill/>
        </p:spPr>
      </p:pic>
      <p:sp>
        <p:nvSpPr>
          <p:cNvPr id="5"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6"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Healthy Weight</a:t>
            </a:r>
            <a:endParaRPr lang="en-US" dirty="0"/>
          </a:p>
        </p:txBody>
      </p:sp>
      <p:sp>
        <p:nvSpPr>
          <p:cNvPr id="3" name="Content Placeholder 2"/>
          <p:cNvSpPr>
            <a:spLocks noGrp="1"/>
          </p:cNvSpPr>
          <p:nvPr>
            <p:ph idx="1"/>
          </p:nvPr>
        </p:nvSpPr>
        <p:spPr>
          <a:xfrm>
            <a:off x="609600" y="1219200"/>
            <a:ext cx="7620000" cy="4800600"/>
          </a:xfrm>
        </p:spPr>
        <p:txBody>
          <a:bodyPr/>
          <a:lstStyle/>
          <a:p>
            <a:r>
              <a:rPr lang="en-US" sz="2400" dirty="0" smtClean="0"/>
              <a:t>Weight should be discussed with adults, not children</a:t>
            </a:r>
          </a:p>
          <a:p>
            <a:r>
              <a:rPr lang="en-US" sz="2400" dirty="0" smtClean="0"/>
              <a:t>Weight is a concern because of health, not appearance</a:t>
            </a:r>
          </a:p>
          <a:p>
            <a:r>
              <a:rPr lang="en-US" sz="2400" dirty="0" smtClean="0"/>
              <a:t>Being overweight or obese can increase the risk of:</a:t>
            </a:r>
          </a:p>
          <a:p>
            <a:pPr lvl="1"/>
            <a:r>
              <a:rPr lang="en-US" sz="2000" dirty="0" smtClean="0"/>
              <a:t>Heart disease</a:t>
            </a:r>
          </a:p>
          <a:p>
            <a:pPr lvl="1"/>
            <a:r>
              <a:rPr lang="en-US" sz="2000" dirty="0" smtClean="0"/>
              <a:t>Stroke</a:t>
            </a:r>
          </a:p>
          <a:p>
            <a:pPr lvl="1"/>
            <a:r>
              <a:rPr lang="en-US" sz="2000" dirty="0" smtClean="0"/>
              <a:t>Type 2 diabetes</a:t>
            </a:r>
          </a:p>
          <a:p>
            <a:pPr lvl="1"/>
            <a:r>
              <a:rPr lang="en-US" sz="2000" dirty="0" smtClean="0"/>
              <a:t>High blood pressure</a:t>
            </a:r>
          </a:p>
          <a:p>
            <a:pPr lvl="1"/>
            <a:r>
              <a:rPr lang="en-US" sz="2000" dirty="0" smtClean="0"/>
              <a:t>Breathing problems</a:t>
            </a:r>
          </a:p>
          <a:p>
            <a:pPr lvl="1"/>
            <a:r>
              <a:rPr lang="en-US" sz="2000" dirty="0" smtClean="0"/>
              <a:t>Arthritis</a:t>
            </a:r>
          </a:p>
          <a:p>
            <a:pPr lvl="1"/>
            <a:r>
              <a:rPr lang="en-US" sz="2000" dirty="0" smtClean="0"/>
              <a:t>Gallbladder disease</a:t>
            </a:r>
          </a:p>
          <a:p>
            <a:pPr lvl="1"/>
            <a:r>
              <a:rPr lang="en-US" sz="2000" dirty="0" smtClean="0"/>
              <a:t>Some kinds of cancer</a:t>
            </a:r>
          </a:p>
          <a:p>
            <a:r>
              <a:rPr lang="en-US" sz="2400" dirty="0" smtClean="0"/>
              <a:t>Healthy weight ≠ health; behavior is important, too!</a:t>
            </a:r>
          </a:p>
          <a:p>
            <a:r>
              <a:rPr lang="en-US" sz="2400" dirty="0" smtClean="0"/>
              <a:t>Small changes can make you feel great!</a:t>
            </a:r>
            <a:endParaRPr lang="en-US" sz="2400" dirty="0"/>
          </a:p>
        </p:txBody>
      </p:sp>
      <p:pic>
        <p:nvPicPr>
          <p:cNvPr id="7171" name="Picture 3" descr="C:\Documents and Settings\kdupont\Local Settings\Temporary Internet Files\Content.IE5\9QGP5347\MP900443279[1].jpg"/>
          <p:cNvPicPr>
            <a:picLocks noChangeAspect="1" noChangeArrowheads="1"/>
          </p:cNvPicPr>
          <p:nvPr/>
        </p:nvPicPr>
        <p:blipFill>
          <a:blip r:embed="rId3" cstate="print"/>
          <a:srcRect/>
          <a:stretch>
            <a:fillRect/>
          </a:stretch>
        </p:blipFill>
        <p:spPr bwMode="auto">
          <a:xfrm>
            <a:off x="4953000" y="2743200"/>
            <a:ext cx="1805976" cy="2705773"/>
          </a:xfrm>
          <a:prstGeom prst="rect">
            <a:avLst/>
          </a:prstGeom>
          <a:noFill/>
          <a:ln>
            <a:solidFill>
              <a:schemeClr val="tx1"/>
            </a:solidFill>
          </a:ln>
        </p:spPr>
      </p:pic>
      <p:sp>
        <p:nvSpPr>
          <p:cNvPr id="5"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6"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a:t>
            </a:r>
            <a:endParaRPr lang="en-US" dirty="0"/>
          </a:p>
        </p:txBody>
      </p:sp>
      <p:sp>
        <p:nvSpPr>
          <p:cNvPr id="3" name="Content Placeholder 2"/>
          <p:cNvSpPr>
            <a:spLocks noGrp="1"/>
          </p:cNvSpPr>
          <p:nvPr>
            <p:ph idx="1"/>
          </p:nvPr>
        </p:nvSpPr>
        <p:spPr>
          <a:xfrm>
            <a:off x="304800" y="1066800"/>
            <a:ext cx="8229600" cy="5029200"/>
          </a:xfrm>
        </p:spPr>
        <p:txBody>
          <a:bodyPr/>
          <a:lstStyle/>
          <a:p>
            <a:r>
              <a:rPr lang="en-US" sz="2400" dirty="0" smtClean="0"/>
              <a:t>Recommended as the gold standard for infant feeding</a:t>
            </a:r>
            <a:r>
              <a:rPr lang="en-US" sz="2400" baseline="30000" dirty="0" smtClean="0"/>
              <a:t> 1</a:t>
            </a:r>
            <a:endParaRPr lang="en-US" sz="2400" dirty="0" smtClean="0"/>
          </a:p>
          <a:p>
            <a:pPr lvl="1"/>
            <a:r>
              <a:rPr lang="en-US" dirty="0" smtClean="0"/>
              <a:t>Exclusive breastfeeding for six months</a:t>
            </a:r>
          </a:p>
          <a:p>
            <a:pPr lvl="1"/>
            <a:r>
              <a:rPr lang="en-US" dirty="0" smtClean="0"/>
              <a:t>Continued breastfeeding as solid foods are introduced</a:t>
            </a:r>
          </a:p>
          <a:p>
            <a:pPr lvl="1"/>
            <a:r>
              <a:rPr lang="en-US" dirty="0" smtClean="0"/>
              <a:t>Continuation of breastfeeding for one year or longer as desired by mother and infant</a:t>
            </a:r>
          </a:p>
          <a:p>
            <a:r>
              <a:rPr lang="en-US" sz="2400" dirty="0" smtClean="0"/>
              <a:t>Breastfeeding is more than a lifestyle choice, it’s a public health issue. </a:t>
            </a:r>
            <a:r>
              <a:rPr lang="en-US" sz="2400" baseline="30000" dirty="0" smtClean="0"/>
              <a:t>1</a:t>
            </a:r>
          </a:p>
          <a:p>
            <a:r>
              <a:rPr lang="en-US" sz="2400" dirty="0" smtClean="0"/>
              <a:t>If staff want to breastfeed upon return to work, do they have:</a:t>
            </a:r>
          </a:p>
          <a:p>
            <a:pPr lvl="1"/>
            <a:r>
              <a:rPr lang="en-US" dirty="0" smtClean="0"/>
              <a:t>Reasonable break time to breastfeed their child or express milk?</a:t>
            </a:r>
          </a:p>
          <a:p>
            <a:pPr lvl="1"/>
            <a:r>
              <a:rPr lang="en-US" dirty="0" smtClean="0"/>
              <a:t>A private space in which to do so?</a:t>
            </a:r>
          </a:p>
          <a:p>
            <a:pPr lvl="1"/>
            <a:r>
              <a:rPr lang="en-US" dirty="0" smtClean="0"/>
              <a:t>A place to store their pumped milk?</a:t>
            </a:r>
          </a:p>
          <a:p>
            <a:pPr lvl="1"/>
            <a:r>
              <a:rPr lang="en-US" dirty="0" smtClean="0"/>
              <a:t>Encouragement and support?</a:t>
            </a:r>
          </a:p>
        </p:txBody>
      </p:sp>
      <p:sp>
        <p:nvSpPr>
          <p:cNvPr id="4" name="TextBox 3"/>
          <p:cNvSpPr txBox="1"/>
          <p:nvPr/>
        </p:nvSpPr>
        <p:spPr>
          <a:xfrm>
            <a:off x="1295400" y="6427113"/>
            <a:ext cx="7086600" cy="430887"/>
          </a:xfrm>
          <a:prstGeom prst="rect">
            <a:avLst/>
          </a:prstGeom>
          <a:noFill/>
        </p:spPr>
        <p:txBody>
          <a:bodyPr wrap="square" rtlCol="0">
            <a:spAutoFit/>
          </a:bodyPr>
          <a:lstStyle/>
          <a:p>
            <a:r>
              <a:rPr lang="en-US" sz="1100" dirty="0" smtClean="0"/>
              <a:t>American Academy of Pediatrics. Breastfeeding and the Use of Human Milk. 2012. Retrieved on December 20, 2012. http://pediatrics.aappublications.org/content/early/2012/02/22/peds.2011-3552</a:t>
            </a:r>
            <a:endParaRPr lang="en-US" sz="1100" dirty="0"/>
          </a:p>
        </p:txBody>
      </p:sp>
      <p:sp>
        <p:nvSpPr>
          <p:cNvPr id="5"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6"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Benefits of Breastfeeding</a:t>
            </a:r>
            <a:endParaRPr lang="en-US" dirty="0"/>
          </a:p>
        </p:txBody>
      </p:sp>
      <p:sp>
        <p:nvSpPr>
          <p:cNvPr id="3" name="Content Placeholder 2"/>
          <p:cNvSpPr>
            <a:spLocks noGrp="1"/>
          </p:cNvSpPr>
          <p:nvPr>
            <p:ph idx="1"/>
          </p:nvPr>
        </p:nvSpPr>
        <p:spPr>
          <a:xfrm>
            <a:off x="304800" y="1143000"/>
            <a:ext cx="8305800" cy="5029200"/>
          </a:xfrm>
        </p:spPr>
        <p:txBody>
          <a:bodyPr/>
          <a:lstStyle/>
          <a:p>
            <a:r>
              <a:rPr lang="en-US" sz="1800" dirty="0" smtClean="0"/>
              <a:t>For baby</a:t>
            </a:r>
          </a:p>
          <a:p>
            <a:pPr lvl="1"/>
            <a:r>
              <a:rPr lang="en-US" sz="1800" dirty="0" smtClean="0"/>
              <a:t>Reduced risk of SIDS, asthma, ear infections, diarrhea, respiratory </a:t>
            </a:r>
            <a:br>
              <a:rPr lang="en-US" sz="1800" dirty="0" smtClean="0"/>
            </a:br>
            <a:r>
              <a:rPr lang="en-US" sz="1800" dirty="0" smtClean="0"/>
              <a:t>infections, obesity, childhood leukemia, and diabetes</a:t>
            </a:r>
          </a:p>
          <a:p>
            <a:pPr lvl="1"/>
            <a:r>
              <a:rPr lang="en-US" sz="1800" dirty="0" smtClean="0"/>
              <a:t>Easier to digest; changes as baby grows</a:t>
            </a:r>
          </a:p>
          <a:p>
            <a:pPr lvl="1"/>
            <a:r>
              <a:rPr lang="en-US" sz="1800" dirty="0" smtClean="0"/>
              <a:t>Improved neurodevelopment: higher intelligence scores and teacher ratings</a:t>
            </a:r>
          </a:p>
          <a:p>
            <a:r>
              <a:rPr lang="en-US" sz="1800" dirty="0" smtClean="0"/>
              <a:t>For mom</a:t>
            </a:r>
          </a:p>
          <a:p>
            <a:pPr lvl="1"/>
            <a:r>
              <a:rPr lang="en-US" sz="1800" dirty="0" smtClean="0"/>
              <a:t>Reduced risk of breast and ovarian cancer, type 2 diabetes and postpartum depression</a:t>
            </a:r>
          </a:p>
          <a:p>
            <a:pPr lvl="1"/>
            <a:r>
              <a:rPr lang="en-US" sz="1800" dirty="0" smtClean="0"/>
              <a:t>Saves around $1,500 a year on formula</a:t>
            </a:r>
          </a:p>
          <a:p>
            <a:r>
              <a:rPr lang="en-US" sz="1800" dirty="0" smtClean="0"/>
              <a:t>For employers</a:t>
            </a:r>
          </a:p>
          <a:p>
            <a:pPr lvl="1"/>
            <a:r>
              <a:rPr lang="en-US" sz="1800" dirty="0" smtClean="0"/>
              <a:t>Moms miss fewer days of work because breastfed babies are sick less often</a:t>
            </a:r>
          </a:p>
          <a:p>
            <a:r>
              <a:rPr lang="en-US" sz="2000" dirty="0" smtClean="0"/>
              <a:t>For society</a:t>
            </a:r>
          </a:p>
          <a:p>
            <a:pPr lvl="1"/>
            <a:r>
              <a:rPr lang="en-US" sz="1800" dirty="0" smtClean="0"/>
              <a:t>Decreased abuse and neglect</a:t>
            </a:r>
          </a:p>
          <a:p>
            <a:pPr lvl="1"/>
            <a:r>
              <a:rPr lang="en-US" sz="1800" dirty="0" smtClean="0"/>
              <a:t>If 90% of mothers breastfed for 6 months, nearly 1000 infant deaths could be prevented, and the U.S. could save $13 billion in health care costs</a:t>
            </a:r>
          </a:p>
          <a:p>
            <a:pPr lvl="1"/>
            <a:endParaRPr lang="en-US" sz="1800" dirty="0"/>
          </a:p>
        </p:txBody>
      </p:sp>
      <p:sp>
        <p:nvSpPr>
          <p:cNvPr id="4" name="TextBox 3"/>
          <p:cNvSpPr txBox="1"/>
          <p:nvPr/>
        </p:nvSpPr>
        <p:spPr>
          <a:xfrm>
            <a:off x="1295400" y="5943600"/>
            <a:ext cx="7239000" cy="769441"/>
          </a:xfrm>
          <a:prstGeom prst="rect">
            <a:avLst/>
          </a:prstGeom>
          <a:noFill/>
        </p:spPr>
        <p:txBody>
          <a:bodyPr wrap="square" rtlCol="0">
            <a:spAutoFit/>
          </a:bodyPr>
          <a:lstStyle/>
          <a:p>
            <a:r>
              <a:rPr lang="en-US" sz="1100" dirty="0" smtClean="0"/>
              <a:t>US Dept of Health and Human Services. Office on Women’s Health. Retrieved December 20, 2012. </a:t>
            </a:r>
          </a:p>
          <a:p>
            <a:r>
              <a:rPr lang="en-US" sz="1100" dirty="0" smtClean="0"/>
              <a:t> http://www.womenshealth.gov/breastfeeding/why-breastfeeding-is-important/index.html </a:t>
            </a:r>
          </a:p>
          <a:p>
            <a:r>
              <a:rPr lang="en-US" sz="1100" dirty="0" smtClean="0"/>
              <a:t>American Academy of Pediatrics. Breastfeeding and the Use of Human Milk. Retrieved January 11, 2013. </a:t>
            </a:r>
          </a:p>
          <a:p>
            <a:r>
              <a:rPr lang="en-US" sz="1100" dirty="0" smtClean="0"/>
              <a:t>http://pediatrics.aappublications.org/content/early/2012/02/22/peds.2011-3552.full.pdf+html</a:t>
            </a:r>
          </a:p>
        </p:txBody>
      </p:sp>
      <p:pic>
        <p:nvPicPr>
          <p:cNvPr id="5" name="Picture 4" descr="C:\Documents and Settings\kdupont\Local Settings\Temporary Internet Files\Content.IE5\VBALNII1\MP900422689[1].jpg"/>
          <p:cNvPicPr>
            <a:picLocks noChangeAspect="1" noChangeArrowheads="1"/>
          </p:cNvPicPr>
          <p:nvPr/>
        </p:nvPicPr>
        <p:blipFill>
          <a:blip r:embed="rId3" cstate="print"/>
          <a:srcRect/>
          <a:stretch>
            <a:fillRect/>
          </a:stretch>
        </p:blipFill>
        <p:spPr bwMode="auto">
          <a:xfrm>
            <a:off x="6934200" y="152400"/>
            <a:ext cx="1447800" cy="2173823"/>
          </a:xfrm>
          <a:prstGeom prst="rect">
            <a:avLst/>
          </a:prstGeom>
          <a:noFill/>
          <a:ln>
            <a:solidFill>
              <a:schemeClr val="tx1"/>
            </a:solidFill>
          </a:ln>
        </p:spPr>
      </p:pic>
      <p:sp>
        <p:nvSpPr>
          <p:cNvPr id="8"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9"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077200" cy="1524000"/>
          </a:xfrm>
        </p:spPr>
        <p:txBody>
          <a:bodyPr/>
          <a:lstStyle/>
          <a:p>
            <a:r>
              <a:rPr lang="en-US" dirty="0" smtClean="0"/>
              <a:t>Screen Time</a:t>
            </a:r>
            <a:endParaRPr lang="en-US" dirty="0"/>
          </a:p>
        </p:txBody>
      </p:sp>
      <p:sp>
        <p:nvSpPr>
          <p:cNvPr id="3" name="Content Placeholder 2"/>
          <p:cNvSpPr>
            <a:spLocks noGrp="1"/>
          </p:cNvSpPr>
          <p:nvPr>
            <p:ph idx="1"/>
          </p:nvPr>
        </p:nvSpPr>
        <p:spPr>
          <a:xfrm>
            <a:off x="609600" y="1371600"/>
            <a:ext cx="4953000" cy="2819400"/>
          </a:xfrm>
        </p:spPr>
        <p:txBody>
          <a:bodyPr/>
          <a:lstStyle/>
          <a:p>
            <a:r>
              <a:rPr lang="en-US" sz="2400" dirty="0" smtClean="0"/>
              <a:t>Includes all time spent in front of a screen </a:t>
            </a:r>
            <a:r>
              <a:rPr lang="en-US" sz="2400" dirty="0"/>
              <a:t>(</a:t>
            </a:r>
            <a:r>
              <a:rPr lang="en-US" sz="2400" b="0" dirty="0"/>
              <a:t>e.g., TV, computer, video games, </a:t>
            </a:r>
            <a:r>
              <a:rPr lang="en-US" sz="2400" b="0" dirty="0" smtClean="0"/>
              <a:t>smart phone) </a:t>
            </a:r>
            <a:r>
              <a:rPr lang="en-US" sz="2400" dirty="0" smtClean="0"/>
              <a:t>for tasks </a:t>
            </a:r>
            <a:r>
              <a:rPr lang="en-US" sz="2400" u="sng" dirty="0" smtClean="0"/>
              <a:t>not </a:t>
            </a:r>
            <a:r>
              <a:rPr lang="en-US" sz="2400" dirty="0" smtClean="0"/>
              <a:t>related to work or school.</a:t>
            </a:r>
          </a:p>
          <a:p>
            <a:r>
              <a:rPr lang="en-US" sz="2400" b="0" dirty="0" smtClean="0"/>
              <a:t>Can lead to “mindless eating.”</a:t>
            </a:r>
          </a:p>
          <a:p>
            <a:r>
              <a:rPr lang="en-US" sz="2400" b="0" dirty="0" smtClean="0"/>
              <a:t>Includes exposure to commercials advertising unhealthy foods.</a:t>
            </a:r>
          </a:p>
        </p:txBody>
      </p:sp>
      <p:pic>
        <p:nvPicPr>
          <p:cNvPr id="1026" name="Picture 2" descr="http://cdn.madamenoire.com/wp-content/uploads/2011/06/woman+watching+tv.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990600"/>
            <a:ext cx="2675797" cy="2812143"/>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bwMode="auto">
          <a:xfrm>
            <a:off x="609600" y="4343400"/>
            <a:ext cx="78486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5000"/>
              </a:lnSpc>
              <a:spcBef>
                <a:spcPct val="30000"/>
              </a:spcBef>
              <a:spcAft>
                <a:spcPct val="5000"/>
              </a:spcAft>
              <a:buClr>
                <a:srgbClr val="89A6C1"/>
              </a:buClr>
              <a:buSzTx/>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Is “sedentary” time—time spent sitting. Aim for less sitting, more moving. </a:t>
            </a:r>
            <a:endParaRPr kumimoji="0" 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5000"/>
              </a:lnSpc>
              <a:spcBef>
                <a:spcPct val="30000"/>
              </a:spcBef>
              <a:spcAft>
                <a:spcPct val="5000"/>
              </a:spcAft>
              <a:buClr>
                <a:srgbClr val="89A6C1"/>
              </a:buClr>
              <a:buSzTx/>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Takes time away from healthy activities (e.g., exercise, cooking healthy meals, spending time with family).</a:t>
            </a:r>
          </a:p>
          <a:p>
            <a:pPr marL="342900" marR="0" lvl="0" indent="-342900" algn="l" defTabSz="914400" rtl="0" eaLnBrk="0" fontAlgn="base" latinLnBrk="0" hangingPunct="0">
              <a:lnSpc>
                <a:spcPct val="95000"/>
              </a:lnSpc>
              <a:spcBef>
                <a:spcPct val="30000"/>
              </a:spcBef>
              <a:spcAft>
                <a:spcPct val="5000"/>
              </a:spcAft>
              <a:buClr>
                <a:srgbClr val="89A6C1"/>
              </a:buClr>
              <a:buSzTx/>
              <a:buFont typeface="Wingdings" pitchFamily="2" charset="2"/>
              <a:buChar char="§"/>
              <a:tabLst/>
              <a:defRPr/>
            </a:pPr>
            <a:endParaRPr kumimoji="0" lang="en-US" sz="2600" b="0" i="0" u="none" strike="noStrike" kern="0" cap="none" spc="0" normalizeH="0" baseline="0" noProof="0" dirty="0">
              <a:ln>
                <a:noFill/>
              </a:ln>
              <a:solidFill>
                <a:schemeClr val="tx1"/>
              </a:solidFill>
              <a:effectLst/>
              <a:uLnTx/>
              <a:uFillTx/>
              <a:latin typeface="+mn-lt"/>
              <a:ea typeface="+mn-ea"/>
              <a:cs typeface="+mn-cs"/>
            </a:endParaRPr>
          </a:p>
        </p:txBody>
      </p:sp>
      <p:sp>
        <p:nvSpPr>
          <p:cNvPr id="7"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8"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extLst>
      <p:ext uri="{BB962C8B-B14F-4D97-AF65-F5344CB8AC3E}">
        <p14:creationId xmlns:p14="http://schemas.microsoft.com/office/powerpoint/2010/main" xmlns="" val="1496340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to Reduce Screen Time</a:t>
            </a:r>
            <a:endParaRPr lang="en-US" dirty="0"/>
          </a:p>
        </p:txBody>
      </p:sp>
      <p:sp>
        <p:nvSpPr>
          <p:cNvPr id="3" name="Content Placeholder 2"/>
          <p:cNvSpPr>
            <a:spLocks noGrp="1"/>
          </p:cNvSpPr>
          <p:nvPr>
            <p:ph idx="1"/>
          </p:nvPr>
        </p:nvSpPr>
        <p:spPr>
          <a:xfrm>
            <a:off x="457200" y="1219200"/>
            <a:ext cx="5334000" cy="5181600"/>
          </a:xfrm>
        </p:spPr>
        <p:txBody>
          <a:bodyPr/>
          <a:lstStyle/>
          <a:p>
            <a:pPr>
              <a:lnSpc>
                <a:spcPct val="100000"/>
              </a:lnSpc>
              <a:spcBef>
                <a:spcPts val="0"/>
              </a:spcBef>
              <a:spcAft>
                <a:spcPts val="0"/>
              </a:spcAft>
            </a:pPr>
            <a:r>
              <a:rPr lang="en-US" b="0" dirty="0" smtClean="0"/>
              <a:t>Keep track of screen time using a log or journal – set goals to cut down!</a:t>
            </a:r>
          </a:p>
          <a:p>
            <a:pPr>
              <a:lnSpc>
                <a:spcPct val="100000"/>
              </a:lnSpc>
              <a:spcBef>
                <a:spcPts val="600"/>
              </a:spcBef>
              <a:spcAft>
                <a:spcPts val="0"/>
              </a:spcAft>
            </a:pPr>
            <a:r>
              <a:rPr lang="en-US" b="0" dirty="0" smtClean="0"/>
              <a:t>Take TV out of bedroom</a:t>
            </a:r>
          </a:p>
          <a:p>
            <a:pPr>
              <a:lnSpc>
                <a:spcPct val="100000"/>
              </a:lnSpc>
              <a:spcBef>
                <a:spcPts val="600"/>
              </a:spcBef>
              <a:spcAft>
                <a:spcPts val="0"/>
              </a:spcAft>
            </a:pPr>
            <a:r>
              <a:rPr lang="en-US" b="0" dirty="0" smtClean="0"/>
              <a:t>Turn off TV during mealtimes</a:t>
            </a:r>
          </a:p>
          <a:p>
            <a:pPr>
              <a:lnSpc>
                <a:spcPct val="100000"/>
              </a:lnSpc>
              <a:spcBef>
                <a:spcPts val="600"/>
              </a:spcBef>
              <a:spcAft>
                <a:spcPts val="0"/>
              </a:spcAft>
            </a:pPr>
            <a:r>
              <a:rPr lang="en-US" b="0" dirty="0" smtClean="0"/>
              <a:t>Focus on other activities you like to do (e.g., sports, read, cook, play with kids)</a:t>
            </a:r>
          </a:p>
          <a:p>
            <a:pPr>
              <a:lnSpc>
                <a:spcPct val="100000"/>
              </a:lnSpc>
              <a:spcBef>
                <a:spcPts val="600"/>
              </a:spcBef>
              <a:spcAft>
                <a:spcPts val="0"/>
              </a:spcAft>
            </a:pPr>
            <a:r>
              <a:rPr lang="en-US" b="0" dirty="0" smtClean="0"/>
              <a:t>Discover different ways to unwind (e.g., listening to music)</a:t>
            </a:r>
          </a:p>
          <a:p>
            <a:pPr>
              <a:lnSpc>
                <a:spcPct val="100000"/>
              </a:lnSpc>
              <a:spcBef>
                <a:spcPts val="600"/>
              </a:spcBef>
              <a:spcAft>
                <a:spcPts val="0"/>
              </a:spcAft>
            </a:pPr>
            <a:r>
              <a:rPr lang="en-US" b="0" dirty="0" smtClean="0"/>
              <a:t>Take up a new, active hobby (e.g., walking, yoga)</a:t>
            </a:r>
          </a:p>
          <a:p>
            <a:pPr>
              <a:lnSpc>
                <a:spcPct val="100000"/>
              </a:lnSpc>
              <a:spcBef>
                <a:spcPts val="600"/>
              </a:spcBef>
              <a:spcAft>
                <a:spcPts val="0"/>
              </a:spcAft>
            </a:pPr>
            <a:r>
              <a:rPr lang="en-US" b="0" dirty="0" smtClean="0"/>
              <a:t>Plan screen-free activities with family and/or friends</a:t>
            </a:r>
          </a:p>
        </p:txBody>
      </p:sp>
      <p:pic>
        <p:nvPicPr>
          <p:cNvPr id="2050" name="Picture 2" descr="http://images2.parentsconnect.com/editorial_images/7/family-playing-board-game-280x280.jpg?quality=0.6&amp;height=285&amp;width=285&am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0" y="1143000"/>
            <a:ext cx="2590800" cy="2590801"/>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052" name="Picture 4" descr="http://www.realage.com/cm/realage/images/m5/rec-woman-doing-yoga-meditating-09-27-11-hx25Ph-m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34100" y="4038600"/>
            <a:ext cx="2514600" cy="25146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6599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77200" cy="1524000"/>
          </a:xfrm>
        </p:spPr>
        <p:txBody>
          <a:bodyPr/>
          <a:lstStyle/>
          <a:p>
            <a:r>
              <a:rPr lang="en-US" dirty="0" smtClean="0"/>
              <a:t>Stress Reduction</a:t>
            </a:r>
            <a:endParaRPr lang="en-US" dirty="0"/>
          </a:p>
        </p:txBody>
      </p:sp>
      <p:sp>
        <p:nvSpPr>
          <p:cNvPr id="3" name="Content Placeholder 2"/>
          <p:cNvSpPr>
            <a:spLocks noGrp="1"/>
          </p:cNvSpPr>
          <p:nvPr>
            <p:ph idx="1"/>
          </p:nvPr>
        </p:nvSpPr>
        <p:spPr>
          <a:xfrm>
            <a:off x="457200" y="1371600"/>
            <a:ext cx="8077200" cy="4800600"/>
          </a:xfrm>
        </p:spPr>
        <p:txBody>
          <a:bodyPr/>
          <a:lstStyle/>
          <a:p>
            <a:r>
              <a:rPr lang="en-US" dirty="0" smtClean="0"/>
              <a:t>What is job stress?</a:t>
            </a:r>
          </a:p>
          <a:p>
            <a:pPr lvl="1"/>
            <a:r>
              <a:rPr lang="en-US" dirty="0" smtClean="0"/>
              <a:t>The harmful physical and emotional responses that occur when the requirements of the job do not match the capabilities, resources, or needs of the worker</a:t>
            </a:r>
          </a:p>
          <a:p>
            <a:pPr lvl="1"/>
            <a:r>
              <a:rPr lang="en-US" dirty="0" smtClean="0"/>
              <a:t>Not the same as being challenged</a:t>
            </a:r>
          </a:p>
          <a:p>
            <a:pPr lvl="1"/>
            <a:endParaRPr lang="en-US" sz="1000" dirty="0" smtClean="0"/>
          </a:p>
          <a:p>
            <a:r>
              <a:rPr lang="en-US" dirty="0" smtClean="0"/>
              <a:t>Job stress can contribute to:</a:t>
            </a:r>
          </a:p>
          <a:p>
            <a:pPr lvl="1"/>
            <a:r>
              <a:rPr lang="en-US" dirty="0" smtClean="0"/>
              <a:t>Short term: headaches, sleep disturbances, upset stomach, short temper, job dissatisfaction, low morale</a:t>
            </a:r>
          </a:p>
          <a:p>
            <a:pPr lvl="1"/>
            <a:r>
              <a:rPr lang="en-US" dirty="0" smtClean="0"/>
              <a:t>Long term: cardiovascular disease, musculoskeletal disorders, mental health problems (depression &amp; burnout), workplace injury</a:t>
            </a:r>
          </a:p>
        </p:txBody>
      </p:sp>
      <p:pic>
        <p:nvPicPr>
          <p:cNvPr id="4" name="Picture 1" descr="C:\Documents and Settings\kdupont\Local Settings\Temporary Internet Files\Content.IE5\F2XREF2U\MP900448580[1].jpg"/>
          <p:cNvPicPr>
            <a:picLocks noChangeAspect="1" noChangeArrowheads="1"/>
          </p:cNvPicPr>
          <p:nvPr/>
        </p:nvPicPr>
        <p:blipFill>
          <a:blip r:embed="rId3" cstate="print"/>
          <a:srcRect/>
          <a:stretch>
            <a:fillRect/>
          </a:stretch>
        </p:blipFill>
        <p:spPr bwMode="auto">
          <a:xfrm>
            <a:off x="6019800" y="228600"/>
            <a:ext cx="2286000" cy="1524000"/>
          </a:xfrm>
          <a:prstGeom prst="rect">
            <a:avLst/>
          </a:prstGeom>
          <a:noFill/>
          <a:ln>
            <a:solidFill>
              <a:schemeClr val="tx1"/>
            </a:solidFill>
          </a:ln>
        </p:spPr>
      </p:pic>
      <p:sp>
        <p:nvSpPr>
          <p:cNvPr id="5" name="TextBox 4"/>
          <p:cNvSpPr txBox="1"/>
          <p:nvPr/>
        </p:nvSpPr>
        <p:spPr>
          <a:xfrm>
            <a:off x="4114800" y="6248400"/>
            <a:ext cx="4458272" cy="461665"/>
          </a:xfrm>
          <a:prstGeom prst="rect">
            <a:avLst/>
          </a:prstGeom>
          <a:noFill/>
        </p:spPr>
        <p:txBody>
          <a:bodyPr wrap="none" rtlCol="0">
            <a:spAutoFit/>
          </a:bodyPr>
          <a:lstStyle/>
          <a:p>
            <a:r>
              <a:rPr lang="en-US" sz="1200" dirty="0" smtClean="0"/>
              <a:t>Centers for Disease Control and Prevention. Retrieved December 20, 2012. </a:t>
            </a:r>
          </a:p>
          <a:p>
            <a:r>
              <a:rPr lang="en-US" sz="1200" dirty="0" smtClean="0"/>
              <a:t>http://www.cdc.gov/niosh/docs/99-101/</a:t>
            </a:r>
            <a:endParaRPr lang="en-US" sz="1200" dirty="0"/>
          </a:p>
        </p:txBody>
      </p:sp>
      <p:sp>
        <p:nvSpPr>
          <p:cNvPr id="6"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7"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Documents and Settings\kdupont\Local Settings\Temporary Internet Files\Content.IE5\F2XREF2U\MP900444030[1].jpg"/>
          <p:cNvPicPr>
            <a:picLocks noChangeAspect="1" noChangeArrowheads="1"/>
          </p:cNvPicPr>
          <p:nvPr/>
        </p:nvPicPr>
        <p:blipFill>
          <a:blip r:embed="rId3" cstate="print"/>
          <a:srcRect/>
          <a:stretch>
            <a:fillRect/>
          </a:stretch>
        </p:blipFill>
        <p:spPr bwMode="auto">
          <a:xfrm>
            <a:off x="6248400" y="2209800"/>
            <a:ext cx="2016443" cy="2438400"/>
          </a:xfrm>
          <a:prstGeom prst="rect">
            <a:avLst/>
          </a:prstGeom>
          <a:noFill/>
          <a:ln>
            <a:solidFill>
              <a:schemeClr val="tx1"/>
            </a:solidFill>
          </a:ln>
        </p:spPr>
      </p:pic>
      <p:sp>
        <p:nvSpPr>
          <p:cNvPr id="2" name="Title 1"/>
          <p:cNvSpPr>
            <a:spLocks noGrp="1"/>
          </p:cNvSpPr>
          <p:nvPr>
            <p:ph type="title"/>
          </p:nvPr>
        </p:nvSpPr>
        <p:spPr/>
        <p:txBody>
          <a:bodyPr/>
          <a:lstStyle/>
          <a:p>
            <a:r>
              <a:rPr lang="en-US" sz="4000" dirty="0" smtClean="0"/>
              <a:t>Stress Reduction</a:t>
            </a:r>
            <a:endParaRPr lang="en-US" sz="4000" dirty="0"/>
          </a:p>
        </p:txBody>
      </p:sp>
      <p:sp>
        <p:nvSpPr>
          <p:cNvPr id="3" name="Content Placeholder 2"/>
          <p:cNvSpPr>
            <a:spLocks noGrp="1"/>
          </p:cNvSpPr>
          <p:nvPr>
            <p:ph idx="1"/>
          </p:nvPr>
        </p:nvSpPr>
        <p:spPr>
          <a:xfrm>
            <a:off x="304800" y="1104900"/>
            <a:ext cx="8077200" cy="4800600"/>
          </a:xfrm>
        </p:spPr>
        <p:txBody>
          <a:bodyPr/>
          <a:lstStyle/>
          <a:p>
            <a:r>
              <a:rPr lang="en-US" sz="1950" dirty="0" smtClean="0"/>
              <a:t>Higher productivity, less absenteeism and tardiness, greater employee retention, improved physical and mental health, more positive attitudes</a:t>
            </a:r>
          </a:p>
          <a:p>
            <a:r>
              <a:rPr lang="en-US" sz="1950" dirty="0" smtClean="0"/>
              <a:t>People feel good!</a:t>
            </a:r>
          </a:p>
          <a:p>
            <a:r>
              <a:rPr lang="en-US" sz="1950" dirty="0" smtClean="0"/>
              <a:t>Characteristics of low-stress organizations:</a:t>
            </a:r>
          </a:p>
          <a:p>
            <a:pPr lvl="1"/>
            <a:r>
              <a:rPr lang="en-US" sz="1800" dirty="0" smtClean="0"/>
              <a:t>An organizational culture that values the individual worker</a:t>
            </a:r>
          </a:p>
          <a:p>
            <a:pPr lvl="1"/>
            <a:r>
              <a:rPr lang="en-US" sz="1800" dirty="0" smtClean="0"/>
              <a:t>Recognition of employees for good work performance</a:t>
            </a:r>
          </a:p>
          <a:p>
            <a:pPr lvl="1"/>
            <a:r>
              <a:rPr lang="en-US" sz="1800" dirty="0" smtClean="0"/>
              <a:t>Opportunities for career development</a:t>
            </a:r>
          </a:p>
          <a:p>
            <a:pPr lvl="1"/>
            <a:r>
              <a:rPr lang="en-US" sz="1800" dirty="0" smtClean="0"/>
              <a:t>Management actions that are consistent with organizational </a:t>
            </a:r>
          </a:p>
          <a:p>
            <a:pPr lvl="1">
              <a:buNone/>
            </a:pPr>
            <a:r>
              <a:rPr lang="en-US" sz="1800" dirty="0" smtClean="0"/>
              <a:t>      values</a:t>
            </a:r>
          </a:p>
          <a:p>
            <a:r>
              <a:rPr lang="en-US" sz="1950" dirty="0" smtClean="0"/>
              <a:t>Stress management techniques:</a:t>
            </a:r>
          </a:p>
          <a:p>
            <a:pPr lvl="1"/>
            <a:r>
              <a:rPr lang="en-US" sz="1800" dirty="0" smtClean="0"/>
              <a:t>Physical activity, meditation, yoga, tai chi, mindfulness </a:t>
            </a:r>
          </a:p>
          <a:p>
            <a:pPr lvl="1"/>
            <a:r>
              <a:rPr lang="en-US" sz="1800" dirty="0" smtClean="0"/>
              <a:t>Seek out community resources</a:t>
            </a:r>
          </a:p>
          <a:p>
            <a:pPr lvl="2"/>
            <a:r>
              <a:rPr lang="en-US" sz="1400" dirty="0" smtClean="0"/>
              <a:t>Physical activity classes</a:t>
            </a:r>
          </a:p>
          <a:p>
            <a:pPr lvl="2"/>
            <a:r>
              <a:rPr lang="en-US" sz="1400" dirty="0" smtClean="0"/>
              <a:t>Mental health providers</a:t>
            </a:r>
          </a:p>
          <a:p>
            <a:pPr lvl="1"/>
            <a:r>
              <a:rPr lang="en-US" sz="1800" dirty="0" smtClean="0"/>
              <a:t>Use workplace services like an employee assistance plan (EAP)</a:t>
            </a:r>
          </a:p>
          <a:p>
            <a:r>
              <a:rPr lang="en-US" sz="1950" dirty="0" smtClean="0"/>
              <a:t>Organizational change + stress management = healthy workplace</a:t>
            </a:r>
          </a:p>
          <a:p>
            <a:pPr lvl="1"/>
            <a:endParaRPr lang="en-US" sz="1800" dirty="0" smtClean="0"/>
          </a:p>
        </p:txBody>
      </p:sp>
      <p:sp>
        <p:nvSpPr>
          <p:cNvPr id="6"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7"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Objectives</a:t>
            </a:r>
          </a:p>
        </p:txBody>
      </p:sp>
      <p:sp>
        <p:nvSpPr>
          <p:cNvPr id="5123" name="Content Placeholder 2"/>
          <p:cNvSpPr>
            <a:spLocks noGrp="1"/>
          </p:cNvSpPr>
          <p:nvPr>
            <p:ph idx="1"/>
          </p:nvPr>
        </p:nvSpPr>
        <p:spPr>
          <a:xfrm>
            <a:off x="685800" y="1219200"/>
            <a:ext cx="7543800" cy="4953000"/>
          </a:xfrm>
        </p:spPr>
        <p:txBody>
          <a:bodyPr/>
          <a:lstStyle/>
          <a:p>
            <a:pPr eaLnBrk="1" hangingPunct="1"/>
            <a:r>
              <a:rPr lang="en-US" dirty="0" smtClean="0"/>
              <a:t>List key components of staff wellness</a:t>
            </a:r>
          </a:p>
          <a:p>
            <a:pPr eaLnBrk="1" hangingPunct="1"/>
            <a:r>
              <a:rPr lang="en-US" dirty="0" smtClean="0"/>
              <a:t>List two recommendations for each area of wellness</a:t>
            </a:r>
          </a:p>
          <a:p>
            <a:pPr eaLnBrk="1" hangingPunct="1"/>
            <a:r>
              <a:rPr lang="en-US" dirty="0" smtClean="0"/>
              <a:t>List three benefits of staff wellness</a:t>
            </a:r>
          </a:p>
          <a:p>
            <a:pPr eaLnBrk="1" hangingPunct="1"/>
            <a:r>
              <a:rPr lang="en-US" dirty="0" smtClean="0"/>
              <a:t>Identify early care and education program barriers to staff wellness</a:t>
            </a:r>
          </a:p>
          <a:p>
            <a:pPr eaLnBrk="1" hangingPunct="1"/>
            <a:r>
              <a:rPr lang="en-US" dirty="0" smtClean="0"/>
              <a:t>Identify one program goal to support staff wellness</a:t>
            </a:r>
          </a:p>
          <a:p>
            <a:pPr eaLnBrk="1" hangingPunct="1"/>
            <a:endParaRPr lang="en-US" dirty="0" smtClean="0"/>
          </a:p>
        </p:txBody>
      </p:sp>
      <p:pic>
        <p:nvPicPr>
          <p:cNvPr id="36865" name="Picture 1" descr="C:\Documents and Settings\kdupont\Local Settings\Temporary Internet Files\Content.IE5\0CILJJR2\MP900401459[1].jpg"/>
          <p:cNvPicPr>
            <a:picLocks noChangeAspect="1" noChangeArrowheads="1"/>
          </p:cNvPicPr>
          <p:nvPr/>
        </p:nvPicPr>
        <p:blipFill>
          <a:blip r:embed="rId3" cstate="print"/>
          <a:srcRect/>
          <a:stretch>
            <a:fillRect/>
          </a:stretch>
        </p:blipFill>
        <p:spPr bwMode="auto">
          <a:xfrm>
            <a:off x="990600" y="4419600"/>
            <a:ext cx="1423095" cy="2133600"/>
          </a:xfrm>
          <a:prstGeom prst="rect">
            <a:avLst/>
          </a:prstGeom>
          <a:noFill/>
          <a:ln>
            <a:solidFill>
              <a:schemeClr val="tx1"/>
            </a:solidFill>
          </a:ln>
        </p:spPr>
      </p:pic>
      <p:pic>
        <p:nvPicPr>
          <p:cNvPr id="36870" name="Picture 6" descr="C:\Documents and Settings\kdupont\Local Settings\Temporary Internet Files\Content.IE5\UGUQMFFY\MP910221073[1].jpg"/>
          <p:cNvPicPr>
            <a:picLocks noChangeAspect="1" noChangeArrowheads="1"/>
          </p:cNvPicPr>
          <p:nvPr/>
        </p:nvPicPr>
        <p:blipFill>
          <a:blip r:embed="rId4" cstate="print"/>
          <a:srcRect/>
          <a:stretch>
            <a:fillRect/>
          </a:stretch>
        </p:blipFill>
        <p:spPr bwMode="auto">
          <a:xfrm>
            <a:off x="3124200" y="4267200"/>
            <a:ext cx="1679137" cy="2438400"/>
          </a:xfrm>
          <a:prstGeom prst="rect">
            <a:avLst/>
          </a:prstGeom>
          <a:noFill/>
        </p:spPr>
      </p:pic>
      <p:pic>
        <p:nvPicPr>
          <p:cNvPr id="36876" name="Picture 12" descr="C:\Documents and Settings\kdupont\Local Settings\Temporary Internet Files\Content.IE5\DL8NGSNB\MP900439467[1].jpg"/>
          <p:cNvPicPr>
            <a:picLocks noChangeAspect="1" noChangeArrowheads="1"/>
          </p:cNvPicPr>
          <p:nvPr/>
        </p:nvPicPr>
        <p:blipFill>
          <a:blip r:embed="rId5" cstate="print"/>
          <a:srcRect/>
          <a:stretch>
            <a:fillRect/>
          </a:stretch>
        </p:blipFill>
        <p:spPr bwMode="auto">
          <a:xfrm>
            <a:off x="5181600" y="4572000"/>
            <a:ext cx="3048000" cy="1988457"/>
          </a:xfrm>
          <a:prstGeom prst="rect">
            <a:avLst/>
          </a:prstGeom>
          <a:noFill/>
          <a:ln>
            <a:solidFill>
              <a:schemeClr val="tx1"/>
            </a:solidFill>
          </a:ln>
        </p:spPr>
      </p:pic>
      <p:sp>
        <p:nvSpPr>
          <p:cNvPr id="7"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
        <p:nvSpPr>
          <p:cNvPr id="8"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Modeling</a:t>
            </a:r>
            <a:endParaRPr lang="en-US" dirty="0"/>
          </a:p>
        </p:txBody>
      </p:sp>
      <p:sp>
        <p:nvSpPr>
          <p:cNvPr id="3" name="Content Placeholder 2"/>
          <p:cNvSpPr>
            <a:spLocks noGrp="1"/>
          </p:cNvSpPr>
          <p:nvPr>
            <p:ph idx="1"/>
          </p:nvPr>
        </p:nvSpPr>
        <p:spPr>
          <a:xfrm>
            <a:off x="228600" y="1219200"/>
            <a:ext cx="4876800" cy="5181600"/>
          </a:xfrm>
        </p:spPr>
        <p:txBody>
          <a:bodyPr/>
          <a:lstStyle/>
          <a:p>
            <a:pPr>
              <a:buNone/>
            </a:pPr>
            <a:r>
              <a:rPr lang="en-US" sz="2800" i="1" dirty="0" smtClean="0"/>
              <a:t>   “The most important role models in people's lives, it seems, aren't superstars or household names.  They're 'everyday‘ people who quietly set examples for you--coaches, teachers, parents.  People about whom you say to yourself, perhaps not even consciously, 'I want to be like that.' “ 							</a:t>
            </a:r>
            <a:r>
              <a:rPr lang="en-US" sz="2400" i="1" dirty="0" smtClean="0"/>
              <a:t>- Tim Foley</a:t>
            </a:r>
            <a:endParaRPr lang="en-US" sz="2800" i="1" dirty="0" smtClean="0"/>
          </a:p>
          <a:p>
            <a:endParaRPr lang="en-US" sz="2800" dirty="0"/>
          </a:p>
        </p:txBody>
      </p:sp>
      <p:pic>
        <p:nvPicPr>
          <p:cNvPr id="1030" name="Picture 6" descr="http://www.betterplace.org/paperclip/000/224/263/default_Picture12.jpg"/>
          <p:cNvPicPr>
            <a:picLocks noChangeAspect="1" noChangeArrowheads="1"/>
          </p:cNvPicPr>
          <p:nvPr/>
        </p:nvPicPr>
        <p:blipFill>
          <a:blip r:embed="rId3" cstate="print"/>
          <a:srcRect r="2985" b="1667"/>
          <a:stretch>
            <a:fillRect/>
          </a:stretch>
        </p:blipFill>
        <p:spPr bwMode="auto">
          <a:xfrm>
            <a:off x="5334000" y="1219200"/>
            <a:ext cx="2971800" cy="4495800"/>
          </a:xfrm>
          <a:prstGeom prst="rect">
            <a:avLst/>
          </a:prstGeom>
          <a:noFill/>
          <a:ln>
            <a:solidFill>
              <a:schemeClr val="tx1"/>
            </a:solidFill>
          </a:ln>
        </p:spPr>
      </p:pic>
      <p:sp>
        <p:nvSpPr>
          <p:cNvPr id="5"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6"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as Role Models</a:t>
            </a:r>
            <a:endParaRPr lang="en-US" dirty="0"/>
          </a:p>
        </p:txBody>
      </p:sp>
      <p:sp>
        <p:nvSpPr>
          <p:cNvPr id="3" name="Content Placeholder 2"/>
          <p:cNvSpPr>
            <a:spLocks noGrp="1"/>
          </p:cNvSpPr>
          <p:nvPr>
            <p:ph idx="1"/>
          </p:nvPr>
        </p:nvSpPr>
        <p:spPr>
          <a:xfrm>
            <a:off x="609600" y="1219200"/>
            <a:ext cx="7620000" cy="4800600"/>
          </a:xfrm>
        </p:spPr>
        <p:txBody>
          <a:bodyPr/>
          <a:lstStyle/>
          <a:p>
            <a:r>
              <a:rPr lang="en-US" dirty="0" smtClean="0"/>
              <a:t>From infancy, children learn through their interactions with peers, parents and care providers</a:t>
            </a:r>
          </a:p>
          <a:p>
            <a:r>
              <a:rPr lang="en-US" dirty="0" smtClean="0"/>
              <a:t>Young children naturally want to do what you do</a:t>
            </a:r>
          </a:p>
          <a:p>
            <a:r>
              <a:rPr lang="en-US" dirty="0" smtClean="0"/>
              <a:t>Working with families every day gives you a unique opportunity to influence health behaviors</a:t>
            </a:r>
          </a:p>
          <a:p>
            <a:pPr lvl="1"/>
            <a:r>
              <a:rPr lang="en-US" dirty="0" smtClean="0"/>
              <a:t>Respect, trust, kindness, communication</a:t>
            </a:r>
          </a:p>
          <a:p>
            <a:r>
              <a:rPr lang="en-US" dirty="0" smtClean="0"/>
              <a:t>Overweight staff members may feel physically limited from participating in activities as role models. </a:t>
            </a:r>
          </a:p>
          <a:p>
            <a:pPr lvl="1"/>
            <a:r>
              <a:rPr lang="en-US" dirty="0" smtClean="0"/>
              <a:t>Acknowledge their challenges, encourage participation as possible, encourage enthusiasm!</a:t>
            </a:r>
          </a:p>
          <a:p>
            <a:pPr lvl="1"/>
            <a:r>
              <a:rPr lang="en-US" dirty="0" smtClean="0"/>
              <a:t>Staff wellness activities will help them make personal behavior changes that will increase their ability to role model</a:t>
            </a:r>
            <a:endParaRPr lang="en-US" dirty="0"/>
          </a:p>
        </p:txBody>
      </p:sp>
      <p:sp>
        <p:nvSpPr>
          <p:cNvPr id="4"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5"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a:t>
            </a:r>
            <a:endParaRPr lang="en-US" dirty="0"/>
          </a:p>
        </p:txBody>
      </p:sp>
      <p:sp>
        <p:nvSpPr>
          <p:cNvPr id="3" name="Content Placeholder 2"/>
          <p:cNvSpPr>
            <a:spLocks noGrp="1"/>
          </p:cNvSpPr>
          <p:nvPr>
            <p:ph idx="1"/>
          </p:nvPr>
        </p:nvSpPr>
        <p:spPr>
          <a:xfrm>
            <a:off x="304800" y="1371600"/>
            <a:ext cx="7467600" cy="4800600"/>
          </a:xfrm>
        </p:spPr>
        <p:txBody>
          <a:bodyPr/>
          <a:lstStyle/>
          <a:p>
            <a:r>
              <a:rPr lang="en-US" dirty="0" smtClean="0"/>
              <a:t>What makes it hard for staff to make healthy choices while at work in your program?</a:t>
            </a:r>
          </a:p>
          <a:p>
            <a:pPr lvl="1"/>
            <a:r>
              <a:rPr lang="en-US" dirty="0" smtClean="0"/>
              <a:t>Healthy foods and beverages</a:t>
            </a:r>
          </a:p>
          <a:p>
            <a:pPr lvl="1"/>
            <a:r>
              <a:rPr lang="en-US" dirty="0" smtClean="0"/>
              <a:t>Physical activity</a:t>
            </a:r>
          </a:p>
          <a:p>
            <a:pPr lvl="1"/>
            <a:r>
              <a:rPr lang="en-US" dirty="0" smtClean="0"/>
              <a:t>Screen time</a:t>
            </a:r>
          </a:p>
          <a:p>
            <a:pPr lvl="1"/>
            <a:r>
              <a:rPr lang="en-US" dirty="0" smtClean="0"/>
              <a:t>Breastfeeding</a:t>
            </a:r>
          </a:p>
          <a:p>
            <a:pPr lvl="1"/>
            <a:r>
              <a:rPr lang="en-US" dirty="0" smtClean="0"/>
              <a:t>Stress </a:t>
            </a:r>
            <a:endParaRPr lang="en-US" dirty="0"/>
          </a:p>
        </p:txBody>
      </p:sp>
      <p:pic>
        <p:nvPicPr>
          <p:cNvPr id="2052" name="Picture 4" descr="http://1.bp.blogspot.com/-IWVk9f7HJXI/Tzm0dcqMnsI/AAAAAAAAAYE/x0swNHVOA3g/s1600/vending-machine.png"/>
          <p:cNvPicPr>
            <a:picLocks noChangeAspect="1" noChangeArrowheads="1"/>
          </p:cNvPicPr>
          <p:nvPr/>
        </p:nvPicPr>
        <p:blipFill>
          <a:blip r:embed="rId3" cstate="print"/>
          <a:srcRect/>
          <a:stretch>
            <a:fillRect/>
          </a:stretch>
        </p:blipFill>
        <p:spPr bwMode="auto">
          <a:xfrm>
            <a:off x="5181600" y="2667000"/>
            <a:ext cx="3241146" cy="3733801"/>
          </a:xfrm>
          <a:prstGeom prst="rect">
            <a:avLst/>
          </a:prstGeom>
          <a:noFill/>
          <a:ln>
            <a:solidFill>
              <a:schemeClr val="tx1"/>
            </a:solidFill>
          </a:ln>
        </p:spPr>
      </p:pic>
      <p:pic>
        <p:nvPicPr>
          <p:cNvPr id="2056" name="Picture 8" descr="http://images.paraorkut.com/img/funnypics/images/s/spaghetti_baby-12028.jpg"/>
          <p:cNvPicPr>
            <a:picLocks noChangeAspect="1" noChangeArrowheads="1"/>
          </p:cNvPicPr>
          <p:nvPr/>
        </p:nvPicPr>
        <p:blipFill>
          <a:blip r:embed="rId4" cstate="print"/>
          <a:srcRect/>
          <a:stretch>
            <a:fillRect/>
          </a:stretch>
        </p:blipFill>
        <p:spPr bwMode="auto">
          <a:xfrm>
            <a:off x="3200400" y="3657600"/>
            <a:ext cx="1765623" cy="2743200"/>
          </a:xfrm>
          <a:prstGeom prst="rect">
            <a:avLst/>
          </a:prstGeom>
          <a:noFill/>
          <a:ln>
            <a:solidFill>
              <a:schemeClr val="tx1"/>
            </a:solidFill>
          </a:ln>
        </p:spPr>
      </p:pic>
      <p:sp>
        <p:nvSpPr>
          <p:cNvPr id="6"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8"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Activity: Staff Wellness Assessment</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51413060"/>
              </p:ext>
            </p:extLst>
          </p:nvPr>
        </p:nvGraphicFramePr>
        <p:xfrm>
          <a:off x="533400" y="1249680"/>
          <a:ext cx="8229600" cy="5259624"/>
        </p:xfrm>
        <a:graphic>
          <a:graphicData uri="http://schemas.openxmlformats.org/drawingml/2006/table">
            <a:tbl>
              <a:tblPr firstRow="1" bandRow="1">
                <a:tableStyleId>{5C22544A-7EE6-4342-B048-85BDC9FD1C3A}</a:tableStyleId>
              </a:tblPr>
              <a:tblGrid>
                <a:gridCol w="2057400"/>
                <a:gridCol w="2057400"/>
                <a:gridCol w="2057400"/>
                <a:gridCol w="2057400"/>
              </a:tblGrid>
              <a:tr h="960120">
                <a:tc>
                  <a:txBody>
                    <a:bodyPr/>
                    <a:lstStyle/>
                    <a:p>
                      <a:r>
                        <a:rPr lang="en-US" dirty="0" smtClean="0"/>
                        <a:t>Behavior</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What do we do now to support staff </a:t>
                      </a:r>
                      <a:r>
                        <a:rPr lang="en-US" baseline="0" dirty="0" smtClean="0"/>
                        <a:t>wellness</a:t>
                      </a:r>
                      <a:r>
                        <a:rPr lang="en-US" dirty="0" smtClean="0"/>
                        <a:t>?</a:t>
                      </a:r>
                    </a:p>
                  </a:txBody>
                  <a:tcPr/>
                </a:tc>
                <a:tc>
                  <a:txBody>
                    <a:bodyPr/>
                    <a:lstStyle/>
                    <a:p>
                      <a:pPr algn="ctr"/>
                      <a:r>
                        <a:rPr lang="en-US" dirty="0" smtClean="0"/>
                        <a:t>What are some barriers to staff</a:t>
                      </a:r>
                      <a:r>
                        <a:rPr lang="en-US" baseline="0" dirty="0" smtClean="0"/>
                        <a:t> wellness</a:t>
                      </a:r>
                      <a:r>
                        <a:rPr lang="en-US" dirty="0" smtClean="0"/>
                        <a:t>?</a:t>
                      </a:r>
                      <a:endParaRPr lang="en-US" dirty="0"/>
                    </a:p>
                  </a:txBody>
                  <a:tcPr/>
                </a:tc>
                <a:tc>
                  <a:txBody>
                    <a:bodyPr/>
                    <a:lstStyle/>
                    <a:p>
                      <a:pPr algn="ctr"/>
                      <a:r>
                        <a:rPr lang="en-US" dirty="0" smtClean="0"/>
                        <a:t>What could we do to address these barriers?</a:t>
                      </a:r>
                      <a:endParaRPr lang="en-US" dirty="0"/>
                    </a:p>
                  </a:txBody>
                  <a:tcPr/>
                </a:tc>
              </a:tr>
              <a:tr h="716584">
                <a:tc>
                  <a:txBody>
                    <a:bodyPr/>
                    <a:lstStyle/>
                    <a:p>
                      <a:r>
                        <a:rPr lang="en-US" b="1" dirty="0" smtClean="0"/>
                        <a:t>Healthy eating</a:t>
                      </a:r>
                      <a:endParaRPr lang="en-US"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716584">
                <a:tc>
                  <a:txBody>
                    <a:bodyPr/>
                    <a:lstStyle/>
                    <a:p>
                      <a:r>
                        <a:rPr lang="en-US" b="1" dirty="0" smtClean="0"/>
                        <a:t>Physical</a:t>
                      </a:r>
                      <a:r>
                        <a:rPr lang="en-US" b="1" baseline="0" dirty="0" smtClean="0"/>
                        <a:t> Activity</a:t>
                      </a:r>
                      <a:endParaRPr lang="en-US"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716584">
                <a:tc>
                  <a:txBody>
                    <a:bodyPr/>
                    <a:lstStyle/>
                    <a:p>
                      <a:r>
                        <a:rPr lang="en-US" b="1" dirty="0" smtClean="0"/>
                        <a:t>Healthy</a:t>
                      </a:r>
                      <a:r>
                        <a:rPr lang="en-US" b="1" baseline="0" dirty="0" smtClean="0"/>
                        <a:t> w</a:t>
                      </a:r>
                      <a:r>
                        <a:rPr lang="en-US" b="1" dirty="0" smtClean="0"/>
                        <a:t>eight</a:t>
                      </a:r>
                      <a:endParaRPr lang="en-US"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716584">
                <a:tc>
                  <a:txBody>
                    <a:bodyPr/>
                    <a:lstStyle/>
                    <a:p>
                      <a:r>
                        <a:rPr lang="en-US" b="1" dirty="0" smtClean="0"/>
                        <a:t>Breastfeeding</a:t>
                      </a:r>
                      <a:endParaRPr lang="en-US"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716584">
                <a:tc>
                  <a:txBody>
                    <a:bodyPr/>
                    <a:lstStyle/>
                    <a:p>
                      <a:r>
                        <a:rPr lang="en-US" b="1" dirty="0" smtClean="0"/>
                        <a:t>Stress Reduction</a:t>
                      </a:r>
                      <a:endParaRPr lang="en-US"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716584">
                <a:tc>
                  <a:txBody>
                    <a:bodyPr/>
                    <a:lstStyle/>
                    <a:p>
                      <a:r>
                        <a:rPr lang="en-US" b="1" dirty="0" smtClean="0"/>
                        <a:t>Screen Time</a:t>
                      </a:r>
                      <a:endParaRPr lang="en-US" b="1"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Wellness Assessment</a:t>
            </a:r>
            <a:endParaRPr lang="en-US" dirty="0"/>
          </a:p>
        </p:txBody>
      </p:sp>
      <p:sp>
        <p:nvSpPr>
          <p:cNvPr id="3" name="Content Placeholder 2"/>
          <p:cNvSpPr>
            <a:spLocks noGrp="1"/>
          </p:cNvSpPr>
          <p:nvPr>
            <p:ph idx="1"/>
          </p:nvPr>
        </p:nvSpPr>
        <p:spPr>
          <a:xfrm>
            <a:off x="457200" y="1219200"/>
            <a:ext cx="8153400" cy="4800600"/>
          </a:xfrm>
        </p:spPr>
        <p:txBody>
          <a:bodyPr/>
          <a:lstStyle/>
          <a:p>
            <a:r>
              <a:rPr lang="en-US" sz="3200" dirty="0" smtClean="0"/>
              <a:t>Considerations</a:t>
            </a:r>
          </a:p>
          <a:p>
            <a:pPr lvl="1"/>
            <a:r>
              <a:rPr lang="en-US" sz="2800" dirty="0" smtClean="0"/>
              <a:t>Policies</a:t>
            </a:r>
          </a:p>
          <a:p>
            <a:pPr lvl="1"/>
            <a:r>
              <a:rPr lang="en-US" sz="2800" dirty="0" smtClean="0"/>
              <a:t>Programs</a:t>
            </a:r>
          </a:p>
          <a:p>
            <a:pPr lvl="1"/>
            <a:r>
              <a:rPr lang="en-US" sz="2800" dirty="0" smtClean="0"/>
              <a:t>Environment</a:t>
            </a:r>
          </a:p>
          <a:p>
            <a:pPr lvl="1"/>
            <a:r>
              <a:rPr lang="en-US" sz="2800" dirty="0" smtClean="0"/>
              <a:t>Education</a:t>
            </a:r>
          </a:p>
          <a:p>
            <a:pPr lvl="1"/>
            <a:r>
              <a:rPr lang="en-US" sz="2800" dirty="0" smtClean="0"/>
              <a:t>Resources</a:t>
            </a:r>
          </a:p>
          <a:p>
            <a:pPr lvl="1"/>
            <a:r>
              <a:rPr lang="en-US" sz="2800" dirty="0" smtClean="0"/>
              <a:t>Social support</a:t>
            </a:r>
          </a:p>
          <a:p>
            <a:r>
              <a:rPr lang="en-US" sz="3200" dirty="0" smtClean="0"/>
              <a:t>Barriers</a:t>
            </a:r>
          </a:p>
          <a:p>
            <a:r>
              <a:rPr lang="en-US" sz="3200" dirty="0" smtClean="0"/>
              <a:t>What do staff want?</a:t>
            </a:r>
          </a:p>
        </p:txBody>
      </p:sp>
      <p:pic>
        <p:nvPicPr>
          <p:cNvPr id="4" name="Picture 2" descr="http://www.spfldcol.edu/homepage/dept.nsf/D34E7CB99DA77023852574C600599F68/$File/EmployeeWellness1.jpg"/>
          <p:cNvPicPr>
            <a:picLocks noChangeAspect="1" noChangeArrowheads="1"/>
          </p:cNvPicPr>
          <p:nvPr/>
        </p:nvPicPr>
        <p:blipFill>
          <a:blip r:embed="rId3" cstate="print"/>
          <a:srcRect/>
          <a:stretch>
            <a:fillRect/>
          </a:stretch>
        </p:blipFill>
        <p:spPr bwMode="auto">
          <a:xfrm>
            <a:off x="4572000" y="1143000"/>
            <a:ext cx="3657600" cy="2300005"/>
          </a:xfrm>
          <a:prstGeom prst="rect">
            <a:avLst/>
          </a:prstGeom>
          <a:noFill/>
          <a:ln>
            <a:solidFill>
              <a:schemeClr val="tx1"/>
            </a:solidFill>
          </a:ln>
        </p:spPr>
      </p:pic>
      <p:pic>
        <p:nvPicPr>
          <p:cNvPr id="5" name="Picture 4" descr="https://www.adventisthealthsystem.com/Portals/1/images/Secondary/employee-choice.jpg"/>
          <p:cNvPicPr>
            <a:picLocks noChangeAspect="1" noChangeArrowheads="1"/>
          </p:cNvPicPr>
          <p:nvPr/>
        </p:nvPicPr>
        <p:blipFill>
          <a:blip r:embed="rId4" cstate="print"/>
          <a:srcRect/>
          <a:stretch>
            <a:fillRect/>
          </a:stretch>
        </p:blipFill>
        <p:spPr bwMode="auto">
          <a:xfrm>
            <a:off x="4572000" y="3733800"/>
            <a:ext cx="3657600" cy="2542904"/>
          </a:xfrm>
          <a:prstGeom prst="rect">
            <a:avLst/>
          </a:prstGeom>
          <a:noFill/>
          <a:ln>
            <a:solidFill>
              <a:schemeClr val="tx1"/>
            </a:solidFill>
          </a:ln>
        </p:spPr>
      </p:pic>
      <p:sp>
        <p:nvSpPr>
          <p:cNvPr id="6"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7"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685800" y="1371600"/>
            <a:ext cx="7696200" cy="4800600"/>
          </a:xfrm>
        </p:spPr>
        <p:txBody>
          <a:bodyPr/>
          <a:lstStyle/>
          <a:p>
            <a:r>
              <a:rPr lang="en-US" dirty="0" smtClean="0"/>
              <a:t>Homework doesn’t include staff wellness. But…</a:t>
            </a:r>
          </a:p>
          <a:p>
            <a:r>
              <a:rPr lang="en-US" dirty="0" smtClean="0"/>
              <a:t>It’s important! So, consider:</a:t>
            </a:r>
          </a:p>
          <a:p>
            <a:pPr lvl="1"/>
            <a:r>
              <a:rPr lang="en-US" dirty="0" smtClean="0"/>
              <a:t>Finding time to address it at a staff meeting</a:t>
            </a:r>
          </a:p>
          <a:p>
            <a:pPr lvl="1"/>
            <a:r>
              <a:rPr lang="en-US" dirty="0" smtClean="0"/>
              <a:t>Asking staff if a small group wants to work on staff wellness</a:t>
            </a:r>
          </a:p>
          <a:p>
            <a:pPr lvl="1"/>
            <a:r>
              <a:rPr lang="en-US" dirty="0" smtClean="0"/>
              <a:t>Using some of the handouts to facilitate conversations with staff</a:t>
            </a:r>
          </a:p>
          <a:p>
            <a:pPr lvl="1"/>
            <a:r>
              <a:rPr lang="en-US" dirty="0" smtClean="0"/>
              <a:t>Using the Program Activity for Staff Wellness</a:t>
            </a:r>
          </a:p>
          <a:p>
            <a:r>
              <a:rPr lang="en-US" dirty="0" smtClean="0"/>
              <a:t>Remember to ask, encourage and support</a:t>
            </a:r>
          </a:p>
          <a:p>
            <a:pPr lvl="1"/>
            <a:r>
              <a:rPr lang="en-US" dirty="0" smtClean="0"/>
              <a:t>Frame the issue positively</a:t>
            </a:r>
          </a:p>
          <a:p>
            <a:pPr lvl="1"/>
            <a:r>
              <a:rPr lang="en-US" dirty="0" smtClean="0"/>
              <a:t>Don’t order and direct</a:t>
            </a:r>
          </a:p>
          <a:p>
            <a:r>
              <a:rPr lang="en-US" dirty="0" smtClean="0"/>
              <a:t>Resource List for Staff Wellness</a:t>
            </a:r>
          </a:p>
          <a:p>
            <a:pPr lvl="1"/>
            <a:endParaRPr lang="en-US" dirty="0" smtClean="0"/>
          </a:p>
          <a:p>
            <a:pPr>
              <a:buNone/>
            </a:pPr>
            <a:endParaRPr lang="en-US" dirty="0"/>
          </a:p>
        </p:txBody>
      </p:sp>
      <p:sp>
        <p:nvSpPr>
          <p:cNvPr id="4"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5"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Staff Wellness</a:t>
            </a:r>
            <a:endParaRPr lang="en-US" dirty="0"/>
          </a:p>
        </p:txBody>
      </p:sp>
      <p:sp>
        <p:nvSpPr>
          <p:cNvPr id="3" name="Content Placeholder 2"/>
          <p:cNvSpPr>
            <a:spLocks noGrp="1"/>
          </p:cNvSpPr>
          <p:nvPr>
            <p:ph idx="1"/>
          </p:nvPr>
        </p:nvSpPr>
        <p:spPr>
          <a:xfrm>
            <a:off x="304800" y="1371600"/>
            <a:ext cx="7239000" cy="4800600"/>
          </a:xfrm>
        </p:spPr>
        <p:txBody>
          <a:bodyPr/>
          <a:lstStyle/>
          <a:p>
            <a:r>
              <a:rPr lang="en-US" dirty="0" smtClean="0"/>
              <a:t>CDC’s Healthier Worksite Initiative </a:t>
            </a:r>
          </a:p>
          <a:p>
            <a:pPr lvl="1"/>
            <a:r>
              <a:rPr lang="en-US" dirty="0" smtClean="0"/>
              <a:t>Comprehensive website </a:t>
            </a:r>
          </a:p>
          <a:p>
            <a:pPr lvl="1"/>
            <a:r>
              <a:rPr lang="en-US" dirty="0" smtClean="0"/>
              <a:t>Nutrition, physical activity, breastfeeding, weight, preventive health screenings, tobacco </a:t>
            </a:r>
          </a:p>
          <a:p>
            <a:r>
              <a:rPr lang="en-US" dirty="0" smtClean="0"/>
              <a:t>Tools for</a:t>
            </a:r>
          </a:p>
          <a:p>
            <a:pPr lvl="1"/>
            <a:r>
              <a:rPr lang="en-US" dirty="0" smtClean="0"/>
              <a:t>Planning</a:t>
            </a:r>
          </a:p>
          <a:p>
            <a:pPr lvl="1"/>
            <a:r>
              <a:rPr lang="en-US" dirty="0" smtClean="0"/>
              <a:t>Needs Assessment</a:t>
            </a:r>
          </a:p>
          <a:p>
            <a:pPr lvl="1"/>
            <a:r>
              <a:rPr lang="en-US" dirty="0" smtClean="0"/>
              <a:t>Implementation </a:t>
            </a:r>
          </a:p>
          <a:p>
            <a:pPr lvl="1"/>
            <a:r>
              <a:rPr lang="en-US" dirty="0" smtClean="0"/>
              <a:t>Evaluation</a:t>
            </a:r>
          </a:p>
          <a:p>
            <a:pPr lvl="1"/>
            <a:r>
              <a:rPr lang="en-US" dirty="0" smtClean="0"/>
              <a:t>Policy</a:t>
            </a:r>
          </a:p>
          <a:p>
            <a:pPr lvl="1"/>
            <a:endParaRPr lang="en-US" sz="1200" dirty="0" smtClean="0"/>
          </a:p>
          <a:p>
            <a:pPr>
              <a:buNone/>
            </a:pPr>
            <a:r>
              <a:rPr lang="en-US" dirty="0" smtClean="0"/>
              <a:t>	http://www.cdc.gov/nccdphp/dnpao/hwi/index.htm</a:t>
            </a:r>
            <a:endParaRPr lang="en-US" dirty="0"/>
          </a:p>
        </p:txBody>
      </p:sp>
      <p:pic>
        <p:nvPicPr>
          <p:cNvPr id="4098" name="Picture 2" descr="HWI Toolkits"/>
          <p:cNvPicPr>
            <a:picLocks noChangeAspect="1" noChangeArrowheads="1"/>
          </p:cNvPicPr>
          <p:nvPr/>
        </p:nvPicPr>
        <p:blipFill>
          <a:blip r:embed="rId3" cstate="print"/>
          <a:srcRect/>
          <a:stretch>
            <a:fillRect/>
          </a:stretch>
        </p:blipFill>
        <p:spPr bwMode="auto">
          <a:xfrm>
            <a:off x="6705600" y="838200"/>
            <a:ext cx="1885950" cy="1790701"/>
          </a:xfrm>
          <a:prstGeom prst="rect">
            <a:avLst/>
          </a:prstGeom>
          <a:noFill/>
        </p:spPr>
      </p:pic>
      <p:pic>
        <p:nvPicPr>
          <p:cNvPr id="4102" name="Picture 6" descr="http://www.sprint.com/responsibility/ourpeople/images/EmployeeWellness.jpg"/>
          <p:cNvPicPr>
            <a:picLocks noChangeAspect="1" noChangeArrowheads="1"/>
          </p:cNvPicPr>
          <p:nvPr/>
        </p:nvPicPr>
        <p:blipFill>
          <a:blip r:embed="rId4" cstate="print"/>
          <a:srcRect/>
          <a:stretch>
            <a:fillRect/>
          </a:stretch>
        </p:blipFill>
        <p:spPr bwMode="auto">
          <a:xfrm>
            <a:off x="4724400" y="3429000"/>
            <a:ext cx="3569726" cy="1981200"/>
          </a:xfrm>
          <a:prstGeom prst="rect">
            <a:avLst/>
          </a:prstGeom>
          <a:noFill/>
        </p:spPr>
      </p:pic>
      <p:sp>
        <p:nvSpPr>
          <p:cNvPr id="6"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7"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&amp; Questions</a:t>
            </a:r>
            <a:endParaRPr lang="en-US" dirty="0"/>
          </a:p>
        </p:txBody>
      </p:sp>
      <p:sp>
        <p:nvSpPr>
          <p:cNvPr id="3" name="Content Placeholder 2"/>
          <p:cNvSpPr>
            <a:spLocks noGrp="1"/>
          </p:cNvSpPr>
          <p:nvPr>
            <p:ph idx="1"/>
          </p:nvPr>
        </p:nvSpPr>
        <p:spPr>
          <a:xfrm>
            <a:off x="228600" y="1371600"/>
            <a:ext cx="8382000" cy="685800"/>
          </a:xfrm>
        </p:spPr>
        <p:txBody>
          <a:bodyPr/>
          <a:lstStyle/>
          <a:p>
            <a:pPr>
              <a:buNone/>
            </a:pPr>
            <a:r>
              <a:rPr lang="en-US" sz="2800" i="1" dirty="0" smtClean="0"/>
              <a:t>	“The part can never be well unless the whole is well.” </a:t>
            </a:r>
            <a:r>
              <a:rPr lang="en-US" sz="1100" i="1" dirty="0" smtClean="0"/>
              <a:t>- Plato</a:t>
            </a:r>
            <a:endParaRPr lang="en-US" sz="2800" i="1" dirty="0" smtClean="0"/>
          </a:p>
          <a:p>
            <a:pPr>
              <a:buNone/>
            </a:pPr>
            <a:endParaRPr lang="en-US" sz="1400" dirty="0"/>
          </a:p>
        </p:txBody>
      </p:sp>
      <p:pic>
        <p:nvPicPr>
          <p:cNvPr id="4098" name="Picture 2" descr="http://businessinwellness.com/wp-content/uploads/2010/10/wellnessis.jpg"/>
          <p:cNvPicPr>
            <a:picLocks noChangeAspect="1" noChangeArrowheads="1"/>
          </p:cNvPicPr>
          <p:nvPr/>
        </p:nvPicPr>
        <p:blipFill>
          <a:blip r:embed="rId3" cstate="print"/>
          <a:srcRect/>
          <a:stretch>
            <a:fillRect/>
          </a:stretch>
        </p:blipFill>
        <p:spPr bwMode="auto">
          <a:xfrm>
            <a:off x="1219200" y="2057400"/>
            <a:ext cx="6477000" cy="381063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1066800" y="1143000"/>
            <a:ext cx="7086600" cy="4800600"/>
          </a:xfrm>
        </p:spPr>
        <p:txBody>
          <a:bodyPr/>
          <a:lstStyle/>
          <a:p>
            <a:pPr algn="ctr" eaLnBrk="1" hangingPunct="1">
              <a:defRPr/>
            </a:pPr>
            <a:endParaRPr lang="en-US" sz="4000" dirty="0" smtClean="0"/>
          </a:p>
          <a:p>
            <a:pPr algn="ctr" eaLnBrk="1" hangingPunct="1">
              <a:buFont typeface="Wingdings" pitchFamily="2" charset="2"/>
              <a:buNone/>
              <a:defRPr/>
            </a:pPr>
            <a:r>
              <a:rPr lang="en-US" sz="8000" dirty="0" smtClean="0"/>
              <a:t>Wellness…</a:t>
            </a:r>
          </a:p>
          <a:p>
            <a:pPr algn="ctr" eaLnBrk="1" hangingPunct="1">
              <a:buFont typeface="Wingdings" pitchFamily="2" charset="2"/>
              <a:buNone/>
              <a:defRPr/>
            </a:pPr>
            <a:r>
              <a:rPr lang="en-US" sz="4000" dirty="0" smtClean="0"/>
              <a:t>What does it mean to you?</a:t>
            </a:r>
          </a:p>
        </p:txBody>
      </p:sp>
      <p:sp>
        <p:nvSpPr>
          <p:cNvPr id="3"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
        <p:nvSpPr>
          <p:cNvPr id="4"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wellness?</a:t>
            </a:r>
            <a:endParaRPr lang="en-US" dirty="0"/>
          </a:p>
        </p:txBody>
      </p:sp>
      <p:sp>
        <p:nvSpPr>
          <p:cNvPr id="3" name="Content Placeholder 2"/>
          <p:cNvSpPr>
            <a:spLocks noGrp="1"/>
          </p:cNvSpPr>
          <p:nvPr>
            <p:ph idx="1"/>
          </p:nvPr>
        </p:nvSpPr>
        <p:spPr>
          <a:xfrm>
            <a:off x="381000" y="1219200"/>
            <a:ext cx="4572000" cy="4800600"/>
          </a:xfrm>
        </p:spPr>
        <p:txBody>
          <a:bodyPr/>
          <a:lstStyle/>
          <a:p>
            <a:r>
              <a:rPr lang="en-US" sz="2400" b="0" dirty="0" smtClean="0"/>
              <a:t>A conscious, self-directed and evolving process of achieving full potential.</a:t>
            </a:r>
          </a:p>
          <a:p>
            <a:r>
              <a:rPr lang="en-US" sz="2400" b="0" dirty="0" smtClean="0"/>
              <a:t>Multi-dimensional and holistic, encompassing lifestyle, mental and spiritual well-being, and the environment</a:t>
            </a:r>
          </a:p>
          <a:p>
            <a:r>
              <a:rPr lang="en-US" sz="2400" b="0" dirty="0" smtClean="0"/>
              <a:t>Positive and affirming</a:t>
            </a:r>
          </a:p>
          <a:p>
            <a:endParaRPr lang="en-US" sz="1600" dirty="0" smtClean="0"/>
          </a:p>
          <a:p>
            <a:pPr>
              <a:buNone/>
            </a:pPr>
            <a:r>
              <a:rPr lang="en-US" sz="3200" i="1" dirty="0" smtClean="0"/>
              <a:t>    </a:t>
            </a:r>
            <a:endParaRPr lang="en-US" dirty="0"/>
          </a:p>
        </p:txBody>
      </p:sp>
      <p:sp>
        <p:nvSpPr>
          <p:cNvPr id="5" name="TextBox 4"/>
          <p:cNvSpPr txBox="1"/>
          <p:nvPr/>
        </p:nvSpPr>
        <p:spPr>
          <a:xfrm>
            <a:off x="1447801" y="6172201"/>
            <a:ext cx="6781800" cy="523220"/>
          </a:xfrm>
          <a:prstGeom prst="rect">
            <a:avLst/>
          </a:prstGeom>
          <a:noFill/>
        </p:spPr>
        <p:txBody>
          <a:bodyPr wrap="square" rtlCol="0">
            <a:spAutoFit/>
          </a:bodyPr>
          <a:lstStyle/>
          <a:p>
            <a:r>
              <a:rPr lang="en-US" sz="1400" dirty="0" smtClean="0"/>
              <a:t>The National Wellness Institute. http://www.nationalwellness.org/index.php?id_tier=2&amp;id_c=26</a:t>
            </a:r>
          </a:p>
          <a:p>
            <a:r>
              <a:rPr lang="en-US" sz="1400" dirty="0" smtClean="0"/>
              <a:t>Retrieved December 14, 2012.</a:t>
            </a:r>
            <a:endParaRPr lang="en-US" sz="1400" dirty="0"/>
          </a:p>
        </p:txBody>
      </p:sp>
      <p:pic>
        <p:nvPicPr>
          <p:cNvPr id="14" name="Picture 7" descr="C:\Documents and Settings\kdupont\Local Settings\Temporary Internet Files\Content.IE5\9TXQCAOR\MP900433082[1].jpg"/>
          <p:cNvPicPr>
            <a:picLocks noChangeAspect="1" noChangeArrowheads="1"/>
          </p:cNvPicPr>
          <p:nvPr/>
        </p:nvPicPr>
        <p:blipFill>
          <a:blip r:embed="rId3" cstate="print"/>
          <a:srcRect/>
          <a:stretch>
            <a:fillRect/>
          </a:stretch>
        </p:blipFill>
        <p:spPr bwMode="auto">
          <a:xfrm>
            <a:off x="4800600" y="152400"/>
            <a:ext cx="4191000" cy="4203009"/>
          </a:xfrm>
          <a:prstGeom prst="rect">
            <a:avLst/>
          </a:prstGeom>
          <a:noFill/>
          <a:ln>
            <a:solidFill>
              <a:schemeClr val="tx1"/>
            </a:solidFill>
          </a:ln>
        </p:spPr>
      </p:pic>
      <p:sp>
        <p:nvSpPr>
          <p:cNvPr id="15" name="TextBox 14"/>
          <p:cNvSpPr txBox="1"/>
          <p:nvPr/>
        </p:nvSpPr>
        <p:spPr>
          <a:xfrm>
            <a:off x="533400" y="4495800"/>
            <a:ext cx="8001000" cy="2677656"/>
          </a:xfrm>
          <a:prstGeom prst="rect">
            <a:avLst/>
          </a:prstGeom>
          <a:noFill/>
        </p:spPr>
        <p:txBody>
          <a:bodyPr wrap="square" rtlCol="0">
            <a:spAutoFit/>
          </a:bodyPr>
          <a:lstStyle/>
          <a:p>
            <a:pPr>
              <a:buNone/>
            </a:pPr>
            <a:r>
              <a:rPr lang="en-US" sz="2800" b="1" dirty="0"/>
              <a:t>Wellness is an active process.  It requires awareness and directed, thoughtful attention to the choices we </a:t>
            </a:r>
            <a:r>
              <a:rPr lang="en-US" sz="2800" b="1" dirty="0" smtClean="0"/>
              <a:t>make.</a:t>
            </a:r>
            <a:r>
              <a:rPr lang="en-US" sz="2800" dirty="0" smtClean="0"/>
              <a:t/>
            </a:r>
            <a:br>
              <a:rPr lang="en-US" sz="2800" dirty="0" smtClean="0"/>
            </a:br>
            <a:endParaRPr lang="en-US" sz="2800" dirty="0" smtClean="0"/>
          </a:p>
          <a:p>
            <a:endParaRPr lang="en-US" sz="2800" dirty="0" smtClean="0"/>
          </a:p>
          <a:p>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wellness</a:t>
            </a:r>
            <a:endParaRPr lang="en-US" dirty="0"/>
          </a:p>
        </p:txBody>
      </p:sp>
      <p:pic>
        <p:nvPicPr>
          <p:cNvPr id="89090" name="Picture 2" descr="6 Dimensions of Wellness"/>
          <p:cNvPicPr>
            <a:picLocks noGrp="1" noChangeAspect="1" noChangeArrowheads="1"/>
          </p:cNvPicPr>
          <p:nvPr>
            <p:ph idx="1"/>
          </p:nvPr>
        </p:nvPicPr>
        <p:blipFill>
          <a:blip r:embed="rId3" cstate="print"/>
          <a:srcRect/>
          <a:stretch>
            <a:fillRect/>
          </a:stretch>
        </p:blipFill>
        <p:spPr bwMode="auto">
          <a:xfrm>
            <a:off x="1752600" y="1295400"/>
            <a:ext cx="5207000" cy="4495800"/>
          </a:xfrm>
          <a:prstGeom prst="rect">
            <a:avLst/>
          </a:prstGeom>
          <a:noFill/>
        </p:spPr>
      </p:pic>
      <p:sp>
        <p:nvSpPr>
          <p:cNvPr id="5" name="TextBox 4"/>
          <p:cNvSpPr txBox="1"/>
          <p:nvPr/>
        </p:nvSpPr>
        <p:spPr>
          <a:xfrm>
            <a:off x="1447801" y="6172201"/>
            <a:ext cx="6781800" cy="523220"/>
          </a:xfrm>
          <a:prstGeom prst="rect">
            <a:avLst/>
          </a:prstGeom>
          <a:noFill/>
        </p:spPr>
        <p:txBody>
          <a:bodyPr wrap="square" rtlCol="0">
            <a:spAutoFit/>
          </a:bodyPr>
          <a:lstStyle/>
          <a:p>
            <a:r>
              <a:rPr lang="en-US" sz="1400" dirty="0" smtClean="0"/>
              <a:t>The National Wellness Institute. http://www.nationalwellness.org/index.php?id_tier=2&amp;id_c=25  </a:t>
            </a:r>
          </a:p>
          <a:p>
            <a:r>
              <a:rPr lang="en-US" sz="1400" dirty="0" smtClean="0"/>
              <a:t>Retrieved December 14, 2012.</a:t>
            </a:r>
            <a:endParaRPr lang="en-US" sz="1400" dirty="0"/>
          </a:p>
        </p:txBody>
      </p:sp>
      <p:sp>
        <p:nvSpPr>
          <p:cNvPr id="6" name="TextBox 5"/>
          <p:cNvSpPr txBox="1"/>
          <p:nvPr/>
        </p:nvSpPr>
        <p:spPr>
          <a:xfrm>
            <a:off x="6858000" y="1371600"/>
            <a:ext cx="2057400" cy="1938992"/>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sz="2000" dirty="0" smtClean="0"/>
              <a:t> Healthy eating</a:t>
            </a:r>
          </a:p>
          <a:p>
            <a:pPr>
              <a:buFont typeface="Arial" pitchFamily="34" charset="0"/>
              <a:buChar char="•"/>
            </a:pPr>
            <a:r>
              <a:rPr lang="en-US" sz="2000" dirty="0" smtClean="0"/>
              <a:t> Physical activity</a:t>
            </a:r>
          </a:p>
          <a:p>
            <a:pPr>
              <a:buFont typeface="Arial" pitchFamily="34" charset="0"/>
              <a:buChar char="•"/>
            </a:pPr>
            <a:r>
              <a:rPr lang="en-US" sz="2000" dirty="0" smtClean="0"/>
              <a:t> Healthy weight </a:t>
            </a:r>
          </a:p>
          <a:p>
            <a:pPr>
              <a:buFont typeface="Arial" pitchFamily="34" charset="0"/>
              <a:buChar char="•"/>
            </a:pPr>
            <a:r>
              <a:rPr lang="en-US" sz="2000" dirty="0" smtClean="0"/>
              <a:t> Breastfeeding</a:t>
            </a:r>
          </a:p>
          <a:p>
            <a:pPr>
              <a:buFont typeface="Arial" pitchFamily="34" charset="0"/>
              <a:buChar char="•"/>
            </a:pPr>
            <a:r>
              <a:rPr lang="en-US" sz="2000" dirty="0" smtClean="0"/>
              <a:t> Stress reduction</a:t>
            </a:r>
          </a:p>
          <a:p>
            <a:pPr>
              <a:buFont typeface="Arial" pitchFamily="34" charset="0"/>
              <a:buChar char="•"/>
            </a:pPr>
            <a:r>
              <a:rPr lang="en-US" sz="2000" dirty="0" smtClean="0"/>
              <a:t> Screen Time</a:t>
            </a:r>
            <a:endParaRPr lang="en-US" sz="2000" dirty="0"/>
          </a:p>
        </p:txBody>
      </p:sp>
      <p:sp>
        <p:nvSpPr>
          <p:cNvPr id="7" name="TextBox 6"/>
          <p:cNvSpPr txBox="1"/>
          <p:nvPr/>
        </p:nvSpPr>
        <p:spPr>
          <a:xfrm>
            <a:off x="228600" y="1295400"/>
            <a:ext cx="2057400" cy="1015663"/>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n-US" sz="2000" dirty="0" smtClean="0"/>
              <a:t> Physical activity</a:t>
            </a:r>
          </a:p>
          <a:p>
            <a:pPr>
              <a:buFont typeface="Arial" pitchFamily="34" charset="0"/>
              <a:buChar char="•"/>
            </a:pPr>
            <a:r>
              <a:rPr lang="en-US" sz="2000" dirty="0" smtClean="0"/>
              <a:t> Breastfeeding </a:t>
            </a:r>
          </a:p>
          <a:p>
            <a:pPr>
              <a:buFont typeface="Arial" pitchFamily="34" charset="0"/>
              <a:buChar char="•"/>
            </a:pPr>
            <a:r>
              <a:rPr lang="en-US" sz="2000" dirty="0" smtClean="0"/>
              <a:t> Stress reduction</a:t>
            </a:r>
            <a:endParaRPr lang="en-US" sz="2000" dirty="0"/>
          </a:p>
        </p:txBody>
      </p:sp>
      <p:cxnSp>
        <p:nvCxnSpPr>
          <p:cNvPr id="9" name="Straight Connector 8"/>
          <p:cNvCxnSpPr/>
          <p:nvPr/>
        </p:nvCxnSpPr>
        <p:spPr>
          <a:xfrm>
            <a:off x="1371600" y="2286000"/>
            <a:ext cx="838200" cy="457200"/>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1"/>
          </p:cNvCxnSpPr>
          <p:nvPr/>
        </p:nvCxnSpPr>
        <p:spPr>
          <a:xfrm flipH="1">
            <a:off x="6248400" y="2341096"/>
            <a:ext cx="609600" cy="21104"/>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9090" idx="0"/>
          </p:cNvCxnSpPr>
          <p:nvPr/>
        </p:nvCxnSpPr>
        <p:spPr>
          <a:xfrm flipH="1" flipV="1">
            <a:off x="2514600" y="990600"/>
            <a:ext cx="18415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057400" y="990600"/>
            <a:ext cx="457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9090" idx="0"/>
          </p:cNvCxnSpPr>
          <p:nvPr/>
        </p:nvCxnSpPr>
        <p:spPr>
          <a:xfrm flipV="1">
            <a:off x="4356100" y="914400"/>
            <a:ext cx="18161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172200" y="914400"/>
            <a:ext cx="914400" cy="457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Staff Wellness Efforts</a:t>
            </a:r>
            <a:endParaRPr lang="en-US" dirty="0"/>
          </a:p>
        </p:txBody>
      </p:sp>
      <p:sp>
        <p:nvSpPr>
          <p:cNvPr id="3" name="Content Placeholder 2"/>
          <p:cNvSpPr>
            <a:spLocks noGrp="1"/>
          </p:cNvSpPr>
          <p:nvPr>
            <p:ph idx="1"/>
          </p:nvPr>
        </p:nvSpPr>
        <p:spPr>
          <a:xfrm>
            <a:off x="381000" y="1371600"/>
            <a:ext cx="8382000" cy="4953000"/>
          </a:xfrm>
        </p:spPr>
        <p:txBody>
          <a:bodyPr/>
          <a:lstStyle/>
          <a:p>
            <a:r>
              <a:rPr lang="en-US" sz="2400" dirty="0" smtClean="0"/>
              <a:t>Helps staff identify opportunities to improve their health</a:t>
            </a:r>
          </a:p>
          <a:p>
            <a:r>
              <a:rPr lang="en-US" sz="2400" dirty="0" smtClean="0"/>
              <a:t>Enhances productivity </a:t>
            </a:r>
          </a:p>
          <a:p>
            <a:r>
              <a:rPr lang="en-US" sz="2400" dirty="0" smtClean="0"/>
              <a:t>Reduces absences, idleness and health care costs</a:t>
            </a:r>
          </a:p>
          <a:p>
            <a:r>
              <a:rPr lang="en-US" sz="2400" dirty="0" smtClean="0"/>
              <a:t>Shifts focus from treatment to prevention </a:t>
            </a:r>
          </a:p>
          <a:p>
            <a:r>
              <a:rPr lang="en-US" sz="2400" dirty="0" smtClean="0"/>
              <a:t>Increases loyalty &amp; retention</a:t>
            </a:r>
          </a:p>
          <a:p>
            <a:r>
              <a:rPr lang="en-US" sz="2400" dirty="0" smtClean="0"/>
              <a:t>Creates role models for children and one another</a:t>
            </a:r>
          </a:p>
          <a:p>
            <a:pPr>
              <a:buNone/>
            </a:pPr>
            <a:endParaRPr lang="en-US" sz="2400" dirty="0" smtClean="0"/>
          </a:p>
          <a:p>
            <a:pPr>
              <a:buNone/>
            </a:pPr>
            <a:r>
              <a:rPr lang="en-US" sz="2400" dirty="0" smtClean="0">
                <a:solidFill>
                  <a:schemeClr val="tx2"/>
                </a:solidFill>
              </a:rPr>
              <a:t>How might the ECE program environment benefit? </a:t>
            </a:r>
          </a:p>
          <a:p>
            <a:pPr lvl="1"/>
            <a:r>
              <a:rPr lang="en-US" sz="2000" dirty="0" smtClean="0"/>
              <a:t>How might staff feel about themselves?</a:t>
            </a:r>
          </a:p>
          <a:p>
            <a:pPr lvl="1"/>
            <a:r>
              <a:rPr lang="en-US" sz="2000" dirty="0" smtClean="0"/>
              <a:t>How might they interact differently with you and one another?</a:t>
            </a:r>
          </a:p>
          <a:p>
            <a:pPr lvl="1"/>
            <a:r>
              <a:rPr lang="en-US" sz="2000" dirty="0" smtClean="0"/>
              <a:t>How might they make better role models for children?</a:t>
            </a:r>
            <a:endParaRPr lang="en-US" sz="2000" dirty="0"/>
          </a:p>
        </p:txBody>
      </p:sp>
      <p:sp>
        <p:nvSpPr>
          <p:cNvPr id="4"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5"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2000"/>
                                        <p:tgtEl>
                                          <p:spTgt spid="3">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2000"/>
                                        <p:tgtEl>
                                          <p:spTgt spid="3">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Focus</a:t>
            </a:r>
            <a:endParaRPr lang="en-US" dirty="0"/>
          </a:p>
        </p:txBody>
      </p:sp>
      <p:sp>
        <p:nvSpPr>
          <p:cNvPr id="3" name="Content Placeholder 2"/>
          <p:cNvSpPr>
            <a:spLocks noGrp="1"/>
          </p:cNvSpPr>
          <p:nvPr>
            <p:ph idx="1"/>
          </p:nvPr>
        </p:nvSpPr>
        <p:spPr/>
        <p:txBody>
          <a:bodyPr/>
          <a:lstStyle/>
          <a:p>
            <a:r>
              <a:rPr lang="en-US" b="0" dirty="0" smtClean="0"/>
              <a:t>Healthy Eating</a:t>
            </a:r>
          </a:p>
          <a:p>
            <a:r>
              <a:rPr lang="en-US" b="0" dirty="0" smtClean="0"/>
              <a:t>Physical Activity</a:t>
            </a:r>
          </a:p>
          <a:p>
            <a:r>
              <a:rPr lang="en-US" b="0" dirty="0" smtClean="0"/>
              <a:t>Healthy Weight</a:t>
            </a:r>
          </a:p>
          <a:p>
            <a:r>
              <a:rPr lang="en-US" b="0" dirty="0" smtClean="0"/>
              <a:t>Breastfeeding</a:t>
            </a:r>
          </a:p>
          <a:p>
            <a:r>
              <a:rPr lang="en-US" b="0" dirty="0" smtClean="0"/>
              <a:t>Stress Reduction</a:t>
            </a:r>
          </a:p>
          <a:p>
            <a:r>
              <a:rPr lang="en-US" b="0" dirty="0" smtClean="0"/>
              <a:t>Screen Time</a:t>
            </a:r>
          </a:p>
          <a:p>
            <a:endParaRPr lang="en-US" dirty="0" smtClean="0"/>
          </a:p>
          <a:p>
            <a:r>
              <a:rPr lang="en-US" dirty="0" smtClean="0"/>
              <a:t>Later we will think about what your program…</a:t>
            </a:r>
          </a:p>
          <a:p>
            <a:pPr lvl="1"/>
            <a:r>
              <a:rPr lang="en-US" dirty="0" smtClean="0"/>
              <a:t>Does now to support staff in these areas</a:t>
            </a:r>
          </a:p>
          <a:p>
            <a:pPr lvl="1"/>
            <a:r>
              <a:rPr lang="en-US" dirty="0" smtClean="0"/>
              <a:t>Could do to improve its efforts</a:t>
            </a:r>
          </a:p>
        </p:txBody>
      </p:sp>
      <p:pic>
        <p:nvPicPr>
          <p:cNvPr id="29702" name="Picture 6" descr="C:\Documents and Settings\kdupont\Local Settings\Temporary Internet Files\Content.IE5\VBALNII1\MP900430944[1].jpg"/>
          <p:cNvPicPr>
            <a:picLocks noChangeAspect="1" noChangeArrowheads="1"/>
          </p:cNvPicPr>
          <p:nvPr/>
        </p:nvPicPr>
        <p:blipFill>
          <a:blip r:embed="rId3" cstate="print"/>
          <a:srcRect/>
          <a:stretch>
            <a:fillRect/>
          </a:stretch>
        </p:blipFill>
        <p:spPr bwMode="auto">
          <a:xfrm>
            <a:off x="4953000" y="1066800"/>
            <a:ext cx="2892921" cy="2950549"/>
          </a:xfrm>
          <a:prstGeom prst="rect">
            <a:avLst/>
          </a:prstGeom>
          <a:noFill/>
          <a:ln>
            <a:solidFill>
              <a:schemeClr val="tx1"/>
            </a:solidFill>
          </a:ln>
        </p:spPr>
      </p:pic>
      <p:sp>
        <p:nvSpPr>
          <p:cNvPr id="5"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6"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524000"/>
          </a:xfrm>
        </p:spPr>
        <p:txBody>
          <a:bodyPr/>
          <a:lstStyle/>
          <a:p>
            <a:r>
              <a:rPr lang="en-US" dirty="0" smtClean="0"/>
              <a:t>Healthy Eating</a:t>
            </a:r>
            <a:endParaRPr lang="en-US" dirty="0"/>
          </a:p>
        </p:txBody>
      </p:sp>
      <p:sp>
        <p:nvSpPr>
          <p:cNvPr id="4" name="Content Placeholder 3"/>
          <p:cNvSpPr>
            <a:spLocks noGrp="1"/>
          </p:cNvSpPr>
          <p:nvPr>
            <p:ph idx="1"/>
          </p:nvPr>
        </p:nvSpPr>
        <p:spPr>
          <a:xfrm>
            <a:off x="381000" y="1371600"/>
            <a:ext cx="8153400" cy="4800600"/>
          </a:xfrm>
        </p:spPr>
        <p:txBody>
          <a:bodyPr/>
          <a:lstStyle/>
          <a:p>
            <a:r>
              <a:rPr lang="en-US" dirty="0" smtClean="0"/>
              <a:t>Dietary Guidelines for Americans, </a:t>
            </a:r>
            <a:r>
              <a:rPr lang="en-US" sz="1400" dirty="0" smtClean="0"/>
              <a:t>2010</a:t>
            </a:r>
          </a:p>
          <a:p>
            <a:pPr lvl="1">
              <a:lnSpc>
                <a:spcPct val="125000"/>
              </a:lnSpc>
            </a:pPr>
            <a:r>
              <a:rPr lang="en-US" dirty="0" smtClean="0"/>
              <a:t>Enjoy your foods, but eat less. </a:t>
            </a:r>
          </a:p>
          <a:p>
            <a:pPr lvl="1">
              <a:lnSpc>
                <a:spcPct val="125000"/>
              </a:lnSpc>
            </a:pPr>
            <a:r>
              <a:rPr lang="en-US" dirty="0" smtClean="0"/>
              <a:t>Avoid oversized portions. </a:t>
            </a:r>
          </a:p>
          <a:p>
            <a:pPr lvl="1">
              <a:lnSpc>
                <a:spcPct val="125000"/>
              </a:lnSpc>
            </a:pPr>
            <a:r>
              <a:rPr lang="en-US" dirty="0" smtClean="0"/>
              <a:t>Make half your plate fruits and vegetables. </a:t>
            </a:r>
          </a:p>
          <a:p>
            <a:pPr lvl="1">
              <a:lnSpc>
                <a:spcPct val="125000"/>
              </a:lnSpc>
            </a:pPr>
            <a:r>
              <a:rPr lang="en-US" dirty="0" smtClean="0"/>
              <a:t>Make at least half your grains whole grains. </a:t>
            </a:r>
          </a:p>
          <a:p>
            <a:pPr lvl="1">
              <a:lnSpc>
                <a:spcPct val="125000"/>
              </a:lnSpc>
            </a:pPr>
            <a:r>
              <a:rPr lang="en-US" dirty="0" smtClean="0"/>
              <a:t>Compare sodium in foods like soup, bread and frozen meals—and choose the foods with lower numbers. </a:t>
            </a:r>
          </a:p>
          <a:p>
            <a:pPr lvl="1">
              <a:lnSpc>
                <a:spcPct val="125000"/>
              </a:lnSpc>
            </a:pPr>
            <a:r>
              <a:rPr lang="en-US" dirty="0" smtClean="0"/>
              <a:t>Switch to fat-free or 1% milk. </a:t>
            </a:r>
          </a:p>
          <a:p>
            <a:pPr lvl="1">
              <a:lnSpc>
                <a:spcPct val="125000"/>
              </a:lnSpc>
            </a:pPr>
            <a:r>
              <a:rPr lang="en-US" dirty="0" smtClean="0"/>
              <a:t>Drink water instead of sugary drinks. </a:t>
            </a:r>
          </a:p>
        </p:txBody>
      </p:sp>
      <p:pic>
        <p:nvPicPr>
          <p:cNvPr id="6" name="Picture 2" descr="http://www.choosemyplate.gov/images/MyPlateImages/JPG/myplate_white.jpg"/>
          <p:cNvPicPr>
            <a:picLocks noChangeAspect="1" noChangeArrowheads="1"/>
          </p:cNvPicPr>
          <p:nvPr/>
        </p:nvPicPr>
        <p:blipFill>
          <a:blip r:embed="rId3" cstate="print"/>
          <a:srcRect/>
          <a:stretch>
            <a:fillRect/>
          </a:stretch>
        </p:blipFill>
        <p:spPr bwMode="auto">
          <a:xfrm>
            <a:off x="5867400" y="533400"/>
            <a:ext cx="2438400" cy="2298500"/>
          </a:xfrm>
          <a:prstGeom prst="rect">
            <a:avLst/>
          </a:prstGeom>
          <a:noFill/>
          <a:ln w="9525">
            <a:noFill/>
            <a:miter lim="800000"/>
            <a:headEnd/>
            <a:tailEnd/>
          </a:ln>
        </p:spPr>
      </p:pic>
      <p:sp>
        <p:nvSpPr>
          <p:cNvPr id="5"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7"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Benefits of Healthy Eating</a:t>
            </a:r>
            <a:endParaRPr lang="en-US" sz="4000" dirty="0"/>
          </a:p>
        </p:txBody>
      </p:sp>
      <p:sp>
        <p:nvSpPr>
          <p:cNvPr id="3" name="Content Placeholder 2"/>
          <p:cNvSpPr>
            <a:spLocks noGrp="1"/>
          </p:cNvSpPr>
          <p:nvPr>
            <p:ph idx="1"/>
          </p:nvPr>
        </p:nvSpPr>
        <p:spPr>
          <a:xfrm>
            <a:off x="533400" y="1066800"/>
            <a:ext cx="7239000" cy="4800600"/>
          </a:xfrm>
        </p:spPr>
        <p:txBody>
          <a:bodyPr/>
          <a:lstStyle/>
          <a:p>
            <a:r>
              <a:rPr lang="en-US" sz="2400" dirty="0" smtClean="0"/>
              <a:t>Promotes:</a:t>
            </a:r>
          </a:p>
          <a:p>
            <a:pPr lvl="1"/>
            <a:r>
              <a:rPr lang="en-US" sz="2000" dirty="0" smtClean="0"/>
              <a:t>feeling good!</a:t>
            </a:r>
          </a:p>
          <a:p>
            <a:pPr lvl="1"/>
            <a:r>
              <a:rPr lang="en-US" sz="2000" dirty="0" smtClean="0"/>
              <a:t>healthy weight</a:t>
            </a:r>
          </a:p>
          <a:p>
            <a:pPr lvl="1"/>
            <a:r>
              <a:rPr lang="en-US" sz="2000" dirty="0" smtClean="0"/>
              <a:t>lower blood pressure</a:t>
            </a:r>
          </a:p>
          <a:p>
            <a:pPr lvl="1"/>
            <a:r>
              <a:rPr lang="en-US" sz="2000" dirty="0" smtClean="0"/>
              <a:t>decreased bone loss</a:t>
            </a:r>
          </a:p>
          <a:p>
            <a:pPr lvl="1"/>
            <a:r>
              <a:rPr lang="en-US" sz="2000" dirty="0" smtClean="0"/>
              <a:t>decreased calorie intake</a:t>
            </a:r>
          </a:p>
          <a:p>
            <a:pPr lvl="1"/>
            <a:r>
              <a:rPr lang="en-US" sz="2000" dirty="0" smtClean="0"/>
              <a:t>healthy nervous system, bones, skin, cartilage, muscles and blood</a:t>
            </a:r>
          </a:p>
          <a:p>
            <a:r>
              <a:rPr lang="en-US" sz="2400" dirty="0" smtClean="0"/>
              <a:t>Reduces risk of:</a:t>
            </a:r>
          </a:p>
          <a:p>
            <a:pPr lvl="1"/>
            <a:r>
              <a:rPr lang="en-US" sz="2000" dirty="0" smtClean="0"/>
              <a:t>kidney stones</a:t>
            </a:r>
          </a:p>
          <a:p>
            <a:pPr lvl="1"/>
            <a:r>
              <a:rPr lang="en-US" sz="2000" dirty="0" smtClean="0"/>
              <a:t>anemia</a:t>
            </a:r>
          </a:p>
          <a:p>
            <a:pPr lvl="1"/>
            <a:r>
              <a:rPr lang="en-US" sz="2000" dirty="0" smtClean="0"/>
              <a:t>osteoporosis, constipation</a:t>
            </a:r>
          </a:p>
          <a:p>
            <a:pPr lvl="1"/>
            <a:r>
              <a:rPr lang="en-US" sz="2000" dirty="0" smtClean="0"/>
              <a:t>heart disease, obesity </a:t>
            </a:r>
          </a:p>
          <a:p>
            <a:pPr lvl="1"/>
            <a:r>
              <a:rPr lang="en-US" sz="2000" dirty="0" smtClean="0"/>
              <a:t>type 2 diabetes, cancer</a:t>
            </a:r>
          </a:p>
          <a:p>
            <a:pPr lvl="1"/>
            <a:r>
              <a:rPr lang="en-US" sz="2000" dirty="0" smtClean="0"/>
              <a:t>defects during fetal development</a:t>
            </a:r>
          </a:p>
        </p:txBody>
      </p:sp>
      <p:sp>
        <p:nvSpPr>
          <p:cNvPr id="4" name="TextBox 3"/>
          <p:cNvSpPr txBox="1"/>
          <p:nvPr/>
        </p:nvSpPr>
        <p:spPr>
          <a:xfrm>
            <a:off x="5257800" y="6248400"/>
            <a:ext cx="3265125" cy="461665"/>
          </a:xfrm>
          <a:prstGeom prst="rect">
            <a:avLst/>
          </a:prstGeom>
          <a:noFill/>
        </p:spPr>
        <p:txBody>
          <a:bodyPr wrap="none" rtlCol="0">
            <a:spAutoFit/>
          </a:bodyPr>
          <a:lstStyle/>
          <a:p>
            <a:r>
              <a:rPr lang="en-US" sz="1200" dirty="0" smtClean="0"/>
              <a:t>US Dept of Agriculture. Retrieved December 20, 2012. </a:t>
            </a:r>
          </a:p>
          <a:p>
            <a:r>
              <a:rPr lang="en-US" sz="1200" dirty="0" smtClean="0"/>
              <a:t>http://www.choosemyplate.gov/food-groups/</a:t>
            </a:r>
            <a:endParaRPr lang="en-US" sz="1200" dirty="0"/>
          </a:p>
        </p:txBody>
      </p:sp>
      <p:pic>
        <p:nvPicPr>
          <p:cNvPr id="9218" name="Picture 2" descr="fat-free milk"/>
          <p:cNvPicPr>
            <a:picLocks noChangeAspect="1" noChangeArrowheads="1"/>
          </p:cNvPicPr>
          <p:nvPr/>
        </p:nvPicPr>
        <p:blipFill>
          <a:blip r:embed="rId3" cstate="print"/>
          <a:srcRect/>
          <a:stretch>
            <a:fillRect/>
          </a:stretch>
        </p:blipFill>
        <p:spPr bwMode="auto">
          <a:xfrm>
            <a:off x="7162800" y="457200"/>
            <a:ext cx="1095375" cy="1809751"/>
          </a:xfrm>
          <a:prstGeom prst="rect">
            <a:avLst/>
          </a:prstGeom>
          <a:noFill/>
        </p:spPr>
      </p:pic>
      <p:pic>
        <p:nvPicPr>
          <p:cNvPr id="9220" name="Picture 4" descr="bowl of stew"/>
          <p:cNvPicPr>
            <a:picLocks noChangeAspect="1" noChangeArrowheads="1"/>
          </p:cNvPicPr>
          <p:nvPr/>
        </p:nvPicPr>
        <p:blipFill>
          <a:blip r:embed="rId4" cstate="print"/>
          <a:srcRect/>
          <a:stretch>
            <a:fillRect/>
          </a:stretch>
        </p:blipFill>
        <p:spPr bwMode="auto">
          <a:xfrm>
            <a:off x="4953000" y="1143000"/>
            <a:ext cx="2143125" cy="1638300"/>
          </a:xfrm>
          <a:prstGeom prst="rect">
            <a:avLst/>
          </a:prstGeom>
          <a:noFill/>
        </p:spPr>
      </p:pic>
      <p:pic>
        <p:nvPicPr>
          <p:cNvPr id="9224" name="Picture 8" descr="tomatoes"/>
          <p:cNvPicPr>
            <a:picLocks noChangeAspect="1" noChangeArrowheads="1"/>
          </p:cNvPicPr>
          <p:nvPr/>
        </p:nvPicPr>
        <p:blipFill>
          <a:blip r:embed="rId5" cstate="print"/>
          <a:srcRect/>
          <a:stretch>
            <a:fillRect/>
          </a:stretch>
        </p:blipFill>
        <p:spPr bwMode="auto">
          <a:xfrm>
            <a:off x="3429000" y="3810000"/>
            <a:ext cx="1666875" cy="1152526"/>
          </a:xfrm>
          <a:prstGeom prst="rect">
            <a:avLst/>
          </a:prstGeom>
          <a:noFill/>
        </p:spPr>
      </p:pic>
      <p:pic>
        <p:nvPicPr>
          <p:cNvPr id="9228" name="Picture 12" descr="different fruits on forks"/>
          <p:cNvPicPr>
            <a:picLocks noChangeAspect="1" noChangeArrowheads="1"/>
          </p:cNvPicPr>
          <p:nvPr/>
        </p:nvPicPr>
        <p:blipFill>
          <a:blip r:embed="rId6" cstate="print"/>
          <a:srcRect/>
          <a:stretch>
            <a:fillRect/>
          </a:stretch>
        </p:blipFill>
        <p:spPr bwMode="auto">
          <a:xfrm>
            <a:off x="4876800" y="4267200"/>
            <a:ext cx="1905000" cy="1905000"/>
          </a:xfrm>
          <a:prstGeom prst="rect">
            <a:avLst/>
          </a:prstGeom>
          <a:noFill/>
        </p:spPr>
      </p:pic>
      <p:pic>
        <p:nvPicPr>
          <p:cNvPr id="9222" name="Picture 6" descr="whole wheat bread sliced"/>
          <p:cNvPicPr>
            <a:picLocks noChangeAspect="1" noChangeArrowheads="1"/>
          </p:cNvPicPr>
          <p:nvPr/>
        </p:nvPicPr>
        <p:blipFill>
          <a:blip r:embed="rId7" cstate="print"/>
          <a:srcRect/>
          <a:stretch>
            <a:fillRect/>
          </a:stretch>
        </p:blipFill>
        <p:spPr bwMode="auto">
          <a:xfrm>
            <a:off x="6477000" y="3733800"/>
            <a:ext cx="2069222" cy="1371600"/>
          </a:xfrm>
          <a:prstGeom prst="rect">
            <a:avLst/>
          </a:prstGeom>
          <a:noFill/>
        </p:spPr>
      </p:pic>
      <p:sp>
        <p:nvSpPr>
          <p:cNvPr id="10" name="Rectangle 8"/>
          <p:cNvSpPr>
            <a:spLocks noChangeArrowheads="1"/>
          </p:cNvSpPr>
          <p:nvPr/>
        </p:nvSpPr>
        <p:spPr bwMode="auto">
          <a:xfrm>
            <a:off x="228600" y="0"/>
            <a:ext cx="76200" cy="990600"/>
          </a:xfrm>
          <a:prstGeom prst="rect">
            <a:avLst/>
          </a:prstGeom>
          <a:solidFill>
            <a:srgbClr val="F0D381"/>
          </a:solidFill>
          <a:ln w="28575" cmpd="sng">
            <a:noFill/>
            <a:miter lim="800000"/>
            <a:headEnd/>
            <a:tailEnd/>
          </a:ln>
          <a:effectLst/>
        </p:spPr>
        <p:txBody>
          <a:bodyPr wrap="none" anchor="ctr"/>
          <a:lstStyle/>
          <a:p>
            <a:endParaRPr lang="en-US" dirty="0"/>
          </a:p>
        </p:txBody>
      </p:sp>
      <p:sp>
        <p:nvSpPr>
          <p:cNvPr id="11" name="Rectangle 7"/>
          <p:cNvSpPr>
            <a:spLocks noChangeArrowheads="1"/>
          </p:cNvSpPr>
          <p:nvPr/>
        </p:nvSpPr>
        <p:spPr bwMode="auto">
          <a:xfrm>
            <a:off x="8534400" y="0"/>
            <a:ext cx="609600" cy="6858000"/>
          </a:xfrm>
          <a:prstGeom prst="rect">
            <a:avLst/>
          </a:prstGeom>
          <a:solidFill>
            <a:srgbClr val="F0D381"/>
          </a:solidFill>
          <a:ln w="9525">
            <a:noFill/>
            <a:miter lim="800000"/>
            <a:headEnd/>
            <a:tailEnd/>
          </a:ln>
          <a:effectLst/>
        </p:spPr>
        <p:txBody>
          <a:bodyPr wrap="none" anchor="ctr"/>
          <a:lstStyle/>
          <a:p>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7B8F6A06DEBB45B3FCE0B8EBF56AAF" ma:contentTypeVersion="2" ma:contentTypeDescription="Create a new document." ma:contentTypeScope="" ma:versionID="5af49c878a032af445582778c68e56c3">
  <xsd:schema xmlns:xsd="http://www.w3.org/2001/XMLSchema" xmlns:p="http://schemas.microsoft.com/office/2006/metadata/properties" targetNamespace="http://schemas.microsoft.com/office/2006/metadata/properties" ma:root="true" ma:fieldsID="d1e7b4da1c5555cdca75a47d3ad1440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989B88B-9B30-4058-8E70-A27F53D0F3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169F9B2-3ED4-41F2-8DA6-AA3D5AC20523}">
  <ds:schemaRefs>
    <ds:schemaRef ds:uri="http://schemas.microsoft.com/sharepoint/v3/contenttype/forms"/>
  </ds:schemaRefs>
</ds:datastoreItem>
</file>

<file path=customXml/itemProps3.xml><?xml version="1.0" encoding="utf-8"?>
<ds:datastoreItem xmlns:ds="http://schemas.openxmlformats.org/officeDocument/2006/customXml" ds:itemID="{BB12D3BA-2A6B-4726-8641-162CC6822C7D}">
  <ds:schemaRef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2385</TotalTime>
  <Words>3932</Words>
  <Application>Microsoft Office PowerPoint</Application>
  <PresentationFormat>On-screen Show (4:3)</PresentationFormat>
  <Paragraphs>450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Staff  Wellness</vt:lpstr>
      <vt:lpstr>Objectives</vt:lpstr>
      <vt:lpstr>Slide 3</vt:lpstr>
      <vt:lpstr>What is wellness?</vt:lpstr>
      <vt:lpstr>Components of wellness</vt:lpstr>
      <vt:lpstr>Benefits of Staff Wellness Efforts</vt:lpstr>
      <vt:lpstr>Areas of Focus</vt:lpstr>
      <vt:lpstr>Healthy Eating</vt:lpstr>
      <vt:lpstr>Benefits of Healthy Eating</vt:lpstr>
      <vt:lpstr>Physical Activity</vt:lpstr>
      <vt:lpstr>Benefits of Physical Activity</vt:lpstr>
      <vt:lpstr>Healthy Weight</vt:lpstr>
      <vt:lpstr>Benefits of Healthy Weight</vt:lpstr>
      <vt:lpstr>Breastfeeding</vt:lpstr>
      <vt:lpstr> Benefits of Breastfeeding</vt:lpstr>
      <vt:lpstr>Screen Time</vt:lpstr>
      <vt:lpstr>Ways to Reduce Screen Time</vt:lpstr>
      <vt:lpstr>Stress Reduction</vt:lpstr>
      <vt:lpstr>Stress Reduction</vt:lpstr>
      <vt:lpstr>Role Modeling</vt:lpstr>
      <vt:lpstr>Staff as Role Models</vt:lpstr>
      <vt:lpstr>Barriers</vt:lpstr>
      <vt:lpstr>Activity: Staff Wellness Assessment</vt:lpstr>
      <vt:lpstr>Staff Wellness Assessment</vt:lpstr>
      <vt:lpstr>Next steps</vt:lpstr>
      <vt:lpstr>Resources for Staff Wellness</vt:lpstr>
      <vt:lpstr>Wrap Up &amp; Questions</vt:lpstr>
    </vt:vector>
  </TitlesOfParts>
  <Company>Nemours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Stump</dc:creator>
  <cp:lastModifiedBy>js0021</cp:lastModifiedBy>
  <cp:revision>292</cp:revision>
  <dcterms:created xsi:type="dcterms:W3CDTF">2008-02-22T02:17:21Z</dcterms:created>
  <dcterms:modified xsi:type="dcterms:W3CDTF">2016-12-15T14:03:48Z</dcterms:modified>
</cp:coreProperties>
</file>