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0"/>
  </p:notesMasterIdLst>
  <p:handoutMasterIdLst>
    <p:handoutMasterId r:id="rId41"/>
  </p:handoutMasterIdLst>
  <p:sldIdLst>
    <p:sldId id="256" r:id="rId5"/>
    <p:sldId id="294" r:id="rId6"/>
    <p:sldId id="295" r:id="rId7"/>
    <p:sldId id="259" r:id="rId8"/>
    <p:sldId id="260" r:id="rId9"/>
    <p:sldId id="261" r:id="rId10"/>
    <p:sldId id="271" r:id="rId11"/>
    <p:sldId id="262" r:id="rId12"/>
    <p:sldId id="263" r:id="rId13"/>
    <p:sldId id="265" r:id="rId14"/>
    <p:sldId id="266" r:id="rId15"/>
    <p:sldId id="268" r:id="rId16"/>
    <p:sldId id="269" r:id="rId17"/>
    <p:sldId id="270" r:id="rId18"/>
    <p:sldId id="272" r:id="rId19"/>
    <p:sldId id="273" r:id="rId20"/>
    <p:sldId id="274" r:id="rId21"/>
    <p:sldId id="275" r:id="rId22"/>
    <p:sldId id="276" r:id="rId23"/>
    <p:sldId id="277" r:id="rId24"/>
    <p:sldId id="278" r:id="rId25"/>
    <p:sldId id="280" r:id="rId26"/>
    <p:sldId id="281" r:id="rId27"/>
    <p:sldId id="282" r:id="rId28"/>
    <p:sldId id="283" r:id="rId29"/>
    <p:sldId id="284" r:id="rId30"/>
    <p:sldId id="285" r:id="rId31"/>
    <p:sldId id="286" r:id="rId32"/>
    <p:sldId id="287" r:id="rId33"/>
    <p:sldId id="288" r:id="rId34"/>
    <p:sldId id="289" r:id="rId35"/>
    <p:sldId id="293" r:id="rId36"/>
    <p:sldId id="290" r:id="rId37"/>
    <p:sldId id="319" r:id="rId38"/>
    <p:sldId id="292" r:id="rId39"/>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Gotham" panose="02000504020000020004" pitchFamily="2" charset="0"/>
      <p:regular r:id="rId46"/>
      <p:bold r:id="rId47"/>
      <p:italic r:id="rId48"/>
      <p:boldItalic r:id="rId49"/>
    </p:embeddedFont>
    <p:embeddedFont>
      <p:font typeface="Gotham Black" pitchFamily="50" charset="0"/>
      <p:regular r:id="rId50"/>
    </p:embeddedFont>
    <p:embeddedFont>
      <p:font typeface="Gotham Thin" pitchFamily="50" charset="0"/>
      <p:regular r:id="rId51"/>
      <p:italic r:id="rId52"/>
    </p:embeddedFont>
    <p:embeddedFont>
      <p:font typeface="Monotype Sorts" panose="020B0604020202020204" charset="2"/>
      <p:regular r:id="rId53"/>
    </p:embeddedFont>
    <p:embeddedFont>
      <p:font typeface="Poppins" panose="00000500000000000000" pitchFamily="2" charset="0"/>
      <p:regular r:id="rId54"/>
      <p:bold r:id="rId55"/>
      <p:italic r:id="rId56"/>
      <p:boldItalic r:id="rId57"/>
    </p:embeddedFont>
    <p:embeddedFont>
      <p:font typeface="Segoe UI" panose="020B0502040204020203" pitchFamily="3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92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4" clrIdx="0">
    <p:extLst>
      <p:ext uri="{19B8F6BF-5375-455C-9EA6-DF929625EA0E}">
        <p15:presenceInfo xmlns:p15="http://schemas.microsoft.com/office/powerpoint/2012/main" userId="S::rd0057@nemours.org::165f8d16-cdf4-4bcd-aefd-1ad807eec2cc" providerId="AD"/>
      </p:ext>
    </p:extLst>
  </p:cmAuthor>
  <p:cmAuthor id="2" name="Kershner, Doug" initials="KD" lastIdx="3" clrIdx="1">
    <p:extLst>
      <p:ext uri="{19B8F6BF-5375-455C-9EA6-DF929625EA0E}">
        <p15:presenceInfo xmlns:p15="http://schemas.microsoft.com/office/powerpoint/2012/main" userId="S::dk0062@nemours.org::a0ce29a7-59dc-468d-88c3-27fd1bb64e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D14"/>
    <a:srgbClr val="00ACBA"/>
    <a:srgbClr val="309C8A"/>
    <a:srgbClr val="00426A"/>
    <a:srgbClr val="F05A66"/>
    <a:srgbClr val="00A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294A2-1EF5-4BBD-8B56-27B5E476A31C}" v="1" dt="2022-05-20T21:27:29.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2" autoAdjust="0"/>
    <p:restoredTop sz="50742" autoAdjust="0"/>
  </p:normalViewPr>
  <p:slideViewPr>
    <p:cSldViewPr snapToGrid="0">
      <p:cViewPr varScale="1">
        <p:scale>
          <a:sx n="30" d="100"/>
          <a:sy n="30" d="100"/>
        </p:scale>
        <p:origin x="1868" y="36"/>
      </p:cViewPr>
      <p:guideLst>
        <p:guide orient="horz" pos="1296"/>
        <p:guide pos="2928"/>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1828"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6E2294A2-1EF5-4BBD-8B56-27B5E476A31C}"/>
    <pc:docChg chg="modSld">
      <pc:chgData name="Duchette, Rebekah" userId="165f8d16-cdf4-4bcd-aefd-1ad807eec2cc" providerId="ADAL" clId="{6E2294A2-1EF5-4BBD-8B56-27B5E476A31C}" dt="2022-05-20T21:27:18.050" v="1" actId="20577"/>
      <pc:docMkLst>
        <pc:docMk/>
      </pc:docMkLst>
      <pc:sldChg chg="modNotesTx">
        <pc:chgData name="Duchette, Rebekah" userId="165f8d16-cdf4-4bcd-aefd-1ad807eec2cc" providerId="ADAL" clId="{6E2294A2-1EF5-4BBD-8B56-27B5E476A31C}" dt="2022-05-20T21:27:18.050" v="1" actId="20577"/>
        <pc:sldMkLst>
          <pc:docMk/>
          <pc:sldMk cId="3061767525" sldId="28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1: Physical activity in early childhood is important</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5/20/2022</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a:t>Session 1:	</a:t>
            </a:r>
            <a:r>
              <a:rPr lang="en-US" b="1"/>
              <a:t>Physical activity in early childhood is important</a:t>
            </a:r>
            <a:endParaRPr lang="en-US" b="1" dirty="0"/>
          </a:p>
        </p:txBody>
      </p:sp>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799" y="3543300"/>
            <a:ext cx="5502965"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911116" y="1219200"/>
            <a:ext cx="2763837" cy="44577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evelopingchild.harvard.edu/science/key-concepts/brain-architectu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speninstitute.org/publications/physical-literacy-model-strategic-plan-call-ac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900"/>
              </a:spcAft>
            </a:pPr>
            <a:r>
              <a:rPr lang="en-US" sz="1000" b="1" dirty="0">
                <a:latin typeface="Gotham" panose="02000504020000020004" pitchFamily="2" charset="0"/>
                <a:cs typeface="Poppins" panose="02000000000000000000" pitchFamily="2" charset="0"/>
              </a:rPr>
              <a:t>Welcome to the Healthy Kids Healthy Future Physical Activity Learning Session. </a:t>
            </a:r>
            <a:r>
              <a:rPr lang="en-US" sz="1000" dirty="0">
                <a:latin typeface="Gotham" panose="02000504020000020004" pitchFamily="2" charset="0"/>
                <a:cs typeface="Poppins" panose="02000000000000000000" pitchFamily="2" charset="0"/>
              </a:rPr>
              <a:t>We call this program PALS. </a:t>
            </a:r>
          </a:p>
          <a:p>
            <a:pPr>
              <a:lnSpc>
                <a:spcPts val="1320"/>
              </a:lnSpc>
              <a:spcAft>
                <a:spcPts val="900"/>
              </a:spcAft>
            </a:pPr>
            <a:r>
              <a:rPr lang="en-US" sz="1000" dirty="0">
                <a:latin typeface="Gotham" panose="02000504020000020004" pitchFamily="2" charset="0"/>
                <a:cs typeface="Poppins" panose="02000000000000000000" pitchFamily="2" charset="0"/>
              </a:rPr>
              <a:t>Thank you for sharing your time with us today to learn more about how early care settings can support young children to become more physically active. </a:t>
            </a:r>
          </a:p>
          <a:p>
            <a:pPr marL="1203325" indent="-1203325">
              <a:spcAft>
                <a:spcPts val="600"/>
              </a:spcAft>
              <a:tabLst>
                <a:tab pos="1203325" algn="l"/>
              </a:tabLst>
            </a:pPr>
            <a:r>
              <a:rPr lang="en-US" sz="1000" dirty="0">
                <a:solidFill>
                  <a:srgbClr val="00ACBA"/>
                </a:solidFill>
                <a:latin typeface="Gotham" panose="02000504020000020004" pitchFamily="2" charset="0"/>
                <a:cs typeface="Poppins" panose="02000000000000000000" pitchFamily="2" charset="0"/>
              </a:rPr>
              <a:t>For virtual training:	</a:t>
            </a:r>
          </a:p>
          <a:p>
            <a:pPr>
              <a:spcAft>
                <a:spcPts val="600"/>
              </a:spcAft>
            </a:pPr>
            <a:r>
              <a:rPr lang="en-US" sz="1000" dirty="0">
                <a:latin typeface="Gotham" panose="02000504020000020004" pitchFamily="2" charset="0"/>
                <a:cs typeface="Poppins" panose="02000000000000000000" pitchFamily="2" charset="0"/>
              </a:rPr>
              <a:t>Review how to use the features of the meeting platform.</a:t>
            </a:r>
          </a:p>
          <a:p>
            <a:pPr marL="174625" indent="-174625">
              <a:spcAft>
                <a:spcPts val="600"/>
              </a:spcAft>
              <a:buFont typeface="Monotype Sorts" panose="01010601010101010101" pitchFamily="2" charset="2"/>
              <a:buChar char="n"/>
              <a:tabLst>
                <a:tab pos="174625" algn="l"/>
              </a:tabLst>
            </a:pPr>
            <a:r>
              <a:rPr lang="en-US" sz="1000" dirty="0">
                <a:latin typeface="Gotham" panose="02000504020000020004" pitchFamily="2" charset="0"/>
                <a:cs typeface="Poppins" panose="02000000000000000000" pitchFamily="2" charset="0"/>
              </a:rPr>
              <a:t>Where are chat buttons?</a:t>
            </a:r>
          </a:p>
          <a:p>
            <a:pPr marL="174625" indent="-174625">
              <a:buFont typeface="Monotype Sorts" panose="01010601010101010101" pitchFamily="2" charset="2"/>
              <a:buChar char="n"/>
              <a:tabLst>
                <a:tab pos="174625" algn="l"/>
              </a:tabLst>
            </a:pPr>
            <a:r>
              <a:rPr lang="en-US" sz="1000" dirty="0">
                <a:latin typeface="Gotham" panose="02000504020000020004" pitchFamily="2" charset="0"/>
                <a:cs typeface="Poppins" panose="02000000000000000000" pitchFamily="2" charset="0"/>
              </a:rPr>
              <a:t>How to mute and unmute?</a:t>
            </a:r>
          </a:p>
        </p:txBody>
      </p:sp>
      <p:sp>
        <p:nvSpPr>
          <p:cNvPr id="5" name="Header Placeholder 4">
            <a:extLst>
              <a:ext uri="{FF2B5EF4-FFF2-40B4-BE49-F238E27FC236}">
                <a16:creationId xmlns:a16="http://schemas.microsoft.com/office/drawing/2014/main" id="{870E7213-36E9-4A18-96DF-C5F5D54021BF}"/>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rPr>
              <a:t>Self-assessments can help you identify your program’s strengths and areas that need improvement. </a:t>
            </a:r>
          </a:p>
          <a:p>
            <a:pPr>
              <a:lnSpc>
                <a:spcPts val="1260"/>
              </a:lnSpc>
              <a:spcAft>
                <a:spcPts val="1200"/>
              </a:spcAft>
            </a:pPr>
            <a:r>
              <a:rPr lang="en-US" sz="1000" dirty="0">
                <a:latin typeface="Gotham" panose="02000504020000020004" pitchFamily="2" charset="0"/>
              </a:rPr>
              <a:t>Self-assessment results will show how your current practices relate to best practices. </a:t>
            </a:r>
          </a:p>
          <a:p>
            <a:pPr>
              <a:lnSpc>
                <a:spcPts val="1260"/>
              </a:lnSpc>
              <a:spcAft>
                <a:spcPts val="1200"/>
              </a:spcAft>
            </a:pPr>
            <a:r>
              <a:rPr lang="en-US" sz="1000" dirty="0">
                <a:latin typeface="Gotham" panose="02000504020000020004" pitchFamily="2" charset="0"/>
              </a:rPr>
              <a:t>They will direct you to possible changes so you can strengthen what you do. </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372100" cy="4985385"/>
          </a:xfrm>
        </p:spPr>
        <p:txBody>
          <a:bodyPr/>
          <a:lstStyle/>
          <a:p>
            <a:pPr>
              <a:spcAft>
                <a:spcPts val="600"/>
              </a:spcAft>
            </a:pPr>
            <a:r>
              <a:rPr lang="en-US" sz="1000" dirty="0">
                <a:latin typeface="Gotham" panose="02000504020000020004" pitchFamily="2" charset="0"/>
              </a:rPr>
              <a:t>One common self-assessment is the </a:t>
            </a:r>
            <a:r>
              <a:rPr lang="en-US" sz="1000" b="1" dirty="0">
                <a:latin typeface="Gotham" panose="02000504020000020004" pitchFamily="2" charset="0"/>
              </a:rPr>
              <a:t>Nutrition and Physical Activity Self-Assessment for Child Care </a:t>
            </a:r>
            <a:r>
              <a:rPr lang="en-US" sz="1000" dirty="0">
                <a:latin typeface="Gotham" panose="02000504020000020004" pitchFamily="2" charset="0"/>
              </a:rPr>
              <a:t>(Go NAPSACC). </a:t>
            </a:r>
          </a:p>
          <a:p>
            <a:pPr>
              <a:spcAft>
                <a:spcPts val="600"/>
              </a:spcAft>
            </a:pPr>
            <a:r>
              <a:rPr lang="en-US" sz="1000" dirty="0">
                <a:latin typeface="Gotham" panose="02000504020000020004" pitchFamily="2" charset="0"/>
              </a:rPr>
              <a:t>Go NAPSACC has provider tools for 7 different subject areas. The tools help improve practices, policies, and environments by meeting best practices for healthy development.  </a:t>
            </a:r>
          </a:p>
          <a:p>
            <a:pPr lvl="1">
              <a:spcAft>
                <a:spcPts val="600"/>
              </a:spcAft>
            </a:pPr>
            <a:r>
              <a:rPr lang="en-US" sz="1000" dirty="0">
                <a:latin typeface="Gotham" panose="02000504020000020004" pitchFamily="2" charset="0"/>
              </a:rPr>
              <a:t>Each subject area has a self-assessment tool for programs (Centers, School-based and Head Start) and a separate tool for Family Child Care Homes. </a:t>
            </a:r>
          </a:p>
          <a:p>
            <a:pPr>
              <a:spcAft>
                <a:spcPts val="600"/>
              </a:spcAft>
            </a:pPr>
            <a:r>
              <a:rPr lang="en-US" sz="1000" dirty="0">
                <a:latin typeface="Gotham" panose="02000504020000020004" pitchFamily="2" charset="0"/>
              </a:rPr>
              <a:t>We will use the Go NAPSACC </a:t>
            </a:r>
            <a:r>
              <a:rPr lang="en-US" sz="1000" i="1" dirty="0">
                <a:latin typeface="Gotham" panose="02000504020000020004" pitchFamily="2" charset="0"/>
              </a:rPr>
              <a:t>Infant &amp; Child Physical Activity </a:t>
            </a:r>
            <a:r>
              <a:rPr lang="en-US" sz="1000" dirty="0">
                <a:latin typeface="Gotham" panose="02000504020000020004" pitchFamily="2" charset="0"/>
              </a:rPr>
              <a:t>self-assessment tool to help identify goals in action planning for later in the training.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Tree>
    <p:extLst>
      <p:ext uri="{BB962C8B-B14F-4D97-AF65-F5344CB8AC3E}">
        <p14:creationId xmlns:p14="http://schemas.microsoft.com/office/powerpoint/2010/main" val="299236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99" y="3457575"/>
            <a:ext cx="5411857" cy="5227638"/>
          </a:xfrm>
        </p:spPr>
        <p:txBody>
          <a:bodyPr/>
          <a:lstStyle/>
          <a:p>
            <a:pPr>
              <a:spcAft>
                <a:spcPts val="600"/>
              </a:spcAft>
            </a:pPr>
            <a:r>
              <a:rPr lang="en-US" sz="1000" dirty="0">
                <a:solidFill>
                  <a:srgbClr val="00ACBA"/>
                </a:solidFill>
                <a:latin typeface="Gotham" panose="02000504020000020004" pitchFamily="2" charset="0"/>
              </a:rPr>
              <a:t>For this activity:</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Have participants complete the GO NAPSACC </a:t>
            </a:r>
            <a:r>
              <a:rPr lang="en-US" sz="1000" i="1" dirty="0">
                <a:latin typeface="Gotham" panose="02000504020000020004" pitchFamily="2" charset="0"/>
              </a:rPr>
              <a:t>Infant &amp; Child Physical Activity Self-Assessment</a:t>
            </a:r>
            <a:r>
              <a:rPr lang="en-US" sz="1000" dirty="0">
                <a:latin typeface="Gotham" panose="02000504020000020004" pitchFamily="2" charset="0"/>
              </a:rPr>
              <a:t>. </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Give participants about 15-20 minutes to answer the 22 questions. </a:t>
            </a:r>
          </a:p>
          <a:p>
            <a:pPr lvl="2">
              <a:spcAft>
                <a:spcPts val="600"/>
              </a:spcAft>
              <a:buSzPct val="70000"/>
              <a:buFont typeface="Monotype Sorts" panose="01010601010101010101" pitchFamily="2" charset="2"/>
              <a:buChar char="n"/>
            </a:pPr>
            <a:r>
              <a:rPr lang="en-US" sz="1000" dirty="0">
                <a:latin typeface="Gotham" panose="02000504020000020004" pitchFamily="2" charset="0"/>
              </a:rPr>
              <a:t>Explain that they will not submit the self-assessment but will use it to guide their action planning during training.</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After completing the tool, encourage participants to consider 1 self-assessment question that is a strength for them and 1 that is an area of improvement. </a:t>
            </a:r>
          </a:p>
          <a:p>
            <a:pPr marL="174625" lvl="2" indent="0">
              <a:spcAft>
                <a:spcPts val="600"/>
              </a:spcAft>
              <a:buSzPct val="70000"/>
              <a:buFont typeface="Monotype Sorts" panose="01010601010101010101" pitchFamily="2" charset="2"/>
              <a:buNone/>
            </a:pPr>
            <a:r>
              <a:rPr lang="en-US" sz="1000" dirty="0">
                <a:latin typeface="Gotham" panose="02000504020000020004" pitchFamily="2" charset="0"/>
              </a:rPr>
              <a:t>Additional options for using the Go NAPSACC self-assessment during PALS include:</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Asking participants to review and discuss the program self assessment downloaded from the Go NAPSACC platform.</a:t>
            </a:r>
          </a:p>
          <a:p>
            <a:pPr lvl="2" indent="-114300">
              <a:spcAft>
                <a:spcPts val="600"/>
              </a:spcAft>
              <a:buSzPct val="70000"/>
              <a:buFont typeface="Monotype Sorts" panose="01010601010101010101" pitchFamily="2" charset="2"/>
              <a:buChar char="n"/>
            </a:pPr>
            <a:r>
              <a:rPr lang="en-US" sz="1000" dirty="0">
                <a:latin typeface="Gotham" panose="02000504020000020004" pitchFamily="2" charset="0"/>
              </a:rPr>
              <a:t>Leading a large group discussion working through each of the 22 questions.</a:t>
            </a:r>
          </a:p>
          <a:p>
            <a:pPr marL="174625" lvl="2" indent="0">
              <a:spcAft>
                <a:spcPts val="600"/>
              </a:spcAft>
              <a:buSzPct val="70000"/>
              <a:buFont typeface="Monotype Sorts" panose="01010601010101010101" pitchFamily="2" charset="2"/>
              <a:buNone/>
            </a:pPr>
            <a:endParaRPr lang="en-US" sz="900" dirty="0"/>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Tree>
    <p:extLst>
      <p:ext uri="{BB962C8B-B14F-4D97-AF65-F5344CB8AC3E}">
        <p14:creationId xmlns:p14="http://schemas.microsoft.com/office/powerpoint/2010/main" val="51776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62351"/>
            <a:ext cx="5463209" cy="4457700"/>
          </a:xfrm>
        </p:spPr>
        <p:txBody>
          <a:bodyPr/>
          <a:lstStyle/>
          <a:p>
            <a:pPr marL="914400" indent="-914400">
              <a:tabLst>
                <a:tab pos="914400" algn="l"/>
              </a:tabLs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Have the large group discuss their findings. </a:t>
            </a:r>
          </a:p>
          <a:p>
            <a:pPr marL="0" marR="0" lvl="0" indent="0" algn="l" defTabSz="914400" rtl="0" eaLnBrk="1" fontAlgn="auto" latinLnBrk="0" hangingPunct="1">
              <a:lnSpc>
                <a:spcPts val="1260"/>
              </a:lnSpc>
              <a:spcBef>
                <a:spcPts val="0"/>
              </a:spcBef>
              <a:spcAft>
                <a:spcPts val="1200"/>
              </a:spcAft>
              <a:buClrTx/>
              <a:buSzTx/>
              <a:buFontTx/>
              <a:buNone/>
              <a:tabLst>
                <a:tab pos="914400" algn="l"/>
              </a:tabLst>
              <a:defRPr/>
            </a:pPr>
            <a:r>
              <a:rPr lang="en-US" sz="1000" dirty="0">
                <a:effectLst/>
                <a:latin typeface="Gotham" panose="02000504020000020004" pitchFamily="2" charset="0"/>
                <a:cs typeface="Poppins" panose="02000000000000000000" pitchFamily="2" charset="0"/>
              </a:rPr>
              <a:t>Go NAPSACC is an evidence-based tool, used in over 20 states. The tool allows providers to assess their practices, provisions,  and policies in 7 areas; Child Nutrition, Breastfeeding &amp; Infant Feeding, Outdoor Play &amp; Learning, Infant &amp; Child Physical Activity, Screen Time, Oral Health, and Farm to Child Care. </a:t>
            </a:r>
          </a:p>
          <a:p>
            <a:pPr marL="0" marR="0" lvl="0" indent="0" algn="l" defTabSz="914400" rtl="0" eaLnBrk="1" fontAlgn="auto" latinLnBrk="0" hangingPunct="1">
              <a:lnSpc>
                <a:spcPts val="1260"/>
              </a:lnSpc>
              <a:spcBef>
                <a:spcPts val="0"/>
              </a:spcBef>
              <a:spcAft>
                <a:spcPts val="1200"/>
              </a:spcAft>
              <a:buClrTx/>
              <a:buSzTx/>
              <a:buFontTx/>
              <a:buNone/>
              <a:tabLst>
                <a:tab pos="914400" algn="l"/>
              </a:tabLst>
              <a:defRPr/>
            </a:pPr>
            <a:r>
              <a:rPr lang="en-US" sz="1000" dirty="0">
                <a:effectLst/>
                <a:latin typeface="Gotham" panose="02000504020000020004" pitchFamily="2" charset="0"/>
                <a:cs typeface="Poppins" panose="02000000000000000000" pitchFamily="2" charset="0"/>
              </a:rPr>
              <a:t>Trainer note: If your state provides technical assistance to support use of Go NAPSACC, have contact information available for providers who are interested in learning more about Go NAPSACC</a:t>
            </a:r>
            <a:r>
              <a:rPr lang="en-US" sz="900" dirty="0">
                <a:effectLst/>
                <a:latin typeface="Poppins" panose="02000000000000000000" pitchFamily="2" charset="0"/>
                <a:cs typeface="Poppins" panose="02000000000000000000" pitchFamily="2" charset="0"/>
              </a:rPr>
              <a:t>.</a:t>
            </a:r>
          </a:p>
          <a:p>
            <a:pPr marL="914400" indent="-914400">
              <a:tabLst>
                <a:tab pos="914400" algn="l"/>
              </a:tabLst>
            </a:pPr>
            <a:endParaRPr lang="en-US" sz="10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Tree>
    <p:extLst>
      <p:ext uri="{BB962C8B-B14F-4D97-AF65-F5344CB8AC3E}">
        <p14:creationId xmlns:p14="http://schemas.microsoft.com/office/powerpoint/2010/main" val="402189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529470" cy="5141913"/>
          </a:xfrm>
        </p:spPr>
        <p:txBody>
          <a:bodyPr/>
          <a:lstStyle/>
          <a:p>
            <a:pPr marL="800100" indent="-800100">
              <a:lnSpc>
                <a:spcPts val="900"/>
              </a:lnSpc>
              <a:spcAft>
                <a:spcPts val="200"/>
              </a:spcAft>
              <a:tabLst>
                <a:tab pos="800100" algn="l"/>
              </a:tabLst>
            </a:pPr>
            <a:r>
              <a:rPr lang="en-US" sz="900" dirty="0">
                <a:solidFill>
                  <a:srgbClr val="00ACBA"/>
                </a:solidFill>
                <a:latin typeface="Gotham" panose="02000504020000020004" pitchFamily="2" charset="0"/>
              </a:rPr>
              <a:t>Trainer notes:	</a:t>
            </a:r>
            <a:r>
              <a:rPr lang="en-US" sz="900" dirty="0">
                <a:latin typeface="Gotham" panose="02000504020000020004" pitchFamily="2" charset="0"/>
              </a:rPr>
              <a:t>The thumb ball is in the trainer resource kit. If you do not have one, use a permanent marker to write activities on an inflatable beach ball. Suggested activities are: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Balance on 1 foot with hands above head</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Flap your wings like an eagle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Ice skate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Swing a baseball bat; hit a home run</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Row a kayak</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Skip and smile</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March like a soldier</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Hope like a bunny</a:t>
            </a:r>
          </a:p>
          <a:p>
            <a:pPr marL="914400" indent="-114300">
              <a:lnSpc>
                <a:spcPct val="100000"/>
              </a:lnSpc>
              <a:spcAft>
                <a:spcPts val="0"/>
              </a:spcAft>
              <a:buSzPct val="50000"/>
              <a:buFont typeface="Monotype Sorts" panose="01010601010101010101" pitchFamily="2" charset="2"/>
              <a:buChar char="n"/>
              <a:tabLst>
                <a:tab pos="914400" algn="l"/>
              </a:tabLst>
            </a:pPr>
            <a:r>
              <a:rPr lang="en-US" sz="900" dirty="0">
                <a:latin typeface="Gotham" panose="02000504020000020004" pitchFamily="2" charset="0"/>
              </a:rPr>
              <a:t>Back stroke</a:t>
            </a:r>
          </a:p>
          <a:p>
            <a:pPr marL="914400" indent="-114300">
              <a:lnSpc>
                <a:spcPct val="100000"/>
              </a:lnSpc>
              <a:spcAft>
                <a:spcPts val="600"/>
              </a:spcAft>
              <a:buSzPct val="50000"/>
              <a:buFont typeface="Monotype Sorts" panose="01010601010101010101" pitchFamily="2" charset="2"/>
              <a:buChar char="n"/>
              <a:tabLst>
                <a:tab pos="914400" algn="l"/>
              </a:tabLst>
            </a:pPr>
            <a:r>
              <a:rPr lang="en-US" sz="900" dirty="0">
                <a:latin typeface="Gotham" panose="02000504020000020004" pitchFamily="2" charset="0"/>
              </a:rPr>
              <a:t>Swing a golf club</a:t>
            </a:r>
          </a:p>
          <a:p>
            <a:pPr marL="914400" indent="-914400">
              <a:lnSpc>
                <a:spcPct val="100000"/>
              </a:lnSpc>
              <a:spcAft>
                <a:spcPts val="0"/>
              </a:spcAft>
              <a:tabLst>
                <a:tab pos="914400" algn="l"/>
              </a:tabLst>
            </a:pPr>
            <a:r>
              <a:rPr lang="en-US" sz="900" dirty="0">
                <a:solidFill>
                  <a:srgbClr val="00ACBA"/>
                </a:solidFill>
                <a:latin typeface="Gotham" panose="02000504020000020004" pitchFamily="2" charset="0"/>
              </a:rPr>
              <a:t>Directions::</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Have participants stand in place, make eye contact with someone, and toss the ball to that person. </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When the ball is caught, that person reads aloud and acts out the activity under their thumb. Then the entire group copies the movement.</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Depending on group size, allow each person to catch the ball and conduct a movement activity. </a:t>
            </a:r>
          </a:p>
          <a:p>
            <a:pPr marL="114300" indent="-114300">
              <a:lnSpc>
                <a:spcPct val="100000"/>
              </a:lnSpc>
              <a:spcAft>
                <a:spcPts val="0"/>
              </a:spcAft>
              <a:buClr>
                <a:srgbClr val="F05A66"/>
              </a:buClr>
              <a:buSzPct val="60000"/>
              <a:buFont typeface="Monotype Sorts" panose="01010601010101010101" pitchFamily="2" charset="2"/>
              <a:buChar char="n"/>
              <a:tabLst>
                <a:tab pos="114300" algn="l"/>
              </a:tabLst>
            </a:pPr>
            <a:r>
              <a:rPr lang="en-US" sz="900" dirty="0">
                <a:latin typeface="Gotham" panose="02000504020000020004" pitchFamily="2" charset="0"/>
              </a:rPr>
              <a:t>At the end, discuss the skills used when engaging in the movement provided on the ball. </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What did you notice about how you communicated when tossing the ball?</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What happened to the atmosphere in the room as the game continued?</a:t>
            </a:r>
          </a:p>
          <a:p>
            <a:pPr marL="228600" lvl="1" indent="-114300">
              <a:lnSpc>
                <a:spcPct val="100000"/>
              </a:lnSpc>
              <a:spcAft>
                <a:spcPts val="0"/>
              </a:spcAft>
              <a:buFont typeface="Arial" panose="020B0604020202020204" pitchFamily="34" charset="0"/>
              <a:buChar char="•"/>
              <a:tabLst>
                <a:tab pos="228600" algn="l"/>
              </a:tabLst>
            </a:pPr>
            <a:r>
              <a:rPr lang="en-US" sz="900" dirty="0">
                <a:latin typeface="Gotham" panose="02000504020000020004" pitchFamily="2" charset="0"/>
              </a:rPr>
              <a:t>How could you use this activity with young children?</a:t>
            </a:r>
          </a:p>
          <a:p>
            <a:pPr>
              <a:lnSpc>
                <a:spcPct val="100000"/>
              </a:lnSpc>
              <a:spcAft>
                <a:spcPts val="0"/>
              </a:spcAft>
              <a:tabLst>
                <a:tab pos="0" algn="l"/>
              </a:tabLst>
            </a:pPr>
            <a:r>
              <a:rPr lang="en-US" sz="900" dirty="0">
                <a:solidFill>
                  <a:srgbClr val="00ACBA"/>
                </a:solidFill>
                <a:latin typeface="Gotham" panose="02000504020000020004" pitchFamily="2" charset="0"/>
              </a:rPr>
              <a:t>For virtual trainings ask participants to stand and do the following balance postures with you:</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your toes, arms stretched straight overhead</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one leg, the other leg bent at the knee, arms out sideways like wings</a:t>
            </a:r>
          </a:p>
          <a:p>
            <a:pPr marL="114300" marR="0" lvl="0" indent="-114300" algn="l" defTabSz="914400" rtl="0" eaLnBrk="1" fontAlgn="auto" latinLnBrk="0" hangingPunct="1">
              <a:lnSpc>
                <a:spcPct val="100000"/>
              </a:lnSpc>
              <a:spcBef>
                <a:spcPts val="0"/>
              </a:spcBef>
              <a:spcAft>
                <a:spcPts val="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Stand on the other leg, arms out sideways like wings, bend forward at the waist and lift leg behind</a:t>
            </a:r>
          </a:p>
          <a:p>
            <a:pPr marL="114300" marR="0" lvl="0" indent="-114300" algn="l" defTabSz="914400" rtl="0" eaLnBrk="1" fontAlgn="auto" latinLnBrk="0" hangingPunct="1">
              <a:lnSpc>
                <a:spcPts val="1000"/>
              </a:lnSpc>
              <a:spcBef>
                <a:spcPts val="0"/>
              </a:spcBef>
              <a:spcAft>
                <a:spcPts val="200"/>
              </a:spcAft>
              <a:buClr>
                <a:srgbClr val="F05A66"/>
              </a:buClr>
              <a:buSzPct val="60000"/>
              <a:buFont typeface="Monotype Sorts" panose="01010601010101010101" pitchFamily="2" charset="2"/>
              <a:buChar char="n"/>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Using heel to toe walking, walk along an imaginary line with arms out sideways</a:t>
            </a:r>
          </a:p>
          <a:p>
            <a:pPr marL="0" marR="0" lvl="0" indent="0" algn="l" defTabSz="914400" rtl="0" eaLnBrk="1" fontAlgn="auto" latinLnBrk="0" hangingPunct="1">
              <a:lnSpc>
                <a:spcPts val="1000"/>
              </a:lnSpc>
              <a:spcBef>
                <a:spcPts val="0"/>
              </a:spcBef>
              <a:spcAft>
                <a:spcPts val="200"/>
              </a:spcAft>
              <a:buClr>
                <a:srgbClr val="F05A66"/>
              </a:buClr>
              <a:buSzPct val="60000"/>
              <a:buFont typeface="Monotype Sorts" panose="01010601010101010101" pitchFamily="2" charset="2"/>
              <a:buNone/>
              <a:tabLst>
                <a:tab pos="1143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At the end, discuss the stability skills used when engaging in the movements. </a:t>
            </a:r>
          </a:p>
          <a:p>
            <a:pPr marL="228600" marR="0" lvl="1" indent="-114300" algn="l" defTabSz="914400" rtl="0" eaLnBrk="1" fontAlgn="auto" latinLnBrk="0" hangingPunct="1">
              <a:lnSpc>
                <a:spcPct val="100000"/>
              </a:lnSpc>
              <a:spcBef>
                <a:spcPts val="0"/>
              </a:spcBef>
              <a:spcAft>
                <a:spcPts val="200"/>
              </a:spcAft>
              <a:buClr>
                <a:srgbClr val="00426A"/>
              </a:buClr>
              <a:buSzPct val="80000"/>
              <a:buFont typeface="Arial" panose="020B0604020202020204" pitchFamily="34" charset="0"/>
              <a:buChar char="•"/>
              <a:tabLst>
                <a:tab pos="2286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How could you use this activity with young children?</a:t>
            </a:r>
          </a:p>
          <a:p>
            <a:pPr marL="228600" marR="0" lvl="1" indent="-114300" algn="l" defTabSz="914400" rtl="0" eaLnBrk="1" fontAlgn="auto" latinLnBrk="0" hangingPunct="1">
              <a:lnSpc>
                <a:spcPct val="100000"/>
              </a:lnSpc>
              <a:spcBef>
                <a:spcPts val="0"/>
              </a:spcBef>
              <a:spcAft>
                <a:spcPts val="200"/>
              </a:spcAft>
              <a:buClr>
                <a:srgbClr val="00426A"/>
              </a:buClr>
              <a:buSzPct val="80000"/>
              <a:buFont typeface="Arial" panose="020B0604020202020204" pitchFamily="34" charset="0"/>
              <a:buChar char="•"/>
              <a:tabLst>
                <a:tab pos="228600" algn="l"/>
              </a:tabLst>
              <a:defRPr/>
            </a:pPr>
            <a:r>
              <a:rPr kumimoji="0" lang="en-US" sz="9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rPr>
              <a:t>How would you adapt activities for children based on geographic location or culture?</a:t>
            </a:r>
          </a:p>
          <a:p>
            <a:pPr marL="914400" indent="-914400">
              <a:tabLst>
                <a:tab pos="914400" algn="l"/>
              </a:tabLst>
            </a:pPr>
            <a:endParaRPr lang="en-US" sz="1000" dirty="0">
              <a:latin typeface="Gotham" panose="02000504020000020004" pitchFamily="2" charset="0"/>
            </a:endParaRPr>
          </a:p>
          <a:p>
            <a:pPr marL="914400" indent="-914400">
              <a:tabLst>
                <a:tab pos="914400" algn="l"/>
              </a:tabLst>
            </a:pPr>
            <a:endParaRPr lang="en-US" sz="10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Tree>
    <p:extLst>
      <p:ext uri="{BB962C8B-B14F-4D97-AF65-F5344CB8AC3E}">
        <p14:creationId xmlns:p14="http://schemas.microsoft.com/office/powerpoint/2010/main" val="45414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072063"/>
          </a:xfrm>
        </p:spPr>
        <p:txBody>
          <a:bodyPr/>
          <a:lstStyle/>
          <a:p>
            <a:r>
              <a:rPr lang="en-US" sz="1000" b="1" dirty="0">
                <a:latin typeface="Gotham" panose="02000504020000020004" pitchFamily="2" charset="0"/>
              </a:rPr>
              <a:t>Physical activity </a:t>
            </a:r>
            <a:r>
              <a:rPr lang="en-US" sz="1000" dirty="0">
                <a:latin typeface="Gotham" panose="02000504020000020004" pitchFamily="2" charset="0"/>
              </a:rPr>
              <a:t>and </a:t>
            </a:r>
            <a:r>
              <a:rPr lang="en-US" sz="1000" b="1" dirty="0">
                <a:latin typeface="Gotham" panose="02000504020000020004" pitchFamily="2" charset="0"/>
              </a:rPr>
              <a:t>active play </a:t>
            </a:r>
            <a:r>
              <a:rPr lang="en-US" sz="1000" dirty="0">
                <a:latin typeface="Gotham" panose="02000504020000020004" pitchFamily="2" charset="0"/>
              </a:rPr>
              <a:t>are terms used in the early childhood field. </a:t>
            </a:r>
          </a:p>
          <a:p>
            <a:r>
              <a:rPr lang="en-US" sz="1000" b="1" dirty="0">
                <a:latin typeface="Gotham" panose="02000504020000020004" pitchFamily="2" charset="0"/>
              </a:rPr>
              <a:t>Active play </a:t>
            </a:r>
            <a:r>
              <a:rPr lang="en-US" sz="1000" dirty="0">
                <a:latin typeface="Gotham" panose="02000504020000020004" pitchFamily="2" charset="0"/>
              </a:rPr>
              <a:t>involves large muscles. During active play, children’s heart rate increases, and they may breathe deeper. </a:t>
            </a:r>
          </a:p>
          <a:p>
            <a:r>
              <a:rPr lang="en-US" sz="1000" dirty="0">
                <a:latin typeface="Gotham" panose="02000504020000020004" pitchFamily="2" charset="0"/>
              </a:rPr>
              <a:t>Toddler and preschool active play involves large muscle movements that allow children to be able to run, skip, hop, and jump without limitations.</a:t>
            </a:r>
          </a:p>
          <a:p>
            <a:r>
              <a:rPr lang="en-US" sz="1000" b="1" dirty="0">
                <a:latin typeface="Gotham" panose="02000504020000020004" pitchFamily="2" charset="0"/>
              </a:rPr>
              <a:t>Basal level </a:t>
            </a:r>
            <a:r>
              <a:rPr lang="en-US" sz="1000" dirty="0">
                <a:latin typeface="Gotham" panose="02000504020000020004" pitchFamily="2" charset="0"/>
              </a:rPr>
              <a:t>refers to the energy level the body spends in basic functions like breathing, circulating blood and digesting food. </a:t>
            </a:r>
          </a:p>
          <a:p>
            <a:pPr>
              <a:lnSpc>
                <a:spcPct val="100000"/>
              </a:lnSpc>
              <a:spcAft>
                <a:spcPts val="200"/>
              </a:spcAft>
            </a:pPr>
            <a:r>
              <a:rPr lang="en-US" sz="900" dirty="0">
                <a:solidFill>
                  <a:srgbClr val="00ACBA"/>
                </a:solidFill>
                <a:latin typeface="Gotham" panose="02000504020000020004" pitchFamily="2" charset="0"/>
              </a:rPr>
              <a:t>Sources: </a:t>
            </a:r>
          </a:p>
          <a:p>
            <a:pPr marL="114300" marR="0" lvl="0" indent="-114300" algn="l" defTabSz="914400" rtl="0" eaLnBrk="1" fontAlgn="auto" latinLnBrk="0" hangingPunct="1">
              <a:lnSpc>
                <a:spcPct val="100000"/>
              </a:lnSpc>
              <a:spcBef>
                <a:spcPts val="0"/>
              </a:spcBef>
              <a:spcAft>
                <a:spcPts val="200"/>
              </a:spcAft>
              <a:buClrTx/>
              <a:buSzTx/>
              <a:buFontTx/>
              <a:buNone/>
              <a:tabLst>
                <a:tab pos="114300" algn="l"/>
              </a:tabLst>
              <a:defRPr/>
            </a:pPr>
            <a:r>
              <a:rPr lang="en-US" sz="800" dirty="0">
                <a:effectLst/>
                <a:latin typeface="Gotham" panose="02000504020000020004" pitchFamily="2" charset="0"/>
                <a:ea typeface="Calibri" panose="020F0502020204030204" pitchFamily="34" charset="0"/>
                <a:cs typeface="Poppins" panose="020B0604020202020204" charset="0"/>
              </a:rPr>
              <a:t>1. U.S. Department of Health &amp; Human Services. (2018). </a:t>
            </a:r>
            <a:r>
              <a:rPr lang="en-US" sz="800" i="1" dirty="0">
                <a:effectLst/>
                <a:latin typeface="Gotham" panose="02000504020000020004" pitchFamily="2" charset="0"/>
                <a:ea typeface="Calibri" panose="020F0502020204030204" pitchFamily="34" charset="0"/>
                <a:cs typeface="Poppins" panose="020B0604020202020204" charset="0"/>
              </a:rPr>
              <a:t>Physical Activity Guidelines for Americans</a:t>
            </a:r>
            <a:r>
              <a:rPr lang="en-US" sz="800" dirty="0">
                <a:effectLst/>
                <a:latin typeface="Gotham" panose="02000504020000020004" pitchFamily="2" charset="0"/>
                <a:ea typeface="Calibri" panose="020F0502020204030204" pitchFamily="34" charset="0"/>
                <a:cs typeface="Poppins" panose="020B0604020202020204" charset="0"/>
              </a:rPr>
              <a:t>. https://health.gov/sites/default/files/2019-09/Physical_Activity_Guidelines_2nd_edition.pdf</a:t>
            </a:r>
          </a:p>
          <a:p>
            <a:pPr marL="114300" indent="-114300">
              <a:lnSpc>
                <a:spcPct val="100000"/>
              </a:lnSpc>
              <a:spcAft>
                <a:spcPts val="200"/>
              </a:spcAft>
              <a:tabLst>
                <a:tab pos="114300" algn="l"/>
              </a:tabLst>
            </a:pPr>
            <a:r>
              <a:rPr lang="en-US" sz="800" dirty="0">
                <a:latin typeface="Gotham" panose="02000504020000020004" pitchFamily="2" charset="0"/>
              </a:rPr>
              <a:t>2. Truelove S, Vanderloo LM, Tucker P. “Defining and measuring active play among young children: A systematic review.” </a:t>
            </a:r>
            <a:r>
              <a:rPr lang="en-US" sz="800" i="1" dirty="0">
                <a:latin typeface="Gotham" panose="02000504020000020004" pitchFamily="2" charset="0"/>
              </a:rPr>
              <a:t>Journal of Physical Activity &amp; Health. </a:t>
            </a:r>
            <a:r>
              <a:rPr lang="en-US" sz="800" dirty="0">
                <a:latin typeface="Gotham" panose="02000504020000020004" pitchFamily="2" charset="0"/>
              </a:rPr>
              <a:t>2017;14(2):155-166.</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Tree>
    <p:extLst>
      <p:ext uri="{BB962C8B-B14F-4D97-AF65-F5344CB8AC3E}">
        <p14:creationId xmlns:p14="http://schemas.microsoft.com/office/powerpoint/2010/main" val="369507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Tree>
    <p:extLst>
      <p:ext uri="{BB962C8B-B14F-4D97-AF65-F5344CB8AC3E}">
        <p14:creationId xmlns:p14="http://schemas.microsoft.com/office/powerpoint/2010/main" val="55309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54401"/>
            <a:ext cx="5542722" cy="5230812"/>
          </a:xfrm>
        </p:spPr>
        <p:txBody>
          <a:bodyPr/>
          <a:lstStyle/>
          <a:p>
            <a:pPr defTabSz="914266">
              <a:lnSpc>
                <a:spcPts val="900"/>
              </a:lnSpc>
              <a:spcAft>
                <a:spcPts val="600"/>
              </a:spcAft>
              <a:defRPr/>
            </a:pPr>
            <a:r>
              <a:rPr lang="en-US" sz="700" dirty="0">
                <a:latin typeface="Gotham" panose="02000504020000020004" pitchFamily="2" charset="0"/>
              </a:rPr>
              <a:t>In addition to developing strong muscles and bones, physical </a:t>
            </a:r>
            <a:r>
              <a:rPr lang="en-US" sz="900" dirty="0">
                <a:latin typeface="Gotham" panose="02000504020000020004" pitchFamily="2" charset="0"/>
              </a:rPr>
              <a:t>activity helps in these ways: </a:t>
            </a:r>
          </a:p>
          <a:p>
            <a:pPr defTabSz="914266">
              <a:lnSpc>
                <a:spcPts val="900"/>
              </a:lnSpc>
              <a:spcAft>
                <a:spcPts val="0"/>
              </a:spcAft>
              <a:defRPr/>
            </a:pPr>
            <a:r>
              <a:rPr lang="en-US" sz="900" b="1" dirty="0">
                <a:latin typeface="Gotham" panose="02000504020000020004" pitchFamily="2" charset="0"/>
              </a:rPr>
              <a:t>Cognitive development -</a:t>
            </a:r>
          </a:p>
          <a:p>
            <a:pPr defTabSz="914266">
              <a:lnSpc>
                <a:spcPts val="900"/>
              </a:lnSpc>
              <a:spcAft>
                <a:spcPts val="1200"/>
              </a:spcAft>
              <a:defRPr/>
            </a:pPr>
            <a:r>
              <a:rPr lang="en-US" sz="900" dirty="0">
                <a:latin typeface="Gotham" panose="02000504020000020004" pitchFamily="2" charset="0"/>
              </a:rPr>
              <a:t>Physical activity improves cognitive development, socialization, and attention in young children. It stimulates brain function and gives them a way to navigate their environment and practice skills such as working together, following instructions, and resolving conflicts.</a:t>
            </a:r>
            <a:r>
              <a:rPr lang="en-US" sz="900" baseline="30000" dirty="0">
                <a:latin typeface="Gotham" panose="02000504020000020004" pitchFamily="2" charset="0"/>
              </a:rPr>
              <a:t>3</a:t>
            </a:r>
            <a:endParaRPr lang="en-US" sz="900" dirty="0">
              <a:latin typeface="Gotham" panose="02000504020000020004" pitchFamily="2" charset="0"/>
            </a:endParaRPr>
          </a:p>
          <a:p>
            <a:pPr defTabSz="914266">
              <a:lnSpc>
                <a:spcPts val="900"/>
              </a:lnSpc>
              <a:spcAft>
                <a:spcPts val="0"/>
              </a:spcAft>
              <a:defRPr/>
            </a:pPr>
            <a:r>
              <a:rPr lang="en-US" sz="900" b="1" dirty="0">
                <a:latin typeface="Gotham" panose="02000504020000020004" pitchFamily="2" charset="0"/>
              </a:rPr>
              <a:t>Gross Motor skill development –</a:t>
            </a:r>
            <a:r>
              <a:rPr lang="en-US" sz="900" b="1" baseline="30000" dirty="0">
                <a:latin typeface="Gotham" panose="02000504020000020004" pitchFamily="2" charset="0"/>
              </a:rPr>
              <a:t>4</a:t>
            </a:r>
            <a:endParaRPr lang="en-US" sz="900" baseline="30000" dirty="0">
              <a:latin typeface="Gotham" panose="02000504020000020004" pitchFamily="2" charset="0"/>
            </a:endParaRPr>
          </a:p>
          <a:p>
            <a:pPr defTabSz="914266">
              <a:lnSpc>
                <a:spcPts val="900"/>
              </a:lnSpc>
              <a:spcAft>
                <a:spcPts val="1200"/>
              </a:spcAft>
              <a:defRPr/>
            </a:pPr>
            <a:r>
              <a:rPr lang="en-US" sz="900" dirty="0">
                <a:latin typeface="Gotham" panose="02000504020000020004" pitchFamily="2" charset="0"/>
              </a:rPr>
              <a:t>Engaging in ample physical activity gives children practice needed to achieve milestones of motor development such as crawling, creeping, standing, walking, balancing, climbing, and running. Physical activity promotes developing core muscles in the abdomen and back. Children need core muscles to sit with good posture. Good posture is essential to developing fine motor skills like moving a crayon or pencil and writing.  </a:t>
            </a:r>
          </a:p>
          <a:p>
            <a:pPr defTabSz="914266">
              <a:lnSpc>
                <a:spcPts val="900"/>
              </a:lnSpc>
              <a:spcAft>
                <a:spcPts val="0"/>
              </a:spcAft>
              <a:defRPr/>
            </a:pPr>
            <a:r>
              <a:rPr lang="en-US" sz="900" b="1" dirty="0">
                <a:latin typeface="Gotham" panose="02000504020000020004" pitchFamily="2" charset="0"/>
              </a:rPr>
              <a:t>Social-emotional development </a:t>
            </a:r>
            <a:r>
              <a:rPr lang="en-US" sz="900" dirty="0">
                <a:latin typeface="Gotham" panose="02000504020000020004" pitchFamily="2" charset="0"/>
              </a:rPr>
              <a:t>– </a:t>
            </a:r>
          </a:p>
          <a:p>
            <a:pPr defTabSz="914266">
              <a:lnSpc>
                <a:spcPts val="900"/>
              </a:lnSpc>
              <a:spcAft>
                <a:spcPts val="200"/>
              </a:spcAft>
              <a:defRPr/>
            </a:pPr>
            <a:r>
              <a:rPr lang="en-US" sz="900" dirty="0">
                <a:latin typeface="Gotham" panose="02000504020000020004" pitchFamily="2" charset="0"/>
              </a:rPr>
              <a:t>Active play positively affects developing self regulation and managing behavior and emotions. During play children negotiate rules and modify behaviors to conform. During physical activities children make important decisions about how they feel about themselves, their bodies, and movement including:</a:t>
            </a:r>
          </a:p>
          <a:p>
            <a:pPr defTabSz="914266">
              <a:lnSpc>
                <a:spcPts val="800"/>
              </a:lnSpc>
              <a:spcAft>
                <a:spcPts val="100"/>
              </a:spcAft>
              <a:defRPr/>
            </a:pPr>
            <a:r>
              <a:rPr lang="en-US" sz="900" b="1" dirty="0">
                <a:latin typeface="Gotham" panose="02000504020000020004" pitchFamily="2" charset="0"/>
              </a:rPr>
              <a:t>Do I enjoy being physically active?</a:t>
            </a:r>
          </a:p>
          <a:p>
            <a:pPr defTabSz="914266">
              <a:lnSpc>
                <a:spcPts val="800"/>
              </a:lnSpc>
              <a:spcAft>
                <a:spcPts val="100"/>
              </a:spcAft>
              <a:defRPr/>
            </a:pPr>
            <a:r>
              <a:rPr lang="en-US" sz="900" b="1" dirty="0">
                <a:latin typeface="Gotham" panose="02000504020000020004" pitchFamily="2" charset="0"/>
              </a:rPr>
              <a:t>Am I good enough at physical activities?</a:t>
            </a:r>
          </a:p>
          <a:p>
            <a:pPr defTabSz="914266">
              <a:lnSpc>
                <a:spcPts val="900"/>
              </a:lnSpc>
              <a:spcAft>
                <a:spcPts val="300"/>
              </a:spcAft>
              <a:defRPr/>
            </a:pPr>
            <a:r>
              <a:rPr lang="en-US" sz="900" b="1" dirty="0">
                <a:latin typeface="Gotham" panose="02000504020000020004" pitchFamily="2" charset="0"/>
              </a:rPr>
              <a:t>Do I choose to be physically active when I do not have to be active?</a:t>
            </a:r>
          </a:p>
          <a:p>
            <a:pPr defTabSz="914266">
              <a:lnSpc>
                <a:spcPts val="900"/>
              </a:lnSpc>
              <a:spcAft>
                <a:spcPts val="600"/>
              </a:spcAft>
              <a:defRPr/>
            </a:pPr>
            <a:r>
              <a:rPr lang="en-US" sz="900" dirty="0">
                <a:latin typeface="Gotham" panose="02000504020000020004" pitchFamily="2" charset="0"/>
              </a:rPr>
              <a:t>Children must enthusiastically answer YES to these questions. Only when they enjoy and feel reasonably successful doing physical activities will they continue to be physically active. During physical activities they can practice sharing, taking turns, and helping each other. When children (and adults) exert themselves physically – especially if they are having fun – they can reduce stress and begin to relax. </a:t>
            </a:r>
            <a:r>
              <a:rPr lang="en-US" sz="900" baseline="30000" dirty="0">
                <a:latin typeface="Gotham" panose="02000504020000020004" pitchFamily="2" charset="0"/>
              </a:rPr>
              <a:t>5</a:t>
            </a:r>
          </a:p>
          <a:p>
            <a:pPr defTabSz="914266">
              <a:lnSpc>
                <a:spcPct val="100000"/>
              </a:lnSpc>
              <a:spcAft>
                <a:spcPts val="200"/>
              </a:spcAft>
              <a:defRPr/>
            </a:pPr>
            <a:r>
              <a:rPr lang="en-US" sz="800" dirty="0">
                <a:solidFill>
                  <a:srgbClr val="00ACBA"/>
                </a:solidFill>
                <a:latin typeface="Gotham" panose="02000504020000020004" pitchFamily="2" charset="0"/>
              </a:rPr>
              <a:t>Sources:</a:t>
            </a:r>
          </a:p>
          <a:p>
            <a:pPr marL="228600" indent="-228600" defTabSz="914266">
              <a:lnSpc>
                <a:spcPct val="100000"/>
              </a:lnSpc>
              <a:spcAft>
                <a:spcPts val="200"/>
              </a:spcAft>
              <a:tabLst>
                <a:tab pos="228600" algn="l"/>
              </a:tabLst>
              <a:defRPr/>
            </a:pPr>
            <a:r>
              <a:rPr lang="en-US" sz="800" dirty="0">
                <a:latin typeface="Gotham" panose="02000504020000020004" pitchFamily="2" charset="0"/>
              </a:rPr>
              <a:t>3. Khan, N.A., Hillman, C.H. “The relation of childhood physical activity and aerobic fitness to brain function and cognition: a review.” </a:t>
            </a:r>
            <a:r>
              <a:rPr lang="en-US" sz="800" i="1" dirty="0" err="1">
                <a:latin typeface="Gotham" panose="02000504020000020004" pitchFamily="2" charset="0"/>
              </a:rPr>
              <a:t>Pediatr</a:t>
            </a:r>
            <a:r>
              <a:rPr lang="en-US" sz="800" i="1" dirty="0">
                <a:latin typeface="Gotham" panose="02000504020000020004" pitchFamily="2" charset="0"/>
              </a:rPr>
              <a:t> </a:t>
            </a:r>
            <a:r>
              <a:rPr lang="en-US" sz="800" i="1" dirty="0" err="1">
                <a:latin typeface="Gotham" panose="02000504020000020004" pitchFamily="2" charset="0"/>
              </a:rPr>
              <a:t>Exerc</a:t>
            </a:r>
            <a:r>
              <a:rPr lang="en-US" sz="800" i="1" dirty="0">
                <a:latin typeface="Gotham" panose="02000504020000020004" pitchFamily="2" charset="0"/>
              </a:rPr>
              <a:t> Sci. </a:t>
            </a:r>
            <a:r>
              <a:rPr lang="en-US" sz="800" dirty="0">
                <a:latin typeface="Gotham" panose="02000504020000020004" pitchFamily="2" charset="0"/>
              </a:rPr>
              <a:t>2014;26:138–146.</a:t>
            </a:r>
          </a:p>
          <a:p>
            <a:pPr marL="228600" indent="-228600" defTabSz="914266">
              <a:lnSpc>
                <a:spcPct val="100000"/>
              </a:lnSpc>
              <a:spcAft>
                <a:spcPts val="200"/>
              </a:spcAft>
              <a:tabLst>
                <a:tab pos="228600" algn="l"/>
              </a:tabLst>
              <a:defRPr/>
            </a:pPr>
            <a:r>
              <a:rPr lang="en-US" sz="800" dirty="0">
                <a:latin typeface="Gotham" panose="02000504020000020004" pitchFamily="2" charset="0"/>
              </a:rPr>
              <a:t>4. </a:t>
            </a:r>
            <a:r>
              <a:rPr lang="en-US" sz="800" dirty="0" err="1">
                <a:latin typeface="Gotham" panose="02000504020000020004" pitchFamily="2" charset="0"/>
              </a:rPr>
              <a:t>Yogman</a:t>
            </a:r>
            <a:r>
              <a:rPr lang="en-US" sz="800" dirty="0">
                <a:latin typeface="Gotham" panose="02000504020000020004" pitchFamily="2" charset="0"/>
              </a:rPr>
              <a:t> M, Garner A, Hutchinson J, et al; AAP Committee on Psychosocial Aspects of Child and Family Health, AAP Council on communications and media. </a:t>
            </a:r>
            <a:r>
              <a:rPr lang="en-US" sz="800" i="1" dirty="0">
                <a:latin typeface="Gotham" panose="02000504020000020004" pitchFamily="2" charset="0"/>
              </a:rPr>
              <a:t>The Power of Play: A Pediatric Role in Enhancing Development in Young Children. Pediatrics. </a:t>
            </a:r>
            <a:r>
              <a:rPr lang="en-US" sz="800" dirty="0">
                <a:latin typeface="Gotham" panose="02000504020000020004" pitchFamily="2" charset="0"/>
              </a:rPr>
              <a:t>2018;142(3):</a:t>
            </a:r>
            <a:r>
              <a:rPr lang="en-US" sz="800" dirty="0" err="1">
                <a:latin typeface="Gotham" panose="02000504020000020004" pitchFamily="2" charset="0"/>
              </a:rPr>
              <a:t>e20182058</a:t>
            </a:r>
            <a:r>
              <a:rPr lang="en-US" sz="800" dirty="0">
                <a:latin typeface="Gotham" panose="02000504020000020004" pitchFamily="2" charset="0"/>
              </a:rPr>
              <a:t>.</a:t>
            </a:r>
          </a:p>
          <a:p>
            <a:pPr marL="228600" indent="-228600" defTabSz="914266">
              <a:lnSpc>
                <a:spcPct val="100000"/>
              </a:lnSpc>
              <a:spcAft>
                <a:spcPts val="200"/>
              </a:spcAft>
              <a:tabLst>
                <a:tab pos="228600" algn="l"/>
              </a:tabLst>
              <a:defRPr/>
            </a:pPr>
            <a:r>
              <a:rPr lang="en-US" sz="800" dirty="0">
                <a:latin typeface="Gotham" panose="02000504020000020004" pitchFamily="2" charset="0"/>
              </a:rPr>
              <a:t>5. Williams SE (2018) “Importance of active play</a:t>
            </a:r>
            <a:r>
              <a:rPr lang="en-US" sz="800" i="1" dirty="0">
                <a:latin typeface="Gotham" panose="02000504020000020004" pitchFamily="2" charset="0"/>
              </a:rPr>
              <a:t>.” J Child </a:t>
            </a:r>
            <a:r>
              <a:rPr lang="en-US" sz="800" i="1" dirty="0" err="1">
                <a:latin typeface="Gotham" panose="02000504020000020004" pitchFamily="2" charset="0"/>
              </a:rPr>
              <a:t>Obes</a:t>
            </a:r>
            <a:r>
              <a:rPr lang="en-US" sz="800" dirty="0">
                <a:latin typeface="Gotham" panose="02000504020000020004" pitchFamily="2" charset="0"/>
              </a:rPr>
              <a:t> </a:t>
            </a:r>
            <a:r>
              <a:rPr lang="en-US" sz="800" dirty="0" err="1">
                <a:latin typeface="Gotham" panose="02000504020000020004" pitchFamily="2" charset="0"/>
              </a:rPr>
              <a:t>S2</a:t>
            </a:r>
            <a:r>
              <a:rPr lang="en-US" sz="800" dirty="0">
                <a:latin typeface="Gotham" panose="02000504020000020004" pitchFamily="2" charset="0"/>
              </a:rPr>
              <a:t>-001</a:t>
            </a:r>
            <a:r>
              <a:rPr lang="en-US" sz="600" dirty="0">
                <a:latin typeface="Gotham" panose="02000504020000020004" pitchFamily="2" charset="0"/>
              </a:rPr>
              <a:t>.</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Tree>
    <p:extLst>
      <p:ext uri="{BB962C8B-B14F-4D97-AF65-F5344CB8AC3E}">
        <p14:creationId xmlns:p14="http://schemas.microsoft.com/office/powerpoint/2010/main" val="141421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100"/>
              </a:lnSpc>
              <a:spcAft>
                <a:spcPts val="900"/>
              </a:spcAft>
            </a:pPr>
            <a:r>
              <a:rPr lang="en-US" sz="1000" b="1" dirty="0">
                <a:latin typeface="Gotham" panose="02000504020000020004" pitchFamily="2" charset="0"/>
              </a:rPr>
              <a:t>Each stage of early childhood has distinct characteristics. </a:t>
            </a:r>
            <a:r>
              <a:rPr lang="en-US" sz="1000" dirty="0">
                <a:latin typeface="Gotham" panose="02000504020000020004" pitchFamily="2" charset="0"/>
              </a:rPr>
              <a:t>You may notice how some characteristics are displayed in active play. Not all children will progress through the stages at the same pace, reflecting the natural variation in development.</a:t>
            </a:r>
          </a:p>
          <a:p>
            <a:pPr>
              <a:lnSpc>
                <a:spcPts val="1100"/>
              </a:lnSpc>
              <a:spcAft>
                <a:spcPts val="900"/>
              </a:spcAft>
            </a:pPr>
            <a:r>
              <a:rPr lang="en-US" sz="1000" dirty="0">
                <a:latin typeface="Gotham" panose="02000504020000020004" pitchFamily="2" charset="0"/>
              </a:rPr>
              <a:t>Security is the focus on the </a:t>
            </a:r>
            <a:r>
              <a:rPr lang="en-US" sz="1000" b="1" dirty="0">
                <a:latin typeface="Gotham" panose="02000504020000020004" pitchFamily="2" charset="0"/>
              </a:rPr>
              <a:t>young infant stage</a:t>
            </a:r>
            <a:r>
              <a:rPr lang="en-US" sz="1000" dirty="0">
                <a:latin typeface="Gotham" panose="02000504020000020004" pitchFamily="2" charset="0"/>
              </a:rPr>
              <a:t>. The young infant is completely dependent on adults for its care, building trusting relationships with caregivers.</a:t>
            </a:r>
          </a:p>
          <a:p>
            <a:pPr>
              <a:lnSpc>
                <a:spcPts val="1100"/>
              </a:lnSpc>
              <a:spcAft>
                <a:spcPts val="900"/>
              </a:spcAft>
            </a:pPr>
            <a:r>
              <a:rPr lang="en-US" sz="1000" dirty="0">
                <a:latin typeface="Gotham" panose="02000504020000020004" pitchFamily="2" charset="0"/>
              </a:rPr>
              <a:t>In the </a:t>
            </a:r>
            <a:r>
              <a:rPr lang="en-US" sz="1000" b="1" dirty="0">
                <a:latin typeface="Gotham" panose="02000504020000020004" pitchFamily="2" charset="0"/>
              </a:rPr>
              <a:t>mobile infant stage </a:t>
            </a:r>
            <a:r>
              <a:rPr lang="en-US" sz="1000" dirty="0">
                <a:latin typeface="Gotham" panose="02000504020000020004" pitchFamily="2" charset="0"/>
              </a:rPr>
              <a:t>babies focus on exploration. As motor skills continue to develop, infants focus on movement and exploring the environment. Mobile infants do not completely depend on adults and have some ability to act with more intention.</a:t>
            </a:r>
          </a:p>
          <a:p>
            <a:pPr>
              <a:lnSpc>
                <a:spcPts val="1100"/>
              </a:lnSpc>
              <a:spcAft>
                <a:spcPts val="900"/>
              </a:spcAft>
            </a:pPr>
            <a:r>
              <a:rPr lang="en-US" sz="1000" dirty="0">
                <a:latin typeface="Gotham" panose="02000504020000020004" pitchFamily="2" charset="0"/>
              </a:rPr>
              <a:t>The </a:t>
            </a:r>
            <a:r>
              <a:rPr lang="en-US" sz="1000" b="1" dirty="0">
                <a:latin typeface="Gotham" panose="02000504020000020004" pitchFamily="2" charset="0"/>
              </a:rPr>
              <a:t>toddler/twos stage </a:t>
            </a:r>
            <a:r>
              <a:rPr lang="en-US" sz="1000" dirty="0">
                <a:latin typeface="Gotham" panose="02000504020000020004" pitchFamily="2" charset="0"/>
              </a:rPr>
              <a:t>focuses on identity. Toddlers begin to separate from the adults who have been critical for survival and development. Acquiring motor skills enables toddlers to do more on their own. </a:t>
            </a:r>
          </a:p>
          <a:p>
            <a:pPr>
              <a:lnSpc>
                <a:spcPts val="1100"/>
              </a:lnSpc>
              <a:spcAft>
                <a:spcPts val="900"/>
              </a:spcAft>
            </a:pPr>
            <a:r>
              <a:rPr lang="en-US" sz="1000" b="1" dirty="0">
                <a:latin typeface="Gotham" panose="02000504020000020004" pitchFamily="2" charset="0"/>
              </a:rPr>
              <a:t>Preschoolers</a:t>
            </a:r>
            <a:r>
              <a:rPr lang="en-US" sz="1000" dirty="0">
                <a:latin typeface="Gotham" panose="02000504020000020004" pitchFamily="2" charset="0"/>
              </a:rPr>
              <a:t> are increasing their independence as they see the world through their own eyes. They think in literal terms rather than through reasoning and logic. Preschoolers learn through their whole bodies as they taste, smell, watch, listen, touch, and move to explore with wonder their expanding world.</a:t>
            </a:r>
          </a:p>
          <a:p>
            <a:pPr>
              <a:lnSpc>
                <a:spcPts val="1100"/>
              </a:lnSpc>
              <a:spcAft>
                <a:spcPts val="900"/>
              </a:spcAft>
            </a:pPr>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Tree>
    <p:extLst>
      <p:ext uri="{BB962C8B-B14F-4D97-AF65-F5344CB8AC3E}">
        <p14:creationId xmlns:p14="http://schemas.microsoft.com/office/powerpoint/2010/main" val="2609870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343939" cy="4810125"/>
          </a:xfrm>
        </p:spPr>
        <p:txBody>
          <a:bodyPr/>
          <a:lstStyle/>
          <a:p>
            <a:r>
              <a:rPr lang="en-US" sz="1000" dirty="0">
                <a:latin typeface="Gotham" panose="02000504020000020004" pitchFamily="2" charset="0"/>
              </a:rPr>
              <a:t>Our brains begin developing prenatally and continue throughout our lives. </a:t>
            </a:r>
          </a:p>
          <a:p>
            <a:r>
              <a:rPr lang="en-US" sz="1000" dirty="0">
                <a:latin typeface="Gotham" panose="02000504020000020004" pitchFamily="2" charset="0"/>
              </a:rPr>
              <a:t>Infants are born with all neurons they will have for life. They spend the early years making connections between these neurons. </a:t>
            </a:r>
          </a:p>
          <a:p>
            <a:r>
              <a:rPr lang="en-US" sz="1000" dirty="0">
                <a:latin typeface="Gotham" panose="02000504020000020004" pitchFamily="2" charset="0"/>
              </a:rPr>
              <a:t>These connections are shaped by both genetics and experiences and are strengthened and solidified through repetition. </a:t>
            </a:r>
            <a:r>
              <a:rPr lang="en-US" sz="1000" b="1" dirty="0">
                <a:latin typeface="Gotham" panose="02000504020000020004" pitchFamily="2" charset="0"/>
              </a:rPr>
              <a:t>Dependable, nurturing interactions with adults enhance developing connections</a:t>
            </a:r>
            <a:r>
              <a:rPr lang="en-US" sz="1000" dirty="0">
                <a:latin typeface="Gotham" panose="02000504020000020004" pitchFamily="2" charset="0"/>
              </a:rPr>
              <a:t>. </a:t>
            </a:r>
          </a:p>
          <a:p>
            <a:pPr>
              <a:spcAft>
                <a:spcPts val="600"/>
              </a:spcAft>
            </a:pPr>
            <a:r>
              <a:rPr lang="en-US" sz="1000" b="1" dirty="0">
                <a:latin typeface="Gotham" panose="02000504020000020004" pitchFamily="2" charset="0"/>
              </a:rPr>
              <a:t>Regular physical activity enhances brain development. </a:t>
            </a:r>
            <a:r>
              <a:rPr lang="en-US" sz="1000" dirty="0">
                <a:latin typeface="Gotham" panose="02000504020000020004" pitchFamily="2" charset="0"/>
              </a:rPr>
              <a:t>Physical activity affects the brain in many ways:</a:t>
            </a:r>
          </a:p>
          <a:p>
            <a:pPr lvl="1">
              <a:spcAft>
                <a:spcPts val="200"/>
              </a:spcAft>
            </a:pPr>
            <a:r>
              <a:rPr lang="en-US" sz="1000" dirty="0">
                <a:latin typeface="Gotham" panose="02000504020000020004" pitchFamily="2" charset="0"/>
              </a:rPr>
              <a:t>It increases heart rate, pumping more oxygen to the brain. </a:t>
            </a:r>
          </a:p>
          <a:p>
            <a:pPr lvl="1">
              <a:spcAft>
                <a:spcPts val="200"/>
              </a:spcAft>
            </a:pPr>
            <a:r>
              <a:rPr lang="en-US" sz="1000" dirty="0">
                <a:latin typeface="Gotham" panose="02000504020000020004" pitchFamily="2" charset="0"/>
              </a:rPr>
              <a:t>It aids the release of hormones, improving the environment for the growth of brain cells. </a:t>
            </a:r>
          </a:p>
          <a:p>
            <a:pPr lvl="1">
              <a:spcAft>
                <a:spcPts val="200"/>
              </a:spcAft>
            </a:pPr>
            <a:r>
              <a:rPr lang="en-US" sz="1000" dirty="0">
                <a:latin typeface="Gotham" panose="02000504020000020004" pitchFamily="2" charset="0"/>
              </a:rPr>
              <a:t>It promotes brain plasticity by stimulating growth of new connections between cells in many important cortical areas of the brain.</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Tree>
    <p:extLst>
      <p:ext uri="{BB962C8B-B14F-4D97-AF65-F5344CB8AC3E}">
        <p14:creationId xmlns:p14="http://schemas.microsoft.com/office/powerpoint/2010/main" val="339838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otham" panose="02000504020000020004" pitchFamily="2" charset="0"/>
              </a:rPr>
              <a:t>A special thank you to these organizations and people who helped successfully develop this training. </a:t>
            </a: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7" name="Header Placeholder 4">
            <a:extLst>
              <a:ext uri="{FF2B5EF4-FFF2-40B4-BE49-F238E27FC236}">
                <a16:creationId xmlns:a16="http://schemas.microsoft.com/office/drawing/2014/main" id="{B460534D-4B6F-4729-B797-52AE615C687A}"/>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Tree>
    <p:extLst>
      <p:ext uri="{BB962C8B-B14F-4D97-AF65-F5344CB8AC3E}">
        <p14:creationId xmlns:p14="http://schemas.microsoft.com/office/powerpoint/2010/main" val="196500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238751"/>
          </a:xfrm>
        </p:spPr>
        <p:txBody>
          <a:bodyPr/>
          <a:lstStyle/>
          <a:p>
            <a:pPr>
              <a:lnSpc>
                <a:spcPts val="1100"/>
              </a:lnSpc>
              <a:spcAft>
                <a:spcPts val="600"/>
              </a:spcAft>
              <a:tabLst>
                <a:tab pos="914400" algn="l"/>
              </a:tabLst>
            </a:pPr>
            <a:r>
              <a:rPr lang="en-US" sz="1000" dirty="0">
                <a:solidFill>
                  <a:srgbClr val="00ACBA"/>
                </a:solidFill>
                <a:latin typeface="Gotham" panose="02000504020000020004" pitchFamily="2" charset="0"/>
              </a:rPr>
              <a:t>Trainer notes:</a:t>
            </a:r>
          </a:p>
          <a:p>
            <a:pPr>
              <a:lnSpc>
                <a:spcPts val="1100"/>
              </a:lnSpc>
              <a:spcAft>
                <a:spcPts val="600"/>
              </a:spcAft>
              <a:tabLst>
                <a:tab pos="914400" algn="l"/>
              </a:tabLst>
            </a:pPr>
            <a:r>
              <a:rPr lang="en-US" sz="1000" dirty="0">
                <a:solidFill>
                  <a:srgbClr val="00ACBA"/>
                </a:solidFill>
                <a:latin typeface="Gotham" panose="02000504020000020004" pitchFamily="2" charset="0"/>
              </a:rPr>
              <a:t>Videos can be assigned as pre-work. Before playing the video ask participants to listen for information on repetition.</a:t>
            </a:r>
            <a:endParaRPr lang="en-US" sz="1000" dirty="0">
              <a:latin typeface="Gotham" panose="02000504020000020004" pitchFamily="2" charset="0"/>
              <a:hlinkClick r:id="rId3"/>
            </a:endParaRPr>
          </a:p>
          <a:p>
            <a:pPr>
              <a:lnSpc>
                <a:spcPts val="1100"/>
              </a:lnSpc>
              <a:tabLst>
                <a:tab pos="914400" algn="l"/>
              </a:tabLst>
            </a:pPr>
            <a:r>
              <a:rPr lang="en-US" sz="1000" dirty="0">
                <a:latin typeface="Gotham" panose="02000504020000020004" pitchFamily="2" charset="0"/>
                <a:hlinkClick r:id="rId3"/>
              </a:rPr>
              <a:t>https://developingchild.harvard.edu/science/key-concepts/brain-architecture/</a:t>
            </a:r>
            <a:r>
              <a:rPr lang="en-US" sz="1000" dirty="0">
                <a:latin typeface="Gotham" panose="02000504020000020004" pitchFamily="2" charset="0"/>
              </a:rPr>
              <a:t> </a:t>
            </a:r>
          </a:p>
          <a:p>
            <a:pPr>
              <a:lnSpc>
                <a:spcPts val="1100"/>
              </a:lnSpc>
              <a:spcBef>
                <a:spcPts val="600"/>
              </a:spcBef>
              <a:spcAft>
                <a:spcPts val="600"/>
              </a:spcAft>
            </a:pPr>
            <a:r>
              <a:rPr lang="en-US" sz="1000" dirty="0">
                <a:latin typeface="Gotham" panose="02000504020000020004" pitchFamily="2" charset="0"/>
              </a:rPr>
              <a:t>After watching the video, lead discussion.</a:t>
            </a:r>
          </a:p>
          <a:p>
            <a:pPr>
              <a:lnSpc>
                <a:spcPts val="1100"/>
              </a:lnSpc>
              <a:spcAft>
                <a:spcPts val="600"/>
              </a:spcAft>
            </a:pPr>
            <a:r>
              <a:rPr lang="en-US" sz="1000" dirty="0">
                <a:solidFill>
                  <a:srgbClr val="00ACBA"/>
                </a:solidFill>
                <a:latin typeface="Gotham" panose="02000504020000020004" pitchFamily="2" charset="0"/>
              </a:rPr>
              <a:t>Sample questions: </a:t>
            </a:r>
          </a:p>
          <a:p>
            <a:pPr marL="171450" indent="-171450">
              <a:lnSpc>
                <a:spcPts val="1100"/>
              </a:lnSpc>
              <a:buFont typeface="Monotype Sorts" panose="01010601010101010101" pitchFamily="2" charset="2"/>
              <a:buChar char="n"/>
              <a:tabLst>
                <a:tab pos="171450" algn="l"/>
              </a:tabLst>
            </a:pPr>
            <a:r>
              <a:rPr lang="en-US" sz="1000" dirty="0">
                <a:latin typeface="Gotham" panose="02000504020000020004" pitchFamily="2" charset="0"/>
              </a:rPr>
              <a:t>The video talks about the importance of repetition in forming pathways in the brain. What have you noticed in your work with young children about experiences and repetition? How does repetition support developing motor skills?</a:t>
            </a:r>
          </a:p>
          <a:p>
            <a:pPr marL="171450" indent="-171450">
              <a:lnSpc>
                <a:spcPts val="1100"/>
              </a:lnSpc>
              <a:buFont typeface="Monotype Sorts" panose="01010601010101010101" pitchFamily="2" charset="2"/>
              <a:buChar char="n"/>
              <a:tabLst>
                <a:tab pos="171450" algn="l"/>
              </a:tabLst>
            </a:pPr>
            <a:r>
              <a:rPr lang="en-US" sz="1000" dirty="0">
                <a:latin typeface="Gotham" panose="02000504020000020004" pitchFamily="2" charset="0"/>
              </a:rPr>
              <a:t>The video discusses how neurons link areas of the brain controlling motor skills, language, memory, vision, emotion and behavior. In the children you care for, how do you see motor skills linked to child development?</a:t>
            </a:r>
          </a:p>
          <a:p>
            <a:pPr>
              <a:lnSpc>
                <a:spcPts val="800"/>
              </a:lnSpc>
              <a:spcAft>
                <a:spcPts val="0"/>
              </a:spcAft>
            </a:pPr>
            <a:r>
              <a:rPr lang="en-US" sz="800" dirty="0">
                <a:solidFill>
                  <a:srgbClr val="00ACBA"/>
                </a:solidFill>
                <a:latin typeface="Gotham" panose="02000504020000020004" pitchFamily="2" charset="0"/>
              </a:rPr>
              <a:t>Source:</a:t>
            </a:r>
          </a:p>
          <a:p>
            <a:pPr marL="171450" indent="-171450">
              <a:lnSpc>
                <a:spcPts val="800"/>
              </a:lnSpc>
              <a:tabLst>
                <a:tab pos="171450" algn="l"/>
              </a:tabLst>
            </a:pPr>
            <a:r>
              <a:rPr lang="en-US" sz="800" dirty="0">
                <a:latin typeface="Gotham" panose="02000504020000020004" pitchFamily="2" charset="0"/>
              </a:rPr>
              <a:t>6. Center for the Developing Child at Harvard University. (2011, September 29). Experiences Build Brain Architecture [Video]. YouTube. https://www.youtube.com/watch?v=VNNsN9IJkws&amp;t=9s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Tree>
    <p:extLst>
      <p:ext uri="{BB962C8B-B14F-4D97-AF65-F5344CB8AC3E}">
        <p14:creationId xmlns:p14="http://schemas.microsoft.com/office/powerpoint/2010/main" val="1462363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436704" cy="5334000"/>
          </a:xfrm>
        </p:spPr>
        <p:txBody>
          <a:bodyPr/>
          <a:lstStyle/>
          <a:p>
            <a:pPr>
              <a:lnSpc>
                <a:spcPts val="1100"/>
              </a:lnSpc>
              <a:spcAft>
                <a:spcPts val="400"/>
              </a:spcAft>
            </a:pPr>
            <a:r>
              <a:rPr lang="en-US" sz="1000" b="1" dirty="0">
                <a:latin typeface="Gotham" panose="02000504020000020004" pitchFamily="2" charset="0"/>
              </a:rPr>
              <a:t>Physical activity </a:t>
            </a:r>
            <a:r>
              <a:rPr lang="en-US" sz="1000" dirty="0">
                <a:latin typeface="Gotham" panose="02000504020000020004" pitchFamily="2" charset="0"/>
              </a:rPr>
              <a:t>“improves learning on three levels: </a:t>
            </a:r>
          </a:p>
          <a:p>
            <a:pPr lvl="1">
              <a:lnSpc>
                <a:spcPts val="1100"/>
              </a:lnSpc>
              <a:spcAft>
                <a:spcPts val="300"/>
              </a:spcAft>
            </a:pPr>
            <a:r>
              <a:rPr lang="en-US" sz="1000" dirty="0">
                <a:latin typeface="Gotham" panose="02000504020000020004" pitchFamily="2" charset="0"/>
              </a:rPr>
              <a:t>First, it optimizes your mind-set to improve alertness, attention, and motivation;</a:t>
            </a:r>
          </a:p>
          <a:p>
            <a:pPr lvl="1">
              <a:lnSpc>
                <a:spcPts val="1100"/>
              </a:lnSpc>
              <a:spcAft>
                <a:spcPts val="300"/>
              </a:spcAft>
            </a:pPr>
            <a:r>
              <a:rPr lang="en-US" sz="1000" dirty="0">
                <a:latin typeface="Gotham" panose="02000504020000020004" pitchFamily="2" charset="0"/>
              </a:rPr>
              <a:t>Second, it prepares and encourages nerve cells to bind to one another, which is the cellular basis for logging in new information </a:t>
            </a:r>
          </a:p>
          <a:p>
            <a:pPr lvl="1">
              <a:lnSpc>
                <a:spcPts val="1100"/>
              </a:lnSpc>
            </a:pPr>
            <a:r>
              <a:rPr lang="en-US" sz="1000" dirty="0">
                <a:latin typeface="Gotham" panose="02000504020000020004" pitchFamily="2" charset="0"/>
              </a:rPr>
              <a:t>third, it spurs the development of new nerve cells from stem cells in the hippocampus.”</a:t>
            </a:r>
            <a:r>
              <a:rPr lang="en-US" sz="1000" baseline="30000" dirty="0">
                <a:latin typeface="Gotham" panose="02000504020000020004" pitchFamily="2" charset="0"/>
              </a:rPr>
              <a:t>7</a:t>
            </a:r>
          </a:p>
          <a:p>
            <a:pPr>
              <a:lnSpc>
                <a:spcPts val="1100"/>
              </a:lnSpc>
              <a:spcAft>
                <a:spcPts val="200"/>
              </a:spcAft>
            </a:pPr>
            <a:r>
              <a:rPr lang="en-US" sz="1000" b="1" dirty="0">
                <a:latin typeface="Gotham" panose="02000504020000020004" pitchFamily="2" charset="0"/>
              </a:rPr>
              <a:t>Inhibitory control </a:t>
            </a:r>
            <a:r>
              <a:rPr lang="en-US" sz="1000" dirty="0">
                <a:latin typeface="Gotham" panose="02000504020000020004" pitchFamily="2" charset="0"/>
              </a:rPr>
              <a:t>involves the ability to focus on important stimuli when irrelevant stimuli are present. </a:t>
            </a:r>
          </a:p>
          <a:p>
            <a:pPr>
              <a:lnSpc>
                <a:spcPts val="1100"/>
              </a:lnSpc>
              <a:spcAft>
                <a:spcPts val="600"/>
              </a:spcAft>
            </a:pPr>
            <a:r>
              <a:rPr lang="en-US" sz="1000" dirty="0">
                <a:solidFill>
                  <a:srgbClr val="00ACBA"/>
                </a:solidFill>
                <a:latin typeface="Gotham" panose="02000504020000020004" pitchFamily="2" charset="0"/>
              </a:rPr>
              <a:t>Examples</a:t>
            </a:r>
            <a:r>
              <a:rPr lang="en-US" sz="1000" dirty="0">
                <a:latin typeface="Gotham" panose="02000504020000020004" pitchFamily="2" charset="0"/>
              </a:rPr>
              <a:t>: The ability to listen and respond to a teacher’s instructions in a noisy classroom or to override strong but inappropriate behavioral tendencies. Inhibitory control is evident in some games such as </a:t>
            </a:r>
            <a:r>
              <a:rPr lang="en-US" sz="1000" i="1" dirty="0">
                <a:latin typeface="Gotham" panose="02000504020000020004" pitchFamily="2" charset="0"/>
              </a:rPr>
              <a:t>Simon Says </a:t>
            </a:r>
            <a:r>
              <a:rPr lang="en-US" sz="1000" dirty="0">
                <a:latin typeface="Gotham" panose="02000504020000020004" pitchFamily="2" charset="0"/>
              </a:rPr>
              <a:t>where children resist responding to every command and listen for specific cues.</a:t>
            </a:r>
          </a:p>
          <a:p>
            <a:pPr>
              <a:lnSpc>
                <a:spcPts val="1000"/>
              </a:lnSpc>
              <a:spcAft>
                <a:spcPts val="200"/>
              </a:spcAft>
            </a:pPr>
            <a:r>
              <a:rPr lang="en-US" sz="800" dirty="0">
                <a:solidFill>
                  <a:srgbClr val="00ACBA"/>
                </a:solidFill>
                <a:latin typeface="Gotham" panose="02000504020000020004" pitchFamily="2" charset="0"/>
              </a:rPr>
              <a:t>Sources:</a:t>
            </a:r>
          </a:p>
          <a:p>
            <a:pPr marL="228600" indent="-228600">
              <a:lnSpc>
                <a:spcPct val="100000"/>
              </a:lnSpc>
              <a:spcAft>
                <a:spcPts val="200"/>
              </a:spcAft>
              <a:tabLst>
                <a:tab pos="228600" algn="l"/>
              </a:tabLst>
            </a:pPr>
            <a:r>
              <a:rPr lang="en-US" sz="800" dirty="0">
                <a:latin typeface="Gotham" panose="02000504020000020004" pitchFamily="2" charset="0"/>
              </a:rPr>
              <a:t>7. Ratey JJ. Spark: The Revolutionary New Science of Exercise and the Brain. Little, Brown Spark; 2013:45.</a:t>
            </a:r>
          </a:p>
          <a:p>
            <a:pPr marL="228600" indent="-228600">
              <a:lnSpc>
                <a:spcPct val="100000"/>
              </a:lnSpc>
              <a:spcAft>
                <a:spcPts val="200"/>
              </a:spcAft>
              <a:tabLst>
                <a:tab pos="228600" algn="l"/>
              </a:tabLst>
            </a:pPr>
            <a:r>
              <a:rPr lang="en-US" sz="800" dirty="0">
                <a:latin typeface="Gotham" panose="02000504020000020004" pitchFamily="2" charset="0"/>
              </a:rPr>
              <a:t>8. Khan, N.A., Hillman, C.H. “The relation of childhood physical activity and aerobic fitness to brain function and cognition: A review</a:t>
            </a:r>
            <a:r>
              <a:rPr lang="en-US" sz="800" i="1" dirty="0">
                <a:latin typeface="Gotham" panose="02000504020000020004" pitchFamily="2" charset="0"/>
              </a:rPr>
              <a:t>.” </a:t>
            </a:r>
            <a:r>
              <a:rPr lang="en-US" sz="800" i="1" dirty="0" err="1">
                <a:latin typeface="Gotham" panose="02000504020000020004" pitchFamily="2" charset="0"/>
              </a:rPr>
              <a:t>Pediatr</a:t>
            </a:r>
            <a:r>
              <a:rPr lang="en-US" sz="800" i="1" dirty="0">
                <a:latin typeface="Gotham" panose="02000504020000020004" pitchFamily="2" charset="0"/>
              </a:rPr>
              <a:t> </a:t>
            </a:r>
            <a:r>
              <a:rPr lang="en-US" sz="800" i="1" dirty="0" err="1">
                <a:latin typeface="Gotham" panose="02000504020000020004" pitchFamily="2" charset="0"/>
              </a:rPr>
              <a:t>Exerc</a:t>
            </a:r>
            <a:r>
              <a:rPr lang="en-US" sz="800" i="1" dirty="0">
                <a:latin typeface="Gotham" panose="02000504020000020004" pitchFamily="2" charset="0"/>
              </a:rPr>
              <a:t> Sci</a:t>
            </a:r>
            <a:r>
              <a:rPr lang="en-US" sz="800" dirty="0">
                <a:latin typeface="Gotham" panose="02000504020000020004" pitchFamily="2" charset="0"/>
              </a:rPr>
              <a:t>. 2014;26:138–146</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Tree>
    <p:extLst>
      <p:ext uri="{BB962C8B-B14F-4D97-AF65-F5344CB8AC3E}">
        <p14:creationId xmlns:p14="http://schemas.microsoft.com/office/powerpoint/2010/main" val="87768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89713" cy="5334000"/>
          </a:xfrm>
        </p:spPr>
        <p:txBody>
          <a:bodyPr/>
          <a:lstStyle/>
          <a:p>
            <a:pPr>
              <a:lnSpc>
                <a:spcPts val="1100"/>
              </a:lnSpc>
            </a:pPr>
            <a:r>
              <a:rPr lang="en-US" sz="1000" dirty="0">
                <a:latin typeface="Gotham" panose="02000504020000020004" pitchFamily="2" charset="0"/>
                <a:cs typeface="Poppins" panose="02000000000000000000" pitchFamily="2" charset="0"/>
              </a:rPr>
              <a:t>The interactions children have with caregivers, family members, and peers influence motor development.</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Tree>
    <p:extLst>
      <p:ext uri="{BB962C8B-B14F-4D97-AF65-F5344CB8AC3E}">
        <p14:creationId xmlns:p14="http://schemas.microsoft.com/office/powerpoint/2010/main" val="225264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02965" cy="5076825"/>
          </a:xfrm>
        </p:spPr>
        <p:txBody>
          <a:bodyPr/>
          <a:lstStyle/>
          <a:p>
            <a:pPr>
              <a:spcAft>
                <a:spcPts val="0"/>
              </a:spcAft>
            </a:pPr>
            <a:r>
              <a:rPr lang="en-US" b="1" dirty="0">
                <a:latin typeface="Gotham" panose="02000504020000020004" pitchFamily="2" charset="0"/>
              </a:rPr>
              <a:t>Reflexive Movement Phase </a:t>
            </a:r>
          </a:p>
          <a:p>
            <a:r>
              <a:rPr lang="en-US" dirty="0">
                <a:latin typeface="Gotham" panose="02000504020000020004" pitchFamily="2" charset="0"/>
              </a:rPr>
              <a:t>Before birth and for the next several months, babies are in the reflexive movement phase. During this phase, primitive reflexive responses determine movements in part. When newborns are stimulated on the cheek, they turn their heads toward the stimulation and seek to suck. If you place your finger in the palm of very young infants, infants tightly grasp it. These are both examples of reflexive movements that gradually disappear as infants mature. Note that there is overlap between the stages.</a:t>
            </a:r>
          </a:p>
          <a:p>
            <a:pPr>
              <a:spcAft>
                <a:spcPts val="0"/>
              </a:spcAft>
            </a:pPr>
            <a:r>
              <a:rPr lang="en-US" b="1" dirty="0">
                <a:latin typeface="Gotham" panose="02000504020000020004" pitchFamily="2" charset="0"/>
              </a:rPr>
              <a:t>Rudimentary Movement Phase</a:t>
            </a:r>
          </a:p>
          <a:p>
            <a:pPr>
              <a:spcAft>
                <a:spcPts val="200"/>
              </a:spcAft>
            </a:pPr>
            <a:r>
              <a:rPr lang="en-US" dirty="0">
                <a:latin typeface="Gotham" panose="02000504020000020004" pitchFamily="2" charset="0"/>
              </a:rPr>
              <a:t>This phase is from birth to approximately 1½ years old. Voluntary control of actions is developing in this phase. Children learn to:</a:t>
            </a:r>
          </a:p>
          <a:p>
            <a:pPr marL="171450" indent="-171450">
              <a:spcAft>
                <a:spcPts val="0"/>
              </a:spcAft>
              <a:buFont typeface="Monotype Sorts" panose="01010601010101010101" pitchFamily="2" charset="2"/>
              <a:buChar char="n"/>
            </a:pPr>
            <a:r>
              <a:rPr lang="en-US" dirty="0">
                <a:latin typeface="Gotham" panose="02000504020000020004" pitchFamily="2" charset="0"/>
              </a:rPr>
              <a:t>hold up the head, </a:t>
            </a:r>
          </a:p>
          <a:p>
            <a:pPr marL="171450" indent="-171450">
              <a:spcAft>
                <a:spcPts val="0"/>
              </a:spcAft>
              <a:buFont typeface="Monotype Sorts" panose="01010601010101010101" pitchFamily="2" charset="2"/>
              <a:buChar char="n"/>
            </a:pPr>
            <a:r>
              <a:rPr lang="en-US" dirty="0">
                <a:latin typeface="Gotham" panose="02000504020000020004" pitchFamily="2" charset="0"/>
              </a:rPr>
              <a:t>extend arms to grasp release an object,</a:t>
            </a:r>
          </a:p>
          <a:p>
            <a:pPr marL="171450" indent="-171450">
              <a:spcAft>
                <a:spcPts val="0"/>
              </a:spcAft>
              <a:buFont typeface="Monotype Sorts" panose="01010601010101010101" pitchFamily="2" charset="2"/>
              <a:buChar char="n"/>
            </a:pPr>
            <a:r>
              <a:rPr lang="en-US" dirty="0">
                <a:latin typeface="Gotham" panose="02000504020000020004" pitchFamily="2" charset="0"/>
              </a:rPr>
              <a:t>roll over, </a:t>
            </a:r>
          </a:p>
          <a:p>
            <a:pPr marL="171450" indent="-171450">
              <a:spcAft>
                <a:spcPts val="0"/>
              </a:spcAft>
              <a:buFont typeface="Monotype Sorts" panose="01010601010101010101" pitchFamily="2" charset="2"/>
              <a:buChar char="n"/>
            </a:pPr>
            <a:r>
              <a:rPr lang="en-US" dirty="0">
                <a:latin typeface="Gotham" panose="02000504020000020004" pitchFamily="2" charset="0"/>
              </a:rPr>
              <a:t>sit up, </a:t>
            </a:r>
          </a:p>
          <a:p>
            <a:pPr marL="171450" indent="-171450">
              <a:spcAft>
                <a:spcPts val="0"/>
              </a:spcAft>
              <a:buFont typeface="Monotype Sorts" panose="01010601010101010101" pitchFamily="2" charset="2"/>
              <a:buChar char="n"/>
            </a:pPr>
            <a:r>
              <a:rPr lang="en-US" dirty="0">
                <a:latin typeface="Gotham" panose="02000504020000020004" pitchFamily="2" charset="0"/>
              </a:rPr>
              <a:t>crawl (done with the belly on the floor as in a combat crawl), </a:t>
            </a:r>
          </a:p>
          <a:p>
            <a:pPr marL="171450" indent="-171450">
              <a:spcAft>
                <a:spcPts val="0"/>
              </a:spcAft>
              <a:buFont typeface="Monotype Sorts" panose="01010601010101010101" pitchFamily="2" charset="2"/>
              <a:buChar char="n"/>
            </a:pPr>
            <a:r>
              <a:rPr lang="en-US" dirty="0">
                <a:latin typeface="Gotham" panose="02000504020000020004" pitchFamily="2" charset="0"/>
              </a:rPr>
              <a:t>creep (done up on hands and knees) </a:t>
            </a:r>
          </a:p>
          <a:p>
            <a:pPr marL="171450" indent="-171450">
              <a:spcAft>
                <a:spcPts val="300"/>
              </a:spcAft>
              <a:buFont typeface="Monotype Sorts" panose="01010601010101010101" pitchFamily="2" charset="2"/>
              <a:buChar char="n"/>
            </a:pPr>
            <a:r>
              <a:rPr lang="en-US" dirty="0">
                <a:latin typeface="Gotham" panose="02000504020000020004" pitchFamily="2" charset="0"/>
              </a:rPr>
              <a:t>pull to a stand. </a:t>
            </a:r>
          </a:p>
          <a:p>
            <a:pPr>
              <a:spcAft>
                <a:spcPts val="300"/>
              </a:spcAft>
            </a:pPr>
            <a:r>
              <a:rPr lang="en-US" dirty="0">
                <a:latin typeface="Gotham" panose="02000504020000020004" pitchFamily="2" charset="0"/>
              </a:rPr>
              <a:t>The rudimentary phase supports moving to the next phase </a:t>
            </a:r>
            <a:r>
              <a:rPr lang="en-US" dirty="0">
                <a:latin typeface="Gotham" panose="02000504020000020004" pitchFamily="2" charset="0"/>
                <a:sym typeface="Symbol" panose="05050102010706020507" pitchFamily="18" charset="2"/>
              </a:rPr>
              <a:t></a:t>
            </a:r>
            <a:r>
              <a:rPr lang="en-US" dirty="0">
                <a:latin typeface="Gotham" panose="02000504020000020004" pitchFamily="2" charset="0"/>
              </a:rPr>
              <a:t> the fundamental movement phase.</a:t>
            </a:r>
          </a:p>
          <a:p>
            <a:pPr>
              <a:lnSpc>
                <a:spcPct val="100000"/>
              </a:lnSpc>
              <a:spcAft>
                <a:spcPts val="0"/>
              </a:spcAft>
            </a:pPr>
            <a:r>
              <a:rPr lang="en-US" sz="800" dirty="0">
                <a:solidFill>
                  <a:srgbClr val="00ACBA"/>
                </a:solidFill>
                <a:latin typeface="Gotham" panose="02000504020000020004" pitchFamily="2" charset="0"/>
              </a:rPr>
              <a:t>Source</a:t>
            </a:r>
            <a:r>
              <a:rPr lang="en-US" sz="800" dirty="0">
                <a:latin typeface="Gotham" panose="02000504020000020004" pitchFamily="2" charset="0"/>
              </a:rPr>
              <a:t>:</a:t>
            </a:r>
          </a:p>
          <a:p>
            <a:pPr marL="228600" indent="-228600">
              <a:lnSpc>
                <a:spcPct val="100000"/>
              </a:lnSpc>
              <a:spcAft>
                <a:spcPts val="0"/>
              </a:spcAft>
              <a:tabLst>
                <a:tab pos="228600" algn="l"/>
              </a:tabLst>
            </a:pPr>
            <a:r>
              <a:rPr lang="en-US" sz="800" dirty="0">
                <a:latin typeface="Gotham" panose="02000504020000020004" pitchFamily="2" charset="0"/>
              </a:rPr>
              <a:t>9. </a:t>
            </a:r>
            <a:r>
              <a:rPr lang="en-US" sz="800" dirty="0" err="1">
                <a:latin typeface="Gotham" panose="02000504020000020004" pitchFamily="2" charset="0"/>
              </a:rPr>
              <a:t>Gallahue</a:t>
            </a:r>
            <a:r>
              <a:rPr lang="en-US" sz="800" dirty="0">
                <a:latin typeface="Gotham" panose="02000504020000020004" pitchFamily="2" charset="0"/>
              </a:rPr>
              <a:t>, D.L. &amp; Ozmun, J. (2006). </a:t>
            </a:r>
            <a:r>
              <a:rPr lang="en-US" sz="800" i="1" dirty="0">
                <a:latin typeface="Gotham" panose="02000504020000020004" pitchFamily="2" charset="0"/>
              </a:rPr>
              <a:t>Understanding motor development: Infants, children, adolescents, adults </a:t>
            </a:r>
            <a:r>
              <a:rPr lang="en-US" sz="800" dirty="0">
                <a:latin typeface="Gotham" panose="02000504020000020004" pitchFamily="2" charset="0"/>
              </a:rPr>
              <a:t>(6 ed). New York: McGraw-Hill.</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Tree>
    <p:extLst>
      <p:ext uri="{BB962C8B-B14F-4D97-AF65-F5344CB8AC3E}">
        <p14:creationId xmlns:p14="http://schemas.microsoft.com/office/powerpoint/2010/main" val="3294475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6225" y="3562350"/>
            <a:ext cx="5585791" cy="4457700"/>
          </a:xfrm>
        </p:spPr>
        <p:txBody>
          <a:bodyPr/>
          <a:lstStyle/>
          <a:p>
            <a:pPr>
              <a:spcAft>
                <a:spcPts val="0"/>
              </a:spcAft>
              <a:tabLst>
                <a:tab pos="914400" algn="l"/>
              </a:tabLst>
            </a:pPr>
            <a:r>
              <a:rPr lang="en-US" sz="1000" dirty="0">
                <a:solidFill>
                  <a:srgbClr val="00ACBA"/>
                </a:solidFill>
                <a:latin typeface="Gotham" panose="02000504020000020004" pitchFamily="2" charset="0"/>
              </a:rPr>
              <a:t>Trainer notes:	</a:t>
            </a:r>
          </a:p>
          <a:p>
            <a:pPr>
              <a:tabLst>
                <a:tab pos="914400" algn="l"/>
              </a:tabLst>
            </a:pPr>
            <a:r>
              <a:rPr lang="en-US" sz="1000" dirty="0">
                <a:latin typeface="Gotham" panose="02000504020000020004" pitchFamily="2" charset="0"/>
              </a:rPr>
              <a:t>This video displays activities you can do to support children and to develop their fundamental movement skills.</a:t>
            </a:r>
          </a:p>
          <a:p>
            <a:pPr marL="0" marR="0">
              <a:spcBef>
                <a:spcPts val="0"/>
              </a:spcBef>
              <a:spcAft>
                <a:spcPts val="0"/>
              </a:spcAft>
            </a:pPr>
            <a:r>
              <a:rPr lang="en-US" sz="1000" u="sng" dirty="0">
                <a:solidFill>
                  <a:schemeClr val="tx1"/>
                </a:solidFill>
                <a:effectLst/>
                <a:latin typeface="Gotham" panose="02000504020000020004" pitchFamily="2" charset="0"/>
                <a:ea typeface="Calibri" panose="020F0502020204030204" pitchFamily="34" charset="0"/>
                <a:cs typeface="Poppins" panose="020B0604020202020204" charset="0"/>
                <a:hlinkClick r:id="rId3">
                  <a:extLst>
                    <a:ext uri="{A12FA001-AC4F-418D-AE19-62706E023703}">
                      <ahyp:hlinkClr xmlns:ahyp="http://schemas.microsoft.com/office/drawing/2018/hyperlinkcolor" val="tx"/>
                    </a:ext>
                  </a:extLst>
                </a:hlinkClick>
              </a:rPr>
              <a:t>https://www.youtube.com/watch?v=yaF0CaNuUIc</a:t>
            </a:r>
            <a:endParaRPr lang="en-US" sz="1000" dirty="0">
              <a:solidFill>
                <a:schemeClr val="tx1"/>
              </a:solidFill>
              <a:effectLst/>
              <a:latin typeface="Gotham" panose="02000504020000020004" pitchFamily="2" charset="0"/>
              <a:ea typeface="Calibri" panose="020F0502020204030204" pitchFamily="34" charset="0"/>
              <a:cs typeface="Poppins" panose="020B0604020202020204" charset="0"/>
            </a:endParaRPr>
          </a:p>
          <a:p>
            <a:pPr>
              <a:spcBef>
                <a:spcPts val="600"/>
              </a:spcBef>
              <a:spcAft>
                <a:spcPts val="600"/>
              </a:spcAft>
            </a:pPr>
            <a:r>
              <a:rPr lang="en-US" sz="1000" dirty="0">
                <a:latin typeface="Gotham" panose="02000504020000020004" pitchFamily="2" charset="0"/>
              </a:rPr>
              <a:t>After watching the video, lead discussion about what participants learned. </a:t>
            </a:r>
          </a:p>
          <a:p>
            <a:pPr>
              <a:spcBef>
                <a:spcPts val="600"/>
              </a:spcBef>
              <a:spcAft>
                <a:spcPts val="600"/>
              </a:spcAft>
            </a:pPr>
            <a:r>
              <a:rPr lang="en-US" sz="800" dirty="0">
                <a:solidFill>
                  <a:srgbClr val="00ACBA"/>
                </a:solidFill>
                <a:latin typeface="Gotham" panose="02000504020000020004" pitchFamily="2" charset="0"/>
              </a:rPr>
              <a:t>Source:</a:t>
            </a:r>
          </a:p>
          <a:p>
            <a:pPr>
              <a:lnSpc>
                <a:spcPct val="100000"/>
              </a:lnSpc>
              <a:spcAft>
                <a:spcPts val="0"/>
              </a:spcAft>
            </a:pPr>
            <a:r>
              <a:rPr lang="en-US" sz="800" dirty="0">
                <a:effectLst/>
                <a:latin typeface="Gotham" panose="02000504020000020004" pitchFamily="2" charset="0"/>
                <a:ea typeface="Times New Roman" panose="02020603050405020304" pitchFamily="18" charset="0"/>
              </a:rPr>
              <a:t>10. The University of Western Australia [KID DO]. (2020, January 7). </a:t>
            </a:r>
            <a:r>
              <a:rPr lang="en-US" sz="800" i="1" dirty="0">
                <a:effectLst/>
                <a:latin typeface="Gotham" panose="02000504020000020004" pitchFamily="2" charset="0"/>
                <a:ea typeface="Times New Roman" panose="02020603050405020304" pitchFamily="18" charset="0"/>
              </a:rPr>
              <a:t>KIDDO: Developing a Child’s Fundamental Movement Skills</a:t>
            </a:r>
            <a:r>
              <a:rPr lang="en-US" sz="800" dirty="0">
                <a:effectLst/>
                <a:latin typeface="Gotham" panose="02000504020000020004" pitchFamily="2" charset="0"/>
                <a:ea typeface="Times New Roman" panose="02020603050405020304" pitchFamily="18" charset="0"/>
              </a:rPr>
              <a:t> [Video]. YouTube. https://www.youtube.com/watch?v=yaF0CaNuUIc</a:t>
            </a:r>
            <a:endParaRPr lang="en-US" sz="8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Tree>
    <p:extLst>
      <p:ext uri="{BB962C8B-B14F-4D97-AF65-F5344CB8AC3E}">
        <p14:creationId xmlns:p14="http://schemas.microsoft.com/office/powerpoint/2010/main" val="300610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423452" cy="5208588"/>
          </a:xfrm>
        </p:spPr>
        <p:txBody>
          <a:bodyPr/>
          <a:lstStyle/>
          <a:p>
            <a:pPr>
              <a:lnSpc>
                <a:spcPts val="1000"/>
              </a:lnSpc>
              <a:spcAft>
                <a:spcPts val="300"/>
              </a:spcAft>
            </a:pPr>
            <a:r>
              <a:rPr lang="en-US" sz="1000" b="1" dirty="0">
                <a:latin typeface="Gotham" panose="02000504020000020004" pitchFamily="2" charset="0"/>
              </a:rPr>
              <a:t>Fundamental movement skills </a:t>
            </a:r>
            <a:r>
              <a:rPr lang="en-US" sz="1000" dirty="0">
                <a:latin typeface="Gotham" panose="02000504020000020004" pitchFamily="2" charset="0"/>
              </a:rPr>
              <a:t>are basic movement skills we need daily and for physical activity throughout our lives. These skills typically develop between the ages of 3 and 5 although control and fluidity develop later.  They are organized into 3 categories:</a:t>
            </a:r>
            <a:endParaRPr lang="en-US" sz="1000" baseline="0" dirty="0">
              <a:latin typeface="Gotham" panose="02000504020000020004" pitchFamily="2" charset="0"/>
            </a:endParaRPr>
          </a:p>
          <a:p>
            <a:pPr marL="171450" indent="-171450">
              <a:lnSpc>
                <a:spcPts val="1000"/>
              </a:lnSpc>
              <a:spcAft>
                <a:spcPts val="3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locomotor</a:t>
            </a:r>
            <a:r>
              <a:rPr lang="en-US" sz="1000" baseline="0" dirty="0">
                <a:latin typeface="Gotham" panose="02000504020000020004" pitchFamily="2" charset="0"/>
              </a:rPr>
              <a:t> skills to move from place to place.</a:t>
            </a:r>
          </a:p>
          <a:p>
            <a:pPr marL="171450" indent="-171450">
              <a:lnSpc>
                <a:spcPts val="1000"/>
              </a:lnSpc>
              <a:spcAft>
                <a:spcPts val="3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object control</a:t>
            </a:r>
            <a:r>
              <a:rPr lang="en-US" sz="1000" baseline="0" dirty="0">
                <a:latin typeface="Gotham" panose="02000504020000020004" pitchFamily="2" charset="0"/>
              </a:rPr>
              <a:t> skills to control an object with either our bodies or an instrument such as a bat, glove or stick.</a:t>
            </a:r>
          </a:p>
          <a:p>
            <a:pPr marL="171450" indent="-171450">
              <a:lnSpc>
                <a:spcPts val="1000"/>
              </a:lnSpc>
              <a:spcAft>
                <a:spcPts val="900"/>
              </a:spcAft>
              <a:buFont typeface="Monotype Sorts" panose="01010601010101010101" pitchFamily="2" charset="2"/>
              <a:buChar char="n"/>
            </a:pPr>
            <a:r>
              <a:rPr lang="en-US" sz="1000" baseline="0" dirty="0">
                <a:latin typeface="Gotham" panose="02000504020000020004" pitchFamily="2" charset="0"/>
              </a:rPr>
              <a:t>We use </a:t>
            </a:r>
            <a:r>
              <a:rPr lang="en-US" sz="1000" b="1" baseline="0" dirty="0">
                <a:latin typeface="Gotham" panose="02000504020000020004" pitchFamily="2" charset="0"/>
              </a:rPr>
              <a:t>stability</a:t>
            </a:r>
            <a:r>
              <a:rPr lang="en-US" sz="1000" baseline="0" dirty="0">
                <a:latin typeface="Gotham" panose="02000504020000020004" pitchFamily="2" charset="0"/>
              </a:rPr>
              <a:t> to keep our balance when we change position and throughout all daily activities.</a:t>
            </a:r>
            <a:endParaRPr lang="en-US" sz="1000" dirty="0">
              <a:latin typeface="Gotham" panose="02000504020000020004" pitchFamily="2" charset="0"/>
            </a:endParaRPr>
          </a:p>
          <a:p>
            <a:pPr>
              <a:lnSpc>
                <a:spcPts val="1000"/>
              </a:lnSpc>
              <a:spcAft>
                <a:spcPts val="300"/>
              </a:spcAft>
            </a:pPr>
            <a:r>
              <a:rPr lang="en-US" sz="1000" dirty="0">
                <a:latin typeface="Gotham" panose="02000504020000020004" pitchFamily="2" charset="0"/>
              </a:rPr>
              <a:t>When children meet these skills, they can move on to more complex skills that they will use later in life. If children do not learn a movement skill well enough, they may avoid participating in that activity. For example, some adults avoid participating in physical activities because they do not have the skills - such as not participating in a social softball game that involves striking and catching a softball.</a:t>
            </a:r>
          </a:p>
          <a:p>
            <a:pPr>
              <a:lnSpc>
                <a:spcPts val="1000"/>
              </a:lnSpc>
              <a:spcAft>
                <a:spcPts val="600"/>
              </a:spcAft>
            </a:pPr>
            <a:r>
              <a:rPr lang="en-US" sz="1000" dirty="0">
                <a:latin typeface="Gotham" panose="02000504020000020004" pitchFamily="2" charset="0"/>
              </a:rPr>
              <a:t>While some skills such as rolling over seem to develop naturally, all motor skill development benefits from experience, encouragement, and role modeling. With practice in play children develop increased skill, agility, coordination, and balance.</a:t>
            </a:r>
          </a:p>
          <a:p>
            <a:pPr>
              <a:lnSpc>
                <a:spcPts val="1000"/>
              </a:lnSpc>
              <a:spcAft>
                <a:spcPts val="300"/>
              </a:spcAft>
            </a:pPr>
            <a:r>
              <a:rPr lang="en-US" sz="1000" b="1" dirty="0">
                <a:solidFill>
                  <a:srgbClr val="00ACBA"/>
                </a:solidFill>
                <a:latin typeface="Gotham" panose="02000504020000020004" pitchFamily="2" charset="0"/>
              </a:rPr>
              <a:t>Knowledge Check: </a:t>
            </a:r>
            <a:r>
              <a:rPr lang="en-US" sz="1000" dirty="0">
                <a:solidFill>
                  <a:srgbClr val="00ACBA"/>
                </a:solidFill>
                <a:latin typeface="Gotham" panose="02000504020000020004" pitchFamily="2" charset="0"/>
              </a:rPr>
              <a:t>Fundamental Movement Skills Activity </a:t>
            </a:r>
          </a:p>
          <a:p>
            <a:pPr>
              <a:lnSpc>
                <a:spcPts val="1000"/>
              </a:lnSpc>
              <a:spcAft>
                <a:spcPts val="300"/>
              </a:spcAft>
            </a:pPr>
            <a:r>
              <a:rPr lang="en-US" sz="1000" dirty="0">
                <a:latin typeface="Gotham" panose="02000504020000020004" pitchFamily="2" charset="0"/>
              </a:rPr>
              <a:t>Break participants into 3 groups. Referring to the 3 skill sets, have each group select 1 skill and list examples of how we use it in early childhood, middle childhood, teenage years, young and middle adulthood, and as older adults. </a:t>
            </a:r>
          </a:p>
          <a:p>
            <a:pPr marL="171450" indent="-171450">
              <a:lnSpc>
                <a:spcPts val="1000"/>
              </a:lnSpc>
              <a:spcAft>
                <a:spcPts val="900"/>
              </a:spcAft>
              <a:buFont typeface="Monotype Sorts" panose="01010601010101010101" pitchFamily="2" charset="2"/>
              <a:buChar char="n"/>
            </a:pPr>
            <a:r>
              <a:rPr lang="en-US" sz="1000" dirty="0">
                <a:latin typeface="Gotham" panose="02000504020000020004" pitchFamily="2" charset="0"/>
              </a:rPr>
              <a:t>Ask: What activities do you use to support developing stability skills in your classroom?</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Tree>
    <p:extLst>
      <p:ext uri="{BB962C8B-B14F-4D97-AF65-F5344CB8AC3E}">
        <p14:creationId xmlns:p14="http://schemas.microsoft.com/office/powerpoint/2010/main" val="728063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529470" cy="5603875"/>
          </a:xfrm>
        </p:spPr>
        <p:txBody>
          <a:bodyPr/>
          <a:lstStyle/>
          <a:p>
            <a:pPr>
              <a:lnSpc>
                <a:spcPts val="1000"/>
              </a:lnSpc>
              <a:spcAft>
                <a:spcPts val="300"/>
              </a:spcAft>
            </a:pPr>
            <a:r>
              <a:rPr lang="en-US" sz="1000" dirty="0">
                <a:latin typeface="Gotham" panose="02000504020000020004" pitchFamily="2" charset="0"/>
              </a:rPr>
              <a:t>Here’s an example of 1 fundamental movement skill. Each skill listed on the previous slides progresses from initial stages to a mature stage. Children must have repeated experiences with a movement skill to develop it or reach a mastery stage.</a:t>
            </a:r>
          </a:p>
          <a:p>
            <a:pPr>
              <a:lnSpc>
                <a:spcPts val="900"/>
              </a:lnSpc>
              <a:spcAft>
                <a:spcPts val="300"/>
              </a:spcAft>
            </a:pPr>
            <a:r>
              <a:rPr lang="en-US" sz="1000" dirty="0">
                <a:solidFill>
                  <a:srgbClr val="00ACBA"/>
                </a:solidFill>
                <a:latin typeface="Gotham" panose="02000504020000020004" pitchFamily="2" charset="0"/>
              </a:rPr>
              <a:t>Trainer notes: </a:t>
            </a:r>
            <a:r>
              <a:rPr lang="en-US" sz="1000" b="1" dirty="0">
                <a:solidFill>
                  <a:srgbClr val="00ACBA"/>
                </a:solidFill>
                <a:latin typeface="Gotham" panose="02000504020000020004" pitchFamily="2" charset="0"/>
              </a:rPr>
              <a:t>Suggested delivery options</a:t>
            </a:r>
          </a:p>
          <a:p>
            <a:pPr marL="171450" indent="-171450">
              <a:lnSpc>
                <a:spcPts val="900"/>
              </a:lnSpc>
              <a:spcAft>
                <a:spcPts val="300"/>
              </a:spcAft>
              <a:buFont typeface="Monotype Sorts" panose="01010601010101010101" pitchFamily="2" charset="2"/>
              <a:buChar char="n"/>
            </a:pPr>
            <a:r>
              <a:rPr lang="en-US" sz="1000" dirty="0">
                <a:latin typeface="Gotham" panose="02000504020000020004" pitchFamily="2" charset="0"/>
              </a:rPr>
              <a:t>Ask participants to stand and follow your directions as you model the initial, elementary and mature stage of 1 motor skill </a:t>
            </a:r>
            <a:r>
              <a:rPr lang="en-US" sz="1000" dirty="0">
                <a:latin typeface="Gotham" panose="02000504020000020004" pitchFamily="2" charset="0"/>
                <a:sym typeface="Symbol" panose="05050102010706020507" pitchFamily="18" charset="2"/>
              </a:rPr>
              <a:t></a:t>
            </a:r>
            <a:r>
              <a:rPr lang="en-US" sz="1000" dirty="0">
                <a:latin typeface="Gotham" panose="02000504020000020004" pitchFamily="2" charset="0"/>
              </a:rPr>
              <a:t> the throw.</a:t>
            </a:r>
          </a:p>
          <a:p>
            <a:pPr marL="171450" indent="-171450">
              <a:lnSpc>
                <a:spcPts val="900"/>
              </a:lnSpc>
              <a:spcAft>
                <a:spcPts val="300"/>
              </a:spcAft>
              <a:buFont typeface="Monotype Sorts" panose="01010601010101010101" pitchFamily="2" charset="2"/>
              <a:buChar char="n"/>
            </a:pPr>
            <a:r>
              <a:rPr lang="en-US" sz="1000" dirty="0">
                <a:latin typeface="Gotham" panose="02000504020000020004" pitchFamily="2" charset="0"/>
              </a:rPr>
              <a:t>If training virtually, use the </a:t>
            </a:r>
            <a:r>
              <a:rPr lang="en-US" sz="1000" dirty="0" err="1">
                <a:latin typeface="Gotham" panose="02000504020000020004" pitchFamily="2" charset="0"/>
              </a:rPr>
              <a:t>chatbox</a:t>
            </a:r>
            <a:r>
              <a:rPr lang="en-US" sz="1000" dirty="0">
                <a:latin typeface="Gotham" panose="02000504020000020004" pitchFamily="2" charset="0"/>
              </a:rPr>
              <a:t> to check for understanding. Ask participants to show thumbs up or thumbs down if they understand the concept.</a:t>
            </a:r>
          </a:p>
          <a:p>
            <a:pPr>
              <a:lnSpc>
                <a:spcPts val="900"/>
              </a:lnSpc>
              <a:spcAft>
                <a:spcPts val="0"/>
              </a:spcAft>
            </a:pPr>
            <a:r>
              <a:rPr lang="en-US" sz="1000" b="1" dirty="0">
                <a:latin typeface="Gotham" panose="02000504020000020004" pitchFamily="2" charset="0"/>
              </a:rPr>
              <a:t>The Initial stage of throwing </a:t>
            </a:r>
          </a:p>
          <a:p>
            <a:pPr>
              <a:lnSpc>
                <a:spcPts val="900"/>
              </a:lnSpc>
              <a:spcAft>
                <a:spcPts val="300"/>
              </a:spcAft>
            </a:pPr>
            <a:r>
              <a:rPr lang="en-US" sz="1000" dirty="0">
                <a:latin typeface="Gotham" panose="02000504020000020004" pitchFamily="2" charset="0"/>
              </a:rPr>
              <a:t>During the initial stage, attempts to throw look more like a push. Young children isolate the movement in their arm and shoulder. Very young children usually are not yet sufficiently aware of and in control of their entire body, so they isolate movement. The throw resembles pushing the ball toward the target.</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To show this stage, identify and face a target. Repeat the movement of the arm pushing the ball toward the target. Do not move your lower body. Keep your feet and legs parallel.</a:t>
            </a:r>
          </a:p>
          <a:p>
            <a:pPr>
              <a:lnSpc>
                <a:spcPts val="900"/>
              </a:lnSpc>
              <a:spcAft>
                <a:spcPts val="300"/>
              </a:spcAft>
            </a:pPr>
            <a:r>
              <a:rPr lang="en-US" sz="1000" b="1" dirty="0">
                <a:latin typeface="Gotham" panose="02000504020000020004" pitchFamily="2" charset="0"/>
              </a:rPr>
              <a:t>The Elementary stage of throwing</a:t>
            </a:r>
            <a:br>
              <a:rPr lang="en-US" sz="1000" dirty="0">
                <a:latin typeface="Gotham" panose="02000504020000020004" pitchFamily="2" charset="0"/>
              </a:rPr>
            </a:br>
            <a:r>
              <a:rPr lang="en-US" sz="1000" dirty="0">
                <a:latin typeface="Gotham" panose="02000504020000020004" pitchFamily="2" charset="0"/>
              </a:rPr>
              <a:t>In this stage, children face the target but step forward with their foot on the same side of the body as their throwing arm. </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Show this stage with a soft ball in hand, but do not throw it at the target. Show the movement several times while asking, “What is not mature about the way I’m throwing?” Draw attention to your feet. Explain that this is a same-sided movement. Throwing in this stage can be successful, but not as much as throwing at the mature stage.</a:t>
            </a:r>
          </a:p>
          <a:p>
            <a:pPr>
              <a:lnSpc>
                <a:spcPts val="900"/>
              </a:lnSpc>
              <a:spcAft>
                <a:spcPts val="0"/>
              </a:spcAft>
            </a:pPr>
            <a:r>
              <a:rPr lang="en-US" sz="1000" b="1" dirty="0">
                <a:latin typeface="Gotham" panose="02000504020000020004" pitchFamily="2" charset="0"/>
              </a:rPr>
              <a:t>The Mature stage of throwing</a:t>
            </a:r>
          </a:p>
          <a:p>
            <a:pPr>
              <a:lnSpc>
                <a:spcPts val="900"/>
              </a:lnSpc>
              <a:spcAft>
                <a:spcPts val="300"/>
              </a:spcAft>
            </a:pPr>
            <a:r>
              <a:rPr lang="en-US" sz="1000" dirty="0">
                <a:latin typeface="Gotham" panose="02000504020000020004" pitchFamily="2" charset="0"/>
              </a:rPr>
              <a:t>In this stage, children stand sideways to the target, instead of facing it. They step forward with the foot on the opposite side of the body from the throwing arm. The arm follows through continually across the body. Typically, children can reach the mature stage of throwing by age 6, 7, or 8. But throwing at this stage only happens if they have many chances to practice.</a:t>
            </a:r>
          </a:p>
          <a:p>
            <a:pPr>
              <a:lnSpc>
                <a:spcPts val="900"/>
              </a:lnSpc>
              <a:spcAft>
                <a:spcPts val="300"/>
              </a:spcAf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Show this movement several times. Draw attention to the starting position </a:t>
            </a:r>
            <a:r>
              <a:rPr lang="en-US" sz="1000" dirty="0">
                <a:latin typeface="Gotham" panose="02000504020000020004" pitchFamily="2" charset="0"/>
                <a:sym typeface="Symbol" panose="05050102010706020507" pitchFamily="18" charset="2"/>
              </a:rPr>
              <a:t></a:t>
            </a:r>
            <a:r>
              <a:rPr lang="en-US" sz="1000" dirty="0">
                <a:latin typeface="Gotham" panose="02000504020000020004" pitchFamily="2" charset="0"/>
              </a:rPr>
              <a:t> the step forward and twist of the trunk during the throw which adds force. Consider asking if anyone who played baseball or softball would be willing to demonstrate.</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Tree>
    <p:extLst>
      <p:ext uri="{BB962C8B-B14F-4D97-AF65-F5344CB8AC3E}">
        <p14:creationId xmlns:p14="http://schemas.microsoft.com/office/powerpoint/2010/main" val="34159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Gotham" panose="02000504020000020004" pitchFamily="2" charset="0"/>
              </a:rPr>
              <a:t>How do we help children learn to move with competence and confidence? By providing children opportunities to practice skills in difference environments and master fundamental motor skills.</a:t>
            </a:r>
          </a:p>
          <a:p>
            <a:r>
              <a:rPr lang="en-US" sz="1000" dirty="0">
                <a:latin typeface="Gotham" panose="02000504020000020004" pitchFamily="2" charset="0"/>
              </a:rPr>
              <a:t>To describe physical literacy, we can continue with the discussion of the fundamental object control skill of the throw. </a:t>
            </a:r>
          </a:p>
          <a:p>
            <a:r>
              <a:rPr lang="en-US" sz="1000" dirty="0">
                <a:latin typeface="Gotham" panose="02000504020000020004" pitchFamily="2" charset="0"/>
              </a:rPr>
              <a:t>After mastering throwing, children have the muscle memory, motor patterns, and competence to transfer the skill to other situations. They can throw different types of balls such as tennis balls or footballs and likely have the confidence to participate in games involving throwing. </a:t>
            </a:r>
          </a:p>
          <a:p>
            <a:r>
              <a:rPr lang="en-US" sz="1000" dirty="0">
                <a:latin typeface="Gotham" panose="02000504020000020004" pitchFamily="2" charset="0"/>
              </a:rPr>
              <a:t>Helping children build all the fundamental skills gives them confidence to participate in sports and games as they get older.</a:t>
            </a:r>
          </a:p>
          <a:p>
            <a:pPr marL="457200" indent="-457200">
              <a:lnSpc>
                <a:spcPct val="100000"/>
              </a:lnSpc>
              <a:spcAft>
                <a:spcPts val="0"/>
              </a:spcAft>
            </a:pPr>
            <a:r>
              <a:rPr lang="en-US" sz="900" dirty="0">
                <a:solidFill>
                  <a:srgbClr val="00ACBA"/>
                </a:solidFill>
                <a:latin typeface="Gotham" panose="02000504020000020004" pitchFamily="2" charset="0"/>
              </a:rPr>
              <a:t>Sources:</a:t>
            </a:r>
          </a:p>
          <a:p>
            <a:pPr marL="234950" indent="-234950">
              <a:lnSpc>
                <a:spcPct val="100000"/>
              </a:lnSpc>
              <a:spcAft>
                <a:spcPts val="0"/>
              </a:spcAft>
              <a:tabLst>
                <a:tab pos="234950" algn="l"/>
              </a:tabLst>
            </a:pPr>
            <a:r>
              <a:rPr lang="en-US" sz="800" dirty="0">
                <a:latin typeface="Gotham" panose="02000504020000020004" pitchFamily="2" charset="0"/>
              </a:rPr>
              <a:t>11. Mandigo, J., Francis, N., Lodewyk, K., &amp; Lopez, R. (2012). Physical literacy for educators. Physical Education and Health Journal, 75(3), 27–30.6. </a:t>
            </a:r>
          </a:p>
          <a:p>
            <a:pPr marL="234950" indent="-234950">
              <a:lnSpc>
                <a:spcPct val="100000"/>
              </a:lnSpc>
              <a:spcAft>
                <a:spcPts val="0"/>
              </a:spcAft>
              <a:tabLst>
                <a:tab pos="234950" algn="l"/>
              </a:tabLst>
            </a:pPr>
            <a:r>
              <a:rPr lang="en-US" sz="800" dirty="0">
                <a:effectLst/>
                <a:latin typeface="Gotham" panose="02000504020000020004" pitchFamily="2" charset="0"/>
                <a:cs typeface="Poppins" panose="020B0604020202020204" charset="0"/>
              </a:rPr>
              <a:t>12. The Aspen Institute. (2015, June). </a:t>
            </a:r>
            <a:r>
              <a:rPr lang="en-US" sz="800" i="1" dirty="0">
                <a:effectLst/>
                <a:latin typeface="Gotham" panose="02000504020000020004" pitchFamily="2" charset="0"/>
                <a:cs typeface="Poppins" panose="020B0604020202020204" charset="0"/>
              </a:rPr>
              <a:t>Physical Literacy in the United States: A Model, Strategic Plan, and Call to Action</a:t>
            </a:r>
            <a:r>
              <a:rPr lang="en-US" sz="800" dirty="0">
                <a:effectLst/>
                <a:latin typeface="Gotham" panose="02000504020000020004" pitchFamily="2" charset="0"/>
                <a:cs typeface="Poppins" panose="020B0604020202020204" charset="0"/>
              </a:rPr>
              <a:t>. </a:t>
            </a:r>
            <a:r>
              <a:rPr lang="en-US" sz="800" dirty="0">
                <a:effectLst/>
                <a:latin typeface="Gotham" panose="02000504020000020004" pitchFamily="2" charset="0"/>
                <a:cs typeface="Poppins" panose="020B0604020202020204" charset="0"/>
                <a:hlinkClick r:id="rId3"/>
              </a:rPr>
              <a:t>https://www.aspeninstitute.org/publications/physical-literacy-model-strategic-plan-call-action/</a:t>
            </a:r>
            <a:r>
              <a:rPr lang="en-US" sz="800" dirty="0">
                <a:effectLst/>
                <a:latin typeface="Gotham" panose="02000504020000020004" pitchFamily="2" charset="0"/>
                <a:cs typeface="Poppins" panose="020B0604020202020204" charset="0"/>
              </a:rPr>
              <a:t> </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27</a:t>
            </a:fld>
            <a:endParaRPr lang="en-US" b="1" dirty="0">
              <a:latin typeface="Gotham" panose="02000504050000020004" pitchFamily="2" charset="0"/>
            </a:endParaRPr>
          </a:p>
        </p:txBody>
      </p:sp>
    </p:spTree>
    <p:extLst>
      <p:ext uri="{BB962C8B-B14F-4D97-AF65-F5344CB8AC3E}">
        <p14:creationId xmlns:p14="http://schemas.microsoft.com/office/powerpoint/2010/main" val="2899938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16217" cy="5309235"/>
          </a:xfrm>
        </p:spPr>
        <p:txBody>
          <a:bodyPr/>
          <a:lstStyle/>
          <a:p>
            <a:pPr>
              <a:lnSpc>
                <a:spcPts val="1000"/>
              </a:lnSpc>
              <a:spcAft>
                <a:spcPts val="600"/>
              </a:spcAft>
            </a:pPr>
            <a:r>
              <a:rPr lang="en-US" sz="1000" b="0" baseline="0" dirty="0">
                <a:latin typeface="Gotham" panose="02000504020000020004" pitchFamily="2" charset="0"/>
              </a:rPr>
              <a:t>In young infants (0-8 months), adults must gi</a:t>
            </a:r>
            <a:r>
              <a:rPr lang="en-US" sz="1000" dirty="0">
                <a:latin typeface="Gotham" panose="02000504020000020004" pitchFamily="2" charset="0"/>
              </a:rPr>
              <a:t>ve infants </a:t>
            </a:r>
            <a:r>
              <a:rPr lang="en-US" sz="1000" b="0" baseline="0" dirty="0">
                <a:latin typeface="Gotham" panose="02000504020000020004" pitchFamily="2" charset="0"/>
              </a:rPr>
              <a:t>opportunities for physical activity and must support both gross and fine motor development. Supporting young infants to sit up allows them to see objects, reach for them, and eventually grasp them—all early fine motor skills. </a:t>
            </a:r>
          </a:p>
          <a:p>
            <a:pPr>
              <a:lnSpc>
                <a:spcPts val="1000"/>
              </a:lnSpc>
              <a:spcAft>
                <a:spcPts val="600"/>
              </a:spcAft>
            </a:pPr>
            <a:r>
              <a:rPr lang="en-US" sz="1000" b="0" baseline="0" dirty="0">
                <a:latin typeface="Gotham" panose="02000504020000020004" pitchFamily="2" charset="0"/>
              </a:rPr>
              <a:t>Once infants are mobile (6-18 months), they are more involved in their own motor development but still need adult help to guide movement and ensure safety. </a:t>
            </a:r>
          </a:p>
          <a:p>
            <a:pPr>
              <a:lnSpc>
                <a:spcPts val="1000"/>
              </a:lnSpc>
              <a:spcAft>
                <a:spcPts val="300"/>
              </a:spcAft>
            </a:pPr>
            <a:r>
              <a:rPr lang="en-US" sz="1000" b="1" u="none" dirty="0">
                <a:latin typeface="Gotham" panose="02000504020000020004" pitchFamily="2" charset="0"/>
              </a:rPr>
              <a:t>Movement and Physical Development for 6-Month </a:t>
            </a:r>
            <a:r>
              <a:rPr lang="en-US" sz="1000" b="1" u="none" dirty="0" err="1">
                <a:latin typeface="Gotham" panose="02000504020000020004" pitchFamily="2" charset="0"/>
              </a:rPr>
              <a:t>Olds</a:t>
            </a:r>
            <a:r>
              <a:rPr lang="en-US" sz="1000" b="1" u="none" dirty="0">
                <a:latin typeface="Gotham" panose="02000504020000020004" pitchFamily="2" charset="0"/>
              </a:rPr>
              <a:t>:</a:t>
            </a:r>
          </a:p>
          <a:p>
            <a:pPr marL="171450" lvl="0" indent="-171450" algn="l">
              <a:lnSpc>
                <a:spcPts val="1000"/>
              </a:lnSpc>
              <a:spcAft>
                <a:spcPts val="200"/>
              </a:spcAft>
              <a:buFont typeface="Monotype Sorts" panose="01010601010101010101" pitchFamily="2" charset="2"/>
              <a:buChar char="n"/>
            </a:pPr>
            <a:r>
              <a:rPr lang="en-US" sz="1000" dirty="0">
                <a:latin typeface="Gotham" panose="02000504020000020004" pitchFamily="2" charset="0"/>
              </a:rPr>
              <a:t>Roll over front to back and back to front</a:t>
            </a:r>
          </a:p>
          <a:p>
            <a:pPr marL="171450" lvl="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Begin to sit without support </a:t>
            </a:r>
          </a:p>
          <a:p>
            <a:pPr marL="171450" lvl="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When standing, support weight on legs; bounce</a:t>
            </a:r>
          </a:p>
          <a:p>
            <a:pPr marL="171450" lvl="0" indent="-171450">
              <a:lnSpc>
                <a:spcPts val="1000"/>
              </a:lnSpc>
              <a:spcAft>
                <a:spcPts val="600"/>
              </a:spcAft>
              <a:buFont typeface="Monotype Sorts" panose="01010601010101010101" pitchFamily="2" charset="2"/>
              <a:buChar char="n"/>
            </a:pPr>
            <a:r>
              <a:rPr lang="en-US" sz="1000" dirty="0">
                <a:latin typeface="Gotham" panose="02000504020000020004" pitchFamily="2" charset="0"/>
              </a:rPr>
              <a:t>Rock back and forth, sometimes crawling backward before moving forward</a:t>
            </a:r>
          </a:p>
          <a:p>
            <a:pPr defTabSz="914266">
              <a:lnSpc>
                <a:spcPts val="900"/>
              </a:lnSpc>
              <a:spcAft>
                <a:spcPts val="300"/>
              </a:spcAft>
              <a:defRPr/>
            </a:pPr>
            <a:r>
              <a:rPr lang="en-US" sz="1000" baseline="0" dirty="0">
                <a:latin typeface="Gotham" panose="02000504020000020004" pitchFamily="2" charset="0"/>
              </a:rPr>
              <a:t>Infants must spend most time in situations that offer complete freedom of movement. Get infants out of containers (carriers, car seats, jumpers, swings, etc.) and onto safe, firm surfaces, such as on a blanket on the floor or ground. They must need to repeatedly experiment with and practice simple movements. Only when infants feel joyfully secure in each movement will they be ready to explore the next movement.</a:t>
            </a:r>
          </a:p>
          <a:p>
            <a:pPr defTabSz="914266">
              <a:lnSpc>
                <a:spcPts val="900"/>
              </a:lnSpc>
              <a:spcAft>
                <a:spcPts val="300"/>
              </a:spcAft>
              <a:defRPr/>
            </a:pPr>
            <a:r>
              <a:rPr lang="en-US" sz="1000" dirty="0">
                <a:latin typeface="Gotham" panose="02000504020000020004" pitchFamily="2" charset="0"/>
              </a:rPr>
              <a:t>To fully meet the motor development milestone to roll over in both directions (front to back, back to front), </a:t>
            </a:r>
            <a:r>
              <a:rPr lang="en-US" sz="1000" b="1" baseline="0" dirty="0">
                <a:latin typeface="Gotham" panose="02000504020000020004" pitchFamily="2" charset="0"/>
              </a:rPr>
              <a:t>6-month </a:t>
            </a:r>
            <a:r>
              <a:rPr lang="en-US" sz="1000" b="1" baseline="0" dirty="0" err="1">
                <a:latin typeface="Gotham" panose="02000504020000020004" pitchFamily="2" charset="0"/>
              </a:rPr>
              <a:t>olds</a:t>
            </a:r>
            <a:r>
              <a:rPr lang="en-US" sz="1000" b="1" baseline="0" dirty="0">
                <a:latin typeface="Gotham" panose="02000504020000020004" pitchFamily="2" charset="0"/>
              </a:rPr>
              <a:t> </a:t>
            </a:r>
            <a:r>
              <a:rPr lang="en-US" sz="1000" baseline="0" dirty="0">
                <a:latin typeface="Gotham" panose="02000504020000020004" pitchFamily="2" charset="0"/>
              </a:rPr>
              <a:t>need the chance to learn to roll over with their head or hips or arms or legs initiating the roll, to roll slowly and quickly, and to roll partially over and stop and then resume rolling. Only when they completely master all these subtle variations will they fully meet this milestone and set a firm foundation on which to explore the next one. Lacking this totally secure ability to roll will hinder infants as they try increasingly complex motor skills.</a:t>
            </a:r>
          </a:p>
          <a:p>
            <a:pPr>
              <a:lnSpc>
                <a:spcPts val="900"/>
              </a:lnSpc>
              <a:spcAft>
                <a:spcPts val="300"/>
              </a:spcAft>
            </a:pPr>
            <a:r>
              <a:rPr lang="en-US" sz="1000" dirty="0">
                <a:latin typeface="Gotham" panose="02000504020000020004" pitchFamily="2" charset="0"/>
              </a:rPr>
              <a:t>Promoting gross motor</a:t>
            </a:r>
            <a:r>
              <a:rPr lang="en-US" sz="1000" baseline="0" dirty="0">
                <a:latin typeface="Gotham" panose="02000504020000020004" pitchFamily="2" charset="0"/>
              </a:rPr>
              <a:t> skills in </a:t>
            </a:r>
            <a:r>
              <a:rPr lang="en-US" sz="1000" b="1" baseline="0" dirty="0">
                <a:latin typeface="Gotham" panose="02000504020000020004" pitchFamily="2" charset="0"/>
              </a:rPr>
              <a:t>toddlers</a:t>
            </a:r>
            <a:r>
              <a:rPr lang="en-US" sz="1000" baseline="0" dirty="0">
                <a:latin typeface="Gotham" panose="02000504020000020004" pitchFamily="2" charset="0"/>
              </a:rPr>
              <a:t> is typically not difficult, because they are always moving. Giving them chances to channel that movement safely and appropriately is important. Toddlers climb, so give appropriate materials, equipment, and space for them to do so. Physical activity also promotes fine motor development. Doing puzzles and working with other manipulatives starts as more of a gross motor movement (child uses up/down movement of the whole arm to paint on an easel) but with practice, movements become more refined (child eventually uses wrist motion to paint on an easel). </a:t>
            </a:r>
            <a:endParaRPr lang="en-US" sz="1000" dirty="0">
              <a:latin typeface="Gotham" panose="02000504020000020004" pitchFamily="2" charset="0"/>
            </a:endParaRPr>
          </a:p>
          <a:p>
            <a:pPr defTabSz="914266">
              <a:lnSpc>
                <a:spcPts val="1000"/>
              </a:lnSpc>
              <a:defRPr/>
            </a:pPr>
            <a:endParaRPr lang="en-US" sz="800" b="1" baseline="0" dirty="0"/>
          </a:p>
          <a:p>
            <a:pPr>
              <a:lnSpc>
                <a:spcPts val="1000"/>
              </a:lnSpc>
            </a:pPr>
            <a:endParaRPr lang="en-US" sz="8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Tree>
    <p:extLst>
      <p:ext uri="{BB962C8B-B14F-4D97-AF65-F5344CB8AC3E}">
        <p14:creationId xmlns:p14="http://schemas.microsoft.com/office/powerpoint/2010/main" val="59121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76461" cy="5334000"/>
          </a:xfrm>
        </p:spPr>
        <p:txBody>
          <a:bodyPr/>
          <a:lstStyle/>
          <a:p>
            <a:pPr>
              <a:lnSpc>
                <a:spcPts val="1000"/>
              </a:lnSpc>
              <a:spcAft>
                <a:spcPts val="600"/>
              </a:spcAft>
            </a:pPr>
            <a:r>
              <a:rPr lang="en-US" sz="1000" b="1" dirty="0">
                <a:latin typeface="Gotham" panose="02000504020000020004" pitchFamily="2" charset="0"/>
              </a:rPr>
              <a:t>Movement and Physical Development Milestones for 3-Year </a:t>
            </a:r>
            <a:r>
              <a:rPr lang="en-US" sz="1000" b="1" dirty="0" err="1">
                <a:latin typeface="Gotham" panose="02000504020000020004" pitchFamily="2" charset="0"/>
              </a:rPr>
              <a:t>Olds</a:t>
            </a:r>
            <a:r>
              <a:rPr lang="en-US" sz="1000" b="1" dirty="0">
                <a:latin typeface="Gotham" panose="02000504020000020004" pitchFamily="2" charset="0"/>
              </a:rPr>
              <a:t>:</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Climb well </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Run easily</a:t>
            </a:r>
          </a:p>
          <a:p>
            <a:pPr marL="171450" indent="-171450">
              <a:lnSpc>
                <a:spcPts val="1000"/>
              </a:lnSpc>
              <a:spcAft>
                <a:spcPts val="200"/>
              </a:spcAft>
              <a:buFont typeface="Monotype Sorts" panose="01010601010101010101" pitchFamily="2" charset="2"/>
              <a:buChar char="n"/>
            </a:pPr>
            <a:r>
              <a:rPr lang="en-US" sz="1000" dirty="0">
                <a:latin typeface="Gotham" panose="02000504020000020004" pitchFamily="2" charset="0"/>
              </a:rPr>
              <a:t>Pedal a tricycle (3-wheel bike)</a:t>
            </a:r>
          </a:p>
          <a:p>
            <a:pPr marL="171450" indent="-171450">
              <a:lnSpc>
                <a:spcPts val="1000"/>
              </a:lnSpc>
              <a:buFont typeface="Monotype Sorts" panose="01010601010101010101" pitchFamily="2" charset="2"/>
              <a:buChar char="n"/>
            </a:pPr>
            <a:r>
              <a:rPr lang="en-US" sz="1000" dirty="0">
                <a:latin typeface="Gotham" panose="02000504020000020004" pitchFamily="2" charset="0"/>
              </a:rPr>
              <a:t>Walk up and down stairs, 1 foot on each step</a:t>
            </a:r>
          </a:p>
          <a:p>
            <a:pPr defTabSz="914266">
              <a:lnSpc>
                <a:spcPts val="1100"/>
              </a:lnSpc>
              <a:spcAft>
                <a:spcPts val="600"/>
              </a:spcAft>
              <a:defRPr/>
            </a:pPr>
            <a:r>
              <a:rPr lang="en-US" sz="1000" baseline="0" dirty="0">
                <a:latin typeface="Gotham" panose="02000504020000020004" pitchFamily="2" charset="0"/>
              </a:rPr>
              <a:t>For preschoolers to meet the motor milestone of “runs easily,” they need many opportunities to practice running. They must develop the muscular endurance and balance to repeatedly push off one foot with force and land with balance on the other. They must learn to run with their right arm swinging forward as they step with their left leg – and alternately with the left arm and right foot. </a:t>
            </a:r>
          </a:p>
          <a:p>
            <a:pPr defTabSz="914266">
              <a:lnSpc>
                <a:spcPts val="1100"/>
              </a:lnSpc>
              <a:spcAft>
                <a:spcPts val="600"/>
              </a:spcAft>
              <a:defRPr/>
            </a:pPr>
            <a:r>
              <a:rPr lang="en-US" sz="1000" baseline="0" dirty="0">
                <a:latin typeface="Gotham" panose="02000504020000020004" pitchFamily="2" charset="0"/>
              </a:rPr>
              <a:t>To move arms and legs in opposition requires extensive practice - first walking then running - to enable their brains to coordinate movements.</a:t>
            </a:r>
          </a:p>
          <a:p>
            <a:pPr defTabSz="914266">
              <a:lnSpc>
                <a:spcPts val="1100"/>
              </a:lnSpc>
              <a:spcAft>
                <a:spcPts val="600"/>
              </a:spcAft>
              <a:defRPr/>
            </a:pPr>
            <a:r>
              <a:rPr lang="en-US" sz="1000" baseline="0" dirty="0">
                <a:latin typeface="Gotham" panose="02000504020000020004" pitchFamily="2" charset="0"/>
              </a:rPr>
              <a:t>To walk up and down stairs while alternating feet requires balance that is results from many opportunities to learn to control their bodies while moving in a variety of circumstances. </a:t>
            </a:r>
          </a:p>
          <a:p>
            <a:pPr defTabSz="914266">
              <a:lnSpc>
                <a:spcPts val="1100"/>
              </a:lnSpc>
              <a:spcAft>
                <a:spcPts val="600"/>
              </a:spcAft>
              <a:defRPr/>
            </a:pPr>
            <a:r>
              <a:rPr lang="en-US" sz="1000" baseline="0" dirty="0">
                <a:latin typeface="Gotham" panose="02000504020000020004" pitchFamily="2" charset="0"/>
              </a:rPr>
              <a:t>Time spent as infants in containers, and as toddlers in highchairs or jumpers, and as preschoolers sitting in chairs does little to prepare young children to meet these motor development milestones.</a:t>
            </a:r>
          </a:p>
          <a:p>
            <a:pPr defTabSz="914266">
              <a:lnSpc>
                <a:spcPts val="1100"/>
              </a:lnSpc>
              <a:spcAft>
                <a:spcPts val="600"/>
              </a:spcAft>
              <a:defRPr/>
            </a:pPr>
            <a:r>
              <a:rPr lang="en-US" sz="1000" baseline="0" dirty="0">
                <a:latin typeface="Gotham" panose="02000504020000020004" pitchFamily="2" charset="0"/>
              </a:rPr>
              <a:t>The task for infants and young children is not just to reach each motor milestone but to totally master it. Repeated practice is vital for them to master each motor milestone. Only then will they have a solid movement foundation on which to find joy and purpose in physical activity.</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29</a:t>
            </a:fld>
            <a:endParaRPr lang="en-US" b="1" dirty="0">
              <a:latin typeface="Gotham" panose="02000504050000020004" pitchFamily="2" charset="0"/>
            </a:endParaRPr>
          </a:p>
        </p:txBody>
      </p:sp>
    </p:spTree>
    <p:extLst>
      <p:ext uri="{BB962C8B-B14F-4D97-AF65-F5344CB8AC3E}">
        <p14:creationId xmlns:p14="http://schemas.microsoft.com/office/powerpoint/2010/main" val="156734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22694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529470" cy="5334000"/>
          </a:xfrm>
        </p:spPr>
        <p:txBody>
          <a:bodyPr/>
          <a:lstStyle/>
          <a:p>
            <a:pPr marL="0" marR="0" lvl="0" indent="0" algn="l" defTabSz="914400" rtl="0" eaLnBrk="1" fontAlgn="auto" latinLnBrk="0" hangingPunct="1">
              <a:lnSpc>
                <a:spcPct val="100000"/>
              </a:lnSpc>
              <a:spcBef>
                <a:spcPts val="0"/>
              </a:spcBef>
              <a:buClrTx/>
              <a:buSzTx/>
              <a:buFontTx/>
              <a:buNone/>
              <a:tabLst/>
              <a:defRPr/>
            </a:pPr>
            <a:r>
              <a:rPr lang="en-US" sz="1000" dirty="0">
                <a:latin typeface="Gotham" panose="02000504020000020004" pitchFamily="2" charset="0"/>
              </a:rPr>
              <a:t>Enjoyment and exposure to physical activity during</a:t>
            </a:r>
            <a:r>
              <a:rPr lang="en-US" sz="1000" baseline="0" dirty="0">
                <a:latin typeface="Gotham" panose="02000504020000020004" pitchFamily="2" charset="0"/>
              </a:rPr>
              <a:t> early childhood influences physical activity levels as children grow older.</a:t>
            </a:r>
          </a:p>
          <a:p>
            <a:pPr marL="0" marR="0" lvl="0" indent="0" algn="l" defTabSz="914400" rtl="0" eaLnBrk="1" fontAlgn="auto" latinLnBrk="0" hangingPunct="1">
              <a:lnSpc>
                <a:spcPct val="100000"/>
              </a:lnSpc>
              <a:spcBef>
                <a:spcPts val="0"/>
              </a:spcBef>
              <a:buClrTx/>
              <a:buSzTx/>
              <a:buFontTx/>
              <a:buNone/>
              <a:tabLst/>
              <a:defRPr/>
            </a:pPr>
            <a:r>
              <a:rPr lang="en-US" sz="1000" baseline="0" dirty="0">
                <a:latin typeface="Gotham" panose="02000504020000020004" pitchFamily="2" charset="0"/>
              </a:rPr>
              <a:t>Children who have mastered skills and enjoy being physically active are more likely to continue to engage as they grow and mature.</a:t>
            </a:r>
          </a:p>
          <a:p>
            <a:r>
              <a:rPr lang="en-US" sz="1000" baseline="0" dirty="0">
                <a:latin typeface="Gotham" panose="02000504020000020004" pitchFamily="2" charset="0"/>
              </a:rPr>
              <a:t>Physical activity stimulates brain function and gives young children the opportunity to navigate their environment and practice skills such as working together, following instructions and resolving conflicts.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30</a:t>
            </a:fld>
            <a:endParaRPr lang="en-US" b="1" dirty="0">
              <a:latin typeface="Gotham" panose="02000504050000020004" pitchFamily="2" charset="0"/>
            </a:endParaRPr>
          </a:p>
        </p:txBody>
      </p:sp>
    </p:spTree>
    <p:extLst>
      <p:ext uri="{BB962C8B-B14F-4D97-AF65-F5344CB8AC3E}">
        <p14:creationId xmlns:p14="http://schemas.microsoft.com/office/powerpoint/2010/main" val="1042673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lvl="0">
              <a:lnSpc>
                <a:spcPts val="1100"/>
              </a:lnSpc>
              <a:spcAft>
                <a:spcPts val="300"/>
              </a:spcAft>
              <a:tabLst>
                <a:tab pos="914400" algn="l"/>
              </a:tabLst>
            </a:pPr>
            <a:r>
              <a:rPr lang="en-US" sz="1000" b="1" dirty="0">
                <a:solidFill>
                  <a:srgbClr val="00ACBA"/>
                </a:solidFill>
                <a:latin typeface="Gotham" panose="02000504020000020004" pitchFamily="2" charset="0"/>
              </a:rPr>
              <a:t>Barnyard Dance </a:t>
            </a:r>
            <a:r>
              <a:rPr lang="en-US" sz="1000" dirty="0">
                <a:solidFill>
                  <a:srgbClr val="00ACBA"/>
                </a:solidFill>
                <a:latin typeface="Gotham" panose="02000504020000020004" pitchFamily="2" charset="0"/>
              </a:rPr>
              <a:t>is one example of a dance. There are many ways to dance and they are all fun for children. Dancing is a part of celebrations and a way we connect with our culture, families and friends. </a:t>
            </a:r>
          </a:p>
          <a:p>
            <a:pPr lvl="0">
              <a:lnSpc>
                <a:spcPts val="1100"/>
              </a:lnSpc>
              <a:spcAft>
                <a:spcPts val="300"/>
              </a:spcAft>
              <a:tabLst>
                <a:tab pos="914400" algn="l"/>
              </a:tabLst>
            </a:pPr>
            <a:r>
              <a:rPr lang="en-US" sz="1000" dirty="0">
                <a:solidFill>
                  <a:srgbClr val="00ACBA"/>
                </a:solidFill>
                <a:latin typeface="Gotham" panose="02000504020000020004" pitchFamily="2" charset="0"/>
              </a:rPr>
              <a:t>Trainer notes:	</a:t>
            </a:r>
          </a:p>
          <a:p>
            <a:pPr lvl="0">
              <a:lnSpc>
                <a:spcPts val="1100"/>
              </a:lnSpc>
              <a:spcAft>
                <a:spcPts val="300"/>
              </a:spcAft>
              <a:tabLst>
                <a:tab pos="914400" algn="l"/>
              </a:tabLst>
            </a:pPr>
            <a:r>
              <a:rPr lang="en-US" sz="1000" b="0" i="0" dirty="0">
                <a:latin typeface="Gotham" panose="02000504020000020004" pitchFamily="2" charset="0"/>
              </a:rPr>
              <a:t>The board book </a:t>
            </a:r>
            <a:r>
              <a:rPr lang="en-US" sz="1000" b="0" i="1" dirty="0">
                <a:latin typeface="Gotham" panose="02000504020000020004" pitchFamily="2" charset="0"/>
              </a:rPr>
              <a:t>Barnyard</a:t>
            </a:r>
            <a:r>
              <a:rPr lang="en-US" sz="1000" b="0" i="1" baseline="0" dirty="0">
                <a:latin typeface="Gotham" panose="02000504020000020004" pitchFamily="2" charset="0"/>
              </a:rPr>
              <a:t> Dance </a:t>
            </a:r>
            <a:r>
              <a:rPr lang="en-US" sz="1000" b="0" baseline="0" dirty="0">
                <a:latin typeface="Gotham" panose="02000504020000020004" pitchFamily="2" charset="0"/>
              </a:rPr>
              <a:t>by Sandra Boynton is in the Trainer Resource Kit. If you do not have access to it, some other children’s books that promote movement can be found on the Physical Activity Resources handout. Local librarians are another resource for books that reflect the cultures in your community and support movement.</a:t>
            </a:r>
          </a:p>
          <a:p>
            <a:pPr lvl="0">
              <a:lnSpc>
                <a:spcPts val="1100"/>
              </a:lnSpc>
              <a:spcAft>
                <a:spcPts val="300"/>
              </a:spcAft>
              <a:tabLst>
                <a:tab pos="914400" algn="l"/>
              </a:tabLst>
            </a:pPr>
            <a:r>
              <a:rPr lang="en-US" sz="1000" b="0" baseline="0" dirty="0">
                <a:solidFill>
                  <a:srgbClr val="00ACBA"/>
                </a:solidFill>
                <a:latin typeface="Gotham" panose="02000504020000020004" pitchFamily="2" charset="0"/>
              </a:rPr>
              <a:t>D</a:t>
            </a:r>
            <a:r>
              <a:rPr lang="en-US" sz="1000" dirty="0">
                <a:solidFill>
                  <a:srgbClr val="00ACBA"/>
                </a:solidFill>
                <a:latin typeface="Gotham" panose="02000504020000020004" pitchFamily="2" charset="0"/>
              </a:rPr>
              <a:t>irections:	</a:t>
            </a:r>
          </a:p>
          <a:p>
            <a:pPr marL="177845" indent="-177845">
              <a:lnSpc>
                <a:spcPts val="1100"/>
              </a:lnSpc>
              <a:spcAft>
                <a:spcPts val="300"/>
              </a:spcAft>
              <a:buFont typeface="Monotype Sorts" panose="01010601010101010101" pitchFamily="2" charset="2"/>
              <a:buChar char="n"/>
            </a:pPr>
            <a:r>
              <a:rPr lang="en-US" sz="1000" b="0" baseline="0" dirty="0">
                <a:latin typeface="Gotham" panose="02000504020000020004" pitchFamily="2" charset="0"/>
              </a:rPr>
              <a:t>Have participants stand and pick a partner. Groups of 3 are okay.</a:t>
            </a:r>
          </a:p>
          <a:p>
            <a:pPr marL="177845" indent="-177845">
              <a:lnSpc>
                <a:spcPts val="1100"/>
              </a:lnSpc>
              <a:spcAft>
                <a:spcPts val="300"/>
              </a:spcAft>
              <a:buFont typeface="Monotype Sorts" panose="01010601010101010101" pitchFamily="2" charset="2"/>
              <a:buChar char="n"/>
            </a:pPr>
            <a:r>
              <a:rPr lang="en-US" sz="1000" b="0" baseline="0" dirty="0">
                <a:latin typeface="Gotham" panose="02000504020000020004" pitchFamily="2" charset="0"/>
              </a:rPr>
              <a:t>Once partnered, ask them to move with the actions in the story as you read aloud.</a:t>
            </a:r>
          </a:p>
          <a:p>
            <a:pPr marL="177845" indent="-177845">
              <a:lnSpc>
                <a:spcPts val="1100"/>
              </a:lnSpc>
              <a:buFont typeface="Monotype Sorts" panose="01010601010101010101" pitchFamily="2" charset="2"/>
              <a:buChar char="n"/>
            </a:pPr>
            <a:r>
              <a:rPr lang="en-US" sz="1000" b="0" baseline="0" dirty="0">
                <a:latin typeface="Gotham" panose="02000504020000020004" pitchFamily="2" charset="0"/>
              </a:rPr>
              <a:t>The story is short; you could repeat the activity. </a:t>
            </a:r>
          </a:p>
          <a:p>
            <a:pPr>
              <a:lnSpc>
                <a:spcPts val="1100"/>
              </a:lnSpc>
              <a:spcAft>
                <a:spcPts val="600"/>
              </a:spcAft>
            </a:pPr>
            <a:r>
              <a:rPr lang="en-US" sz="1000" baseline="0" dirty="0">
                <a:solidFill>
                  <a:srgbClr val="00ACBA"/>
                </a:solidFill>
                <a:latin typeface="Gotham" panose="02000504020000020004" pitchFamily="2" charset="0"/>
              </a:rPr>
              <a:t>Discussion Questions: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What did you notice about the group as the story progressed?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How do you anticipate children would respond? </a:t>
            </a:r>
          </a:p>
          <a:p>
            <a:pPr marL="174625" indent="-174625">
              <a:lnSpc>
                <a:spcPts val="1100"/>
              </a:lnSpc>
              <a:spcAft>
                <a:spcPts val="600"/>
              </a:spcAft>
              <a:buFont typeface="Monotype Sorts" panose="01010601010101010101" pitchFamily="2" charset="2"/>
              <a:buChar char="n"/>
              <a:tabLst>
                <a:tab pos="174625" algn="l"/>
              </a:tabLst>
            </a:pPr>
            <a:r>
              <a:rPr lang="en-US" sz="1000" b="0" baseline="0" dirty="0">
                <a:latin typeface="Gotham" panose="02000504020000020004" pitchFamily="2" charset="0"/>
              </a:rPr>
              <a:t>What skills do children practice in this activity?</a:t>
            </a:r>
          </a:p>
          <a:p>
            <a:pPr marL="174625" indent="-174625">
              <a:lnSpc>
                <a:spcPts val="1100"/>
              </a:lnSpc>
              <a:spcAft>
                <a:spcPts val="600"/>
              </a:spcAft>
              <a:buFont typeface="Monotype Sorts" panose="01010601010101010101" pitchFamily="2" charset="2"/>
              <a:buChar char="n"/>
              <a:tabLst>
                <a:tab pos="174625" algn="l"/>
              </a:tabLst>
            </a:pPr>
            <a:r>
              <a:rPr lang="en-US" sz="1000" b="0" u="none" baseline="0" dirty="0">
                <a:latin typeface="Gotham" panose="02000504020000020004" pitchFamily="2" charset="0"/>
              </a:rPr>
              <a:t>Moving with books supports developing vocabulary words about movement. What movement words do you use regularly in your classroom? </a:t>
            </a:r>
          </a:p>
          <a:p>
            <a:pPr marL="174625" indent="-174625">
              <a:lnSpc>
                <a:spcPts val="1100"/>
              </a:lnSpc>
              <a:buFont typeface="Monotype Sorts" panose="01010601010101010101" pitchFamily="2" charset="2"/>
              <a:buChar char="n"/>
              <a:tabLst>
                <a:tab pos="174625" algn="l"/>
              </a:tabLst>
            </a:pPr>
            <a:r>
              <a:rPr lang="en-US" sz="1000" b="0" baseline="0" dirty="0">
                <a:latin typeface="Gotham" panose="02000504020000020004" pitchFamily="2" charset="0"/>
              </a:rPr>
              <a:t>What other books and titles do you use to promote movement?</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31</a:t>
            </a:fld>
            <a:endParaRPr lang="en-US" b="1" dirty="0">
              <a:latin typeface="Gotham" panose="02000504050000020004" pitchFamily="2" charset="0"/>
            </a:endParaRPr>
          </a:p>
        </p:txBody>
      </p:sp>
    </p:spTree>
    <p:extLst>
      <p:ext uri="{BB962C8B-B14F-4D97-AF65-F5344CB8AC3E}">
        <p14:creationId xmlns:p14="http://schemas.microsoft.com/office/powerpoint/2010/main" val="4158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rPr>
              <a:t>In today’s session, our first objective was: </a:t>
            </a:r>
            <a:r>
              <a:rPr lang="en-US" sz="1000" b="1" dirty="0">
                <a:latin typeface="Gotham" panose="02000504020000020004" pitchFamily="2" charset="0"/>
              </a:rPr>
              <a:t>Recognize the importance of physical activity for infant, toddler and preschool children.</a:t>
            </a:r>
          </a:p>
          <a:p>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32</a:t>
            </a:fld>
            <a:endParaRPr lang="en-US" b="1" dirty="0">
              <a:latin typeface="Gotham" panose="02000504050000020004" pitchFamily="2" charset="0"/>
            </a:endParaRPr>
          </a:p>
        </p:txBody>
      </p:sp>
    </p:spTree>
    <p:extLst>
      <p:ext uri="{BB962C8B-B14F-4D97-AF65-F5344CB8AC3E}">
        <p14:creationId xmlns:p14="http://schemas.microsoft.com/office/powerpoint/2010/main" val="1581146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000" b="0" i="0" u="none" strike="noStrike" dirty="0">
                <a:solidFill>
                  <a:srgbClr val="00ACBA"/>
                </a:solidFill>
                <a:effectLst/>
                <a:latin typeface="Gotham" panose="02000504020000020004" pitchFamily="2" charset="0"/>
              </a:rPr>
              <a:t>Trainer notes: </a:t>
            </a:r>
            <a:r>
              <a:rPr lang="en-US" sz="1000" b="0" i="0" dirty="0">
                <a:solidFill>
                  <a:srgbClr val="444444"/>
                </a:solidFill>
                <a:effectLst/>
                <a:latin typeface="Gotham" panose="02000504020000020004" pitchFamily="2" charset="0"/>
              </a:rPr>
              <a:t>​</a:t>
            </a:r>
          </a:p>
          <a:p>
            <a:pPr algn="l" rtl="0" fontAlgn="base"/>
            <a:r>
              <a:rPr lang="en-US" sz="1000" b="0" i="0" u="none" strike="noStrike" dirty="0">
                <a:solidFill>
                  <a:srgbClr val="000000"/>
                </a:solidFill>
                <a:effectLst/>
                <a:latin typeface="Gotham" panose="02000504020000020004" pitchFamily="2" charset="0"/>
              </a:rPr>
              <a:t>Divide participants into groups of four or use breakout rooms if training virtually. Ask participants to think about the content of today’s training and create a caption and hashtag for a social media post (i.e. Instagram, Twitter, Facebook). Remind participants that as ECE providers they are the original influencers for children. Give groups five minutes to think of captions and hashtags and then share back with the group. Capture responses on a flip chart, whiteboard, or virtual chat.</a:t>
            </a:r>
            <a:r>
              <a:rPr lang="en-US" sz="1000" b="0" i="0" dirty="0">
                <a:solidFill>
                  <a:srgbClr val="444444"/>
                </a:solidFill>
                <a:effectLst/>
                <a:latin typeface="Gotham" panose="02000504020000020004" pitchFamily="2" charset="0"/>
              </a:rPr>
              <a:t>​</a:t>
            </a:r>
          </a:p>
          <a:p>
            <a:pPr algn="l" rtl="0" fontAlgn="base"/>
            <a:r>
              <a:rPr lang="en-US" sz="1000" b="0" i="0" dirty="0">
                <a:solidFill>
                  <a:srgbClr val="444444"/>
                </a:solidFill>
                <a:effectLst/>
                <a:latin typeface="Gotham" panose="02000504020000020004" pitchFamily="2" charset="0"/>
              </a:rPr>
              <a:t>​</a:t>
            </a:r>
          </a:p>
          <a:p>
            <a:pPr algn="l" rtl="0" fontAlgn="base"/>
            <a:r>
              <a:rPr lang="en-US" sz="1000" b="0" i="0" u="none" strike="noStrike" dirty="0">
                <a:solidFill>
                  <a:srgbClr val="000000"/>
                </a:solidFill>
                <a:effectLst/>
                <a:latin typeface="Gotham" panose="02000504020000020004" pitchFamily="2" charset="0"/>
              </a:rPr>
              <a:t>We are all probably familiar with social media and the power of influencers to promote behaviors, personal interests, hobbies, and products. Captions are simple, concise, and attention-grabbing. They support your post and sometimes go viral. A great caption or hashtag helps your friends, family or followers to share in your experience. Think about what you’ve learned, seen, or felt during this introductory training. Create a caption and hashtag that communicates your own takeaway from today.</a:t>
            </a:r>
            <a:endParaRPr lang="en-US" sz="1000" b="0" i="0" dirty="0">
              <a:solidFill>
                <a:srgbClr val="444444"/>
              </a:solidFill>
              <a:effectLst/>
              <a:latin typeface="Gotham" panose="02000504020000020004" pitchFamily="2" charset="0"/>
            </a:endParaRPr>
          </a:p>
          <a:p>
            <a:pPr marL="171450" indent="-171450">
              <a:buFont typeface="Monotype Sorts" panose="01010601010101010101" pitchFamily="2" charset="2"/>
              <a:buChar char="n"/>
            </a:pPr>
            <a:endParaRPr lang="en-US" sz="9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33</a:t>
            </a:fld>
            <a:endParaRPr lang="en-US" b="1" dirty="0">
              <a:latin typeface="Gotham" panose="02000504050000020004" pitchFamily="2" charset="0"/>
            </a:endParaRPr>
          </a:p>
        </p:txBody>
      </p:sp>
    </p:spTree>
    <p:extLst>
      <p:ext uri="{BB962C8B-B14F-4D97-AF65-F5344CB8AC3E}">
        <p14:creationId xmlns:p14="http://schemas.microsoft.com/office/powerpoint/2010/main" val="199545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ACBA"/>
                </a:solidFill>
                <a:latin typeface="Gotham" panose="02000504020000020004" pitchFamily="2" charset="0"/>
              </a:rPr>
              <a:t>Trainer note:</a:t>
            </a:r>
          </a:p>
          <a:p>
            <a:r>
              <a:rPr lang="en-US" sz="1000" dirty="0">
                <a:latin typeface="Gotham" panose="02000504020000020004" pitchFamily="2" charset="0"/>
              </a:rPr>
              <a:t>Confirm how you will communicate with participants</a:t>
            </a:r>
            <a:r>
              <a:rPr lang="en-US" sz="1000" baseline="0" dirty="0">
                <a:latin typeface="Gotham" panose="02000504020000020004" pitchFamily="2" charset="0"/>
              </a:rPr>
              <a:t> between session. </a:t>
            </a: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35</a:t>
            </a:fld>
            <a:endParaRPr lang="en-US" b="1" dirty="0">
              <a:latin typeface="Gotham" panose="02000504050000020004" pitchFamily="2" charset="0"/>
            </a:endParaRPr>
          </a:p>
        </p:txBody>
      </p:sp>
    </p:spTree>
    <p:extLst>
      <p:ext uri="{BB962C8B-B14F-4D97-AF65-F5344CB8AC3E}">
        <p14:creationId xmlns:p14="http://schemas.microsoft.com/office/powerpoint/2010/main" val="3890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1200"/>
              </a:spcAft>
            </a:pPr>
            <a:r>
              <a:rPr lang="en-US" sz="1000" dirty="0">
                <a:latin typeface="Gotham" panose="02000504020000020004" pitchFamily="2" charset="0"/>
                <a:cs typeface="Poppins" panose="02000000000000000000" pitchFamily="2" charset="0"/>
              </a:rPr>
              <a:t>PALS is a series of 5 learning sessions focused on physical activity. </a:t>
            </a:r>
          </a:p>
          <a:p>
            <a:pPr>
              <a:lnSpc>
                <a:spcPts val="1320"/>
              </a:lnSpc>
              <a:spcAft>
                <a:spcPts val="1200"/>
              </a:spcAft>
            </a:pPr>
            <a:r>
              <a:rPr kumimoji="0" lang="en-US" sz="10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2000000000000000000" pitchFamily="2" charset="0"/>
              </a:rPr>
              <a:t>In these trainings you will learn best practices of physical activity in early care settings. The trainings will explain how ECE providers help children from birth to 5 become physically more active.</a:t>
            </a:r>
            <a:r>
              <a:rPr lang="en-US" sz="1000" dirty="0">
                <a:latin typeface="Gotham" panose="02000504020000020004" pitchFamily="2" charset="0"/>
                <a:cs typeface="Poppins" panose="02000000000000000000" pitchFamily="2" charset="0"/>
              </a:rPr>
              <a:t>The training will help you use best practices throughout your day to give children in your care the best physical activity experiences.</a:t>
            </a:r>
          </a:p>
          <a:p>
            <a:pPr marL="914400" indent="-914400">
              <a:lnSpc>
                <a:spcPts val="1320"/>
              </a:lnSpc>
              <a:spcAft>
                <a:spcPts val="900"/>
              </a:spcAft>
              <a:tabLst>
                <a:tab pos="914400" algn="l"/>
              </a:tabLst>
            </a:pPr>
            <a:r>
              <a:rPr lang="en-US" sz="1000" dirty="0">
                <a:solidFill>
                  <a:srgbClr val="00ACBA"/>
                </a:solidFill>
                <a:latin typeface="Gotham" panose="02000504020000020004" pitchFamily="2" charset="0"/>
                <a:cs typeface="Poppins" panose="02000000000000000000" pitchFamily="2" charset="0"/>
              </a:rPr>
              <a:t>Trainer notes: </a:t>
            </a:r>
            <a:r>
              <a:rPr lang="en-US" sz="1000" dirty="0">
                <a:latin typeface="Gotham" panose="02000504020000020004" pitchFamily="2" charset="0"/>
                <a:cs typeface="Poppins" panose="02000000000000000000" pitchFamily="2" charset="0"/>
              </a:rPr>
              <a:t>Housekeeping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If available, share dates for future sessions.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Set ground rules or groups norms.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cs typeface="Poppins" panose="02000000000000000000" pitchFamily="2" charset="0"/>
              </a:rPr>
              <a:t>Have participants add suggestions to a white board or the chat</a:t>
            </a:r>
          </a:p>
          <a:p>
            <a:pPr>
              <a:lnSpc>
                <a:spcPts val="1320"/>
              </a:lnSpc>
              <a:spcAft>
                <a:spcPts val="1200"/>
              </a:spcAft>
            </a:pPr>
            <a:endParaRPr lang="en-US" sz="1000" dirty="0">
              <a:latin typeface="Gotham" panose="02000504020000020004" pitchFamily="2" charset="0"/>
              <a:cs typeface="Poppins" panose="02000000000000000000" pitchFamily="2" charset="0"/>
            </a:endParaRPr>
          </a:p>
          <a:p>
            <a:endParaRPr lang="en-US" sz="9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Tree>
    <p:extLst>
      <p:ext uri="{BB962C8B-B14F-4D97-AF65-F5344CB8AC3E}">
        <p14:creationId xmlns:p14="http://schemas.microsoft.com/office/powerpoint/2010/main" val="3528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lnSpc>
                <a:spcPts val="1300"/>
              </a:lnSpc>
              <a:spcAft>
                <a:spcPts val="1200"/>
              </a:spcAft>
              <a:defRPr/>
            </a:pPr>
            <a:r>
              <a:rPr lang="en-US" sz="1000" dirty="0">
                <a:latin typeface="Gotham" panose="02000504020000020004" pitchFamily="2" charset="0"/>
              </a:rPr>
              <a:t>PALS focuses on the best practices for physical activity for children birth through 5 years of age. </a:t>
            </a:r>
          </a:p>
          <a:p>
            <a:pPr defTabSz="914266">
              <a:lnSpc>
                <a:spcPts val="1300"/>
              </a:lnSpc>
              <a:spcAft>
                <a:spcPts val="600"/>
              </a:spcAft>
              <a:defRPr/>
            </a:pPr>
            <a:r>
              <a:rPr lang="en-US" sz="1000" dirty="0">
                <a:latin typeface="Gotham" panose="02000504020000020004" pitchFamily="2" charset="0"/>
              </a:rPr>
              <a:t>We will cover:</a:t>
            </a:r>
          </a:p>
          <a:p>
            <a:pPr marL="171450" indent="-171450" defTabSz="914266">
              <a:lnSpc>
                <a:spcPts val="1300"/>
              </a:lnSpc>
              <a:spcAft>
                <a:spcPts val="600"/>
              </a:spcAft>
              <a:buFont typeface="Monotype Sorts" panose="01010601010101010101" pitchFamily="2" charset="2"/>
              <a:buChar char="n"/>
              <a:defRPr/>
            </a:pPr>
            <a:r>
              <a:rPr lang="en-US" sz="1000" dirty="0">
                <a:latin typeface="Gotham" panose="02000504020000020004" pitchFamily="2" charset="0"/>
              </a:rPr>
              <a:t>How to support physical development in young children,</a:t>
            </a:r>
          </a:p>
          <a:p>
            <a:pPr marL="171450" indent="-171450" defTabSz="914266">
              <a:lnSpc>
                <a:spcPts val="1300"/>
              </a:lnSpc>
              <a:spcAft>
                <a:spcPts val="600"/>
              </a:spcAft>
              <a:buFont typeface="Monotype Sorts" panose="01010601010101010101" pitchFamily="2" charset="2"/>
              <a:buChar char="n"/>
              <a:defRPr/>
            </a:pPr>
            <a:r>
              <a:rPr lang="en-US" sz="1000" dirty="0">
                <a:latin typeface="Gotham" panose="02000504020000020004" pitchFamily="2" charset="0"/>
              </a:rPr>
              <a:t>Your role as an ECE provider, and</a:t>
            </a:r>
          </a:p>
          <a:p>
            <a:pPr marL="171450" indent="-171450" defTabSz="914266">
              <a:lnSpc>
                <a:spcPts val="1300"/>
              </a:lnSpc>
              <a:spcAft>
                <a:spcPts val="1200"/>
              </a:spcAft>
              <a:buFont typeface="Monotype Sorts" panose="01010601010101010101" pitchFamily="2" charset="2"/>
              <a:buChar char="n"/>
              <a:defRPr/>
            </a:pPr>
            <a:r>
              <a:rPr lang="en-US" sz="1000" dirty="0">
                <a:latin typeface="Gotham" panose="02000504020000020004" pitchFamily="2" charset="0"/>
              </a:rPr>
              <a:t>How to communicate with families about the best practices for physical activity.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lnSpc>
                <a:spcPts val="1300"/>
              </a:lnSpc>
              <a:spcAft>
                <a:spcPts val="1200"/>
              </a:spcAft>
              <a:defRPr/>
            </a:pPr>
            <a:r>
              <a:rPr lang="en-US" sz="1000" dirty="0">
                <a:latin typeface="Gotham" panose="02000504020000020004" pitchFamily="2" charset="0"/>
              </a:rPr>
              <a:t>During our session, you will develop an action plan that focuses on physical activity. </a:t>
            </a:r>
          </a:p>
          <a:p>
            <a:pPr defTabSz="914266">
              <a:lnSpc>
                <a:spcPts val="1300"/>
              </a:lnSpc>
              <a:spcAft>
                <a:spcPts val="1200"/>
              </a:spcAft>
              <a:defRPr/>
            </a:pPr>
            <a:r>
              <a:rPr lang="en-US" sz="1000" dirty="0">
                <a:latin typeface="Gotham" panose="02000504020000020004" pitchFamily="2" charset="0"/>
              </a:rPr>
              <a:t>Think about how you might want to improve your work environment so that you can better support children’s physical activity experiences.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Tree>
    <p:extLst>
      <p:ext uri="{BB962C8B-B14F-4D97-AF65-F5344CB8AC3E}">
        <p14:creationId xmlns:p14="http://schemas.microsoft.com/office/powerpoint/2010/main" val="17722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60"/>
              </a:lnSpc>
              <a:spcAft>
                <a:spcPts val="1200"/>
              </a:spcAft>
            </a:pPr>
            <a:r>
              <a:rPr lang="en-US" sz="1000" dirty="0">
                <a:latin typeface="Gotham" panose="02000504020000020004" pitchFamily="2" charset="0"/>
                <a:cs typeface="Poppins" panose="02000000000000000000" pitchFamily="2" charset="0"/>
              </a:rPr>
              <a:t>Today's content will focus on our first objective: </a:t>
            </a:r>
            <a:r>
              <a:rPr lang="en-US" sz="1000" b="1" dirty="0">
                <a:latin typeface="Gotham" panose="02000504020000020004" pitchFamily="2" charset="0"/>
                <a:cs typeface="Poppins" panose="02000000000000000000" pitchFamily="2" charset="0"/>
              </a:rPr>
              <a:t>Recognize the importance of physical activity for infant, toddler and preschool children.</a:t>
            </a:r>
          </a:p>
          <a:p>
            <a:pPr>
              <a:lnSpc>
                <a:spcPts val="1260"/>
              </a:lnSpc>
              <a:spcAft>
                <a:spcPts val="1200"/>
              </a:spcAft>
            </a:pPr>
            <a:r>
              <a:rPr lang="en-US" sz="1000" dirty="0">
                <a:latin typeface="Gotham" panose="02000504020000020004" pitchFamily="2" charset="0"/>
                <a:cs typeface="Poppins" panose="02000000000000000000" pitchFamily="2" charset="0"/>
              </a:rPr>
              <a:t>Physical activity (PA) is important for children’s health and many other areas of child development.  </a:t>
            </a:r>
          </a:p>
          <a:p>
            <a:r>
              <a:rPr lang="en-US" sz="1000" dirty="0">
                <a:latin typeface="Gotham" panose="02000504020000020004" pitchFamily="2" charset="0"/>
                <a:cs typeface="Poppins" panose="02000000000000000000" pitchFamily="2" charset="0"/>
              </a:rPr>
              <a:t>We probably all have memories of physical activity from our childhood. </a:t>
            </a:r>
            <a:r>
              <a:rPr lang="en-US" sz="1000" dirty="0">
                <a:effectLst/>
                <a:latin typeface="Gotham" panose="02000504020000020004" pitchFamily="2" charset="0"/>
                <a:cs typeface="Poppins" panose="02000000000000000000" pitchFamily="2" charset="0"/>
              </a:rPr>
              <a:t>These might have been times when we actively played with the adults in our lives, spent time outdoors in nature, chased balls, or rode bikes.</a:t>
            </a:r>
          </a:p>
          <a:p>
            <a:endParaRPr lang="en-US" sz="9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Tree>
    <p:extLst>
      <p:ext uri="{BB962C8B-B14F-4D97-AF65-F5344CB8AC3E}">
        <p14:creationId xmlns:p14="http://schemas.microsoft.com/office/powerpoint/2010/main" val="11027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184913" cy="5141913"/>
          </a:xfrm>
        </p:spPr>
        <p:txBody>
          <a:bodyPr/>
          <a:lstStyle/>
          <a:p>
            <a:pPr marL="914400" indent="-914400">
              <a:lnSpc>
                <a:spcPts val="1320"/>
              </a:lnSpc>
              <a:spcAft>
                <a:spcPts val="900"/>
              </a:spcAft>
              <a:tabLst>
                <a:tab pos="914400" algn="l"/>
              </a:tabLst>
            </a:pPr>
            <a:r>
              <a:rPr lang="en-US" sz="1000" dirty="0">
                <a:latin typeface="Gotham" panose="02000504020000020004" pitchFamily="2" charset="0"/>
              </a:rPr>
              <a:t>Icebreaker suggestions:  </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Have each person introduce self and share their memory.</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Break participants into groups of 4. Use breakout rooms on virtual platforms. Allow 7-10 minutes for group sharing. Debrief the activity by asking for a few volunteers to share to the large group.</a:t>
            </a:r>
          </a:p>
          <a:p>
            <a:pPr marL="171450" indent="-171450">
              <a:lnSpc>
                <a:spcPts val="1320"/>
              </a:lnSpc>
              <a:spcAft>
                <a:spcPts val="600"/>
              </a:spcAft>
              <a:buFont typeface="Monotype Sorts" panose="01010601010101010101" pitchFamily="2" charset="2"/>
              <a:buChar char="n"/>
              <a:tabLst>
                <a:tab pos="171450" algn="l"/>
              </a:tabLst>
            </a:pPr>
            <a:r>
              <a:rPr lang="en-US" sz="1000" dirty="0">
                <a:latin typeface="Gotham" panose="02000504020000020004" pitchFamily="2" charset="0"/>
              </a:rPr>
              <a:t>Highlight 1 or 2 concepts from memories shared and link them to other areas of development and learning. </a:t>
            </a:r>
          </a:p>
          <a:p>
            <a:pPr lvl="2">
              <a:lnSpc>
                <a:spcPts val="1000"/>
              </a:lnSpc>
              <a:spcAft>
                <a:spcPts val="600"/>
              </a:spcAft>
            </a:pPr>
            <a:r>
              <a:rPr lang="en-US" sz="1000" dirty="0">
                <a:solidFill>
                  <a:srgbClr val="00ACBA"/>
                </a:solidFill>
                <a:latin typeface="Gotham" panose="02000504020000020004" pitchFamily="2" charset="0"/>
              </a:rPr>
              <a:t>Examples: </a:t>
            </a:r>
            <a:r>
              <a:rPr lang="en-US" sz="1000" dirty="0">
                <a:latin typeface="Gotham" panose="02000504020000020004" pitchFamily="2" charset="0"/>
              </a:rPr>
              <a:t>Successfully playing with large groups of neighborhood children promotes social-emotional growth. They negotiate rules, collaborate to achieve goals and develop relationships.</a:t>
            </a:r>
          </a:p>
          <a:p>
            <a:pPr lvl="2">
              <a:lnSpc>
                <a:spcPts val="1000"/>
              </a:lnSpc>
              <a:spcAft>
                <a:spcPts val="600"/>
              </a:spcAft>
            </a:pPr>
            <a:r>
              <a:rPr lang="en-US" sz="1000" dirty="0">
                <a:latin typeface="Gotham" panose="02000504020000020004" pitchFamily="2" charset="0"/>
              </a:rPr>
              <a:t>Pretend or imaginary play promotes thinking, conversation and problem solving.</a:t>
            </a:r>
          </a:p>
          <a:p>
            <a:pPr lvl="2">
              <a:lnSpc>
                <a:spcPts val="1000"/>
              </a:lnSpc>
              <a:spcAft>
                <a:spcPts val="600"/>
              </a:spcAft>
            </a:pPr>
            <a:r>
              <a:rPr lang="en-US" sz="1000" dirty="0">
                <a:latin typeface="Gotham" panose="02000504020000020004" pitchFamily="2" charset="0"/>
              </a:rPr>
              <a:t>Creative play to make forts, tunnels or castles promotes building, math and engineering skills.</a:t>
            </a:r>
          </a:p>
          <a:p>
            <a:pPr lvl="2">
              <a:lnSpc>
                <a:spcPts val="1000"/>
              </a:lnSpc>
              <a:spcAft>
                <a:spcPts val="600"/>
              </a:spcAft>
            </a:pPr>
            <a:r>
              <a:rPr lang="en-US" sz="1000" dirty="0">
                <a:latin typeface="Gotham" panose="02000504020000020004" pitchFamily="2" charset="0"/>
              </a:rPr>
              <a:t>Repeatedly playing games such as kickball supports the mastery of gross motor skills such as kicking.</a:t>
            </a:r>
          </a:p>
          <a:p>
            <a:pPr lvl="2">
              <a:lnSpc>
                <a:spcPts val="1000"/>
              </a:lnSpc>
              <a:spcAft>
                <a:spcPts val="600"/>
              </a:spcAft>
            </a:pPr>
            <a:r>
              <a:rPr lang="en-US" sz="1000" dirty="0">
                <a:latin typeface="Gotham" panose="02000504020000020004" pitchFamily="2" charset="0"/>
              </a:rPr>
              <a:t>Games such as jump rope and double-</a:t>
            </a:r>
            <a:r>
              <a:rPr lang="en-US" sz="1000" dirty="0" err="1">
                <a:latin typeface="Gotham" panose="02000504020000020004" pitchFamily="2" charset="0"/>
              </a:rPr>
              <a:t>dutch</a:t>
            </a:r>
            <a:r>
              <a:rPr lang="en-US" sz="1000" dirty="0">
                <a:latin typeface="Gotham" panose="02000504020000020004" pitchFamily="2" charset="0"/>
              </a:rPr>
              <a:t> require skill and timing but also promote working memory to remember chants.</a:t>
            </a:r>
          </a:p>
          <a:p>
            <a:endParaRPr lang="en-US"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Tree>
    <p:extLst>
      <p:ext uri="{BB962C8B-B14F-4D97-AF65-F5344CB8AC3E}">
        <p14:creationId xmlns:p14="http://schemas.microsoft.com/office/powerpoint/2010/main" val="108375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Aft>
                <a:spcPts val="1200"/>
              </a:spcAft>
            </a:pPr>
            <a:r>
              <a:rPr lang="en-US" sz="1000" dirty="0">
                <a:latin typeface="Gotham" panose="02000504020000020004" pitchFamily="2" charset="0"/>
              </a:rPr>
              <a:t>We will start with a self-assessment.</a:t>
            </a:r>
          </a:p>
          <a:p>
            <a:pPr>
              <a:lnSpc>
                <a:spcPts val="1300"/>
              </a:lnSpc>
              <a:spcAft>
                <a:spcPts val="1200"/>
              </a:spcAft>
            </a:pPr>
            <a:r>
              <a:rPr lang="en-US" sz="1000" dirty="0">
                <a:latin typeface="Gotham" panose="02000504020000020004" pitchFamily="2" charset="0"/>
              </a:rPr>
              <a:t>More than 20 states have licenses to access the </a:t>
            </a:r>
            <a:r>
              <a:rPr lang="en-US" sz="1000" i="1" dirty="0">
                <a:latin typeface="Gotham" panose="02000504020000020004" pitchFamily="2" charset="0"/>
              </a:rPr>
              <a:t>GO NAPSACC </a:t>
            </a:r>
            <a:r>
              <a:rPr lang="en-US" sz="1000" dirty="0">
                <a:latin typeface="Gotham" panose="02000504020000020004" pitchFamily="2" charset="0"/>
              </a:rPr>
              <a:t>online platform. </a:t>
            </a:r>
          </a:p>
          <a:p>
            <a:pPr marL="914400" indent="-914400">
              <a:lnSpc>
                <a:spcPts val="1300"/>
              </a:lnSpc>
              <a:spcAft>
                <a:spcPts val="1200"/>
              </a:spcAft>
              <a:tabLst>
                <a:tab pos="914400" algn="l"/>
              </a:tabLst>
            </a:pPr>
            <a:r>
              <a:rPr lang="en-US" sz="1000" dirty="0">
                <a:solidFill>
                  <a:srgbClr val="00ACBA"/>
                </a:solidFill>
                <a:latin typeface="Gotham" panose="02000504020000020004" pitchFamily="2" charset="0"/>
              </a:rPr>
              <a:t>Trainer notes: 	</a:t>
            </a:r>
            <a:r>
              <a:rPr lang="en-US" sz="1000" dirty="0">
                <a:latin typeface="Gotham" panose="02000504020000020004" pitchFamily="2" charset="0"/>
              </a:rPr>
              <a:t>If your state has a license and you can communicate with providers before the session, consider asking participants to bring a printed copy of their programs </a:t>
            </a:r>
            <a:r>
              <a:rPr lang="en-US" sz="1000" i="1" dirty="0">
                <a:latin typeface="Gotham" panose="02000504020000020004" pitchFamily="2" charset="0"/>
              </a:rPr>
              <a:t>Child and Infant Physical Activity self-assessment </a:t>
            </a:r>
            <a:r>
              <a:rPr lang="en-US" sz="1000" dirty="0">
                <a:latin typeface="Gotham" panose="02000504020000020004" pitchFamily="2" charset="0"/>
              </a:rPr>
              <a:t>to the training. </a:t>
            </a:r>
          </a:p>
          <a:p>
            <a:pPr marL="914400" indent="-914400">
              <a:lnSpc>
                <a:spcPts val="1300"/>
              </a:lnSpc>
              <a:spcAft>
                <a:spcPts val="1200"/>
              </a:spcAft>
              <a:tabLst>
                <a:tab pos="914400" algn="l"/>
              </a:tabLst>
            </a:pPr>
            <a:r>
              <a:rPr lang="en-US" sz="1000" dirty="0">
                <a:latin typeface="Gotham" panose="02000504020000020004" pitchFamily="2" charset="0"/>
              </a:rPr>
              <a:t>	If they bring one, they can spend the time allocated for this activity reviewing and discussing their programs assessment.</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Tree>
    <p:extLst>
      <p:ext uri="{BB962C8B-B14F-4D97-AF65-F5344CB8AC3E}">
        <p14:creationId xmlns:p14="http://schemas.microsoft.com/office/powerpoint/2010/main" val="2004338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4" name="Picture 3" descr="Logo, company name&#10;&#10;Description automatically generated">
            <a:extLst>
              <a:ext uri="{FF2B5EF4-FFF2-40B4-BE49-F238E27FC236}">
                <a16:creationId xmlns:a16="http://schemas.microsoft.com/office/drawing/2014/main" id="{E66064EC-3F46-4F82-99C3-ED0C0BEC59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38982"/>
            <a:ext cx="3560064" cy="1271016"/>
          </a:xfrm>
          <a:prstGeom prst="rect">
            <a:avLst/>
          </a:prstGeom>
        </p:spPr>
      </p:pic>
      <p:pic>
        <p:nvPicPr>
          <p:cNvPr id="5" name="Picture 4">
            <a:extLst>
              <a:ext uri="{FF2B5EF4-FFF2-40B4-BE49-F238E27FC236}">
                <a16:creationId xmlns:a16="http://schemas.microsoft.com/office/drawing/2014/main" id="{01060F60-F063-4798-A490-4C3CDAB643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184201" y="622896"/>
            <a:ext cx="2453003" cy="1280160"/>
          </a:xfrm>
          <a:prstGeom prst="rect">
            <a:avLst/>
          </a:prstGeom>
        </p:spPr>
      </p:pic>
      <p:sp>
        <p:nvSpPr>
          <p:cNvPr id="2" name="TextBox 1">
            <a:extLst>
              <a:ext uri="{FF2B5EF4-FFF2-40B4-BE49-F238E27FC236}">
                <a16:creationId xmlns:a16="http://schemas.microsoft.com/office/drawing/2014/main" id="{5E5C80A9-1FB3-4E3B-9387-7C6D7CADF7C2}"/>
              </a:ext>
            </a:extLst>
          </p:cNvPr>
          <p:cNvSpPr txBox="1"/>
          <p:nvPr userDrawn="1"/>
        </p:nvSpPr>
        <p:spPr>
          <a:xfrm>
            <a:off x="3571586" y="2274889"/>
            <a:ext cx="5174384" cy="646331"/>
          </a:xfrm>
          <a:prstGeom prst="rect">
            <a:avLst/>
          </a:prstGeom>
          <a:noFill/>
        </p:spPr>
        <p:txBody>
          <a:bodyPr wrap="square" rtlCol="0">
            <a:spAutoFit/>
          </a:bodyPr>
          <a:lstStyle/>
          <a:p>
            <a:r>
              <a:rPr lang="en-US" b="1" dirty="0"/>
              <a:t>Session 1: Physical Activity in early childhood is important</a:t>
            </a: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buClr>
                <a:srgbClr val="309C8A"/>
              </a:buClr>
              <a:defRPr sz="3200"/>
            </a:lvl1pPr>
            <a:lvl2pPr>
              <a:defRPr sz="2800"/>
            </a:lvl2pPr>
            <a:lvl3pPr>
              <a:buClr>
                <a:srgbClr val="FAAD14"/>
              </a:buClr>
              <a:defRPr sz="2400"/>
            </a:lvl3pPr>
            <a:lvl4pPr>
              <a:buClr>
                <a:srgbClr val="FAAD14"/>
              </a:buClr>
              <a:defRPr sz="2000"/>
            </a:lvl4pPr>
            <a:lvl5pPr>
              <a:buClr>
                <a:srgbClr val="FAAD14"/>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03004"/>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 </a:t>
            </a: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F05A66"/>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309C8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F05A66"/>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814741"/>
            <a:ext cx="6749142" cy="161425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Physical activity in early childhood is important</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248229"/>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1:</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n-US" dirty="0"/>
              <a:t>Insert trainer information here</a:t>
            </a: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572000" y="719956"/>
            <a:ext cx="3859266" cy="657865"/>
          </a:xfrm>
        </p:spPr>
        <p:txBody>
          <a:bodyPr>
            <a:noAutofit/>
          </a:bodyPr>
          <a:lstStyle/>
          <a:p>
            <a:r>
              <a:rPr lang="en-US" sz="3200" dirty="0">
                <a:latin typeface="Gotham Black" pitchFamily="50" charset="0"/>
              </a:rPr>
              <a:t>Why do one?</a:t>
            </a: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572001" y="1731579"/>
            <a:ext cx="4298730" cy="1211318"/>
          </a:xfrm>
        </p:spPr>
        <p:txBody>
          <a:bodyPr>
            <a:noAutofit/>
          </a:bodyPr>
          <a:lstStyle/>
          <a:p>
            <a:pPr marL="0" indent="0">
              <a:buNone/>
            </a:pPr>
            <a:r>
              <a:rPr lang="en-US" sz="2400" dirty="0"/>
              <a:t>Self-assessments help:</a:t>
            </a:r>
          </a:p>
          <a:p>
            <a:pPr marL="0" indent="0">
              <a:buNone/>
            </a:pPr>
            <a:endParaRPr lang="en-US" sz="2400" dirty="0"/>
          </a:p>
          <a:p>
            <a:pPr>
              <a:lnSpc>
                <a:spcPts val="2400"/>
              </a:lnSpc>
              <a:spcAft>
                <a:spcPts val="600"/>
              </a:spcAft>
              <a:buClr>
                <a:srgbClr val="FAAD14"/>
              </a:buClr>
            </a:pPr>
            <a:r>
              <a:rPr lang="en-US" sz="2000" b="0" dirty="0"/>
              <a:t>Identify strengths and weaknesses of your program</a:t>
            </a:r>
          </a:p>
        </p:txBody>
      </p:sp>
      <p:pic>
        <p:nvPicPr>
          <p:cNvPr id="7" name="Picture 6" descr="A baby wearing a white hat and holding a magnifying glass&#10;&#10;Description automatically generated with medium confidence">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5742" t="2732" r="4720"/>
          <a:stretch/>
        </p:blipFill>
        <p:spPr>
          <a:xfrm>
            <a:off x="0" y="180988"/>
            <a:ext cx="4424855" cy="6731876"/>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C208C878-17B0-48B1-A096-6C8E58D355D9}"/>
              </a:ext>
            </a:extLst>
          </p:cNvPr>
          <p:cNvSpPr txBox="1">
            <a:spLocks/>
          </p:cNvSpPr>
          <p:nvPr/>
        </p:nvSpPr>
        <p:spPr>
          <a:xfrm>
            <a:off x="4572001" y="5573110"/>
            <a:ext cx="4298730" cy="825063"/>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AAD14"/>
              </a:buClr>
            </a:pPr>
            <a:r>
              <a:rPr lang="en-US" sz="2000" b="0" dirty="0"/>
              <a:t>Remind you to keep checking and improving</a:t>
            </a:r>
          </a:p>
          <a:p>
            <a:pPr marL="0" indent="0">
              <a:buFont typeface="Monotype Sorts" panose="01010601010101010101" pitchFamily="2" charset="2"/>
              <a:buNone/>
            </a:pPr>
            <a:endParaRPr lang="en-US" sz="2000" b="0" dirty="0"/>
          </a:p>
        </p:txBody>
      </p:sp>
      <p:sp>
        <p:nvSpPr>
          <p:cNvPr id="6" name="Content Placeholder 2">
            <a:extLst>
              <a:ext uri="{FF2B5EF4-FFF2-40B4-BE49-F238E27FC236}">
                <a16:creationId xmlns:a16="http://schemas.microsoft.com/office/drawing/2014/main" id="{67D48464-D00A-4BEA-AC22-2750B4AB69D6}"/>
              </a:ext>
            </a:extLst>
          </p:cNvPr>
          <p:cNvSpPr txBox="1">
            <a:spLocks/>
          </p:cNvSpPr>
          <p:nvPr/>
        </p:nvSpPr>
        <p:spPr>
          <a:xfrm>
            <a:off x="4572002" y="3429004"/>
            <a:ext cx="4298730" cy="470338"/>
          </a:xfrm>
          <a:prstGeom prst="rect">
            <a:avLst/>
          </a:prstGeom>
        </p:spPr>
        <p:txBody>
          <a:bodyPr vert="horz" lIns="91440" tIns="45720" rIns="91440" bIns="45720" rtlCol="0">
            <a:normAutofit fontScale="92500"/>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Think about program practices</a:t>
            </a:r>
          </a:p>
        </p:txBody>
      </p:sp>
      <p:sp>
        <p:nvSpPr>
          <p:cNvPr id="8" name="Content Placeholder 2">
            <a:extLst>
              <a:ext uri="{FF2B5EF4-FFF2-40B4-BE49-F238E27FC236}">
                <a16:creationId xmlns:a16="http://schemas.microsoft.com/office/drawing/2014/main" id="{91DA167C-1888-4CC2-BF2B-E514AF7F68C4}"/>
              </a:ext>
            </a:extLst>
          </p:cNvPr>
          <p:cNvSpPr txBox="1">
            <a:spLocks/>
          </p:cNvSpPr>
          <p:nvPr/>
        </p:nvSpPr>
        <p:spPr>
          <a:xfrm>
            <a:off x="4572002" y="3988679"/>
            <a:ext cx="4298730" cy="843455"/>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Compare your practices with best practice standards</a:t>
            </a:r>
          </a:p>
        </p:txBody>
      </p:sp>
      <p:sp>
        <p:nvSpPr>
          <p:cNvPr id="9" name="Content Placeholder 2">
            <a:extLst>
              <a:ext uri="{FF2B5EF4-FFF2-40B4-BE49-F238E27FC236}">
                <a16:creationId xmlns:a16="http://schemas.microsoft.com/office/drawing/2014/main" id="{190AC973-3426-40EC-803F-109C7C73C280}"/>
              </a:ext>
            </a:extLst>
          </p:cNvPr>
          <p:cNvSpPr txBox="1">
            <a:spLocks/>
          </p:cNvSpPr>
          <p:nvPr/>
        </p:nvSpPr>
        <p:spPr>
          <a:xfrm>
            <a:off x="4572001" y="4740166"/>
            <a:ext cx="4298730" cy="843456"/>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Aft>
                <a:spcPts val="600"/>
              </a:spcAft>
              <a:buClr>
                <a:srgbClr val="FAAD14"/>
              </a:buClr>
            </a:pPr>
            <a:r>
              <a:rPr lang="en-US" sz="2000" b="0" dirty="0"/>
              <a:t>Guide you as you develop policies and an action plan</a:t>
            </a:r>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playing with a toy&#10;&#10;Description automatically generated with low confidence">
            <a:extLst>
              <a:ext uri="{FF2B5EF4-FFF2-40B4-BE49-F238E27FC236}">
                <a16:creationId xmlns:a16="http://schemas.microsoft.com/office/drawing/2014/main" id="{59780667-C62B-41A7-969D-127C280C22C6}"/>
              </a:ext>
            </a:extLst>
          </p:cNvPr>
          <p:cNvPicPr>
            <a:picLocks noChangeAspect="1"/>
          </p:cNvPicPr>
          <p:nvPr/>
        </p:nvPicPr>
        <p:blipFill rotWithShape="1">
          <a:blip r:embed="rId3">
            <a:extLst>
              <a:ext uri="{28A0092B-C50C-407E-A947-70E740481C1C}">
                <a14:useLocalDpi xmlns:a14="http://schemas.microsoft.com/office/drawing/2010/main" val="0"/>
              </a:ext>
            </a:extLst>
          </a:blip>
          <a:srcRect l="15719" t="10675" r="22499" b="26952"/>
          <a:stretch/>
        </p:blipFill>
        <p:spPr>
          <a:xfrm>
            <a:off x="2876379" y="2705433"/>
            <a:ext cx="6257111" cy="421153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30923" y="497408"/>
            <a:ext cx="7273161" cy="1230560"/>
          </a:xfrm>
        </p:spPr>
        <p:txBody>
          <a:bodyPr>
            <a:noAutofit/>
          </a:bodyPr>
          <a:lstStyle/>
          <a:p>
            <a:pPr>
              <a:spcAft>
                <a:spcPts val="1200"/>
              </a:spcAft>
            </a:pPr>
            <a:r>
              <a:rPr lang="en-US" sz="2400" dirty="0"/>
              <a:t>About the Nutrition and Physical Activity Self-Assessment for Child Care </a:t>
            </a:r>
            <a:br>
              <a:rPr lang="en-US" sz="2400" dirty="0"/>
            </a:br>
            <a:r>
              <a:rPr lang="en-US" sz="2400" dirty="0"/>
              <a:t>(Go </a:t>
            </a:r>
            <a:r>
              <a:rPr lang="en-US" sz="2400" dirty="0" err="1"/>
              <a:t>NAPSACC</a:t>
            </a:r>
            <a:r>
              <a:rPr lang="en-US" sz="2400" dirty="0"/>
              <a:t>) </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30923" y="1920530"/>
            <a:ext cx="4309243" cy="2736530"/>
          </a:xfrm>
        </p:spPr>
        <p:txBody>
          <a:bodyPr>
            <a:normAutofit/>
          </a:bodyPr>
          <a:lstStyle/>
          <a:p>
            <a:pPr marL="0" indent="0">
              <a:lnSpc>
                <a:spcPts val="2400"/>
              </a:lnSpc>
              <a:buNone/>
            </a:pPr>
            <a:r>
              <a:rPr lang="en-US" sz="2000" dirty="0"/>
              <a:t>The self-assessment tool for Infant &amp; Child Physical Activity asks 22 questions</a:t>
            </a:r>
          </a:p>
          <a:p>
            <a:pPr marL="0" indent="0">
              <a:lnSpc>
                <a:spcPts val="2400"/>
              </a:lnSpc>
              <a:buNone/>
            </a:pPr>
            <a:endParaRPr lang="en-US" sz="2000" dirty="0"/>
          </a:p>
          <a:p>
            <a:pPr marL="0" indent="0">
              <a:lnSpc>
                <a:spcPts val="2400"/>
              </a:lnSpc>
              <a:buNone/>
            </a:pPr>
            <a:r>
              <a:rPr lang="en-US" sz="2000" dirty="0"/>
              <a:t>You will use it later to guide your action plan</a:t>
            </a:r>
          </a:p>
          <a:p>
            <a:pPr marL="0" indent="0">
              <a:lnSpc>
                <a:spcPts val="2400"/>
              </a:lnSpc>
              <a:spcAft>
                <a:spcPts val="1800"/>
              </a:spcAft>
              <a:buNone/>
            </a:pPr>
            <a:endParaRPr lang="en-US" sz="2000" dirty="0"/>
          </a:p>
        </p:txBody>
      </p:sp>
      <p:sp>
        <p:nvSpPr>
          <p:cNvPr id="6" name="Content Placeholder 2">
            <a:extLst>
              <a:ext uri="{FF2B5EF4-FFF2-40B4-BE49-F238E27FC236}">
                <a16:creationId xmlns:a16="http://schemas.microsoft.com/office/drawing/2014/main" id="{870723FF-3318-47D5-A0A7-236EB15C0867}"/>
              </a:ext>
            </a:extLst>
          </p:cNvPr>
          <p:cNvSpPr txBox="1">
            <a:spLocks/>
          </p:cNvSpPr>
          <p:nvPr/>
        </p:nvSpPr>
        <p:spPr>
          <a:xfrm>
            <a:off x="430923" y="4002628"/>
            <a:ext cx="3609449" cy="96383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Font typeface="Monotype Sorts" panose="01010601010101010101" pitchFamily="2" charset="2"/>
              <a:buNone/>
            </a:pPr>
            <a:endParaRPr lang="en-US" sz="2000" b="0" dirty="0"/>
          </a:p>
        </p:txBody>
      </p:sp>
    </p:spTree>
    <p:extLst>
      <p:ext uri="{BB962C8B-B14F-4D97-AF65-F5344CB8AC3E}">
        <p14:creationId xmlns:p14="http://schemas.microsoft.com/office/powerpoint/2010/main" val="22489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3951890" y="493137"/>
            <a:ext cx="5192109" cy="998538"/>
          </a:xfrm>
        </p:spPr>
        <p:txBody>
          <a:bodyPr>
            <a:noAutofit/>
          </a:bodyPr>
          <a:lstStyle/>
          <a:p>
            <a:r>
              <a:rPr lang="en-US" sz="2400" dirty="0"/>
              <a:t>The self-assessment tool for Infant &amp; Child Physical Activity</a:t>
            </a:r>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060030" y="1784925"/>
            <a:ext cx="4768660" cy="4579938"/>
          </a:xfrm>
        </p:spPr>
        <p:txBody>
          <a:bodyPr>
            <a:normAutofit/>
          </a:bodyPr>
          <a:lstStyle/>
          <a:p>
            <a:pPr marL="0" indent="0">
              <a:buNone/>
            </a:pPr>
            <a:r>
              <a:rPr lang="en-US" sz="2000" dirty="0"/>
              <a:t>As you fill it out: </a:t>
            </a:r>
          </a:p>
          <a:p>
            <a:pPr marL="0" indent="0">
              <a:buNone/>
            </a:pPr>
            <a:endParaRPr lang="en-US" sz="2000" dirty="0"/>
          </a:p>
          <a:p>
            <a:pPr>
              <a:lnSpc>
                <a:spcPts val="2100"/>
              </a:lnSpc>
              <a:spcAft>
                <a:spcPts val="1200"/>
              </a:spcAft>
              <a:buClr>
                <a:srgbClr val="309C8A"/>
              </a:buClr>
            </a:pPr>
            <a:r>
              <a:rPr lang="en-US" sz="2000" b="0" dirty="0"/>
              <a:t>Think about your role in your program</a:t>
            </a:r>
          </a:p>
          <a:p>
            <a:pPr>
              <a:lnSpc>
                <a:spcPts val="2100"/>
              </a:lnSpc>
              <a:spcAft>
                <a:spcPts val="1200"/>
              </a:spcAft>
              <a:buClr>
                <a:srgbClr val="309C8A"/>
              </a:buClr>
            </a:pPr>
            <a:r>
              <a:rPr lang="en-US" sz="2000" b="0" dirty="0"/>
              <a:t>Answer from the viewpoint of the full program or a specific classroom </a:t>
            </a:r>
          </a:p>
          <a:p>
            <a:pPr>
              <a:lnSpc>
                <a:spcPts val="2100"/>
              </a:lnSpc>
              <a:spcAft>
                <a:spcPts val="2400"/>
              </a:spcAft>
              <a:buClr>
                <a:srgbClr val="309C8A"/>
              </a:buClr>
            </a:pPr>
            <a:r>
              <a:rPr lang="en-US" sz="2000" b="0" dirty="0"/>
              <a:t>Identify at least 1 best practice that is a strength and 1 that needs improvement </a:t>
            </a:r>
          </a:p>
          <a:p>
            <a:pPr marL="0" indent="0">
              <a:buNone/>
            </a:pPr>
            <a:r>
              <a:rPr lang="en-US" sz="2000" dirty="0"/>
              <a:t>In Session 2, we’ll discuss strengths and areas of improvement </a:t>
            </a:r>
          </a:p>
          <a:p>
            <a:endParaRPr lang="en-US" sz="2000" dirty="0"/>
          </a:p>
        </p:txBody>
      </p:sp>
      <p:pic>
        <p:nvPicPr>
          <p:cNvPr id="6" name="Picture 5" descr="A picture containing person, holding, close&#10;&#10;Description automatically generated">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r="30818" b="2490"/>
          <a:stretch/>
        </p:blipFill>
        <p:spPr>
          <a:xfrm>
            <a:off x="0" y="0"/>
            <a:ext cx="3744719" cy="6600497"/>
          </a:xfrm>
          <a:prstGeom prst="rect">
            <a:avLst/>
          </a:prstGeom>
        </p:spPr>
      </p:pic>
    </p:spTree>
    <p:extLst>
      <p:ext uri="{BB962C8B-B14F-4D97-AF65-F5344CB8AC3E}">
        <p14:creationId xmlns:p14="http://schemas.microsoft.com/office/powerpoint/2010/main" val="5401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4059-7C57-4A41-B794-7F78C54A9828}"/>
              </a:ext>
            </a:extLst>
          </p:cNvPr>
          <p:cNvSpPr>
            <a:spLocks noGrp="1"/>
          </p:cNvSpPr>
          <p:nvPr>
            <p:ph type="title"/>
          </p:nvPr>
        </p:nvSpPr>
        <p:spPr/>
        <p:txBody>
          <a:bodyPr>
            <a:normAutofit/>
          </a:bodyPr>
          <a:lstStyle/>
          <a:p>
            <a:r>
              <a:rPr lang="en-US" sz="2800" dirty="0">
                <a:solidFill>
                  <a:srgbClr val="309C8A"/>
                </a:solidFill>
                <a:latin typeface="Gotham Black" pitchFamily="50" charset="0"/>
              </a:rPr>
              <a:t>Let’s talk about Go </a:t>
            </a:r>
            <a:r>
              <a:rPr lang="en-US" sz="2800" dirty="0" err="1">
                <a:solidFill>
                  <a:srgbClr val="309C8A"/>
                </a:solidFill>
                <a:latin typeface="Gotham Black" pitchFamily="50" charset="0"/>
              </a:rPr>
              <a:t>NAPSACC</a:t>
            </a:r>
            <a:r>
              <a:rPr lang="en-US" sz="2800" dirty="0">
                <a:solidFill>
                  <a:srgbClr val="309C8A"/>
                </a:solidFill>
                <a:latin typeface="Gotham Black" pitchFamily="50" charset="0"/>
              </a:rPr>
              <a:t> </a:t>
            </a:r>
          </a:p>
        </p:txBody>
      </p:sp>
      <p:sp>
        <p:nvSpPr>
          <p:cNvPr id="3" name="Content Placeholder 2">
            <a:extLst>
              <a:ext uri="{FF2B5EF4-FFF2-40B4-BE49-F238E27FC236}">
                <a16:creationId xmlns:a16="http://schemas.microsoft.com/office/drawing/2014/main" id="{A32F3EFA-3DAF-4591-BF7E-5A6576796A7D}"/>
              </a:ext>
            </a:extLst>
          </p:cNvPr>
          <p:cNvSpPr>
            <a:spLocks noGrp="1"/>
          </p:cNvSpPr>
          <p:nvPr>
            <p:ph idx="1"/>
          </p:nvPr>
        </p:nvSpPr>
        <p:spPr/>
        <p:txBody>
          <a:bodyPr>
            <a:normAutofit/>
          </a:bodyPr>
          <a:lstStyle/>
          <a:p>
            <a:pPr>
              <a:lnSpc>
                <a:spcPts val="2100"/>
              </a:lnSpc>
              <a:spcAft>
                <a:spcPts val="1200"/>
              </a:spcAft>
            </a:pPr>
            <a:r>
              <a:rPr lang="en-US" sz="2000" b="0" dirty="0"/>
              <a:t>What best practices are you already doing?</a:t>
            </a:r>
          </a:p>
          <a:p>
            <a:pPr>
              <a:lnSpc>
                <a:spcPts val="2100"/>
              </a:lnSpc>
              <a:spcAft>
                <a:spcPts val="1200"/>
              </a:spcAft>
            </a:pPr>
            <a:r>
              <a:rPr lang="en-US" sz="2000" b="0" dirty="0"/>
              <a:t>What are the biggest challenges for implementing best practices in your program?</a:t>
            </a:r>
          </a:p>
          <a:p>
            <a:pPr>
              <a:lnSpc>
                <a:spcPts val="2100"/>
              </a:lnSpc>
              <a:spcAft>
                <a:spcPts val="1200"/>
              </a:spcAft>
            </a:pPr>
            <a:r>
              <a:rPr lang="en-US" sz="2000" b="0" dirty="0"/>
              <a:t>What surprised you when you filled out the self-assessment?</a:t>
            </a:r>
          </a:p>
        </p:txBody>
      </p:sp>
      <p:sp>
        <p:nvSpPr>
          <p:cNvPr id="7" name="Rectangle 6">
            <a:extLst>
              <a:ext uri="{FF2B5EF4-FFF2-40B4-BE49-F238E27FC236}">
                <a16:creationId xmlns:a16="http://schemas.microsoft.com/office/drawing/2014/main" id="{C4E523DD-A594-4727-90F5-207395C53049}"/>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iling father and baby with faces up close">
            <a:extLst>
              <a:ext uri="{FF2B5EF4-FFF2-40B4-BE49-F238E27FC236}">
                <a16:creationId xmlns:a16="http://schemas.microsoft.com/office/drawing/2014/main" id="{C54F2728-2938-4421-9C41-2D5ECB428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27" y="3516795"/>
            <a:ext cx="4663440" cy="3108960"/>
          </a:xfrm>
          <a:prstGeom prst="rect">
            <a:avLst/>
          </a:prstGeom>
        </p:spPr>
      </p:pic>
    </p:spTree>
    <p:extLst>
      <p:ext uri="{BB962C8B-B14F-4D97-AF65-F5344CB8AC3E}">
        <p14:creationId xmlns:p14="http://schemas.microsoft.com/office/powerpoint/2010/main" val="1453937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r>
              <a:rPr lang="en-US" sz="4800" dirty="0"/>
              <a:t>Activity break!</a:t>
            </a:r>
          </a:p>
        </p:txBody>
      </p:sp>
      <p:pic>
        <p:nvPicPr>
          <p:cNvPr id="2052" name="Picture 4">
            <a:extLst>
              <a:ext uri="{FF2B5EF4-FFF2-40B4-BE49-F238E27FC236}">
                <a16:creationId xmlns:a16="http://schemas.microsoft.com/office/drawing/2014/main" id="{CF61883F-D4EB-4D6D-A5B4-0DA2BD0A5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037" y="2296411"/>
            <a:ext cx="3881927"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0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rmAutofit fontScale="90000"/>
          </a:bodyPr>
          <a:lstStyle/>
          <a:p>
            <a:r>
              <a:rPr lang="en-US" dirty="0"/>
              <a:t>Physical activity and active play</a:t>
            </a:r>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05211"/>
            <a:ext cx="3886200" cy="1884527"/>
          </a:xfrm>
        </p:spPr>
        <p:txBody>
          <a:bodyPr>
            <a:normAutofit/>
          </a:bodyPr>
          <a:lstStyle/>
          <a:p>
            <a:pPr marL="0" indent="0">
              <a:buNone/>
            </a:pPr>
            <a:r>
              <a:rPr lang="en-US" sz="2400" dirty="0">
                <a:latin typeface="Gotham Black" pitchFamily="50" charset="0"/>
              </a:rPr>
              <a:t>Physical activity</a:t>
            </a:r>
          </a:p>
          <a:p>
            <a:pPr marL="0" indent="0">
              <a:spcBef>
                <a:spcPts val="300"/>
              </a:spcBef>
              <a:buNone/>
            </a:pPr>
            <a:r>
              <a:rPr lang="en-US" sz="1600" b="0" dirty="0"/>
              <a:t>Any movement of the body made by muscle effort that uses energy above the normal resting level</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629150" y="1405211"/>
            <a:ext cx="3886200" cy="3051175"/>
          </a:xfrm>
        </p:spPr>
        <p:txBody>
          <a:bodyPr>
            <a:normAutofit/>
          </a:bodyPr>
          <a:lstStyle/>
          <a:p>
            <a:pPr marL="0" indent="0">
              <a:buNone/>
            </a:pPr>
            <a:r>
              <a:rPr lang="en-US" sz="2400" dirty="0">
                <a:latin typeface="Gotham Black" pitchFamily="50" charset="0"/>
              </a:rPr>
              <a:t>Active play</a:t>
            </a:r>
          </a:p>
          <a:p>
            <a:pPr marL="0" indent="0">
              <a:spcBef>
                <a:spcPts val="300"/>
              </a:spcBef>
              <a:buNone/>
            </a:pPr>
            <a:r>
              <a:rPr lang="en-US" sz="1600" b="0" dirty="0"/>
              <a:t>Large muscle (gross motor) or whole-body movement where children use energy to play in an unstructured and fun way of their choosing.</a:t>
            </a:r>
          </a:p>
          <a:p>
            <a:pPr marL="0" indent="0">
              <a:spcBef>
                <a:spcPts val="300"/>
              </a:spcBef>
              <a:buNone/>
            </a:pPr>
            <a:endParaRPr lang="en-US" sz="1600" b="0" dirty="0"/>
          </a:p>
          <a:p>
            <a:pPr marL="0" indent="0">
              <a:spcBef>
                <a:spcPts val="300"/>
              </a:spcBef>
              <a:buNone/>
            </a:pPr>
            <a:r>
              <a:rPr lang="en-US" sz="1600" b="0" dirty="0"/>
              <a:t>An age and developmentally appropriate way that young children are physically active</a:t>
            </a:r>
          </a:p>
          <a:p>
            <a:pPr marL="0" indent="0">
              <a:buNone/>
            </a:pPr>
            <a:endParaRPr lang="en-US" sz="1600" b="0" baseline="30000" dirty="0"/>
          </a:p>
        </p:txBody>
      </p:sp>
      <p:grpSp>
        <p:nvGrpSpPr>
          <p:cNvPr id="18" name="Group 17">
            <a:extLst>
              <a:ext uri="{FF2B5EF4-FFF2-40B4-BE49-F238E27FC236}">
                <a16:creationId xmlns:a16="http://schemas.microsoft.com/office/drawing/2014/main" id="{3B449367-6DB0-4F2C-AB4A-0112462475B9}"/>
              </a:ext>
            </a:extLst>
          </p:cNvPr>
          <p:cNvGrpSpPr/>
          <p:nvPr/>
        </p:nvGrpSpPr>
        <p:grpSpPr>
          <a:xfrm>
            <a:off x="-39701" y="3429000"/>
            <a:ext cx="9117299" cy="3703930"/>
            <a:chOff x="0" y="3500807"/>
            <a:chExt cx="9117299" cy="3703930"/>
          </a:xfrm>
        </p:grpSpPr>
        <p:pic>
          <p:nvPicPr>
            <p:cNvPr id="11" name="Picture 10">
              <a:extLst>
                <a:ext uri="{FF2B5EF4-FFF2-40B4-BE49-F238E27FC236}">
                  <a16:creationId xmlns:a16="http://schemas.microsoft.com/office/drawing/2014/main" id="{D8F25E4E-4DE7-4EAD-A732-7819C2D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7" y="4530063"/>
              <a:ext cx="1783117" cy="267467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person, young&#10;&#10;Description automatically generated">
              <a:extLst>
                <a:ext uri="{FF2B5EF4-FFF2-40B4-BE49-F238E27FC236}">
                  <a16:creationId xmlns:a16="http://schemas.microsoft.com/office/drawing/2014/main" id="{96E670BF-9A25-4E3F-8CC4-902BF2EEC926}"/>
                </a:ext>
              </a:extLst>
            </p:cNvPr>
            <p:cNvPicPr>
              <a:picLocks noChangeAspect="1"/>
            </p:cNvPicPr>
            <p:nvPr/>
          </p:nvPicPr>
          <p:blipFill rotWithShape="1">
            <a:blip r:embed="rId4">
              <a:extLst>
                <a:ext uri="{28A0092B-C50C-407E-A947-70E740481C1C}">
                  <a14:useLocalDpi xmlns:a14="http://schemas.microsoft.com/office/drawing/2010/main" val="0"/>
                </a:ext>
              </a:extLst>
            </a:blip>
            <a:srcRect l="20009" t="4829" r="11565" b="9647"/>
            <a:stretch/>
          </p:blipFill>
          <p:spPr>
            <a:xfrm>
              <a:off x="6111341" y="4453285"/>
              <a:ext cx="3005958" cy="2504688"/>
            </a:xfrm>
            <a:prstGeom prst="rect">
              <a:avLst/>
            </a:prstGeom>
            <a:ln>
              <a:noFill/>
            </a:ln>
            <a:effectLst>
              <a:outerShdw blurRad="292100" dist="139700" dir="2700000" algn="tl" rotWithShape="0">
                <a:srgbClr val="333333">
                  <a:alpha val="65000"/>
                </a:srgbClr>
              </a:outerShdw>
            </a:effectLst>
          </p:spPr>
        </p:pic>
        <p:pic>
          <p:nvPicPr>
            <p:cNvPr id="15" name="Picture 14" descr="A child holding a baseball bat&#10;&#10;Description automatically generated with low confidence">
              <a:extLst>
                <a:ext uri="{FF2B5EF4-FFF2-40B4-BE49-F238E27FC236}">
                  <a16:creationId xmlns:a16="http://schemas.microsoft.com/office/drawing/2014/main" id="{117CE0F0-BF60-452C-8D14-646AA4DD0B37}"/>
                </a:ext>
              </a:extLst>
            </p:cNvPr>
            <p:cNvPicPr>
              <a:picLocks noChangeAspect="1"/>
            </p:cNvPicPr>
            <p:nvPr/>
          </p:nvPicPr>
          <p:blipFill rotWithShape="1">
            <a:blip r:embed="rId5">
              <a:extLst>
                <a:ext uri="{28A0092B-C50C-407E-A947-70E740481C1C}">
                  <a14:useLocalDpi xmlns:a14="http://schemas.microsoft.com/office/drawing/2010/main" val="0"/>
                </a:ext>
              </a:extLst>
            </a:blip>
            <a:srcRect l="45791" t="18977" r="16467" b="11911"/>
            <a:stretch/>
          </p:blipFill>
          <p:spPr>
            <a:xfrm>
              <a:off x="0" y="4353312"/>
              <a:ext cx="1953132" cy="2625682"/>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sport&#10;&#10;Description automatically generated">
              <a:extLst>
                <a:ext uri="{FF2B5EF4-FFF2-40B4-BE49-F238E27FC236}">
                  <a16:creationId xmlns:a16="http://schemas.microsoft.com/office/drawing/2014/main" id="{CAB68FB7-A7AA-499B-B6E8-B6996DCA0AEC}"/>
                </a:ext>
              </a:extLst>
            </p:cNvPr>
            <p:cNvPicPr>
              <a:picLocks noChangeAspect="1"/>
            </p:cNvPicPr>
            <p:nvPr/>
          </p:nvPicPr>
          <p:blipFill rotWithShape="1">
            <a:blip r:embed="rId6">
              <a:extLst>
                <a:ext uri="{28A0092B-C50C-407E-A947-70E740481C1C}">
                  <a14:useLocalDpi xmlns:a14="http://schemas.microsoft.com/office/drawing/2010/main" val="0"/>
                </a:ext>
              </a:extLst>
            </a:blip>
            <a:srcRect l="13751" t="9995" r="37922" b="18167"/>
            <a:stretch/>
          </p:blipFill>
          <p:spPr>
            <a:xfrm>
              <a:off x="1564221" y="3699766"/>
              <a:ext cx="1513491" cy="3258207"/>
            </a:xfrm>
            <a:prstGeom prst="rect">
              <a:avLst/>
            </a:prstGeom>
            <a:ln>
              <a:noFill/>
            </a:ln>
            <a:effectLst>
              <a:outerShdw blurRad="292100" dist="139700" dir="2700000" algn="tl" rotWithShape="0">
                <a:srgbClr val="333333">
                  <a:alpha val="65000"/>
                </a:srgbClr>
              </a:outerShdw>
            </a:effectLst>
          </p:spPr>
        </p:pic>
        <p:pic>
          <p:nvPicPr>
            <p:cNvPr id="9" name="Picture 8" descr="A young child in a pink dress dancing&#10;&#10;Description automatically generated with low confidence">
              <a:extLst>
                <a:ext uri="{FF2B5EF4-FFF2-40B4-BE49-F238E27FC236}">
                  <a16:creationId xmlns:a16="http://schemas.microsoft.com/office/drawing/2014/main" id="{71E0527A-552B-47CE-8C2D-9970DC96B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251" y="3500807"/>
              <a:ext cx="2238129" cy="335719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30199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E7484-3FB4-4EC5-88AF-21B332DFE1E4}"/>
              </a:ext>
            </a:extLst>
          </p:cNvPr>
          <p:cNvSpPr>
            <a:spLocks noGrp="1"/>
          </p:cNvSpPr>
          <p:nvPr>
            <p:ph type="title"/>
          </p:nvPr>
        </p:nvSpPr>
        <p:spPr>
          <a:xfrm>
            <a:off x="278320" y="852678"/>
            <a:ext cx="3494894" cy="1433322"/>
          </a:xfrm>
        </p:spPr>
        <p:txBody>
          <a:bodyPr vert="horz" lIns="91440" tIns="45720" rIns="91440" bIns="45720" rtlCol="0" anchor="b">
            <a:normAutofit/>
          </a:bodyPr>
          <a:lstStyle/>
          <a:p>
            <a:r>
              <a:rPr lang="en-US" sz="2400" dirty="0">
                <a:solidFill>
                  <a:schemeClr val="tx1"/>
                </a:solidFill>
              </a:rPr>
              <a:t>Active play looks different in infants</a:t>
            </a:r>
            <a:br>
              <a:rPr lang="en-US" sz="2400" dirty="0">
                <a:solidFill>
                  <a:schemeClr val="tx1"/>
                </a:solidFill>
              </a:rPr>
            </a:br>
            <a:endParaRPr lang="en-US" sz="2400" dirty="0">
              <a:solidFill>
                <a:schemeClr val="tx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6B79DBF-7E5D-4259-AA31-C465626B4357}"/>
              </a:ext>
            </a:extLst>
          </p:cNvPr>
          <p:cNvSpPr>
            <a:spLocks noGrp="1"/>
          </p:cNvSpPr>
          <p:nvPr>
            <p:ph type="body" sz="half" idx="2"/>
          </p:nvPr>
        </p:nvSpPr>
        <p:spPr>
          <a:xfrm>
            <a:off x="278320" y="2718054"/>
            <a:ext cx="4494848" cy="3207258"/>
          </a:xfrm>
        </p:spPr>
        <p:txBody>
          <a:bodyPr vert="horz" lIns="91440" tIns="45720" rIns="91440" bIns="45720" rtlCol="0" anchor="t">
            <a:normAutofit/>
          </a:bodyPr>
          <a:lstStyle/>
          <a:p>
            <a:r>
              <a:rPr lang="en-US" sz="1800" dirty="0"/>
              <a:t>Active play for infants includes: </a:t>
            </a:r>
          </a:p>
          <a:p>
            <a:pPr marL="342900" indent="-285750">
              <a:buClr>
                <a:srgbClr val="309C8A"/>
              </a:buClr>
              <a:buFont typeface="Monotype Sorts" panose="01010601010101010101" pitchFamily="2" charset="2"/>
              <a:buChar char="n"/>
            </a:pPr>
            <a:r>
              <a:rPr lang="en-US" sz="2000" b="0" dirty="0"/>
              <a:t>Moving and lifting the head</a:t>
            </a:r>
          </a:p>
          <a:p>
            <a:pPr marL="342900" indent="-285750">
              <a:buClr>
                <a:srgbClr val="309C8A"/>
              </a:buClr>
              <a:buFont typeface="Monotype Sorts" panose="01010601010101010101" pitchFamily="2" charset="2"/>
              <a:buChar char="n"/>
            </a:pPr>
            <a:r>
              <a:rPr lang="en-US" sz="2000" b="0" dirty="0"/>
              <a:t>Kicking and reaching during tummy time</a:t>
            </a:r>
          </a:p>
          <a:p>
            <a:pPr marL="342900" indent="-285750">
              <a:buClr>
                <a:srgbClr val="309C8A"/>
              </a:buClr>
              <a:buFont typeface="Monotype Sorts" panose="01010601010101010101" pitchFamily="2" charset="2"/>
              <a:buChar char="n"/>
            </a:pPr>
            <a:r>
              <a:rPr lang="en-US" sz="2000" b="0" dirty="0"/>
              <a:t>Reaching and grasping for toys</a:t>
            </a:r>
          </a:p>
          <a:p>
            <a:pPr marL="342900" indent="-285750">
              <a:buClr>
                <a:srgbClr val="309C8A"/>
              </a:buClr>
              <a:buFont typeface="Monotype Sorts" panose="01010601010101010101" pitchFamily="2" charset="2"/>
              <a:buChar char="n"/>
            </a:pPr>
            <a:r>
              <a:rPr lang="en-US" sz="2000" b="0" dirty="0"/>
              <a:t>Crawling</a:t>
            </a:r>
          </a:p>
          <a:p>
            <a:pPr indent="-228600">
              <a:buFont typeface="Arial" panose="020B0604020202020204" pitchFamily="34" charset="0"/>
              <a:buChar char="•"/>
            </a:pPr>
            <a:endParaRPr lang="en-US" sz="1800" dirty="0"/>
          </a:p>
        </p:txBody>
      </p:sp>
      <p:sp>
        <p:nvSpPr>
          <p:cNvPr id="9" name="Rectangle 8">
            <a:extLst>
              <a:ext uri="{FF2B5EF4-FFF2-40B4-BE49-F238E27FC236}">
                <a16:creationId xmlns:a16="http://schemas.microsoft.com/office/drawing/2014/main" id="{3BF1B294-F47E-4E9D-B8FE-9893EE383E76}"/>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E92BCD4-9C85-46C3-A19D-EBE1DE87747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737" t="19615" r="14562"/>
          <a:stretch/>
        </p:blipFill>
        <p:spPr>
          <a:xfrm>
            <a:off x="2796921" y="-12024"/>
            <a:ext cx="6347079" cy="6992761"/>
          </a:xfrm>
          <a:prstGeom prst="rect">
            <a:avLst/>
          </a:prstGeom>
        </p:spPr>
      </p:pic>
    </p:spTree>
    <p:extLst>
      <p:ext uri="{BB962C8B-B14F-4D97-AF65-F5344CB8AC3E}">
        <p14:creationId xmlns:p14="http://schemas.microsoft.com/office/powerpoint/2010/main" val="33723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6AA610-C0F1-4BC6-BC90-298D7C85EC2C}"/>
              </a:ext>
            </a:extLst>
          </p:cNvPr>
          <p:cNvGrpSpPr/>
          <p:nvPr/>
        </p:nvGrpSpPr>
        <p:grpSpPr>
          <a:xfrm>
            <a:off x="-1" y="0"/>
            <a:ext cx="9144001" cy="4477328"/>
            <a:chOff x="-1" y="0"/>
            <a:chExt cx="9144001" cy="4477328"/>
          </a:xfrm>
        </p:grpSpPr>
        <p:pic>
          <p:nvPicPr>
            <p:cNvPr id="20" name="Picture 19" descr="A group of babies sitting in a box&#10;&#10;Description automatically generated with medium confidence">
              <a:extLst>
                <a:ext uri="{FF2B5EF4-FFF2-40B4-BE49-F238E27FC236}">
                  <a16:creationId xmlns:a16="http://schemas.microsoft.com/office/drawing/2014/main" id="{AD520F79-2419-4445-8073-61D686E6FCEF}"/>
                </a:ext>
              </a:extLst>
            </p:cNvPr>
            <p:cNvPicPr>
              <a:picLocks noChangeAspect="1"/>
            </p:cNvPicPr>
            <p:nvPr/>
          </p:nvPicPr>
          <p:blipFill rotWithShape="1">
            <a:blip r:embed="rId3">
              <a:extLst>
                <a:ext uri="{28A0092B-C50C-407E-A947-70E740481C1C}">
                  <a14:useLocalDpi xmlns:a14="http://schemas.microsoft.com/office/drawing/2010/main" val="0"/>
                </a:ext>
              </a:extLst>
            </a:blip>
            <a:srcRect t="25244" b="5995"/>
            <a:stretch/>
          </p:blipFill>
          <p:spPr>
            <a:xfrm>
              <a:off x="0" y="0"/>
              <a:ext cx="9144000" cy="41813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16EACC3-B088-4199-BC3E-697A1D06C220}"/>
                </a:ext>
              </a:extLst>
            </p:cNvPr>
            <p:cNvSpPr/>
            <p:nvPr/>
          </p:nvSpPr>
          <p:spPr>
            <a:xfrm rot="16200000" flipH="1">
              <a:off x="3837524" y="-829149"/>
              <a:ext cx="1468952"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457860" y="3967106"/>
            <a:ext cx="2468166" cy="2452687"/>
          </a:xfrm>
        </p:spPr>
        <p:txBody>
          <a:bodyPr vert="horz" lIns="91440" tIns="45720" rIns="91440" bIns="45720" rtlCol="0" anchor="ctr">
            <a:normAutofit/>
          </a:bodyPr>
          <a:lstStyle/>
          <a:p>
            <a:r>
              <a:rPr lang="en-US" sz="2800" dirty="0"/>
              <a:t>What are the benefits of physical activity?</a:t>
            </a:r>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383886" y="4181365"/>
            <a:ext cx="5614060" cy="2238429"/>
          </a:xfrm>
        </p:spPr>
        <p:txBody>
          <a:bodyPr vert="horz" lIns="91440" tIns="45720" rIns="91440" bIns="45720" rtlCol="0" anchor="ctr">
            <a:normAutofit/>
          </a:bodyPr>
          <a:lstStyle/>
          <a:p>
            <a:pPr>
              <a:spcAft>
                <a:spcPts val="1200"/>
              </a:spcAft>
            </a:pPr>
            <a:r>
              <a:rPr lang="en-US" sz="1800" dirty="0"/>
              <a:t>Physical activity develops:</a:t>
            </a:r>
          </a:p>
          <a:p>
            <a:pPr marL="342900" indent="-285750">
              <a:spcAft>
                <a:spcPts val="1200"/>
              </a:spcAft>
              <a:buClr>
                <a:srgbClr val="309C8A"/>
              </a:buClr>
              <a:buFont typeface="Monotype Sorts" panose="01010601010101010101" pitchFamily="2" charset="2"/>
              <a:buChar char="n"/>
            </a:pPr>
            <a:r>
              <a:rPr lang="en-US" sz="1800" dirty="0"/>
              <a:t>Cognitive skills</a:t>
            </a:r>
          </a:p>
          <a:p>
            <a:pPr marL="342900" indent="-285750">
              <a:spcAft>
                <a:spcPts val="1200"/>
              </a:spcAft>
              <a:buClr>
                <a:srgbClr val="309C8A"/>
              </a:buClr>
              <a:buFont typeface="Monotype Sorts" panose="01010601010101010101" pitchFamily="2" charset="2"/>
              <a:buChar char="n"/>
            </a:pPr>
            <a:r>
              <a:rPr lang="en-US" sz="1800" dirty="0"/>
              <a:t>Gross motor skills</a:t>
            </a:r>
          </a:p>
          <a:p>
            <a:pPr marL="342900" indent="-285750">
              <a:spcAft>
                <a:spcPts val="1200"/>
              </a:spcAft>
              <a:buClr>
                <a:srgbClr val="309C8A"/>
              </a:buClr>
              <a:buFont typeface="Monotype Sorts" panose="01010601010101010101" pitchFamily="2" charset="2"/>
              <a:buChar char="n"/>
            </a:pPr>
            <a:r>
              <a:rPr lang="en-US" sz="1800" dirty="0"/>
              <a:t>Social-emotional skills</a:t>
            </a:r>
          </a:p>
        </p:txBody>
      </p:sp>
    </p:spTree>
    <p:extLst>
      <p:ext uri="{BB962C8B-B14F-4D97-AF65-F5344CB8AC3E}">
        <p14:creationId xmlns:p14="http://schemas.microsoft.com/office/powerpoint/2010/main" val="18925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D9AB-220A-4730-8E5A-28D3A5CE8101}"/>
              </a:ext>
            </a:extLst>
          </p:cNvPr>
          <p:cNvSpPr>
            <a:spLocks noGrp="1"/>
          </p:cNvSpPr>
          <p:nvPr>
            <p:ph type="title"/>
          </p:nvPr>
        </p:nvSpPr>
        <p:spPr>
          <a:xfrm>
            <a:off x="360758" y="3752849"/>
            <a:ext cx="3017442" cy="2452687"/>
          </a:xfrm>
        </p:spPr>
        <p:txBody>
          <a:bodyPr anchor="ctr">
            <a:normAutofit/>
          </a:bodyPr>
          <a:lstStyle/>
          <a:p>
            <a:r>
              <a:rPr lang="en-US" sz="2900" dirty="0">
                <a:solidFill>
                  <a:srgbClr val="309C8A"/>
                </a:solidFill>
                <a:latin typeface="Gotham Black" pitchFamily="50" charset="0"/>
              </a:rPr>
              <a:t>What are the stages of development?</a:t>
            </a:r>
          </a:p>
        </p:txBody>
      </p:sp>
      <p:pic>
        <p:nvPicPr>
          <p:cNvPr id="7" name="Picture 6" descr="A picture containing child, person, child, baby&#10;&#10;Description automatically generated">
            <a:extLst>
              <a:ext uri="{FF2B5EF4-FFF2-40B4-BE49-F238E27FC236}">
                <a16:creationId xmlns:a16="http://schemas.microsoft.com/office/drawing/2014/main" id="{99B7A59E-569F-4BA1-94C9-CE0B7699142B}"/>
              </a:ext>
            </a:extLst>
          </p:cNvPr>
          <p:cNvPicPr>
            <a:picLocks noChangeAspect="1"/>
          </p:cNvPicPr>
          <p:nvPr/>
        </p:nvPicPr>
        <p:blipFill rotWithShape="1">
          <a:blip r:embed="rId3">
            <a:extLst>
              <a:ext uri="{28A0092B-C50C-407E-A947-70E740481C1C}">
                <a14:useLocalDpi xmlns:a14="http://schemas.microsoft.com/office/drawing/2010/main" val="0"/>
              </a:ext>
            </a:extLst>
          </a:blip>
          <a:srcRect l="4001" t="13005" r="2328" b="2"/>
          <a:stretch/>
        </p:blipFill>
        <p:spPr>
          <a:xfrm>
            <a:off x="0" y="321636"/>
            <a:ext cx="9207500" cy="322801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148726C-C693-4FE0-9DE6-E406964BE4D0}"/>
              </a:ext>
            </a:extLst>
          </p:cNvPr>
          <p:cNvSpPr>
            <a:spLocks noGrp="1"/>
          </p:cNvSpPr>
          <p:nvPr>
            <p:ph idx="1"/>
          </p:nvPr>
        </p:nvSpPr>
        <p:spPr>
          <a:xfrm>
            <a:off x="3823896" y="3983422"/>
            <a:ext cx="4959346" cy="725212"/>
          </a:xfrm>
        </p:spPr>
        <p:txBody>
          <a:bodyPr anchor="ctr">
            <a:normAutofit lnSpcReduction="10000"/>
          </a:bodyPr>
          <a:lstStyle/>
          <a:p>
            <a:pPr>
              <a:buClr>
                <a:srgbClr val="309C8A"/>
              </a:buClr>
            </a:pPr>
            <a:r>
              <a:rPr lang="en-US" sz="1600" dirty="0">
                <a:latin typeface="Gotham Black" pitchFamily="50" charset="0"/>
              </a:rPr>
              <a:t>Young Infants (0-8 months)</a:t>
            </a:r>
            <a:br>
              <a:rPr lang="en-US" sz="1600" dirty="0">
                <a:latin typeface="Gotham Black" pitchFamily="50" charset="0"/>
              </a:rPr>
            </a:br>
            <a:r>
              <a:rPr lang="en-US" sz="1600" b="0" dirty="0"/>
              <a:t>Focus on security and completely depend on adults </a:t>
            </a:r>
          </a:p>
        </p:txBody>
      </p:sp>
      <p:sp>
        <p:nvSpPr>
          <p:cNvPr id="5" name="Content Placeholder 2">
            <a:extLst>
              <a:ext uri="{FF2B5EF4-FFF2-40B4-BE49-F238E27FC236}">
                <a16:creationId xmlns:a16="http://schemas.microsoft.com/office/drawing/2014/main" id="{DEFBA9BF-6138-4310-A909-CF367FBC2563}"/>
              </a:ext>
            </a:extLst>
          </p:cNvPr>
          <p:cNvSpPr txBox="1">
            <a:spLocks/>
          </p:cNvSpPr>
          <p:nvPr/>
        </p:nvSpPr>
        <p:spPr>
          <a:xfrm>
            <a:off x="3834406" y="5903135"/>
            <a:ext cx="4959346" cy="739406"/>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Preschool (3-5 years) </a:t>
            </a:r>
            <a:br>
              <a:rPr lang="en-US" sz="1600" dirty="0"/>
            </a:br>
            <a:r>
              <a:rPr lang="en-US" sz="1600" b="0" dirty="0"/>
              <a:t>Focus on independence</a:t>
            </a:r>
          </a:p>
          <a:p>
            <a:endParaRPr lang="en-US" sz="1600" dirty="0"/>
          </a:p>
        </p:txBody>
      </p:sp>
      <p:sp>
        <p:nvSpPr>
          <p:cNvPr id="6" name="Content Placeholder 2">
            <a:extLst>
              <a:ext uri="{FF2B5EF4-FFF2-40B4-BE49-F238E27FC236}">
                <a16:creationId xmlns:a16="http://schemas.microsoft.com/office/drawing/2014/main" id="{676F515A-A182-4C33-A8E7-379FE28808C9}"/>
              </a:ext>
            </a:extLst>
          </p:cNvPr>
          <p:cNvSpPr txBox="1">
            <a:spLocks/>
          </p:cNvSpPr>
          <p:nvPr/>
        </p:nvSpPr>
        <p:spPr>
          <a:xfrm>
            <a:off x="3823896" y="4633791"/>
            <a:ext cx="4959346" cy="666272"/>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Mobile Infant (6-18 months)</a:t>
            </a:r>
            <a:br>
              <a:rPr lang="en-US" sz="1600" dirty="0">
                <a:latin typeface="Gotham Black" pitchFamily="50" charset="0"/>
              </a:rPr>
            </a:br>
            <a:r>
              <a:rPr lang="en-US" sz="1600" b="0" dirty="0"/>
              <a:t>Focus on movement and exploration </a:t>
            </a:r>
          </a:p>
        </p:txBody>
      </p:sp>
      <p:sp>
        <p:nvSpPr>
          <p:cNvPr id="8" name="Content Placeholder 2">
            <a:extLst>
              <a:ext uri="{FF2B5EF4-FFF2-40B4-BE49-F238E27FC236}">
                <a16:creationId xmlns:a16="http://schemas.microsoft.com/office/drawing/2014/main" id="{5ED5E4D2-2256-4342-A240-7C8F07F4AA14}"/>
              </a:ext>
            </a:extLst>
          </p:cNvPr>
          <p:cNvSpPr txBox="1">
            <a:spLocks/>
          </p:cNvSpPr>
          <p:nvPr/>
        </p:nvSpPr>
        <p:spPr>
          <a:xfrm>
            <a:off x="3823896" y="5218826"/>
            <a:ext cx="4959346" cy="617262"/>
          </a:xfrm>
          <a:prstGeom prst="rect">
            <a:avLst/>
          </a:prstGeom>
        </p:spPr>
        <p:txBody>
          <a:bodyPr vert="horz" lIns="91440" tIns="45720" rIns="91440" bIns="45720" rtlCol="0" anchor="ctr">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09C8A"/>
              </a:buClr>
            </a:pPr>
            <a:r>
              <a:rPr lang="en-US" sz="1600" dirty="0">
                <a:latin typeface="Gotham Black" pitchFamily="50" charset="0"/>
              </a:rPr>
              <a:t>Toddler/Twos (16-36 months)</a:t>
            </a:r>
            <a:br>
              <a:rPr lang="en-US" sz="1600" dirty="0">
                <a:latin typeface="Gotham Black" pitchFamily="50" charset="0"/>
              </a:rPr>
            </a:br>
            <a:r>
              <a:rPr lang="en-US" sz="1600" b="0" dirty="0"/>
              <a:t>Focus on identity </a:t>
            </a:r>
          </a:p>
        </p:txBody>
      </p:sp>
    </p:spTree>
    <p:extLst>
      <p:ext uri="{BB962C8B-B14F-4D97-AF65-F5344CB8AC3E}">
        <p14:creationId xmlns:p14="http://schemas.microsoft.com/office/powerpoint/2010/main" val="128662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1074167"/>
            <a:ext cx="2947480" cy="1211833"/>
          </a:xfrm>
        </p:spPr>
        <p:txBody>
          <a:bodyPr anchor="b">
            <a:normAutofit/>
          </a:bodyPr>
          <a:lstStyle/>
          <a:p>
            <a:r>
              <a:rPr lang="en-US" sz="2400" dirty="0">
                <a:latin typeface="Gotham Black" pitchFamily="50" charset="0"/>
              </a:rPr>
              <a:t>How does the brain develop in young children?</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78320" y="2610104"/>
            <a:ext cx="3430080" cy="4247896"/>
          </a:xfrm>
        </p:spPr>
        <p:txBody>
          <a:bodyPr anchor="t" anchorCtr="0">
            <a:normAutofit/>
          </a:bodyPr>
          <a:lstStyle/>
          <a:p>
            <a:pPr marL="292100" indent="-292100">
              <a:lnSpc>
                <a:spcPts val="2160"/>
              </a:lnSpc>
              <a:spcAft>
                <a:spcPts val="600"/>
              </a:spcAft>
              <a:tabLst>
                <a:tab pos="292100" algn="l"/>
              </a:tabLst>
            </a:pPr>
            <a:r>
              <a:rPr lang="en-US" sz="1800" dirty="0"/>
              <a:t>Brain development is how the brain grows and creates new connections </a:t>
            </a:r>
          </a:p>
          <a:p>
            <a:pPr marL="292100" indent="-292100">
              <a:lnSpc>
                <a:spcPts val="2160"/>
              </a:lnSpc>
              <a:spcAft>
                <a:spcPts val="400"/>
              </a:spcAft>
              <a:tabLst>
                <a:tab pos="292100" algn="l"/>
              </a:tabLst>
            </a:pPr>
            <a:r>
              <a:rPr lang="en-US" sz="1800" dirty="0"/>
              <a:t>Many factors influence early brain development: </a:t>
            </a:r>
          </a:p>
          <a:p>
            <a:pPr marL="635000" lvl="1" indent="-342900">
              <a:tabLst>
                <a:tab pos="635000" algn="l"/>
              </a:tabLst>
            </a:pPr>
            <a:r>
              <a:rPr lang="en-US" sz="1800" dirty="0"/>
              <a:t>Genetics </a:t>
            </a:r>
          </a:p>
          <a:p>
            <a:pPr marL="635000" lvl="1" indent="-342900">
              <a:tabLst>
                <a:tab pos="635000" algn="l"/>
              </a:tabLst>
            </a:pPr>
            <a:r>
              <a:rPr lang="en-US" sz="1800" dirty="0"/>
              <a:t>Responsiveness of caregivers </a:t>
            </a:r>
          </a:p>
          <a:p>
            <a:pPr marL="635000" lvl="1" indent="-342900">
              <a:tabLst>
                <a:tab pos="635000" algn="l"/>
              </a:tabLst>
            </a:pPr>
            <a:r>
              <a:rPr lang="en-US" sz="1800" dirty="0"/>
              <a:t>Daily experiences  </a:t>
            </a:r>
          </a:p>
          <a:p>
            <a:pPr marL="635000" lvl="1" indent="-342900">
              <a:tabLst>
                <a:tab pos="635000" algn="l"/>
              </a:tabLst>
            </a:pPr>
            <a:r>
              <a:rPr lang="en-US" sz="1800" dirty="0"/>
              <a:t>Nutrition</a:t>
            </a:r>
          </a:p>
          <a:p>
            <a:pPr marL="635000" lvl="1" indent="-342900">
              <a:tabLst>
                <a:tab pos="635000" algn="l"/>
              </a:tabLst>
            </a:pPr>
            <a:r>
              <a:rPr lang="en-US" sz="1800" dirty="0"/>
              <a:t>Environment</a:t>
            </a:r>
          </a:p>
          <a:p>
            <a:pPr marL="635000" lvl="1" indent="-342900">
              <a:tabLst>
                <a:tab pos="635000" algn="l"/>
              </a:tabLst>
            </a:pPr>
            <a:r>
              <a:rPr lang="en-US" sz="1800" dirty="0"/>
              <a:t>Physical activity </a:t>
            </a:r>
          </a:p>
          <a:p>
            <a:endParaRPr lang="en-US" sz="1800" dirty="0"/>
          </a:p>
        </p:txBody>
      </p:sp>
      <p:pic>
        <p:nvPicPr>
          <p:cNvPr id="9" name="Picture 8" descr="A baby with its mouth open&#10;&#10;Description automatically generated">
            <a:extLst>
              <a:ext uri="{FF2B5EF4-FFF2-40B4-BE49-F238E27FC236}">
                <a16:creationId xmlns:a16="http://schemas.microsoft.com/office/drawing/2014/main" id="{D59FF3D6-8D8B-499C-8657-6CAB4637951A}"/>
              </a:ext>
            </a:extLst>
          </p:cNvPr>
          <p:cNvPicPr>
            <a:picLocks noChangeAspect="1"/>
          </p:cNvPicPr>
          <p:nvPr/>
        </p:nvPicPr>
        <p:blipFill rotWithShape="1">
          <a:blip r:embed="rId3">
            <a:extLst>
              <a:ext uri="{28A0092B-C50C-407E-A947-70E740481C1C}">
                <a14:useLocalDpi xmlns:a14="http://schemas.microsoft.com/office/drawing/2010/main" val="0"/>
              </a:ext>
            </a:extLst>
          </a:blip>
          <a:srcRect l="14495" t="8294" r="22505" b="5441"/>
          <a:stretch/>
        </p:blipFill>
        <p:spPr>
          <a:xfrm>
            <a:off x="3405684" y="1074167"/>
            <a:ext cx="6172034" cy="5577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2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58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1B929-49C8-4280-A4D3-698392AC0550}"/>
              </a:ext>
            </a:extLst>
          </p:cNvPr>
          <p:cNvSpPr>
            <a:spLocks noGrp="1"/>
          </p:cNvSpPr>
          <p:nvPr>
            <p:ph type="title"/>
          </p:nvPr>
        </p:nvSpPr>
        <p:spPr>
          <a:xfrm>
            <a:off x="358484" y="1122363"/>
            <a:ext cx="3388015" cy="3204134"/>
          </a:xfrm>
        </p:spPr>
        <p:txBody>
          <a:bodyPr vert="horz" lIns="91440" tIns="45720" rIns="91440" bIns="45720" rtlCol="0" anchor="b">
            <a:normAutofit/>
          </a:bodyPr>
          <a:lstStyle/>
          <a:p>
            <a:r>
              <a:rPr lang="en-US" sz="4200" dirty="0">
                <a:solidFill>
                  <a:schemeClr val="tx1"/>
                </a:solidFill>
              </a:rPr>
              <a:t>Video:</a:t>
            </a:r>
            <a:br>
              <a:rPr lang="en-US" sz="4200" dirty="0">
                <a:solidFill>
                  <a:schemeClr val="tx1"/>
                </a:solidFill>
              </a:rPr>
            </a:br>
            <a:r>
              <a:rPr lang="en-US" sz="4200" dirty="0">
                <a:solidFill>
                  <a:schemeClr val="tx1"/>
                </a:solidFill>
              </a:rPr>
              <a:t>The Developing Brain</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E5F405-52E5-4197-B685-ED851541E77D}"/>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rain with solid fill">
            <a:hlinkClick r:id="rId3"/>
            <a:extLst>
              <a:ext uri="{FF2B5EF4-FFF2-40B4-BE49-F238E27FC236}">
                <a16:creationId xmlns:a16="http://schemas.microsoft.com/office/drawing/2014/main" id="{0C00FF64-766B-4A36-B048-E080A83D21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8925" y="1297531"/>
            <a:ext cx="4178595" cy="4178595"/>
          </a:xfrm>
          <a:prstGeom prst="rect">
            <a:avLst/>
          </a:prstGeom>
        </p:spPr>
      </p:pic>
    </p:spTree>
    <p:extLst>
      <p:ext uri="{BB962C8B-B14F-4D97-AF65-F5344CB8AC3E}">
        <p14:creationId xmlns:p14="http://schemas.microsoft.com/office/powerpoint/2010/main" val="15318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hild posing for the camera&#10;&#10;Description automatically generated with medium confidence">
            <a:extLst>
              <a:ext uri="{FF2B5EF4-FFF2-40B4-BE49-F238E27FC236}">
                <a16:creationId xmlns:a16="http://schemas.microsoft.com/office/drawing/2014/main" id="{3D0140C7-E02E-472A-B93A-ED6879737F4F}"/>
              </a:ext>
            </a:extLst>
          </p:cNvPr>
          <p:cNvPicPr>
            <a:picLocks noChangeAspect="1"/>
          </p:cNvPicPr>
          <p:nvPr/>
        </p:nvPicPr>
        <p:blipFill rotWithShape="1">
          <a:blip r:embed="rId3">
            <a:extLst>
              <a:ext uri="{28A0092B-C50C-407E-A947-70E740481C1C}">
                <a14:useLocalDpi xmlns:a14="http://schemas.microsoft.com/office/drawing/2010/main" val="0"/>
              </a:ext>
            </a:extLst>
          </a:blip>
          <a:srcRect l="22521" t="8937" r="18808"/>
          <a:stretch/>
        </p:blipFill>
        <p:spPr>
          <a:xfrm>
            <a:off x="3835400" y="508000"/>
            <a:ext cx="5308600" cy="61087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266699"/>
            <a:ext cx="4725480" cy="749301"/>
          </a:xfrm>
        </p:spPr>
        <p:txBody>
          <a:bodyPr anchor="b">
            <a:normAutofit fontScale="90000"/>
          </a:bodyPr>
          <a:lstStyle/>
          <a:p>
            <a:r>
              <a:rPr lang="en-US" sz="2400" dirty="0">
                <a:latin typeface="+mj-lt"/>
              </a:rPr>
              <a:t>What are the cognitive benefits of physical activity?</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91020" y="1130300"/>
            <a:ext cx="3963480" cy="5461001"/>
          </a:xfrm>
        </p:spPr>
        <p:txBody>
          <a:bodyPr anchor="t" anchorCtr="0">
            <a:normAutofit lnSpcReduction="10000"/>
          </a:bodyPr>
          <a:lstStyle/>
          <a:p>
            <a:pPr marL="228600" indent="-228600">
              <a:lnSpc>
                <a:spcPts val="2160"/>
              </a:lnSpc>
              <a:spcAft>
                <a:spcPts val="1200"/>
              </a:spcAft>
              <a:tabLst>
                <a:tab pos="228600" algn="l"/>
              </a:tabLst>
            </a:pPr>
            <a:r>
              <a:rPr lang="en-US" sz="1800" dirty="0"/>
              <a:t>Exercising often and vigorously and learning new motor skills benefits children’s brain function</a:t>
            </a:r>
          </a:p>
          <a:p>
            <a:pPr marL="228600" indent="-228600">
              <a:lnSpc>
                <a:spcPts val="2160"/>
              </a:lnSpc>
              <a:tabLst>
                <a:tab pos="228600" algn="l"/>
              </a:tabLst>
            </a:pPr>
            <a:r>
              <a:rPr lang="en-US" sz="1800" dirty="0"/>
              <a:t>Physical activity supports children’s learning by increasing:</a:t>
            </a:r>
          </a:p>
          <a:p>
            <a:pPr marL="457200" lvl="1" indent="-228600">
              <a:tabLst>
                <a:tab pos="457200" algn="l"/>
              </a:tabLst>
            </a:pPr>
            <a:r>
              <a:rPr lang="en-US" sz="1800" dirty="0"/>
              <a:t>Attention</a:t>
            </a:r>
          </a:p>
          <a:p>
            <a:pPr marL="457200" lvl="1" indent="-228600">
              <a:tabLst>
                <a:tab pos="457200" algn="l"/>
              </a:tabLst>
            </a:pPr>
            <a:r>
              <a:rPr lang="en-US" sz="1800" dirty="0"/>
              <a:t>Alertness</a:t>
            </a:r>
          </a:p>
          <a:p>
            <a:pPr marL="457200" lvl="1" indent="-228600">
              <a:spcAft>
                <a:spcPts val="1200"/>
              </a:spcAft>
              <a:tabLst>
                <a:tab pos="457200" algn="l"/>
              </a:tabLst>
            </a:pPr>
            <a:r>
              <a:rPr lang="en-US" sz="1800" dirty="0"/>
              <a:t>Memory</a:t>
            </a:r>
          </a:p>
          <a:p>
            <a:pPr marL="228600" indent="-228600">
              <a:lnSpc>
                <a:spcPts val="2160"/>
              </a:lnSpc>
              <a:tabLst>
                <a:tab pos="228600" algn="l"/>
              </a:tabLst>
            </a:pPr>
            <a:r>
              <a:rPr lang="en-US" sz="1800" dirty="0"/>
              <a:t>Regular and sustained physical activity helps with children’s executive control including:</a:t>
            </a:r>
          </a:p>
          <a:p>
            <a:pPr marL="457200" lvl="1" indent="-228600">
              <a:tabLst>
                <a:tab pos="457200" algn="l"/>
              </a:tabLst>
            </a:pPr>
            <a:r>
              <a:rPr lang="en-US" sz="1800" dirty="0"/>
              <a:t>Cognitive flexibility (problem solving)</a:t>
            </a:r>
          </a:p>
          <a:p>
            <a:pPr marL="457200" lvl="1" indent="-228600">
              <a:tabLst>
                <a:tab pos="457200" algn="l"/>
              </a:tabLst>
            </a:pPr>
            <a:r>
              <a:rPr lang="en-US" sz="1800" dirty="0"/>
              <a:t>Inhibitory control</a:t>
            </a:r>
          </a:p>
        </p:txBody>
      </p:sp>
    </p:spTree>
    <p:extLst>
      <p:ext uri="{BB962C8B-B14F-4D97-AF65-F5344CB8AC3E}">
        <p14:creationId xmlns:p14="http://schemas.microsoft.com/office/powerpoint/2010/main" val="10220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41076" y="266699"/>
            <a:ext cx="4535418" cy="1790701"/>
          </a:xfrm>
        </p:spPr>
        <p:txBody>
          <a:bodyPr anchor="b">
            <a:normAutofit/>
          </a:bodyPr>
          <a:lstStyle/>
          <a:p>
            <a:r>
              <a:rPr lang="en-US" sz="2000" dirty="0">
                <a:solidFill>
                  <a:srgbClr val="00426A"/>
                </a:solidFill>
              </a:rPr>
              <a:t>Gross motor skill development involves movement of the large muscles in the arms, legs, or the entire body</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41076" y="2298701"/>
            <a:ext cx="4103180" cy="4292600"/>
          </a:xfrm>
        </p:spPr>
        <p:txBody>
          <a:bodyPr anchor="t" anchorCtr="0">
            <a:normAutofit/>
          </a:bodyPr>
          <a:lstStyle/>
          <a:p>
            <a:pPr>
              <a:lnSpc>
                <a:spcPts val="2160"/>
              </a:lnSpc>
              <a:buClr>
                <a:srgbClr val="309C8A"/>
              </a:buClr>
            </a:pPr>
            <a:r>
              <a:rPr lang="en-US" sz="1800" dirty="0"/>
              <a:t>For infants and toddlers,  gross motor skills include:</a:t>
            </a:r>
          </a:p>
          <a:p>
            <a:pPr marL="400050" lvl="1" indent="0">
              <a:lnSpc>
                <a:spcPts val="2160"/>
              </a:lnSpc>
              <a:spcAft>
                <a:spcPts val="1200"/>
              </a:spcAft>
              <a:buNone/>
            </a:pPr>
            <a:r>
              <a:rPr lang="en-US" sz="1800" dirty="0"/>
              <a:t>Holding their head up, sitting, standing on their own, reaching, walking and running</a:t>
            </a:r>
          </a:p>
          <a:p>
            <a:pPr>
              <a:lnSpc>
                <a:spcPts val="2160"/>
              </a:lnSpc>
              <a:buClr>
                <a:srgbClr val="309C8A"/>
              </a:buClr>
            </a:pPr>
            <a:r>
              <a:rPr lang="en-US" sz="1800" dirty="0"/>
              <a:t>For preschoolers, gross motor skills include: </a:t>
            </a:r>
          </a:p>
          <a:p>
            <a:pPr marL="400050" lvl="1" indent="0">
              <a:lnSpc>
                <a:spcPts val="2160"/>
              </a:lnSpc>
              <a:spcAft>
                <a:spcPts val="1200"/>
              </a:spcAft>
              <a:buNone/>
            </a:pPr>
            <a:r>
              <a:rPr lang="en-US" sz="1800" dirty="0"/>
              <a:t>Jumping, throwing, catching, kicking, balancing and stretching </a:t>
            </a:r>
          </a:p>
          <a:p>
            <a:pPr lvl="1"/>
            <a:endParaRPr lang="en-US" sz="1800" dirty="0"/>
          </a:p>
        </p:txBody>
      </p:sp>
      <p:pic>
        <p:nvPicPr>
          <p:cNvPr id="7" name="Picture 6" descr="A picture containing person, holding, hand, arm&#10;&#10;Description automatically generated">
            <a:extLst>
              <a:ext uri="{FF2B5EF4-FFF2-40B4-BE49-F238E27FC236}">
                <a16:creationId xmlns:a16="http://schemas.microsoft.com/office/drawing/2014/main" id="{80DC0A10-E26F-4125-BCAA-6A4E607EECFE}"/>
              </a:ext>
            </a:extLst>
          </p:cNvPr>
          <p:cNvPicPr>
            <a:picLocks noChangeAspect="1"/>
          </p:cNvPicPr>
          <p:nvPr/>
        </p:nvPicPr>
        <p:blipFill rotWithShape="1">
          <a:blip r:embed="rId3">
            <a:extLst>
              <a:ext uri="{28A0092B-C50C-407E-A947-70E740481C1C}">
                <a14:useLocalDpi xmlns:a14="http://schemas.microsoft.com/office/drawing/2010/main" val="0"/>
              </a:ext>
            </a:extLst>
          </a:blip>
          <a:srcRect l="36884" r="25578"/>
          <a:stretch/>
        </p:blipFill>
        <p:spPr>
          <a:xfrm>
            <a:off x="5283201" y="12701"/>
            <a:ext cx="3894038" cy="6915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What are the phases of gross motor development?</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695450"/>
            <a:ext cx="2105024" cy="463550"/>
          </a:xfrm>
        </p:spPr>
        <p:txBody>
          <a:bodyPr>
            <a:normAutofit lnSpcReduction="10000"/>
          </a:bodyPr>
          <a:lstStyle/>
          <a:p>
            <a:pPr marL="0" indent="0">
              <a:buNone/>
            </a:pPr>
            <a:r>
              <a:rPr lang="en-US" dirty="0">
                <a:solidFill>
                  <a:schemeClr val="bg1"/>
                </a:solidFill>
              </a:rPr>
              <a:t>Reflexive</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tabLst>
                <a:tab pos="342900" algn="l"/>
              </a:tabLst>
            </a:pPr>
            <a:r>
              <a:rPr lang="en-US" b="1" dirty="0"/>
              <a:t>Before birth to </a:t>
            </a:r>
            <a:br>
              <a:rPr lang="en-US" b="1" dirty="0"/>
            </a:br>
            <a:r>
              <a:rPr lang="en-US" b="1" dirty="0"/>
              <a:t>months after birth</a:t>
            </a:r>
          </a:p>
          <a:p>
            <a:pPr marL="0" lvl="1" indent="0">
              <a:buNone/>
              <a:tabLst>
                <a:tab pos="342900" algn="l"/>
              </a:tabLst>
            </a:pPr>
            <a:r>
              <a:rPr lang="en-US" dirty="0"/>
              <a:t>Reflex responses:</a:t>
            </a:r>
          </a:p>
          <a:p>
            <a:pPr marL="342900" lvl="2" indent="-342900">
              <a:buClr>
                <a:srgbClr val="309C8A"/>
              </a:buClr>
              <a:tabLst>
                <a:tab pos="342900" algn="l"/>
              </a:tabLst>
            </a:pPr>
            <a:r>
              <a:rPr lang="en-US" dirty="0"/>
              <a:t>Sucking</a:t>
            </a:r>
          </a:p>
          <a:p>
            <a:pPr marL="342900" lvl="2" indent="-342900">
              <a:buClr>
                <a:srgbClr val="309C8A"/>
              </a:buClr>
              <a:tabLst>
                <a:tab pos="342900" algn="l"/>
              </a:tabLst>
            </a:pPr>
            <a:r>
              <a:rPr lang="en-US" dirty="0"/>
              <a:t>Grasping</a:t>
            </a:r>
          </a:p>
          <a:p>
            <a:pPr marL="342900" lvl="2" indent="-342900">
              <a:buClr>
                <a:srgbClr val="309C8A"/>
              </a:buClr>
              <a:tabLst>
                <a:tab pos="342900" algn="l"/>
              </a:tabLst>
            </a:pPr>
            <a:r>
              <a:rPr lang="en-US" dirty="0"/>
              <a:t>Turning cheek to stimulation</a:t>
            </a:r>
          </a:p>
        </p:txBody>
      </p:sp>
      <p:grpSp>
        <p:nvGrpSpPr>
          <p:cNvPr id="4" name="Group 3">
            <a:extLst>
              <a:ext uri="{FF2B5EF4-FFF2-40B4-BE49-F238E27FC236}">
                <a16:creationId xmlns:a16="http://schemas.microsoft.com/office/drawing/2014/main" id="{2167D9E9-8BE8-43A3-A926-D0F188726146}"/>
              </a:ext>
            </a:extLst>
          </p:cNvPr>
          <p:cNvGrpSpPr/>
          <p:nvPr/>
        </p:nvGrpSpPr>
        <p:grpSpPr>
          <a:xfrm>
            <a:off x="5162552" y="1670050"/>
            <a:ext cx="3886200" cy="4994727"/>
            <a:chOff x="5162552" y="1670050"/>
            <a:chExt cx="3886200" cy="4994727"/>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670050"/>
              <a:ext cx="3886200" cy="51434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Rudimentary</a:t>
              </a: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3600"/>
                </a:spcAft>
                <a:buNone/>
                <a:tabLst>
                  <a:tab pos="342900" algn="l"/>
                </a:tabLst>
              </a:pPr>
              <a:r>
                <a:rPr lang="en-US" b="1" dirty="0"/>
                <a:t>Birth to 18 months</a:t>
              </a:r>
            </a:p>
            <a:p>
              <a:pPr marL="0" lvl="1" indent="0">
                <a:buNone/>
                <a:tabLst>
                  <a:tab pos="342900" algn="l"/>
                </a:tabLst>
              </a:pPr>
              <a:r>
                <a:rPr lang="en-US" dirty="0"/>
                <a:t>Voluntary control:</a:t>
              </a:r>
            </a:p>
            <a:p>
              <a:pPr marL="342900" lvl="2" indent="-342900">
                <a:buClr>
                  <a:srgbClr val="309C8A"/>
                </a:buClr>
                <a:tabLst>
                  <a:tab pos="342900" algn="l"/>
                </a:tabLst>
              </a:pPr>
              <a:r>
                <a:rPr lang="en-US" dirty="0"/>
                <a:t>Holds head up</a:t>
              </a:r>
            </a:p>
            <a:p>
              <a:pPr marL="342900" lvl="2" indent="-342900">
                <a:buClr>
                  <a:srgbClr val="309C8A"/>
                </a:buClr>
                <a:tabLst>
                  <a:tab pos="342900" algn="l"/>
                </a:tabLst>
              </a:pPr>
              <a:r>
                <a:rPr lang="en-US" dirty="0"/>
                <a:t>Extends arms</a:t>
              </a:r>
            </a:p>
            <a:p>
              <a:pPr marL="342900" lvl="2" indent="-342900">
                <a:buClr>
                  <a:srgbClr val="309C8A"/>
                </a:buClr>
                <a:tabLst>
                  <a:tab pos="342900" algn="l"/>
                </a:tabLst>
              </a:pPr>
              <a:r>
                <a:rPr lang="en-US" dirty="0"/>
                <a:t>Rolls over</a:t>
              </a:r>
            </a:p>
            <a:p>
              <a:pPr marL="342900" lvl="2" indent="-342900">
                <a:buClr>
                  <a:srgbClr val="309C8A"/>
                </a:buClr>
                <a:tabLst>
                  <a:tab pos="342900" algn="l"/>
                </a:tabLst>
              </a:pPr>
              <a:r>
                <a:rPr lang="en-US" dirty="0"/>
                <a:t>Sits up</a:t>
              </a:r>
            </a:p>
          </p:txBody>
        </p:sp>
      </p:grpSp>
    </p:spTree>
    <p:extLst>
      <p:ext uri="{BB962C8B-B14F-4D97-AF65-F5344CB8AC3E}">
        <p14:creationId xmlns:p14="http://schemas.microsoft.com/office/powerpoint/2010/main" val="37558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6C7-4CBD-42C1-BF3B-A252378BE921}"/>
              </a:ext>
            </a:extLst>
          </p:cNvPr>
          <p:cNvSpPr>
            <a:spLocks noGrp="1"/>
          </p:cNvSpPr>
          <p:nvPr>
            <p:ph type="title"/>
          </p:nvPr>
        </p:nvSpPr>
        <p:spPr>
          <a:xfrm>
            <a:off x="1355985" y="457200"/>
            <a:ext cx="5991676" cy="928515"/>
          </a:xfrm>
        </p:spPr>
        <p:txBody>
          <a:bodyPr>
            <a:normAutofit fontScale="90000"/>
          </a:bodyPr>
          <a:lstStyle/>
          <a:p>
            <a:r>
              <a:rPr lang="en-US" dirty="0"/>
              <a:t>Video:</a:t>
            </a:r>
            <a:br>
              <a:rPr lang="en-US" dirty="0"/>
            </a:br>
            <a:r>
              <a:rPr lang="en-US" dirty="0"/>
              <a:t>Fundamental movement skills</a:t>
            </a:r>
          </a:p>
        </p:txBody>
      </p:sp>
      <p:pic>
        <p:nvPicPr>
          <p:cNvPr id="7" name="Picture 6" descr="A group of children posing for a picture&#10;&#10;Description automatically generated with low confidence">
            <a:hlinkClick r:id="rId3"/>
            <a:extLst>
              <a:ext uri="{FF2B5EF4-FFF2-40B4-BE49-F238E27FC236}">
                <a16:creationId xmlns:a16="http://schemas.microsoft.com/office/drawing/2014/main" id="{2A66EEAC-88E8-4160-953C-168178336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2" y="1440579"/>
            <a:ext cx="8208428" cy="547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57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What are fundamental movement skills?</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400" dirty="0">
                <a:solidFill>
                  <a:schemeClr val="bg1"/>
                </a:solidFill>
              </a:rPr>
              <a:t>Locomotor</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3340538"/>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Walk 	</a:t>
            </a:r>
          </a:p>
          <a:p>
            <a:pPr lvl="0">
              <a:buClr>
                <a:srgbClr val="309C8A"/>
              </a:buClr>
            </a:pPr>
            <a:r>
              <a:rPr lang="en-US" sz="2000" b="1" dirty="0">
                <a:solidFill>
                  <a:schemeClr val="tx1"/>
                </a:solidFill>
              </a:rPr>
              <a:t>Run</a:t>
            </a:r>
          </a:p>
          <a:p>
            <a:pPr lvl="0">
              <a:buClr>
                <a:srgbClr val="309C8A"/>
              </a:buClr>
            </a:pPr>
            <a:r>
              <a:rPr lang="en-US" sz="2000" b="1" dirty="0">
                <a:solidFill>
                  <a:schemeClr val="tx1"/>
                </a:solidFill>
              </a:rPr>
              <a:t>Jump	</a:t>
            </a:r>
          </a:p>
          <a:p>
            <a:pPr lvl="0">
              <a:buClr>
                <a:srgbClr val="309C8A"/>
              </a:buClr>
            </a:pPr>
            <a:r>
              <a:rPr lang="en-US" sz="2000" b="1" dirty="0">
                <a:solidFill>
                  <a:schemeClr val="tx1"/>
                </a:solidFill>
              </a:rPr>
              <a:t>Hop</a:t>
            </a:r>
          </a:p>
          <a:p>
            <a:pPr lvl="0">
              <a:buClr>
                <a:srgbClr val="309C8A"/>
              </a:buClr>
            </a:pPr>
            <a:r>
              <a:rPr lang="en-US" sz="2000" b="1" dirty="0">
                <a:solidFill>
                  <a:schemeClr val="tx1"/>
                </a:solidFill>
              </a:rPr>
              <a:t>Leap</a:t>
            </a:r>
          </a:p>
          <a:p>
            <a:pPr lvl="0">
              <a:buClr>
                <a:srgbClr val="309C8A"/>
              </a:buClr>
            </a:pPr>
            <a:r>
              <a:rPr lang="en-US" sz="2000" b="1" dirty="0">
                <a:solidFill>
                  <a:schemeClr val="tx1"/>
                </a:solidFill>
              </a:rPr>
              <a:t>Gallop</a:t>
            </a:r>
          </a:p>
          <a:p>
            <a:pPr lvl="0">
              <a:buClr>
                <a:srgbClr val="309C8A"/>
              </a:buClr>
            </a:pPr>
            <a:r>
              <a:rPr lang="en-US" sz="2000" b="1" dirty="0">
                <a:solidFill>
                  <a:schemeClr val="tx1"/>
                </a:solidFill>
              </a:rPr>
              <a:t>Slide </a:t>
            </a:r>
          </a:p>
          <a:p>
            <a:pPr lvl="0">
              <a:buClr>
                <a:srgbClr val="309C8A"/>
              </a:buClr>
            </a:pPr>
            <a:r>
              <a:rPr lang="en-US" sz="2000" b="1" dirty="0">
                <a:solidFill>
                  <a:schemeClr val="tx1"/>
                </a:solidFill>
              </a:rPr>
              <a:t>Skip </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468416" y="1776248"/>
            <a:ext cx="2532992" cy="408151"/>
          </a:xfrm>
          <a:prstGeom prst="rect">
            <a:avLst/>
          </a:prstGeom>
        </p:spPr>
        <p:txBody>
          <a:bodyPr vert="horz" lIns="91440" tIns="45720" rIns="91440" bIns="45720" rtlCol="0">
            <a:normAutofit fontScale="85000" lnSpcReduction="1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Object Control</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400" dirty="0">
                <a:solidFill>
                  <a:schemeClr val="bg1"/>
                </a:solidFill>
              </a:rPr>
              <a:t>Stability</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Ball Roll </a:t>
            </a:r>
          </a:p>
          <a:p>
            <a:pPr lvl="0">
              <a:buClr>
                <a:srgbClr val="309C8A"/>
              </a:buClr>
            </a:pPr>
            <a:r>
              <a:rPr lang="en-US" sz="2000" b="1" dirty="0">
                <a:solidFill>
                  <a:schemeClr val="tx1"/>
                </a:solidFill>
              </a:rPr>
              <a:t>Throw </a:t>
            </a:r>
          </a:p>
          <a:p>
            <a:pPr lvl="0">
              <a:buClr>
                <a:srgbClr val="309C8A"/>
              </a:buClr>
            </a:pPr>
            <a:r>
              <a:rPr lang="en-US" sz="2000" b="1" dirty="0">
                <a:solidFill>
                  <a:schemeClr val="tx1"/>
                </a:solidFill>
              </a:rPr>
              <a:t>Catch </a:t>
            </a:r>
          </a:p>
          <a:p>
            <a:pPr lvl="0">
              <a:buClr>
                <a:srgbClr val="309C8A"/>
              </a:buClr>
            </a:pPr>
            <a:r>
              <a:rPr lang="en-US" sz="2000" b="1" dirty="0">
                <a:solidFill>
                  <a:schemeClr val="tx1"/>
                </a:solidFill>
              </a:rPr>
              <a:t>Kick</a:t>
            </a:r>
          </a:p>
          <a:p>
            <a:pPr lvl="0">
              <a:buClr>
                <a:srgbClr val="309C8A"/>
              </a:buClr>
            </a:pPr>
            <a:r>
              <a:rPr lang="en-US" sz="2000" b="1" dirty="0">
                <a:solidFill>
                  <a:schemeClr val="tx1"/>
                </a:solidFill>
              </a:rPr>
              <a:t>Strike </a:t>
            </a:r>
          </a:p>
          <a:p>
            <a:pPr lvl="0">
              <a:buClr>
                <a:srgbClr val="309C8A"/>
              </a:buClr>
            </a:pPr>
            <a:r>
              <a:rPr lang="en-US" sz="2000" b="1" dirty="0">
                <a:solidFill>
                  <a:schemeClr val="tx1"/>
                </a:solidFill>
              </a:rPr>
              <a:t>Trap</a:t>
            </a:r>
          </a:p>
          <a:p>
            <a:pPr lvl="0">
              <a:buClr>
                <a:srgbClr val="309C8A"/>
              </a:buClr>
            </a:pPr>
            <a:r>
              <a:rPr lang="en-US" sz="2000" b="1" dirty="0">
                <a:solidFill>
                  <a:schemeClr val="tx1"/>
                </a:solidFill>
              </a:rPr>
              <a:t>Dribble </a:t>
            </a:r>
          </a:p>
          <a:p>
            <a:pPr lvl="0">
              <a:buClr>
                <a:srgbClr val="309C8A"/>
              </a:buClr>
            </a:pPr>
            <a:r>
              <a:rPr lang="en-US" sz="2000" b="1" dirty="0">
                <a:solidFill>
                  <a:schemeClr val="tx1"/>
                </a:solidFill>
              </a:rPr>
              <a:t>Volley</a:t>
            </a:r>
            <a:endParaRPr lang="en-US" sz="2000" dirty="0"/>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2000" b="1" dirty="0">
                <a:solidFill>
                  <a:schemeClr val="tx1"/>
                </a:solidFill>
              </a:rPr>
              <a:t>Axial </a:t>
            </a:r>
          </a:p>
          <a:p>
            <a:pPr lvl="0">
              <a:buClr>
                <a:srgbClr val="309C8A"/>
              </a:buClr>
            </a:pPr>
            <a:r>
              <a:rPr lang="en-US" sz="2000" b="1" dirty="0">
                <a:solidFill>
                  <a:schemeClr val="tx1"/>
                </a:solidFill>
              </a:rPr>
              <a:t>Springing </a:t>
            </a:r>
          </a:p>
          <a:p>
            <a:pPr lvl="0">
              <a:buClr>
                <a:srgbClr val="309C8A"/>
              </a:buClr>
            </a:pPr>
            <a:r>
              <a:rPr lang="en-US" sz="2000" b="1" dirty="0">
                <a:solidFill>
                  <a:schemeClr val="tx1"/>
                </a:solidFill>
              </a:rPr>
              <a:t>Upright Balances</a:t>
            </a:r>
          </a:p>
          <a:p>
            <a:pPr lvl="0">
              <a:buClr>
                <a:srgbClr val="309C8A"/>
              </a:buClr>
            </a:pPr>
            <a:r>
              <a:rPr lang="en-US" sz="2000" b="1" dirty="0">
                <a:solidFill>
                  <a:schemeClr val="tx1"/>
                </a:solidFill>
              </a:rPr>
              <a:t>Inverted Balances </a:t>
            </a:r>
          </a:p>
        </p:txBody>
      </p:sp>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0509" y="1561225"/>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The stages of development for throwing</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400" dirty="0">
                <a:solidFill>
                  <a:schemeClr val="bg1"/>
                </a:solidFill>
              </a:rPr>
              <a:t>Initial Stage</a:t>
            </a: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114387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A push with one arm, no lower body movement</a:t>
            </a: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468416" y="1839308"/>
            <a:ext cx="2809216" cy="408151"/>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a:solidFill>
                  <a:schemeClr val="bg1"/>
                </a:solidFill>
              </a:rPr>
              <a:t>Elementary Stage</a:t>
            </a: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fontScale="925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400" dirty="0">
                <a:solidFill>
                  <a:schemeClr val="bg1"/>
                </a:solidFill>
              </a:rPr>
              <a:t>Mature Stage</a:t>
            </a: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9227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Face target, step, and throw </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139568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Begin with side to target, step in opposition, follow-through</a:t>
            </a:r>
          </a:p>
        </p:txBody>
      </p:sp>
      <p:pic>
        <p:nvPicPr>
          <p:cNvPr id="8" name="Picture 7" descr="A picture containing person, child&#10;&#10;Description automatically generated">
            <a:extLst>
              <a:ext uri="{FF2B5EF4-FFF2-40B4-BE49-F238E27FC236}">
                <a16:creationId xmlns:a16="http://schemas.microsoft.com/office/drawing/2014/main" id="{3923D3C0-D834-49CA-BC2A-94279F7E4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878" y="3719447"/>
            <a:ext cx="1794683" cy="2692024"/>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child&#10;&#10;Description automatically generated">
            <a:extLst>
              <a:ext uri="{FF2B5EF4-FFF2-40B4-BE49-F238E27FC236}">
                <a16:creationId xmlns:a16="http://schemas.microsoft.com/office/drawing/2014/main" id="{413473A0-F32D-4FAD-9616-A2794A6ED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1" y="3611880"/>
            <a:ext cx="1988550" cy="2982824"/>
          </a:xfrm>
          <a:prstGeom prst="rect">
            <a:avLst/>
          </a:prstGeom>
          <a:ln>
            <a:noFill/>
          </a:ln>
          <a:effectLst>
            <a:outerShdw blurRad="292100" dist="139700" dir="2700000" algn="tl" rotWithShape="0">
              <a:srgbClr val="333333">
                <a:alpha val="65000"/>
              </a:srgbClr>
            </a:outerShdw>
          </a:effectLst>
        </p:spPr>
      </p:pic>
      <p:pic>
        <p:nvPicPr>
          <p:cNvPr id="16" name="Picture 15" descr="A baby with a pacifier in its mouth&#10;&#10;Description automatically generated with low confidence">
            <a:extLst>
              <a:ext uri="{FF2B5EF4-FFF2-40B4-BE49-F238E27FC236}">
                <a16:creationId xmlns:a16="http://schemas.microsoft.com/office/drawing/2014/main" id="{C9ECF113-81D8-4A7E-B015-7F87E5E91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950" y="3719447"/>
            <a:ext cx="1794683" cy="269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0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11"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p:txBody>
          <a:bodyPr>
            <a:normAutofit/>
          </a:bodyPr>
          <a:lstStyle/>
          <a:p>
            <a:r>
              <a:rPr lang="en-US" dirty="0">
                <a:solidFill>
                  <a:srgbClr val="00426A"/>
                </a:solidFill>
              </a:rPr>
              <a:t>What is physical literacy?</a:t>
            </a:r>
          </a:p>
        </p:txBody>
      </p:sp>
      <p:sp>
        <p:nvSpPr>
          <p:cNvPr id="3" name="Content Placeholder 2">
            <a:extLst>
              <a:ext uri="{FF2B5EF4-FFF2-40B4-BE49-F238E27FC236}">
                <a16:creationId xmlns:a16="http://schemas.microsoft.com/office/drawing/2014/main" id="{A786C715-8B50-4539-803C-024C3E7C8889}"/>
              </a:ext>
            </a:extLst>
          </p:cNvPr>
          <p:cNvSpPr>
            <a:spLocks noGrp="1"/>
          </p:cNvSpPr>
          <p:nvPr>
            <p:ph idx="1"/>
          </p:nvPr>
        </p:nvSpPr>
        <p:spPr>
          <a:xfrm>
            <a:off x="628650" y="1912482"/>
            <a:ext cx="7886700" cy="4580392"/>
          </a:xfrm>
        </p:spPr>
        <p:txBody>
          <a:bodyPr/>
          <a:lstStyle/>
          <a:p>
            <a:pPr marL="0" indent="0">
              <a:buNone/>
            </a:pPr>
            <a:r>
              <a:rPr lang="en-US" b="1" dirty="0"/>
              <a:t>“Physical literacy is the ability to move with competence and confidence in a wide variety of physical activities in multiple environments that benefit the healthy development of the whole person.”</a:t>
            </a:r>
            <a:r>
              <a:rPr lang="en-US" sz="3200" b="1" dirty="0"/>
              <a:t>						</a:t>
            </a:r>
          </a:p>
          <a:p>
            <a:pPr marL="0" indent="0">
              <a:buNone/>
            </a:pPr>
            <a:r>
              <a:rPr lang="en-US" sz="3200" i="1" dirty="0"/>
              <a:t>	</a:t>
            </a:r>
            <a:r>
              <a:rPr lang="en-US" sz="2000" b="1" i="1" dirty="0"/>
              <a:t>Mandigo, Francis, Lodewyk, &amp; Lopez, 2012</a:t>
            </a:r>
          </a:p>
          <a:p>
            <a:pPr marL="0" indent="0">
              <a:buNone/>
            </a:pPr>
            <a:endParaRPr lang="en-US" dirty="0"/>
          </a:p>
        </p:txBody>
      </p:sp>
    </p:spTree>
    <p:extLst>
      <p:ext uri="{BB962C8B-B14F-4D97-AF65-F5344CB8AC3E}">
        <p14:creationId xmlns:p14="http://schemas.microsoft.com/office/powerpoint/2010/main" val="127615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n-US" sz="2400" dirty="0"/>
              <a:t>How do you promote gross motor development?</a:t>
            </a:r>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811061"/>
            <a:ext cx="3914774" cy="463550"/>
          </a:xfrm>
        </p:spPr>
        <p:txBody>
          <a:bodyPr>
            <a:normAutofit fontScale="77500" lnSpcReduction="20000"/>
          </a:bodyPr>
          <a:lstStyle/>
          <a:p>
            <a:pPr marL="0" indent="0">
              <a:buNone/>
            </a:pPr>
            <a:r>
              <a:rPr lang="en-US" dirty="0">
                <a:solidFill>
                  <a:schemeClr val="bg1"/>
                </a:solidFill>
              </a:rPr>
              <a:t>Young and Mobile Infants</a:t>
            </a:r>
          </a:p>
        </p:txBody>
      </p:sp>
      <p:grpSp>
        <p:nvGrpSpPr>
          <p:cNvPr id="28" name="Group 27">
            <a:extLst>
              <a:ext uri="{FF2B5EF4-FFF2-40B4-BE49-F238E27FC236}">
                <a16:creationId xmlns:a16="http://schemas.microsoft.com/office/drawing/2014/main" id="{6F27348B-737C-4540-8000-0AA33B27A3DE}"/>
              </a:ext>
            </a:extLst>
          </p:cNvPr>
          <p:cNvGrpSpPr/>
          <p:nvPr/>
        </p:nvGrpSpPr>
        <p:grpSpPr>
          <a:xfrm>
            <a:off x="628650" y="2387600"/>
            <a:ext cx="4260298" cy="4271389"/>
            <a:chOff x="628650" y="2387600"/>
            <a:chExt cx="4260298" cy="4271389"/>
          </a:xfrm>
        </p:grpSpPr>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a:lnSpc>
                  <a:spcPts val="1800"/>
                </a:lnSpc>
                <a:spcAft>
                  <a:spcPts val="1200"/>
                </a:spcAft>
                <a:buClr>
                  <a:srgbClr val="309C8A"/>
                </a:buClr>
                <a:tabLst>
                  <a:tab pos="342900" algn="l"/>
                </a:tabLst>
              </a:pPr>
              <a:r>
                <a:rPr lang="en-US" sz="1600" dirty="0"/>
                <a:t>Encourage physical activity (“tummy time”)</a:t>
              </a:r>
            </a:p>
            <a:p>
              <a:pPr marL="342900" lvl="2" indent="-342900">
                <a:lnSpc>
                  <a:spcPts val="1800"/>
                </a:lnSpc>
                <a:spcAft>
                  <a:spcPts val="1200"/>
                </a:spcAft>
                <a:buClr>
                  <a:srgbClr val="309C8A"/>
                </a:buClr>
                <a:tabLst>
                  <a:tab pos="342900" algn="l"/>
                </a:tabLst>
              </a:pPr>
              <a:r>
                <a:rPr lang="en-US" sz="1600" dirty="0"/>
                <a:t>Place age-appropriate toys out of reach encourage infants to move toward the toys</a:t>
              </a:r>
            </a:p>
            <a:p>
              <a:pPr marL="342900" lvl="2" indent="-342900">
                <a:lnSpc>
                  <a:spcPts val="1800"/>
                </a:lnSpc>
                <a:spcAft>
                  <a:spcPts val="1200"/>
                </a:spcAft>
                <a:buClr>
                  <a:srgbClr val="309C8A"/>
                </a:buClr>
                <a:tabLst>
                  <a:tab pos="342900" algn="l"/>
                </a:tabLst>
              </a:pPr>
              <a:r>
                <a:rPr lang="en-US" sz="1600" dirty="0"/>
                <a:t>Create open spaces for infants to explore</a:t>
              </a:r>
            </a:p>
            <a:p>
              <a:pPr marL="342900" lvl="2" indent="-342900">
                <a:lnSpc>
                  <a:spcPts val="1800"/>
                </a:lnSpc>
                <a:spcAft>
                  <a:spcPts val="1200"/>
                </a:spcAft>
                <a:buClr>
                  <a:srgbClr val="309C8A"/>
                </a:buClr>
                <a:tabLst>
                  <a:tab pos="342900" algn="l"/>
                </a:tabLst>
              </a:pPr>
              <a:r>
                <a:rPr lang="en-US" sz="1600" dirty="0"/>
                <a:t>Provide equipment that allows for safe climbing, crawling, and push-pull activities</a:t>
              </a:r>
            </a:p>
          </p:txBody>
        </p:sp>
        <p:pic>
          <p:nvPicPr>
            <p:cNvPr id="15" name="Picture 14" descr="Baby boy lying down">
              <a:extLst>
                <a:ext uri="{FF2B5EF4-FFF2-40B4-BE49-F238E27FC236}">
                  <a16:creationId xmlns:a16="http://schemas.microsoft.com/office/drawing/2014/main" id="{9086A7A1-3366-4D7F-BB42-B78FF44AC449}"/>
                </a:ext>
              </a:extLst>
            </p:cNvPr>
            <p:cNvPicPr>
              <a:picLocks noChangeAspect="1"/>
            </p:cNvPicPr>
            <p:nvPr/>
          </p:nvPicPr>
          <p:blipFill rotWithShape="1">
            <a:blip r:embed="rId3">
              <a:extLst>
                <a:ext uri="{28A0092B-C50C-407E-A947-70E740481C1C}">
                  <a14:useLocalDpi xmlns:a14="http://schemas.microsoft.com/office/drawing/2010/main" val="0"/>
                </a:ext>
              </a:extLst>
            </a:blip>
            <a:srcRect l="22815" t="9320" r="8133" b="9320"/>
            <a:stretch/>
          </p:blipFill>
          <p:spPr>
            <a:xfrm>
              <a:off x="3073949" y="5195949"/>
              <a:ext cx="1814999" cy="1463040"/>
            </a:xfrm>
            <a:prstGeom prst="rect">
              <a:avLst/>
            </a:prstGeom>
            <a:ln>
              <a:noFill/>
            </a:ln>
            <a:effectLst>
              <a:outerShdw blurRad="292100" dist="139700" dir="2700000" algn="tl" rotWithShape="0">
                <a:srgbClr val="333333">
                  <a:alpha val="65000"/>
                </a:srgbClr>
              </a:outerShdw>
            </a:effectLst>
          </p:spPr>
        </p:pic>
      </p:grpSp>
      <p:grpSp>
        <p:nvGrpSpPr>
          <p:cNvPr id="29" name="Group 28">
            <a:extLst>
              <a:ext uri="{FF2B5EF4-FFF2-40B4-BE49-F238E27FC236}">
                <a16:creationId xmlns:a16="http://schemas.microsoft.com/office/drawing/2014/main" id="{F66A4180-8C0C-4ADC-A0B1-4AD599C5E3B3}"/>
              </a:ext>
            </a:extLst>
          </p:cNvPr>
          <p:cNvGrpSpPr/>
          <p:nvPr/>
        </p:nvGrpSpPr>
        <p:grpSpPr>
          <a:xfrm>
            <a:off x="5162552" y="1734207"/>
            <a:ext cx="4304480" cy="5296163"/>
            <a:chOff x="5162552" y="1734207"/>
            <a:chExt cx="4304480" cy="5296163"/>
          </a:xfrm>
        </p:grpSpPr>
        <p:grpSp>
          <p:nvGrpSpPr>
            <p:cNvPr id="4" name="Group 3">
              <a:extLst>
                <a:ext uri="{FF2B5EF4-FFF2-40B4-BE49-F238E27FC236}">
                  <a16:creationId xmlns:a16="http://schemas.microsoft.com/office/drawing/2014/main" id="{2167D9E9-8BE8-43A3-A926-D0F188726146}"/>
                </a:ext>
              </a:extLst>
            </p:cNvPr>
            <p:cNvGrpSpPr/>
            <p:nvPr/>
          </p:nvGrpSpPr>
          <p:grpSpPr>
            <a:xfrm>
              <a:off x="5162552" y="1734207"/>
              <a:ext cx="3886200" cy="4930570"/>
              <a:chOff x="5162552" y="1734207"/>
              <a:chExt cx="3886200" cy="4930570"/>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734207"/>
                <a:ext cx="3886200" cy="45019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2200" dirty="0">
                    <a:solidFill>
                      <a:schemeClr val="bg1"/>
                    </a:solidFill>
                  </a:rPr>
                  <a:t>Toddlers/Twos</a:t>
                </a: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2" indent="-342900">
                  <a:lnSpc>
                    <a:spcPts val="1800"/>
                  </a:lnSpc>
                  <a:spcAft>
                    <a:spcPts val="1200"/>
                  </a:spcAft>
                  <a:buClr>
                    <a:srgbClr val="309C8A"/>
                  </a:buClr>
                  <a:tabLst>
                    <a:tab pos="342900" algn="l"/>
                  </a:tabLst>
                </a:pPr>
                <a:r>
                  <a:rPr lang="en-US" sz="1600" dirty="0"/>
                  <a:t>Encourage physical activity at every opportunity</a:t>
                </a:r>
              </a:p>
              <a:p>
                <a:pPr marL="342900" lvl="2" indent="-342900">
                  <a:lnSpc>
                    <a:spcPts val="1800"/>
                  </a:lnSpc>
                  <a:spcAft>
                    <a:spcPts val="1200"/>
                  </a:spcAft>
                  <a:buClr>
                    <a:srgbClr val="309C8A"/>
                  </a:buClr>
                  <a:tabLst>
                    <a:tab pos="342900" algn="l"/>
                  </a:tabLst>
                </a:pPr>
                <a:r>
                  <a:rPr lang="en-US" sz="1600" dirty="0"/>
                  <a:t>Allow free play and create open spaces for walking, squatting, climbing, etc.</a:t>
                </a:r>
              </a:p>
              <a:p>
                <a:pPr marL="342900" lvl="2" indent="-342900">
                  <a:lnSpc>
                    <a:spcPts val="1800"/>
                  </a:lnSpc>
                  <a:spcAft>
                    <a:spcPts val="1200"/>
                  </a:spcAft>
                  <a:buClr>
                    <a:srgbClr val="309C8A"/>
                  </a:buClr>
                  <a:tabLst>
                    <a:tab pos="342900" algn="l"/>
                  </a:tabLst>
                </a:pPr>
                <a:r>
                  <a:rPr lang="en-US" sz="1600" dirty="0"/>
                  <a:t>Give many opportunities for children to balance, crawl under and around objects, dance, etc.</a:t>
                </a:r>
              </a:p>
            </p:txBody>
          </p:sp>
        </p:grpSp>
        <p:pic>
          <p:nvPicPr>
            <p:cNvPr id="27" name="Picture 26" descr="A picture containing person&#10;&#10;Description automatically generated">
              <a:extLst>
                <a:ext uri="{FF2B5EF4-FFF2-40B4-BE49-F238E27FC236}">
                  <a16:creationId xmlns:a16="http://schemas.microsoft.com/office/drawing/2014/main" id="{17778789-29FE-472A-8B35-9CAE82334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124" y="4867098"/>
              <a:ext cx="3244908" cy="216327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304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044965" y="490538"/>
            <a:ext cx="3607349" cy="1628775"/>
          </a:xfrm>
        </p:spPr>
        <p:txBody>
          <a:bodyPr anchor="b">
            <a:normAutofit/>
          </a:bodyPr>
          <a:lstStyle/>
          <a:p>
            <a:r>
              <a:rPr lang="en-US" sz="2000" dirty="0">
                <a:latin typeface="Gotham Black" pitchFamily="50" charset="0"/>
              </a:rPr>
              <a:t>How do you promote gross motor development in preschoolers?</a:t>
            </a:r>
          </a:p>
        </p:txBody>
      </p:sp>
      <p:pic>
        <p:nvPicPr>
          <p:cNvPr id="16" name="Picture 15" descr="A picture containing slide, yellow, outdoor object, orange&#10;&#10;Description automatically generated">
            <a:extLst>
              <a:ext uri="{FF2B5EF4-FFF2-40B4-BE49-F238E27FC236}">
                <a16:creationId xmlns:a16="http://schemas.microsoft.com/office/drawing/2014/main" id="{DE70DEAC-7C51-4338-81E7-CB4F166A30BA}"/>
              </a:ext>
            </a:extLst>
          </p:cNvPr>
          <p:cNvPicPr>
            <a:picLocks noChangeAspect="1"/>
          </p:cNvPicPr>
          <p:nvPr/>
        </p:nvPicPr>
        <p:blipFill rotWithShape="1">
          <a:blip r:embed="rId3">
            <a:extLst>
              <a:ext uri="{28A0092B-C50C-407E-A947-70E740481C1C}">
                <a14:useLocalDpi xmlns:a14="http://schemas.microsoft.com/office/drawing/2010/main" val="0"/>
              </a:ext>
            </a:extLst>
          </a:blip>
          <a:srcRect l="102"/>
          <a:stretch/>
        </p:blipFill>
        <p:spPr>
          <a:xfrm>
            <a:off x="0" y="19875"/>
            <a:ext cx="4603544" cy="69037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044965" y="2312276"/>
            <a:ext cx="3737082" cy="4055186"/>
          </a:xfrm>
        </p:spPr>
        <p:txBody>
          <a:bodyPr anchorCtr="0">
            <a:normAutofit/>
          </a:bodyPr>
          <a:lstStyle/>
          <a:p>
            <a:pPr>
              <a:spcAft>
                <a:spcPts val="1200"/>
              </a:spcAft>
              <a:buClr>
                <a:srgbClr val="309C8A"/>
              </a:buClr>
            </a:pPr>
            <a:r>
              <a:rPr lang="en-US" sz="1800" b="0" dirty="0"/>
              <a:t>Encourage physical activity at every opportunity</a:t>
            </a:r>
          </a:p>
          <a:p>
            <a:pPr>
              <a:spcAft>
                <a:spcPts val="1200"/>
              </a:spcAft>
              <a:buClr>
                <a:srgbClr val="309C8A"/>
              </a:buClr>
            </a:pPr>
            <a:r>
              <a:rPr lang="en-US" sz="1800" b="0" dirty="0"/>
              <a:t>Provide free play and open spaces for running, jumping, climbing, etc.</a:t>
            </a:r>
          </a:p>
          <a:p>
            <a:pPr>
              <a:spcAft>
                <a:spcPts val="1200"/>
              </a:spcAft>
              <a:buClr>
                <a:srgbClr val="309C8A"/>
              </a:buClr>
            </a:pPr>
            <a:r>
              <a:rPr lang="en-US" sz="1800" b="0" dirty="0"/>
              <a:t>Give many chances to balance, swing, explore inverted positions, support the weight of their bodies, etc.</a:t>
            </a:r>
          </a:p>
        </p:txBody>
      </p:sp>
    </p:spTree>
    <p:extLst>
      <p:ext uri="{BB962C8B-B14F-4D97-AF65-F5344CB8AC3E}">
        <p14:creationId xmlns:p14="http://schemas.microsoft.com/office/powerpoint/2010/main" val="39647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54545"/>
          </a:xfrm>
          <a:prstGeom prst="rect">
            <a:avLst/>
          </a:prstGeom>
          <a:noFill/>
        </p:spPr>
        <p:txBody>
          <a:bodyPr wrap="square" rtlCol="0">
            <a:spAutoFit/>
          </a:bodyPr>
          <a:lstStyle/>
          <a:p>
            <a:pPr>
              <a:spcAft>
                <a:spcPts val="1800"/>
              </a:spcAft>
            </a:pPr>
            <a:r>
              <a:rPr lang="en-US" sz="2000" dirty="0">
                <a:solidFill>
                  <a:srgbClr val="00426A"/>
                </a:solidFill>
              </a:rPr>
              <a:t>Nemours Children’s Health is currently funded by the Centers for Disease Control and Prevention (CDC) under a 5-year Cooperative Agreement (6NU38OT000304-01-02). Through this effort, we support statewide early care and education (ECE) organizations to integrate best practices and standards for healthy eating, physical activity, breastfeeding support, and reducing screen time in ECE systems and settings. </a:t>
            </a:r>
          </a:p>
        </p:txBody>
      </p:sp>
      <p:sp>
        <p:nvSpPr>
          <p:cNvPr id="5" name="TextBox 4">
            <a:extLst>
              <a:ext uri="{FF2B5EF4-FFF2-40B4-BE49-F238E27FC236}">
                <a16:creationId xmlns:a16="http://schemas.microsoft.com/office/drawing/2014/main" id="{4D002A3B-8D44-4445-B291-BBA913F801C9}"/>
              </a:ext>
            </a:extLst>
          </p:cNvPr>
          <p:cNvSpPr txBox="1"/>
          <p:nvPr/>
        </p:nvSpPr>
        <p:spPr>
          <a:xfrm>
            <a:off x="960383" y="4403706"/>
            <a:ext cx="7504605" cy="954107"/>
          </a:xfrm>
          <a:prstGeom prst="rect">
            <a:avLst/>
          </a:prstGeom>
          <a:noFill/>
        </p:spPr>
        <p:txBody>
          <a:bodyPr wrap="square" rtlCol="0">
            <a:spAutoFit/>
          </a:bodyPr>
          <a:lstStyle/>
          <a:p>
            <a:r>
              <a:rPr lang="en-US" sz="1400" dirty="0">
                <a:solidFill>
                  <a:srgbClr val="00426A"/>
                </a:solidFill>
              </a:rPr>
              <a:t>The views expressed in written materials or publications, or by speakers and moderators do not necessarily reflect the official policies of the Department of Health and Human Services. Any mention of trade names, commercial practices, or organizations does not imply endorsement by the U.S. Government.</a:t>
            </a:r>
          </a:p>
        </p:txBody>
      </p:sp>
    </p:spTree>
    <p:extLst>
      <p:ext uri="{BB962C8B-B14F-4D97-AF65-F5344CB8AC3E}">
        <p14:creationId xmlns:p14="http://schemas.microsoft.com/office/powerpoint/2010/main" val="415470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357803" y="3519871"/>
            <a:ext cx="3500730" cy="1024431"/>
          </a:xfrm>
        </p:spPr>
        <p:txBody>
          <a:bodyPr anchor="b">
            <a:normAutofit/>
          </a:bodyPr>
          <a:lstStyle/>
          <a:p>
            <a:r>
              <a:rPr lang="en-US" sz="2000" dirty="0">
                <a:solidFill>
                  <a:srgbClr val="309C8A"/>
                </a:solidFill>
              </a:rPr>
              <a:t>Physical activity supports</a:t>
            </a:r>
            <a:br>
              <a:rPr lang="en-US" sz="2000" dirty="0">
                <a:solidFill>
                  <a:srgbClr val="309C8A"/>
                </a:solidFill>
              </a:rPr>
            </a:br>
            <a:r>
              <a:rPr lang="en-US" sz="2000" dirty="0">
                <a:solidFill>
                  <a:srgbClr val="309C8A"/>
                </a:solidFill>
              </a:rPr>
              <a:t>children’s social-emotional development</a:t>
            </a: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4012602" y="2991633"/>
            <a:ext cx="4920740" cy="3635078"/>
          </a:xfrm>
        </p:spPr>
        <p:txBody>
          <a:bodyPr anchorCtr="0">
            <a:normAutofit/>
          </a:bodyPr>
          <a:lstStyle/>
          <a:p>
            <a:pPr marL="284163" indent="-284163">
              <a:lnSpc>
                <a:spcPts val="1900"/>
              </a:lnSpc>
              <a:spcAft>
                <a:spcPts val="600"/>
              </a:spcAft>
              <a:buClr>
                <a:srgbClr val="309C8A"/>
              </a:buClr>
              <a:tabLst>
                <a:tab pos="284163" algn="l"/>
              </a:tabLst>
            </a:pPr>
            <a:r>
              <a:rPr lang="en-US" sz="1800" b="0" dirty="0"/>
              <a:t>Gives them warm and positive feedback when they engage in an activity successfully </a:t>
            </a:r>
          </a:p>
          <a:p>
            <a:pPr marL="284163" indent="-284163">
              <a:lnSpc>
                <a:spcPts val="1900"/>
              </a:lnSpc>
              <a:spcAft>
                <a:spcPts val="600"/>
              </a:spcAft>
              <a:buClr>
                <a:srgbClr val="309C8A"/>
              </a:buClr>
              <a:tabLst>
                <a:tab pos="284163" algn="l"/>
              </a:tabLst>
            </a:pPr>
            <a:r>
              <a:rPr lang="en-US" sz="1800" b="0" dirty="0"/>
              <a:t>Encourages them to listen and follow directions </a:t>
            </a:r>
          </a:p>
          <a:p>
            <a:pPr marL="284163" indent="-284163">
              <a:lnSpc>
                <a:spcPts val="1900"/>
              </a:lnSpc>
              <a:spcAft>
                <a:spcPts val="600"/>
              </a:spcAft>
              <a:buClr>
                <a:srgbClr val="309C8A"/>
              </a:buClr>
              <a:tabLst>
                <a:tab pos="284163" algn="l"/>
              </a:tabLst>
            </a:pPr>
            <a:r>
              <a:rPr lang="en-US" sz="1800" b="0" dirty="0"/>
              <a:t>Encourages them to participate in individual and group activities </a:t>
            </a:r>
          </a:p>
          <a:p>
            <a:pPr marL="284163" indent="-284163">
              <a:lnSpc>
                <a:spcPts val="1900"/>
              </a:lnSpc>
              <a:spcAft>
                <a:spcPts val="600"/>
              </a:spcAft>
              <a:buClr>
                <a:srgbClr val="309C8A"/>
              </a:buClr>
              <a:tabLst>
                <a:tab pos="284163" algn="l"/>
              </a:tabLst>
            </a:pPr>
            <a:r>
              <a:rPr lang="en-US" sz="1800" b="0" dirty="0"/>
              <a:t>Builds relationships with peers during unstructured play </a:t>
            </a:r>
          </a:p>
          <a:p>
            <a:pPr marL="284163" indent="-284163">
              <a:lnSpc>
                <a:spcPts val="1900"/>
              </a:lnSpc>
              <a:spcAft>
                <a:spcPts val="600"/>
              </a:spcAft>
              <a:buClr>
                <a:srgbClr val="309C8A"/>
              </a:buClr>
              <a:tabLst>
                <a:tab pos="284163" algn="l"/>
              </a:tabLst>
            </a:pPr>
            <a:r>
              <a:rPr lang="en-US" sz="1800" b="0" dirty="0"/>
              <a:t>Shows an interest and respect in peers </a:t>
            </a:r>
          </a:p>
        </p:txBody>
      </p:sp>
      <p:pic>
        <p:nvPicPr>
          <p:cNvPr id="17" name="Picture 16" descr="A group of children on a roller coaster ride&#10;&#10;Description automatically generated with medium confidence">
            <a:extLst>
              <a:ext uri="{FF2B5EF4-FFF2-40B4-BE49-F238E27FC236}">
                <a16:creationId xmlns:a16="http://schemas.microsoft.com/office/drawing/2014/main" id="{CBC3CA71-691A-4F09-B63F-1BF87D1CE9EF}"/>
              </a:ext>
            </a:extLst>
          </p:cNvPr>
          <p:cNvPicPr>
            <a:picLocks noChangeAspect="1"/>
          </p:cNvPicPr>
          <p:nvPr/>
        </p:nvPicPr>
        <p:blipFill rotWithShape="1">
          <a:blip r:embed="rId3">
            <a:extLst>
              <a:ext uri="{28A0092B-C50C-407E-A947-70E740481C1C}">
                <a14:useLocalDpi xmlns:a14="http://schemas.microsoft.com/office/drawing/2010/main" val="0"/>
              </a:ext>
            </a:extLst>
          </a:blip>
          <a:srcRect b="29388"/>
          <a:stretch/>
        </p:blipFill>
        <p:spPr>
          <a:xfrm>
            <a:off x="0" y="1"/>
            <a:ext cx="9144000" cy="2635624"/>
          </a:xfrm>
          <a:prstGeom prst="rect">
            <a:avLst/>
          </a:prstGeom>
        </p:spPr>
      </p:pic>
    </p:spTree>
    <p:extLst>
      <p:ext uri="{BB962C8B-B14F-4D97-AF65-F5344CB8AC3E}">
        <p14:creationId xmlns:p14="http://schemas.microsoft.com/office/powerpoint/2010/main" val="3475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r>
              <a:rPr lang="en-US" sz="4800" dirty="0"/>
              <a:t>Activity break!</a:t>
            </a:r>
          </a:p>
        </p:txBody>
      </p:sp>
      <p:pic>
        <p:nvPicPr>
          <p:cNvPr id="3074" name="Picture 2">
            <a:extLst>
              <a:ext uri="{FF2B5EF4-FFF2-40B4-BE49-F238E27FC236}">
                <a16:creationId xmlns:a16="http://schemas.microsoft.com/office/drawing/2014/main" id="{9D02AA9D-FA98-4789-9A94-A980FB512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582" y="1548272"/>
            <a:ext cx="4843967" cy="466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6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p:nvPr>
        </p:nvSpPr>
        <p:spPr>
          <a:xfrm>
            <a:off x="4754880" y="1122363"/>
            <a:ext cx="4149090" cy="3339910"/>
          </a:xfrm>
        </p:spPr>
        <p:txBody>
          <a:bodyPr vert="horz" lIns="91440" tIns="45720" rIns="91440" bIns="45720" rtlCol="0" anchor="b">
            <a:normAutofit/>
          </a:bodyPr>
          <a:lstStyle/>
          <a:p>
            <a:pPr>
              <a:spcAft>
                <a:spcPts val="1800"/>
              </a:spcAft>
            </a:pPr>
            <a:r>
              <a:rPr lang="en-US" sz="2800" dirty="0">
                <a:latin typeface="+mj-lt"/>
              </a:rPr>
              <a:t>Recap:</a:t>
            </a:r>
            <a:br>
              <a:rPr lang="en-US" sz="2800" dirty="0">
                <a:latin typeface="+mj-lt"/>
              </a:rPr>
            </a:br>
            <a:br>
              <a:rPr lang="en-US" sz="2800" dirty="0">
                <a:solidFill>
                  <a:schemeClr val="tx1"/>
                </a:solidFill>
                <a:latin typeface="+mj-lt"/>
              </a:rPr>
            </a:br>
            <a:r>
              <a:rPr lang="en-US" sz="2800" dirty="0">
                <a:solidFill>
                  <a:schemeClr val="tx1"/>
                </a:solidFill>
                <a:latin typeface="+mj-lt"/>
              </a:rPr>
              <a:t>Recognize that physical activity is important for infants, toddlers and preschool children</a:t>
            </a:r>
          </a:p>
        </p:txBody>
      </p:sp>
      <p:pic>
        <p:nvPicPr>
          <p:cNvPr id="4098" name="Picture 2">
            <a:extLst>
              <a:ext uri="{FF2B5EF4-FFF2-40B4-BE49-F238E27FC236}">
                <a16:creationId xmlns:a16="http://schemas.microsoft.com/office/drawing/2014/main" id="{F144A3D8-2777-496C-8981-7587DA1A0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21265"/>
            <a:ext cx="455133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6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99090" y="4538218"/>
            <a:ext cx="3142593" cy="1662886"/>
          </a:xfrm>
        </p:spPr>
        <p:txBody>
          <a:bodyPr>
            <a:normAutofit/>
          </a:bodyPr>
          <a:lstStyle/>
          <a:p>
            <a:r>
              <a:rPr lang="en-US" dirty="0">
                <a:solidFill>
                  <a:srgbClr val="00426A"/>
                </a:solidFill>
              </a:rPr>
              <a:t>Be an Influencer!</a:t>
            </a:r>
          </a:p>
        </p:txBody>
      </p:sp>
      <p:sp>
        <p:nvSpPr>
          <p:cNvPr id="24" name="TextBox 23">
            <a:extLst>
              <a:ext uri="{FF2B5EF4-FFF2-40B4-BE49-F238E27FC236}">
                <a16:creationId xmlns:a16="http://schemas.microsoft.com/office/drawing/2014/main" id="{7BB33383-E12C-4FF4-94FE-2D4E4C36F58B}"/>
              </a:ext>
            </a:extLst>
          </p:cNvPr>
          <p:cNvSpPr txBox="1"/>
          <p:nvPr/>
        </p:nvSpPr>
        <p:spPr>
          <a:xfrm>
            <a:off x="3636334" y="4060660"/>
            <a:ext cx="5265683" cy="2554545"/>
          </a:xfrm>
          <a:prstGeom prst="rect">
            <a:avLst/>
          </a:prstGeom>
          <a:noFill/>
        </p:spPr>
        <p:txBody>
          <a:bodyPr wrap="square" rtlCol="0">
            <a:spAutoFit/>
          </a:bodyPr>
          <a:lstStyle/>
          <a:p>
            <a:pPr fontAlgn="base"/>
            <a:r>
              <a:rPr lang="en-US" sz="2000" dirty="0">
                <a:solidFill>
                  <a:srgbClr val="000000"/>
                </a:solidFill>
                <a:latin typeface="Gotham" panose="02000504020000020004" pitchFamily="2" charset="0"/>
              </a:rPr>
              <a:t>Think about the information we've discussed today and create caption and hashtag for a social media post.​</a:t>
            </a:r>
          </a:p>
          <a:p>
            <a:pPr fontAlgn="base"/>
            <a:endParaRPr lang="en-US" sz="2000" dirty="0">
              <a:solidFill>
                <a:srgbClr val="000000"/>
              </a:solidFill>
              <a:latin typeface="Segoe UI" panose="020B0502040204020203" pitchFamily="34" charset="0"/>
            </a:endParaRPr>
          </a:p>
          <a:p>
            <a:pPr fontAlgn="base"/>
            <a:r>
              <a:rPr lang="en-US" sz="2000" dirty="0">
                <a:solidFill>
                  <a:srgbClr val="000000"/>
                </a:solidFill>
                <a:latin typeface="Gotham" panose="02000504020000020004" pitchFamily="2" charset="0"/>
              </a:rPr>
              <a:t>For example:​</a:t>
            </a:r>
            <a:endParaRPr lang="en-US" sz="2000" dirty="0">
              <a:solidFill>
                <a:srgbClr val="000000"/>
              </a:solidFill>
              <a:latin typeface="Segoe UI" panose="020B0502040204020203" pitchFamily="34" charset="0"/>
            </a:endParaRPr>
          </a:p>
          <a:p>
            <a:pPr fontAlgn="base"/>
            <a:r>
              <a:rPr lang="en-US" sz="2000" b="1" dirty="0">
                <a:solidFill>
                  <a:srgbClr val="FAAD14"/>
                </a:solidFill>
                <a:latin typeface="Gotham" panose="02000504020000020004" pitchFamily="2" charset="0"/>
              </a:rPr>
              <a:t>Active play is the way! #walk the talk </a:t>
            </a:r>
            <a:endParaRPr lang="en-US" sz="2000" dirty="0">
              <a:solidFill>
                <a:srgbClr val="FAAD14"/>
              </a:solidFill>
              <a:latin typeface="Segoe UI" panose="020B0502040204020203" pitchFamily="34" charset="0"/>
            </a:endParaRPr>
          </a:p>
          <a:p>
            <a:endParaRPr lang="en-US" sz="2000" dirty="0"/>
          </a:p>
        </p:txBody>
      </p:sp>
      <p:pic>
        <p:nvPicPr>
          <p:cNvPr id="5122" name="Picture 2">
            <a:extLst>
              <a:ext uri="{FF2B5EF4-FFF2-40B4-BE49-F238E27FC236}">
                <a16:creationId xmlns:a16="http://schemas.microsoft.com/office/drawing/2014/main" id="{844A7B56-B808-440C-89AB-3E5675EF9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2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a:bodyPr>
          <a:lstStyle/>
          <a:p>
            <a:r>
              <a:rPr lang="en-US">
                <a:solidFill>
                  <a:srgbClr val="00426A"/>
                </a:solidFill>
              </a:rPr>
              <a:t>Questions?</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nSpc>
                <a:spcPts val="3000"/>
              </a:lnSpc>
            </a:pPr>
            <a:r>
              <a:rPr lang="en-US" sz="2400" dirty="0"/>
              <a:t>Thanks for participating in Session 1</a:t>
            </a:r>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r>
              <a:rPr lang="en-US" dirty="0">
                <a:solidFill>
                  <a:srgbClr val="FAAD14"/>
                </a:solidFill>
              </a:rPr>
              <a:t>Next session:</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1" y="4476698"/>
            <a:ext cx="3752973"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t>Insert Date</a:t>
            </a:r>
          </a:p>
          <a:p>
            <a:r>
              <a:rPr lang="en-US" sz="2000" dirty="0"/>
              <a:t>Insert Time</a:t>
            </a:r>
          </a:p>
          <a:p>
            <a:r>
              <a:rPr lang="en-US" sz="2000" dirty="0"/>
              <a:t>Insert Trainer Contact Info</a:t>
            </a:r>
          </a:p>
          <a:p>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309C8A"/>
                </a:solidFill>
                <a:effectLst/>
                <a:uLnTx/>
                <a:uFillTx/>
                <a:ea typeface="+mn-ea"/>
                <a:cs typeface="Calibri" panose="020F0502020204030204" pitchFamily="34" charset="0"/>
                <a:sym typeface="Arial Narrow"/>
              </a:rPr>
              <a:t>PALSECE@Nemours.org</a:t>
            </a:r>
            <a:endParaRPr lang="en-US" sz="2000" dirty="0">
              <a:solidFill>
                <a:srgbClr val="309C8A"/>
              </a:solidFill>
            </a:endParaRPr>
          </a:p>
        </p:txBody>
      </p:sp>
      <p:pic>
        <p:nvPicPr>
          <p:cNvPr id="9" name="Picture 8" descr="A picture containing person, ground, wooden, outdoor&#10;&#10;Description automatically generated">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44300" r="10467"/>
          <a:stretch/>
        </p:blipFill>
        <p:spPr>
          <a:xfrm>
            <a:off x="4648200" y="0"/>
            <a:ext cx="4495800" cy="6633947"/>
          </a:xfrm>
          <a:prstGeom prst="rect">
            <a:avLst/>
          </a:prstGeom>
        </p:spPr>
      </p:pic>
    </p:spTree>
    <p:extLst>
      <p:ext uri="{BB962C8B-B14F-4D97-AF65-F5344CB8AC3E}">
        <p14:creationId xmlns:p14="http://schemas.microsoft.com/office/powerpoint/2010/main" val="427472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looking through a window&#10;&#10;Description automatically generated with low confidence">
            <a:extLst>
              <a:ext uri="{FF2B5EF4-FFF2-40B4-BE49-F238E27FC236}">
                <a16:creationId xmlns:a16="http://schemas.microsoft.com/office/drawing/2014/main" id="{357863DB-D93B-4C71-8E3B-F7200B6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 y="-29948"/>
            <a:ext cx="4447048" cy="6661162"/>
          </a:xfrm>
          <a:prstGeom prst="rect">
            <a:avLst/>
          </a:prstGeom>
        </p:spPr>
      </p:pic>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195546" y="239486"/>
            <a:ext cx="4150183" cy="926645"/>
          </a:xfrm>
        </p:spPr>
        <p:txBody>
          <a:bodyPr/>
          <a:lstStyle/>
          <a:p>
            <a:r>
              <a:rPr lang="en-US" dirty="0"/>
              <a:t>What is PALS?</a:t>
            </a:r>
          </a:p>
        </p:txBody>
      </p:sp>
      <p:sp>
        <p:nvSpPr>
          <p:cNvPr id="24" name="TextBox 23">
            <a:extLst>
              <a:ext uri="{FF2B5EF4-FFF2-40B4-BE49-F238E27FC236}">
                <a16:creationId xmlns:a16="http://schemas.microsoft.com/office/drawing/2014/main" id="{7BB33383-E12C-4FF4-94FE-2D4E4C36F58B}"/>
              </a:ext>
            </a:extLst>
          </p:cNvPr>
          <p:cNvSpPr txBox="1"/>
          <p:nvPr/>
        </p:nvSpPr>
        <p:spPr>
          <a:xfrm>
            <a:off x="4934856" y="2075543"/>
            <a:ext cx="3628571" cy="2062103"/>
          </a:xfrm>
          <a:prstGeom prst="rect">
            <a:avLst/>
          </a:prstGeom>
          <a:noFill/>
        </p:spPr>
        <p:txBody>
          <a:bodyPr wrap="square" rtlCol="0">
            <a:spAutoFit/>
          </a:bodyPr>
          <a:lstStyle/>
          <a:p>
            <a:r>
              <a:rPr lang="en-US" sz="3200" dirty="0">
                <a:solidFill>
                  <a:srgbClr val="00426A"/>
                </a:solidFill>
              </a:rPr>
              <a:t>A series of learning sessions focused on physical activity</a:t>
            </a:r>
          </a:p>
        </p:txBody>
      </p:sp>
    </p:spTree>
    <p:extLst>
      <p:ext uri="{BB962C8B-B14F-4D97-AF65-F5344CB8AC3E}">
        <p14:creationId xmlns:p14="http://schemas.microsoft.com/office/powerpoint/2010/main" val="98727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1123467" y="439876"/>
            <a:ext cx="7556075" cy="872670"/>
          </a:xfrm>
        </p:spPr>
        <p:txBody>
          <a:bodyPr>
            <a:normAutofit/>
          </a:bodyPr>
          <a:lstStyle/>
          <a:p>
            <a:r>
              <a:rPr lang="en-US" sz="3600" dirty="0"/>
              <a:t>What will you learn from PALS?</a:t>
            </a:r>
          </a:p>
        </p:txBody>
      </p:sp>
      <p:pic>
        <p:nvPicPr>
          <p:cNvPr id="7" name="Picture Placeholder 6" descr="A baby holding a green balloon&#10;&#10;Description automatically generated with medium confidence">
            <a:extLst>
              <a:ext uri="{FF2B5EF4-FFF2-40B4-BE49-F238E27FC236}">
                <a16:creationId xmlns:a16="http://schemas.microsoft.com/office/drawing/2014/main" id="{AE635193-F80B-47D8-A604-11F0A2D3CEB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032" r="21032"/>
          <a:stretch>
            <a:fillRect/>
          </a:stretch>
        </p:blipFill>
        <p:spPr>
          <a:xfrm>
            <a:off x="0" y="168933"/>
            <a:ext cx="5196114" cy="6742209"/>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225159" y="2155373"/>
            <a:ext cx="4334898" cy="4702627"/>
          </a:xfrm>
        </p:spPr>
        <p:txBody>
          <a:bodyPr>
            <a:normAutofit/>
          </a:bodyPr>
          <a:lstStyle/>
          <a:p>
            <a:pPr>
              <a:lnSpc>
                <a:spcPts val="120"/>
              </a:lnSpc>
              <a:spcAft>
                <a:spcPts val="1200"/>
              </a:spcAft>
            </a:pPr>
            <a:r>
              <a:rPr lang="en-US" sz="1800" dirty="0"/>
              <a:t>After training, you will be able to:</a:t>
            </a:r>
          </a:p>
          <a:p>
            <a:pPr marL="285750" indent="-285750">
              <a:lnSpc>
                <a:spcPts val="2000"/>
              </a:lnSpc>
              <a:spcAft>
                <a:spcPts val="1200"/>
              </a:spcAft>
              <a:buClr>
                <a:srgbClr val="309C8A"/>
              </a:buClr>
              <a:buFont typeface="Monotype Sorts" panose="01010601010101010101" pitchFamily="2" charset="2"/>
              <a:buChar char="n"/>
            </a:pPr>
            <a:r>
              <a:rPr lang="en-US" sz="1800" b="0" dirty="0"/>
              <a:t>Recognize how important physical activity is for infants, toddlers, and preschool children</a:t>
            </a:r>
          </a:p>
          <a:p>
            <a:pPr marL="285750" indent="-285750">
              <a:lnSpc>
                <a:spcPts val="2000"/>
              </a:lnSpc>
              <a:spcAft>
                <a:spcPts val="1200"/>
              </a:spcAft>
              <a:buClr>
                <a:srgbClr val="309C8A"/>
              </a:buClr>
              <a:buFont typeface="Monotype Sorts" panose="01010601010101010101" pitchFamily="2" charset="2"/>
              <a:buChar char="n"/>
            </a:pPr>
            <a:r>
              <a:rPr lang="en-US" sz="1800" b="0" dirty="0"/>
              <a:t>Identify the role of early care and education (ECE) providers in promoting physical activity for children birth to 5</a:t>
            </a:r>
          </a:p>
          <a:p>
            <a:pPr marL="285750" indent="-285750">
              <a:lnSpc>
                <a:spcPts val="2000"/>
              </a:lnSpc>
              <a:spcAft>
                <a:spcPts val="1200"/>
              </a:spcAft>
              <a:buClr>
                <a:srgbClr val="309C8A"/>
              </a:buClr>
              <a:buFont typeface="Monotype Sorts" panose="01010601010101010101" pitchFamily="2" charset="2"/>
              <a:buChar char="n"/>
            </a:pPr>
            <a:r>
              <a:rPr lang="en-US" sz="1800" b="0" dirty="0"/>
              <a:t>Develop skills to follow best practices of physical activity in ECE settings</a:t>
            </a:r>
          </a:p>
          <a:p>
            <a:pPr marL="285750" indent="-285750">
              <a:lnSpc>
                <a:spcPts val="2160"/>
              </a:lnSpc>
              <a:spcAft>
                <a:spcPts val="1200"/>
              </a:spcAft>
              <a:buFont typeface="Monotype Sorts" panose="01010601010101010101" pitchFamily="2" charset="2"/>
              <a:buChar char="n"/>
            </a:pPr>
            <a:endParaRPr lang="en-US" sz="1800" dirty="0"/>
          </a:p>
        </p:txBody>
      </p:sp>
    </p:spTree>
    <p:extLst>
      <p:ext uri="{BB962C8B-B14F-4D97-AF65-F5344CB8AC3E}">
        <p14:creationId xmlns:p14="http://schemas.microsoft.com/office/powerpoint/2010/main" val="31884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3C12-F8C2-4B4B-B706-A9E5FFB22BCB}"/>
              </a:ext>
            </a:extLst>
          </p:cNvPr>
          <p:cNvPicPr>
            <a:picLocks noChangeAspect="1"/>
          </p:cNvPicPr>
          <p:nvPr/>
        </p:nvPicPr>
        <p:blipFill>
          <a:blip r:embed="rId3">
            <a:extLst>
              <a:ext uri="{28A0092B-C50C-407E-A947-70E740481C1C}">
                <a14:useLocalDpi xmlns:a14="http://schemas.microsoft.com/office/drawing/2010/main" val="0"/>
              </a:ext>
            </a:extLst>
          </a:blip>
          <a:srcRect l="1436" r="1436"/>
          <a:stretch/>
        </p:blipFill>
        <p:spPr>
          <a:xfrm>
            <a:off x="10220" y="1356785"/>
            <a:ext cx="3926432" cy="559800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3936652" y="460896"/>
            <a:ext cx="4307462" cy="872670"/>
          </a:xfrm>
        </p:spPr>
        <p:txBody>
          <a:bodyPr>
            <a:normAutofit fontScale="90000"/>
          </a:bodyPr>
          <a:lstStyle/>
          <a:p>
            <a:r>
              <a:rPr lang="en-US" sz="3600" dirty="0"/>
              <a:t>What will you learn from PALS?</a:t>
            </a:r>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936652" y="2135513"/>
            <a:ext cx="4334898" cy="3994111"/>
          </a:xfrm>
        </p:spPr>
        <p:txBody>
          <a:bodyPr>
            <a:normAutofit/>
          </a:bodyPr>
          <a:lstStyle/>
          <a:p>
            <a:pPr>
              <a:lnSpc>
                <a:spcPts val="120"/>
              </a:lnSpc>
              <a:spcAft>
                <a:spcPts val="1200"/>
              </a:spcAft>
            </a:pPr>
            <a:r>
              <a:rPr lang="en-US" sz="1800" dirty="0"/>
              <a:t>After training, you will be able to:</a:t>
            </a:r>
          </a:p>
          <a:p>
            <a:pPr marL="285750" indent="-285750">
              <a:lnSpc>
                <a:spcPts val="2000"/>
              </a:lnSpc>
              <a:spcAft>
                <a:spcPts val="1200"/>
              </a:spcAft>
              <a:buClr>
                <a:srgbClr val="309C8A"/>
              </a:buClr>
              <a:buFont typeface="Monotype Sorts" panose="01010601010101010101" pitchFamily="2" charset="2"/>
              <a:buChar char="n"/>
            </a:pPr>
            <a:r>
              <a:rPr lang="en-US" sz="1800" b="0" dirty="0"/>
              <a:t>Communicate with families about their children’s physical activity </a:t>
            </a:r>
          </a:p>
          <a:p>
            <a:pPr marL="285750" indent="-285750">
              <a:lnSpc>
                <a:spcPts val="2000"/>
              </a:lnSpc>
              <a:spcAft>
                <a:spcPts val="1200"/>
              </a:spcAft>
              <a:buClr>
                <a:srgbClr val="309C8A"/>
              </a:buClr>
              <a:buFont typeface="Monotype Sorts" panose="01010601010101010101" pitchFamily="2" charset="2"/>
              <a:buChar char="n"/>
            </a:pPr>
            <a:r>
              <a:rPr lang="en-US" sz="1800" b="0" dirty="0"/>
              <a:t>Set policies that follow best practices for physical activity in Early Childhood Education settings</a:t>
            </a:r>
          </a:p>
          <a:p>
            <a:pPr marL="285750" indent="-285750">
              <a:lnSpc>
                <a:spcPts val="2000"/>
              </a:lnSpc>
              <a:spcAft>
                <a:spcPts val="1200"/>
              </a:spcAft>
              <a:buClr>
                <a:srgbClr val="309C8A"/>
              </a:buClr>
              <a:buFont typeface="Monotype Sorts" panose="01010601010101010101" pitchFamily="2" charset="2"/>
              <a:buChar char="n"/>
            </a:pPr>
            <a:r>
              <a:rPr lang="en-US" sz="1800" b="0" dirty="0"/>
              <a:t>Identify opportunities for change and develop an action plan</a:t>
            </a:r>
          </a:p>
        </p:txBody>
      </p:sp>
    </p:spTree>
    <p:extLst>
      <p:ext uri="{BB962C8B-B14F-4D97-AF65-F5344CB8AC3E}">
        <p14:creationId xmlns:p14="http://schemas.microsoft.com/office/powerpoint/2010/main" val="59893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idx="4294967295"/>
          </p:nvPr>
        </p:nvSpPr>
        <p:spPr>
          <a:xfrm>
            <a:off x="4848447" y="1122363"/>
            <a:ext cx="4295553" cy="3424237"/>
          </a:xfrm>
        </p:spPr>
        <p:txBody>
          <a:bodyPr vert="horz" lIns="91440" tIns="45720" rIns="91440" bIns="45720" rtlCol="0" anchor="b">
            <a:normAutofit/>
          </a:bodyPr>
          <a:lstStyle/>
          <a:p>
            <a:r>
              <a:rPr lang="en-US" sz="2800" dirty="0">
                <a:solidFill>
                  <a:schemeClr val="tx1"/>
                </a:solidFill>
                <a:latin typeface="+mj-lt"/>
              </a:rPr>
              <a:t>Recognize that physical activity is important for </a:t>
            </a:r>
            <a:br>
              <a:rPr lang="en-US" sz="2800" dirty="0">
                <a:solidFill>
                  <a:schemeClr val="tx1"/>
                </a:solidFill>
                <a:latin typeface="+mj-lt"/>
              </a:rPr>
            </a:br>
            <a:r>
              <a:rPr lang="en-US" sz="2800" dirty="0">
                <a:solidFill>
                  <a:schemeClr val="tx1"/>
                </a:solidFill>
                <a:latin typeface="+mj-lt"/>
              </a:rPr>
              <a:t>infants, toddlers and preschool children</a:t>
            </a:r>
          </a:p>
        </p:txBody>
      </p:sp>
      <p:pic>
        <p:nvPicPr>
          <p:cNvPr id="1028" name="Picture 4">
            <a:extLst>
              <a:ext uri="{FF2B5EF4-FFF2-40B4-BE49-F238E27FC236}">
                <a16:creationId xmlns:a16="http://schemas.microsoft.com/office/drawing/2014/main" id="{E49AC3A9-3796-4D3F-B7E3-397BFFE4E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21265"/>
            <a:ext cx="4574778" cy="661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5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5550940" y="298177"/>
            <a:ext cx="3214687" cy="3017837"/>
          </a:xfrm>
          <a:noFill/>
        </p:spPr>
        <p:txBody>
          <a:bodyPr vert="horz" lIns="91440" tIns="45720" rIns="91440" bIns="45720" rtlCol="0" anchor="b">
            <a:noAutofit/>
          </a:bodyPr>
          <a:lstStyle/>
          <a:p>
            <a:pPr>
              <a:lnSpc>
                <a:spcPts val="3200"/>
              </a:lnSpc>
            </a:pPr>
            <a:r>
              <a:rPr lang="en-US" sz="2800" dirty="0">
                <a:solidFill>
                  <a:srgbClr val="309C8A"/>
                </a:solidFill>
              </a:rPr>
              <a:t>What memory do you have of physical activity from your childhood?</a:t>
            </a:r>
          </a:p>
        </p:txBody>
      </p:sp>
      <p:pic>
        <p:nvPicPr>
          <p:cNvPr id="9" name="Picture 8" descr="A baby sitting on a slide&#10;&#10;Description automatically generated with low confidence">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27642" r="13095" b="885"/>
          <a:stretch/>
        </p:blipFill>
        <p:spPr>
          <a:xfrm>
            <a:off x="-1" y="0"/>
            <a:ext cx="5947283" cy="663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children looking at a computer&#10;&#10;Description automatically generated with medium confidence">
            <a:extLst>
              <a:ext uri="{FF2B5EF4-FFF2-40B4-BE49-F238E27FC236}">
                <a16:creationId xmlns:a16="http://schemas.microsoft.com/office/drawing/2014/main" id="{4D803EC4-AD27-4CCD-8E62-45BC4CE9AD73}"/>
              </a:ext>
            </a:extLst>
          </p:cNvPr>
          <p:cNvPicPr>
            <a:picLocks noChangeAspect="1"/>
          </p:cNvPicPr>
          <p:nvPr/>
        </p:nvPicPr>
        <p:blipFill rotWithShape="1">
          <a:blip r:embed="rId3">
            <a:extLst>
              <a:ext uri="{28A0092B-C50C-407E-A947-70E740481C1C}">
                <a14:useLocalDpi xmlns:a14="http://schemas.microsoft.com/office/drawing/2010/main" val="0"/>
              </a:ext>
            </a:extLst>
          </a:blip>
          <a:srcRect t="-1" b="14455"/>
          <a:stretch/>
        </p:blipFill>
        <p:spPr>
          <a:xfrm>
            <a:off x="0" y="1438191"/>
            <a:ext cx="9144000" cy="5214857"/>
          </a:xfrm>
          <a:prstGeom prst="rect">
            <a:avLst/>
          </a:prstGeom>
        </p:spPr>
      </p:pic>
      <p:sp>
        <p:nvSpPr>
          <p:cNvPr id="2" name="Title 1">
            <a:extLst>
              <a:ext uri="{FF2B5EF4-FFF2-40B4-BE49-F238E27FC236}">
                <a16:creationId xmlns:a16="http://schemas.microsoft.com/office/drawing/2014/main" id="{A953F1EC-C95B-435A-80C8-C373306F7F0B}"/>
              </a:ext>
            </a:extLst>
          </p:cNvPr>
          <p:cNvSpPr>
            <a:spLocks noGrp="1"/>
          </p:cNvSpPr>
          <p:nvPr>
            <p:ph type="title"/>
          </p:nvPr>
        </p:nvSpPr>
        <p:spPr>
          <a:xfrm>
            <a:off x="0" y="0"/>
            <a:ext cx="9144000" cy="1438191"/>
          </a:xfrm>
          <a:solidFill>
            <a:srgbClr val="00426A"/>
          </a:solidFill>
        </p:spPr>
        <p:txBody>
          <a:bodyPr>
            <a:normAutofit/>
          </a:bodyPr>
          <a:lstStyle/>
          <a:p>
            <a:pPr indent="400050"/>
            <a:r>
              <a:rPr lang="en-US" dirty="0"/>
              <a:t>Let’s review self-assessments</a:t>
            </a:r>
          </a:p>
        </p:txBody>
      </p:sp>
    </p:spTree>
    <p:extLst>
      <p:ext uri="{BB962C8B-B14F-4D97-AF65-F5344CB8AC3E}">
        <p14:creationId xmlns:p14="http://schemas.microsoft.com/office/powerpoint/2010/main" val="8177133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7" ma:contentTypeDescription="Create a new document." ma:contentTypeScope="" ma:versionID="5bf6b900fc6a730a572725a0b66c0feb">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3220cb47adcd189663d888758067621c"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631042-2907-4899-8A92-9D2E5FCA6C0F}">
  <ds:schemaRefs>
    <ds:schemaRef ds:uri="http://schemas.microsoft.com/office/2006/metadata/properties"/>
    <ds:schemaRef ds:uri="http://schemas.microsoft.com/office/infopath/2007/PartnerControls"/>
    <ds:schemaRef ds:uri="128e445f-53bd-4d7c-94e9-7ccc49acf3c2"/>
  </ds:schemaRefs>
</ds:datastoreItem>
</file>

<file path=customXml/itemProps2.xml><?xml version="1.0" encoding="utf-8"?>
<ds:datastoreItem xmlns:ds="http://schemas.openxmlformats.org/officeDocument/2006/customXml" ds:itemID="{01C94B98-004F-4820-BB8A-DE21413854FF}"/>
</file>

<file path=customXml/itemProps3.xml><?xml version="1.0" encoding="utf-8"?>
<ds:datastoreItem xmlns:ds="http://schemas.openxmlformats.org/officeDocument/2006/customXml" ds:itemID="{C96C6BFC-3C01-41D8-B245-A6853E2BC8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22209</TotalTime>
  <Words>6757</Words>
  <Application>Microsoft Office PowerPoint</Application>
  <PresentationFormat>On-screen Show (4:3)</PresentationFormat>
  <Paragraphs>470</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Gotham</vt:lpstr>
      <vt:lpstr>Gotham Black</vt:lpstr>
      <vt:lpstr>Arial</vt:lpstr>
      <vt:lpstr>Calibri</vt:lpstr>
      <vt:lpstr>Poppins</vt:lpstr>
      <vt:lpstr>Monotype Sorts</vt:lpstr>
      <vt:lpstr>Segoe UI</vt:lpstr>
      <vt:lpstr>Symbol</vt:lpstr>
      <vt:lpstr>Gotham Thin</vt:lpstr>
      <vt:lpstr>Wingdings</vt:lpstr>
      <vt:lpstr>Office Theme</vt:lpstr>
      <vt:lpstr>PowerPoint Presentation</vt:lpstr>
      <vt:lpstr>PowerPoint Presentation</vt:lpstr>
      <vt:lpstr>PowerPoint Presentation</vt:lpstr>
      <vt:lpstr>What is PALS?</vt:lpstr>
      <vt:lpstr>What will you learn from PALS?</vt:lpstr>
      <vt:lpstr>What will you learn from PALS?</vt:lpstr>
      <vt:lpstr>Recognize that physical activity is important for  infants, toddlers and preschool children</vt:lpstr>
      <vt:lpstr>What memory do you have of physical activity from your childhood?</vt:lpstr>
      <vt:lpstr>Let’s review self-assessments</vt:lpstr>
      <vt:lpstr>Why do one?</vt:lpstr>
      <vt:lpstr>About the Nutrition and Physical Activity Self-Assessment for Child Care  (Go NAPSACC) </vt:lpstr>
      <vt:lpstr>The self-assessment tool for Infant &amp; Child Physical Activity</vt:lpstr>
      <vt:lpstr>Let’s talk about Go NAPSACC </vt:lpstr>
      <vt:lpstr>Activity break!</vt:lpstr>
      <vt:lpstr>Physical activity and active play</vt:lpstr>
      <vt:lpstr>Active play looks different in infants </vt:lpstr>
      <vt:lpstr>What are the benefits of physical activity?</vt:lpstr>
      <vt:lpstr>What are the stages of development?</vt:lpstr>
      <vt:lpstr>How does the brain develop in young children?</vt:lpstr>
      <vt:lpstr>Video: The Developing Brain</vt:lpstr>
      <vt:lpstr>What are the cognitive benefits of physical activity?</vt:lpstr>
      <vt:lpstr>Gross motor skill development involves movement of the large muscles in the arms, legs, or the entire body</vt:lpstr>
      <vt:lpstr>What are the phases of gross motor development?</vt:lpstr>
      <vt:lpstr>Video: Fundamental movement skills</vt:lpstr>
      <vt:lpstr>What are fundamental movement skills?</vt:lpstr>
      <vt:lpstr>The stages of development for throwing</vt:lpstr>
      <vt:lpstr>What is physical literacy?</vt:lpstr>
      <vt:lpstr>How do you promote gross motor development?</vt:lpstr>
      <vt:lpstr>How do you promote gross motor development in preschoolers?</vt:lpstr>
      <vt:lpstr>Physical activity supports children’s social-emotional development</vt:lpstr>
      <vt:lpstr>Activity break!</vt:lpstr>
      <vt:lpstr>Recap:  Recognize that physical activity is important for infants, toddlers and preschool children</vt:lpstr>
      <vt:lpstr>Be an Influencer!</vt:lpstr>
      <vt:lpstr>Questions?</vt:lpstr>
      <vt:lpstr>Thanks for participating in Session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209</cp:revision>
  <dcterms:created xsi:type="dcterms:W3CDTF">2021-07-01T15:43:00Z</dcterms:created>
  <dcterms:modified xsi:type="dcterms:W3CDTF">2022-05-20T21:27:37Z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ies>
</file>