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3"/>
  </p:notesMasterIdLst>
  <p:handoutMasterIdLst>
    <p:handoutMasterId r:id="rId34"/>
  </p:handoutMasterIdLst>
  <p:sldIdLst>
    <p:sldId id="256" r:id="rId5"/>
    <p:sldId id="257" r:id="rId6"/>
    <p:sldId id="295" r:id="rId7"/>
    <p:sldId id="262" r:id="rId8"/>
    <p:sldId id="263" r:id="rId9"/>
    <p:sldId id="294" r:id="rId10"/>
    <p:sldId id="318" r:id="rId11"/>
    <p:sldId id="321" r:id="rId12"/>
    <p:sldId id="332" r:id="rId13"/>
    <p:sldId id="319" r:id="rId14"/>
    <p:sldId id="260" r:id="rId15"/>
    <p:sldId id="302" r:id="rId16"/>
    <p:sldId id="270" r:id="rId17"/>
    <p:sldId id="296" r:id="rId18"/>
    <p:sldId id="265" r:id="rId19"/>
    <p:sldId id="299" r:id="rId20"/>
    <p:sldId id="334" r:id="rId21"/>
    <p:sldId id="266" r:id="rId22"/>
    <p:sldId id="313" r:id="rId23"/>
    <p:sldId id="324" r:id="rId24"/>
    <p:sldId id="323" r:id="rId25"/>
    <p:sldId id="311" r:id="rId26"/>
    <p:sldId id="335" r:id="rId27"/>
    <p:sldId id="330" r:id="rId28"/>
    <p:sldId id="325" r:id="rId29"/>
    <p:sldId id="331" r:id="rId30"/>
    <p:sldId id="333" r:id="rId31"/>
    <p:sldId id="292" r:id="rId32"/>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Gotham" panose="02000504020000020004" pitchFamily="2" charset="0"/>
      <p:regular r:id="rId39"/>
      <p:bold r:id="rId40"/>
      <p:italic r:id="rId41"/>
      <p:boldItalic r:id="rId42"/>
    </p:embeddedFont>
    <p:embeddedFont>
      <p:font typeface="Gotham Black" pitchFamily="50" charset="0"/>
      <p:regular r:id="rId43"/>
    </p:embeddedFont>
    <p:embeddedFont>
      <p:font typeface="Gotham Thin" pitchFamily="50" charset="0"/>
      <p:regular r:id="rId44"/>
      <p:italic r:id="rId45"/>
    </p:embeddedFont>
    <p:embeddedFont>
      <p:font typeface="Monotype Sorts" panose="020B0604020202020204" charset="2"/>
      <p:regular r:id="rId46"/>
    </p:embeddedFont>
    <p:embeddedFont>
      <p:font typeface="Montserrat" panose="00000500000000000000" pitchFamily="2" charset="0"/>
      <p:regular r:id="rId47"/>
      <p:bold r:id="rId48"/>
      <p:italic r:id="rId49"/>
      <p:boldItalic r:id="rId50"/>
    </p:embeddedFont>
    <p:embeddedFont>
      <p:font typeface="Poppins" panose="00000500000000000000" pitchFamily="2" charset="0"/>
      <p:regular r:id="rId51"/>
      <p:bold r:id="rId52"/>
      <p:italic r:id="rId53"/>
      <p:boldItalic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43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12" clrIdx="0">
    <p:extLst>
      <p:ext uri="{19B8F6BF-5375-455C-9EA6-DF929625EA0E}">
        <p15:presenceInfo xmlns:p15="http://schemas.microsoft.com/office/powerpoint/2012/main" userId="S::rd0057@nemours.org::165f8d16-cdf4-4bcd-aefd-1ad807eec2cc" providerId="AD"/>
      </p:ext>
    </p:extLst>
  </p:cmAuthor>
  <p:cmAuthor id="2" name="Roshelle Payes" initials="RP" lastIdx="2" clrIdx="1">
    <p:extLst>
      <p:ext uri="{19B8F6BF-5375-455C-9EA6-DF929625EA0E}">
        <p15:presenceInfo xmlns:p15="http://schemas.microsoft.com/office/powerpoint/2012/main" userId="S::rp0009@nemours.org::40a02bf0-f419-4fe2-aa30-42475b76c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C8A"/>
    <a:srgbClr val="01A8B6"/>
    <a:srgbClr val="FAAD14"/>
    <a:srgbClr val="EC01C0"/>
    <a:srgbClr val="00426A"/>
    <a:srgbClr val="E7E137"/>
    <a:srgbClr val="D3D1D1"/>
    <a:srgbClr val="E2E0E0"/>
    <a:srgbClr val="F7F7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54656" autoAdjust="0"/>
  </p:normalViewPr>
  <p:slideViewPr>
    <p:cSldViewPr snapToGrid="0">
      <p:cViewPr varScale="1">
        <p:scale>
          <a:sx n="33" d="100"/>
          <a:sy n="33" d="100"/>
        </p:scale>
        <p:origin x="2108" y="36"/>
      </p:cViewPr>
      <p:guideLst>
        <p:guide orient="horz" pos="816"/>
        <p:guide pos="432"/>
      </p:guideLst>
    </p:cSldViewPr>
  </p:slideViewPr>
  <p:notesTextViewPr>
    <p:cViewPr>
      <p:scale>
        <a:sx n="3" d="2"/>
        <a:sy n="3" d="2"/>
      </p:scale>
      <p:origin x="0" y="0"/>
    </p:cViewPr>
  </p:notesTextViewPr>
  <p:sorterViewPr>
    <p:cViewPr varScale="1">
      <p:scale>
        <a:sx n="1" d="1"/>
        <a:sy n="1" d="1"/>
      </p:scale>
      <p:origin x="0" y="-2720"/>
    </p:cViewPr>
  </p:sorterViewPr>
  <p:notesViewPr>
    <p:cSldViewPr snapToGrid="0" showGuides="1">
      <p:cViewPr varScale="1">
        <p:scale>
          <a:sx n="48" d="100"/>
          <a:sy n="48" d="100"/>
        </p:scale>
        <p:origin x="1828" y="48"/>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2/15/2023</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43300"/>
            <a:ext cx="5436704"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990630" y="1123950"/>
            <a:ext cx="2763837" cy="210958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2B6FE325-E5BD-442F-B9B7-1D5C749648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Gotham" panose="02000504020000020004"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Gotham" panose="02000504020000020004"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Gotham" panose="02000504020000020004"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Gotham" panose="02000504020000020004"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Gotham" panose="02000504020000020004"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pjTgt96E_C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bddd/actearly/milestones/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ncbddd/spanish/actearly/spanish-milestones-app.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900"/>
              </a:spcAft>
            </a:pPr>
            <a:r>
              <a:rPr lang="en-US" sz="1100" b="1" dirty="0">
                <a:latin typeface="Montserrat" panose="00000500000000000000" pitchFamily="2" charset="0"/>
                <a:cs typeface="Poppins" panose="00000500000000000000" pitchFamily="2" charset="0"/>
              </a:rPr>
              <a:t>Welcome to the Healthy Kids Healthy Future Physical Activity Learning Session. </a:t>
            </a:r>
            <a:endParaRPr lang="en-US" sz="1100" dirty="0">
              <a:latin typeface="Montserrat" panose="00000500000000000000" pitchFamily="2" charset="0"/>
              <a:cs typeface="Poppins" panose="00000500000000000000" pitchFamily="2" charset="0"/>
            </a:endParaRPr>
          </a:p>
          <a:p>
            <a:pPr marL="0" marR="0" lvl="0" indent="0" algn="l" defTabSz="914400" rtl="0" eaLnBrk="1" fontAlgn="auto" latinLnBrk="0" hangingPunct="1">
              <a:lnSpc>
                <a:spcPts val="1320"/>
              </a:lnSpc>
              <a:spcBef>
                <a:spcPts val="0"/>
              </a:spcBef>
              <a:spcAft>
                <a:spcPts val="900"/>
              </a:spcAft>
              <a:buClrTx/>
              <a:buSzTx/>
              <a:buFontTx/>
              <a:buNone/>
              <a:tabLst/>
              <a:defRPr/>
            </a:pPr>
            <a:r>
              <a:rPr lang="en-US" sz="1000" dirty="0">
                <a:latin typeface="Montserrat" panose="00000500000000000000" pitchFamily="2" charset="0"/>
                <a:cs typeface="Poppins" panose="00000500000000000000" pitchFamily="2" charset="0"/>
              </a:rPr>
              <a:t>Thank you for sharing your time with us today to learn more about how early care settings can support young children to become more physically active. </a:t>
            </a: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In this training you will learn best practices of physical activity in Early Care &amp; Education settings focusing on how providers can engage with families around physical activity, training and resources to support providers and program policies. </a:t>
            </a:r>
          </a:p>
          <a:p>
            <a:pPr>
              <a:lnSpc>
                <a:spcPts val="1320"/>
              </a:lnSpc>
              <a:spcAft>
                <a:spcPts val="900"/>
              </a:spcAft>
            </a:pPr>
            <a:endParaRPr lang="en-US" sz="1000" dirty="0">
              <a:latin typeface="Montserrat" panose="00000500000000000000" pitchFamily="2" charset="0"/>
              <a:cs typeface="Poppins" panose="00000500000000000000" pitchFamily="2" charset="0"/>
            </a:endParaRP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a:latin typeface="Gotham" panose="02000504050000020004" pitchFamily="2" charset="0"/>
              </a:rPr>
              <a:t>PALS: Page ‹#›</a:t>
            </a:r>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43D0820-C9C5-4E55-B75C-429B6F037D7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608983" cy="5141913"/>
          </a:xfrm>
        </p:spPr>
        <p:txBody>
          <a:bodyPr/>
          <a:lstStyle/>
          <a:p>
            <a:pPr>
              <a:lnSpc>
                <a:spcPts val="1100"/>
              </a:lnSpc>
              <a:spcAft>
                <a:spcPts val="600"/>
              </a:spcAft>
            </a:pPr>
            <a:r>
              <a:rPr lang="en-US" sz="800" dirty="0"/>
              <a:t>Families will be more engaged if you provide a welcoming environment. </a:t>
            </a:r>
          </a:p>
          <a:p>
            <a:pPr>
              <a:lnSpc>
                <a:spcPts val="1100"/>
              </a:lnSpc>
              <a:spcAft>
                <a:spcPts val="600"/>
              </a:spcAft>
            </a:pPr>
            <a:r>
              <a:rPr lang="en-US" sz="800" dirty="0"/>
              <a:t>When they feel comfortable with the staff and with other families, feelings of comfort and stability will increase their support.  </a:t>
            </a:r>
          </a:p>
          <a:p>
            <a:pPr>
              <a:lnSpc>
                <a:spcPts val="1100"/>
              </a:lnSpc>
              <a:spcAft>
                <a:spcPts val="600"/>
              </a:spcAft>
            </a:pPr>
            <a:r>
              <a:rPr lang="en-US" sz="800" dirty="0"/>
              <a:t>Families benefit if they know about activities that their children do during the child care day. They can help continue the activities at home. For example: </a:t>
            </a:r>
          </a:p>
          <a:p>
            <a:pPr marL="171450" indent="-171450">
              <a:lnSpc>
                <a:spcPts val="1100"/>
              </a:lnSpc>
              <a:spcAft>
                <a:spcPts val="600"/>
              </a:spcAft>
              <a:buFont typeface="Monotype Sorts" panose="01010601010101010101" pitchFamily="2" charset="2"/>
              <a:buChar char="n"/>
            </a:pPr>
            <a:r>
              <a:rPr lang="en-US" sz="800" dirty="0"/>
              <a:t>Share lyrics to movement songs and games with them. </a:t>
            </a:r>
          </a:p>
          <a:p>
            <a:pPr marL="171450" indent="-171450">
              <a:lnSpc>
                <a:spcPts val="1100"/>
              </a:lnSpc>
              <a:spcAft>
                <a:spcPts val="600"/>
              </a:spcAft>
              <a:buFont typeface="Monotype Sorts" panose="01010601010101010101" pitchFamily="2" charset="2"/>
              <a:buChar char="n"/>
            </a:pPr>
            <a:r>
              <a:rPr lang="en-US" sz="800" dirty="0"/>
              <a:t>Post photos and information on bulletin boards, in newsletters or in closed social media groups.</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8719A70-7C46-4390-AEC9-EB63701BD2D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476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300"/>
            <a:ext cx="5476461" cy="5227320"/>
          </a:xfrm>
        </p:spPr>
        <p:txBody>
          <a:bodyPr/>
          <a:lstStyle/>
          <a:p>
            <a:pPr defTabSz="914266">
              <a:lnSpc>
                <a:spcPts val="1300"/>
              </a:lnSpc>
              <a:spcAft>
                <a:spcPts val="600"/>
              </a:spcAft>
              <a:defRPr/>
            </a:pPr>
            <a:r>
              <a:rPr lang="en-US" sz="900" dirty="0">
                <a:solidFill>
                  <a:srgbClr val="00ACBA"/>
                </a:solidFill>
              </a:rPr>
              <a:t>Trainer notes: </a:t>
            </a:r>
          </a:p>
          <a:p>
            <a:pPr defTabSz="914266">
              <a:lnSpc>
                <a:spcPts val="1100"/>
              </a:lnSpc>
              <a:spcAft>
                <a:spcPts val="600"/>
              </a:spcAft>
              <a:defRPr/>
            </a:pPr>
            <a:r>
              <a:rPr lang="en-US" sz="900" b="1" dirty="0"/>
              <a:t>Have a large group discussion about strategies that providers can use to engage families.</a:t>
            </a:r>
          </a:p>
          <a:p>
            <a:pPr defTabSz="914266">
              <a:lnSpc>
                <a:spcPts val="1100"/>
              </a:lnSpc>
              <a:spcAft>
                <a:spcPts val="600"/>
              </a:spcAft>
              <a:defRPr/>
            </a:pPr>
            <a:r>
              <a:rPr lang="en-US" sz="900" dirty="0"/>
              <a:t>Use a sheet of chart paper to write participants’ responses. If facilitating virtually, consider using a whiteboard or </a:t>
            </a:r>
            <a:r>
              <a:rPr lang="en-US" sz="900" dirty="0" err="1"/>
              <a:t>Jamboard</a:t>
            </a:r>
            <a:r>
              <a:rPr lang="en-US" sz="900" dirty="0"/>
              <a:t> for participants to log their responses.</a:t>
            </a:r>
          </a:p>
          <a:p>
            <a:pPr defTabSz="914266">
              <a:lnSpc>
                <a:spcPts val="1100"/>
              </a:lnSpc>
              <a:spcAft>
                <a:spcPts val="600"/>
              </a:spcAft>
              <a:defRPr/>
            </a:pPr>
            <a:endParaRPr lang="en-US" sz="900" dirty="0"/>
          </a:p>
          <a:p>
            <a:pPr defTabSz="914266">
              <a:lnSpc>
                <a:spcPts val="1100"/>
              </a:lnSpc>
              <a:spcAft>
                <a:spcPts val="400"/>
              </a:spcAft>
              <a:defRPr/>
            </a:pPr>
            <a:r>
              <a:rPr lang="en-US" sz="900" dirty="0"/>
              <a:t>Some ideas are:</a:t>
            </a:r>
          </a:p>
          <a:p>
            <a:pPr marL="171450" indent="-171450" defTabSz="914266">
              <a:lnSpc>
                <a:spcPts val="1100"/>
              </a:lnSpc>
              <a:spcAft>
                <a:spcPts val="600"/>
              </a:spcAft>
              <a:buFont typeface="Monotype Sorts" panose="01010601010101010101" pitchFamily="2" charset="2"/>
              <a:buChar char="n"/>
              <a:defRPr/>
            </a:pPr>
            <a:r>
              <a:rPr lang="en-US" sz="900" dirty="0"/>
              <a:t>Share with parents the motor skills you observe and the active play their children enjoy while they are in your care. This can help you start a conversation with them about physical activity.</a:t>
            </a:r>
          </a:p>
          <a:p>
            <a:pPr marL="171450" indent="-171450" defTabSz="914266">
              <a:lnSpc>
                <a:spcPts val="1100"/>
              </a:lnSpc>
              <a:spcAft>
                <a:spcPts val="600"/>
              </a:spcAft>
              <a:buFont typeface="Monotype Sorts" panose="01010601010101010101" pitchFamily="2" charset="2"/>
              <a:buChar char="n"/>
              <a:defRPr/>
            </a:pPr>
            <a:r>
              <a:rPr lang="en-US" sz="900" dirty="0"/>
              <a:t>Share ideas for large muscle activities they can do at home using inexpensive items such as boxes, blankets or balls.</a:t>
            </a:r>
          </a:p>
          <a:p>
            <a:pPr marL="171450" indent="-171450" defTabSz="914266">
              <a:lnSpc>
                <a:spcPts val="1100"/>
              </a:lnSpc>
              <a:spcAft>
                <a:spcPts val="600"/>
              </a:spcAft>
              <a:buFont typeface="Monotype Sorts" panose="01010601010101010101" pitchFamily="2" charset="2"/>
              <a:buChar char="n"/>
              <a:defRPr/>
            </a:pPr>
            <a:r>
              <a:rPr lang="en-US" sz="900" dirty="0"/>
              <a:t>Send them photos in a closed social media group of the classroom engaged in active play.</a:t>
            </a:r>
          </a:p>
          <a:p>
            <a:pPr marL="171450" indent="-171450" defTabSz="914266">
              <a:lnSpc>
                <a:spcPts val="1100"/>
              </a:lnSpc>
              <a:spcAft>
                <a:spcPts val="600"/>
              </a:spcAft>
              <a:buFont typeface="Monotype Sorts" panose="01010601010101010101" pitchFamily="2" charset="2"/>
              <a:buChar char="n"/>
              <a:defRPr/>
            </a:pPr>
            <a:r>
              <a:rPr lang="en-US" sz="900" dirty="0"/>
              <a:t>Share information about free or low-cost community events that support active family time such as community walks, the location of community playgrounds and waterparks, and park events.</a:t>
            </a:r>
          </a:p>
          <a:p>
            <a:pPr marL="171450" indent="-171450" defTabSz="914266">
              <a:lnSpc>
                <a:spcPts val="1100"/>
              </a:lnSpc>
              <a:spcAft>
                <a:spcPts val="400"/>
              </a:spcAft>
              <a:buFont typeface="Monotype Sorts" panose="01010601010101010101" pitchFamily="2" charset="2"/>
              <a:buChar char="n"/>
              <a:defRPr/>
            </a:pPr>
            <a:r>
              <a:rPr lang="en-US" sz="900" dirty="0"/>
              <a:t>Set up quick physical activity stations for families and children to do at pick-up time such as a short obstacle course, hopscotch, hula hoops or a target to toss balls at.</a:t>
            </a:r>
          </a:p>
          <a:p>
            <a:pPr marL="171450" marR="0" lvl="0" indent="-171450" algn="l" defTabSz="914266" rtl="0" eaLnBrk="1" fontAlgn="auto" latinLnBrk="0" hangingPunct="1">
              <a:lnSpc>
                <a:spcPts val="1100"/>
              </a:lnSpc>
              <a:spcBef>
                <a:spcPts val="0"/>
              </a:spcBef>
              <a:spcAft>
                <a:spcPts val="400"/>
              </a:spcAft>
              <a:buClrTx/>
              <a:buSzTx/>
              <a:buFont typeface="Monotype Sorts" panose="01010601010101010101" pitchFamily="2" charset="2"/>
              <a:buChar char="n"/>
              <a:tabLst/>
              <a:defRPr/>
            </a:pPr>
            <a:r>
              <a:rPr lang="en-US" sz="900" dirty="0"/>
              <a:t>Have a family night focused on physical activity. Set up games/activities that support fundamental movement skills.</a:t>
            </a:r>
          </a:p>
          <a:p>
            <a:pPr marL="171450" indent="-171450" defTabSz="914266">
              <a:lnSpc>
                <a:spcPts val="1100"/>
              </a:lnSpc>
              <a:spcAft>
                <a:spcPts val="400"/>
              </a:spcAft>
              <a:buFont typeface="Monotype Sorts" panose="01010601010101010101" pitchFamily="2" charset="2"/>
              <a:buChar char="n"/>
              <a:defRPr/>
            </a:pPr>
            <a:endParaRPr lang="en-US" sz="9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ED41154-4EDB-433E-B143-C538FA25B92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529470" cy="5213350"/>
          </a:xfrm>
        </p:spPr>
        <p:txBody>
          <a:bodyPr/>
          <a:lstStyle/>
          <a:p>
            <a:pPr defTabSz="914266">
              <a:spcAft>
                <a:spcPts val="0"/>
              </a:spcAft>
              <a:defRPr/>
            </a:pPr>
            <a:r>
              <a:rPr lang="en-US" sz="900" baseline="0" dirty="0">
                <a:solidFill>
                  <a:srgbClr val="00ACBA"/>
                </a:solidFill>
              </a:rPr>
              <a:t>Trainer notes: </a:t>
            </a:r>
          </a:p>
          <a:p>
            <a:pPr defTabSz="914266">
              <a:spcAft>
                <a:spcPts val="600"/>
              </a:spcAft>
              <a:defRPr/>
            </a:pPr>
            <a:r>
              <a:rPr lang="en-US" sz="900" dirty="0">
                <a:solidFill>
                  <a:prstClr val="black"/>
                </a:solidFill>
              </a:rPr>
              <a:t>Have participants refer to their PALS </a:t>
            </a:r>
            <a:r>
              <a:rPr lang="en-US" sz="900" i="1" dirty="0">
                <a:solidFill>
                  <a:prstClr val="black"/>
                </a:solidFill>
              </a:rPr>
              <a:t>Warm-up Log </a:t>
            </a:r>
            <a:r>
              <a:rPr lang="en-US" sz="900" dirty="0">
                <a:solidFill>
                  <a:prstClr val="black"/>
                </a:solidFill>
              </a:rPr>
              <a:t>and note if </a:t>
            </a:r>
            <a:r>
              <a:rPr lang="en-US" sz="900" b="1" dirty="0">
                <a:solidFill>
                  <a:prstClr val="black"/>
                </a:solidFill>
              </a:rPr>
              <a:t>engaging families</a:t>
            </a:r>
            <a:r>
              <a:rPr lang="en-US" sz="900" dirty="0">
                <a:solidFill>
                  <a:prstClr val="black"/>
                </a:solidFill>
              </a:rPr>
              <a:t> is a strength or area of improvement in their environment. </a:t>
            </a:r>
          </a:p>
          <a:p>
            <a:pPr defTabSz="914266">
              <a:defRPr/>
            </a:pPr>
            <a:r>
              <a:rPr lang="en-US" sz="900" dirty="0">
                <a:solidFill>
                  <a:prstClr val="black"/>
                </a:solidFill>
              </a:rPr>
              <a:t>Encourage them to note ideas they have for engaging families and note key concepts from the training they want to remember.</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A411C02F-F97F-4106-B208-A67114D71AE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652371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334001"/>
          </a:xfrm>
        </p:spPr>
        <p:txBody>
          <a:bodyPr/>
          <a:lstStyle/>
          <a:p>
            <a:pPr>
              <a:lnSpc>
                <a:spcPts val="1100"/>
              </a:lnSpc>
              <a:spcAft>
                <a:spcPts val="600"/>
              </a:spcAft>
            </a:pPr>
            <a:r>
              <a:rPr lang="en-US" sz="900" dirty="0"/>
              <a:t>Jim Gill is a child development specialist, with a special emphasis on play. </a:t>
            </a:r>
          </a:p>
          <a:p>
            <a:pPr>
              <a:lnSpc>
                <a:spcPts val="1100"/>
              </a:lnSpc>
              <a:spcAft>
                <a:spcPts val="600"/>
              </a:spcAft>
            </a:pPr>
            <a:r>
              <a:rPr lang="en-US" sz="900" dirty="0"/>
              <a:t>This song is an example of an opportunity for playful interactions between a child and a caring adult. </a:t>
            </a:r>
          </a:p>
          <a:p>
            <a:pPr marL="800100" indent="-800100">
              <a:lnSpc>
                <a:spcPts val="1100"/>
              </a:lnSpc>
              <a:spcAft>
                <a:spcPts val="600"/>
              </a:spcAft>
              <a:tabLst>
                <a:tab pos="800100" algn="l"/>
              </a:tabLst>
            </a:pPr>
            <a:r>
              <a:rPr lang="en-US" sz="900" dirty="0">
                <a:solidFill>
                  <a:srgbClr val="00ACBA"/>
                </a:solidFill>
                <a:hlinkClick r:id="rId3"/>
              </a:rPr>
              <a:t>https://www.youtube.com/watch?v=pjTgt96E_Co</a:t>
            </a:r>
            <a:r>
              <a:rPr lang="en-US" sz="900" dirty="0">
                <a:solidFill>
                  <a:srgbClr val="00ACBA"/>
                </a:solidFill>
              </a:rPr>
              <a:t> </a:t>
            </a:r>
          </a:p>
          <a:p>
            <a:pPr>
              <a:lnSpc>
                <a:spcPts val="1100"/>
              </a:lnSpc>
              <a:spcAft>
                <a:spcPts val="600"/>
              </a:spcAft>
            </a:pPr>
            <a:r>
              <a:rPr lang="en-US" sz="900" dirty="0"/>
              <a:t>If time allows, ask participants to share other music and musicians they use to encourage movement in their classroom. </a:t>
            </a:r>
          </a:p>
          <a:p>
            <a:pPr>
              <a:lnSpc>
                <a:spcPts val="1100"/>
              </a:lnSpc>
              <a:spcAft>
                <a:spcPts val="600"/>
              </a:spcAft>
            </a:pPr>
            <a:r>
              <a:rPr lang="en-US" sz="800" dirty="0"/>
              <a:t>Source:</a:t>
            </a:r>
            <a:br>
              <a:rPr lang="en-US" sz="800" dirty="0"/>
            </a:br>
            <a:r>
              <a:rPr lang="en-US" sz="800" dirty="0"/>
              <a:t>1. </a:t>
            </a:r>
            <a:r>
              <a:rPr lang="en-US" sz="800" dirty="0">
                <a:effectLst/>
                <a:latin typeface="Arial" panose="020B0604020202020204" pitchFamily="34" charset="0"/>
                <a:ea typeface="Calibri" panose="020F0502020204030204" pitchFamily="34" charset="0"/>
                <a:cs typeface="Times New Roman" panose="02020603050405020304" pitchFamily="18" charset="0"/>
              </a:rPr>
              <a:t>Gill, Jim. (2019, September 25). </a:t>
            </a:r>
            <a:r>
              <a:rPr lang="en-US" sz="800" i="1" dirty="0">
                <a:effectLst/>
                <a:latin typeface="Arial" panose="020B0604020202020204" pitchFamily="34" charset="0"/>
                <a:ea typeface="Calibri" panose="020F0502020204030204" pitchFamily="34" charset="0"/>
                <a:cs typeface="Times New Roman" panose="02020603050405020304" pitchFamily="18" charset="0"/>
              </a:rPr>
              <a:t>My Ups and Downs</a:t>
            </a:r>
            <a:r>
              <a:rPr lang="en-US" sz="800" dirty="0">
                <a:effectLst/>
                <a:latin typeface="Arial" panose="020B0604020202020204" pitchFamily="34" charset="0"/>
                <a:ea typeface="Calibri" panose="020F0502020204030204" pitchFamily="34" charset="0"/>
                <a:cs typeface="Times New Roman" panose="02020603050405020304" pitchFamily="18" charset="0"/>
              </a:rPr>
              <a:t> [Video]. YouTube. https://www.youtube.com/watch?v=pjTgt96E_Co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1100"/>
              </a:lnSpc>
              <a:spcAft>
                <a:spcPts val="600"/>
              </a:spcAft>
              <a:buFont typeface="Monotype Sorts" panose="01010601010101010101" pitchFamily="2" charset="2"/>
              <a:buNone/>
            </a:pPr>
            <a:endParaRPr lang="en-US" sz="900"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AAC8683-8003-43D9-8637-CFF3D5F0C9F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4541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36704" cy="5213350"/>
          </a:xfrm>
        </p:spPr>
        <p:txBody>
          <a:bodyPr/>
          <a:lstStyle/>
          <a:p>
            <a:r>
              <a:rPr lang="en-US" dirty="0"/>
              <a:t>In this section we will talk about provider training and classroom resources to support physical activity.</a:t>
            </a:r>
          </a:p>
          <a:p>
            <a:r>
              <a:rPr lang="en-US" dirty="0"/>
              <a:t>Training and other professional development opportunities can increase your knowledge, skills, and activities that promote physical activity among young children.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D280229A-47A8-421B-B362-8659E0962075}"/>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001437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solidFill>
                  <a:srgbClr val="01A8B6"/>
                </a:solidFill>
              </a:rPr>
              <a:t>Trainer notes:</a:t>
            </a:r>
          </a:p>
          <a:p>
            <a:pPr>
              <a:lnSpc>
                <a:spcPts val="1260"/>
              </a:lnSpc>
              <a:spcAft>
                <a:spcPts val="1200"/>
              </a:spcAft>
            </a:pPr>
            <a:r>
              <a:rPr lang="en-US" sz="1000" dirty="0"/>
              <a:t>Hand out and share the Physical Activity Resource handout in your </a:t>
            </a:r>
            <a:r>
              <a:rPr lang="en-US" sz="1000" i="1" dirty="0"/>
              <a:t>Facilitator Guide </a:t>
            </a:r>
            <a:r>
              <a:rPr lang="en-US" sz="1000" dirty="0"/>
              <a:t>or on the USB. </a:t>
            </a:r>
          </a:p>
          <a:p>
            <a:pPr>
              <a:lnSpc>
                <a:spcPts val="1260"/>
              </a:lnSpc>
              <a:spcAft>
                <a:spcPts val="1200"/>
              </a:spcAft>
            </a:pPr>
            <a:r>
              <a:rPr lang="en-US" sz="1000" dirty="0"/>
              <a:t>Review the handout and highlight those resources that participants can access. </a:t>
            </a:r>
          </a:p>
          <a:p>
            <a:pPr>
              <a:lnSpc>
                <a:spcPts val="1260"/>
              </a:lnSpc>
              <a:spcAft>
                <a:spcPts val="1200"/>
              </a:spcAft>
            </a:pPr>
            <a:r>
              <a:rPr lang="en-US" sz="1000" dirty="0"/>
              <a:t>If time permits and you have internet access, walk through and discuss a specific resource. </a:t>
            </a:r>
          </a:p>
          <a:p>
            <a:pPr>
              <a:lnSpc>
                <a:spcPts val="1260"/>
              </a:lnSpc>
              <a:spcAft>
                <a:spcPts val="1200"/>
              </a:spcAft>
            </a:pPr>
            <a:r>
              <a:rPr lang="en-US" dirty="0"/>
              <a:t>Highlighting</a:t>
            </a:r>
            <a:r>
              <a:rPr lang="en-US" sz="1000" dirty="0"/>
              <a:t> any state-specific resources for physical activity. A state resources that you can share to all states and providers is Wisconsin’s Active Early https://www.dhs.wisconsin.gov/library/p-00280.htm.</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0057216C-6AE5-4E65-A0CE-018E3FDBBDE5}"/>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303123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10200" cy="5219700"/>
          </a:xfrm>
        </p:spPr>
        <p:txBody>
          <a:bodyPr/>
          <a:lstStyle/>
          <a:p>
            <a:pPr>
              <a:lnSpc>
                <a:spcPts val="1100"/>
              </a:lnSpc>
              <a:spcAft>
                <a:spcPts val="600"/>
              </a:spcAft>
            </a:pPr>
            <a:r>
              <a:rPr lang="en-US" sz="900" dirty="0"/>
              <a:t>Better Kid Care's On Demand Distance Education system offers professional development that is available anytime you need it.</a:t>
            </a:r>
          </a:p>
          <a:p>
            <a:pPr marL="0" marR="0" lvl="0" indent="0" algn="l" defTabSz="914400" rtl="0" eaLnBrk="1" fontAlgn="auto" latinLnBrk="0" hangingPunct="1">
              <a:lnSpc>
                <a:spcPts val="1100"/>
              </a:lnSpc>
              <a:spcBef>
                <a:spcPts val="0"/>
              </a:spcBef>
              <a:spcAft>
                <a:spcPts val="600"/>
              </a:spcAft>
              <a:buClrTx/>
              <a:buSzTx/>
              <a:buFontTx/>
              <a:buNone/>
              <a:tabLst/>
              <a:defRPr/>
            </a:pPr>
            <a:r>
              <a:rPr lang="en-US" sz="900" dirty="0"/>
              <a:t>Over 45 states accept Better Kid Care online modules for state-specific professional development requirements. Courses are free and certificates for continuing education credits are $5. </a:t>
            </a:r>
            <a:r>
              <a:rPr lang="en-US" sz="1000" dirty="0">
                <a:effectLst/>
              </a:rPr>
              <a:t>Some states reimburse or give codes to pay for the fee. Check with your state Professional Development Network.</a:t>
            </a:r>
          </a:p>
          <a:p>
            <a:pPr>
              <a:lnSpc>
                <a:spcPts val="1100"/>
              </a:lnSpc>
              <a:spcAft>
                <a:spcPts val="600"/>
              </a:spcAft>
            </a:pPr>
            <a:endParaRPr lang="en-US" sz="900" dirty="0"/>
          </a:p>
          <a:p>
            <a:pPr>
              <a:lnSpc>
                <a:spcPts val="1100"/>
              </a:lnSpc>
              <a:spcAft>
                <a:spcPts val="600"/>
              </a:spcAft>
            </a:pPr>
            <a:r>
              <a:rPr lang="en-US" sz="900" dirty="0"/>
              <a:t>Their website gives you a map with more information. </a:t>
            </a:r>
          </a:p>
          <a:p>
            <a:pPr>
              <a:lnSpc>
                <a:spcPts val="1100"/>
              </a:lnSpc>
              <a:spcAft>
                <a:spcPts val="600"/>
              </a:spcAft>
            </a:pPr>
            <a:r>
              <a:rPr lang="en-US" sz="900" dirty="0"/>
              <a:t>Note that while the trainings are free, there is a small charge for a certificate of completion. </a:t>
            </a:r>
          </a:p>
          <a:p>
            <a:pPr>
              <a:lnSpc>
                <a:spcPts val="1100"/>
              </a:lnSpc>
              <a:spcAft>
                <a:spcPts val="600"/>
              </a:spcAft>
            </a:pPr>
            <a:r>
              <a:rPr lang="en-US" sz="900" dirty="0"/>
              <a:t>The Better Kid Care trainings related to Physical Activity are listed on the screen. You can also find several trainings on music and movement.</a:t>
            </a:r>
          </a:p>
          <a:p>
            <a:pPr>
              <a:lnSpc>
                <a:spcPts val="1260"/>
              </a:lnSpc>
              <a:spcAft>
                <a:spcPts val="1200"/>
              </a:spcAft>
            </a:pPr>
            <a:endParaRPr lang="en-US" sz="10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CC421D37-540B-4275-A0BF-42829062C4D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084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23452" cy="5141913"/>
          </a:xfrm>
        </p:spPr>
        <p:txBody>
          <a:bodyPr/>
          <a:lstStyle/>
          <a:p>
            <a:pPr>
              <a:lnSpc>
                <a:spcPts val="1100"/>
              </a:lnSpc>
            </a:pPr>
            <a:r>
              <a:rPr lang="en-US" sz="900" dirty="0"/>
              <a:t>You can use many different children’s books with movement activities.</a:t>
            </a:r>
          </a:p>
          <a:p>
            <a:pPr>
              <a:lnSpc>
                <a:spcPts val="1100"/>
              </a:lnSpc>
            </a:pPr>
            <a:r>
              <a:rPr lang="en-US" sz="900" dirty="0"/>
              <a:t>Using books this way supports children’s understanding of the concepts and vocabulary in the story. </a:t>
            </a:r>
          </a:p>
          <a:p>
            <a:pPr>
              <a:lnSpc>
                <a:spcPts val="1100"/>
              </a:lnSpc>
            </a:pPr>
            <a:r>
              <a:rPr lang="en-US" sz="900" dirty="0"/>
              <a:t>Connecting literacy and movement can bring joy to children. Children who have a hard time sitting during stories will respond to opportunity to move in a positive way. </a:t>
            </a:r>
          </a:p>
          <a:p>
            <a:pPr>
              <a:lnSpc>
                <a:spcPts val="1100"/>
              </a:lnSpc>
              <a:spcAft>
                <a:spcPts val="200"/>
              </a:spcAft>
            </a:pPr>
            <a:endParaRPr lang="en-US" sz="900" dirty="0">
              <a:solidFill>
                <a:srgbClr val="01A8B6"/>
              </a:solidFill>
            </a:endParaRPr>
          </a:p>
          <a:p>
            <a:pPr>
              <a:lnSpc>
                <a:spcPts val="1100"/>
              </a:lnSpc>
              <a:spcAft>
                <a:spcPts val="200"/>
              </a:spcAft>
            </a:pPr>
            <a:r>
              <a:rPr lang="en-US" sz="900" dirty="0">
                <a:solidFill>
                  <a:srgbClr val="01A8B6"/>
                </a:solidFill>
              </a:rPr>
              <a:t>Trainer notes:</a:t>
            </a:r>
          </a:p>
          <a:p>
            <a:pPr>
              <a:lnSpc>
                <a:spcPts val="1100"/>
              </a:lnSpc>
            </a:pPr>
            <a:r>
              <a:rPr lang="en-US" sz="900" dirty="0"/>
              <a:t>Ask participants to share their favorite books that support movement. Capture responses on chart paper or in the chat.</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6" name="Header Placeholder 1">
            <a:extLst>
              <a:ext uri="{FF2B5EF4-FFF2-40B4-BE49-F238E27FC236}">
                <a16:creationId xmlns:a16="http://schemas.microsoft.com/office/drawing/2014/main" id="{757925D2-5D28-43C1-948F-5F2F7AD52FA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4: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Families, Training and Program Policies</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70943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99" y="3457575"/>
            <a:ext cx="5464865" cy="4985385"/>
          </a:xfrm>
        </p:spPr>
        <p:txBody>
          <a:bodyPr/>
          <a:lstStyle/>
          <a:p>
            <a:pPr>
              <a:spcAft>
                <a:spcPts val="600"/>
              </a:spcAft>
            </a:pPr>
            <a:r>
              <a:rPr lang="en-US" sz="1000" dirty="0"/>
              <a:t>Each of these resources can support teachers in age-appropriate activities with low cost materials. Link are in the participant handout. If time allows, click on an image and share the website with your participants.</a:t>
            </a:r>
          </a:p>
          <a:p>
            <a:pPr marL="171450" indent="-171450">
              <a:spcAft>
                <a:spcPts val="600"/>
              </a:spcAft>
              <a:buFont typeface="Monotype Sorts" panose="01010601010101010101" pitchFamily="2" charset="2"/>
              <a:buChar char="n"/>
            </a:pPr>
            <a:r>
              <a:rPr lang="en-US" sz="1000" i="1" dirty="0"/>
              <a:t>Be Active Kids </a:t>
            </a:r>
            <a:r>
              <a:rPr lang="en-US" sz="1000" dirty="0"/>
              <a:t>has a wide range of 1-page ideas using inexpensive items such as milk jugs, bubbles, pool noodles, bean bags, ribbons, hoops and natural parts such as leaves.</a:t>
            </a:r>
          </a:p>
          <a:p>
            <a:pPr marL="171450" indent="-171450">
              <a:spcAft>
                <a:spcPts val="600"/>
              </a:spcAft>
              <a:buFont typeface="Monotype Sorts" panose="01010601010101010101" pitchFamily="2" charset="2"/>
              <a:buChar char="n"/>
            </a:pPr>
            <a:r>
              <a:rPr lang="en-US" sz="1000" i="1" dirty="0"/>
              <a:t>Active for Life </a:t>
            </a:r>
            <a:r>
              <a:rPr lang="en-US" sz="1000" dirty="0"/>
              <a:t>also has a wide range of activities that you can sort by age and skill.</a:t>
            </a:r>
          </a:p>
          <a:p>
            <a:pPr marL="171450" indent="-171450">
              <a:spcAft>
                <a:spcPts val="600"/>
              </a:spcAft>
              <a:buFont typeface="Monotype Sorts" panose="01010601010101010101" pitchFamily="2" charset="2"/>
              <a:buChar char="n"/>
            </a:pPr>
            <a:r>
              <a:rPr lang="en-US" sz="1000" i="1" dirty="0"/>
              <a:t>Active Play</a:t>
            </a:r>
            <a:r>
              <a:rPr lang="en-US" sz="1000" dirty="0"/>
              <a:t>, Dr. Diane Craft’s website, has several activities to download.</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A376A5B0-6C5C-438F-B830-EB61DE7E3A5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99236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76461" cy="5141913"/>
          </a:xfrm>
        </p:spPr>
        <p:txBody>
          <a:bodyPr/>
          <a:lstStyle/>
          <a:p>
            <a:pPr>
              <a:lnSpc>
                <a:spcPts val="1100"/>
              </a:lnSpc>
              <a:spcAft>
                <a:spcPts val="600"/>
              </a:spcAft>
            </a:pPr>
            <a:r>
              <a:rPr lang="en-US" sz="900" b="1" baseline="0" dirty="0"/>
              <a:t>A physical activity curriculum can support you as you increase the amount of physical activity children experience in developmentally appropriate ways. </a:t>
            </a:r>
          </a:p>
          <a:p>
            <a:pPr>
              <a:lnSpc>
                <a:spcPts val="1100"/>
              </a:lnSpc>
              <a:spcAft>
                <a:spcPts val="600"/>
              </a:spcAft>
            </a:pPr>
            <a:r>
              <a:rPr lang="en-US" sz="900" baseline="0" dirty="0"/>
              <a:t>Multiple curricula supporting physical activity have been developed for </a:t>
            </a:r>
            <a:r>
              <a:rPr lang="en-US" sz="900" baseline="0" dirty="0" err="1"/>
              <a:t>ECE</a:t>
            </a:r>
            <a:r>
              <a:rPr lang="en-US" sz="900" baseline="0" dirty="0"/>
              <a:t> settings. </a:t>
            </a:r>
          </a:p>
          <a:p>
            <a:pPr>
              <a:lnSpc>
                <a:spcPts val="1100"/>
              </a:lnSpc>
              <a:spcAft>
                <a:spcPts val="600"/>
              </a:spcAft>
            </a:pPr>
            <a:r>
              <a:rPr lang="en-US" sz="900" baseline="0" dirty="0"/>
              <a:t>Each listed curricula gives you a specific set of materials to help plan developmentally and age-appropriate activities.</a:t>
            </a:r>
          </a:p>
          <a:p>
            <a:pPr marL="171450" indent="-171450">
              <a:lnSpc>
                <a:spcPts val="1100"/>
              </a:lnSpc>
              <a:spcAft>
                <a:spcPts val="600"/>
              </a:spcAft>
              <a:buFont typeface="Monotype Sorts" panose="01010601010101010101" pitchFamily="2" charset="2"/>
              <a:buChar char="n"/>
            </a:pPr>
            <a:r>
              <a:rPr lang="en-US" sz="900" b="1" baseline="0" dirty="0"/>
              <a:t>OPEN</a:t>
            </a:r>
            <a:r>
              <a:rPr lang="en-US" sz="900" baseline="0" dirty="0"/>
              <a:t> and </a:t>
            </a:r>
            <a:r>
              <a:rPr lang="en-US" sz="900" b="1" baseline="0" dirty="0"/>
              <a:t>Sesame Street Healthy Habits for Life: We Have The Moves </a:t>
            </a:r>
            <a:r>
              <a:rPr lang="en-US" sz="900" baseline="0" dirty="0"/>
              <a:t>are free for providers to download at the links found in the handout.</a:t>
            </a:r>
          </a:p>
          <a:p>
            <a:pPr marL="0" indent="0">
              <a:lnSpc>
                <a:spcPts val="1100"/>
              </a:lnSpc>
              <a:spcAft>
                <a:spcPts val="600"/>
              </a:spcAft>
              <a:buFont typeface="Monotype Sorts" panose="01010601010101010101" pitchFamily="2" charset="2"/>
              <a:buNone/>
            </a:pPr>
            <a:r>
              <a:rPr lang="en-US" sz="900" baseline="0" dirty="0">
                <a:solidFill>
                  <a:srgbClr val="01A8B6"/>
                </a:solidFill>
              </a:rPr>
              <a:t>Trainer note:</a:t>
            </a:r>
            <a:r>
              <a:rPr lang="en-US" sz="900" baseline="0" dirty="0"/>
              <a:t> Links are embedded in the slide for the OPEN and Sesame Street curriculum websites. If time allows visit one site during the training and spotlight some of the lessons and activities available.</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D271A14E-BAEE-42A3-93AF-CB59AD0AE19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81544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special thank you to these organizations and people who helped successfully develop this training. </a:t>
            </a: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8" name="Header Placeholder 1">
            <a:extLst>
              <a:ext uri="{FF2B5EF4-FFF2-40B4-BE49-F238E27FC236}">
                <a16:creationId xmlns:a16="http://schemas.microsoft.com/office/drawing/2014/main" id="{E8F9635A-E940-4C1C-B3EC-4B9EAC3B9DF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6347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300"/>
            <a:ext cx="5463209" cy="5213350"/>
          </a:xfrm>
        </p:spPr>
        <p:txBody>
          <a:bodyPr/>
          <a:lstStyle/>
          <a:p>
            <a:pPr defTabSz="914266">
              <a:spcAft>
                <a:spcPts val="0"/>
              </a:spcAft>
              <a:defRPr/>
            </a:pPr>
            <a:r>
              <a:rPr lang="en-US" sz="900" baseline="0" dirty="0">
                <a:solidFill>
                  <a:srgbClr val="00ACBA"/>
                </a:solidFill>
              </a:rPr>
              <a:t>Trainer notes: </a:t>
            </a:r>
          </a:p>
          <a:p>
            <a:pPr defTabSz="914266">
              <a:spcAft>
                <a:spcPts val="600"/>
              </a:spcAft>
              <a:defRPr/>
            </a:pPr>
            <a:r>
              <a:rPr lang="en-US" sz="900" dirty="0">
                <a:solidFill>
                  <a:prstClr val="black"/>
                </a:solidFill>
              </a:rPr>
              <a:t>Have participants refer to their PALS </a:t>
            </a:r>
            <a:r>
              <a:rPr lang="en-US" sz="900" i="1" dirty="0">
                <a:solidFill>
                  <a:prstClr val="black"/>
                </a:solidFill>
              </a:rPr>
              <a:t>Warm-up Log </a:t>
            </a:r>
            <a:r>
              <a:rPr lang="en-US" sz="900" dirty="0">
                <a:solidFill>
                  <a:prstClr val="black"/>
                </a:solidFill>
              </a:rPr>
              <a:t>and note if </a:t>
            </a:r>
            <a:r>
              <a:rPr lang="en-US" sz="900" b="1" dirty="0">
                <a:solidFill>
                  <a:prstClr val="black"/>
                </a:solidFill>
              </a:rPr>
              <a:t>training</a:t>
            </a:r>
            <a:r>
              <a:rPr lang="en-US" sz="900" dirty="0">
                <a:solidFill>
                  <a:prstClr val="black"/>
                </a:solidFill>
              </a:rPr>
              <a:t> is a strength or area of improvement in their environment. </a:t>
            </a:r>
          </a:p>
          <a:p>
            <a:pPr defTabSz="914266">
              <a:defRPr/>
            </a:pPr>
            <a:r>
              <a:rPr lang="en-US" sz="900" dirty="0">
                <a:solidFill>
                  <a:prstClr val="black"/>
                </a:solidFill>
              </a:rPr>
              <a:t>Encourage them to note ideas they have about training and note key concepts they want to remember.</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5C98817C-7B1E-4A0E-A6AF-2F946659AF5E}"/>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187224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300"/>
            <a:ext cx="5502965" cy="5213350"/>
          </a:xfrm>
        </p:spPr>
        <p:txBody>
          <a:bodyPr/>
          <a:lstStyle/>
          <a:p>
            <a:r>
              <a:rPr lang="en-US" dirty="0"/>
              <a:t>Quality child care programs have policies in place to support operations.</a:t>
            </a:r>
          </a:p>
          <a:p>
            <a:r>
              <a:rPr lang="en-US" dirty="0"/>
              <a:t>Policies define how a program is run and how children will be cared for. You can find policies in family and staff handbooks and in program manuals. </a:t>
            </a:r>
          </a:p>
          <a:p>
            <a:pPr>
              <a:spcAft>
                <a:spcPts val="600"/>
              </a:spcAft>
            </a:pPr>
            <a:r>
              <a:rPr lang="en-US" dirty="0"/>
              <a:t>Policies can cover various areas of program operations such as: </a:t>
            </a:r>
          </a:p>
          <a:p>
            <a:pPr marL="171450" indent="-171450">
              <a:spcAft>
                <a:spcPts val="0"/>
              </a:spcAft>
              <a:buFont typeface="Monotype Sorts" panose="01010601010101010101" pitchFamily="2" charset="2"/>
              <a:buChar char="n"/>
            </a:pPr>
            <a:r>
              <a:rPr lang="en-US" dirty="0"/>
              <a:t>payment procedures</a:t>
            </a:r>
          </a:p>
          <a:p>
            <a:pPr marL="171450" indent="-171450">
              <a:spcAft>
                <a:spcPts val="0"/>
              </a:spcAft>
              <a:buFont typeface="Monotype Sorts" panose="01010601010101010101" pitchFamily="2" charset="2"/>
              <a:buChar char="n"/>
            </a:pPr>
            <a:r>
              <a:rPr lang="en-US" dirty="0"/>
              <a:t>late pickups </a:t>
            </a:r>
          </a:p>
          <a:p>
            <a:pPr marL="171450" indent="-171450">
              <a:spcAft>
                <a:spcPts val="0"/>
              </a:spcAft>
              <a:buFont typeface="Monotype Sorts" panose="01010601010101010101" pitchFamily="2" charset="2"/>
              <a:buChar char="n"/>
            </a:pPr>
            <a:r>
              <a:rPr lang="en-US" dirty="0"/>
              <a:t>exclusion for illness</a:t>
            </a:r>
          </a:p>
          <a:p>
            <a:pPr marL="171450" indent="-171450">
              <a:buFont typeface="Monotype Sorts" panose="01010601010101010101" pitchFamily="2" charset="2"/>
              <a:buChar char="n"/>
            </a:pPr>
            <a:r>
              <a:rPr lang="en-US" dirty="0"/>
              <a:t>daily activities</a:t>
            </a:r>
          </a:p>
          <a:p>
            <a:r>
              <a:rPr lang="en-US" dirty="0"/>
              <a:t>Notice how </a:t>
            </a:r>
            <a:r>
              <a:rPr lang="en-US" b="1" dirty="0"/>
              <a:t>policy</a:t>
            </a:r>
            <a:r>
              <a:rPr lang="en-US" dirty="0"/>
              <a:t> is the center tile in the best practices image. A strong physical activity policy will address each best practice. In turn, the policy supports teachers in implementing physical activity in their classrooms.</a:t>
            </a:r>
            <a:br>
              <a:rPr lang="en-US" dirty="0"/>
            </a:br>
            <a:br>
              <a:rPr lang="en-US" dirty="0"/>
            </a:br>
            <a:r>
              <a:rPr lang="en-US" dirty="0"/>
              <a:t>Incorporating a physical activity policy is one way to ensure that physical activity is a priority in a program.</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FCDD35C-BBA3-4C5E-BCCA-D122285274E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921981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a:spcAft>
                <a:spcPts val="800"/>
              </a:spcAft>
            </a:pPr>
            <a:r>
              <a:rPr lang="en-US" baseline="0" dirty="0"/>
              <a:t>You must communicate policies to staff and families to make sure that they understand the program standards. </a:t>
            </a:r>
          </a:p>
          <a:p>
            <a:pPr>
              <a:spcAft>
                <a:spcPts val="800"/>
              </a:spcAft>
            </a:pPr>
            <a:r>
              <a:rPr lang="en-US" baseline="0" dirty="0"/>
              <a:t>Written policies hold staff and families accountable. </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30EA0205-D11D-4D58-A3C3-11F2226989E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20651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marL="171450" indent="-171450">
              <a:lnSpc>
                <a:spcPts val="1100"/>
              </a:lnSpc>
              <a:spcAft>
                <a:spcPts val="600"/>
              </a:spcAft>
              <a:buFont typeface="Monotype Sorts" panose="01010601010101010101" pitchFamily="2" charset="2"/>
              <a:buChar char="n"/>
            </a:pPr>
            <a:r>
              <a:rPr lang="en-US" sz="900" baseline="0" dirty="0"/>
              <a:t>Written policies make your practices known, understood and supported by staff and families.</a:t>
            </a:r>
          </a:p>
          <a:p>
            <a:pPr marL="171450" indent="-171450">
              <a:lnSpc>
                <a:spcPts val="1100"/>
              </a:lnSpc>
              <a:spcAft>
                <a:spcPts val="600"/>
              </a:spcAft>
              <a:buFont typeface="Monotype Sorts" panose="01010601010101010101" pitchFamily="2" charset="2"/>
              <a:buChar char="n"/>
            </a:pPr>
            <a:r>
              <a:rPr lang="en-US" sz="900" baseline="0" dirty="0"/>
              <a:t>Policy statements help staff and families understand that daily physical activity is important for children’s health and well-being.</a:t>
            </a:r>
          </a:p>
          <a:p>
            <a:pPr marL="171450" indent="-171450">
              <a:lnSpc>
                <a:spcPts val="1100"/>
              </a:lnSpc>
              <a:spcAft>
                <a:spcPts val="600"/>
              </a:spcAft>
              <a:buFont typeface="Monotype Sorts" panose="01010601010101010101" pitchFamily="2" charset="2"/>
              <a:buChar char="n"/>
            </a:pPr>
            <a:r>
              <a:rPr lang="en-US" sz="900" baseline="0" dirty="0"/>
              <a:t>Written policies help maintain practices over time despite staff turnover and other challenges.</a:t>
            </a:r>
          </a:p>
          <a:p>
            <a:pPr marL="171450" indent="-171450">
              <a:lnSpc>
                <a:spcPts val="1100"/>
              </a:lnSpc>
              <a:spcAft>
                <a:spcPts val="600"/>
              </a:spcAft>
              <a:buFont typeface="Monotype Sorts" panose="01010601010101010101" pitchFamily="2" charset="2"/>
              <a:buChar char="n"/>
            </a:pPr>
            <a:r>
              <a:rPr lang="en-US" sz="900" baseline="0" dirty="0"/>
              <a:t>Review policies every year or when you make any changes. </a:t>
            </a:r>
          </a:p>
          <a:p>
            <a:pPr marL="171450" indent="-171450">
              <a:lnSpc>
                <a:spcPts val="1100"/>
              </a:lnSpc>
              <a:spcAft>
                <a:spcPts val="600"/>
              </a:spcAft>
              <a:buFont typeface="Monotype Sorts" panose="01010601010101010101" pitchFamily="2" charset="2"/>
              <a:buChar char="n"/>
            </a:pPr>
            <a:r>
              <a:rPr lang="en-US" sz="900" baseline="0" dirty="0"/>
              <a:t>Include aspects of the program's physical activity policy in family handbooks. For example, include information about families’ need to provide clothing and shoes for outdoor play. </a:t>
            </a:r>
          </a:p>
          <a:p>
            <a:pPr marL="171450" indent="-171450">
              <a:lnSpc>
                <a:spcPts val="1100"/>
              </a:lnSpc>
              <a:spcAft>
                <a:spcPts val="400"/>
              </a:spcAft>
              <a:buFont typeface="Monotype Sorts" panose="01010601010101010101" pitchFamily="2" charset="2"/>
              <a:buChar char="n"/>
            </a:pPr>
            <a:r>
              <a:rPr lang="en-US" sz="900" baseline="0" dirty="0"/>
              <a:t>In staff handbooks, include information about:</a:t>
            </a:r>
          </a:p>
          <a:p>
            <a:pPr marL="346075" lvl="1" indent="-171450">
              <a:lnSpc>
                <a:spcPts val="1100"/>
              </a:lnSpc>
              <a:spcAft>
                <a:spcPts val="400"/>
              </a:spcAft>
            </a:pPr>
            <a:r>
              <a:rPr lang="en-US" sz="900" baseline="0" dirty="0"/>
              <a:t>staff expectations around structured play,</a:t>
            </a:r>
          </a:p>
          <a:p>
            <a:pPr marL="346075" lvl="1" indent="-171450">
              <a:lnSpc>
                <a:spcPts val="1100"/>
              </a:lnSpc>
              <a:spcAft>
                <a:spcPts val="400"/>
              </a:spcAft>
            </a:pPr>
            <a:r>
              <a:rPr lang="en-US" sz="900" baseline="0" dirty="0"/>
              <a:t>adult engagement during outdoor play and </a:t>
            </a:r>
          </a:p>
          <a:p>
            <a:pPr marL="346075" lvl="1" indent="-171450">
              <a:lnSpc>
                <a:spcPts val="1100"/>
              </a:lnSpc>
              <a:spcAft>
                <a:spcPts val="600"/>
              </a:spcAft>
            </a:pPr>
            <a:r>
              <a:rPr lang="en-US" sz="900" baseline="0" dirty="0"/>
              <a:t>staff clothing and shoe requirements.</a:t>
            </a:r>
          </a:p>
          <a:p>
            <a:pPr marL="171450" indent="-171450">
              <a:lnSpc>
                <a:spcPts val="1100"/>
              </a:lnSpc>
              <a:spcAft>
                <a:spcPts val="600"/>
              </a:spcAft>
              <a:buFont typeface="Monotype Sorts" panose="01010601010101010101" pitchFamily="2" charset="2"/>
              <a:buChar char="n"/>
            </a:pPr>
            <a:endParaRPr lang="en-US" sz="900" baseline="0" dirty="0"/>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6" name="Header Placeholder 1">
            <a:extLst>
              <a:ext uri="{FF2B5EF4-FFF2-40B4-BE49-F238E27FC236}">
                <a16:creationId xmlns:a16="http://schemas.microsoft.com/office/drawing/2014/main" id="{30EA0205-D11D-4D58-A3C3-11F2226989E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4: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Families, Training and Program Policies</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570078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10200" cy="5229225"/>
          </a:xfrm>
        </p:spPr>
        <p:txBody>
          <a:bodyPr/>
          <a:lstStyle/>
          <a:p>
            <a:r>
              <a:rPr lang="en-US" dirty="0"/>
              <a:t>Physical activity policies should describe and outline requirements and standards that promote safe and appropriate active play opportunities. </a:t>
            </a:r>
          </a:p>
          <a:p>
            <a:pPr>
              <a:spcAft>
                <a:spcPts val="600"/>
              </a:spcAft>
            </a:pPr>
            <a:r>
              <a:rPr lang="en-US" dirty="0"/>
              <a:t>Policies should:</a:t>
            </a:r>
          </a:p>
          <a:p>
            <a:pPr marL="171450" indent="-171450">
              <a:spcAft>
                <a:spcPts val="600"/>
              </a:spcAft>
              <a:buFont typeface="Monotype Sorts" panose="01010601010101010101" pitchFamily="2" charset="2"/>
              <a:buChar char="n"/>
            </a:pPr>
            <a:r>
              <a:rPr lang="en-US" dirty="0"/>
              <a:t>Address each best practice area, </a:t>
            </a:r>
          </a:p>
          <a:p>
            <a:pPr marL="171450" indent="-171450">
              <a:spcAft>
                <a:spcPts val="600"/>
              </a:spcAft>
              <a:buFont typeface="Monotype Sorts" panose="01010601010101010101" pitchFamily="2" charset="2"/>
              <a:buChar char="n"/>
            </a:pPr>
            <a:r>
              <a:rPr lang="en-US" dirty="0"/>
              <a:t>Be clearly written, and </a:t>
            </a:r>
          </a:p>
          <a:p>
            <a:pPr marL="171450" indent="-171450">
              <a:buFont typeface="Monotype Sorts" panose="01010601010101010101" pitchFamily="2" charset="2"/>
              <a:buChar char="n"/>
            </a:pPr>
            <a:r>
              <a:rPr lang="en-US" dirty="0"/>
              <a:t>Be easy to understand.</a:t>
            </a:r>
          </a:p>
          <a:p>
            <a:r>
              <a:rPr lang="en-US" dirty="0"/>
              <a:t>Parent and Staff materials should support policies. For example, parent handbooks can contain guidance on clothing parents are expected to supply that supports active outdoor play such as weather appropriate clothing, closed toed shoes and sun protecting hats.</a:t>
            </a:r>
          </a:p>
          <a:p>
            <a:r>
              <a:rPr lang="en-US" dirty="0"/>
              <a:t>Staff handbooks can outline expectations for adult-led activities and clothing that supports outdoor play.</a:t>
            </a:r>
            <a:endParaRPr lang="en-US" baseline="0" dirty="0"/>
          </a:p>
          <a:p>
            <a:endParaRPr lang="en-US" dirty="0"/>
          </a:p>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9FEE3A2-97C5-4EA9-8DB5-8B78B22740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44486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141913"/>
          </a:xfrm>
        </p:spPr>
        <p:txBody>
          <a:bodyPr/>
          <a:lstStyle/>
          <a:p>
            <a:pPr marL="800100" indent="-800100">
              <a:lnSpc>
                <a:spcPts val="1100"/>
              </a:lnSpc>
              <a:spcAft>
                <a:spcPts val="300"/>
              </a:spcAft>
              <a:tabLst>
                <a:tab pos="800100" algn="l"/>
              </a:tabLst>
            </a:pPr>
            <a:r>
              <a:rPr lang="en-US" sz="900" dirty="0">
                <a:solidFill>
                  <a:srgbClr val="00ACBA"/>
                </a:solidFill>
              </a:rPr>
              <a:t>Trainer notes:	</a:t>
            </a:r>
            <a:r>
              <a:rPr lang="en-US" sz="900" dirty="0"/>
              <a:t>Ask participants to consider how policies help them be successful supporting physical activity.</a:t>
            </a:r>
          </a:p>
          <a:p>
            <a:pPr marL="800100" indent="-800100">
              <a:lnSpc>
                <a:spcPts val="1100"/>
              </a:lnSpc>
              <a:spcAft>
                <a:spcPts val="300"/>
              </a:spcAft>
              <a:tabLst>
                <a:tab pos="800100" algn="l"/>
              </a:tabLst>
            </a:pPr>
            <a:r>
              <a:rPr lang="en-US" sz="900" dirty="0"/>
              <a:t>For example:  </a:t>
            </a:r>
          </a:p>
          <a:p>
            <a:pPr marL="171450" indent="-171450">
              <a:lnSpc>
                <a:spcPts val="1100"/>
              </a:lnSpc>
              <a:spcAft>
                <a:spcPts val="300"/>
              </a:spcAft>
              <a:buFont typeface="Wingdings" panose="05000000000000000000" pitchFamily="2" charset="2"/>
              <a:buChar char="§"/>
              <a:tabLst>
                <a:tab pos="800100" algn="l"/>
              </a:tabLst>
            </a:pPr>
            <a:r>
              <a:rPr lang="en-US" sz="900" dirty="0"/>
              <a:t>A policy statement about families providing clothing for outdoor play (Sunhats, rain jackets, gloves and hats) allows all children to play safely and comfortably outdoors.</a:t>
            </a:r>
          </a:p>
          <a:p>
            <a:pPr marL="171450" indent="-171450">
              <a:lnSpc>
                <a:spcPts val="1100"/>
              </a:lnSpc>
              <a:spcAft>
                <a:spcPts val="300"/>
              </a:spcAft>
              <a:buFont typeface="Wingdings" panose="05000000000000000000" pitchFamily="2" charset="2"/>
              <a:buChar char="§"/>
              <a:tabLst>
                <a:tab pos="800100" algn="l"/>
              </a:tabLst>
            </a:pPr>
            <a:r>
              <a:rPr lang="en-US" sz="900" dirty="0"/>
              <a:t>A policy statement about the amount of time children will engage in physical activity informs teachers and caregivers of the expectations on the daily schedule and their responsibilities.</a:t>
            </a:r>
          </a:p>
          <a:p>
            <a:pPr marL="800100" indent="-800100">
              <a:lnSpc>
                <a:spcPts val="1100"/>
              </a:lnSpc>
              <a:spcAft>
                <a:spcPts val="300"/>
              </a:spcAft>
              <a:tabLst>
                <a:tab pos="800100" algn="l"/>
              </a:tabLst>
            </a:pPr>
            <a:endParaRPr lang="en-US" sz="900" dirty="0"/>
          </a:p>
          <a:p>
            <a:pPr marL="800100" indent="-800100">
              <a:lnSpc>
                <a:spcPts val="1100"/>
              </a:lnSpc>
              <a:spcAft>
                <a:spcPts val="300"/>
              </a:spcAft>
              <a:tabLst>
                <a:tab pos="800100" algn="l"/>
              </a:tabLst>
            </a:pPr>
            <a:endParaRPr lang="en-US" sz="900"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653A80C2-086A-4946-847D-9A0F53DAE5D5}"/>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27709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300"/>
            <a:ext cx="5489713" cy="5213350"/>
          </a:xfrm>
        </p:spPr>
        <p:txBody>
          <a:bodyPr/>
          <a:lstStyle/>
          <a:p>
            <a:pPr defTabSz="914266">
              <a:spcAft>
                <a:spcPts val="0"/>
              </a:spcAft>
              <a:defRPr/>
            </a:pPr>
            <a:r>
              <a:rPr lang="en-US" sz="900" baseline="0" dirty="0">
                <a:solidFill>
                  <a:srgbClr val="00ACBA"/>
                </a:solidFill>
              </a:rPr>
              <a:t>Trainer notes: </a:t>
            </a:r>
          </a:p>
          <a:p>
            <a:pPr defTabSz="914266">
              <a:spcAft>
                <a:spcPts val="600"/>
              </a:spcAft>
              <a:defRPr/>
            </a:pPr>
            <a:r>
              <a:rPr lang="en-US" sz="900" dirty="0">
                <a:solidFill>
                  <a:prstClr val="black"/>
                </a:solidFill>
              </a:rPr>
              <a:t>Have participants refer to their PALS </a:t>
            </a:r>
            <a:r>
              <a:rPr lang="en-US" sz="900" i="1" dirty="0">
                <a:solidFill>
                  <a:prstClr val="black"/>
                </a:solidFill>
              </a:rPr>
              <a:t>Warm-up Log </a:t>
            </a:r>
            <a:r>
              <a:rPr lang="en-US" sz="900" dirty="0">
                <a:solidFill>
                  <a:prstClr val="black"/>
                </a:solidFill>
              </a:rPr>
              <a:t>and note if </a:t>
            </a:r>
            <a:r>
              <a:rPr lang="en-US" sz="900" b="1" dirty="0">
                <a:solidFill>
                  <a:prstClr val="black"/>
                </a:solidFill>
              </a:rPr>
              <a:t>policies</a:t>
            </a:r>
            <a:r>
              <a:rPr lang="en-US" sz="900" dirty="0">
                <a:solidFill>
                  <a:prstClr val="black"/>
                </a:solidFill>
              </a:rPr>
              <a:t> is a strength or area of improvement in their environment. </a:t>
            </a:r>
          </a:p>
          <a:p>
            <a:pPr defTabSz="914266">
              <a:defRPr/>
            </a:pPr>
            <a:r>
              <a:rPr lang="en-US" sz="900" dirty="0">
                <a:solidFill>
                  <a:prstClr val="black"/>
                </a:solidFill>
              </a:rPr>
              <a:t>Encourage them to note ideas they have for creating or modifying a policy to support physical activity in their programs.</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5C98817C-7B1E-4A0E-A6AF-2F946659AF5E}"/>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242330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ACBA"/>
                </a:solidFill>
                <a:latin typeface="Gotham" panose="02000504020000020004" pitchFamily="2" charset="0"/>
              </a:rPr>
              <a:t>Trainer note:</a:t>
            </a:r>
          </a:p>
          <a:p>
            <a:r>
              <a:rPr lang="en-US" sz="1000" dirty="0">
                <a:latin typeface="Gotham" panose="02000504020000020004" pitchFamily="2" charset="0"/>
              </a:rPr>
              <a:t>Confirm how you will communicate with participants</a:t>
            </a:r>
            <a:r>
              <a:rPr lang="en-US" sz="1000" baseline="0" dirty="0">
                <a:latin typeface="Gotham" panose="02000504020000020004" pitchFamily="2" charset="0"/>
              </a:rPr>
              <a:t> between session. </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04E58EDC-45DF-443E-A19A-67358FCC8E2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56656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
        <p:nvSpPr>
          <p:cNvPr id="5" name="Header Placeholder 4"/>
          <p:cNvSpPr>
            <a:spLocks noGrp="1"/>
          </p:cNvSpPr>
          <p:nvPr>
            <p:ph type="hdr" sz="quarter"/>
          </p:nvPr>
        </p:nvSpPr>
        <p:spPr/>
        <p:txBody>
          <a:bodyPr/>
          <a:lstStyle/>
          <a:p>
            <a:pPr marL="800100" indent="-800100">
              <a:tabLst>
                <a:tab pos="800100" algn="l"/>
              </a:tabLst>
            </a:pPr>
            <a:r>
              <a:rPr lang="en-US"/>
              <a:t>Session 4:	</a:t>
            </a:r>
            <a:r>
              <a:rPr lang="en-US" b="1"/>
              <a:t>Best practices for physical activity </a:t>
            </a:r>
            <a:r>
              <a:rPr lang="en-US" b="1">
                <a:sym typeface="Symbol" panose="05050102010706020507" pitchFamily="18" charset="2"/>
              </a:rPr>
              <a:t> </a:t>
            </a:r>
            <a:r>
              <a:rPr lang="en-US">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58687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marL="914400" indent="-914400">
              <a:lnSpc>
                <a:spcPct val="100000"/>
              </a:lnSpc>
              <a:spcAft>
                <a:spcPts val="200"/>
              </a:spcAft>
              <a:tabLst>
                <a:tab pos="914400" algn="l"/>
              </a:tabLst>
            </a:pPr>
            <a:r>
              <a:rPr lang="en-US" sz="900" dirty="0">
                <a:solidFill>
                  <a:srgbClr val="00ACBA"/>
                </a:solidFill>
              </a:rPr>
              <a:t>Trainer notes:</a:t>
            </a:r>
            <a:endParaRPr lang="en-US" sz="900" dirty="0"/>
          </a:p>
          <a:p>
            <a:pPr>
              <a:lnSpc>
                <a:spcPts val="1000"/>
              </a:lnSpc>
              <a:spcAft>
                <a:spcPts val="500"/>
              </a:spcAft>
              <a:tabLst>
                <a:tab pos="171450" algn="l"/>
              </a:tabLst>
            </a:pPr>
            <a:r>
              <a:rPr lang="en-US" sz="800" dirty="0">
                <a:solidFill>
                  <a:srgbClr val="00ACBA"/>
                </a:solidFill>
              </a:rPr>
              <a:t>Materials</a:t>
            </a:r>
            <a:r>
              <a:rPr lang="en-US" sz="800" dirty="0"/>
              <a:t>: Draw a line on the floor. This might be a line of blue painter tape, a line in the flooring material, a carpet seam, or a piece of yarn stretched out on the floor.</a:t>
            </a:r>
          </a:p>
          <a:p>
            <a:pPr>
              <a:lnSpc>
                <a:spcPts val="1000"/>
              </a:lnSpc>
              <a:spcAft>
                <a:spcPts val="500"/>
              </a:spcAft>
              <a:tabLst>
                <a:tab pos="171450" algn="l"/>
              </a:tabLst>
            </a:pPr>
            <a:r>
              <a:rPr lang="en-US" sz="800" dirty="0">
                <a:solidFill>
                  <a:srgbClr val="00ACBA"/>
                </a:solidFill>
              </a:rPr>
              <a:t>Directions:</a:t>
            </a:r>
          </a:p>
          <a:p>
            <a:pPr marL="171450" indent="-171450">
              <a:lnSpc>
                <a:spcPts val="1000"/>
              </a:lnSpc>
              <a:spcAft>
                <a:spcPts val="500"/>
              </a:spcAft>
              <a:buFont typeface="Monotype Sorts" panose="01010601010101010101" pitchFamily="2" charset="2"/>
              <a:buChar char="n"/>
              <a:tabLst>
                <a:tab pos="171450" algn="l"/>
              </a:tabLst>
            </a:pPr>
            <a:r>
              <a:rPr lang="en-US" sz="800" dirty="0"/>
              <a:t>Tell participants to line up on the line. </a:t>
            </a:r>
          </a:p>
          <a:p>
            <a:pPr marL="171450" indent="-171450">
              <a:lnSpc>
                <a:spcPts val="1000"/>
              </a:lnSpc>
              <a:spcAft>
                <a:spcPts val="500"/>
              </a:spcAft>
              <a:buFont typeface="Monotype Sorts" panose="01010601010101010101" pitchFamily="2" charset="2"/>
              <a:buChar char="n"/>
              <a:tabLst>
                <a:tab pos="171450" algn="l"/>
              </a:tabLst>
            </a:pPr>
            <a:r>
              <a:rPr lang="en-US" sz="800" dirty="0"/>
              <a:t>Read the series of questions. If participants prefer the first thing, they move to the right. If they prefer the second, they move to the left. If they prefer neither, they stay on the line. </a:t>
            </a:r>
          </a:p>
          <a:p>
            <a:pPr marL="171450" indent="-171450">
              <a:lnSpc>
                <a:spcPts val="1000"/>
              </a:lnSpc>
              <a:spcAft>
                <a:spcPts val="500"/>
              </a:spcAft>
              <a:buFont typeface="Monotype Sorts" panose="01010601010101010101" pitchFamily="2" charset="2"/>
              <a:buChar char="n"/>
              <a:tabLst>
                <a:tab pos="171450" algn="l"/>
              </a:tabLst>
            </a:pPr>
            <a:r>
              <a:rPr lang="en-US" sz="800" dirty="0"/>
              <a:t>Encourage them to face the center when they move so they can see what others in the group prefer. As a variation, ask them to jump to the right, slide to the right, take 3 steps to the right or make any other movement. </a:t>
            </a:r>
          </a:p>
          <a:p>
            <a:pPr>
              <a:lnSpc>
                <a:spcPct val="100000"/>
              </a:lnSpc>
              <a:spcAft>
                <a:spcPts val="0"/>
              </a:spcAft>
              <a:tabLst>
                <a:tab pos="171450" algn="l"/>
              </a:tabLst>
            </a:pPr>
            <a:r>
              <a:rPr lang="en-US" sz="800" dirty="0">
                <a:solidFill>
                  <a:srgbClr val="00ACBA"/>
                </a:solidFill>
              </a:rPr>
              <a:t>If training virtually </a:t>
            </a:r>
            <a:r>
              <a:rPr lang="en-US" sz="800" dirty="0"/>
              <a:t>have all participants turn on web cams, if able, and move to the right or left of their camera as choices are read off. </a:t>
            </a:r>
          </a:p>
          <a:p>
            <a:pPr>
              <a:lnSpc>
                <a:spcPct val="100000"/>
              </a:lnSpc>
              <a:spcAft>
                <a:spcPts val="0"/>
              </a:spcAft>
              <a:tabLst>
                <a:tab pos="171450" algn="l"/>
              </a:tabLst>
            </a:pPr>
            <a:r>
              <a:rPr lang="en-US" sz="800" dirty="0"/>
              <a:t>Sample questions:</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eat broccoli or sweet potatoes?</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go canoeing or hiking?</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go on a beach vacation or a mountain vacation?</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be hot or cold?</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read a romance or a mystery?</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play a board game or play putt-putt golf?</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take a cooking or a karate class?</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get a massage or a manicure?</a:t>
            </a:r>
          </a:p>
          <a:p>
            <a:pPr marL="171450" indent="-171450">
              <a:lnSpc>
                <a:spcPct val="100000"/>
              </a:lnSpc>
              <a:spcAft>
                <a:spcPts val="200"/>
              </a:spcAft>
              <a:buFont typeface="Monotype Sorts" panose="01010601010101010101" pitchFamily="2" charset="2"/>
              <a:buChar char="n"/>
              <a:tabLst>
                <a:tab pos="171450" algn="l"/>
              </a:tabLst>
            </a:pPr>
            <a:r>
              <a:rPr lang="en-US" sz="800" dirty="0"/>
              <a:t>Would you rather have lunch with Wonder Woman or Elsa? </a:t>
            </a:r>
          </a:p>
          <a:p>
            <a:pPr marL="171450" indent="-171450">
              <a:lnSpc>
                <a:spcPct val="100000"/>
              </a:lnSpc>
              <a:spcAft>
                <a:spcPts val="200"/>
              </a:spcAft>
              <a:buFont typeface="Monotype Sorts" panose="01010601010101010101" pitchFamily="2" charset="2"/>
              <a:buChar char="n"/>
              <a:tabLst>
                <a:tab pos="171450" algn="l"/>
              </a:tabLst>
            </a:pPr>
            <a:endParaRPr lang="en-US" sz="800" dirty="0"/>
          </a:p>
          <a:p>
            <a:pPr>
              <a:lnSpc>
                <a:spcPct val="100000"/>
              </a:lnSpc>
              <a:spcAft>
                <a:spcPts val="200"/>
              </a:spcAft>
              <a:tabLst>
                <a:tab pos="171450" algn="l"/>
              </a:tabLst>
            </a:pPr>
            <a:r>
              <a:rPr lang="en-US" sz="800" dirty="0"/>
              <a:t>To debrief this, ask participants to describe how they could modify this activity to do this in their classroom.</a:t>
            </a:r>
          </a:p>
          <a:p>
            <a:pPr marL="171450" indent="-171450">
              <a:lnSpc>
                <a:spcPct val="100000"/>
              </a:lnSpc>
              <a:spcAft>
                <a:spcPts val="200"/>
              </a:spcAft>
              <a:buFont typeface="Monotype Sorts" panose="01010601010101010101" pitchFamily="2" charset="2"/>
              <a:buChar char="n"/>
              <a:tabLst>
                <a:tab pos="171450" algn="l"/>
              </a:tabLst>
            </a:pPr>
            <a:endParaRPr lang="en-US" sz="700" dirty="0"/>
          </a:p>
          <a:p>
            <a:pPr>
              <a:lnSpc>
                <a:spcPts val="1320"/>
              </a:lnSpc>
              <a:spcAft>
                <a:spcPts val="600"/>
              </a:spcAft>
              <a:tabLst>
                <a:tab pos="171450" algn="l"/>
              </a:tabLst>
            </a:pPr>
            <a:endParaRPr lang="en-US" sz="800" dirty="0"/>
          </a:p>
          <a:p>
            <a:pPr>
              <a:lnSpc>
                <a:spcPts val="1320"/>
              </a:lnSpc>
              <a:spcAft>
                <a:spcPts val="600"/>
              </a:spcAft>
              <a:tabLst>
                <a:tab pos="171450" algn="l"/>
              </a:tabLst>
            </a:pPr>
            <a:endParaRPr lang="en-US" sz="800" i="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B1C9FCE6-72C5-42FC-8E98-2CF28F0D96C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108375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indent="-914400">
              <a:lnSpc>
                <a:spcPts val="1300"/>
              </a:lnSpc>
              <a:spcAft>
                <a:spcPts val="1200"/>
              </a:spcAft>
              <a:tabLst>
                <a:tab pos="914400" algn="l"/>
              </a:tabLst>
            </a:pPr>
            <a:r>
              <a:rPr lang="en-US" sz="1000" dirty="0">
                <a:solidFill>
                  <a:srgbClr val="00ACBA"/>
                </a:solidFill>
              </a:rPr>
              <a:t>Trainer notes: 	</a:t>
            </a:r>
          </a:p>
          <a:p>
            <a:pPr marL="914400" indent="-914400">
              <a:lnSpc>
                <a:spcPts val="1300"/>
              </a:lnSpc>
              <a:spcAft>
                <a:spcPts val="600"/>
              </a:spcAft>
              <a:tabLst>
                <a:tab pos="914400" algn="l"/>
              </a:tabLst>
            </a:pPr>
            <a:r>
              <a:rPr lang="en-US" sz="1000" dirty="0"/>
              <a:t>Today’s objectives include:</a:t>
            </a:r>
          </a:p>
          <a:p>
            <a:pPr marL="174625" indent="-174625">
              <a:lnSpc>
                <a:spcPts val="1300"/>
              </a:lnSpc>
              <a:spcAft>
                <a:spcPts val="1200"/>
              </a:spcAft>
              <a:buFont typeface="Monotype Sorts" panose="01010601010101010101" pitchFamily="2" charset="2"/>
              <a:buChar char="n"/>
              <a:tabLst>
                <a:tab pos="174625" algn="l"/>
              </a:tabLst>
            </a:pPr>
            <a:r>
              <a:rPr lang="en-US" sz="1000" dirty="0"/>
              <a:t>Develop the skills to implement the best practices of physical activity in </a:t>
            </a:r>
            <a:r>
              <a:rPr lang="en-US" sz="1000" dirty="0" err="1"/>
              <a:t>ECE</a:t>
            </a:r>
            <a:r>
              <a:rPr lang="en-US" sz="1000" dirty="0"/>
              <a:t> settings (Families, Training and Program Policies)</a:t>
            </a:r>
          </a:p>
          <a:p>
            <a:pPr marL="174625" indent="-174625">
              <a:lnSpc>
                <a:spcPts val="1300"/>
              </a:lnSpc>
              <a:spcAft>
                <a:spcPts val="1200"/>
              </a:spcAft>
              <a:buFont typeface="Monotype Sorts" panose="01010601010101010101" pitchFamily="2" charset="2"/>
              <a:buChar char="n"/>
              <a:tabLst>
                <a:tab pos="174625" algn="l"/>
              </a:tabLst>
            </a:pPr>
            <a:r>
              <a:rPr lang="en-US" sz="1000" dirty="0"/>
              <a:t>Communicate with families about children’s physical activity </a:t>
            </a:r>
          </a:p>
          <a:p>
            <a:pPr marL="174625" indent="-174625">
              <a:lnSpc>
                <a:spcPts val="1300"/>
              </a:lnSpc>
              <a:spcAft>
                <a:spcPts val="1200"/>
              </a:spcAft>
              <a:buFont typeface="Monotype Sorts" panose="01010601010101010101" pitchFamily="2" charset="2"/>
              <a:buChar char="n"/>
              <a:tabLst>
                <a:tab pos="174625" algn="l"/>
              </a:tabLst>
            </a:pPr>
            <a:r>
              <a:rPr lang="en-US" sz="1000" dirty="0"/>
              <a:t>Define and implement policies that reflect best practices promoting physical activity in </a:t>
            </a:r>
            <a:r>
              <a:rPr lang="en-US" sz="1000" dirty="0" err="1"/>
              <a:t>ECE</a:t>
            </a:r>
            <a:r>
              <a:rPr lang="en-US" sz="1000" dirty="0"/>
              <a:t> settings</a:t>
            </a:r>
          </a:p>
          <a:p>
            <a:pPr marL="914400" indent="-914400">
              <a:lnSpc>
                <a:spcPts val="1300"/>
              </a:lnSpc>
              <a:spcAft>
                <a:spcPts val="1200"/>
              </a:spcAft>
              <a:tabLst>
                <a:tab pos="914400" algn="l"/>
              </a:tabLst>
            </a:pPr>
            <a:endParaRPr lang="en-US" sz="1000" dirty="0"/>
          </a:p>
          <a:p>
            <a:pPr marL="914400" indent="-914400">
              <a:lnSpc>
                <a:spcPts val="1300"/>
              </a:lnSpc>
              <a:spcAft>
                <a:spcPts val="1200"/>
              </a:spcAft>
              <a:tabLst>
                <a:tab pos="914400" algn="l"/>
              </a:tabLst>
            </a:pPr>
            <a:endParaRPr lang="en-US" sz="10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606C690-04B0-4265-A615-5C134768508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00433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a:t>
            </a:r>
            <a:r>
              <a:rPr lang="en-US" dirty="0"/>
              <a:t>est practices for physical activity are divided</a:t>
            </a:r>
            <a:r>
              <a:rPr lang="en-US" baseline="0" dirty="0"/>
              <a:t> into 8 areas. </a:t>
            </a:r>
          </a:p>
          <a:p>
            <a:r>
              <a:rPr lang="en-US" dirty="0"/>
              <a:t>During this session we will focus on </a:t>
            </a:r>
            <a:r>
              <a:rPr lang="en-US" b="1" dirty="0"/>
              <a:t>families</a:t>
            </a:r>
            <a:r>
              <a:rPr lang="en-US" dirty="0"/>
              <a:t>, </a:t>
            </a:r>
            <a:r>
              <a:rPr lang="en-US" b="1" dirty="0"/>
              <a:t>training</a:t>
            </a:r>
            <a:r>
              <a:rPr lang="en-US" dirty="0"/>
              <a:t>, and </a:t>
            </a:r>
            <a:r>
              <a:rPr lang="en-US" b="1" dirty="0"/>
              <a:t>policies</a:t>
            </a:r>
            <a:r>
              <a:rPr lang="en-US" dirty="0"/>
              <a:t>. </a:t>
            </a:r>
          </a:p>
          <a:p>
            <a:r>
              <a:rPr lang="en-US" dirty="0"/>
              <a:t>Note that </a:t>
            </a:r>
            <a:r>
              <a:rPr lang="en-US" b="1" dirty="0"/>
              <a:t>policies</a:t>
            </a:r>
            <a:r>
              <a:rPr lang="en-US" dirty="0"/>
              <a:t> are in the middle. A strong program policy will address each of the best practice areas.</a:t>
            </a:r>
          </a:p>
          <a:p>
            <a:r>
              <a:rPr lang="en-US" baseline="0" dirty="0"/>
              <a:t>Providers play an important role in each of the best practice areas.</a:t>
            </a:r>
          </a:p>
          <a:p>
            <a:endParaRPr lang="en-US" baseline="0" dirty="0"/>
          </a:p>
          <a:p>
            <a:endParaRPr lang="en-US" dirty="0"/>
          </a:p>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9FEE3A2-97C5-4EA9-8DB5-8B78B22740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40134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36704" cy="5213350"/>
          </a:xfrm>
        </p:spPr>
        <p:txBody>
          <a:bodyPr/>
          <a:lstStyle/>
          <a:p>
            <a:r>
              <a:rPr lang="en-US" dirty="0"/>
              <a:t>Families influence and have a strong impact on their children’s physical activity behaviors. </a:t>
            </a:r>
          </a:p>
          <a:p>
            <a:r>
              <a:rPr lang="en-US" dirty="0"/>
              <a:t>Building a relationship with families gives you an opportunity to be a resource of information and education about developmental milestones and physical activity. Open, two-way communication allows you to understand a family's developmental goals for their child. Children benefit when providers and families partner in the child’s interest.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212EB343-7C4B-4EBA-8B1D-532B7953F59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360957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141913"/>
          </a:xfrm>
        </p:spPr>
        <p:txBody>
          <a:bodyPr/>
          <a:lstStyle/>
          <a:p>
            <a:pPr>
              <a:lnSpc>
                <a:spcPts val="1100"/>
              </a:lnSpc>
              <a:spcAft>
                <a:spcPts val="600"/>
              </a:spcAft>
            </a:pPr>
            <a:r>
              <a:rPr lang="en-US" sz="800" dirty="0">
                <a:solidFill>
                  <a:srgbClr val="01A8B6"/>
                </a:solidFill>
              </a:rPr>
              <a:t>Trainer notes</a:t>
            </a:r>
            <a:r>
              <a:rPr lang="en-US" sz="800" dirty="0"/>
              <a:t>: Give participants </a:t>
            </a:r>
            <a:r>
              <a:rPr lang="en-US" sz="800" i="1" dirty="0"/>
              <a:t>Developmental Milestones </a:t>
            </a:r>
            <a:r>
              <a:rPr lang="en-US" sz="800" dirty="0"/>
              <a:t>(in Training Handouts section of your </a:t>
            </a:r>
            <a:r>
              <a:rPr lang="en-US" sz="800" i="1" dirty="0"/>
              <a:t>Facilitator Guide </a:t>
            </a:r>
            <a:r>
              <a:rPr lang="en-US" sz="800" dirty="0"/>
              <a:t>and on the USB). Encourage them  to use the it for more comfortable viewing.</a:t>
            </a:r>
          </a:p>
          <a:p>
            <a:pPr>
              <a:lnSpc>
                <a:spcPts val="1100"/>
              </a:lnSpc>
              <a:spcAft>
                <a:spcPts val="0"/>
              </a:spcAft>
            </a:pPr>
            <a:r>
              <a:rPr lang="en-US" sz="800" dirty="0"/>
              <a:t>This resource from the Centers for Disease Control and Prevention details developmental milestones by age. You can print more 1-page milestone checklists for 2 months, 4 months, 6 months, 9 months, 1 year, 18 months, 2 years, 3 years, 4 years, and 5 years of age. </a:t>
            </a:r>
          </a:p>
          <a:p>
            <a:pPr>
              <a:lnSpc>
                <a:spcPts val="1100"/>
              </a:lnSpc>
              <a:spcAft>
                <a:spcPts val="600"/>
              </a:spcAft>
            </a:pPr>
            <a:r>
              <a:rPr lang="en-US" sz="800" dirty="0">
                <a:hlinkClick r:id="rId3"/>
              </a:rPr>
              <a:t>https://www.cdc.gov/ncbddd/actearly/milestones/index.html</a:t>
            </a:r>
            <a:r>
              <a:rPr lang="en-US" sz="800" dirty="0"/>
              <a:t>   </a:t>
            </a:r>
          </a:p>
          <a:p>
            <a:pPr>
              <a:lnSpc>
                <a:spcPts val="1100"/>
              </a:lnSpc>
              <a:spcAft>
                <a:spcPts val="600"/>
              </a:spcAft>
            </a:pPr>
            <a:r>
              <a:rPr lang="en-US" sz="800" dirty="0"/>
              <a:t>Developmental milestones give you a natural opportunity to communicate with families. You support them by sharing information about what you observe during the day. You are very well positioned to help identify children who might need extra help in their development. </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325F37DF-622D-4145-B773-AB2D1BD7088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4: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410534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100"/>
              </a:lnSpc>
              <a:spcAft>
                <a:spcPts val="200"/>
              </a:spcAft>
            </a:pPr>
            <a:r>
              <a:rPr lang="en-US" sz="1000" dirty="0">
                <a:cs typeface="Poppins" panose="02000000000000000000" pitchFamily="2" charset="0"/>
              </a:rPr>
              <a:t>The CDC has a FREE, online training course, </a:t>
            </a:r>
            <a:r>
              <a:rPr lang="en-US" sz="1000" i="1" dirty="0">
                <a:cs typeface="Poppins" panose="02000000000000000000" pitchFamily="2" charset="0"/>
              </a:rPr>
              <a:t>Watch Me! Celebrating Milestones and Sharing Concerns</a:t>
            </a:r>
            <a:r>
              <a:rPr lang="en-US" sz="1000" dirty="0">
                <a:cs typeface="Poppins" panose="02000000000000000000" pitchFamily="2" charset="0"/>
              </a:rPr>
              <a:t>, with tools and best practices to help you monitor the development of children in your care and to talk about it with their parents. This 1-hour, 4-module course focuses on:</a:t>
            </a:r>
          </a:p>
          <a:p>
            <a:pPr marL="171450" indent="-171450">
              <a:lnSpc>
                <a:spcPts val="900"/>
              </a:lnSpc>
              <a:spcAft>
                <a:spcPts val="200"/>
              </a:spcAft>
              <a:buFont typeface="Monotype Sorts" panose="01010601010101010101" pitchFamily="2" charset="2"/>
              <a:buChar char="n"/>
            </a:pPr>
            <a:r>
              <a:rPr lang="en-US" sz="800" dirty="0">
                <a:cs typeface="Poppins" panose="02000000000000000000" pitchFamily="2" charset="0"/>
              </a:rPr>
              <a:t>Why monitoring children’s development is important</a:t>
            </a:r>
          </a:p>
          <a:p>
            <a:pPr marL="171450" indent="-171450">
              <a:lnSpc>
                <a:spcPts val="900"/>
              </a:lnSpc>
              <a:spcAft>
                <a:spcPts val="200"/>
              </a:spcAft>
              <a:buFont typeface="Monotype Sorts" panose="01010601010101010101" pitchFamily="2" charset="2"/>
              <a:buChar char="n"/>
            </a:pPr>
            <a:r>
              <a:rPr lang="en-US" sz="800" dirty="0">
                <a:cs typeface="Poppins" panose="02000000000000000000" pitchFamily="2" charset="0"/>
              </a:rPr>
              <a:t>Why you have a unique and important role in monitoring development</a:t>
            </a:r>
          </a:p>
          <a:p>
            <a:pPr marL="171450" indent="-171450">
              <a:lnSpc>
                <a:spcPts val="900"/>
              </a:lnSpc>
              <a:spcAft>
                <a:spcPts val="200"/>
              </a:spcAft>
              <a:buFont typeface="Monotype Sorts" panose="01010601010101010101" pitchFamily="2" charset="2"/>
              <a:buChar char="n"/>
            </a:pPr>
            <a:r>
              <a:rPr lang="en-US" sz="800" dirty="0">
                <a:cs typeface="Poppins" panose="02000000000000000000" pitchFamily="2" charset="0"/>
              </a:rPr>
              <a:t>How to easily monitor each child’s developmental milestones</a:t>
            </a:r>
          </a:p>
          <a:p>
            <a:pPr marL="171450" indent="-171450">
              <a:lnSpc>
                <a:spcPts val="900"/>
              </a:lnSpc>
              <a:spcAft>
                <a:spcPts val="200"/>
              </a:spcAft>
              <a:buFont typeface="Monotype Sorts" panose="01010601010101010101" pitchFamily="2" charset="2"/>
              <a:buChar char="n"/>
            </a:pPr>
            <a:r>
              <a:rPr lang="en-US" sz="800" dirty="0">
                <a:cs typeface="Poppins" panose="02000000000000000000" pitchFamily="2" charset="0"/>
              </a:rPr>
              <a:t>How to talk with parents about their child’s development</a:t>
            </a:r>
          </a:p>
          <a:p>
            <a:pPr marL="0" indent="0">
              <a:lnSpc>
                <a:spcPts val="900"/>
              </a:lnSpc>
              <a:spcAft>
                <a:spcPts val="200"/>
              </a:spcAft>
              <a:buFont typeface="Monotype Sorts" panose="01010601010101010101" pitchFamily="2" charset="2"/>
              <a:buNone/>
            </a:pPr>
            <a:endParaRPr lang="en-US" dirty="0">
              <a:cs typeface="Poppins" panose="02000000000000000000" pitchFamily="2" charset="0"/>
            </a:endParaRPr>
          </a:p>
          <a:p>
            <a:pPr marL="0" indent="0">
              <a:lnSpc>
                <a:spcPts val="900"/>
              </a:lnSpc>
              <a:spcAft>
                <a:spcPts val="200"/>
              </a:spcAft>
              <a:buFont typeface="Monotype Sorts" panose="01010601010101010101" pitchFamily="2" charset="2"/>
              <a:buNone/>
            </a:pPr>
            <a:r>
              <a:rPr lang="en-US" b="1" i="1" dirty="0">
                <a:solidFill>
                  <a:srgbClr val="000000"/>
                </a:solidFill>
                <a:effectLst/>
                <a:cs typeface="Poppins" panose="02000000000000000000" pitchFamily="2" charset="0"/>
              </a:rPr>
              <a:t>Where is Bear?</a:t>
            </a:r>
            <a:r>
              <a:rPr lang="en-US" b="1" i="0" dirty="0">
                <a:solidFill>
                  <a:srgbClr val="000000"/>
                </a:solidFill>
                <a:effectLst/>
                <a:cs typeface="Poppins" panose="02000000000000000000" pitchFamily="2" charset="0"/>
              </a:rPr>
              <a:t> – A Terrific Tale for 2-Year-Olds</a:t>
            </a:r>
            <a:br>
              <a:rPr lang="en-US" dirty="0">
                <a:cs typeface="Poppins" panose="02000000000000000000" pitchFamily="2" charset="0"/>
              </a:rPr>
            </a:br>
            <a:r>
              <a:rPr lang="en-US" b="0" i="0" dirty="0">
                <a:solidFill>
                  <a:srgbClr val="000000"/>
                </a:solidFill>
                <a:effectLst/>
                <a:cs typeface="Poppins" panose="02000000000000000000" pitchFamily="2" charset="0"/>
              </a:rPr>
              <a:t>“</a:t>
            </a:r>
            <a:r>
              <a:rPr lang="en-US" b="0" i="1" dirty="0">
                <a:solidFill>
                  <a:srgbClr val="000000"/>
                </a:solidFill>
                <a:effectLst/>
                <a:cs typeface="Poppins" panose="02000000000000000000" pitchFamily="2" charset="0"/>
              </a:rPr>
              <a:t>Where is Bear?”</a:t>
            </a:r>
            <a:r>
              <a:rPr lang="en-US" b="0" i="0" dirty="0">
                <a:solidFill>
                  <a:srgbClr val="000000"/>
                </a:solidFill>
                <a:effectLst/>
                <a:cs typeface="Poppins" panose="02000000000000000000" pitchFamily="2" charset="0"/>
              </a:rPr>
              <a:t> is a terrific tale for 2-year-old children and their parents or caregivers! This interactive book encourages children to help Tiger and his forest friends in their search to find Bear.</a:t>
            </a:r>
          </a:p>
          <a:p>
            <a:pPr marL="171450" indent="-171450">
              <a:lnSpc>
                <a:spcPts val="900"/>
              </a:lnSpc>
              <a:spcAft>
                <a:spcPts val="200"/>
              </a:spcAft>
              <a:buFont typeface="Wingdings" panose="05000000000000000000" pitchFamily="2" charset="2"/>
              <a:buChar char="q"/>
            </a:pPr>
            <a:r>
              <a:rPr lang="en-US" sz="800" b="0" i="0" dirty="0">
                <a:solidFill>
                  <a:srgbClr val="000000"/>
                </a:solidFill>
                <a:effectLst/>
                <a:cs typeface="Poppins" panose="02000000000000000000" pitchFamily="2" charset="0"/>
              </a:rPr>
              <a:t>Titles are also available for 1, 2, and 3 year old in English and Spanish. These can be downloaded for free and shared on a child’s birthday, or shared during parent nights or program tours.</a:t>
            </a:r>
            <a:endParaRPr lang="en-US" sz="800" dirty="0">
              <a:cs typeface="Poppins" panose="02000000000000000000" pitchFamily="2" charset="0"/>
            </a:endParaRPr>
          </a:p>
          <a:p>
            <a:pPr marL="171450" indent="-171450">
              <a:lnSpc>
                <a:spcPts val="900"/>
              </a:lnSpc>
              <a:spcAft>
                <a:spcPts val="200"/>
              </a:spcAft>
              <a:buFont typeface="Monotype Sorts" panose="01010601010101010101" pitchFamily="2" charset="2"/>
              <a:buChar char="n"/>
            </a:pPr>
            <a:endParaRPr lang="en-US" sz="1000" dirty="0">
              <a:cs typeface="Poppins" panose="02000000000000000000" pitchFamily="2" charset="0"/>
            </a:endParaRPr>
          </a:p>
          <a:p>
            <a:pPr>
              <a:lnSpc>
                <a:spcPct val="100000"/>
              </a:lnSpc>
              <a:spcAft>
                <a:spcPts val="0"/>
              </a:spcAft>
            </a:pPr>
            <a:r>
              <a:rPr lang="en-US" sz="800" b="0" i="0" dirty="0">
                <a:solidFill>
                  <a:srgbClr val="000000"/>
                </a:solidFill>
                <a:effectLst/>
                <a:cs typeface="Poppins" panose="02000000000000000000" pitchFamily="2" charset="0"/>
              </a:rPr>
              <a:t>Family’s can track their child’s milestones with CDC’s FREE </a:t>
            </a:r>
            <a:r>
              <a:rPr lang="en-US" sz="800" b="0" i="1" dirty="0">
                <a:solidFill>
                  <a:srgbClr val="000000"/>
                </a:solidFill>
                <a:effectLst/>
                <a:cs typeface="Poppins" panose="02000000000000000000" pitchFamily="2" charset="0"/>
              </a:rPr>
              <a:t>Milestone Tracker</a:t>
            </a:r>
            <a:r>
              <a:rPr lang="en-US" sz="800" b="0" i="0" dirty="0">
                <a:solidFill>
                  <a:srgbClr val="000000"/>
                </a:solidFill>
                <a:effectLst/>
                <a:cs typeface="Poppins" panose="02000000000000000000" pitchFamily="2" charset="0"/>
              </a:rPr>
              <a:t> app, now available for </a:t>
            </a:r>
            <a:r>
              <a:rPr lang="en-US" sz="800" b="0" i="0" u="sng" dirty="0" err="1">
                <a:solidFill>
                  <a:srgbClr val="075290"/>
                </a:solidFill>
                <a:effectLst/>
                <a:cs typeface="Poppins" panose="02000000000000000000" pitchFamily="2" charset="0"/>
              </a:rPr>
              <a:t>iOS</a:t>
            </a:r>
            <a:r>
              <a:rPr lang="en-US" sz="800" b="0" i="0" dirty="0" err="1">
                <a:solidFill>
                  <a:srgbClr val="000000"/>
                </a:solidFill>
                <a:effectLst/>
                <a:cs typeface="Poppins" panose="02000000000000000000" pitchFamily="2" charset="0"/>
              </a:rPr>
              <a:t>and</a:t>
            </a:r>
            <a:r>
              <a:rPr lang="en-US" sz="800" b="0" i="0" dirty="0">
                <a:solidFill>
                  <a:srgbClr val="000000"/>
                </a:solidFill>
                <a:effectLst/>
                <a:cs typeface="Poppins" panose="02000000000000000000" pitchFamily="2" charset="0"/>
              </a:rPr>
              <a:t> </a:t>
            </a:r>
            <a:r>
              <a:rPr lang="en-US" sz="800" b="0" i="0" u="sng" dirty="0">
                <a:solidFill>
                  <a:srgbClr val="075290"/>
                </a:solidFill>
                <a:effectLst/>
                <a:cs typeface="Poppins" panose="02000000000000000000" pitchFamily="2" charset="0"/>
              </a:rPr>
              <a:t>Android</a:t>
            </a:r>
            <a:r>
              <a:rPr lang="en-US" sz="800" b="0" i="0" dirty="0">
                <a:solidFill>
                  <a:srgbClr val="000000"/>
                </a:solidFill>
                <a:effectLst/>
                <a:cs typeface="Poppins" panose="02000000000000000000" pitchFamily="2" charset="0"/>
              </a:rPr>
              <a:t> in both English and</a:t>
            </a:r>
            <a:r>
              <a:rPr lang="en-US" sz="800" b="0" i="0" u="sng" dirty="0">
                <a:solidFill>
                  <a:srgbClr val="075290"/>
                </a:solidFill>
                <a:effectLst/>
                <a:cs typeface="Poppins" panose="02000000000000000000" pitchFamily="2" charset="0"/>
                <a:hlinkClick r:id="rId3"/>
              </a:rPr>
              <a:t> Spanish</a:t>
            </a:r>
            <a:r>
              <a:rPr lang="en-US" sz="800" b="0" i="0" dirty="0">
                <a:solidFill>
                  <a:srgbClr val="000000"/>
                </a:solidFill>
                <a:effectLst/>
                <a:cs typeface="Poppins" panose="02000000000000000000" pitchFamily="2" charset="0"/>
              </a:rPr>
              <a:t>. The app provides interactive checklists with photos and video examples of developmental milestones</a:t>
            </a:r>
            <a:r>
              <a:rPr lang="en-US" sz="800" b="0" i="0" dirty="0">
                <a:solidFill>
                  <a:srgbClr val="000000"/>
                </a:solidFill>
                <a:effectLst/>
                <a:latin typeface="Poppins" panose="02000000000000000000" pitchFamily="2" charset="0"/>
                <a:cs typeface="Poppins" panose="02000000000000000000" pitchFamily="2" charset="0"/>
              </a:rPr>
              <a:t>.</a:t>
            </a:r>
          </a:p>
          <a:p>
            <a:endParaRPr lang="en-US" b="0" i="0" dirty="0">
              <a:solidFill>
                <a:srgbClr val="000000"/>
              </a:solidFill>
              <a:effectLst/>
              <a:latin typeface="Poppins" panose="02000000000000000000" pitchFamily="2" charset="0"/>
              <a:cs typeface="Poppins" panose="02000000000000000000" pitchFamily="2" charset="0"/>
            </a:endParaRPr>
          </a:p>
          <a:p>
            <a:r>
              <a:rPr lang="en-US" b="0" i="0" dirty="0">
                <a:solidFill>
                  <a:srgbClr val="FFFFFF"/>
                </a:solidFill>
                <a:effectLst/>
                <a:latin typeface="Poppins" panose="02000000000000000000" pitchFamily="2" charset="0"/>
                <a:cs typeface="Poppins" panose="02000000000000000000" pitchFamily="2" charset="0"/>
              </a:rPr>
              <a:t>The Milestones Photo and Video Library – is a library of photos and videos of each developmental milestones. This library can be useful for providers as families to view the milestones in action.</a:t>
            </a:r>
            <a:endParaRPr lang="en-US" dirty="0">
              <a:latin typeface="Poppins" panose="02000000000000000000" pitchFamily="2" charset="0"/>
              <a:cs typeface="Poppins" panose="02000000000000000000" pitchFamily="2" charset="0"/>
            </a:endParaRPr>
          </a:p>
        </p:txBody>
      </p:sp>
      <p:sp>
        <p:nvSpPr>
          <p:cNvPr id="4" name="Footer Placeholder 3"/>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
        <p:nvSpPr>
          <p:cNvPr id="5" name="Header Placeholder 4"/>
          <p:cNvSpPr>
            <a:spLocks noGrp="1"/>
          </p:cNvSpPr>
          <p:nvPr>
            <p:ph type="hdr" sz="quarter"/>
          </p:nvPr>
        </p:nvSpPr>
        <p:spPr/>
        <p:txBody>
          <a:bodyPr/>
          <a:lstStyle/>
          <a:p>
            <a:pPr marL="800100" indent="-800100">
              <a:tabLst>
                <a:tab pos="800100" algn="l"/>
              </a:tabLst>
            </a:pPr>
            <a:r>
              <a:rPr lang="en-US"/>
              <a:t>Session 4:	</a:t>
            </a:r>
            <a:r>
              <a:rPr lang="en-US" b="1"/>
              <a:t>Best practices for physical activity </a:t>
            </a:r>
            <a:r>
              <a:rPr lang="en-US" b="1">
                <a:sym typeface="Symbol" panose="05050102010706020507" pitchFamily="18" charset="2"/>
              </a:rPr>
              <a:t> </a:t>
            </a:r>
            <a:r>
              <a:rPr lang="en-US">
                <a:sym typeface="Symbol" panose="05050102010706020507" pitchFamily="18" charset="2"/>
              </a:rPr>
              <a:t>Families, Training and Program Policies</a:t>
            </a:r>
            <a:endParaRPr lang="en-US" dirty="0"/>
          </a:p>
        </p:txBody>
      </p:sp>
    </p:spTree>
    <p:extLst>
      <p:ext uri="{BB962C8B-B14F-4D97-AF65-F5344CB8AC3E}">
        <p14:creationId xmlns:p14="http://schemas.microsoft.com/office/powerpoint/2010/main" val="2949014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81500" y="385218"/>
            <a:ext cx="2453003" cy="1280160"/>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9" name="Picture 8" descr="Logo, company name&#10;&#10;Description automatically generated">
            <a:extLst>
              <a:ext uri="{FF2B5EF4-FFF2-40B4-BE49-F238E27FC236}">
                <a16:creationId xmlns:a16="http://schemas.microsoft.com/office/drawing/2014/main" id="{3D073B29-1B34-47D7-A586-61B06BD95A4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74918" y="5338982"/>
            <a:ext cx="3560064" cy="1271016"/>
          </a:xfrm>
          <a:prstGeom prst="rect">
            <a:avLst/>
          </a:prstGeom>
        </p:spPr>
      </p:pic>
      <p:sp>
        <p:nvSpPr>
          <p:cNvPr id="10" name="TextBox 9">
            <a:extLst>
              <a:ext uri="{FF2B5EF4-FFF2-40B4-BE49-F238E27FC236}">
                <a16:creationId xmlns:a16="http://schemas.microsoft.com/office/drawing/2014/main" id="{AE7633F7-9D7B-408C-B910-EC54EB5442A2}"/>
              </a:ext>
            </a:extLst>
          </p:cNvPr>
          <p:cNvSpPr txBox="1"/>
          <p:nvPr userDrawn="1"/>
        </p:nvSpPr>
        <p:spPr>
          <a:xfrm>
            <a:off x="3452317" y="2476252"/>
            <a:ext cx="5174384" cy="1200329"/>
          </a:xfrm>
          <a:prstGeom prst="rect">
            <a:avLst/>
          </a:prstGeom>
          <a:noFill/>
        </p:spPr>
        <p:txBody>
          <a:bodyPr wrap="square" rtlCol="0">
            <a:spAutoFit/>
          </a:bodyPr>
          <a:lstStyle/>
          <a:p>
            <a:r>
              <a:rPr lang="en-US" b="1" dirty="0"/>
              <a:t>Session 4</a:t>
            </a:r>
          </a:p>
          <a:p>
            <a:r>
              <a:rPr lang="en-US" b="1" dirty="0"/>
              <a:t>Best Practice for Physical Activity in ECE Settings: Families, Training and Resources, and Policies</a:t>
            </a: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604868"/>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4:</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439899"/>
            <a:ext cx="2317834" cy="17126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nSpc>
                <a:spcPts val="2900"/>
              </a:lnSpc>
            </a:pPr>
            <a:r>
              <a:rPr lang="en-US" sz="2400" dirty="0">
                <a:solidFill>
                  <a:srgbClr val="00426A"/>
                </a:solidFill>
                <a:latin typeface="Gotham Thin" pitchFamily="50" charset="0"/>
              </a:rPr>
              <a:t>Families, Training and Resources, Policies</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jTgt96E_Co"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hyperlink" Target="http://activeplaybooks.com/look-inside-the-book/"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beactivekids.org/resources/handouts" TargetMode="External"/><Relationship Id="rId5" Type="http://schemas.openxmlformats.org/officeDocument/2006/relationships/image" Target="../media/image30.png"/><Relationship Id="rId4" Type="http://schemas.openxmlformats.org/officeDocument/2006/relationships/hyperlink" Target="https://activeforlife.com/activities/" TargetMode="Externa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g"/><Relationship Id="rId7" Type="http://schemas.openxmlformats.org/officeDocument/2006/relationships/hyperlink" Target="https://openphysed.org/movement/ec"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jpeg"/><Relationship Id="rId9" Type="http://schemas.openxmlformats.org/officeDocument/2006/relationships/hyperlink" Target="http://www.sesamestreet.org/sites/default/files/media_folders/Images/We%20have%20the%20moves%20-%20Providers.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cdc.gov/ncbddd/actearly/parents/index.html" TargetMode="External"/><Relationship Id="rId7" Type="http://schemas.openxmlformats.org/officeDocument/2006/relationships/hyperlink" Target="https://www.cdc.gov/ncbddd/actearly/milestones/milestones-in-action.htm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n-US" dirty="0"/>
              <a:t>Insert trainer information here</a:t>
            </a: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6E326-ECDA-4FE2-A1F6-96302EC8C2C7}"/>
              </a:ext>
            </a:extLst>
          </p:cNvPr>
          <p:cNvPicPr>
            <a:picLocks noChangeAspect="1"/>
          </p:cNvPicPr>
          <p:nvPr/>
        </p:nvPicPr>
        <p:blipFill>
          <a:blip r:embed="rId3">
            <a:extLst>
              <a:ext uri="{28A0092B-C50C-407E-A947-70E740481C1C}">
                <a14:useLocalDpi xmlns:a14="http://schemas.microsoft.com/office/drawing/2010/main" val="0"/>
              </a:ext>
            </a:extLst>
          </a:blip>
          <a:srcRect l="28283" r="28283"/>
          <a:stretch/>
        </p:blipFill>
        <p:spPr>
          <a:xfrm>
            <a:off x="0" y="0"/>
            <a:ext cx="4317125" cy="6629400"/>
          </a:xfrm>
          <a:prstGeom prst="rect">
            <a:avLst/>
          </a:prstGeom>
        </p:spPr>
      </p:pic>
      <p:sp>
        <p:nvSpPr>
          <p:cNvPr id="6" name="Rectangle 5">
            <a:extLst>
              <a:ext uri="{FF2B5EF4-FFF2-40B4-BE49-F238E27FC236}">
                <a16:creationId xmlns:a16="http://schemas.microsoft.com/office/drawing/2014/main" id="{5FDCE5C1-6438-4707-BA2F-8B51346861DF}"/>
              </a:ext>
            </a:extLst>
          </p:cNvPr>
          <p:cNvSpPr/>
          <p:nvPr/>
        </p:nvSpPr>
        <p:spPr>
          <a:xfrm>
            <a:off x="3163825" y="12192"/>
            <a:ext cx="1901952" cy="6617207"/>
          </a:xfrm>
          <a:prstGeom prst="rect">
            <a:avLst/>
          </a:prstGeom>
          <a:gradFill flip="none" rotWithShape="1">
            <a:gsLst>
              <a:gs pos="45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517136" y="1450849"/>
            <a:ext cx="4317125" cy="5044438"/>
          </a:xfrm>
        </p:spPr>
        <p:txBody>
          <a:bodyPr>
            <a:noAutofit/>
          </a:bodyPr>
          <a:lstStyle/>
          <a:p>
            <a:pPr>
              <a:lnSpc>
                <a:spcPts val="1900"/>
              </a:lnSpc>
              <a:spcAft>
                <a:spcPts val="900"/>
              </a:spcAft>
              <a:buClr>
                <a:srgbClr val="00426A"/>
              </a:buClr>
              <a:buFont typeface="Monotype Sorts" panose="01010601010101010101" pitchFamily="2" charset="2"/>
              <a:buChar char="l"/>
            </a:pPr>
            <a:r>
              <a:rPr lang="en-US" sz="1600" dirty="0"/>
              <a:t>Encourage at-home goals for children</a:t>
            </a:r>
          </a:p>
          <a:p>
            <a:pPr>
              <a:lnSpc>
                <a:spcPts val="1900"/>
              </a:lnSpc>
              <a:spcAft>
                <a:spcPts val="900"/>
              </a:spcAft>
              <a:buClr>
                <a:srgbClr val="00426A"/>
              </a:buClr>
              <a:buFont typeface="Monotype Sorts" panose="01010601010101010101" pitchFamily="2" charset="2"/>
              <a:buChar char="l"/>
            </a:pPr>
            <a:r>
              <a:rPr lang="en-US" sz="1600" dirty="0"/>
              <a:t>Create family challenges</a:t>
            </a:r>
          </a:p>
          <a:p>
            <a:pPr>
              <a:lnSpc>
                <a:spcPts val="1900"/>
              </a:lnSpc>
              <a:spcAft>
                <a:spcPts val="900"/>
              </a:spcAft>
              <a:buClr>
                <a:srgbClr val="00426A"/>
              </a:buClr>
              <a:buFont typeface="Monotype Sorts" panose="01010601010101010101" pitchFamily="2" charset="2"/>
              <a:buChar char="l"/>
            </a:pPr>
            <a:r>
              <a:rPr lang="en-US" sz="1600" dirty="0"/>
              <a:t>Keep ongoing and open communication</a:t>
            </a:r>
          </a:p>
          <a:p>
            <a:pPr>
              <a:lnSpc>
                <a:spcPts val="1900"/>
              </a:lnSpc>
              <a:spcAft>
                <a:spcPts val="900"/>
              </a:spcAft>
              <a:buClr>
                <a:srgbClr val="00426A"/>
              </a:buClr>
              <a:buFont typeface="Monotype Sorts" panose="01010601010101010101" pitchFamily="2" charset="2"/>
              <a:buChar char="l"/>
            </a:pPr>
            <a:r>
              <a:rPr lang="en-US" sz="1600" dirty="0"/>
              <a:t>Provide family newsletters, bulletin boards, notes, tip sheets, etc.</a:t>
            </a:r>
          </a:p>
          <a:p>
            <a:pPr>
              <a:lnSpc>
                <a:spcPts val="1900"/>
              </a:lnSpc>
              <a:spcAft>
                <a:spcPts val="900"/>
              </a:spcAft>
              <a:buClr>
                <a:srgbClr val="00426A"/>
              </a:buClr>
              <a:buFont typeface="Monotype Sorts" panose="01010601010101010101" pitchFamily="2" charset="2"/>
              <a:buChar char="l"/>
            </a:pPr>
            <a:r>
              <a:rPr lang="en-US" sz="1600" dirty="0"/>
              <a:t>Connect families to community resources </a:t>
            </a:r>
          </a:p>
          <a:p>
            <a:pPr>
              <a:lnSpc>
                <a:spcPts val="1900"/>
              </a:lnSpc>
              <a:spcAft>
                <a:spcPts val="900"/>
              </a:spcAft>
              <a:buClr>
                <a:srgbClr val="00426A"/>
              </a:buClr>
              <a:buFont typeface="Monotype Sorts" panose="01010601010101010101" pitchFamily="2" charset="2"/>
              <a:buChar char="l"/>
            </a:pPr>
            <a:r>
              <a:rPr lang="en-US" sz="1600" dirty="0"/>
              <a:t>Host family activities </a:t>
            </a:r>
          </a:p>
          <a:p>
            <a:pPr>
              <a:lnSpc>
                <a:spcPts val="1900"/>
              </a:lnSpc>
              <a:spcAft>
                <a:spcPts val="900"/>
              </a:spcAft>
              <a:buClr>
                <a:srgbClr val="00426A"/>
              </a:buClr>
              <a:buFont typeface="Monotype Sorts" panose="01010601010101010101" pitchFamily="2" charset="2"/>
              <a:buChar char="l"/>
            </a:pPr>
            <a:r>
              <a:rPr lang="en-US" sz="1600" dirty="0"/>
              <a:t>Recognize and promote cultural events and practices</a:t>
            </a:r>
          </a:p>
          <a:p>
            <a:pPr>
              <a:lnSpc>
                <a:spcPts val="2160"/>
              </a:lnSpc>
              <a:spcAft>
                <a:spcPts val="1200"/>
              </a:spcAft>
              <a:buClr>
                <a:srgbClr val="00AC56"/>
              </a:buClr>
              <a:buFont typeface="Monotype Sorts" panose="01010601010101010101" pitchFamily="2" charset="2"/>
              <a:buChar char="l"/>
            </a:pPr>
            <a:endParaRPr lang="en-US" sz="1600" dirty="0"/>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4517136" y="217162"/>
            <a:ext cx="4419600" cy="1024972"/>
          </a:xfrm>
        </p:spPr>
        <p:txBody>
          <a:bodyPr>
            <a:normAutofit/>
          </a:bodyPr>
          <a:lstStyle/>
          <a:p>
            <a:pPr>
              <a:lnSpc>
                <a:spcPts val="2880"/>
              </a:lnSpc>
            </a:pPr>
            <a:r>
              <a:rPr lang="en-US" sz="2400" dirty="0"/>
              <a:t>What can you do to engage families?</a:t>
            </a:r>
          </a:p>
        </p:txBody>
      </p:sp>
    </p:spTree>
    <p:extLst>
      <p:ext uri="{BB962C8B-B14F-4D97-AF65-F5344CB8AC3E}">
        <p14:creationId xmlns:p14="http://schemas.microsoft.com/office/powerpoint/2010/main" val="27664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529300" y="110224"/>
            <a:ext cx="8085398" cy="872670"/>
          </a:xfrm>
        </p:spPr>
        <p:txBody>
          <a:bodyPr>
            <a:normAutofit fontScale="90000"/>
          </a:bodyPr>
          <a:lstStyle/>
          <a:p>
            <a:r>
              <a:rPr lang="en-US" sz="3600" dirty="0"/>
              <a:t>What can you do to engage families?</a:t>
            </a:r>
          </a:p>
        </p:txBody>
      </p:sp>
      <p:pic>
        <p:nvPicPr>
          <p:cNvPr id="7" name="Picture Placeholder 6">
            <a:extLst>
              <a:ext uri="{FF2B5EF4-FFF2-40B4-BE49-F238E27FC236}">
                <a16:creationId xmlns:a16="http://schemas.microsoft.com/office/drawing/2014/main" id="{AE635193-F80B-47D8-A604-11F0A2D3CE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6" t="3834" b="3834"/>
          <a:stretch/>
        </p:blipFill>
        <p:spPr>
          <a:xfrm>
            <a:off x="0" y="1368165"/>
            <a:ext cx="9143999" cy="562811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5A39DB6-2C45-4E84-B060-50179C7396EC}"/>
              </a:ext>
            </a:extLst>
          </p:cNvPr>
          <p:cNvSpPr/>
          <p:nvPr/>
        </p:nvSpPr>
        <p:spPr>
          <a:xfrm rot="5400000" flipH="1">
            <a:off x="3963479" y="-2876232"/>
            <a:ext cx="1217039" cy="9144000"/>
          </a:xfrm>
          <a:prstGeom prst="rect">
            <a:avLst/>
          </a:prstGeom>
          <a:gradFill flip="none" rotWithShape="1">
            <a:gsLst>
              <a:gs pos="50000">
                <a:srgbClr val="ECECEC">
                  <a:alpha val="50000"/>
                </a:srgbClr>
              </a:gs>
              <a:gs pos="0">
                <a:schemeClr val="bg1">
                  <a:lumMod val="85000"/>
                  <a:alpha val="0"/>
                </a:schemeClr>
              </a:gs>
              <a:gs pos="8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41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pic>
        <p:nvPicPr>
          <p:cNvPr id="3" name="Picture 2">
            <a:extLst>
              <a:ext uri="{FF2B5EF4-FFF2-40B4-BE49-F238E27FC236}">
                <a16:creationId xmlns:a16="http://schemas.microsoft.com/office/drawing/2014/main" id="{5CE5945C-FFA2-45FD-9829-84909BD762C0}"/>
              </a:ext>
            </a:extLst>
          </p:cNvPr>
          <p:cNvPicPr>
            <a:picLocks noChangeAspect="1"/>
          </p:cNvPicPr>
          <p:nvPr/>
        </p:nvPicPr>
        <p:blipFill rotWithShape="1">
          <a:blip r:embed="rId3">
            <a:extLst>
              <a:ext uri="{28A0092B-C50C-407E-A947-70E740481C1C}">
                <a14:useLocalDpi xmlns:a14="http://schemas.microsoft.com/office/drawing/2010/main" val="0"/>
              </a:ext>
            </a:extLst>
          </a:blip>
          <a:srcRect l="2528" t="1235" r="2528" b="1622"/>
          <a:stretch/>
        </p:blipFill>
        <p:spPr>
          <a:xfrm>
            <a:off x="3323238" y="162046"/>
            <a:ext cx="5735854" cy="6585996"/>
          </a:xfrm>
          <a:prstGeom prst="rect">
            <a:avLst/>
          </a:prstGeom>
          <a:ln>
            <a:noFill/>
          </a:ln>
          <a:effectLst>
            <a:outerShdw blurRad="292100" dist="139700" dir="2700000" algn="tl" rotWithShape="0">
              <a:srgbClr val="333333">
                <a:alpha val="65000"/>
              </a:srgbClr>
            </a:outerShdw>
          </a:effectLst>
        </p:spPr>
      </p:pic>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30" y="5180185"/>
            <a:ext cx="2534963" cy="856592"/>
          </a:xfrm>
          <a:prstGeom prst="callout1">
            <a:avLst>
              <a:gd name="adj1" fmla="val 49885"/>
              <a:gd name="adj2" fmla="val -3323"/>
              <a:gd name="adj3" fmla="val 29524"/>
              <a:gd name="adj4" fmla="val -105090"/>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Is </a:t>
            </a:r>
            <a:r>
              <a:rPr lang="en-US" sz="1600" b="1" dirty="0">
                <a:solidFill>
                  <a:srgbClr val="00426A"/>
                </a:solidFill>
              </a:rPr>
              <a:t>engaging families</a:t>
            </a:r>
            <a:r>
              <a:rPr lang="en-US" sz="1600" dirty="0">
                <a:solidFill>
                  <a:srgbClr val="00426A"/>
                </a:solidFill>
              </a:rPr>
              <a:t> a strength or area of improvement?</a:t>
            </a:r>
          </a:p>
        </p:txBody>
      </p:sp>
    </p:spTree>
    <p:extLst>
      <p:ext uri="{BB962C8B-B14F-4D97-AF65-F5344CB8AC3E}">
        <p14:creationId xmlns:p14="http://schemas.microsoft.com/office/powerpoint/2010/main" val="4092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661416" y="183362"/>
            <a:ext cx="3467100" cy="1257300"/>
          </a:xfrm>
        </p:spPr>
        <p:txBody>
          <a:bodyPr>
            <a:normAutofit/>
          </a:bodyPr>
          <a:lstStyle/>
          <a:p>
            <a:r>
              <a:rPr lang="en-US" sz="4000" dirty="0"/>
              <a:t>Brain boost</a:t>
            </a:r>
          </a:p>
        </p:txBody>
      </p:sp>
      <p:sp>
        <p:nvSpPr>
          <p:cNvPr id="4" name="Text Placeholder 3">
            <a:extLst>
              <a:ext uri="{FF2B5EF4-FFF2-40B4-BE49-F238E27FC236}">
                <a16:creationId xmlns:a16="http://schemas.microsoft.com/office/drawing/2014/main" id="{D6E73F01-AFF5-4CDE-BC79-FFDA0E0C2B53}"/>
              </a:ext>
            </a:extLst>
          </p:cNvPr>
          <p:cNvSpPr>
            <a:spLocks noGrp="1"/>
          </p:cNvSpPr>
          <p:nvPr>
            <p:ph type="body" sz="half" idx="2"/>
          </p:nvPr>
        </p:nvSpPr>
        <p:spPr>
          <a:xfrm>
            <a:off x="3540852" y="1430694"/>
            <a:ext cx="5669280" cy="551180"/>
          </a:xfrm>
        </p:spPr>
        <p:txBody>
          <a:bodyPr>
            <a:noAutofit/>
          </a:bodyPr>
          <a:lstStyle/>
          <a:p>
            <a:r>
              <a:rPr lang="en-US" sz="2400" dirty="0"/>
              <a:t>With  a resource from Jim Gill</a:t>
            </a:r>
            <a:endParaRPr lang="en-US" sz="2400" dirty="0">
              <a:solidFill>
                <a:srgbClr val="FAAD14"/>
              </a:solidFill>
            </a:endParaRPr>
          </a:p>
        </p:txBody>
      </p:sp>
      <p:grpSp>
        <p:nvGrpSpPr>
          <p:cNvPr id="3" name="Group 2">
            <a:extLst>
              <a:ext uri="{FF2B5EF4-FFF2-40B4-BE49-F238E27FC236}">
                <a16:creationId xmlns:a16="http://schemas.microsoft.com/office/drawing/2014/main" id="{6928F5F1-366E-4433-ABF6-B23B7E00CDE8}"/>
              </a:ext>
            </a:extLst>
          </p:cNvPr>
          <p:cNvGrpSpPr/>
          <p:nvPr/>
        </p:nvGrpSpPr>
        <p:grpSpPr>
          <a:xfrm>
            <a:off x="0" y="1765299"/>
            <a:ext cx="9144000" cy="5092701"/>
            <a:chOff x="-1" y="409956"/>
            <a:chExt cx="9144001" cy="5092701"/>
          </a:xfrm>
        </p:grpSpPr>
        <p:pic>
          <p:nvPicPr>
            <p:cNvPr id="5" name="Picture 4">
              <a:hlinkClick r:id="rId3"/>
              <a:extLst>
                <a:ext uri="{FF2B5EF4-FFF2-40B4-BE49-F238E27FC236}">
                  <a16:creationId xmlns:a16="http://schemas.microsoft.com/office/drawing/2014/main" id="{62B3E6AB-B6C6-449D-898C-3E522E76ADF8}"/>
                </a:ext>
              </a:extLst>
            </p:cNvPr>
            <p:cNvPicPr>
              <a:picLocks noChangeAspect="1"/>
            </p:cNvPicPr>
            <p:nvPr/>
          </p:nvPicPr>
          <p:blipFill rotWithShape="1">
            <a:blip r:embed="rId4">
              <a:extLst>
                <a:ext uri="{28A0092B-C50C-407E-A947-70E740481C1C}">
                  <a14:useLocalDpi xmlns:a14="http://schemas.microsoft.com/office/drawing/2010/main" val="0"/>
                </a:ext>
              </a:extLst>
            </a:blip>
            <a:srcRect t="131" b="28323"/>
            <a:stretch/>
          </p:blipFill>
          <p:spPr>
            <a:xfrm>
              <a:off x="-1" y="1006857"/>
              <a:ext cx="9144001" cy="44958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28CBBC7-4338-4A31-8284-9C70351308E1}"/>
                </a:ext>
              </a:extLst>
            </p:cNvPr>
            <p:cNvSpPr/>
            <p:nvPr/>
          </p:nvSpPr>
          <p:spPr>
            <a:xfrm rot="5400000" flipH="1">
              <a:off x="3293363" y="-2883408"/>
              <a:ext cx="2557272" cy="9144000"/>
            </a:xfrm>
            <a:prstGeom prst="rect">
              <a:avLst/>
            </a:prstGeom>
            <a:gradFill flip="none" rotWithShape="1">
              <a:gsLst>
                <a:gs pos="35000">
                  <a:srgbClr val="F7F7F7">
                    <a:alpha val="49804"/>
                  </a:srgbClr>
                </a:gs>
                <a:gs pos="0">
                  <a:schemeClr val="bg1">
                    <a:lumMod val="85000"/>
                    <a:alpha val="0"/>
                  </a:schemeClr>
                </a:gs>
                <a:gs pos="7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6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421472" y="847403"/>
            <a:ext cx="4362003" cy="1413784"/>
          </a:xfrm>
        </p:spPr>
        <p:txBody>
          <a:bodyPr>
            <a:noAutofit/>
          </a:bodyPr>
          <a:lstStyle/>
          <a:p>
            <a:pPr>
              <a:lnSpc>
                <a:spcPct val="100000"/>
              </a:lnSpc>
              <a:spcBef>
                <a:spcPts val="1800"/>
              </a:spcBef>
              <a:spcAft>
                <a:spcPts val="3000"/>
              </a:spcAft>
            </a:pPr>
            <a:r>
              <a:rPr lang="en-US" sz="2400" dirty="0">
                <a:solidFill>
                  <a:srgbClr val="00426A"/>
                </a:solidFill>
              </a:rPr>
              <a:t>Training can increase knowledge, skills, and activities that promote physical activity among young children</a:t>
            </a:r>
          </a:p>
        </p:txBody>
      </p:sp>
      <p:grpSp>
        <p:nvGrpSpPr>
          <p:cNvPr id="24" name="Group 23">
            <a:extLst>
              <a:ext uri="{FF2B5EF4-FFF2-40B4-BE49-F238E27FC236}">
                <a16:creationId xmlns:a16="http://schemas.microsoft.com/office/drawing/2014/main" id="{A67CF5D6-47C1-4554-AFA8-3197D4F381B0}"/>
              </a:ext>
            </a:extLst>
          </p:cNvPr>
          <p:cNvGrpSpPr/>
          <p:nvPr/>
        </p:nvGrpSpPr>
        <p:grpSpPr>
          <a:xfrm>
            <a:off x="497838" y="270395"/>
            <a:ext cx="2897487" cy="2770381"/>
            <a:chOff x="398546" y="2137951"/>
            <a:chExt cx="4003477" cy="3836432"/>
          </a:xfrm>
        </p:grpSpPr>
        <p:grpSp>
          <p:nvGrpSpPr>
            <p:cNvPr id="8" name="Group 7">
              <a:extLst>
                <a:ext uri="{FF2B5EF4-FFF2-40B4-BE49-F238E27FC236}">
                  <a16:creationId xmlns:a16="http://schemas.microsoft.com/office/drawing/2014/main" id="{B813BB59-A2D6-4B6B-8FFD-57936D0AEE80}"/>
                </a:ext>
              </a:extLst>
            </p:cNvPr>
            <p:cNvGrpSpPr/>
            <p:nvPr/>
          </p:nvGrpSpPr>
          <p:grpSpPr>
            <a:xfrm>
              <a:off x="850663" y="2636100"/>
              <a:ext cx="3059061" cy="3049182"/>
              <a:chOff x="693008" y="2825284"/>
              <a:chExt cx="3059061" cy="3049182"/>
            </a:xfrm>
          </p:grpSpPr>
          <p:sp>
            <p:nvSpPr>
              <p:cNvPr id="9" name="Block Arc 8">
                <a:extLst>
                  <a:ext uri="{FF2B5EF4-FFF2-40B4-BE49-F238E27FC236}">
                    <a16:creationId xmlns:a16="http://schemas.microsoft.com/office/drawing/2014/main" id="{00BA2B89-3190-48EC-A786-F595CF46ABBF}"/>
                  </a:ext>
                </a:extLst>
              </p:cNvPr>
              <p:cNvSpPr/>
              <p:nvPr/>
            </p:nvSpPr>
            <p:spPr>
              <a:xfrm>
                <a:off x="697948" y="2825284"/>
                <a:ext cx="3049182" cy="3049182"/>
              </a:xfrm>
              <a:prstGeom prst="blockArc">
                <a:avLst>
                  <a:gd name="adj1" fmla="val 13114286"/>
                  <a:gd name="adj2" fmla="val 16200000"/>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FC10BFC9-599B-4BE9-A1D9-C3BA374F08EE}"/>
                  </a:ext>
                </a:extLst>
              </p:cNvPr>
              <p:cNvSpPr/>
              <p:nvPr/>
            </p:nvSpPr>
            <p:spPr>
              <a:xfrm>
                <a:off x="697948" y="2825284"/>
                <a:ext cx="3049182" cy="3049182"/>
              </a:xfrm>
              <a:prstGeom prst="blockArc">
                <a:avLst>
                  <a:gd name="adj1" fmla="val 10028571"/>
                  <a:gd name="adj2" fmla="val 13114286"/>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01A6D8CE-DE69-4B51-BF01-614B771658C0}"/>
                  </a:ext>
                </a:extLst>
              </p:cNvPr>
              <p:cNvSpPr/>
              <p:nvPr/>
            </p:nvSpPr>
            <p:spPr>
              <a:xfrm>
                <a:off x="697948" y="2825284"/>
                <a:ext cx="3049182" cy="3049182"/>
              </a:xfrm>
              <a:prstGeom prst="blockArc">
                <a:avLst>
                  <a:gd name="adj1" fmla="val 6942857"/>
                  <a:gd name="adj2" fmla="val 10028571"/>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5EBC27C3-3710-4259-8B24-2E60F054E1E2}"/>
                  </a:ext>
                </a:extLst>
              </p:cNvPr>
              <p:cNvSpPr/>
              <p:nvPr/>
            </p:nvSpPr>
            <p:spPr>
              <a:xfrm>
                <a:off x="697948" y="2825284"/>
                <a:ext cx="3049182" cy="3049182"/>
              </a:xfrm>
              <a:prstGeom prst="blockArc">
                <a:avLst>
                  <a:gd name="adj1" fmla="val 3857143"/>
                  <a:gd name="adj2" fmla="val 6942857"/>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2972EEF5-EDC4-473E-BFC7-C1628E973622}"/>
                  </a:ext>
                </a:extLst>
              </p:cNvPr>
              <p:cNvSpPr/>
              <p:nvPr/>
            </p:nvSpPr>
            <p:spPr>
              <a:xfrm>
                <a:off x="697948" y="2825284"/>
                <a:ext cx="3049182" cy="3049182"/>
              </a:xfrm>
              <a:prstGeom prst="blockArc">
                <a:avLst>
                  <a:gd name="adj1" fmla="val 771429"/>
                  <a:gd name="adj2" fmla="val 3857143"/>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4" name="Block Arc 13">
                <a:extLst>
                  <a:ext uri="{FF2B5EF4-FFF2-40B4-BE49-F238E27FC236}">
                    <a16:creationId xmlns:a16="http://schemas.microsoft.com/office/drawing/2014/main" id="{F8A6E1E8-098E-4C94-AC70-15020B12D3AC}"/>
                  </a:ext>
                </a:extLst>
              </p:cNvPr>
              <p:cNvSpPr/>
              <p:nvPr/>
            </p:nvSpPr>
            <p:spPr>
              <a:xfrm>
                <a:off x="693008" y="2839326"/>
                <a:ext cx="3059061" cy="3021099"/>
              </a:xfrm>
              <a:prstGeom prst="blockArc">
                <a:avLst>
                  <a:gd name="adj1" fmla="val 19285714"/>
                  <a:gd name="adj2" fmla="val 771429"/>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5" name="Block Arc 14">
                <a:extLst>
                  <a:ext uri="{FF2B5EF4-FFF2-40B4-BE49-F238E27FC236}">
                    <a16:creationId xmlns:a16="http://schemas.microsoft.com/office/drawing/2014/main" id="{90C9D53F-D598-448B-BE68-F6FFE966242E}"/>
                  </a:ext>
                </a:extLst>
              </p:cNvPr>
              <p:cNvSpPr/>
              <p:nvPr/>
            </p:nvSpPr>
            <p:spPr>
              <a:xfrm>
                <a:off x="697948" y="2825284"/>
                <a:ext cx="3049182" cy="3049182"/>
              </a:xfrm>
              <a:prstGeom prst="blockArc">
                <a:avLst>
                  <a:gd name="adj1" fmla="val 16200000"/>
                  <a:gd name="adj2" fmla="val 19285714"/>
                  <a:gd name="adj3" fmla="val 3881"/>
                </a:avLst>
              </a:prstGeom>
              <a:solidFill>
                <a:srgbClr val="E7E6E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6" name="Freeform: Shape 15">
              <a:extLst>
                <a:ext uri="{FF2B5EF4-FFF2-40B4-BE49-F238E27FC236}">
                  <a16:creationId xmlns:a16="http://schemas.microsoft.com/office/drawing/2014/main" id="{590EBCF4-EE1A-4CB4-B2AA-7173334E8765}"/>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Policies</a:t>
              </a:r>
              <a:r>
                <a:rPr lang="en-US" sz="1100" kern="1200" dirty="0"/>
                <a:t> </a:t>
              </a:r>
            </a:p>
          </p:txBody>
        </p:sp>
        <p:sp>
          <p:nvSpPr>
            <p:cNvPr id="17" name="Freeform: Shape 16">
              <a:extLst>
                <a:ext uri="{FF2B5EF4-FFF2-40B4-BE49-F238E27FC236}">
                  <a16:creationId xmlns:a16="http://schemas.microsoft.com/office/drawing/2014/main" id="{8666DF53-D517-4A2D-A56B-59EB9BE5C628}"/>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8" name="Freeform: Shape 17">
              <a:extLst>
                <a:ext uri="{FF2B5EF4-FFF2-40B4-BE49-F238E27FC236}">
                  <a16:creationId xmlns:a16="http://schemas.microsoft.com/office/drawing/2014/main" id="{1D21B088-B137-47B9-A356-3E75DF1F3EBC}"/>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E938B9B6-2733-400A-974F-DD9DB6CF3580}"/>
                </a:ext>
              </a:extLst>
            </p:cNvPr>
            <p:cNvSpPr/>
            <p:nvPr/>
          </p:nvSpPr>
          <p:spPr>
            <a:xfrm>
              <a:off x="3407545" y="3982722"/>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3D1D1"/>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900" b="1" kern="1200" cap="none" spc="0" dirty="0">
                  <a:ln w="0"/>
                  <a:solidFill>
                    <a:schemeClr val="bg1"/>
                  </a:solidFill>
                  <a:effectLst>
                    <a:outerShdw blurRad="38100" dist="19050" dir="2700000" algn="tl" rotWithShape="0">
                      <a:schemeClr val="dk1">
                        <a:alpha val="40000"/>
                      </a:schemeClr>
                    </a:outerShdw>
                  </a:effectLst>
                </a:rPr>
                <a:t>Type</a:t>
              </a:r>
              <a:r>
                <a:rPr lang="en-US" sz="1000" b="1" kern="1200" dirty="0"/>
                <a:t> </a:t>
              </a:r>
            </a:p>
          </p:txBody>
        </p:sp>
        <p:sp>
          <p:nvSpPr>
            <p:cNvPr id="20" name="Freeform: Shape 19">
              <a:extLst>
                <a:ext uri="{FF2B5EF4-FFF2-40B4-BE49-F238E27FC236}">
                  <a16:creationId xmlns:a16="http://schemas.microsoft.com/office/drawing/2014/main" id="{546AEBBE-CD73-434C-A6CB-94F56C06B873}"/>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91440" rIns="145638" bIns="145638" numCol="1" spcCol="1270" anchor="ctr" anchorCtr="0">
              <a:noAutofit/>
            </a:bodyPr>
            <a:lstStyle/>
            <a:p>
              <a:pPr marL="0" lvl="0" indent="0" algn="ctr" defTabSz="488950">
                <a:lnSpc>
                  <a:spcPct val="90000"/>
                </a:lnSpc>
                <a:spcBef>
                  <a:spcPct val="0"/>
                </a:spcBef>
                <a:spcAft>
                  <a:spcPct val="35000"/>
                </a:spcAft>
                <a:buNone/>
              </a:pPr>
              <a:r>
                <a:rPr lang="en-US" sz="800" b="1" kern="1200" cap="none" spc="0" dirty="0">
                  <a:ln w="0"/>
                  <a:solidFill>
                    <a:schemeClr val="bg1"/>
                  </a:solidFill>
                  <a:effectLst>
                    <a:outerShdw blurRad="38100" dist="19050" dir="2700000" algn="tl" rotWithShape="0">
                      <a:schemeClr val="dk1">
                        <a:alpha val="40000"/>
                      </a:schemeClr>
                    </a:outerShdw>
                  </a:effectLst>
                </a:rPr>
                <a:t>Daily</a:t>
              </a:r>
              <a:r>
                <a:rPr lang="en-US" sz="700" b="1" kern="1200" cap="none" spc="0" dirty="0">
                  <a:ln w="0"/>
                  <a:solidFill>
                    <a:schemeClr val="bg1"/>
                  </a:solidFill>
                  <a:effectLst>
                    <a:outerShdw blurRad="38100" dist="19050" dir="2700000" algn="tl" rotWithShape="0">
                      <a:schemeClr val="dk1">
                        <a:alpha val="40000"/>
                      </a:schemeClr>
                    </a:outerShdw>
                  </a:effectLst>
                </a:rPr>
                <a:t> Activitie</a:t>
              </a:r>
              <a:r>
                <a:rPr lang="en-US" sz="700" b="1" kern="1200" dirty="0">
                  <a:solidFill>
                    <a:schemeClr val="bg1"/>
                  </a:solidFill>
                </a:rPr>
                <a:t>s </a:t>
              </a:r>
            </a:p>
          </p:txBody>
        </p:sp>
        <p:sp>
          <p:nvSpPr>
            <p:cNvPr id="21" name="Freeform: Shape 20">
              <a:extLst>
                <a:ext uri="{FF2B5EF4-FFF2-40B4-BE49-F238E27FC236}">
                  <a16:creationId xmlns:a16="http://schemas.microsoft.com/office/drawing/2014/main" id="{894C5DA4-F334-4016-BE7B-727ABA19F56B}"/>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0" tIns="159608" rIns="0" bIns="159608" numCol="1" spcCol="1270" anchor="ctr" anchorCtr="0">
              <a:noAutofit/>
            </a:bodyPr>
            <a:lstStyle/>
            <a:p>
              <a:pPr marL="0" lvl="0" indent="0" algn="ctr" defTabSz="466725">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Providers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2" name="Freeform: Shape 21">
              <a:extLst>
                <a:ext uri="{FF2B5EF4-FFF2-40B4-BE49-F238E27FC236}">
                  <a16:creationId xmlns:a16="http://schemas.microsoft.com/office/drawing/2014/main" id="{F7EE5C1C-E67C-4787-8E8C-32DD33438C9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Families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3" name="Freeform: Shape 22">
              <a:extLst>
                <a:ext uri="{FF2B5EF4-FFF2-40B4-BE49-F238E27FC236}">
                  <a16:creationId xmlns:a16="http://schemas.microsoft.com/office/drawing/2014/main" id="{14DB6946-9FF8-48B6-8299-BAE2CD8C1DCC}"/>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C01C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0" tIns="160878" rIns="0" bIns="160878" numCol="1" spcCol="1270" anchor="ctr" anchorCtr="0">
              <a:noAutofit/>
            </a:bodyPr>
            <a:lstStyle/>
            <a:p>
              <a:pPr marL="0" lvl="0" indent="0" algn="ctr" defTabSz="533400">
                <a:lnSpc>
                  <a:spcPct val="90000"/>
                </a:lnSpc>
                <a:spcBef>
                  <a:spcPct val="0"/>
                </a:spcBef>
                <a:spcAft>
                  <a:spcPct val="35000"/>
                </a:spcAft>
                <a:buNone/>
              </a:pPr>
              <a:r>
                <a:rPr lang="en-US" sz="900" b="1" kern="1200" cap="none" spc="0" dirty="0">
                  <a:ln w="0"/>
                  <a:solidFill>
                    <a:schemeClr val="bg1"/>
                  </a:solidFill>
                  <a:effectLst>
                    <a:outerShdw blurRad="38100" dist="19050" dir="2700000" algn="tl" rotWithShape="0">
                      <a:schemeClr val="dk1">
                        <a:alpha val="40000"/>
                      </a:schemeClr>
                    </a:outerShdw>
                  </a:effectLst>
                </a:rPr>
                <a:t>Training</a:t>
              </a:r>
              <a:r>
                <a:rPr lang="en-US" sz="1200" kern="1200" dirty="0">
                  <a:solidFill>
                    <a:schemeClr val="bg1"/>
                  </a:solidFill>
                </a:rPr>
                <a:t> </a:t>
              </a:r>
            </a:p>
          </p:txBody>
        </p:sp>
      </p:grpSp>
      <p:pic>
        <p:nvPicPr>
          <p:cNvPr id="4" name="Picture 3">
            <a:extLst>
              <a:ext uri="{FF2B5EF4-FFF2-40B4-BE49-F238E27FC236}">
                <a16:creationId xmlns:a16="http://schemas.microsoft.com/office/drawing/2014/main" id="{D444F19B-FF90-408A-868F-1FBE7D735CBC}"/>
              </a:ext>
            </a:extLst>
          </p:cNvPr>
          <p:cNvPicPr>
            <a:picLocks noChangeAspect="1"/>
          </p:cNvPicPr>
          <p:nvPr/>
        </p:nvPicPr>
        <p:blipFill>
          <a:blip r:embed="rId3">
            <a:extLst>
              <a:ext uri="{28A0092B-C50C-407E-A947-70E740481C1C}">
                <a14:useLocalDpi xmlns:a14="http://schemas.microsoft.com/office/drawing/2010/main" val="0"/>
              </a:ext>
            </a:extLst>
          </a:blip>
          <a:srcRect t="20556" b="20556"/>
          <a:stretch/>
        </p:blipFill>
        <p:spPr>
          <a:xfrm>
            <a:off x="0" y="3429000"/>
            <a:ext cx="9144000" cy="3532699"/>
          </a:xfrm>
          <a:prstGeom prst="rect">
            <a:avLst/>
          </a:prstGeom>
        </p:spPr>
      </p:pic>
      <p:sp>
        <p:nvSpPr>
          <p:cNvPr id="27" name="Rectangle 26">
            <a:extLst>
              <a:ext uri="{FF2B5EF4-FFF2-40B4-BE49-F238E27FC236}">
                <a16:creationId xmlns:a16="http://schemas.microsoft.com/office/drawing/2014/main" id="{26D5D3EF-1EDD-41F1-86E8-2F344391DFFC}"/>
              </a:ext>
            </a:extLst>
          </p:cNvPr>
          <p:cNvSpPr/>
          <p:nvPr/>
        </p:nvSpPr>
        <p:spPr>
          <a:xfrm rot="5400000" flipH="1">
            <a:off x="4260712" y="-1012391"/>
            <a:ext cx="622576" cy="9144000"/>
          </a:xfrm>
          <a:prstGeom prst="rect">
            <a:avLst/>
          </a:prstGeom>
          <a:gradFill flip="none" rotWithShape="1">
            <a:gsLst>
              <a:gs pos="46000">
                <a:srgbClr val="ECECEC">
                  <a:alpha val="50000"/>
                </a:srgbClr>
              </a:gs>
              <a:gs pos="0">
                <a:schemeClr val="bg1">
                  <a:lumMod val="85000"/>
                  <a:alpha val="0"/>
                </a:schemeClr>
              </a:gs>
              <a:gs pos="7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64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C80EC-B3F7-4EC0-8B1A-3ABE9D30E990}"/>
              </a:ext>
            </a:extLst>
          </p:cNvPr>
          <p:cNvPicPr>
            <a:picLocks noChangeAspect="1"/>
          </p:cNvPicPr>
          <p:nvPr/>
        </p:nvPicPr>
        <p:blipFill>
          <a:blip r:embed="rId3">
            <a:extLst>
              <a:ext uri="{28A0092B-C50C-407E-A947-70E740481C1C}">
                <a14:useLocalDpi xmlns:a14="http://schemas.microsoft.com/office/drawing/2010/main" val="0"/>
              </a:ext>
            </a:extLst>
          </a:blip>
          <a:srcRect l="28196" r="28196"/>
          <a:stretch/>
        </p:blipFill>
        <p:spPr>
          <a:xfrm>
            <a:off x="0" y="0"/>
            <a:ext cx="4330700" cy="661607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417335D-60D0-49AB-903C-7F0A1602B835}"/>
              </a:ext>
            </a:extLst>
          </p:cNvPr>
          <p:cNvSpPr/>
          <p:nvPr/>
        </p:nvSpPr>
        <p:spPr>
          <a:xfrm>
            <a:off x="2226097" y="-5515"/>
            <a:ext cx="6902451" cy="6616078"/>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739974" y="872358"/>
            <a:ext cx="4130756" cy="977463"/>
          </a:xfrm>
        </p:spPr>
        <p:txBody>
          <a:bodyPr>
            <a:noAutofit/>
          </a:bodyPr>
          <a:lstStyle/>
          <a:p>
            <a:r>
              <a:rPr lang="en-US" sz="3200" dirty="0">
                <a:latin typeface="Gotham Black" pitchFamily="50" charset="0"/>
              </a:rPr>
              <a:t>Where can you find training and resources?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739974" y="2775007"/>
            <a:ext cx="4302426" cy="4077514"/>
          </a:xfrm>
        </p:spPr>
        <p:txBody>
          <a:bodyPr>
            <a:noAutofit/>
          </a:bodyPr>
          <a:lstStyle/>
          <a:p>
            <a:pPr>
              <a:lnSpc>
                <a:spcPts val="2000"/>
              </a:lnSpc>
              <a:spcAft>
                <a:spcPts val="1200"/>
              </a:spcAft>
              <a:buClr>
                <a:srgbClr val="EC01C0"/>
              </a:buClr>
              <a:buFont typeface="Monotype Sorts" panose="01010601010101010101" pitchFamily="2" charset="2"/>
              <a:buChar char="l"/>
            </a:pPr>
            <a:r>
              <a:rPr lang="en-US" sz="2400" b="0" dirty="0"/>
              <a:t>Online training sessions </a:t>
            </a:r>
          </a:p>
          <a:p>
            <a:pPr>
              <a:lnSpc>
                <a:spcPts val="2000"/>
              </a:lnSpc>
              <a:spcAft>
                <a:spcPts val="1200"/>
              </a:spcAft>
              <a:buClr>
                <a:srgbClr val="EC01C0"/>
              </a:buClr>
              <a:buFont typeface="Monotype Sorts" panose="01010601010101010101" pitchFamily="2" charset="2"/>
              <a:buChar char="l"/>
            </a:pPr>
            <a:r>
              <a:rPr lang="en-US" sz="2400" b="0" dirty="0"/>
              <a:t>Children’s books</a:t>
            </a:r>
          </a:p>
          <a:p>
            <a:pPr>
              <a:lnSpc>
                <a:spcPts val="2000"/>
              </a:lnSpc>
              <a:spcAft>
                <a:spcPts val="1200"/>
              </a:spcAft>
              <a:buClr>
                <a:srgbClr val="EC01C0"/>
              </a:buClr>
              <a:buFont typeface="Monotype Sorts" panose="01010601010101010101" pitchFamily="2" charset="2"/>
              <a:buChar char="l"/>
            </a:pPr>
            <a:r>
              <a:rPr lang="en-US" sz="2400" b="0" dirty="0"/>
              <a:t>Online resources</a:t>
            </a:r>
          </a:p>
          <a:p>
            <a:pPr>
              <a:lnSpc>
                <a:spcPts val="2000"/>
              </a:lnSpc>
              <a:spcAft>
                <a:spcPts val="1200"/>
              </a:spcAft>
              <a:buClr>
                <a:srgbClr val="EC01C0"/>
              </a:buClr>
              <a:buFont typeface="Monotype Sorts" panose="01010601010101010101" pitchFamily="2" charset="2"/>
              <a:buChar char="l"/>
            </a:pPr>
            <a:r>
              <a:rPr lang="en-US" sz="2400" b="0" dirty="0"/>
              <a:t>Curricula </a:t>
            </a:r>
          </a:p>
        </p:txBody>
      </p:sp>
    </p:spTree>
    <p:extLst>
      <p:ext uri="{BB962C8B-B14F-4D97-AF65-F5344CB8AC3E}">
        <p14:creationId xmlns:p14="http://schemas.microsoft.com/office/powerpoint/2010/main" val="7090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p:txBody>
          <a:bodyPr>
            <a:noAutofit/>
          </a:bodyPr>
          <a:lstStyle/>
          <a:p>
            <a:r>
              <a:rPr lang="en-US" sz="2400" dirty="0">
                <a:latin typeface="Gotham Black" pitchFamily="50" charset="0"/>
              </a:rPr>
              <a:t>What about Better Kid Care online training?</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p:txBody>
          <a:bodyPr>
            <a:noAutofit/>
          </a:bodyPr>
          <a:lstStyle/>
          <a:p>
            <a:pPr marL="0" indent="0">
              <a:lnSpc>
                <a:spcPts val="2000"/>
              </a:lnSpc>
              <a:spcAft>
                <a:spcPts val="600"/>
              </a:spcAft>
              <a:buClr>
                <a:srgbClr val="EC01C0"/>
              </a:buClr>
              <a:buNone/>
            </a:pPr>
            <a:r>
              <a:rPr lang="en-US" sz="2000" dirty="0"/>
              <a:t>Multiple training sessions on physical activity are available, including:</a:t>
            </a:r>
          </a:p>
          <a:p>
            <a:pPr>
              <a:lnSpc>
                <a:spcPts val="1800"/>
              </a:lnSpc>
              <a:spcAft>
                <a:spcPts val="600"/>
              </a:spcAft>
              <a:buClr>
                <a:srgbClr val="EC01C0"/>
              </a:buClr>
              <a:buFont typeface="Monotype Sorts" panose="01010601010101010101" pitchFamily="2" charset="2"/>
              <a:buChar char="l"/>
            </a:pPr>
            <a:r>
              <a:rPr lang="en-US" sz="2000" b="0" dirty="0"/>
              <a:t>Healthy Kids Healthy Future: Get Kids Moving</a:t>
            </a:r>
          </a:p>
          <a:p>
            <a:pPr>
              <a:lnSpc>
                <a:spcPts val="1800"/>
              </a:lnSpc>
              <a:spcAft>
                <a:spcPts val="600"/>
              </a:spcAft>
              <a:buClr>
                <a:srgbClr val="EC01C0"/>
              </a:buClr>
              <a:buFont typeface="Monotype Sorts" panose="01010601010101010101" pitchFamily="2" charset="2"/>
              <a:buChar char="l"/>
            </a:pPr>
            <a:r>
              <a:rPr lang="en-US" sz="2000" b="0" dirty="0"/>
              <a:t>Physical Activities for Young Children: Lead with Confidence</a:t>
            </a:r>
          </a:p>
          <a:p>
            <a:pPr>
              <a:lnSpc>
                <a:spcPts val="1800"/>
              </a:lnSpc>
              <a:spcAft>
                <a:spcPts val="600"/>
              </a:spcAft>
              <a:buClr>
                <a:srgbClr val="EC01C0"/>
              </a:buClr>
              <a:buFont typeface="Monotype Sorts" panose="01010601010101010101" pitchFamily="2" charset="2"/>
              <a:buChar char="l"/>
            </a:pPr>
            <a:r>
              <a:rPr lang="en-US" sz="2000" b="0" dirty="0"/>
              <a:t>Active Play for Preschoolers with Autism—WE PLAY</a:t>
            </a:r>
          </a:p>
          <a:p>
            <a:pPr>
              <a:lnSpc>
                <a:spcPts val="1800"/>
              </a:lnSpc>
              <a:spcAft>
                <a:spcPts val="600"/>
              </a:spcAft>
              <a:buClr>
                <a:srgbClr val="EC01C0"/>
              </a:buClr>
              <a:buFont typeface="Monotype Sorts" panose="01010601010101010101" pitchFamily="2" charset="2"/>
              <a:buChar char="l"/>
            </a:pPr>
            <a:r>
              <a:rPr lang="en-US" sz="2000" b="0" dirty="0"/>
              <a:t>Move on: Reversing Children’s Sedentary Lifestyles Part 1</a:t>
            </a:r>
          </a:p>
          <a:p>
            <a:pPr>
              <a:lnSpc>
                <a:spcPts val="1800"/>
              </a:lnSpc>
              <a:spcAft>
                <a:spcPts val="600"/>
              </a:spcAft>
              <a:buClr>
                <a:srgbClr val="EC01C0"/>
              </a:buClr>
              <a:buFont typeface="Monotype Sorts" panose="01010601010101010101" pitchFamily="2" charset="2"/>
              <a:buChar char="l"/>
            </a:pPr>
            <a:r>
              <a:rPr lang="en-US" sz="2000" b="0" dirty="0"/>
              <a:t>Move on: Reversing Children’s Sedentary Lifestyles Part 2</a:t>
            </a:r>
          </a:p>
          <a:p>
            <a:pPr>
              <a:lnSpc>
                <a:spcPts val="1800"/>
              </a:lnSpc>
              <a:spcAft>
                <a:spcPts val="600"/>
              </a:spcAft>
              <a:buClr>
                <a:srgbClr val="EC01C0"/>
              </a:buClr>
              <a:buFont typeface="Monotype Sorts" panose="01010601010101010101" pitchFamily="2" charset="2"/>
              <a:buChar char="l"/>
            </a:pPr>
            <a:r>
              <a:rPr lang="en-US" sz="2000" b="0" dirty="0"/>
              <a:t>Keep on Moving!</a:t>
            </a:r>
          </a:p>
          <a:p>
            <a:pPr>
              <a:lnSpc>
                <a:spcPts val="1800"/>
              </a:lnSpc>
              <a:spcAft>
                <a:spcPts val="600"/>
              </a:spcAft>
              <a:buClr>
                <a:srgbClr val="EC01C0"/>
              </a:buClr>
              <a:buFont typeface="Monotype Sorts" panose="01010601010101010101" pitchFamily="2" charset="2"/>
              <a:buChar char="l"/>
            </a:pPr>
            <a:r>
              <a:rPr lang="en-US" sz="2000" b="0" dirty="0"/>
              <a:t>Active Play for Rainy Days</a:t>
            </a:r>
          </a:p>
          <a:p>
            <a:pPr>
              <a:lnSpc>
                <a:spcPts val="1800"/>
              </a:lnSpc>
              <a:spcAft>
                <a:spcPts val="600"/>
              </a:spcAft>
              <a:buClr>
                <a:srgbClr val="EC01C0"/>
              </a:buClr>
              <a:buFont typeface="Monotype Sorts" panose="01010601010101010101" pitchFamily="2" charset="2"/>
              <a:buChar char="l"/>
            </a:pPr>
            <a:r>
              <a:rPr lang="en-US" sz="2000" b="0" dirty="0"/>
              <a:t>I Am Moving I Am Learning </a:t>
            </a:r>
            <a:r>
              <a:rPr lang="en-US" sz="2000" b="0" dirty="0">
                <a:sym typeface="Symbol" panose="05050102010706020507" pitchFamily="18" charset="2"/>
              </a:rPr>
              <a:t> </a:t>
            </a:r>
            <a:r>
              <a:rPr lang="en-US" sz="2000" b="0" dirty="0"/>
              <a:t>Active Play Every Day</a:t>
            </a:r>
          </a:p>
          <a:p>
            <a:pPr marL="0" indent="0">
              <a:spcAft>
                <a:spcPts val="1800"/>
              </a:spcAft>
              <a:buNone/>
            </a:pPr>
            <a:endParaRPr lang="en-US" sz="2000" dirty="0"/>
          </a:p>
        </p:txBody>
      </p:sp>
    </p:spTree>
    <p:extLst>
      <p:ext uri="{BB962C8B-B14F-4D97-AF65-F5344CB8AC3E}">
        <p14:creationId xmlns:p14="http://schemas.microsoft.com/office/powerpoint/2010/main" val="20486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EA5BFF-4AD4-45F5-AF63-8EE77A1DCD6D}"/>
              </a:ext>
            </a:extLst>
          </p:cNvPr>
          <p:cNvPicPr>
            <a:picLocks noChangeAspect="1"/>
          </p:cNvPicPr>
          <p:nvPr/>
        </p:nvPicPr>
        <p:blipFill>
          <a:blip r:embed="rId3"/>
          <a:stretch>
            <a:fillRect/>
          </a:stretch>
        </p:blipFill>
        <p:spPr>
          <a:xfrm>
            <a:off x="6036054" y="2063172"/>
            <a:ext cx="1780308" cy="18288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49D128F-22D7-47B0-83B6-EF256E0178CB}"/>
              </a:ext>
            </a:extLst>
          </p:cNvPr>
          <p:cNvSpPr>
            <a:spLocks noGrp="1"/>
          </p:cNvSpPr>
          <p:nvPr>
            <p:ph type="title"/>
          </p:nvPr>
        </p:nvSpPr>
        <p:spPr>
          <a:xfrm>
            <a:off x="209786" y="-94357"/>
            <a:ext cx="6055335" cy="2489200"/>
          </a:xfrm>
        </p:spPr>
        <p:txBody>
          <a:bodyPr vert="horz" lIns="91440" tIns="45720" rIns="91440" bIns="45720" rtlCol="0" anchor="ctr">
            <a:normAutofit/>
          </a:bodyPr>
          <a:lstStyle/>
          <a:p>
            <a:r>
              <a:rPr lang="en-US" sz="2400" dirty="0">
                <a:solidFill>
                  <a:srgbClr val="00426A"/>
                </a:solidFill>
              </a:rPr>
              <a:t>Connecting literacy and movement can bring joy to children</a:t>
            </a:r>
          </a:p>
        </p:txBody>
      </p:sp>
      <p:pic>
        <p:nvPicPr>
          <p:cNvPr id="10" name="Picture 9">
            <a:extLst>
              <a:ext uri="{FF2B5EF4-FFF2-40B4-BE49-F238E27FC236}">
                <a16:creationId xmlns:a16="http://schemas.microsoft.com/office/drawing/2014/main" id="{F553B1C9-398B-49EE-90AE-4F081C36D817}"/>
              </a:ext>
            </a:extLst>
          </p:cNvPr>
          <p:cNvPicPr>
            <a:picLocks noChangeAspect="1"/>
          </p:cNvPicPr>
          <p:nvPr/>
        </p:nvPicPr>
        <p:blipFill>
          <a:blip r:embed="rId4"/>
          <a:stretch>
            <a:fillRect/>
          </a:stretch>
        </p:blipFill>
        <p:spPr>
          <a:xfrm>
            <a:off x="5136935" y="4481770"/>
            <a:ext cx="1798238" cy="173736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D94E2B0-C8DA-465F-BA8A-016E7A3F48E4}"/>
              </a:ext>
            </a:extLst>
          </p:cNvPr>
          <p:cNvPicPr>
            <a:picLocks noChangeAspect="1"/>
          </p:cNvPicPr>
          <p:nvPr/>
        </p:nvPicPr>
        <p:blipFill>
          <a:blip r:embed="rId5"/>
          <a:stretch>
            <a:fillRect/>
          </a:stretch>
        </p:blipFill>
        <p:spPr>
          <a:xfrm>
            <a:off x="2980788" y="2117743"/>
            <a:ext cx="2358777" cy="2103120"/>
          </a:xfrm>
          <a:prstGeom prst="rect">
            <a:avLst/>
          </a:prstGeom>
          <a:effectLst>
            <a:outerShdw blurRad="292100" dist="139700" dir="2700000" algn="ctr" rotWithShape="0">
              <a:schemeClr val="tx1">
                <a:alpha val="65000"/>
              </a:schemeClr>
            </a:outerShdw>
          </a:effectLst>
        </p:spPr>
      </p:pic>
      <p:pic>
        <p:nvPicPr>
          <p:cNvPr id="6" name="Picture 5">
            <a:extLst>
              <a:ext uri="{FF2B5EF4-FFF2-40B4-BE49-F238E27FC236}">
                <a16:creationId xmlns:a16="http://schemas.microsoft.com/office/drawing/2014/main" id="{A2A28D99-622A-4A0D-B186-09E1A0901331}"/>
              </a:ext>
            </a:extLst>
          </p:cNvPr>
          <p:cNvPicPr>
            <a:picLocks noChangeAspect="1"/>
          </p:cNvPicPr>
          <p:nvPr/>
        </p:nvPicPr>
        <p:blipFill>
          <a:blip r:embed="rId6"/>
          <a:stretch>
            <a:fillRect/>
          </a:stretch>
        </p:blipFill>
        <p:spPr>
          <a:xfrm>
            <a:off x="1138329" y="4463158"/>
            <a:ext cx="2488635" cy="1920240"/>
          </a:xfrm>
          <a:prstGeom prst="rect">
            <a:avLst/>
          </a:prstGeom>
          <a:effectLst>
            <a:outerShdw blurRad="292100" dist="139700" dir="2700000" algn="ctr" rotWithShape="0">
              <a:schemeClr val="tx1">
                <a:alpha val="65000"/>
              </a:schemeClr>
            </a:outerShdw>
          </a:effectLst>
        </p:spPr>
      </p:pic>
      <p:pic>
        <p:nvPicPr>
          <p:cNvPr id="13" name="Picture 12">
            <a:extLst>
              <a:ext uri="{FF2B5EF4-FFF2-40B4-BE49-F238E27FC236}">
                <a16:creationId xmlns:a16="http://schemas.microsoft.com/office/drawing/2014/main" id="{C0F5B387-6E26-43EF-A274-A1B988D0043C}"/>
              </a:ext>
            </a:extLst>
          </p:cNvPr>
          <p:cNvPicPr>
            <a:picLocks noChangeAspect="1"/>
          </p:cNvPicPr>
          <p:nvPr/>
        </p:nvPicPr>
        <p:blipFill>
          <a:blip r:embed="rId7"/>
          <a:stretch>
            <a:fillRect/>
          </a:stretch>
        </p:blipFill>
        <p:spPr>
          <a:xfrm>
            <a:off x="492153" y="2117743"/>
            <a:ext cx="1643204" cy="2011680"/>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36108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C4FEF0-C99D-4304-BA6C-658030D20C4C}"/>
              </a:ext>
            </a:extLst>
          </p:cNvPr>
          <p:cNvGrpSpPr/>
          <p:nvPr/>
        </p:nvGrpSpPr>
        <p:grpSpPr>
          <a:xfrm>
            <a:off x="2440205" y="-1"/>
            <a:ext cx="6703795" cy="6631396"/>
            <a:chOff x="3964205" y="-2"/>
            <a:chExt cx="6703795" cy="6631396"/>
          </a:xfrm>
        </p:grpSpPr>
        <p:pic>
          <p:nvPicPr>
            <p:cNvPr id="7" name="Picture 6">
              <a:extLst>
                <a:ext uri="{FF2B5EF4-FFF2-40B4-BE49-F238E27FC236}">
                  <a16:creationId xmlns:a16="http://schemas.microsoft.com/office/drawing/2014/main" id="{2D13CF66-4461-49D3-B193-DB6A6E35C3D4}"/>
                </a:ext>
              </a:extLst>
            </p:cNvPr>
            <p:cNvPicPr>
              <a:picLocks noChangeAspect="1"/>
            </p:cNvPicPr>
            <p:nvPr/>
          </p:nvPicPr>
          <p:blipFill rotWithShape="1">
            <a:blip r:embed="rId3">
              <a:extLst>
                <a:ext uri="{28A0092B-C50C-407E-A947-70E740481C1C}">
                  <a14:useLocalDpi xmlns:a14="http://schemas.microsoft.com/office/drawing/2010/main" val="0"/>
                </a:ext>
              </a:extLst>
            </a:blip>
            <a:srcRect l="30349" r="30799"/>
            <a:stretch/>
          </p:blipFill>
          <p:spPr>
            <a:xfrm>
              <a:off x="6743172" y="-2"/>
              <a:ext cx="3924828" cy="663139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9C2D5B3A-E805-4656-93F2-7824E039663C}"/>
                </a:ext>
              </a:extLst>
            </p:cNvPr>
            <p:cNvSpPr/>
            <p:nvPr/>
          </p:nvSpPr>
          <p:spPr>
            <a:xfrm flipH="1">
              <a:off x="3964205" y="-1"/>
              <a:ext cx="4851776" cy="6631395"/>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533400" y="326574"/>
            <a:ext cx="5930844" cy="994229"/>
          </a:xfrm>
        </p:spPr>
        <p:txBody>
          <a:bodyPr anchor="t" anchorCtr="0">
            <a:noAutofit/>
          </a:bodyPr>
          <a:lstStyle/>
          <a:p>
            <a:pPr>
              <a:lnSpc>
                <a:spcPts val="2700"/>
              </a:lnSpc>
              <a:spcAft>
                <a:spcPts val="1200"/>
              </a:spcAft>
            </a:pPr>
            <a:r>
              <a:rPr lang="en-US" sz="2400" dirty="0">
                <a:solidFill>
                  <a:srgbClr val="A10792"/>
                </a:solidFill>
              </a:rPr>
              <a:t>You can find helpful resources online</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597104" y="823688"/>
            <a:ext cx="4051299" cy="497115"/>
          </a:xfrm>
        </p:spPr>
        <p:txBody>
          <a:bodyPr>
            <a:noAutofit/>
          </a:bodyPr>
          <a:lstStyle/>
          <a:p>
            <a:pPr>
              <a:lnSpc>
                <a:spcPts val="2100"/>
              </a:lnSpc>
              <a:spcAft>
                <a:spcPts val="300"/>
              </a:spcAft>
              <a:buClr>
                <a:srgbClr val="A10792"/>
              </a:buClr>
              <a:buFont typeface="Monotype Sorts" panose="01010601010101010101" pitchFamily="2" charset="2"/>
              <a:buChar char="l"/>
            </a:pPr>
            <a:r>
              <a:rPr lang="en-US" sz="2000" b="0" dirty="0"/>
              <a:t>Be Active Kids </a:t>
            </a:r>
          </a:p>
        </p:txBody>
      </p:sp>
      <p:pic>
        <p:nvPicPr>
          <p:cNvPr id="8" name="Content Placeholder 3">
            <a:hlinkClick r:id="rId4"/>
            <a:extLst>
              <a:ext uri="{FF2B5EF4-FFF2-40B4-BE49-F238E27FC236}">
                <a16:creationId xmlns:a16="http://schemas.microsoft.com/office/drawing/2014/main" id="{842E55A6-D88C-4A75-9575-C63C8B0D251E}"/>
              </a:ext>
            </a:extLst>
          </p:cNvPr>
          <p:cNvPicPr>
            <a:picLocks noChangeAspect="1"/>
          </p:cNvPicPr>
          <p:nvPr/>
        </p:nvPicPr>
        <p:blipFill>
          <a:blip r:embed="rId5"/>
          <a:stretch>
            <a:fillRect/>
          </a:stretch>
        </p:blipFill>
        <p:spPr>
          <a:xfrm>
            <a:off x="3074682" y="1754417"/>
            <a:ext cx="3109916" cy="1801676"/>
          </a:xfrm>
          <a:prstGeom prst="rect">
            <a:avLst/>
          </a:prstGeom>
          <a:ln>
            <a:noFill/>
          </a:ln>
          <a:effectLst>
            <a:outerShdw blurRad="292100" dist="139700" dir="2700000" algn="tl" rotWithShape="0">
              <a:srgbClr val="333333">
                <a:alpha val="65000"/>
              </a:srgbClr>
            </a:outerShdw>
          </a:effectLst>
        </p:spPr>
      </p:pic>
      <p:pic>
        <p:nvPicPr>
          <p:cNvPr id="9" name="Content Placeholder 3">
            <a:hlinkClick r:id="rId6"/>
            <a:extLst>
              <a:ext uri="{FF2B5EF4-FFF2-40B4-BE49-F238E27FC236}">
                <a16:creationId xmlns:a16="http://schemas.microsoft.com/office/drawing/2014/main" id="{780CF5A5-3469-456B-8050-CC91254A58E1}"/>
              </a:ext>
            </a:extLst>
          </p:cNvPr>
          <p:cNvPicPr>
            <a:picLocks noChangeAspect="1"/>
          </p:cNvPicPr>
          <p:nvPr/>
        </p:nvPicPr>
        <p:blipFill>
          <a:blip r:embed="rId7"/>
          <a:stretch>
            <a:fillRect/>
          </a:stretch>
        </p:blipFill>
        <p:spPr bwMode="auto">
          <a:xfrm rot="21390397">
            <a:off x="282233" y="2828709"/>
            <a:ext cx="2688304" cy="3801078"/>
          </a:xfrm>
          <a:prstGeom prst="rect">
            <a:avLst/>
          </a:prstGeom>
          <a:ln>
            <a:noFill/>
          </a:ln>
          <a:effectLst>
            <a:outerShdw blurRad="292100" dist="139700" dir="2700000" algn="tl" rotWithShape="0">
              <a:srgbClr val="333333">
                <a:alpha val="65000"/>
              </a:srgbClr>
            </a:outerShdw>
          </a:effectLst>
        </p:spPr>
      </p:pic>
      <p:pic>
        <p:nvPicPr>
          <p:cNvPr id="10" name="Picture 9">
            <a:hlinkClick r:id="rId8"/>
            <a:extLst>
              <a:ext uri="{FF2B5EF4-FFF2-40B4-BE49-F238E27FC236}">
                <a16:creationId xmlns:a16="http://schemas.microsoft.com/office/drawing/2014/main" id="{38B11710-0BB2-40DD-A69C-F5697473A57C}"/>
              </a:ext>
            </a:extLst>
          </p:cNvPr>
          <p:cNvPicPr>
            <a:picLocks noChangeAspect="1"/>
          </p:cNvPicPr>
          <p:nvPr/>
        </p:nvPicPr>
        <p:blipFill>
          <a:blip r:embed="rId9"/>
          <a:stretch>
            <a:fillRect/>
          </a:stretch>
        </p:blipFill>
        <p:spPr>
          <a:xfrm>
            <a:off x="3075515" y="3910083"/>
            <a:ext cx="3427134" cy="2186394"/>
          </a:xfrm>
          <a:prstGeom prst="rect">
            <a:avLst/>
          </a:prstGeom>
          <a:ln>
            <a:noFill/>
          </a:ln>
          <a:effectLst>
            <a:outerShdw blurRad="292100" dist="139700" dir="2700000" algn="tl" rotWithShape="0">
              <a:srgbClr val="333333">
                <a:alpha val="65000"/>
              </a:srgbClr>
            </a:outerShdw>
          </a:effectLst>
        </p:spPr>
      </p:pic>
      <p:sp>
        <p:nvSpPr>
          <p:cNvPr id="11" name="Content Placeholder 2">
            <a:extLst>
              <a:ext uri="{FF2B5EF4-FFF2-40B4-BE49-F238E27FC236}">
                <a16:creationId xmlns:a16="http://schemas.microsoft.com/office/drawing/2014/main" id="{2E8D1C6D-0396-4C95-BB6F-83797C7E61D2}"/>
              </a:ext>
            </a:extLst>
          </p:cNvPr>
          <p:cNvSpPr txBox="1">
            <a:spLocks/>
          </p:cNvSpPr>
          <p:nvPr/>
        </p:nvSpPr>
        <p:spPr>
          <a:xfrm>
            <a:off x="607402" y="1558186"/>
            <a:ext cx="4051299" cy="44435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Aft>
                <a:spcPts val="800"/>
              </a:spcAft>
              <a:buClr>
                <a:srgbClr val="A10792"/>
              </a:buClr>
              <a:buFont typeface="Monotype Sorts" panose="01010601010101010101" pitchFamily="2" charset="2"/>
              <a:buChar char="l"/>
            </a:pPr>
            <a:r>
              <a:rPr lang="en-US" sz="2000" b="0" dirty="0"/>
              <a:t>Active Play</a:t>
            </a:r>
          </a:p>
        </p:txBody>
      </p:sp>
      <p:sp>
        <p:nvSpPr>
          <p:cNvPr id="12" name="Content Placeholder 2">
            <a:extLst>
              <a:ext uri="{FF2B5EF4-FFF2-40B4-BE49-F238E27FC236}">
                <a16:creationId xmlns:a16="http://schemas.microsoft.com/office/drawing/2014/main" id="{7489D4B7-35D0-41B7-B789-89692628898F}"/>
              </a:ext>
            </a:extLst>
          </p:cNvPr>
          <p:cNvSpPr txBox="1">
            <a:spLocks/>
          </p:cNvSpPr>
          <p:nvPr/>
        </p:nvSpPr>
        <p:spPr>
          <a:xfrm>
            <a:off x="602253" y="1181100"/>
            <a:ext cx="4051299" cy="494852"/>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Aft>
                <a:spcPts val="300"/>
              </a:spcAft>
              <a:buClr>
                <a:srgbClr val="A10792"/>
              </a:buClr>
              <a:buFont typeface="Monotype Sorts" panose="01010601010101010101" pitchFamily="2" charset="2"/>
              <a:buChar char="l"/>
            </a:pPr>
            <a:r>
              <a:rPr lang="en-US" sz="2000" b="0" dirty="0"/>
              <a:t>Active for Life </a:t>
            </a:r>
          </a:p>
        </p:txBody>
      </p:sp>
    </p:spTree>
    <p:extLst>
      <p:ext uri="{BB962C8B-B14F-4D97-AF65-F5344CB8AC3E}">
        <p14:creationId xmlns:p14="http://schemas.microsoft.com/office/powerpoint/2010/main" val="22489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tree, person&#10;&#10;Description automatically generated">
            <a:extLst>
              <a:ext uri="{FF2B5EF4-FFF2-40B4-BE49-F238E27FC236}">
                <a16:creationId xmlns:a16="http://schemas.microsoft.com/office/drawing/2014/main" id="{2F9F7021-1243-422B-84EF-55795F08323E}"/>
              </a:ext>
            </a:extLst>
          </p:cNvPr>
          <p:cNvPicPr>
            <a:picLocks noChangeAspect="1"/>
          </p:cNvPicPr>
          <p:nvPr/>
        </p:nvPicPr>
        <p:blipFill rotWithShape="1">
          <a:blip r:embed="rId3">
            <a:extLst>
              <a:ext uri="{28A0092B-C50C-407E-A947-70E740481C1C}">
                <a14:useLocalDpi xmlns:a14="http://schemas.microsoft.com/office/drawing/2010/main" val="0"/>
              </a:ext>
            </a:extLst>
          </a:blip>
          <a:srcRect t="15411" b="43607"/>
          <a:stretch/>
        </p:blipFill>
        <p:spPr>
          <a:xfrm>
            <a:off x="443" y="4104117"/>
            <a:ext cx="9144000" cy="2498255"/>
          </a:xfrm>
          <a:prstGeom prst="rect">
            <a:avLst/>
          </a:prstGeom>
        </p:spPr>
      </p:pic>
      <p:sp>
        <p:nvSpPr>
          <p:cNvPr id="12" name="Rectangle 11">
            <a:extLst>
              <a:ext uri="{FF2B5EF4-FFF2-40B4-BE49-F238E27FC236}">
                <a16:creationId xmlns:a16="http://schemas.microsoft.com/office/drawing/2014/main" id="{B2ADEFA7-60A5-4DEE-B422-566487201F43}"/>
              </a:ext>
            </a:extLst>
          </p:cNvPr>
          <p:cNvSpPr/>
          <p:nvPr/>
        </p:nvSpPr>
        <p:spPr>
          <a:xfrm rot="16200000">
            <a:off x="2969136" y="-1080818"/>
            <a:ext cx="2943770" cy="9144000"/>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37899" y="275948"/>
            <a:ext cx="4234101" cy="1305404"/>
          </a:xfrm>
        </p:spPr>
        <p:txBody>
          <a:bodyPr>
            <a:noAutofit/>
          </a:bodyPr>
          <a:lstStyle/>
          <a:p>
            <a:pPr>
              <a:lnSpc>
                <a:spcPts val="2200"/>
              </a:lnSpc>
            </a:pPr>
            <a:r>
              <a:rPr lang="en-US" sz="2000" dirty="0">
                <a:solidFill>
                  <a:srgbClr val="00426A"/>
                </a:solidFill>
              </a:rPr>
              <a:t>A physical activity curriculum can help you increase the amount of physical activity children experience</a:t>
            </a:r>
          </a:p>
        </p:txBody>
      </p:sp>
      <p:pic>
        <p:nvPicPr>
          <p:cNvPr id="8" name="Content Placeholder 3" descr="A picture containing clipart&#10;&#10;Description automatically generated">
            <a:extLst>
              <a:ext uri="{FF2B5EF4-FFF2-40B4-BE49-F238E27FC236}">
                <a16:creationId xmlns:a16="http://schemas.microsoft.com/office/drawing/2014/main" id="{DEE5E35D-2BAC-4F51-AAC2-089987DA531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3300" y="1871143"/>
            <a:ext cx="2685511" cy="13602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C9A368F-513D-4A4F-8E7C-D7BB1E672741}"/>
              </a:ext>
            </a:extLst>
          </p:cNvPr>
          <p:cNvPicPr>
            <a:picLocks noChangeAspect="1"/>
          </p:cNvPicPr>
          <p:nvPr/>
        </p:nvPicPr>
        <p:blipFill>
          <a:blip r:embed="rId5"/>
          <a:stretch>
            <a:fillRect/>
          </a:stretch>
        </p:blipFill>
        <p:spPr>
          <a:xfrm>
            <a:off x="2209132" y="1871143"/>
            <a:ext cx="2274254" cy="136779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29BFD79-0B2A-4996-A3E8-85BE2E2DE8A5}"/>
              </a:ext>
            </a:extLst>
          </p:cNvPr>
          <p:cNvPicPr>
            <a:picLocks noChangeAspect="1"/>
          </p:cNvPicPr>
          <p:nvPr/>
        </p:nvPicPr>
        <p:blipFill>
          <a:blip r:embed="rId6"/>
          <a:stretch>
            <a:fillRect/>
          </a:stretch>
        </p:blipFill>
        <p:spPr>
          <a:xfrm>
            <a:off x="130979" y="1776528"/>
            <a:ext cx="2036819" cy="1367790"/>
          </a:xfrm>
          <a:prstGeom prst="rect">
            <a:avLst/>
          </a:prstGeom>
          <a:ln>
            <a:noFill/>
          </a:ln>
          <a:effectLst>
            <a:outerShdw blurRad="292100" dist="139700" dir="2700000" algn="tl" rotWithShape="0">
              <a:srgbClr val="333333">
                <a:alpha val="65000"/>
              </a:srgbClr>
            </a:outerShdw>
          </a:effectLst>
        </p:spPr>
      </p:pic>
      <p:pic>
        <p:nvPicPr>
          <p:cNvPr id="14" name="Picture 13">
            <a:hlinkClick r:id="rId7"/>
            <a:extLst>
              <a:ext uri="{FF2B5EF4-FFF2-40B4-BE49-F238E27FC236}">
                <a16:creationId xmlns:a16="http://schemas.microsoft.com/office/drawing/2014/main" id="{20758083-23E5-4D8C-B258-D01C5D7D0379}"/>
              </a:ext>
            </a:extLst>
          </p:cNvPr>
          <p:cNvPicPr>
            <a:picLocks noChangeAspect="1"/>
          </p:cNvPicPr>
          <p:nvPr/>
        </p:nvPicPr>
        <p:blipFill>
          <a:blip r:embed="rId8"/>
          <a:stretch>
            <a:fillRect/>
          </a:stretch>
        </p:blipFill>
        <p:spPr>
          <a:xfrm>
            <a:off x="4753320" y="372408"/>
            <a:ext cx="2685510" cy="1220687"/>
          </a:xfrm>
          <a:prstGeom prst="rect">
            <a:avLst/>
          </a:prstGeom>
          <a:ln>
            <a:noFill/>
          </a:ln>
          <a:effectLst>
            <a:outerShdw blurRad="292100" dist="139700" dir="2700000" algn="tl" rotWithShape="0">
              <a:srgbClr val="333333">
                <a:alpha val="65000"/>
              </a:srgbClr>
            </a:outerShdw>
          </a:effectLst>
        </p:spPr>
      </p:pic>
      <p:pic>
        <p:nvPicPr>
          <p:cNvPr id="15" name="Picture 14">
            <a:hlinkClick r:id="rId9"/>
            <a:extLst>
              <a:ext uri="{FF2B5EF4-FFF2-40B4-BE49-F238E27FC236}">
                <a16:creationId xmlns:a16="http://schemas.microsoft.com/office/drawing/2014/main" id="{D646D364-6E40-4E2C-BCF4-18A410A8956F}"/>
              </a:ext>
            </a:extLst>
          </p:cNvPr>
          <p:cNvPicPr>
            <a:picLocks noChangeAspect="1"/>
          </p:cNvPicPr>
          <p:nvPr/>
        </p:nvPicPr>
        <p:blipFill>
          <a:blip r:embed="rId10"/>
          <a:stretch>
            <a:fillRect/>
          </a:stretch>
        </p:blipFill>
        <p:spPr>
          <a:xfrm>
            <a:off x="7620150" y="372408"/>
            <a:ext cx="1367123" cy="1379580"/>
          </a:xfrm>
          <a:prstGeom prst="rect">
            <a:avLst/>
          </a:prstGeom>
          <a:ln>
            <a:noFill/>
          </a:ln>
          <a:effectLst>
            <a:outerShdw blurRad="292100" dist="139700" dir="2700000" algn="tl" rotWithShape="0">
              <a:srgbClr val="333333">
                <a:alpha val="65000"/>
              </a:srgbClr>
            </a:outerShdw>
          </a:effectLst>
        </p:spPr>
      </p:pic>
      <p:pic>
        <p:nvPicPr>
          <p:cNvPr id="2050" name="Picture 2" descr="HipHop to Health Jr. by Craig J on Amazon Music - Amazon.com">
            <a:extLst>
              <a:ext uri="{FF2B5EF4-FFF2-40B4-BE49-F238E27FC236}">
                <a16:creationId xmlns:a16="http://schemas.microsoft.com/office/drawing/2014/main" id="{45B3D370-7D4C-4EDF-9215-705EE59603B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201" r="26399" b="11698"/>
          <a:stretch/>
        </p:blipFill>
        <p:spPr bwMode="auto">
          <a:xfrm>
            <a:off x="7501518" y="1931372"/>
            <a:ext cx="1288796"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37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4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pic>
        <p:nvPicPr>
          <p:cNvPr id="3" name="Picture 2">
            <a:extLst>
              <a:ext uri="{FF2B5EF4-FFF2-40B4-BE49-F238E27FC236}">
                <a16:creationId xmlns:a16="http://schemas.microsoft.com/office/drawing/2014/main" id="{5CE5945C-FFA2-45FD-9829-84909BD762C0}"/>
              </a:ext>
            </a:extLst>
          </p:cNvPr>
          <p:cNvPicPr>
            <a:picLocks noChangeAspect="1"/>
          </p:cNvPicPr>
          <p:nvPr/>
        </p:nvPicPr>
        <p:blipFill rotWithShape="1">
          <a:blip r:embed="rId3">
            <a:extLst>
              <a:ext uri="{28A0092B-C50C-407E-A947-70E740481C1C}">
                <a14:useLocalDpi xmlns:a14="http://schemas.microsoft.com/office/drawing/2010/main" val="0"/>
              </a:ext>
            </a:extLst>
          </a:blip>
          <a:srcRect l="2528" t="1577" r="2528" b="1793"/>
          <a:stretch/>
        </p:blipFill>
        <p:spPr>
          <a:xfrm>
            <a:off x="3323238" y="185195"/>
            <a:ext cx="5735854" cy="6551271"/>
          </a:xfrm>
          <a:prstGeom prst="rect">
            <a:avLst/>
          </a:prstGeom>
          <a:ln>
            <a:noFill/>
          </a:ln>
          <a:effectLst>
            <a:outerShdw blurRad="292100" dist="139700" dir="2700000" algn="tl" rotWithShape="0">
              <a:srgbClr val="333333">
                <a:alpha val="65000"/>
              </a:srgbClr>
            </a:outerShdw>
          </a:effectLst>
        </p:spPr>
      </p:pic>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29" y="5604751"/>
            <a:ext cx="2592770" cy="856592"/>
          </a:xfrm>
          <a:prstGeom prst="callout1">
            <a:avLst>
              <a:gd name="adj1" fmla="val 49885"/>
              <a:gd name="adj2" fmla="val -3323"/>
              <a:gd name="adj3" fmla="val 42096"/>
              <a:gd name="adj4" fmla="val -102084"/>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Is </a:t>
            </a:r>
            <a:r>
              <a:rPr lang="en-US" sz="1600" b="1" dirty="0">
                <a:solidFill>
                  <a:srgbClr val="00426A"/>
                </a:solidFill>
              </a:rPr>
              <a:t>training</a:t>
            </a:r>
            <a:r>
              <a:rPr lang="en-US" sz="1600" dirty="0">
                <a:solidFill>
                  <a:srgbClr val="00426A"/>
                </a:solidFill>
              </a:rPr>
              <a:t> a strength or area of improvement?</a:t>
            </a:r>
          </a:p>
        </p:txBody>
      </p:sp>
    </p:spTree>
    <p:extLst>
      <p:ext uri="{BB962C8B-B14F-4D97-AF65-F5344CB8AC3E}">
        <p14:creationId xmlns:p14="http://schemas.microsoft.com/office/powerpoint/2010/main" val="13991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BB4E2F-6F5D-4A98-903F-EB831F64FA9F}"/>
              </a:ext>
            </a:extLst>
          </p:cNvPr>
          <p:cNvGrpSpPr/>
          <p:nvPr/>
        </p:nvGrpSpPr>
        <p:grpSpPr>
          <a:xfrm>
            <a:off x="0" y="0"/>
            <a:ext cx="9156477" cy="6642100"/>
            <a:chOff x="0" y="0"/>
            <a:chExt cx="9156477" cy="6642100"/>
          </a:xfrm>
        </p:grpSpPr>
        <p:pic>
          <p:nvPicPr>
            <p:cNvPr id="4" name="Picture 3">
              <a:extLst>
                <a:ext uri="{FF2B5EF4-FFF2-40B4-BE49-F238E27FC236}">
                  <a16:creationId xmlns:a16="http://schemas.microsoft.com/office/drawing/2014/main" id="{D444F19B-FF90-408A-868F-1FBE7D735CBC}"/>
                </a:ext>
              </a:extLst>
            </p:cNvPr>
            <p:cNvPicPr>
              <a:picLocks noChangeAspect="1"/>
            </p:cNvPicPr>
            <p:nvPr/>
          </p:nvPicPr>
          <p:blipFill>
            <a:blip r:embed="rId3">
              <a:extLst>
                <a:ext uri="{28A0092B-C50C-407E-A947-70E740481C1C}">
                  <a14:useLocalDpi xmlns:a14="http://schemas.microsoft.com/office/drawing/2010/main" val="0"/>
                </a:ext>
              </a:extLst>
            </a:blip>
            <a:srcRect l="20484" r="20484"/>
            <a:stretch/>
          </p:blipFill>
          <p:spPr>
            <a:xfrm>
              <a:off x="3280573" y="0"/>
              <a:ext cx="5875904" cy="6635749"/>
            </a:xfrm>
            <a:prstGeom prst="rect">
              <a:avLst/>
            </a:prstGeom>
          </p:spPr>
        </p:pic>
        <p:sp>
          <p:nvSpPr>
            <p:cNvPr id="25" name="Rectangle 24">
              <a:extLst>
                <a:ext uri="{FF2B5EF4-FFF2-40B4-BE49-F238E27FC236}">
                  <a16:creationId xmlns:a16="http://schemas.microsoft.com/office/drawing/2014/main" id="{05A77ED4-955D-4A24-B12C-EDB34AD9B639}"/>
                </a:ext>
              </a:extLst>
            </p:cNvPr>
            <p:cNvSpPr/>
            <p:nvPr/>
          </p:nvSpPr>
          <p:spPr>
            <a:xfrm flipH="1">
              <a:off x="0" y="0"/>
              <a:ext cx="7709534" cy="6642100"/>
            </a:xfrm>
            <a:prstGeom prst="rect">
              <a:avLst/>
            </a:prstGeom>
            <a:gradFill flip="none" rotWithShape="1">
              <a:gsLst>
                <a:gs pos="38000">
                  <a:schemeClr val="bg1"/>
                </a:gs>
                <a:gs pos="0">
                  <a:schemeClr val="bg1">
                    <a:lumMod val="8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390912" y="3568927"/>
            <a:ext cx="4337729" cy="1635923"/>
          </a:xfrm>
        </p:spPr>
        <p:txBody>
          <a:bodyPr>
            <a:noAutofit/>
          </a:bodyPr>
          <a:lstStyle/>
          <a:p>
            <a:pPr>
              <a:lnSpc>
                <a:spcPct val="100000"/>
              </a:lnSpc>
              <a:spcBef>
                <a:spcPts val="1800"/>
              </a:spcBef>
              <a:spcAft>
                <a:spcPts val="3000"/>
              </a:spcAft>
              <a:tabLst>
                <a:tab pos="0" algn="l"/>
              </a:tabLst>
            </a:pPr>
            <a:br>
              <a:rPr lang="en-US" sz="2400" dirty="0">
                <a:solidFill>
                  <a:srgbClr val="A10792"/>
                </a:solidFill>
              </a:rPr>
            </a:br>
            <a:r>
              <a:rPr lang="en-US" sz="2400" dirty="0">
                <a:solidFill>
                  <a:srgbClr val="00426A"/>
                </a:solidFill>
              </a:rPr>
              <a:t>In quality child care programs, good policies support operations</a:t>
            </a:r>
            <a:endParaRPr lang="en-US" sz="2800" dirty="0">
              <a:solidFill>
                <a:srgbClr val="00426A"/>
              </a:solidFill>
            </a:endParaRPr>
          </a:p>
        </p:txBody>
      </p:sp>
      <p:grpSp>
        <p:nvGrpSpPr>
          <p:cNvPr id="24" name="Group 23">
            <a:extLst>
              <a:ext uri="{FF2B5EF4-FFF2-40B4-BE49-F238E27FC236}">
                <a16:creationId xmlns:a16="http://schemas.microsoft.com/office/drawing/2014/main" id="{A67CF5D6-47C1-4554-AFA8-3197D4F381B0}"/>
              </a:ext>
            </a:extLst>
          </p:cNvPr>
          <p:cNvGrpSpPr/>
          <p:nvPr/>
        </p:nvGrpSpPr>
        <p:grpSpPr>
          <a:xfrm>
            <a:off x="497838" y="270395"/>
            <a:ext cx="2865472" cy="2770381"/>
            <a:chOff x="398546" y="2137951"/>
            <a:chExt cx="3959242" cy="3836432"/>
          </a:xfrm>
        </p:grpSpPr>
        <p:grpSp>
          <p:nvGrpSpPr>
            <p:cNvPr id="8" name="Group 7">
              <a:extLst>
                <a:ext uri="{FF2B5EF4-FFF2-40B4-BE49-F238E27FC236}">
                  <a16:creationId xmlns:a16="http://schemas.microsoft.com/office/drawing/2014/main" id="{B813BB59-A2D6-4B6B-8FFD-57936D0AEE80}"/>
                </a:ext>
              </a:extLst>
            </p:cNvPr>
            <p:cNvGrpSpPr/>
            <p:nvPr/>
          </p:nvGrpSpPr>
          <p:grpSpPr>
            <a:xfrm>
              <a:off x="850663" y="2636100"/>
              <a:ext cx="3059061" cy="3049182"/>
              <a:chOff x="693008" y="2825284"/>
              <a:chExt cx="3059061" cy="3049182"/>
            </a:xfrm>
          </p:grpSpPr>
          <p:sp>
            <p:nvSpPr>
              <p:cNvPr id="9" name="Block Arc 8">
                <a:extLst>
                  <a:ext uri="{FF2B5EF4-FFF2-40B4-BE49-F238E27FC236}">
                    <a16:creationId xmlns:a16="http://schemas.microsoft.com/office/drawing/2014/main" id="{00BA2B89-3190-48EC-A786-F595CF46ABBF}"/>
                  </a:ext>
                </a:extLst>
              </p:cNvPr>
              <p:cNvSpPr/>
              <p:nvPr/>
            </p:nvSpPr>
            <p:spPr>
              <a:xfrm>
                <a:off x="697948" y="2825284"/>
                <a:ext cx="3049182" cy="3049182"/>
              </a:xfrm>
              <a:prstGeom prst="blockArc">
                <a:avLst>
                  <a:gd name="adj1" fmla="val 13114286"/>
                  <a:gd name="adj2" fmla="val 16200000"/>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FC10BFC9-599B-4BE9-A1D9-C3BA374F08EE}"/>
                  </a:ext>
                </a:extLst>
              </p:cNvPr>
              <p:cNvSpPr/>
              <p:nvPr/>
            </p:nvSpPr>
            <p:spPr>
              <a:xfrm>
                <a:off x="697948" y="2825284"/>
                <a:ext cx="3049182" cy="3049182"/>
              </a:xfrm>
              <a:prstGeom prst="blockArc">
                <a:avLst>
                  <a:gd name="adj1" fmla="val 10028571"/>
                  <a:gd name="adj2" fmla="val 13114286"/>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01A6D8CE-DE69-4B51-BF01-614B771658C0}"/>
                  </a:ext>
                </a:extLst>
              </p:cNvPr>
              <p:cNvSpPr/>
              <p:nvPr/>
            </p:nvSpPr>
            <p:spPr>
              <a:xfrm>
                <a:off x="697948" y="2825284"/>
                <a:ext cx="3049182" cy="3049182"/>
              </a:xfrm>
              <a:prstGeom prst="blockArc">
                <a:avLst>
                  <a:gd name="adj1" fmla="val 6942857"/>
                  <a:gd name="adj2" fmla="val 10028571"/>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5EBC27C3-3710-4259-8B24-2E60F054E1E2}"/>
                  </a:ext>
                </a:extLst>
              </p:cNvPr>
              <p:cNvSpPr/>
              <p:nvPr/>
            </p:nvSpPr>
            <p:spPr>
              <a:xfrm>
                <a:off x="697948" y="2825284"/>
                <a:ext cx="3049182" cy="3049182"/>
              </a:xfrm>
              <a:prstGeom prst="blockArc">
                <a:avLst>
                  <a:gd name="adj1" fmla="val 3857143"/>
                  <a:gd name="adj2" fmla="val 6942857"/>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2972EEF5-EDC4-473E-BFC7-C1628E973622}"/>
                  </a:ext>
                </a:extLst>
              </p:cNvPr>
              <p:cNvSpPr/>
              <p:nvPr/>
            </p:nvSpPr>
            <p:spPr>
              <a:xfrm>
                <a:off x="697948" y="2825284"/>
                <a:ext cx="3049182" cy="3049182"/>
              </a:xfrm>
              <a:prstGeom prst="blockArc">
                <a:avLst>
                  <a:gd name="adj1" fmla="val 771429"/>
                  <a:gd name="adj2" fmla="val 3857143"/>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4" name="Block Arc 13">
                <a:extLst>
                  <a:ext uri="{FF2B5EF4-FFF2-40B4-BE49-F238E27FC236}">
                    <a16:creationId xmlns:a16="http://schemas.microsoft.com/office/drawing/2014/main" id="{F8A6E1E8-098E-4C94-AC70-15020B12D3AC}"/>
                  </a:ext>
                </a:extLst>
              </p:cNvPr>
              <p:cNvSpPr/>
              <p:nvPr/>
            </p:nvSpPr>
            <p:spPr>
              <a:xfrm>
                <a:off x="693008" y="2839326"/>
                <a:ext cx="3059061" cy="3021099"/>
              </a:xfrm>
              <a:prstGeom prst="blockArc">
                <a:avLst>
                  <a:gd name="adj1" fmla="val 19285714"/>
                  <a:gd name="adj2" fmla="val 771429"/>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5" name="Block Arc 14">
                <a:extLst>
                  <a:ext uri="{FF2B5EF4-FFF2-40B4-BE49-F238E27FC236}">
                    <a16:creationId xmlns:a16="http://schemas.microsoft.com/office/drawing/2014/main" id="{90C9D53F-D598-448B-BE68-F6FFE966242E}"/>
                  </a:ext>
                </a:extLst>
              </p:cNvPr>
              <p:cNvSpPr/>
              <p:nvPr/>
            </p:nvSpPr>
            <p:spPr>
              <a:xfrm>
                <a:off x="697948" y="2825284"/>
                <a:ext cx="3049182" cy="3049182"/>
              </a:xfrm>
              <a:prstGeom prst="blockArc">
                <a:avLst>
                  <a:gd name="adj1" fmla="val 16200000"/>
                  <a:gd name="adj2" fmla="val 19285714"/>
                  <a:gd name="adj3" fmla="val 3881"/>
                </a:avLst>
              </a:prstGeom>
              <a:solidFill>
                <a:srgbClr val="E7E6E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6" name="Freeform: Shape 15">
              <a:extLst>
                <a:ext uri="{FF2B5EF4-FFF2-40B4-BE49-F238E27FC236}">
                  <a16:creationId xmlns:a16="http://schemas.microsoft.com/office/drawing/2014/main" id="{590EBCF4-EE1A-4CB4-B2AA-7173334E8765}"/>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1A8B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0" tIns="230914" rIns="0" bIns="230914" numCol="1" spcCol="1270" anchor="ctr" anchorCtr="0">
              <a:noAutofit/>
            </a:bodyPr>
            <a:lstStyle/>
            <a:p>
              <a:pPr marL="0" lvl="0" indent="0" algn="ctr" defTabSz="800100">
                <a:lnSpc>
                  <a:spcPct val="90000"/>
                </a:lnSpc>
                <a:spcBef>
                  <a:spcPct val="0"/>
                </a:spcBef>
                <a:spcAft>
                  <a:spcPct val="35000"/>
                </a:spcAft>
                <a:buNone/>
              </a:pPr>
              <a:r>
                <a:rPr lang="en-US" sz="1600" b="1" kern="1200" cap="none" spc="0" dirty="0">
                  <a:ln w="0"/>
                  <a:solidFill>
                    <a:schemeClr val="bg1"/>
                  </a:solidFill>
                  <a:effectLst>
                    <a:outerShdw blurRad="38100" dist="19050" dir="2700000" algn="tl" rotWithShape="0">
                      <a:schemeClr val="dk1">
                        <a:alpha val="40000"/>
                      </a:schemeClr>
                    </a:outerShdw>
                  </a:effectLst>
                </a:rPr>
                <a:t>Policies</a:t>
              </a:r>
              <a:r>
                <a:rPr lang="en-US" sz="2000" kern="1200" dirty="0"/>
                <a:t> </a:t>
              </a:r>
            </a:p>
          </p:txBody>
        </p:sp>
        <p:sp>
          <p:nvSpPr>
            <p:cNvPr id="17" name="Freeform: Shape 16">
              <a:extLst>
                <a:ext uri="{FF2B5EF4-FFF2-40B4-BE49-F238E27FC236}">
                  <a16:creationId xmlns:a16="http://schemas.microsoft.com/office/drawing/2014/main" id="{8666DF53-D517-4A2D-A56B-59EB9BE5C628}"/>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8" name="Freeform: Shape 17">
              <a:extLst>
                <a:ext uri="{FF2B5EF4-FFF2-40B4-BE49-F238E27FC236}">
                  <a16:creationId xmlns:a16="http://schemas.microsoft.com/office/drawing/2014/main" id="{1D21B088-B137-47B9-A356-3E75DF1F3EBC}"/>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E938B9B6-2733-400A-974F-DD9DB6CF3580}"/>
                </a:ext>
              </a:extLst>
            </p:cNvPr>
            <p:cNvSpPr/>
            <p:nvPr/>
          </p:nvSpPr>
          <p:spPr>
            <a:xfrm>
              <a:off x="3363310"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900" b="1" kern="1200" cap="none" spc="0" dirty="0">
                  <a:ln w="0"/>
                  <a:solidFill>
                    <a:schemeClr val="bg1"/>
                  </a:solidFill>
                  <a:effectLst>
                    <a:outerShdw blurRad="38100" dist="19050" dir="2700000" algn="tl" rotWithShape="0">
                      <a:schemeClr val="dk1">
                        <a:alpha val="40000"/>
                      </a:schemeClr>
                    </a:outerShdw>
                  </a:effectLst>
                </a:rPr>
                <a:t>Type</a:t>
              </a:r>
              <a:r>
                <a:rPr lang="en-US" sz="1000" b="1" kern="1200" dirty="0"/>
                <a:t> </a:t>
              </a:r>
            </a:p>
          </p:txBody>
        </p:sp>
        <p:sp>
          <p:nvSpPr>
            <p:cNvPr id="20" name="Freeform: Shape 19">
              <a:extLst>
                <a:ext uri="{FF2B5EF4-FFF2-40B4-BE49-F238E27FC236}">
                  <a16:creationId xmlns:a16="http://schemas.microsoft.com/office/drawing/2014/main" id="{546AEBBE-CD73-434C-A6CB-94F56C06B873}"/>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2E0E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91440" rIns="145638" bIns="145638" numCol="1" spcCol="1270" anchor="ctr" anchorCtr="0">
              <a:noAutofit/>
            </a:bodyPr>
            <a:lstStyle/>
            <a:p>
              <a:pPr marL="0" lvl="0" indent="0" algn="ctr" defTabSz="488950">
                <a:lnSpc>
                  <a:spcPct val="90000"/>
                </a:lnSpc>
                <a:spcBef>
                  <a:spcPct val="0"/>
                </a:spcBef>
                <a:spcAft>
                  <a:spcPct val="35000"/>
                </a:spcAft>
                <a:buNone/>
              </a:pPr>
              <a:r>
                <a:rPr lang="en-US" sz="800" b="1" kern="1200" cap="none" spc="0" dirty="0">
                  <a:ln w="0"/>
                  <a:solidFill>
                    <a:schemeClr val="bg1"/>
                  </a:solidFill>
                  <a:effectLst>
                    <a:outerShdw blurRad="38100" dist="19050" dir="2700000" algn="tl" rotWithShape="0">
                      <a:schemeClr val="dk1">
                        <a:alpha val="40000"/>
                      </a:schemeClr>
                    </a:outerShdw>
                  </a:effectLst>
                </a:rPr>
                <a:t>Daily</a:t>
              </a:r>
              <a:r>
                <a:rPr lang="en-US" sz="700" b="1" kern="1200" cap="none" spc="0" dirty="0">
                  <a:ln w="0"/>
                  <a:solidFill>
                    <a:schemeClr val="bg1"/>
                  </a:solidFill>
                  <a:effectLst>
                    <a:outerShdw blurRad="38100" dist="19050" dir="2700000" algn="tl" rotWithShape="0">
                      <a:schemeClr val="dk1">
                        <a:alpha val="40000"/>
                      </a:schemeClr>
                    </a:outerShdw>
                  </a:effectLst>
                </a:rPr>
                <a:t> Activitie</a:t>
              </a:r>
              <a:r>
                <a:rPr lang="en-US" sz="700" b="1" kern="1200" dirty="0">
                  <a:solidFill>
                    <a:schemeClr val="bg1"/>
                  </a:solidFill>
                </a:rPr>
                <a:t>s </a:t>
              </a:r>
            </a:p>
          </p:txBody>
        </p:sp>
        <p:sp>
          <p:nvSpPr>
            <p:cNvPr id="21" name="Freeform: Shape 20">
              <a:extLst>
                <a:ext uri="{FF2B5EF4-FFF2-40B4-BE49-F238E27FC236}">
                  <a16:creationId xmlns:a16="http://schemas.microsoft.com/office/drawing/2014/main" id="{894C5DA4-F334-4016-BE7B-727ABA19F56B}"/>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0" tIns="159608" rIns="0" bIns="159608" numCol="1" spcCol="1270" anchor="ctr" anchorCtr="0">
              <a:noAutofit/>
            </a:bodyPr>
            <a:lstStyle/>
            <a:p>
              <a:pPr marL="0" lvl="0" indent="0" algn="ctr" defTabSz="466725">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Providers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2" name="Freeform: Shape 21">
              <a:extLst>
                <a:ext uri="{FF2B5EF4-FFF2-40B4-BE49-F238E27FC236}">
                  <a16:creationId xmlns:a16="http://schemas.microsoft.com/office/drawing/2014/main" id="{F7EE5C1C-E67C-4787-8E8C-32DD33438C9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Families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3" name="Freeform: Shape 22">
              <a:extLst>
                <a:ext uri="{FF2B5EF4-FFF2-40B4-BE49-F238E27FC236}">
                  <a16:creationId xmlns:a16="http://schemas.microsoft.com/office/drawing/2014/main" id="{14DB6946-9FF8-48B6-8299-BAE2CD8C1DCC}"/>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Training</a:t>
              </a:r>
              <a:r>
                <a:rPr lang="en-US" sz="1050" kern="1200" dirty="0">
                  <a:solidFill>
                    <a:schemeClr val="bg1"/>
                  </a:solidFill>
                </a:rPr>
                <a:t> </a:t>
              </a:r>
            </a:p>
          </p:txBody>
        </p:sp>
      </p:grpSp>
    </p:spTree>
    <p:extLst>
      <p:ext uri="{BB962C8B-B14F-4D97-AF65-F5344CB8AC3E}">
        <p14:creationId xmlns:p14="http://schemas.microsoft.com/office/powerpoint/2010/main" val="4024875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8C5EE6C-2BBF-41B2-8BED-B8A05B176449}"/>
              </a:ext>
            </a:extLst>
          </p:cNvPr>
          <p:cNvGrpSpPr/>
          <p:nvPr/>
        </p:nvGrpSpPr>
        <p:grpSpPr>
          <a:xfrm>
            <a:off x="-241126" y="0"/>
            <a:ext cx="9385127" cy="6574971"/>
            <a:chOff x="-241126" y="0"/>
            <a:chExt cx="9385127" cy="6574971"/>
          </a:xfrm>
        </p:grpSpPr>
        <p:pic>
          <p:nvPicPr>
            <p:cNvPr id="20" name="Picture 19">
              <a:extLst>
                <a:ext uri="{FF2B5EF4-FFF2-40B4-BE49-F238E27FC236}">
                  <a16:creationId xmlns:a16="http://schemas.microsoft.com/office/drawing/2014/main" id="{829A86A6-AE03-43C6-B338-6AEA3425FB6E}"/>
                </a:ext>
              </a:extLst>
            </p:cNvPr>
            <p:cNvPicPr>
              <a:picLocks noChangeAspect="1"/>
            </p:cNvPicPr>
            <p:nvPr/>
          </p:nvPicPr>
          <p:blipFill rotWithShape="1">
            <a:blip r:embed="rId3">
              <a:extLst>
                <a:ext uri="{28A0092B-C50C-407E-A947-70E740481C1C}">
                  <a14:useLocalDpi xmlns:a14="http://schemas.microsoft.com/office/drawing/2010/main" val="0"/>
                </a:ext>
              </a:extLst>
            </a:blip>
            <a:srcRect l="-2532" t="10413" r="3971" b="4443"/>
            <a:stretch/>
          </p:blipFill>
          <p:spPr>
            <a:xfrm>
              <a:off x="-241126" y="0"/>
              <a:ext cx="9385126" cy="5400675"/>
            </a:xfrm>
            <a:prstGeom prst="rect">
              <a:avLst/>
            </a:prstGeom>
          </p:spPr>
        </p:pic>
        <p:sp>
          <p:nvSpPr>
            <p:cNvPr id="31" name="Rectangle 30">
              <a:extLst>
                <a:ext uri="{FF2B5EF4-FFF2-40B4-BE49-F238E27FC236}">
                  <a16:creationId xmlns:a16="http://schemas.microsoft.com/office/drawing/2014/main" id="{4AA26447-2F9D-4EC3-BDD9-FECD89449AFB}"/>
                </a:ext>
              </a:extLst>
            </p:cNvPr>
            <p:cNvSpPr/>
            <p:nvPr/>
          </p:nvSpPr>
          <p:spPr>
            <a:xfrm rot="16200000" flipH="1">
              <a:off x="3346678" y="777647"/>
              <a:ext cx="2450646" cy="9144001"/>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576262" y="4727120"/>
            <a:ext cx="8296275" cy="1514930"/>
          </a:xfrm>
        </p:spPr>
        <p:txBody>
          <a:bodyPr>
            <a:normAutofit/>
          </a:bodyPr>
          <a:lstStyle/>
          <a:p>
            <a:pPr>
              <a:lnSpc>
                <a:spcPts val="2880"/>
              </a:lnSpc>
            </a:pPr>
            <a:r>
              <a:rPr lang="en-US" sz="2400" dirty="0">
                <a:solidFill>
                  <a:srgbClr val="00426A"/>
                </a:solidFill>
              </a:rPr>
              <a:t>You must communicate policies to staff and families so that they understand your program standards</a:t>
            </a:r>
          </a:p>
        </p:txBody>
      </p:sp>
      <p:sp>
        <p:nvSpPr>
          <p:cNvPr id="7" name="Content Placeholder 2">
            <a:extLst>
              <a:ext uri="{FF2B5EF4-FFF2-40B4-BE49-F238E27FC236}">
                <a16:creationId xmlns:a16="http://schemas.microsoft.com/office/drawing/2014/main" id="{7E57D750-AEC7-4CB5-A87A-E1ECB8F392F2}"/>
              </a:ext>
            </a:extLst>
          </p:cNvPr>
          <p:cNvSpPr txBox="1">
            <a:spLocks/>
          </p:cNvSpPr>
          <p:nvPr/>
        </p:nvSpPr>
        <p:spPr>
          <a:xfrm>
            <a:off x="4724400" y="1884750"/>
            <a:ext cx="4009698" cy="4973250"/>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60"/>
              </a:lnSpc>
              <a:buClr>
                <a:srgbClr val="00ACBA"/>
              </a:buClr>
            </a:pPr>
            <a:endParaRPr lang="en-US" sz="1800" b="0" dirty="0"/>
          </a:p>
        </p:txBody>
      </p:sp>
    </p:spTree>
    <p:extLst>
      <p:ext uri="{BB962C8B-B14F-4D97-AF65-F5344CB8AC3E}">
        <p14:creationId xmlns:p14="http://schemas.microsoft.com/office/powerpoint/2010/main" val="59651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559939" y="567558"/>
            <a:ext cx="7824422" cy="796929"/>
          </a:xfrm>
        </p:spPr>
        <p:txBody>
          <a:bodyPr>
            <a:normAutofit/>
          </a:bodyPr>
          <a:lstStyle/>
          <a:p>
            <a:pPr>
              <a:lnSpc>
                <a:spcPts val="2880"/>
              </a:lnSpc>
            </a:pPr>
            <a:r>
              <a:rPr lang="en-US" sz="3600" dirty="0">
                <a:solidFill>
                  <a:srgbClr val="00426A"/>
                </a:solidFill>
              </a:rPr>
              <a:t>How do policies help you?</a:t>
            </a:r>
          </a:p>
        </p:txBody>
      </p:sp>
      <p:sp>
        <p:nvSpPr>
          <p:cNvPr id="7" name="Content Placeholder 2">
            <a:extLst>
              <a:ext uri="{FF2B5EF4-FFF2-40B4-BE49-F238E27FC236}">
                <a16:creationId xmlns:a16="http://schemas.microsoft.com/office/drawing/2014/main" id="{7E57D750-AEC7-4CB5-A87A-E1ECB8F392F2}"/>
              </a:ext>
            </a:extLst>
          </p:cNvPr>
          <p:cNvSpPr txBox="1">
            <a:spLocks/>
          </p:cNvSpPr>
          <p:nvPr/>
        </p:nvSpPr>
        <p:spPr>
          <a:xfrm>
            <a:off x="4724400" y="1884750"/>
            <a:ext cx="4009698" cy="4973250"/>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7663" marR="0" lvl="0" indent="-347663" algn="l" defTabSz="914400" rtl="0" eaLnBrk="1" fontAlgn="auto" latinLnBrk="0" hangingPunct="1">
              <a:lnSpc>
                <a:spcPts val="2160"/>
              </a:lnSpc>
              <a:spcBef>
                <a:spcPts val="1000"/>
              </a:spcBef>
              <a:spcAft>
                <a:spcPts val="0"/>
              </a:spcAft>
              <a:buClr>
                <a:srgbClr val="00ACB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6" name="Content Placeholder 5">
            <a:extLst>
              <a:ext uri="{FF2B5EF4-FFF2-40B4-BE49-F238E27FC236}">
                <a16:creationId xmlns:a16="http://schemas.microsoft.com/office/drawing/2014/main" id="{C0DD18BF-2952-4235-A879-12F9ED504CBB}"/>
              </a:ext>
            </a:extLst>
          </p:cNvPr>
          <p:cNvSpPr>
            <a:spLocks noGrp="1"/>
          </p:cNvSpPr>
          <p:nvPr>
            <p:ph idx="1"/>
          </p:nvPr>
        </p:nvSpPr>
        <p:spPr>
          <a:xfrm>
            <a:off x="812189" y="1518756"/>
            <a:ext cx="7824422" cy="4307272"/>
          </a:xfrm>
        </p:spPr>
        <p:txBody>
          <a:bodyPr>
            <a:noAutofit/>
          </a:bodyPr>
          <a:lstStyle/>
          <a:p>
            <a:pPr>
              <a:lnSpc>
                <a:spcPct val="100000"/>
              </a:lnSpc>
              <a:spcBef>
                <a:spcPts val="600"/>
              </a:spcBef>
              <a:spcAft>
                <a:spcPts val="600"/>
              </a:spcAft>
              <a:buClr>
                <a:srgbClr val="01A8B6"/>
              </a:buClr>
              <a:buFont typeface="Monotype Sorts" panose="01010601010101010101" pitchFamily="2" charset="2"/>
              <a:buChar char="l"/>
            </a:pPr>
            <a:r>
              <a:rPr lang="en-US" sz="2400" b="0" dirty="0"/>
              <a:t>If staff and families can read your written policies, they will most likely, understand and support them</a:t>
            </a:r>
          </a:p>
          <a:p>
            <a:pPr>
              <a:lnSpc>
                <a:spcPct val="100000"/>
              </a:lnSpc>
              <a:spcBef>
                <a:spcPts val="600"/>
              </a:spcBef>
              <a:spcAft>
                <a:spcPts val="600"/>
              </a:spcAft>
              <a:buClr>
                <a:srgbClr val="01A8B6"/>
              </a:buClr>
              <a:buFont typeface="Monotype Sorts" panose="01010601010101010101" pitchFamily="2" charset="2"/>
              <a:buChar char="l"/>
            </a:pPr>
            <a:r>
              <a:rPr lang="en-US" sz="2400" b="0" dirty="0"/>
              <a:t>Policy statements help them understand that daily physical activity is important for children’s health and well-being</a:t>
            </a:r>
          </a:p>
          <a:p>
            <a:pPr>
              <a:lnSpc>
                <a:spcPct val="100000"/>
              </a:lnSpc>
              <a:spcBef>
                <a:spcPts val="600"/>
              </a:spcBef>
              <a:spcAft>
                <a:spcPts val="600"/>
              </a:spcAft>
              <a:buClr>
                <a:srgbClr val="01A8B6"/>
              </a:buClr>
              <a:buFont typeface="Monotype Sorts" panose="01010601010101010101" pitchFamily="2" charset="2"/>
              <a:buChar char="l"/>
            </a:pPr>
            <a:r>
              <a:rPr lang="en-US" sz="2400" b="0" dirty="0"/>
              <a:t>Written policies help maintain practices over time despite staff turnover and other challenges</a:t>
            </a:r>
          </a:p>
          <a:p>
            <a:pPr>
              <a:lnSpc>
                <a:spcPct val="100000"/>
              </a:lnSpc>
              <a:spcBef>
                <a:spcPts val="600"/>
              </a:spcBef>
              <a:spcAft>
                <a:spcPts val="600"/>
              </a:spcAft>
              <a:buClr>
                <a:srgbClr val="01A8B6"/>
              </a:buClr>
              <a:buFont typeface="Monotype Sorts" panose="01010601010101010101" pitchFamily="2" charset="2"/>
              <a:buChar char="l"/>
            </a:pPr>
            <a:r>
              <a:rPr lang="en-US" sz="2400" b="0" dirty="0"/>
              <a:t>Review policies every year or when you make any changes</a:t>
            </a:r>
          </a:p>
          <a:p>
            <a:pPr>
              <a:lnSpc>
                <a:spcPts val="1700"/>
              </a:lnSpc>
              <a:spcAft>
                <a:spcPts val="600"/>
              </a:spcAft>
            </a:pPr>
            <a:endParaRPr lang="en-US" sz="2400" dirty="0"/>
          </a:p>
        </p:txBody>
      </p:sp>
    </p:spTree>
    <p:extLst>
      <p:ext uri="{BB962C8B-B14F-4D97-AF65-F5344CB8AC3E}">
        <p14:creationId xmlns:p14="http://schemas.microsoft.com/office/powerpoint/2010/main" val="3558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457200"/>
            <a:ext cx="3570292" cy="1119352"/>
          </a:xfrm>
        </p:spPr>
        <p:txBody>
          <a:bodyPr>
            <a:normAutofit fontScale="90000"/>
          </a:bodyPr>
          <a:lstStyle/>
          <a:p>
            <a:r>
              <a:rPr lang="en-US" dirty="0"/>
              <a:t>Best practices for physical activity</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81506" y="772889"/>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a:t>Time </a:t>
            </a:r>
            <a:r>
              <a:rPr lang="en-US" sz="1500" b="0" dirty="0"/>
              <a:t>– How long physical activity will occur</a:t>
            </a:r>
          </a:p>
        </p:txBody>
      </p:sp>
      <p:sp>
        <p:nvSpPr>
          <p:cNvPr id="7" name="Block Arc 6">
            <a:extLst>
              <a:ext uri="{FF2B5EF4-FFF2-40B4-BE49-F238E27FC236}">
                <a16:creationId xmlns:a16="http://schemas.microsoft.com/office/drawing/2014/main" id="{F853947D-88E5-4B4C-8237-00355D7FBD5B}"/>
              </a:ext>
            </a:extLst>
          </p:cNvPr>
          <p:cNvSpPr/>
          <p:nvPr/>
        </p:nvSpPr>
        <p:spPr>
          <a:xfrm>
            <a:off x="768519" y="2636100"/>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768519" y="2636100"/>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768519" y="2636100"/>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768519" y="2636100"/>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768519" y="2636100"/>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763579" y="2650142"/>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768519" y="2636100"/>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3F3AAFED-4773-47F6-95F0-6075017807A4}"/>
              </a:ext>
            </a:extLst>
          </p:cNvPr>
          <p:cNvSpPr/>
          <p:nvPr/>
        </p:nvSpPr>
        <p:spPr>
          <a:xfrm>
            <a:off x="2467363"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solidFill>
                  <a:schemeClr val="bg1"/>
                </a:solidFill>
                <a:effectLst>
                  <a:outerShdw blurRad="38100" dist="19050" dir="2700000" algn="tl" rotWithShape="0">
                    <a:schemeClr val="dk1">
                      <a:alpha val="40000"/>
                    </a:schemeClr>
                  </a:outerShdw>
                </a:effectLst>
              </a:rPr>
              <a:t>Daily Activitie</a:t>
            </a:r>
            <a:r>
              <a:rPr lang="en-US" sz="1100" b="1" kern="1200" dirty="0">
                <a:solidFill>
                  <a:schemeClr val="bg1"/>
                </a:solidFill>
              </a:rPr>
              <a:t>s </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81506" y="1403425"/>
            <a:ext cx="4317125" cy="813899"/>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FAAD14"/>
              </a:buClr>
              <a:buFont typeface="Monotype Sorts" panose="01010601010101010101" pitchFamily="2" charset="2"/>
              <a:buChar char=""/>
            </a:pPr>
            <a:r>
              <a:rPr lang="en-US" sz="1500" dirty="0"/>
              <a:t>Space </a:t>
            </a:r>
            <a:r>
              <a:rPr lang="en-US" sz="1500" b="0" dirty="0"/>
              <a:t>– Where available facilities for physical activity are and what portable equipment is available</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81506" y="2270031"/>
            <a:ext cx="4317125" cy="638504"/>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00B050"/>
              </a:buClr>
              <a:buFont typeface="Monotype Sorts" panose="01010601010101010101" pitchFamily="2" charset="2"/>
              <a:buChar char=""/>
            </a:pPr>
            <a:r>
              <a:rPr lang="en-US" sz="1500" dirty="0"/>
              <a:t>Type </a:t>
            </a:r>
            <a:r>
              <a:rPr lang="en-US" sz="1500" b="0" dirty="0"/>
              <a:t>– What type of structured (adult-led) and unstructured (child-initiated) physical activity to expect</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81507" y="3134072"/>
            <a:ext cx="4317125"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7030A0"/>
              </a:buClr>
              <a:buFont typeface="Monotype Sorts" panose="01010601010101010101" pitchFamily="2" charset="2"/>
              <a:buChar char=""/>
            </a:pPr>
            <a:r>
              <a:rPr lang="en-US" sz="1500" dirty="0"/>
              <a:t>Daily Activities </a:t>
            </a:r>
            <a:r>
              <a:rPr lang="en-US" sz="1500" b="0" dirty="0"/>
              <a:t>– What indoor and outdoor opportunities children will have to participate in physical activity throughout the day</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818706"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987546"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Space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276226"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Type</a:t>
            </a:r>
            <a:r>
              <a:rPr lang="en-US" sz="1400" b="1" kern="1200" dirty="0"/>
              <a:t> </a:t>
            </a:r>
          </a:p>
        </p:txBody>
      </p:sp>
      <p:sp>
        <p:nvSpPr>
          <p:cNvPr id="14" name="Freeform: Shape 13">
            <a:extLst>
              <a:ext uri="{FF2B5EF4-FFF2-40B4-BE49-F238E27FC236}">
                <a16:creationId xmlns:a16="http://schemas.microsoft.com/office/drawing/2014/main" id="{9A5D18A5-08B2-43FC-88E4-893F614FCB98}"/>
              </a:ext>
            </a:extLst>
          </p:cNvPr>
          <p:cNvSpPr/>
          <p:nvPr/>
        </p:nvSpPr>
        <p:spPr>
          <a:xfrm>
            <a:off x="1605603"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800" b="1" kern="1200" cap="none" spc="0" dirty="0">
                <a:ln w="0"/>
                <a:solidFill>
                  <a:schemeClr val="bg1"/>
                </a:solidFill>
                <a:effectLst>
                  <a:outerShdw blurRad="38100" dist="19050" dir="2700000" algn="tl" rotWithShape="0">
                    <a:schemeClr val="dk1">
                      <a:alpha val="40000"/>
                    </a:schemeClr>
                  </a:outerShdw>
                </a:effectLst>
              </a:rPr>
              <a:t>Policies</a:t>
            </a:r>
            <a:r>
              <a:rPr lang="en-US" sz="2400" kern="1200" dirty="0"/>
              <a:t> </a:t>
            </a:r>
          </a:p>
        </p:txBody>
      </p:sp>
      <p:sp>
        <p:nvSpPr>
          <p:cNvPr id="27" name="Content Placeholder 2">
            <a:extLst>
              <a:ext uri="{FF2B5EF4-FFF2-40B4-BE49-F238E27FC236}">
                <a16:creationId xmlns:a16="http://schemas.microsoft.com/office/drawing/2014/main" id="{AF4E6CF5-0916-4A97-A495-C71BCC526380}"/>
              </a:ext>
            </a:extLst>
          </p:cNvPr>
          <p:cNvSpPr txBox="1">
            <a:spLocks/>
          </p:cNvSpPr>
          <p:nvPr/>
        </p:nvSpPr>
        <p:spPr>
          <a:xfrm>
            <a:off x="4681506" y="4078615"/>
            <a:ext cx="4397180"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E7E137"/>
              </a:buClr>
              <a:buFont typeface="Monotype Sorts" panose="01010601010101010101" pitchFamily="2" charset="2"/>
              <a:buChar char=""/>
            </a:pPr>
            <a:r>
              <a:rPr lang="en-US" sz="1500" dirty="0"/>
              <a:t>Providers </a:t>
            </a:r>
            <a:r>
              <a:rPr lang="en-US" sz="1500" b="0" dirty="0"/>
              <a:t>– What structured activities to lead, how to dress to support children's movement, how to incorporate activities throughout the day</a:t>
            </a:r>
          </a:p>
        </p:txBody>
      </p:sp>
      <p:sp>
        <p:nvSpPr>
          <p:cNvPr id="28" name="Content Placeholder 2">
            <a:extLst>
              <a:ext uri="{FF2B5EF4-FFF2-40B4-BE49-F238E27FC236}">
                <a16:creationId xmlns:a16="http://schemas.microsoft.com/office/drawing/2014/main" id="{1AA745E7-2BD2-4CEF-B3A6-898E5A38C201}"/>
              </a:ext>
            </a:extLst>
          </p:cNvPr>
          <p:cNvSpPr txBox="1">
            <a:spLocks/>
          </p:cNvSpPr>
          <p:nvPr/>
        </p:nvSpPr>
        <p:spPr>
          <a:xfrm>
            <a:off x="4681506" y="5086545"/>
            <a:ext cx="4317125" cy="584696"/>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00426A"/>
              </a:buClr>
              <a:buFont typeface="Monotype Sorts" panose="01010601010101010101" pitchFamily="2" charset="2"/>
              <a:buChar char=""/>
            </a:pPr>
            <a:r>
              <a:rPr lang="en-US" sz="1500" dirty="0"/>
              <a:t>Families</a:t>
            </a:r>
            <a:r>
              <a:rPr lang="en-US" sz="1500" b="0" dirty="0"/>
              <a:t>– What clothing to provide for outdoor play</a:t>
            </a:r>
          </a:p>
        </p:txBody>
      </p:sp>
      <p:sp>
        <p:nvSpPr>
          <p:cNvPr id="29" name="Content Placeholder 2">
            <a:extLst>
              <a:ext uri="{FF2B5EF4-FFF2-40B4-BE49-F238E27FC236}">
                <a16:creationId xmlns:a16="http://schemas.microsoft.com/office/drawing/2014/main" id="{CA3DB2D7-CFBF-4257-B977-B3D9387E3C6B}"/>
              </a:ext>
            </a:extLst>
          </p:cNvPr>
          <p:cNvSpPr txBox="1">
            <a:spLocks/>
          </p:cNvSpPr>
          <p:nvPr/>
        </p:nvSpPr>
        <p:spPr>
          <a:xfrm>
            <a:off x="4681505" y="5698707"/>
            <a:ext cx="4317125"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EC01C0"/>
              </a:buClr>
              <a:buFont typeface="Monotype Sorts" panose="01010601010101010101" pitchFamily="2" charset="2"/>
              <a:buChar char=""/>
            </a:pPr>
            <a:r>
              <a:rPr lang="en-US" sz="1500" dirty="0"/>
              <a:t>Training </a:t>
            </a:r>
            <a:r>
              <a:rPr lang="en-US" sz="1500" b="0" dirty="0"/>
              <a:t>– What annual training is defined for staff</a:t>
            </a:r>
          </a:p>
        </p:txBody>
      </p:sp>
      <p:sp>
        <p:nvSpPr>
          <p:cNvPr id="19" name="Freeform: Shape 18">
            <a:extLst>
              <a:ext uri="{FF2B5EF4-FFF2-40B4-BE49-F238E27FC236}">
                <a16:creationId xmlns:a16="http://schemas.microsoft.com/office/drawing/2014/main" id="{CF2280DA-ACAC-49E7-BFF5-D1B5BB4512DD}"/>
              </a:ext>
            </a:extLst>
          </p:cNvPr>
          <p:cNvSpPr/>
          <p:nvPr/>
        </p:nvSpPr>
        <p:spPr>
          <a:xfrm>
            <a:off x="1170048"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137"/>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1050" b="1" kern="1200" cap="none" spc="0" dirty="0">
                <a:ln w="0"/>
                <a:solidFill>
                  <a:schemeClr val="bg1"/>
                </a:solidFill>
                <a:effectLst>
                  <a:outerShdw blurRad="38100" dist="19050" dir="2700000" algn="tl" rotWithShape="0">
                    <a:schemeClr val="dk1">
                      <a:alpha val="40000"/>
                    </a:schemeClr>
                  </a:outerShdw>
                </a:effectLst>
              </a:rPr>
              <a:t>Providers</a:t>
            </a:r>
            <a:r>
              <a:rPr lang="en-US" sz="14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11462"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Families</a:t>
            </a:r>
            <a:r>
              <a:rPr lang="en-US" sz="17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649865"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C01C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Training</a:t>
            </a:r>
            <a:r>
              <a:rPr lang="en-US" sz="2000" kern="1200" dirty="0">
                <a:solidFill>
                  <a:schemeClr val="bg1"/>
                </a:solidFill>
              </a:rPr>
              <a:t> </a:t>
            </a:r>
          </a:p>
        </p:txBody>
      </p:sp>
    </p:spTree>
    <p:extLst>
      <p:ext uri="{BB962C8B-B14F-4D97-AF65-F5344CB8AC3E}">
        <p14:creationId xmlns:p14="http://schemas.microsoft.com/office/powerpoint/2010/main" val="2942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23" grpId="0" build="p"/>
      <p:bldP spid="24" grpId="0" build="p"/>
      <p:bldP spid="25" grpId="0" build="p"/>
      <p:bldP spid="16" grpId="0" animBg="1"/>
      <p:bldP spid="17" grpId="0" animBg="1"/>
      <p:bldP spid="27" grpId="0" build="p"/>
      <p:bldP spid="28" grpId="0" build="p"/>
      <p:bldP spid="29" grpId="0" build="p"/>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535ADC-85BC-42BC-8B7D-055B12C469D1}"/>
              </a:ext>
            </a:extLst>
          </p:cNvPr>
          <p:cNvGrpSpPr/>
          <p:nvPr/>
        </p:nvGrpSpPr>
        <p:grpSpPr>
          <a:xfrm>
            <a:off x="0" y="932045"/>
            <a:ext cx="9144002" cy="5697357"/>
            <a:chOff x="0" y="932045"/>
            <a:chExt cx="9144002" cy="5697357"/>
          </a:xfrm>
        </p:grpSpPr>
        <p:pic>
          <p:nvPicPr>
            <p:cNvPr id="5" name="Picture 4">
              <a:extLst>
                <a:ext uri="{FF2B5EF4-FFF2-40B4-BE49-F238E27FC236}">
                  <a16:creationId xmlns:a16="http://schemas.microsoft.com/office/drawing/2014/main" id="{62B3E6AB-B6C6-449D-898C-3E522E76ADF8}"/>
                </a:ext>
              </a:extLst>
            </p:cNvPr>
            <p:cNvPicPr>
              <a:picLocks noChangeAspect="1"/>
            </p:cNvPicPr>
            <p:nvPr/>
          </p:nvPicPr>
          <p:blipFill rotWithShape="1">
            <a:blip r:embed="rId3">
              <a:extLst>
                <a:ext uri="{28A0092B-C50C-407E-A947-70E740481C1C}">
                  <a14:useLocalDpi xmlns:a14="http://schemas.microsoft.com/office/drawing/2010/main" val="0"/>
                </a:ext>
              </a:extLst>
            </a:blip>
            <a:srcRect t="341" b="25792"/>
            <a:stretch/>
          </p:blipFill>
          <p:spPr>
            <a:xfrm>
              <a:off x="0" y="2082336"/>
              <a:ext cx="9143999" cy="4547066"/>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491E3EC-F4CD-4754-9B9A-DF32EECEFA9B}"/>
                </a:ext>
              </a:extLst>
            </p:cNvPr>
            <p:cNvSpPr/>
            <p:nvPr/>
          </p:nvSpPr>
          <p:spPr>
            <a:xfrm rot="16200000">
              <a:off x="3698302" y="-2766256"/>
              <a:ext cx="1747400" cy="9144001"/>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596899" y="613992"/>
            <a:ext cx="6690309" cy="776269"/>
          </a:xfrm>
        </p:spPr>
        <p:txBody>
          <a:bodyPr>
            <a:normAutofit fontScale="90000"/>
          </a:bodyPr>
          <a:lstStyle/>
          <a:p>
            <a:r>
              <a:rPr lang="en-US" sz="2800" dirty="0">
                <a:solidFill>
                  <a:srgbClr val="00426A"/>
                </a:solidFill>
              </a:rPr>
              <a:t>How would a strong physical activity policy support teachers and caregivers?</a:t>
            </a:r>
          </a:p>
        </p:txBody>
      </p:sp>
    </p:spTree>
    <p:extLst>
      <p:ext uri="{BB962C8B-B14F-4D97-AF65-F5344CB8AC3E}">
        <p14:creationId xmlns:p14="http://schemas.microsoft.com/office/powerpoint/2010/main" val="3142941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pic>
        <p:nvPicPr>
          <p:cNvPr id="3" name="Picture 2">
            <a:extLst>
              <a:ext uri="{FF2B5EF4-FFF2-40B4-BE49-F238E27FC236}">
                <a16:creationId xmlns:a16="http://schemas.microsoft.com/office/drawing/2014/main" id="{5CE5945C-FFA2-45FD-9829-84909BD762C0}"/>
              </a:ext>
            </a:extLst>
          </p:cNvPr>
          <p:cNvPicPr>
            <a:picLocks noChangeAspect="1"/>
          </p:cNvPicPr>
          <p:nvPr/>
        </p:nvPicPr>
        <p:blipFill rotWithShape="1">
          <a:blip r:embed="rId3">
            <a:extLst>
              <a:ext uri="{28A0092B-C50C-407E-A947-70E740481C1C}">
                <a14:useLocalDpi xmlns:a14="http://schemas.microsoft.com/office/drawing/2010/main" val="0"/>
              </a:ext>
            </a:extLst>
          </a:blip>
          <a:srcRect l="2528" t="1576" r="2528" b="1621"/>
          <a:stretch/>
        </p:blipFill>
        <p:spPr>
          <a:xfrm>
            <a:off x="3323238" y="185196"/>
            <a:ext cx="5735854" cy="6562846"/>
          </a:xfrm>
          <a:prstGeom prst="rect">
            <a:avLst/>
          </a:prstGeom>
          <a:ln>
            <a:noFill/>
          </a:ln>
          <a:effectLst>
            <a:outerShdw blurRad="292100" dist="139700" dir="2700000" algn="tl" rotWithShape="0">
              <a:srgbClr val="333333">
                <a:alpha val="65000"/>
              </a:srgbClr>
            </a:outerShdw>
          </a:effectLst>
        </p:spPr>
      </p:pic>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29" y="5604751"/>
            <a:ext cx="2592770" cy="856592"/>
          </a:xfrm>
          <a:prstGeom prst="callout1">
            <a:avLst>
              <a:gd name="adj1" fmla="val 49885"/>
              <a:gd name="adj2" fmla="val -3323"/>
              <a:gd name="adj3" fmla="val 122157"/>
              <a:gd name="adj4" fmla="val -100982"/>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Is </a:t>
            </a:r>
            <a:r>
              <a:rPr lang="en-US" sz="1600" b="1" dirty="0">
                <a:solidFill>
                  <a:srgbClr val="00426A"/>
                </a:solidFill>
              </a:rPr>
              <a:t>policies</a:t>
            </a:r>
            <a:r>
              <a:rPr lang="en-US" sz="1600" dirty="0">
                <a:solidFill>
                  <a:srgbClr val="00426A"/>
                </a:solidFill>
              </a:rPr>
              <a:t> a strength or area of improvement?</a:t>
            </a:r>
          </a:p>
        </p:txBody>
      </p:sp>
    </p:spTree>
    <p:extLst>
      <p:ext uri="{BB962C8B-B14F-4D97-AF65-F5344CB8AC3E}">
        <p14:creationId xmlns:p14="http://schemas.microsoft.com/office/powerpoint/2010/main" val="24414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a:bodyPr>
          <a:lstStyle/>
          <a:p>
            <a:r>
              <a:rPr lang="en-US">
                <a:solidFill>
                  <a:srgbClr val="00426A"/>
                </a:solidFill>
              </a:rPr>
              <a:t>Questions?</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nSpc>
                <a:spcPts val="3000"/>
              </a:lnSpc>
            </a:pPr>
            <a:r>
              <a:rPr lang="en-US" sz="2400" dirty="0"/>
              <a:t>Thanks for participating in Session 4</a:t>
            </a:r>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r>
              <a:rPr lang="en-US" dirty="0">
                <a:solidFill>
                  <a:srgbClr val="00ACBA"/>
                </a:solidFill>
              </a:rPr>
              <a:t>Next session:</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1" y="4476698"/>
            <a:ext cx="3752973"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t>Insert Date</a:t>
            </a:r>
          </a:p>
          <a:p>
            <a:r>
              <a:rPr lang="en-US" sz="2000" dirty="0"/>
              <a:t>Insert Time</a:t>
            </a:r>
          </a:p>
          <a:p>
            <a:r>
              <a:rPr lang="en-US" sz="2000" dirty="0"/>
              <a:t>Insert Trainer Contact Info</a:t>
            </a:r>
          </a:p>
          <a:p>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00ACBA"/>
                </a:solidFill>
                <a:effectLst/>
                <a:uLnTx/>
                <a:uFillTx/>
                <a:ea typeface="+mn-ea"/>
                <a:cs typeface="Calibri" panose="020F0502020204030204" pitchFamily="34" charset="0"/>
                <a:sym typeface="Arial Narrow"/>
              </a:rPr>
              <a:t>PALSECE@Nemours.org</a:t>
            </a:r>
            <a:endParaRPr lang="en-US" sz="2000" dirty="0">
              <a:solidFill>
                <a:srgbClr val="00ACBA"/>
              </a:solidFill>
            </a:endParaRPr>
          </a:p>
        </p:txBody>
      </p:sp>
      <p:pic>
        <p:nvPicPr>
          <p:cNvPr id="9" name="Picture 8">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14534" t="5742" r="10490" b="3324"/>
          <a:stretch/>
        </p:blipFill>
        <p:spPr>
          <a:xfrm>
            <a:off x="4572001" y="225171"/>
            <a:ext cx="4432300" cy="6683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7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54545"/>
          </a:xfrm>
          <a:prstGeom prst="rect">
            <a:avLst/>
          </a:prstGeom>
          <a:noFill/>
        </p:spPr>
        <p:txBody>
          <a:bodyPr wrap="square" rtlCol="0">
            <a:spAutoFit/>
          </a:bodyPr>
          <a:lstStyle/>
          <a:p>
            <a:pPr>
              <a:spcAft>
                <a:spcPts val="1800"/>
              </a:spcAft>
            </a:pPr>
            <a:r>
              <a:rPr lang="en-US" sz="2000" dirty="0">
                <a:solidFill>
                  <a:srgbClr val="00426A"/>
                </a:solidFill>
              </a:rPr>
              <a:t>Nemours Children’s Health is currently funded by the Centers for Disease Control and Prevention (CDC) under a 5-year Cooperative Agreement (6NU38OT000304-01-02). Through this effort, we support statewide early care and education (</a:t>
            </a:r>
            <a:r>
              <a:rPr lang="en-US" sz="2000" dirty="0" err="1">
                <a:solidFill>
                  <a:srgbClr val="00426A"/>
                </a:solidFill>
              </a:rPr>
              <a:t>ECE</a:t>
            </a:r>
            <a:r>
              <a:rPr lang="en-US" sz="2000" dirty="0">
                <a:solidFill>
                  <a:srgbClr val="00426A"/>
                </a:solidFill>
              </a:rPr>
              <a:t>) organizations to integrate best practices and standards for healthy eating, physical activity, breastfeeding support, and reducing screen time in </a:t>
            </a:r>
            <a:r>
              <a:rPr lang="en-US" sz="2000" dirty="0" err="1">
                <a:solidFill>
                  <a:srgbClr val="00426A"/>
                </a:solidFill>
              </a:rPr>
              <a:t>ECE</a:t>
            </a:r>
            <a:r>
              <a:rPr lang="en-US" sz="2000" dirty="0">
                <a:solidFill>
                  <a:srgbClr val="00426A"/>
                </a:solidFill>
              </a:rPr>
              <a:t> systems and settings. </a:t>
            </a:r>
          </a:p>
        </p:txBody>
      </p:sp>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r>
              <a:rPr lang="en-US" sz="1400" dirty="0">
                <a:solidFill>
                  <a:srgbClr val="00426A"/>
                </a:solidFill>
              </a:rPr>
              <a:t>The views expressed in written materials or publications, or by speakers and moderators do not necessarily reflect the official policies of the Department of Health and Human Services. Any mention of trade names, commercial practices, or organizations does not imply endorsement by the U.S. Government.</a:t>
            </a:r>
          </a:p>
        </p:txBody>
      </p:sp>
    </p:spTree>
    <p:extLst>
      <p:ext uri="{BB962C8B-B14F-4D97-AF65-F5344CB8AC3E}">
        <p14:creationId xmlns:p14="http://schemas.microsoft.com/office/powerpoint/2010/main" val="415470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9059" t="8869" r="7809" b="8869"/>
          <a:stretch/>
        </p:blipFill>
        <p:spPr>
          <a:xfrm>
            <a:off x="6250" y="542554"/>
            <a:ext cx="9146894" cy="608280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786384" y="250931"/>
            <a:ext cx="7886700" cy="1114382"/>
          </a:xfrm>
        </p:spPr>
        <p:txBody>
          <a:bodyPr vert="horz" lIns="91440" tIns="45720" rIns="91440" bIns="45720" rtlCol="0" anchor="ctr">
            <a:normAutofit/>
          </a:bodyPr>
          <a:lstStyle/>
          <a:p>
            <a:pPr algn="ctr"/>
            <a:r>
              <a:rPr lang="en-US" sz="4500" dirty="0">
                <a:solidFill>
                  <a:schemeClr val="tx1"/>
                </a:solidFill>
              </a:rPr>
              <a:t>Would you rather …?</a:t>
            </a:r>
          </a:p>
        </p:txBody>
      </p:sp>
      <p:sp>
        <p:nvSpPr>
          <p:cNvPr id="7" name="Rectangle 6">
            <a:extLst>
              <a:ext uri="{FF2B5EF4-FFF2-40B4-BE49-F238E27FC236}">
                <a16:creationId xmlns:a16="http://schemas.microsoft.com/office/drawing/2014/main" id="{D841ED86-26B4-458F-B185-6D9FAEE7307B}"/>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CF21FD-A2AA-4A41-8735-575A1E2B2EB5}"/>
              </a:ext>
            </a:extLst>
          </p:cNvPr>
          <p:cNvGrpSpPr/>
          <p:nvPr/>
        </p:nvGrpSpPr>
        <p:grpSpPr>
          <a:xfrm>
            <a:off x="0" y="0"/>
            <a:ext cx="9144000" cy="5534317"/>
            <a:chOff x="0" y="0"/>
            <a:chExt cx="9144000" cy="5534317"/>
          </a:xfrm>
        </p:grpSpPr>
        <p:pic>
          <p:nvPicPr>
            <p:cNvPr id="20" name="Picture 19">
              <a:extLst>
                <a:ext uri="{FF2B5EF4-FFF2-40B4-BE49-F238E27FC236}">
                  <a16:creationId xmlns:a16="http://schemas.microsoft.com/office/drawing/2014/main" id="{4D803EC4-AD27-4CCD-8E62-45BC4CE9AD73}"/>
                </a:ext>
              </a:extLst>
            </p:cNvPr>
            <p:cNvPicPr>
              <a:picLocks noChangeAspect="1"/>
            </p:cNvPicPr>
            <p:nvPr/>
          </p:nvPicPr>
          <p:blipFill rotWithShape="1">
            <a:blip r:embed="rId3">
              <a:extLst>
                <a:ext uri="{28A0092B-C50C-407E-A947-70E740481C1C}">
                  <a14:useLocalDpi xmlns:a14="http://schemas.microsoft.com/office/drawing/2010/main" val="0"/>
                </a:ext>
              </a:extLst>
            </a:blip>
            <a:srcRect l="2475" t="7686" r="6500"/>
            <a:stretch/>
          </p:blipFill>
          <p:spPr>
            <a:xfrm>
              <a:off x="0" y="0"/>
              <a:ext cx="9144000" cy="521779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756E032-E753-43F9-B7AD-F2FACDBDB092}"/>
                </a:ext>
              </a:extLst>
            </p:cNvPr>
            <p:cNvSpPr/>
            <p:nvPr/>
          </p:nvSpPr>
          <p:spPr>
            <a:xfrm rot="5400000">
              <a:off x="2958510" y="-651173"/>
              <a:ext cx="3226980" cy="9144000"/>
            </a:xfrm>
            <a:prstGeom prst="rect">
              <a:avLst/>
            </a:prstGeom>
            <a:gradFill flip="none" rotWithShape="1">
              <a:gsLst>
                <a:gs pos="50000">
                  <a:srgbClr val="ECECEC">
                    <a:alpha val="50000"/>
                  </a:srgbClr>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53F1EC-C95B-435A-80C8-C373306F7F0B}"/>
              </a:ext>
            </a:extLst>
          </p:cNvPr>
          <p:cNvSpPr>
            <a:spLocks noGrp="1"/>
          </p:cNvSpPr>
          <p:nvPr>
            <p:ph type="title"/>
          </p:nvPr>
        </p:nvSpPr>
        <p:spPr>
          <a:xfrm>
            <a:off x="381000" y="5217790"/>
            <a:ext cx="8763000" cy="1438191"/>
          </a:xfrm>
          <a:noFill/>
        </p:spPr>
        <p:txBody>
          <a:bodyPr>
            <a:normAutofit/>
          </a:bodyPr>
          <a:lstStyle/>
          <a:p>
            <a:pPr marL="400050"/>
            <a:r>
              <a:rPr lang="en-US" sz="3600" dirty="0">
                <a:solidFill>
                  <a:srgbClr val="00426A"/>
                </a:solidFill>
              </a:rPr>
              <a:t>Best practices of physical activity: </a:t>
            </a:r>
            <a:r>
              <a:rPr lang="en-US" sz="3600" dirty="0">
                <a:solidFill>
                  <a:srgbClr val="00426A"/>
                </a:solidFill>
                <a:latin typeface="+mn-lt"/>
              </a:rPr>
              <a:t>Families, Training, and Policies</a:t>
            </a:r>
          </a:p>
        </p:txBody>
      </p:sp>
    </p:spTree>
    <p:extLst>
      <p:ext uri="{BB962C8B-B14F-4D97-AF65-F5344CB8AC3E}">
        <p14:creationId xmlns:p14="http://schemas.microsoft.com/office/powerpoint/2010/main" val="81771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457200"/>
            <a:ext cx="3570292" cy="1119352"/>
          </a:xfrm>
        </p:spPr>
        <p:txBody>
          <a:bodyPr>
            <a:normAutofit fontScale="90000"/>
          </a:bodyPr>
          <a:lstStyle/>
          <a:p>
            <a:r>
              <a:rPr lang="en-US" dirty="0">
                <a:solidFill>
                  <a:srgbClr val="00426A"/>
                </a:solidFill>
              </a:rPr>
              <a:t>Recap: </a:t>
            </a:r>
            <a:br>
              <a:rPr lang="en-US" dirty="0"/>
            </a:br>
            <a:r>
              <a:rPr lang="en-US" dirty="0"/>
              <a:t>Best practices for physical activity</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592873"/>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a:t>Time </a:t>
            </a:r>
            <a:r>
              <a:rPr lang="en-US" sz="1500" b="0" dirty="0"/>
              <a:t>– Recommended duration of physical activity in </a:t>
            </a:r>
            <a:r>
              <a:rPr lang="en-US" sz="1500" b="0" dirty="0" err="1"/>
              <a:t>ECE</a:t>
            </a:r>
            <a:r>
              <a:rPr lang="en-US" sz="1500" b="0" dirty="0"/>
              <a:t> settings </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763579" y="2636100"/>
            <a:ext cx="3059061" cy="3049182"/>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4" name="Freeform: Shape 13">
            <a:extLst>
              <a:ext uri="{FF2B5EF4-FFF2-40B4-BE49-F238E27FC236}">
                <a16:creationId xmlns:a16="http://schemas.microsoft.com/office/drawing/2014/main" id="{9A5D18A5-08B2-43FC-88E4-893F614FCB98}"/>
              </a:ext>
            </a:extLst>
          </p:cNvPr>
          <p:cNvSpPr/>
          <p:nvPr/>
        </p:nvSpPr>
        <p:spPr>
          <a:xfrm>
            <a:off x="1605603"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800" b="1" kern="1200" cap="none" spc="0" dirty="0">
                <a:ln w="0"/>
                <a:solidFill>
                  <a:schemeClr val="bg1"/>
                </a:solidFill>
                <a:effectLst>
                  <a:outerShdw blurRad="38100" dist="19050" dir="2700000" algn="tl" rotWithShape="0">
                    <a:schemeClr val="dk1">
                      <a:alpha val="40000"/>
                    </a:schemeClr>
                  </a:outerShdw>
                </a:effectLst>
              </a:rPr>
              <a:t>Policies</a:t>
            </a:r>
            <a:r>
              <a:rPr lang="en-US" sz="24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818706"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987546"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Space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276226"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Type</a:t>
            </a:r>
            <a:r>
              <a:rPr lang="en-US" sz="14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2467363"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solidFill>
                  <a:schemeClr val="bg1"/>
                </a:solidFill>
                <a:effectLst>
                  <a:outerShdw blurRad="38100" dist="19050" dir="2700000" algn="tl" rotWithShape="0">
                    <a:schemeClr val="dk1">
                      <a:alpha val="40000"/>
                    </a:schemeClr>
                  </a:outerShdw>
                </a:effectLst>
              </a:rPr>
              <a:t>Daily Activitie</a:t>
            </a:r>
            <a:r>
              <a:rPr lang="en-US" sz="1100" b="1" kern="1200" dirty="0">
                <a:solidFill>
                  <a:schemeClr val="bg1"/>
                </a:solidFill>
              </a:rPr>
              <a:t>s </a:t>
            </a:r>
          </a:p>
        </p:txBody>
      </p:sp>
      <p:sp>
        <p:nvSpPr>
          <p:cNvPr id="19" name="Freeform: Shape 18">
            <a:extLst>
              <a:ext uri="{FF2B5EF4-FFF2-40B4-BE49-F238E27FC236}">
                <a16:creationId xmlns:a16="http://schemas.microsoft.com/office/drawing/2014/main" id="{CF2280DA-ACAC-49E7-BFF5-D1B5BB4512DD}"/>
              </a:ext>
            </a:extLst>
          </p:cNvPr>
          <p:cNvSpPr/>
          <p:nvPr/>
        </p:nvSpPr>
        <p:spPr>
          <a:xfrm>
            <a:off x="1170048"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1050" b="1" kern="1200" cap="none" spc="0" dirty="0">
                <a:ln w="0"/>
                <a:solidFill>
                  <a:schemeClr val="bg1"/>
                </a:solidFill>
                <a:effectLst>
                  <a:outerShdw blurRad="38100" dist="19050" dir="2700000" algn="tl" rotWithShape="0">
                    <a:schemeClr val="dk1">
                      <a:alpha val="40000"/>
                    </a:schemeClr>
                  </a:outerShdw>
                </a:effectLst>
              </a:rPr>
              <a:t>Providers</a:t>
            </a:r>
            <a:r>
              <a:rPr lang="en-US" sz="14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11462"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Families</a:t>
            </a:r>
            <a:r>
              <a:rPr lang="en-US" sz="17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649865"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Training</a:t>
            </a:r>
            <a:r>
              <a:rPr lang="en-US" sz="2000" kern="1200" dirty="0">
                <a:solidFill>
                  <a:schemeClr val="bg1"/>
                </a:solidFill>
              </a:rPr>
              <a:t> </a:t>
            </a:r>
          </a:p>
        </p:txBody>
      </p:sp>
      <p:sp>
        <p:nvSpPr>
          <p:cNvPr id="22" name="Content Placeholder 2">
            <a:extLst>
              <a:ext uri="{FF2B5EF4-FFF2-40B4-BE49-F238E27FC236}">
                <a16:creationId xmlns:a16="http://schemas.microsoft.com/office/drawing/2014/main" id="{9AA798DB-B08D-4052-A7E0-6B8ED604C374}"/>
              </a:ext>
            </a:extLst>
          </p:cNvPr>
          <p:cNvSpPr txBox="1">
            <a:spLocks/>
          </p:cNvSpPr>
          <p:nvPr/>
        </p:nvSpPr>
        <p:spPr>
          <a:xfrm>
            <a:off x="4656074" y="5754953"/>
            <a:ext cx="4317125" cy="69805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Policies</a:t>
            </a:r>
            <a:r>
              <a:rPr lang="en-US" sz="1500" b="0" dirty="0"/>
              <a:t> - Written policies that help support children’s physical activity throughout the day</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199" y="1256753"/>
            <a:ext cx="4317125" cy="484022"/>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Space </a:t>
            </a:r>
            <a:r>
              <a:rPr lang="en-US" b="0" dirty="0"/>
              <a:t>- Indoor and outdoor facilities </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48198" y="1767817"/>
            <a:ext cx="4317125" cy="638504"/>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Type </a:t>
            </a:r>
            <a:r>
              <a:rPr lang="en-US" b="0" dirty="0"/>
              <a:t>- Structured, unstructured, indoor and outdoor physical activity </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48199" y="2469933"/>
            <a:ext cx="4317125"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Daily Activities </a:t>
            </a:r>
            <a:r>
              <a:rPr lang="en-US" b="0" dirty="0"/>
              <a:t>– Integrating best practices into lessons, transitions, and other program operations</a:t>
            </a:r>
          </a:p>
        </p:txBody>
      </p:sp>
      <p:sp>
        <p:nvSpPr>
          <p:cNvPr id="26" name="Content Placeholder 2">
            <a:extLst>
              <a:ext uri="{FF2B5EF4-FFF2-40B4-BE49-F238E27FC236}">
                <a16:creationId xmlns:a16="http://schemas.microsoft.com/office/drawing/2014/main" id="{64A9ECC1-72E0-4B35-93BC-579AFFABBF4F}"/>
              </a:ext>
            </a:extLst>
          </p:cNvPr>
          <p:cNvSpPr txBox="1">
            <a:spLocks/>
          </p:cNvSpPr>
          <p:nvPr/>
        </p:nvSpPr>
        <p:spPr>
          <a:xfrm>
            <a:off x="4656074" y="3352111"/>
            <a:ext cx="4259968"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Providers </a:t>
            </a:r>
            <a:r>
              <a:rPr lang="en-US" b="0" dirty="0"/>
              <a:t>-</a:t>
            </a:r>
            <a:r>
              <a:rPr lang="en-US" dirty="0"/>
              <a:t> </a:t>
            </a:r>
            <a:r>
              <a:rPr lang="en-US" b="0" dirty="0"/>
              <a:t>The role of adults in leading, participating, role modeling, encouraging physical activity</a:t>
            </a:r>
          </a:p>
        </p:txBody>
      </p:sp>
      <p:sp>
        <p:nvSpPr>
          <p:cNvPr id="27" name="Content Placeholder 2">
            <a:extLst>
              <a:ext uri="{FF2B5EF4-FFF2-40B4-BE49-F238E27FC236}">
                <a16:creationId xmlns:a16="http://schemas.microsoft.com/office/drawing/2014/main" id="{B958963D-2D4C-4DD7-891E-E8DB6F23CC11}"/>
              </a:ext>
            </a:extLst>
          </p:cNvPr>
          <p:cNvSpPr txBox="1">
            <a:spLocks/>
          </p:cNvSpPr>
          <p:nvPr/>
        </p:nvSpPr>
        <p:spPr>
          <a:xfrm>
            <a:off x="4656080" y="4245351"/>
            <a:ext cx="4317125" cy="56674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Families </a:t>
            </a:r>
            <a:r>
              <a:rPr lang="en-US" sz="1500" b="0" dirty="0"/>
              <a:t>- Supporting and communicating with families </a:t>
            </a:r>
          </a:p>
        </p:txBody>
      </p:sp>
      <p:sp>
        <p:nvSpPr>
          <p:cNvPr id="28" name="Content Placeholder 2">
            <a:extLst>
              <a:ext uri="{FF2B5EF4-FFF2-40B4-BE49-F238E27FC236}">
                <a16:creationId xmlns:a16="http://schemas.microsoft.com/office/drawing/2014/main" id="{0269832D-8713-42D5-B123-F046C3C8A84B}"/>
              </a:ext>
            </a:extLst>
          </p:cNvPr>
          <p:cNvSpPr txBox="1">
            <a:spLocks/>
          </p:cNvSpPr>
          <p:nvPr/>
        </p:nvSpPr>
        <p:spPr>
          <a:xfrm>
            <a:off x="4648199" y="4902561"/>
            <a:ext cx="4317125" cy="82962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Training </a:t>
            </a:r>
            <a:r>
              <a:rPr lang="en-US" sz="1500" b="0" dirty="0"/>
              <a:t>– Ongoing professional development to promote children’s physical activity </a:t>
            </a:r>
          </a:p>
        </p:txBody>
      </p:sp>
      <p:sp>
        <p:nvSpPr>
          <p:cNvPr id="5" name="Arrow: Chevron 4">
            <a:extLst>
              <a:ext uri="{FF2B5EF4-FFF2-40B4-BE49-F238E27FC236}">
                <a16:creationId xmlns:a16="http://schemas.microsoft.com/office/drawing/2014/main" id="{EDA4E4A5-D538-4D10-86D1-A79219EB58AF}"/>
              </a:ext>
            </a:extLst>
          </p:cNvPr>
          <p:cNvSpPr/>
          <p:nvPr/>
        </p:nvSpPr>
        <p:spPr>
          <a:xfrm>
            <a:off x="4343839" y="4205187"/>
            <a:ext cx="298286" cy="370134"/>
          </a:xfrm>
          <a:prstGeom prst="chevron">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Arrow: Chevron 31">
            <a:extLst>
              <a:ext uri="{FF2B5EF4-FFF2-40B4-BE49-F238E27FC236}">
                <a16:creationId xmlns:a16="http://schemas.microsoft.com/office/drawing/2014/main" id="{F35A2C64-3EA9-44E1-9F40-8BEEB6761DF1}"/>
              </a:ext>
            </a:extLst>
          </p:cNvPr>
          <p:cNvSpPr/>
          <p:nvPr/>
        </p:nvSpPr>
        <p:spPr>
          <a:xfrm>
            <a:off x="4338784" y="5733847"/>
            <a:ext cx="298286" cy="370134"/>
          </a:xfrm>
          <a:prstGeom prst="chevron">
            <a:avLst/>
          </a:prstGeom>
          <a:solidFill>
            <a:srgbClr val="01A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hevron 32">
            <a:extLst>
              <a:ext uri="{FF2B5EF4-FFF2-40B4-BE49-F238E27FC236}">
                <a16:creationId xmlns:a16="http://schemas.microsoft.com/office/drawing/2014/main" id="{565C5AD6-B7FF-478C-BCC9-FAFF08259951}"/>
              </a:ext>
            </a:extLst>
          </p:cNvPr>
          <p:cNvSpPr/>
          <p:nvPr/>
        </p:nvSpPr>
        <p:spPr>
          <a:xfrm>
            <a:off x="4369488" y="4875705"/>
            <a:ext cx="298286" cy="370134"/>
          </a:xfrm>
          <a:prstGeom prst="chevron">
            <a:avLst/>
          </a:prstGeom>
          <a:solidFill>
            <a:srgbClr val="EC0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55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P spid="18" grpId="0" animBg="1"/>
      <p:bldP spid="19" grpId="0" animBg="1"/>
      <p:bldP spid="20" grpId="0" animBg="1"/>
      <p:bldP spid="21" grpId="0" animBg="1"/>
      <p:bldP spid="22" grpId="0" build="p"/>
      <p:bldP spid="23" grpId="0" build="p"/>
      <p:bldP spid="24" grpId="0" build="p"/>
      <p:bldP spid="25" grpId="0" build="p"/>
      <p:bldP spid="26" grpId="0" build="p"/>
      <p:bldP spid="27" grpId="0" build="p"/>
      <p:bldP spid="28" grpId="0" build="p"/>
      <p:bldP spid="5"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67CF5D6-47C1-4554-AFA8-3197D4F381B0}"/>
              </a:ext>
            </a:extLst>
          </p:cNvPr>
          <p:cNvGrpSpPr>
            <a:grpSpLocks noChangeAspect="1"/>
          </p:cNvGrpSpPr>
          <p:nvPr/>
        </p:nvGrpSpPr>
        <p:grpSpPr>
          <a:xfrm>
            <a:off x="2775005" y="2435932"/>
            <a:ext cx="3593990" cy="3474720"/>
            <a:chOff x="398546" y="2137951"/>
            <a:chExt cx="3959242" cy="3836432"/>
          </a:xfrm>
        </p:grpSpPr>
        <p:grpSp>
          <p:nvGrpSpPr>
            <p:cNvPr id="8" name="Group 7">
              <a:extLst>
                <a:ext uri="{FF2B5EF4-FFF2-40B4-BE49-F238E27FC236}">
                  <a16:creationId xmlns:a16="http://schemas.microsoft.com/office/drawing/2014/main" id="{B813BB59-A2D6-4B6B-8FFD-57936D0AEE80}"/>
                </a:ext>
              </a:extLst>
            </p:cNvPr>
            <p:cNvGrpSpPr/>
            <p:nvPr/>
          </p:nvGrpSpPr>
          <p:grpSpPr>
            <a:xfrm>
              <a:off x="850663" y="2636100"/>
              <a:ext cx="3059061" cy="3049182"/>
              <a:chOff x="693008" y="2825284"/>
              <a:chExt cx="3059061" cy="3049182"/>
            </a:xfrm>
          </p:grpSpPr>
          <p:sp>
            <p:nvSpPr>
              <p:cNvPr id="9" name="Block Arc 8">
                <a:extLst>
                  <a:ext uri="{FF2B5EF4-FFF2-40B4-BE49-F238E27FC236}">
                    <a16:creationId xmlns:a16="http://schemas.microsoft.com/office/drawing/2014/main" id="{00BA2B89-3190-48EC-A786-F595CF46ABBF}"/>
                  </a:ext>
                </a:extLst>
              </p:cNvPr>
              <p:cNvSpPr/>
              <p:nvPr/>
            </p:nvSpPr>
            <p:spPr>
              <a:xfrm>
                <a:off x="697948" y="2825284"/>
                <a:ext cx="3049182" cy="3049182"/>
              </a:xfrm>
              <a:prstGeom prst="blockArc">
                <a:avLst>
                  <a:gd name="adj1" fmla="val 13114286"/>
                  <a:gd name="adj2" fmla="val 16200000"/>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FC10BFC9-599B-4BE9-A1D9-C3BA374F08EE}"/>
                  </a:ext>
                </a:extLst>
              </p:cNvPr>
              <p:cNvSpPr/>
              <p:nvPr/>
            </p:nvSpPr>
            <p:spPr>
              <a:xfrm>
                <a:off x="697948" y="2825284"/>
                <a:ext cx="3049182" cy="3049182"/>
              </a:xfrm>
              <a:prstGeom prst="blockArc">
                <a:avLst>
                  <a:gd name="adj1" fmla="val 10028571"/>
                  <a:gd name="adj2" fmla="val 13114286"/>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01A6D8CE-DE69-4B51-BF01-614B771658C0}"/>
                  </a:ext>
                </a:extLst>
              </p:cNvPr>
              <p:cNvSpPr/>
              <p:nvPr/>
            </p:nvSpPr>
            <p:spPr>
              <a:xfrm>
                <a:off x="697948" y="2825284"/>
                <a:ext cx="3049182" cy="3049182"/>
              </a:xfrm>
              <a:prstGeom prst="blockArc">
                <a:avLst>
                  <a:gd name="adj1" fmla="val 6942857"/>
                  <a:gd name="adj2" fmla="val 10028571"/>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5EBC27C3-3710-4259-8B24-2E60F054E1E2}"/>
                  </a:ext>
                </a:extLst>
              </p:cNvPr>
              <p:cNvSpPr/>
              <p:nvPr/>
            </p:nvSpPr>
            <p:spPr>
              <a:xfrm>
                <a:off x="697948" y="2825284"/>
                <a:ext cx="3049182" cy="3049182"/>
              </a:xfrm>
              <a:prstGeom prst="blockArc">
                <a:avLst>
                  <a:gd name="adj1" fmla="val 3857143"/>
                  <a:gd name="adj2" fmla="val 6942857"/>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2972EEF5-EDC4-473E-BFC7-C1628E973622}"/>
                  </a:ext>
                </a:extLst>
              </p:cNvPr>
              <p:cNvSpPr/>
              <p:nvPr/>
            </p:nvSpPr>
            <p:spPr>
              <a:xfrm>
                <a:off x="697948" y="2825284"/>
                <a:ext cx="3049182" cy="3049182"/>
              </a:xfrm>
              <a:prstGeom prst="blockArc">
                <a:avLst>
                  <a:gd name="adj1" fmla="val 771429"/>
                  <a:gd name="adj2" fmla="val 3857143"/>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4" name="Block Arc 13">
                <a:extLst>
                  <a:ext uri="{FF2B5EF4-FFF2-40B4-BE49-F238E27FC236}">
                    <a16:creationId xmlns:a16="http://schemas.microsoft.com/office/drawing/2014/main" id="{F8A6E1E8-098E-4C94-AC70-15020B12D3AC}"/>
                  </a:ext>
                </a:extLst>
              </p:cNvPr>
              <p:cNvSpPr/>
              <p:nvPr/>
            </p:nvSpPr>
            <p:spPr>
              <a:xfrm>
                <a:off x="693008" y="2839326"/>
                <a:ext cx="3059061" cy="3021099"/>
              </a:xfrm>
              <a:prstGeom prst="blockArc">
                <a:avLst>
                  <a:gd name="adj1" fmla="val 19285714"/>
                  <a:gd name="adj2" fmla="val 771429"/>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5" name="Block Arc 14">
                <a:extLst>
                  <a:ext uri="{FF2B5EF4-FFF2-40B4-BE49-F238E27FC236}">
                    <a16:creationId xmlns:a16="http://schemas.microsoft.com/office/drawing/2014/main" id="{90C9D53F-D598-448B-BE68-F6FFE966242E}"/>
                  </a:ext>
                </a:extLst>
              </p:cNvPr>
              <p:cNvSpPr/>
              <p:nvPr/>
            </p:nvSpPr>
            <p:spPr>
              <a:xfrm>
                <a:off x="697948" y="2825284"/>
                <a:ext cx="3049182" cy="3049182"/>
              </a:xfrm>
              <a:prstGeom prst="blockArc">
                <a:avLst>
                  <a:gd name="adj1" fmla="val 16200000"/>
                  <a:gd name="adj2" fmla="val 19285714"/>
                  <a:gd name="adj3" fmla="val 3881"/>
                </a:avLst>
              </a:prstGeom>
              <a:solidFill>
                <a:srgbClr val="E7E6E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6" name="Freeform: Shape 15">
              <a:extLst>
                <a:ext uri="{FF2B5EF4-FFF2-40B4-BE49-F238E27FC236}">
                  <a16:creationId xmlns:a16="http://schemas.microsoft.com/office/drawing/2014/main" id="{590EBCF4-EE1A-4CB4-B2AA-7173334E8765}"/>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Policies</a:t>
              </a:r>
              <a:r>
                <a:rPr lang="en-US" sz="1100" kern="1200" dirty="0"/>
                <a:t> </a:t>
              </a:r>
            </a:p>
          </p:txBody>
        </p:sp>
        <p:sp>
          <p:nvSpPr>
            <p:cNvPr id="17" name="Freeform: Shape 16">
              <a:extLst>
                <a:ext uri="{FF2B5EF4-FFF2-40B4-BE49-F238E27FC236}">
                  <a16:creationId xmlns:a16="http://schemas.microsoft.com/office/drawing/2014/main" id="{8666DF53-D517-4A2D-A56B-59EB9BE5C628}"/>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8" name="Freeform: Shape 17">
              <a:extLst>
                <a:ext uri="{FF2B5EF4-FFF2-40B4-BE49-F238E27FC236}">
                  <a16:creationId xmlns:a16="http://schemas.microsoft.com/office/drawing/2014/main" id="{1D21B088-B137-47B9-A356-3E75DF1F3EBC}"/>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E938B9B6-2733-400A-974F-DD9DB6CF3580}"/>
                </a:ext>
              </a:extLst>
            </p:cNvPr>
            <p:cNvSpPr/>
            <p:nvPr/>
          </p:nvSpPr>
          <p:spPr>
            <a:xfrm>
              <a:off x="3363310"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2E0E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900" b="1" kern="1200" cap="none" spc="0" dirty="0">
                  <a:ln w="0"/>
                  <a:solidFill>
                    <a:schemeClr val="bg1"/>
                  </a:solidFill>
                  <a:effectLst>
                    <a:outerShdw blurRad="38100" dist="19050" dir="2700000" algn="tl" rotWithShape="0">
                      <a:schemeClr val="dk1">
                        <a:alpha val="40000"/>
                      </a:schemeClr>
                    </a:outerShdw>
                  </a:effectLst>
                </a:rPr>
                <a:t>Type</a:t>
              </a:r>
              <a:r>
                <a:rPr lang="en-US" sz="1000" b="1" kern="1200" dirty="0"/>
                <a:t> </a:t>
              </a:r>
            </a:p>
          </p:txBody>
        </p:sp>
        <p:sp>
          <p:nvSpPr>
            <p:cNvPr id="20" name="Freeform: Shape 19">
              <a:extLst>
                <a:ext uri="{FF2B5EF4-FFF2-40B4-BE49-F238E27FC236}">
                  <a16:creationId xmlns:a16="http://schemas.microsoft.com/office/drawing/2014/main" id="{546AEBBE-CD73-434C-A6CB-94F56C06B873}"/>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91440" rIns="145638" bIns="145638" numCol="1" spcCol="1270" anchor="ctr" anchorCtr="0">
              <a:noAutofit/>
            </a:bodyPr>
            <a:lstStyle/>
            <a:p>
              <a:pPr marL="0" lvl="0" indent="0" algn="ctr" defTabSz="488950">
                <a:lnSpc>
                  <a:spcPct val="90000"/>
                </a:lnSpc>
                <a:spcBef>
                  <a:spcPct val="0"/>
                </a:spcBef>
                <a:spcAft>
                  <a:spcPct val="35000"/>
                </a:spcAft>
                <a:buNone/>
              </a:pPr>
              <a:r>
                <a:rPr lang="en-US" sz="800" b="1" kern="1200" cap="none" spc="0" dirty="0">
                  <a:ln w="0"/>
                  <a:solidFill>
                    <a:schemeClr val="bg1"/>
                  </a:solidFill>
                  <a:effectLst>
                    <a:outerShdw blurRad="38100" dist="19050" dir="2700000" algn="tl" rotWithShape="0">
                      <a:schemeClr val="dk1">
                        <a:alpha val="40000"/>
                      </a:schemeClr>
                    </a:outerShdw>
                  </a:effectLst>
                </a:rPr>
                <a:t>Daily</a:t>
              </a:r>
              <a:r>
                <a:rPr lang="en-US" sz="700" b="1" kern="1200" cap="none" spc="0" dirty="0">
                  <a:ln w="0"/>
                  <a:solidFill>
                    <a:schemeClr val="bg1"/>
                  </a:solidFill>
                  <a:effectLst>
                    <a:outerShdw blurRad="38100" dist="19050" dir="2700000" algn="tl" rotWithShape="0">
                      <a:schemeClr val="dk1">
                        <a:alpha val="40000"/>
                      </a:schemeClr>
                    </a:outerShdw>
                  </a:effectLst>
                </a:rPr>
                <a:t> Activitie</a:t>
              </a:r>
              <a:r>
                <a:rPr lang="en-US" sz="700" b="1" kern="1200" dirty="0">
                  <a:solidFill>
                    <a:schemeClr val="bg1"/>
                  </a:solidFill>
                </a:rPr>
                <a:t>s </a:t>
              </a:r>
            </a:p>
          </p:txBody>
        </p:sp>
        <p:sp>
          <p:nvSpPr>
            <p:cNvPr id="21" name="Freeform: Shape 20">
              <a:extLst>
                <a:ext uri="{FF2B5EF4-FFF2-40B4-BE49-F238E27FC236}">
                  <a16:creationId xmlns:a16="http://schemas.microsoft.com/office/drawing/2014/main" id="{894C5DA4-F334-4016-BE7B-727ABA19F56B}"/>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E7E6E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0" tIns="159608" rIns="0" bIns="159608" numCol="1" spcCol="1270" anchor="ctr" anchorCtr="0">
              <a:noAutofit/>
            </a:bodyPr>
            <a:lstStyle/>
            <a:p>
              <a:pPr marL="0" lvl="0" indent="0" algn="ctr" defTabSz="466725">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Providers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2" name="Freeform: Shape 21">
              <a:extLst>
                <a:ext uri="{FF2B5EF4-FFF2-40B4-BE49-F238E27FC236}">
                  <a16:creationId xmlns:a16="http://schemas.microsoft.com/office/drawing/2014/main" id="{F7EE5C1C-E67C-4787-8E8C-32DD33438C9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0" tIns="175442" rIns="0" bIns="175442" numCol="1" spcCol="1270" anchor="ctr" anchorCtr="0">
              <a:noAutofit/>
            </a:bodyPr>
            <a:lstStyle/>
            <a:p>
              <a:pPr marL="0" lvl="0" indent="0" algn="ctr" defTabSz="533400">
                <a:lnSpc>
                  <a:spcPct val="90000"/>
                </a:lnSpc>
                <a:spcBef>
                  <a:spcPct val="0"/>
                </a:spcBef>
                <a:spcAft>
                  <a:spcPct val="35000"/>
                </a:spcAft>
                <a:buNone/>
              </a:pPr>
              <a:r>
                <a:rPr lang="en-US" sz="900" b="1" kern="1200" cap="none" spc="0" dirty="0">
                  <a:ln w="0"/>
                  <a:solidFill>
                    <a:schemeClr val="bg1"/>
                  </a:solidFill>
                  <a:effectLst>
                    <a:outerShdw blurRad="38100" dist="19050" dir="2700000" algn="tl" rotWithShape="0">
                      <a:schemeClr val="dk1">
                        <a:alpha val="40000"/>
                      </a:schemeClr>
                    </a:outerShdw>
                  </a:effectLst>
                </a:rPr>
                <a:t>Families</a:t>
              </a:r>
              <a:r>
                <a:rPr lang="en-US" sz="1100" b="0" kern="1200" cap="none" spc="0" dirty="0">
                  <a:ln w="0"/>
                  <a:solidFill>
                    <a:schemeClr val="tx1"/>
                  </a:solidFill>
                  <a:effectLst>
                    <a:outerShdw blurRad="38100" dist="19050" dir="2700000" algn="tl" rotWithShape="0">
                      <a:schemeClr val="dk1">
                        <a:alpha val="40000"/>
                      </a:schemeClr>
                    </a:outerShdw>
                  </a:effectLst>
                </a:rPr>
                <a:t> </a:t>
              </a:r>
            </a:p>
          </p:txBody>
        </p:sp>
        <p:sp>
          <p:nvSpPr>
            <p:cNvPr id="23" name="Freeform: Shape 22">
              <a:extLst>
                <a:ext uri="{FF2B5EF4-FFF2-40B4-BE49-F238E27FC236}">
                  <a16:creationId xmlns:a16="http://schemas.microsoft.com/office/drawing/2014/main" id="{14DB6946-9FF8-48B6-8299-BAE2CD8C1DCC}"/>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Training</a:t>
              </a:r>
              <a:r>
                <a:rPr lang="en-US" sz="1050" kern="1200" dirty="0">
                  <a:solidFill>
                    <a:schemeClr val="bg1"/>
                  </a:solidFill>
                </a:rPr>
                <a:t> </a:t>
              </a:r>
            </a:p>
          </p:txBody>
        </p:sp>
      </p:grpSp>
      <p:sp>
        <p:nvSpPr>
          <p:cNvPr id="5" name="Title 4">
            <a:extLst>
              <a:ext uri="{FF2B5EF4-FFF2-40B4-BE49-F238E27FC236}">
                <a16:creationId xmlns:a16="http://schemas.microsoft.com/office/drawing/2014/main" id="{C9FD611D-324D-4FD8-B72F-BFC8301C240F}"/>
              </a:ext>
            </a:extLst>
          </p:cNvPr>
          <p:cNvSpPr>
            <a:spLocks noGrp="1"/>
          </p:cNvSpPr>
          <p:nvPr>
            <p:ph type="title"/>
          </p:nvPr>
        </p:nvSpPr>
        <p:spPr>
          <a:xfrm>
            <a:off x="739303" y="519275"/>
            <a:ext cx="8095546" cy="1489415"/>
          </a:xfrm>
        </p:spPr>
        <p:txBody>
          <a:bodyPr>
            <a:noAutofit/>
          </a:bodyPr>
          <a:lstStyle/>
          <a:p>
            <a:r>
              <a:rPr lang="en-US" sz="2800" dirty="0">
                <a:solidFill>
                  <a:srgbClr val="00426A"/>
                </a:solidFill>
              </a:rPr>
              <a:t>Families influence and strongly affect children’s physical activity behaviors</a:t>
            </a:r>
          </a:p>
        </p:txBody>
      </p:sp>
    </p:spTree>
    <p:extLst>
      <p:ext uri="{BB962C8B-B14F-4D97-AF65-F5344CB8AC3E}">
        <p14:creationId xmlns:p14="http://schemas.microsoft.com/office/powerpoint/2010/main" val="366213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5449825" y="1990663"/>
            <a:ext cx="3108959" cy="2786199"/>
          </a:xfrm>
        </p:spPr>
        <p:txBody>
          <a:bodyPr>
            <a:noAutofit/>
          </a:bodyPr>
          <a:lstStyle/>
          <a:p>
            <a:pPr marL="231775" indent="-231775">
              <a:lnSpc>
                <a:spcPts val="1800"/>
              </a:lnSpc>
              <a:spcBef>
                <a:spcPts val="300"/>
              </a:spcBef>
              <a:spcAft>
                <a:spcPts val="1200"/>
              </a:spcAft>
              <a:buClr>
                <a:srgbClr val="00426A"/>
              </a:buClr>
              <a:buFont typeface="Monotype Sorts" panose="01010601010101010101" pitchFamily="2" charset="2"/>
              <a:buChar char="l"/>
              <a:tabLst>
                <a:tab pos="231775" algn="l"/>
              </a:tabLst>
            </a:pPr>
            <a:r>
              <a:rPr lang="en-US" sz="1600" b="0" dirty="0"/>
              <a:t>Some free materials can help you learn about developmental milestones</a:t>
            </a:r>
          </a:p>
          <a:p>
            <a:pPr marL="231775" indent="-231775">
              <a:lnSpc>
                <a:spcPts val="1800"/>
              </a:lnSpc>
              <a:spcBef>
                <a:spcPts val="300"/>
              </a:spcBef>
              <a:spcAft>
                <a:spcPts val="1200"/>
              </a:spcAft>
              <a:buClr>
                <a:srgbClr val="00426A"/>
              </a:buClr>
              <a:buFont typeface="Monotype Sorts" panose="01010601010101010101" pitchFamily="2" charset="2"/>
              <a:buChar char="l"/>
              <a:tabLst>
                <a:tab pos="231775" algn="l"/>
              </a:tabLst>
            </a:pPr>
            <a:r>
              <a:rPr lang="en-US" sz="1600" b="0" dirty="0"/>
              <a:t>This resource from CDC includes a milestone checklist for children birth to 5 </a:t>
            </a:r>
          </a:p>
          <a:p>
            <a:pPr marL="231775" indent="-231775">
              <a:lnSpc>
                <a:spcPts val="1800"/>
              </a:lnSpc>
              <a:spcBef>
                <a:spcPts val="300"/>
              </a:spcBef>
              <a:spcAft>
                <a:spcPts val="1200"/>
              </a:spcAft>
              <a:buClr>
                <a:srgbClr val="00426A"/>
              </a:buClr>
              <a:buFont typeface="Monotype Sorts" panose="01010601010101010101" pitchFamily="2" charset="2"/>
              <a:buChar char="l"/>
              <a:tabLst>
                <a:tab pos="231775" algn="l"/>
              </a:tabLst>
            </a:pPr>
            <a:r>
              <a:rPr lang="en-US" sz="1600" b="0" dirty="0"/>
              <a:t>Also, free is an online training course, </a:t>
            </a:r>
            <a:r>
              <a:rPr lang="en-US" sz="1600" b="0" i="1" dirty="0"/>
              <a:t>Watch Me! Celebrating Milestones and Sharing Concerns</a:t>
            </a:r>
          </a:p>
          <a:p>
            <a:pPr marL="0" indent="0">
              <a:lnSpc>
                <a:spcPts val="2160"/>
              </a:lnSpc>
              <a:buClr>
                <a:srgbClr val="00ACBA"/>
              </a:buClr>
              <a:buNone/>
            </a:pPr>
            <a:endParaRPr lang="en-US" sz="1800" dirty="0"/>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5449824" y="316992"/>
            <a:ext cx="3599427" cy="1865376"/>
          </a:xfrm>
        </p:spPr>
        <p:txBody>
          <a:bodyPr>
            <a:noAutofit/>
          </a:bodyPr>
          <a:lstStyle/>
          <a:p>
            <a:pPr>
              <a:lnSpc>
                <a:spcPts val="2400"/>
              </a:lnSpc>
            </a:pPr>
            <a:r>
              <a:rPr lang="en-US" sz="2000" dirty="0">
                <a:solidFill>
                  <a:srgbClr val="00426A"/>
                </a:solidFill>
              </a:rPr>
              <a:t>Most motor skills have a very large age-range where developing the skill is considered “normal”</a:t>
            </a:r>
            <a:br>
              <a:rPr lang="en-US" sz="2000" dirty="0">
                <a:solidFill>
                  <a:srgbClr val="00426A"/>
                </a:solidFill>
              </a:rPr>
            </a:br>
            <a:endParaRPr lang="en-US" sz="2000" dirty="0">
              <a:solidFill>
                <a:srgbClr val="00426A"/>
              </a:solidFill>
            </a:endParaRPr>
          </a:p>
        </p:txBody>
      </p:sp>
      <p:pic>
        <p:nvPicPr>
          <p:cNvPr id="8" name="Content Placeholder 7">
            <a:extLst>
              <a:ext uri="{FF2B5EF4-FFF2-40B4-BE49-F238E27FC236}">
                <a16:creationId xmlns:a16="http://schemas.microsoft.com/office/drawing/2014/main" id="{871D2B88-B9F4-4287-A0FE-0EE094528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43789">
            <a:off x="521377" y="540911"/>
            <a:ext cx="4328629" cy="556992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person, child, young&#10;&#10;Description automatically generated">
            <a:extLst>
              <a:ext uri="{FF2B5EF4-FFF2-40B4-BE49-F238E27FC236}">
                <a16:creationId xmlns:a16="http://schemas.microsoft.com/office/drawing/2014/main" id="{A61C3535-755F-4350-954D-A6F155408651}"/>
              </a:ext>
            </a:extLst>
          </p:cNvPr>
          <p:cNvPicPr>
            <a:picLocks noChangeAspect="1"/>
          </p:cNvPicPr>
          <p:nvPr/>
        </p:nvPicPr>
        <p:blipFill rotWithShape="1">
          <a:blip r:embed="rId4">
            <a:extLst>
              <a:ext uri="{28A0092B-C50C-407E-A947-70E740481C1C}">
                <a14:useLocalDpi xmlns:a14="http://schemas.microsoft.com/office/drawing/2010/main" val="0"/>
              </a:ext>
            </a:extLst>
          </a:blip>
          <a:srcRect l="22238" t="12498" r="12162" b="3558"/>
          <a:stretch/>
        </p:blipFill>
        <p:spPr>
          <a:xfrm flipH="1">
            <a:off x="6966260" y="4401312"/>
            <a:ext cx="2177739" cy="2578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05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E75BE2A-563C-492E-B4F0-EB79BA8E9C74}"/>
              </a:ext>
            </a:extLst>
          </p:cNvPr>
          <p:cNvSpPr>
            <a:spLocks noGrp="1"/>
          </p:cNvSpPr>
          <p:nvPr>
            <p:ph type="title"/>
          </p:nvPr>
        </p:nvSpPr>
        <p:spPr>
          <a:xfrm>
            <a:off x="527824" y="3254254"/>
            <a:ext cx="3015406" cy="926645"/>
          </a:xfrm>
        </p:spPr>
        <p:txBody>
          <a:bodyPr vert="horz" lIns="91440" tIns="45720" rIns="91440" bIns="45720" rtlCol="0" anchor="b">
            <a:normAutofit fontScale="90000"/>
          </a:bodyPr>
          <a:lstStyle/>
          <a:p>
            <a:r>
              <a:rPr lang="en-US" sz="3800" dirty="0">
                <a:solidFill>
                  <a:schemeClr val="tx1"/>
                </a:solidFill>
              </a:rPr>
              <a:t>More milestone resources</a:t>
            </a:r>
          </a:p>
        </p:txBody>
      </p:sp>
      <p:pic>
        <p:nvPicPr>
          <p:cNvPr id="10" name="Picture 9" descr="A picture containing text, box&#10;&#10;Description automatically generated">
            <a:hlinkClick r:id="rId3"/>
            <a:extLst>
              <a:ext uri="{FF2B5EF4-FFF2-40B4-BE49-F238E27FC236}">
                <a16:creationId xmlns:a16="http://schemas.microsoft.com/office/drawing/2014/main" id="{491BDD89-2BF9-4025-A22A-6325AE2CF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646" y="488664"/>
            <a:ext cx="2538033" cy="2468880"/>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BEE1CEC4-2FE4-4629-A511-73F7DB55C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996" y="3520440"/>
            <a:ext cx="1363331" cy="2651760"/>
          </a:xfrm>
          <a:prstGeom prst="rect">
            <a:avLst/>
          </a:prstGeom>
        </p:spPr>
      </p:pic>
      <p:pic>
        <p:nvPicPr>
          <p:cNvPr id="32" name="Picture 31" descr="A child playing with toys&#10;&#10;Description automatically generated with low confidence">
            <a:extLst>
              <a:ext uri="{FF2B5EF4-FFF2-40B4-BE49-F238E27FC236}">
                <a16:creationId xmlns:a16="http://schemas.microsoft.com/office/drawing/2014/main" id="{0CD58F39-1215-4FB1-8D5F-6FCC00F2AD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3499" y="1036320"/>
            <a:ext cx="3022897" cy="1280160"/>
          </a:xfrm>
          <a:prstGeom prst="rect">
            <a:avLst/>
          </a:prstGeom>
        </p:spPr>
      </p:pic>
      <p:cxnSp>
        <p:nvCxnSpPr>
          <p:cNvPr id="34" name="Straight Connector 33">
            <a:extLst>
              <a:ext uri="{FF2B5EF4-FFF2-40B4-BE49-F238E27FC236}">
                <a16:creationId xmlns:a16="http://schemas.microsoft.com/office/drawing/2014/main" id="{F23DA0DE-A02E-46FD-9F67-E88F38C45AB9}"/>
              </a:ext>
            </a:extLst>
          </p:cNvPr>
          <p:cNvCxnSpPr>
            <a:cxnSpLocks/>
          </p:cNvCxnSpPr>
          <p:nvPr/>
        </p:nvCxnSpPr>
        <p:spPr>
          <a:xfrm>
            <a:off x="609600" y="4991100"/>
            <a:ext cx="200025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0" name="Picture 39">
            <a:hlinkClick r:id="rId7"/>
            <a:extLst>
              <a:ext uri="{FF2B5EF4-FFF2-40B4-BE49-F238E27FC236}">
                <a16:creationId xmlns:a16="http://schemas.microsoft.com/office/drawing/2014/main" id="{E51092B1-EC64-4B51-9F02-D98B0AE7E490}"/>
              </a:ext>
            </a:extLst>
          </p:cNvPr>
          <p:cNvPicPr>
            <a:picLocks noChangeAspect="1"/>
          </p:cNvPicPr>
          <p:nvPr/>
        </p:nvPicPr>
        <p:blipFill>
          <a:blip r:embed="rId8"/>
          <a:stretch>
            <a:fillRect/>
          </a:stretch>
        </p:blipFill>
        <p:spPr>
          <a:xfrm>
            <a:off x="3408641" y="3129853"/>
            <a:ext cx="2466975" cy="2971800"/>
          </a:xfrm>
          <a:prstGeom prst="rect">
            <a:avLst/>
          </a:prstGeom>
        </p:spPr>
      </p:pic>
    </p:spTree>
    <p:extLst>
      <p:ext uri="{BB962C8B-B14F-4D97-AF65-F5344CB8AC3E}">
        <p14:creationId xmlns:p14="http://schemas.microsoft.com/office/powerpoint/2010/main" val="235336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7" ma:contentTypeDescription="Create a new document." ma:contentTypeScope="" ma:versionID="5bf6b900fc6a730a572725a0b66c0feb">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3220cb47adcd189663d888758067621c"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624D9-C8B1-4604-9CBC-72E056736685}">
  <ds:schemaRefs>
    <ds:schemaRef ds:uri="http://schemas.microsoft.com/sharepoint/v3/contenttype/forms"/>
  </ds:schemaRefs>
</ds:datastoreItem>
</file>

<file path=customXml/itemProps2.xml><?xml version="1.0" encoding="utf-8"?>
<ds:datastoreItem xmlns:ds="http://schemas.openxmlformats.org/officeDocument/2006/customXml" ds:itemID="{1269FF6A-9F45-4AC2-8D1A-FC39D9B94756}">
  <ds:schemaRefs>
    <ds:schemaRef ds:uri="http://schemas.microsoft.com/office/2006/metadata/properties"/>
    <ds:schemaRef ds:uri="http://schemas.microsoft.com/office/infopath/2007/PartnerControls"/>
    <ds:schemaRef ds:uri="128e445f-53bd-4d7c-94e9-7ccc49acf3c2"/>
    <ds:schemaRef ds:uri="60dfdbe2-22b5-4261-a021-0a589e027dce"/>
  </ds:schemaRefs>
</ds:datastoreItem>
</file>

<file path=customXml/itemProps3.xml><?xml version="1.0" encoding="utf-8"?>
<ds:datastoreItem xmlns:ds="http://schemas.openxmlformats.org/officeDocument/2006/customXml" ds:itemID="{A680FFE4-1200-4FE9-8252-2E58C66F4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20825</TotalTime>
  <Words>3917</Words>
  <Application>Microsoft Office PowerPoint</Application>
  <PresentationFormat>On-screen Show (4:3)</PresentationFormat>
  <Paragraphs>319</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Gotham Black</vt:lpstr>
      <vt:lpstr>Poppins</vt:lpstr>
      <vt:lpstr>Calibri</vt:lpstr>
      <vt:lpstr>Symbol</vt:lpstr>
      <vt:lpstr>Montserrat</vt:lpstr>
      <vt:lpstr>Monotype Sorts</vt:lpstr>
      <vt:lpstr>Gotham</vt:lpstr>
      <vt:lpstr>Gotham Thin</vt:lpstr>
      <vt:lpstr>Arial</vt:lpstr>
      <vt:lpstr>Wingdings</vt:lpstr>
      <vt:lpstr>Office Theme</vt:lpstr>
      <vt:lpstr>PowerPoint Presentation</vt:lpstr>
      <vt:lpstr>PowerPoint Presentation</vt:lpstr>
      <vt:lpstr>PowerPoint Presentation</vt:lpstr>
      <vt:lpstr>Would you rather …?</vt:lpstr>
      <vt:lpstr>Best practices of physical activity: Families, Training, and Policies</vt:lpstr>
      <vt:lpstr>Recap:  Best practices for physical activity</vt:lpstr>
      <vt:lpstr>Families influence and strongly affect children’s physical activity behaviors</vt:lpstr>
      <vt:lpstr>Most motor skills have a very large age-range where developing the skill is considered “normal” </vt:lpstr>
      <vt:lpstr>More milestone resources</vt:lpstr>
      <vt:lpstr>What can you do to engage families?</vt:lpstr>
      <vt:lpstr>What can you do to engage families?</vt:lpstr>
      <vt:lpstr>Reflect on best practices</vt:lpstr>
      <vt:lpstr>Brain boost</vt:lpstr>
      <vt:lpstr>Training can increase knowledge, skills, and activities that promote physical activity among young children</vt:lpstr>
      <vt:lpstr>Where can you find training and resources?</vt:lpstr>
      <vt:lpstr>What about Better Kid Care online training?</vt:lpstr>
      <vt:lpstr>Connecting literacy and movement can bring joy to children</vt:lpstr>
      <vt:lpstr>You can find helpful resources online</vt:lpstr>
      <vt:lpstr>A physical activity curriculum can help you increase the amount of physical activity children experience</vt:lpstr>
      <vt:lpstr>Reflect on best practices</vt:lpstr>
      <vt:lpstr> In quality child care programs, good policies support operations</vt:lpstr>
      <vt:lpstr>You must communicate policies to staff and families so that they understand your program standards</vt:lpstr>
      <vt:lpstr>How do policies help you?</vt:lpstr>
      <vt:lpstr>Best practices for physical activity</vt:lpstr>
      <vt:lpstr>How would a strong physical activity policy support teachers and caregivers?</vt:lpstr>
      <vt:lpstr>Reflect on best practices</vt:lpstr>
      <vt:lpstr>Questions?</vt:lpstr>
      <vt:lpstr>Thanks for participating in Session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413</cp:revision>
  <dcterms:created xsi:type="dcterms:W3CDTF">2021-07-01T15:43:00Z</dcterms:created>
  <dcterms:modified xsi:type="dcterms:W3CDTF">2023-02-15T19:28:12Z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