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1"/>
  </p:notesMasterIdLst>
  <p:handoutMasterIdLst>
    <p:handoutMasterId r:id="rId42"/>
  </p:handoutMasterIdLst>
  <p:sldIdLst>
    <p:sldId id="256" r:id="rId5"/>
    <p:sldId id="294" r:id="rId6"/>
    <p:sldId id="295" r:id="rId7"/>
    <p:sldId id="259" r:id="rId8"/>
    <p:sldId id="260" r:id="rId9"/>
    <p:sldId id="261" r:id="rId10"/>
    <p:sldId id="271" r:id="rId11"/>
    <p:sldId id="262" r:id="rId12"/>
    <p:sldId id="263" r:id="rId13"/>
    <p:sldId id="265" r:id="rId14"/>
    <p:sldId id="266" r:id="rId15"/>
    <p:sldId id="268" r:id="rId16"/>
    <p:sldId id="269"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41" r:id="rId36"/>
    <p:sldId id="293" r:id="rId37"/>
    <p:sldId id="344" r:id="rId38"/>
    <p:sldId id="319" r:id="rId39"/>
    <p:sldId id="292" r:id="rId40"/>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Gotham" panose="02000504020000020004" pitchFamily="2" charset="0"/>
      <p:regular r:id="rId47"/>
      <p:bold r:id="rId48"/>
      <p:italic r:id="rId49"/>
      <p:boldItalic r:id="rId50"/>
    </p:embeddedFont>
    <p:embeddedFont>
      <p:font typeface="Gotham Black" pitchFamily="50" charset="0"/>
      <p:regular r:id="rId51"/>
    </p:embeddedFont>
    <p:embeddedFont>
      <p:font typeface="Gotham Thin" pitchFamily="50" charset="0"/>
      <p:regular r:id="rId52"/>
      <p:italic r:id="rId53"/>
    </p:embeddedFont>
    <p:embeddedFont>
      <p:font typeface="Gotham-Book" panose="02000504050000020004" pitchFamily="2" charset="0"/>
      <p:regular r:id="rId54"/>
    </p:embeddedFont>
    <p:embeddedFont>
      <p:font typeface="Monotype Sorts" panose="020B0604020202020204" charset="2"/>
      <p:regular r:id="rId55"/>
    </p:embeddedFont>
    <p:embeddedFont>
      <p:font typeface="Poppins" panose="00000500000000000000" pitchFamily="2" charset="0"/>
      <p:regular r:id="rId56"/>
      <p:bold r:id="rId57"/>
      <p:italic r:id="rId58"/>
      <p:boldItalic r:id="rId59"/>
    </p:embeddedFont>
    <p:embeddedFont>
      <p:font typeface="Segoe UI" panose="020B0502040204020203" pitchFamily="34" charset="0"/>
      <p:regular r:id="rId60"/>
      <p:bold r:id="rId61"/>
      <p:italic r:id="rId62"/>
      <p:bold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92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4" clrIdx="0">
    <p:extLst>
      <p:ext uri="{19B8F6BF-5375-455C-9EA6-DF929625EA0E}">
        <p15:presenceInfo xmlns:p15="http://schemas.microsoft.com/office/powerpoint/2012/main" userId="S::rd0057@nemours.org::165f8d16-cdf4-4bcd-aefd-1ad807eec2cc" providerId="AD"/>
      </p:ext>
    </p:extLst>
  </p:cmAuthor>
  <p:cmAuthor id="2" name="Kershner, Doug" initials="KD" lastIdx="3" clrIdx="1">
    <p:extLst>
      <p:ext uri="{19B8F6BF-5375-455C-9EA6-DF929625EA0E}">
        <p15:presenceInfo xmlns:p15="http://schemas.microsoft.com/office/powerpoint/2012/main" userId="S::dk0062@nemours.org::a0ce29a7-59dc-468d-88c3-27fd1bb64e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A"/>
    <a:srgbClr val="309C8A"/>
    <a:srgbClr val="FAAD14"/>
    <a:srgbClr val="00426A"/>
    <a:srgbClr val="F05A66"/>
    <a:srgbClr val="00A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5E82E-A58F-4788-9795-C7066E7667D8}" v="43" dt="2022-05-20T21:24:21.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8" autoAdjust="0"/>
    <p:restoredTop sz="32659" autoAdjust="0"/>
  </p:normalViewPr>
  <p:slideViewPr>
    <p:cSldViewPr snapToGrid="0">
      <p:cViewPr varScale="1">
        <p:scale>
          <a:sx n="18" d="100"/>
          <a:sy n="18" d="100"/>
        </p:scale>
        <p:origin x="1572" y="40"/>
      </p:cViewPr>
      <p:guideLst>
        <p:guide orient="horz" pos="1296"/>
        <p:guide pos="2928"/>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2684"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handoutMaster" Target="handoutMasters/handout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1: Physical activity in early childhood is important</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7/8/2022</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a:t>Session 1:	</a:t>
            </a:r>
            <a:r>
              <a:rPr lang="en-US" b="1"/>
              <a:t>Physical activity in early childhood is important</a:t>
            </a:r>
            <a:endParaRPr lang="en-US" b="1" dirty="0"/>
          </a:p>
        </p:txBody>
      </p:sp>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799" y="3543300"/>
            <a:ext cx="5502965"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911116" y="1219200"/>
            <a:ext cx="2763837" cy="44577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solidFill>
                  <a:srgbClr val="000000"/>
                </a:solidFill>
                <a:latin typeface="Gotham" panose="020B0604020202020204"/>
              </a:rPr>
              <a:t>Bienvenidos a la Sesión de aprendizaje de </a:t>
            </a:r>
            <a:r>
              <a:rPr lang="en-US" sz="1200" b="1" i="0" u="none" strike="noStrike" baseline="0" dirty="0" err="1">
                <a:solidFill>
                  <a:srgbClr val="000000"/>
                </a:solidFill>
                <a:latin typeface="Gotham" panose="020B0604020202020204"/>
              </a:rPr>
              <a:t>actividad</a:t>
            </a:r>
            <a:r>
              <a:rPr lang="en-US" sz="1200" b="1" i="0" u="none" strike="noStrike" baseline="0" dirty="0">
                <a:solidFill>
                  <a:srgbClr val="000000"/>
                </a:solidFill>
                <a:latin typeface="Gotham" panose="020B0604020202020204"/>
              </a:rPr>
              <a:t> </a:t>
            </a:r>
            <a:r>
              <a:rPr lang="en-US" sz="1200" b="1" i="0" u="none" strike="noStrike" baseline="0" dirty="0" err="1">
                <a:solidFill>
                  <a:srgbClr val="000000"/>
                </a:solidFill>
                <a:latin typeface="Gotham" panose="020B0604020202020204"/>
              </a:rPr>
              <a:t>física</a:t>
            </a:r>
            <a:r>
              <a:rPr lang="en-US" sz="1200" b="1" i="0" u="none" strike="noStrike" baseline="0" dirty="0">
                <a:solidFill>
                  <a:srgbClr val="000000"/>
                </a:solidFill>
                <a:latin typeface="Gotham" panose="020B0604020202020204"/>
              </a:rPr>
              <a:t> de Healthy Kids, Healthy Future.</a:t>
            </a:r>
          </a:p>
          <a:p>
            <a:pPr algn="l"/>
            <a:r>
              <a:rPr lang="es-ES" sz="1200" b="0" i="0" u="none" strike="noStrike" baseline="0" dirty="0">
                <a:solidFill>
                  <a:srgbClr val="000000"/>
                </a:solidFill>
                <a:latin typeface="Gotham" panose="020B0604020202020204"/>
              </a:rPr>
              <a:t>Llamamos a este programa PALS (por sus siglas </a:t>
            </a:r>
            <a:r>
              <a:rPr lang="en-US" sz="1200" b="0" i="0" u="none" strike="noStrike" baseline="0" dirty="0" err="1">
                <a:solidFill>
                  <a:srgbClr val="000000"/>
                </a:solidFill>
                <a:latin typeface="Gotham" panose="020B0604020202020204"/>
              </a:rPr>
              <a:t>en</a:t>
            </a:r>
            <a:r>
              <a:rPr lang="en-US" sz="1200" b="0" i="0" u="none" strike="noStrike" baseline="0" dirty="0">
                <a:solidFill>
                  <a:srgbClr val="000000"/>
                </a:solidFill>
                <a:latin typeface="Gotham" panose="020B0604020202020204"/>
              </a:rPr>
              <a:t> </a:t>
            </a:r>
            <a:r>
              <a:rPr lang="en-US" sz="1200" b="0" i="0" u="none" strike="noStrike" baseline="0" dirty="0" err="1">
                <a:solidFill>
                  <a:srgbClr val="000000"/>
                </a:solidFill>
                <a:latin typeface="Gotham" panose="020B0604020202020204"/>
              </a:rPr>
              <a:t>inglés</a:t>
            </a:r>
            <a:r>
              <a:rPr lang="en-US" sz="1200" b="0" i="0" u="none" strike="noStrike" baseline="0" dirty="0">
                <a:solidFill>
                  <a:srgbClr val="000000"/>
                </a:solidFill>
                <a:latin typeface="Gotham" panose="020B0604020202020204"/>
              </a:rPr>
              <a:t>). </a:t>
            </a:r>
            <a:r>
              <a:rPr lang="es-ES" sz="1200" b="0" i="0" u="none" strike="noStrike" baseline="0" dirty="0">
                <a:solidFill>
                  <a:srgbClr val="000000"/>
                </a:solidFill>
                <a:latin typeface="Gotham" panose="020B0604020202020204"/>
              </a:rPr>
              <a:t>Gracias por compartir su tiempo con nosotros hoy para conocer más sobre cómo los centros de atención temprana pueden ayudar a los niños pequeños a ser más activos físicamente. </a:t>
            </a:r>
            <a:r>
              <a:rPr lang="en-US" sz="1200" b="0" i="0" u="none" strike="noStrike" baseline="0" dirty="0">
                <a:solidFill>
                  <a:srgbClr val="00ADBB"/>
                </a:solidFill>
                <a:latin typeface="Gotham" panose="020B0604020202020204"/>
              </a:rPr>
              <a:t>Para la </a:t>
            </a:r>
            <a:r>
              <a:rPr lang="en-US" sz="1200" b="0" i="0" u="none" strike="noStrike" baseline="0" dirty="0" err="1">
                <a:solidFill>
                  <a:srgbClr val="00ADBB"/>
                </a:solidFill>
                <a:latin typeface="Gotham" panose="020B0604020202020204"/>
              </a:rPr>
              <a:t>capacitación</a:t>
            </a:r>
            <a:r>
              <a:rPr lang="en-US" sz="1200" b="0" i="0" u="none" strike="noStrike" baseline="0" dirty="0">
                <a:solidFill>
                  <a:srgbClr val="00ADBB"/>
                </a:solidFill>
                <a:latin typeface="Gotham" panose="020B0604020202020204"/>
              </a:rPr>
              <a:t> virtual: </a:t>
            </a:r>
            <a:r>
              <a:rPr lang="es-ES" sz="1200" b="0" i="0" u="none" strike="noStrike" baseline="0" dirty="0">
                <a:solidFill>
                  <a:srgbClr val="000000"/>
                </a:solidFill>
                <a:latin typeface="Gotham" panose="020B0604020202020204"/>
              </a:rPr>
              <a:t>Revise cómo utilizar las funciones de la </a:t>
            </a:r>
            <a:r>
              <a:rPr lang="en-US" sz="1200" b="0" i="0" u="none" strike="noStrike" baseline="0" dirty="0" err="1">
                <a:solidFill>
                  <a:srgbClr val="000000"/>
                </a:solidFill>
                <a:latin typeface="Gotham" panose="020B0604020202020204"/>
              </a:rPr>
              <a:t>plataforma</a:t>
            </a:r>
            <a:r>
              <a:rPr lang="en-US" sz="1200" b="0" i="0" u="none" strike="noStrike" baseline="0" dirty="0">
                <a:solidFill>
                  <a:srgbClr val="000000"/>
                </a:solidFill>
                <a:latin typeface="Gotham" panose="020B0604020202020204"/>
              </a:rPr>
              <a:t> de </a:t>
            </a:r>
            <a:r>
              <a:rPr lang="en-US" sz="1200" b="0" i="0" u="none" strike="noStrike" baseline="0" dirty="0" err="1">
                <a:solidFill>
                  <a:srgbClr val="000000"/>
                </a:solidFill>
                <a:latin typeface="Gotham" panose="020B0604020202020204"/>
              </a:rPr>
              <a:t>reunión</a:t>
            </a:r>
            <a:r>
              <a:rPr lang="en-US" sz="1200" b="0" i="0" u="none" strike="noStrike" baseline="0" dirty="0">
                <a:solidFill>
                  <a:srgbClr val="000000"/>
                </a:solidFill>
                <a:latin typeface="Gotham" panose="020B0604020202020204"/>
              </a:rPr>
              <a:t>.</a:t>
            </a:r>
          </a:p>
          <a:p>
            <a:pPr algn="l"/>
            <a:r>
              <a:rPr lang="es-ES" sz="1200" b="0" i="0" u="none" strike="noStrike" baseline="0" dirty="0">
                <a:solidFill>
                  <a:srgbClr val="000000"/>
                </a:solidFill>
                <a:latin typeface="Gotham" panose="020B0604020202020204"/>
              </a:rPr>
              <a:t> ¿Dónde están los botones del chat?</a:t>
            </a:r>
          </a:p>
          <a:p>
            <a:pPr algn="l"/>
            <a:r>
              <a:rPr lang="es-ES" sz="1200" b="0" i="0" u="none" strike="noStrike" baseline="0" dirty="0">
                <a:solidFill>
                  <a:srgbClr val="000000"/>
                </a:solidFill>
                <a:latin typeface="Gotham" panose="020B0604020202020204"/>
              </a:rPr>
              <a:t> ¿Cómo activar y desactivar el micrófono?</a:t>
            </a:r>
          </a:p>
          <a:p>
            <a:pPr algn="l"/>
            <a:endParaRPr lang="es-ES" sz="1200" b="0" i="0" u="none" strike="noStrike" baseline="0" dirty="0">
              <a:solidFill>
                <a:srgbClr val="000000"/>
              </a:solidFill>
              <a:latin typeface="Gotham" panose="020B0604020202020204"/>
              <a:cs typeface="Poppins" panose="02000000000000000000" pitchFamily="2" charset="0"/>
            </a:endParaRPr>
          </a:p>
          <a:p>
            <a:pPr algn="l"/>
            <a:r>
              <a:rPr lang="es-ES" sz="1200" dirty="0">
                <a:latin typeface="Gotham" panose="020B0604020202020204"/>
                <a:cs typeface="Poppins" panose="02000000000000000000" pitchFamily="2" charset="0"/>
              </a:rPr>
              <a:t>En estas capacitaciones, aprenderá las buenas prácticas de actividad física en entornos de cuidado infantil. Las capacitaciones explicarán cómo los proveedores de ECE ayudan a los niños desde el nacimiento hasta los 5 años a ser más activos físicamente.</a:t>
            </a:r>
          </a:p>
          <a:p>
            <a:pPr algn="l"/>
            <a:endParaRPr lang="en-US" sz="1200" dirty="0">
              <a:latin typeface="Gotham" panose="020B0604020202020204"/>
              <a:cs typeface="Poppins" panose="02000000000000000000" pitchFamily="2" charset="0"/>
            </a:endParaRPr>
          </a:p>
        </p:txBody>
      </p:sp>
      <p:sp>
        <p:nvSpPr>
          <p:cNvPr id="5" name="Header Placeholder 4">
            <a:extLst>
              <a:ext uri="{FF2B5EF4-FFF2-40B4-BE49-F238E27FC236}">
                <a16:creationId xmlns:a16="http://schemas.microsoft.com/office/drawing/2014/main" id="{870E7213-36E9-4A18-96DF-C5F5D54021BF}"/>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Las autoevaluaciones pueden ayudarlo a identificar las fortalezas de su programa y las </a:t>
            </a:r>
            <a:r>
              <a:rPr lang="en-US" sz="1200" b="0" i="0" u="none" strike="noStrike" baseline="0" dirty="0" err="1">
                <a:latin typeface="Gotham-Book" panose="020B0604020202020204"/>
              </a:rPr>
              <a:t>áreas</a:t>
            </a:r>
            <a:r>
              <a:rPr lang="en-US" sz="1200" b="0" i="0" u="none" strike="noStrike" baseline="0" dirty="0">
                <a:latin typeface="Gotham-Book" panose="020B0604020202020204"/>
              </a:rPr>
              <a:t> que </a:t>
            </a:r>
            <a:r>
              <a:rPr lang="en-US" sz="1200" b="0" i="0" u="none" strike="noStrike" baseline="0" dirty="0" err="1">
                <a:latin typeface="Gotham-Book" panose="020B0604020202020204"/>
              </a:rPr>
              <a:t>necesitan</a:t>
            </a:r>
            <a:r>
              <a:rPr lang="en-US" sz="1200" b="0" i="0" u="none" strike="noStrike" baseline="0" dirty="0">
                <a:latin typeface="Gotham-Book" panose="020B0604020202020204"/>
              </a:rPr>
              <a:t> </a:t>
            </a:r>
            <a:r>
              <a:rPr lang="en-US" sz="1200" b="0" i="0" u="none" strike="noStrike" baseline="0" dirty="0" err="1">
                <a:latin typeface="Gotham-Book" panose="020B0604020202020204"/>
              </a:rPr>
              <a:t>mejorar</a:t>
            </a:r>
            <a:r>
              <a:rPr lang="en-US" sz="1200" b="0" i="0" u="none" strike="noStrike" baseline="0" dirty="0">
                <a:latin typeface="Gotham-Book" panose="020B0604020202020204"/>
              </a:rPr>
              <a:t>.</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Los resultados de la autoevaluación mostrarán cómo se relacionan sus prácticas actuales con las </a:t>
            </a:r>
            <a:r>
              <a:rPr lang="en-US" sz="1200" b="0" i="0" u="none" strike="noStrike" baseline="0" dirty="0" err="1">
                <a:latin typeface="Gotham-Book" panose="020B0604020202020204"/>
              </a:rPr>
              <a:t>buenas</a:t>
            </a:r>
            <a:r>
              <a:rPr lang="en-US" sz="1200" b="0" i="0" u="none" strike="noStrike" baseline="0" dirty="0">
                <a:latin typeface="Gotham-Book" panose="020B0604020202020204"/>
              </a:rPr>
              <a:t> </a:t>
            </a:r>
            <a:r>
              <a:rPr lang="en-US" sz="1200" b="0" i="0" u="none" strike="noStrike" baseline="0" dirty="0" err="1">
                <a:latin typeface="Gotham-Book" panose="020B0604020202020204"/>
              </a:rPr>
              <a:t>prácticas</a:t>
            </a:r>
            <a:r>
              <a:rPr lang="en-US" sz="1200" b="0" i="0" u="none" strike="noStrike" baseline="0" dirty="0">
                <a:latin typeface="Gotham-Book" panose="020B0604020202020204"/>
              </a:rPr>
              <a:t>.</a:t>
            </a:r>
          </a:p>
          <a:p>
            <a:pPr algn="l"/>
            <a:endParaRPr lang="en-US" sz="1200" b="0" i="0" u="none" strike="noStrike" baseline="0" dirty="0">
              <a:latin typeface="Gotham-Book" panose="020B0604020202020204"/>
            </a:endParaRPr>
          </a:p>
          <a:p>
            <a:pPr algn="l"/>
            <a:r>
              <a:rPr lang="es-ES" sz="1200" b="0" i="0" u="none" strike="noStrike" baseline="0" dirty="0">
                <a:latin typeface="Gotham-Book" panose="020B0604020202020204"/>
              </a:rPr>
              <a:t>Le dirigirán a posibles cambios para que pueda </a:t>
            </a:r>
            <a:r>
              <a:rPr lang="en-US" sz="1200" b="0" i="0" u="none" strike="noStrike" baseline="0" dirty="0" err="1">
                <a:latin typeface="Gotham-Book" panose="020B0604020202020204"/>
              </a:rPr>
              <a:t>fortalecer</a:t>
            </a:r>
            <a:r>
              <a:rPr lang="en-US" sz="1200" b="0" i="0" u="none" strike="noStrike" baseline="0" dirty="0">
                <a:latin typeface="Gotham-Book" panose="020B0604020202020204"/>
              </a:rPr>
              <a:t> lo que </a:t>
            </a:r>
            <a:r>
              <a:rPr lang="en-US" sz="1200" b="0" i="0" u="none" strike="noStrike" baseline="0" dirty="0" err="1">
                <a:latin typeface="Gotham-Book" panose="020B0604020202020204"/>
              </a:rPr>
              <a:t>hace</a:t>
            </a:r>
            <a:r>
              <a:rPr lang="en-US" sz="1200" b="0" i="0" u="none" strike="noStrike" baseline="0" dirty="0">
                <a:latin typeface="Gotham-Book" panose="020B0604020202020204"/>
              </a:rPr>
              <a:t>.</a:t>
            </a:r>
            <a:endParaRPr lang="en-US" sz="12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372100" cy="4985385"/>
          </a:xfrm>
        </p:spPr>
        <p:txBody>
          <a:bodyPr/>
          <a:lstStyle/>
          <a:p>
            <a:pPr algn="l"/>
            <a:r>
              <a:rPr lang="es-ES" sz="1200" b="0" i="0" u="none" strike="noStrike" baseline="0" dirty="0">
                <a:latin typeface="Gotham" panose="020B0604020202020204"/>
              </a:rPr>
              <a:t>Una autoevaluación común es la </a:t>
            </a:r>
            <a:r>
              <a:rPr lang="es-ES" sz="1200" b="1" i="0" u="none" strike="noStrike" baseline="0" dirty="0" err="1">
                <a:latin typeface="Gotham" panose="020B0604020202020204"/>
              </a:rPr>
              <a:t>Auto‑evaluacion</a:t>
            </a:r>
            <a:r>
              <a:rPr lang="es-ES" sz="1200" b="1" i="0" u="none" strike="noStrike" baseline="0" dirty="0">
                <a:latin typeface="Gotham" panose="020B0604020202020204"/>
              </a:rPr>
              <a:t> sobre Nutrición y Actividad Física para el cuidado infantil </a:t>
            </a:r>
            <a:r>
              <a:rPr lang="es-ES" sz="1200" b="0" i="0" u="none" strike="noStrike" baseline="0" dirty="0">
                <a:latin typeface="Gotham" panose="020B0604020202020204"/>
              </a:rPr>
              <a:t>(</a:t>
            </a:r>
            <a:r>
              <a:rPr lang="es-ES" sz="1200" b="0" i="0" u="none" strike="noStrike" baseline="0" dirty="0" err="1">
                <a:latin typeface="Gotham" panose="020B0604020202020204"/>
              </a:rPr>
              <a:t>Go</a:t>
            </a:r>
            <a:r>
              <a:rPr lang="es-ES" sz="1200" b="0" i="0" u="none" strike="noStrike" baseline="0" dirty="0">
                <a:latin typeface="Gotham" panose="020B0604020202020204"/>
              </a:rPr>
              <a:t> NAPSACC, por sus siglas en ingles).</a:t>
            </a:r>
          </a:p>
          <a:p>
            <a:pPr algn="l"/>
            <a:endParaRPr lang="es-ES" sz="1200" b="0" i="1" u="none" strike="noStrike" baseline="0" dirty="0">
              <a:latin typeface="Gotham" panose="020B0604020202020204"/>
            </a:endParaRPr>
          </a:p>
          <a:p>
            <a:pPr algn="l"/>
            <a:r>
              <a:rPr lang="es-ES" sz="1200" b="0" i="1" u="none" strike="noStrike" baseline="0" dirty="0" err="1">
                <a:latin typeface="Gotham" panose="020B0604020202020204"/>
              </a:rPr>
              <a:t>Go</a:t>
            </a:r>
            <a:r>
              <a:rPr lang="es-ES" sz="1200" b="0" i="1" u="none" strike="noStrike" baseline="0" dirty="0">
                <a:latin typeface="Gotham" panose="020B0604020202020204"/>
              </a:rPr>
              <a:t> NAPSACC </a:t>
            </a:r>
            <a:r>
              <a:rPr lang="es-ES" sz="1200" b="0" i="0" u="none" strike="noStrike" baseline="0" dirty="0">
                <a:latin typeface="Gotham" panose="020B0604020202020204"/>
              </a:rPr>
              <a:t>cuenta con herramientas para </a:t>
            </a:r>
            <a:r>
              <a:rPr lang="en-US" sz="1200" b="0" i="0" u="none" strike="noStrike" baseline="0" dirty="0" err="1">
                <a:latin typeface="Gotham" panose="020B0604020202020204"/>
              </a:rPr>
              <a:t>proveedores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7 </a:t>
            </a:r>
            <a:r>
              <a:rPr lang="en-US" sz="1200" b="0" i="0" u="none" strike="noStrike" baseline="0" dirty="0" err="1">
                <a:latin typeface="Gotham" panose="020B0604020202020204"/>
              </a:rPr>
              <a:t>áreas</a:t>
            </a:r>
            <a:r>
              <a:rPr lang="en-US" sz="1200" b="0" i="0" u="none" strike="noStrike" baseline="0" dirty="0">
                <a:latin typeface="Gotham" panose="020B0604020202020204"/>
              </a:rPr>
              <a:t> </a:t>
            </a:r>
            <a:r>
              <a:rPr lang="en-US" sz="1200" b="0" i="0" u="none" strike="noStrike" baseline="0" dirty="0" err="1">
                <a:latin typeface="Gotham" panose="020B0604020202020204"/>
              </a:rPr>
              <a:t>temáticas</a:t>
            </a:r>
            <a:r>
              <a:rPr lang="en-US" sz="1200" b="0" i="0" u="none" strike="noStrike" baseline="0" dirty="0">
                <a:latin typeface="Gotham" panose="020B0604020202020204"/>
              </a:rPr>
              <a:t> </a:t>
            </a:r>
            <a:r>
              <a:rPr lang="en-US" sz="1200" b="0" i="0" u="none" strike="noStrike" baseline="0" dirty="0" err="1">
                <a:latin typeface="Gotham" panose="020B0604020202020204"/>
              </a:rPr>
              <a:t>diferentes</a:t>
            </a:r>
            <a:r>
              <a:rPr lang="en-US" sz="1200" b="0" i="0" u="none" strike="noStrike" baseline="0" dirty="0">
                <a:latin typeface="Gotham" panose="020B0604020202020204"/>
              </a:rPr>
              <a:t>. </a:t>
            </a:r>
            <a:r>
              <a:rPr lang="es-ES" sz="1200" b="0" i="0" u="none" strike="noStrike" baseline="0" dirty="0">
                <a:latin typeface="Gotham" panose="020B0604020202020204"/>
              </a:rPr>
              <a:t>Las herramientas ayudan a mejorar las prácticas, las políticas y los entornos al cumplir las buenas prácticas para un desarrollo</a:t>
            </a:r>
          </a:p>
          <a:p>
            <a:pPr algn="l"/>
            <a:r>
              <a:rPr lang="en-US" sz="1200" b="0" i="0" u="none" strike="noStrike" baseline="0" dirty="0" err="1">
                <a:latin typeface="Gotham" panose="020B0604020202020204"/>
              </a:rPr>
              <a:t>saludable</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Cada área temática tiene una herramienta de autoevaluación para los programas (para centros, basadas en la escuela y Head </a:t>
            </a:r>
            <a:r>
              <a:rPr lang="es-ES" sz="1200" b="0" i="0" u="none" strike="noStrike" baseline="0" dirty="0" err="1">
                <a:latin typeface="Gotham" panose="020B0604020202020204"/>
              </a:rPr>
              <a:t>Start</a:t>
            </a:r>
            <a:r>
              <a:rPr lang="es-ES" sz="1200" b="0" i="0" u="none" strike="noStrike" baseline="0" dirty="0">
                <a:latin typeface="Gotham" panose="020B0604020202020204"/>
              </a:rPr>
              <a:t>) y una herramienta separada para los hogares de </a:t>
            </a:r>
            <a:r>
              <a:rPr lang="en-US" sz="1200" b="0" i="0" u="none" strike="noStrike" baseline="0" dirty="0" err="1">
                <a:latin typeface="Gotham" panose="020B0604020202020204"/>
              </a:rPr>
              <a:t>cuidado</a:t>
            </a:r>
            <a:r>
              <a:rPr lang="en-US" sz="1200" b="0" i="0" u="none" strike="noStrike" baseline="0" dirty="0">
                <a:latin typeface="Gotham" panose="020B0604020202020204"/>
              </a:rPr>
              <a:t> </a:t>
            </a:r>
            <a:r>
              <a:rPr lang="en-US" sz="1200" b="0" i="0" u="none" strike="noStrike" baseline="0" dirty="0" err="1">
                <a:latin typeface="Gotham" panose="020B0604020202020204"/>
              </a:rPr>
              <a:t>infantil</a:t>
            </a:r>
            <a:r>
              <a:rPr lang="en-US" sz="1200" b="0" i="0" u="none" strike="noStrike" baseline="0" dirty="0">
                <a:latin typeface="Gotham" panose="020B0604020202020204"/>
              </a:rPr>
              <a:t> familiar.</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Usaremos la </a:t>
            </a:r>
            <a:r>
              <a:rPr lang="es-ES" sz="1200" b="0" i="0" u="none" strike="noStrike" baseline="0" dirty="0" err="1">
                <a:latin typeface="Gotham" panose="020B0604020202020204"/>
              </a:rPr>
              <a:t>herramenta</a:t>
            </a:r>
            <a:r>
              <a:rPr lang="es-ES" sz="1200" b="0" i="0" u="none" strike="noStrike" baseline="0" dirty="0">
                <a:latin typeface="Gotham" panose="020B0604020202020204"/>
              </a:rPr>
              <a:t> de autoevaluación en la </a:t>
            </a:r>
            <a:r>
              <a:rPr lang="es-ES" sz="1200" b="0" i="1" u="none" strike="noStrike" baseline="0" dirty="0">
                <a:latin typeface="Gotham" panose="020B0604020202020204"/>
              </a:rPr>
              <a:t>actividad física para bebés y niños </a:t>
            </a:r>
            <a:r>
              <a:rPr lang="es-ES" sz="1200" b="0" i="0" u="none" strike="noStrike" baseline="0" dirty="0">
                <a:latin typeface="Gotham" panose="020B0604020202020204"/>
              </a:rPr>
              <a:t>de </a:t>
            </a:r>
            <a:r>
              <a:rPr lang="es-ES" sz="1200" b="0" i="1" u="none" strike="noStrike" baseline="0" dirty="0" err="1">
                <a:latin typeface="Gotham" panose="020B0604020202020204"/>
              </a:rPr>
              <a:t>Go</a:t>
            </a:r>
            <a:r>
              <a:rPr lang="es-ES" sz="1200" b="0" i="1" u="none" strike="noStrike" baseline="0" dirty="0">
                <a:latin typeface="Gotham" panose="020B0604020202020204"/>
              </a:rPr>
              <a:t> NAPSACC </a:t>
            </a:r>
            <a:r>
              <a:rPr lang="es-ES" sz="1200" b="0" i="0" u="none" strike="noStrike" baseline="0" dirty="0">
                <a:latin typeface="Gotham" panose="020B0604020202020204"/>
              </a:rPr>
              <a:t>para ayudar a identificar los objetivos en la planificación de acciones para más adelante dentro de la capacitación.</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Tree>
    <p:extLst>
      <p:ext uri="{BB962C8B-B14F-4D97-AF65-F5344CB8AC3E}">
        <p14:creationId xmlns:p14="http://schemas.microsoft.com/office/powerpoint/2010/main" val="299236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99" y="3457575"/>
            <a:ext cx="5411857" cy="5227638"/>
          </a:xfrm>
        </p:spPr>
        <p:txBody>
          <a:bodyPr/>
          <a:lstStyle/>
          <a:p>
            <a:pPr algn="l"/>
            <a:r>
              <a:rPr lang="en-US" sz="1200" b="0" i="0" u="none" strike="noStrike" baseline="0" dirty="0">
                <a:latin typeface="Gotham" panose="020B0604020202020204"/>
              </a:rPr>
              <a:t>Para </a:t>
            </a:r>
            <a:r>
              <a:rPr lang="en-US" sz="1200" b="0" i="0" u="none" strike="noStrike" baseline="0" dirty="0" err="1">
                <a:latin typeface="Gotham" panose="020B0604020202020204"/>
              </a:rPr>
              <a:t>esta</a:t>
            </a:r>
            <a:r>
              <a:rPr lang="en-US" sz="1200" b="0" i="0" u="none" strike="noStrike" baseline="0" dirty="0">
                <a:latin typeface="Gotham" panose="020B0604020202020204"/>
              </a:rPr>
              <a:t> </a:t>
            </a:r>
            <a:r>
              <a:rPr lang="en-US" sz="1200" b="0" i="0" u="none" strike="noStrike" baseline="0" dirty="0" err="1">
                <a:latin typeface="Gotham" panose="020B0604020202020204"/>
              </a:rPr>
              <a:t>actividad</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Haga que los participantes completen la </a:t>
            </a:r>
            <a:r>
              <a:rPr lang="es-ES" sz="1200" b="0" i="1" u="none" strike="noStrike" baseline="0" dirty="0">
                <a:latin typeface="Gotham" panose="020B0604020202020204"/>
              </a:rPr>
              <a:t>autoevaluación de la actividad física para bebés y niños GO NAPSACC</a:t>
            </a:r>
            <a:r>
              <a:rPr lang="es-E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Conceda a los participantes entre 15 y 20 </a:t>
            </a:r>
            <a:r>
              <a:rPr lang="en-US" sz="1200" b="0" i="0" u="none" strike="noStrike" baseline="0" dirty="0" err="1">
                <a:latin typeface="Gotham" panose="020B0604020202020204"/>
              </a:rPr>
              <a:t>minutos</a:t>
            </a:r>
            <a:r>
              <a:rPr lang="en-US" sz="1200" b="0" i="0" u="none" strike="noStrike" baseline="0" dirty="0">
                <a:latin typeface="Gotham" panose="020B0604020202020204"/>
              </a:rPr>
              <a:t> para responder las 22 </a:t>
            </a:r>
            <a:r>
              <a:rPr lang="en-US" sz="1200" b="0" i="0" u="none" strike="noStrike" baseline="0" dirty="0" err="1">
                <a:latin typeface="Gotham" panose="020B0604020202020204"/>
              </a:rPr>
              <a:t>preguntas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Explique que no enviarán la autoevaluación, sino que la usarán para guiar su planificación de acciones a lo largo de la capacitación.</a:t>
            </a:r>
          </a:p>
          <a:p>
            <a:pPr marL="285750" indent="-285750" algn="l">
              <a:buFont typeface="Arial" panose="020B0604020202020204" pitchFamily="34" charset="0"/>
              <a:buChar char="•"/>
            </a:pPr>
            <a:r>
              <a:rPr lang="es-ES" sz="1200" b="0" i="0" u="none" strike="noStrike" baseline="0" dirty="0">
                <a:latin typeface="Gotham" panose="020B0604020202020204"/>
              </a:rPr>
              <a:t>Después de completar la herramienta, anime a los participantes a analizar una pregunta de autoevaluación que sea una fortaleza para ellos y una que sea un área de mejora.</a:t>
            </a:r>
          </a:p>
          <a:p>
            <a:pPr marL="285750" indent="-285750" algn="l">
              <a:buFont typeface="Arial" panose="020B0604020202020204" pitchFamily="34" charset="0"/>
              <a:buChar char="•"/>
            </a:pPr>
            <a:r>
              <a:rPr lang="es-ES" sz="1200" b="0" i="0" u="none" strike="noStrike" baseline="0" dirty="0">
                <a:latin typeface="Gotham" panose="020B0604020202020204"/>
              </a:rPr>
              <a:t>Dígales que los anoten en los espacios del </a:t>
            </a:r>
            <a:r>
              <a:rPr lang="es-ES" sz="1200" b="0" i="1" u="none" strike="noStrike" baseline="0" dirty="0">
                <a:latin typeface="Gotham" panose="020B0604020202020204"/>
              </a:rPr>
              <a:t>cuaderno de calentamiento </a:t>
            </a:r>
            <a:r>
              <a:rPr lang="es-ES" sz="1200" b="0" i="0" u="none" strike="noStrike" baseline="0" dirty="0">
                <a:latin typeface="Gotham" panose="020B0604020202020204"/>
              </a:rPr>
              <a:t>de PALS.</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marL="0" indent="0" algn="l">
              <a:buFont typeface="Arial" panose="020B0604020202020204" pitchFamily="34" charset="0"/>
              <a:buNone/>
            </a:pPr>
            <a:r>
              <a:rPr lang="es-ES" sz="1200" b="0" i="0" u="none" strike="noStrike" baseline="0" dirty="0">
                <a:latin typeface="Gotham" panose="020B0604020202020204"/>
              </a:rPr>
              <a:t>Entre las opciones adicionales para usar la autoevaluación </a:t>
            </a:r>
            <a:r>
              <a:rPr lang="es-ES" sz="1200" b="0" i="1" u="none" strike="noStrike" baseline="0" dirty="0" err="1">
                <a:latin typeface="Gotham" panose="020B0604020202020204"/>
              </a:rPr>
              <a:t>Go</a:t>
            </a:r>
            <a:r>
              <a:rPr lang="es-ES" sz="1200" b="0" i="1" u="none" strike="noStrike" baseline="0" dirty="0">
                <a:latin typeface="Gotham" panose="020B0604020202020204"/>
              </a:rPr>
              <a:t> NAPSACC </a:t>
            </a:r>
            <a:r>
              <a:rPr lang="es-ES" sz="1200" b="0" i="0" u="none" strike="noStrike" baseline="0" dirty="0">
                <a:latin typeface="Gotham" panose="020B0604020202020204"/>
              </a:rPr>
              <a:t>durante PALS se encuentran:</a:t>
            </a:r>
          </a:p>
          <a:p>
            <a:pPr marL="171450" indent="-171450" algn="l">
              <a:buFont typeface="Arial" panose="020B0604020202020204" pitchFamily="34" charset="0"/>
              <a:buChar char="•"/>
            </a:pPr>
            <a:r>
              <a:rPr lang="en-US" sz="1200" dirty="0" err="1">
                <a:latin typeface="Gotham" panose="020B0604020202020204"/>
              </a:rPr>
              <a:t>Solicitar</a:t>
            </a:r>
            <a:r>
              <a:rPr lang="en-US" sz="1200" dirty="0">
                <a:latin typeface="Gotham" panose="020B0604020202020204"/>
              </a:rPr>
              <a:t> a los </a:t>
            </a:r>
            <a:r>
              <a:rPr lang="en-US" sz="1200" dirty="0" err="1">
                <a:latin typeface="Gotham" panose="020B0604020202020204"/>
              </a:rPr>
              <a:t>participantes</a:t>
            </a:r>
            <a:r>
              <a:rPr lang="en-US" sz="1200" dirty="0">
                <a:latin typeface="Gotham" panose="020B0604020202020204"/>
              </a:rPr>
              <a:t> que </a:t>
            </a:r>
            <a:r>
              <a:rPr lang="en-US" sz="1200" dirty="0" err="1">
                <a:latin typeface="Gotham" panose="020B0604020202020204"/>
              </a:rPr>
              <a:t>revisen</a:t>
            </a:r>
            <a:r>
              <a:rPr lang="en-US" sz="1200" dirty="0">
                <a:latin typeface="Gotham" panose="020B0604020202020204"/>
              </a:rPr>
              <a:t> y </a:t>
            </a:r>
            <a:r>
              <a:rPr lang="en-US" sz="1200" dirty="0" err="1">
                <a:latin typeface="Gotham" panose="020B0604020202020204"/>
              </a:rPr>
              <a:t>analicen</a:t>
            </a:r>
            <a:r>
              <a:rPr lang="en-US" sz="1200" dirty="0">
                <a:latin typeface="Gotham" panose="020B0604020202020204"/>
              </a:rPr>
              <a:t> la </a:t>
            </a:r>
            <a:r>
              <a:rPr lang="en-US" sz="1200" dirty="0" err="1">
                <a:latin typeface="Gotham" panose="020B0604020202020204"/>
              </a:rPr>
              <a:t>autoevaluaci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del </a:t>
            </a:r>
            <a:r>
              <a:rPr lang="en-US" sz="1200" dirty="0" err="1">
                <a:latin typeface="Gotham" panose="020B0604020202020204"/>
                <a:cs typeface="Calibri" panose="020F0502020204030204" pitchFamily="34" charset="0"/>
              </a:rPr>
              <a:t>programa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descargada</a:t>
            </a:r>
            <a:r>
              <a:rPr lang="en-US" sz="1200" dirty="0">
                <a:latin typeface="Gotham" panose="020B0604020202020204"/>
                <a:cs typeface="Calibri" panose="020F0502020204030204" pitchFamily="34" charset="0"/>
              </a:rPr>
              <a:t> de la Plataforma </a:t>
            </a:r>
            <a:r>
              <a:rPr lang="en-US" sz="1200" i="1" dirty="0">
                <a:latin typeface="Gotham" panose="020B0604020202020204"/>
                <a:cs typeface="Calibri" panose="020F0502020204030204" pitchFamily="34" charset="0"/>
              </a:rPr>
              <a:t>Go NAPSACC</a:t>
            </a:r>
            <a:r>
              <a:rPr lang="en-US" sz="1200" dirty="0">
                <a:latin typeface="Gotham" panose="020B0604020202020204"/>
                <a:cs typeface="Calibri" panose="020F0502020204030204" pitchFamily="34" charset="0"/>
              </a:rPr>
              <a:t>.</a:t>
            </a:r>
          </a:p>
          <a:p>
            <a:pPr marL="171450" indent="-171450" algn="l">
              <a:buFont typeface="Arial" panose="020B0604020202020204" pitchFamily="34" charset="0"/>
              <a:buChar char="•"/>
            </a:pPr>
            <a:r>
              <a:rPr lang="en-US" sz="1200" dirty="0" err="1">
                <a:latin typeface="Gotham" panose="020B0604020202020204"/>
                <a:cs typeface="Calibri" panose="020F0502020204030204" pitchFamily="34" charset="0"/>
              </a:rPr>
              <a:t>Liderar</a:t>
            </a:r>
            <a:r>
              <a:rPr lang="en-US" sz="1200" dirty="0">
                <a:latin typeface="Gotham" panose="020B0604020202020204"/>
                <a:cs typeface="Calibri" panose="020F0502020204030204" pitchFamily="34" charset="0"/>
              </a:rPr>
              <a:t> un debate de </a:t>
            </a:r>
            <a:r>
              <a:rPr lang="en-US" sz="1200" dirty="0" err="1">
                <a:latin typeface="Gotham" panose="020B0604020202020204"/>
                <a:cs typeface="Calibri" panose="020F0502020204030204" pitchFamily="34" charset="0"/>
              </a:rPr>
              <a:t>grupo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grande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centrado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cada</a:t>
            </a:r>
            <a:r>
              <a:rPr lang="en-US" sz="1200" dirty="0">
                <a:latin typeface="Gotham" panose="020B0604020202020204"/>
                <a:cs typeface="Calibri" panose="020F0502020204030204" pitchFamily="34" charset="0"/>
              </a:rPr>
              <a:t> una de las 22 </a:t>
            </a:r>
            <a:r>
              <a:rPr lang="en-US" sz="1200" dirty="0" err="1">
                <a:latin typeface="Gotham" panose="020B0604020202020204"/>
                <a:cs typeface="Calibri" panose="020F0502020204030204" pitchFamily="34" charset="0"/>
              </a:rPr>
              <a:t>preguntas</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Tree>
    <p:extLst>
      <p:ext uri="{BB962C8B-B14F-4D97-AF65-F5344CB8AC3E}">
        <p14:creationId xmlns:p14="http://schemas.microsoft.com/office/powerpoint/2010/main" val="51776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62351"/>
            <a:ext cx="5463209" cy="4457700"/>
          </a:xfrm>
        </p:spPr>
        <p:txBody>
          <a:bodyPr/>
          <a:lstStyle/>
          <a:p>
            <a:pPr algn="l"/>
            <a:r>
              <a:rPr lang="en-US" sz="1200" b="0" i="0" u="none" strike="noStrike" baseline="0" dirty="0">
                <a:solidFill>
                  <a:srgbClr val="FFFFFF"/>
                </a:solidFill>
                <a:latin typeface="Gotham" panose="020B0604020202020204"/>
              </a:rPr>
              <a:t>Notas para </a:t>
            </a:r>
            <a:r>
              <a:rPr lang="en-US" sz="1200" b="0" i="0" u="none" strike="noStrike" baseline="0" dirty="0" err="1">
                <a:solidFill>
                  <a:srgbClr val="FFFFFF"/>
                </a:solidFill>
                <a:latin typeface="Gotham" panose="020B0604020202020204"/>
              </a:rPr>
              <a:t>el</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capacitador</a:t>
            </a:r>
            <a:r>
              <a:rPr lang="en-US" sz="1200" b="0" i="0" u="none" strike="noStrike" baseline="0" dirty="0">
                <a:solidFill>
                  <a:srgbClr val="FFFFFF"/>
                </a:solidFill>
                <a:latin typeface="Gotham" panose="020B0604020202020204"/>
              </a:rPr>
              <a:t>:</a:t>
            </a:r>
          </a:p>
          <a:p>
            <a:pPr algn="l"/>
            <a:r>
              <a:rPr lang="en-US" sz="1200" b="0" i="0" u="none" strike="noStrike" baseline="0" dirty="0" err="1">
                <a:solidFill>
                  <a:srgbClr val="FFFFFF"/>
                </a:solidFill>
                <a:latin typeface="Gotham" panose="020B0604020202020204"/>
              </a:rPr>
              <a:t>Haga</a:t>
            </a:r>
            <a:r>
              <a:rPr lang="en-US" sz="1200" b="0" i="0" u="none" strike="noStrike" baseline="0" dirty="0">
                <a:solidFill>
                  <a:srgbClr val="FFFFFF"/>
                </a:solidFill>
                <a:latin typeface="Gotham" panose="020B0604020202020204"/>
              </a:rPr>
              <a:t> </a:t>
            </a:r>
            <a:r>
              <a:rPr lang="es-ES" sz="1200" b="0" i="0" u="none" strike="noStrike" baseline="0" dirty="0">
                <a:solidFill>
                  <a:srgbClr val="FFFFFF"/>
                </a:solidFill>
                <a:latin typeface="Gotham" panose="020B0604020202020204"/>
              </a:rPr>
              <a:t>que el grupo grande analice sus </a:t>
            </a:r>
            <a:r>
              <a:rPr lang="en-US" sz="1200" b="0" i="0" u="none" strike="noStrike" baseline="0" dirty="0" err="1">
                <a:solidFill>
                  <a:srgbClr val="FFFFFF"/>
                </a:solidFill>
                <a:latin typeface="Gotham" panose="020B0604020202020204"/>
              </a:rPr>
              <a:t>hallazgos</a:t>
            </a:r>
            <a:r>
              <a:rPr lang="en-US" sz="1200" b="0" i="0" u="none" strike="noStrike" baseline="0" dirty="0">
                <a:solidFill>
                  <a:srgbClr val="FFFFFF"/>
                </a:solidFill>
                <a:latin typeface="Gotham" panose="020B0604020202020204"/>
              </a:rPr>
              <a:t>.</a:t>
            </a:r>
          </a:p>
          <a:p>
            <a:pPr algn="l"/>
            <a:endParaRPr lang="en-US" sz="1200" b="0" i="0" u="none" strike="noStrike" baseline="0" dirty="0">
              <a:solidFill>
                <a:srgbClr val="FFFFFF"/>
              </a:solidFill>
              <a:latin typeface="Gotham" panose="020B0604020202020204"/>
            </a:endParaRPr>
          </a:p>
          <a:p>
            <a:pPr algn="l"/>
            <a:r>
              <a:rPr lang="en-US" sz="1200" b="0" i="0" u="none" strike="noStrike" baseline="0" dirty="0" err="1">
                <a:solidFill>
                  <a:srgbClr val="FFFFFF"/>
                </a:solidFill>
                <a:latin typeface="Gotham" panose="020B0604020202020204"/>
              </a:rPr>
              <a:t>Información</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adicional</a:t>
            </a:r>
            <a:r>
              <a:rPr lang="en-US" sz="1200" b="0" i="0" u="none" strike="noStrike" baseline="0" dirty="0">
                <a:solidFill>
                  <a:srgbClr val="FFFFFF"/>
                </a:solidFill>
                <a:latin typeface="Gotham" panose="020B0604020202020204"/>
              </a:rPr>
              <a:t> para los </a:t>
            </a:r>
            <a:r>
              <a:rPr lang="en-US" sz="1200" b="0" i="0" u="none" strike="noStrike" baseline="0" dirty="0" err="1">
                <a:solidFill>
                  <a:srgbClr val="FFFFFF"/>
                </a:solidFill>
                <a:latin typeface="Gotham" panose="020B0604020202020204"/>
              </a:rPr>
              <a:t>participantes</a:t>
            </a:r>
            <a:r>
              <a:rPr lang="en-US" sz="1200" b="0" i="0" u="none" strike="noStrike" baseline="0" dirty="0">
                <a:solidFill>
                  <a:srgbClr val="FFFFFF"/>
                </a:solidFill>
                <a:latin typeface="Gotham" panose="020B0604020202020204"/>
              </a:rPr>
              <a:t>:</a:t>
            </a:r>
          </a:p>
          <a:p>
            <a:pPr algn="l"/>
            <a:r>
              <a:rPr lang="es-ES" sz="1200" b="0" i="0" u="none" strike="noStrike" baseline="0" dirty="0" err="1">
                <a:solidFill>
                  <a:srgbClr val="FFFFFF"/>
                </a:solidFill>
                <a:latin typeface="Gotham" panose="020B0604020202020204"/>
              </a:rPr>
              <a:t>Go</a:t>
            </a:r>
            <a:r>
              <a:rPr lang="es-ES" sz="1200" b="0" i="0" u="none" strike="noStrike" baseline="0" dirty="0">
                <a:solidFill>
                  <a:srgbClr val="FFFFFF"/>
                </a:solidFill>
                <a:latin typeface="Gotham" panose="020B0604020202020204"/>
              </a:rPr>
              <a:t> NAPSACC es una herramienta basada en evidencias que se utiliza en más de 20 estados. La herramienta permite a los proveedores evaluar sus prácticas, disposiciones y políticas en 7 </a:t>
            </a:r>
            <a:r>
              <a:rPr lang="en-US" sz="1200" b="0" i="0" u="none" strike="noStrike" baseline="0" dirty="0" err="1">
                <a:solidFill>
                  <a:srgbClr val="FFFFFF"/>
                </a:solidFill>
                <a:latin typeface="Gotham" panose="020B0604020202020204"/>
              </a:rPr>
              <a:t>áreas</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Nutrición</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infantil</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Lactancia</a:t>
            </a:r>
            <a:endParaRPr lang="en-US" sz="1200" b="0" i="0" u="none" strike="noStrike" baseline="0" dirty="0">
              <a:solidFill>
                <a:srgbClr val="FFFFFF"/>
              </a:solidFill>
              <a:latin typeface="Gotham" panose="020B0604020202020204"/>
            </a:endParaRPr>
          </a:p>
          <a:p>
            <a:pPr algn="l"/>
            <a:r>
              <a:rPr lang="es-ES" sz="1200" b="0" i="0" u="none" strike="noStrike" baseline="0" dirty="0">
                <a:solidFill>
                  <a:srgbClr val="FFFFFF"/>
                </a:solidFill>
                <a:latin typeface="Gotham" panose="020B0604020202020204"/>
              </a:rPr>
              <a:t>materna y alimentación infantil, Juego y aprendizaje al aire libre, Actividad física para bebés y niños, Tiempo frente a la pantalla, Salud bucal y De la granja a la </a:t>
            </a:r>
            <a:r>
              <a:rPr lang="en-US" sz="1200" b="0" i="0" u="none" strike="noStrike" baseline="0" dirty="0" err="1">
                <a:solidFill>
                  <a:srgbClr val="FFFFFF"/>
                </a:solidFill>
                <a:latin typeface="Gotham" panose="020B0604020202020204"/>
              </a:rPr>
              <a:t>guardería</a:t>
            </a:r>
            <a:r>
              <a:rPr lang="en-US" sz="1200" b="0" i="0" u="none" strike="noStrike" baseline="0" dirty="0">
                <a:solidFill>
                  <a:srgbClr val="FFFFFF"/>
                </a:solidFill>
                <a:latin typeface="Gotham" panose="020B0604020202020204"/>
              </a:rPr>
              <a:t>.</a:t>
            </a:r>
          </a:p>
          <a:p>
            <a:pPr algn="l"/>
            <a:endParaRPr lang="en-US" sz="1200" b="0" i="0" u="none" strike="noStrike" baseline="0" dirty="0">
              <a:solidFill>
                <a:srgbClr val="FFFFFF"/>
              </a:solidFill>
              <a:latin typeface="Gotham" panose="020B0604020202020204"/>
            </a:endParaRPr>
          </a:p>
          <a:p>
            <a:pPr algn="l"/>
            <a:r>
              <a:rPr lang="es-ES" sz="1200" b="0" i="0" u="none" strike="noStrike" baseline="0" dirty="0">
                <a:solidFill>
                  <a:srgbClr val="FFFFFF"/>
                </a:solidFill>
                <a:latin typeface="Gotham" panose="020B0604020202020204"/>
              </a:rPr>
              <a:t>Notas para el capacitador:</a:t>
            </a:r>
          </a:p>
          <a:p>
            <a:pPr algn="l"/>
            <a:r>
              <a:rPr lang="es-ES" sz="1200" b="0" i="0" u="none" strike="noStrike" baseline="0" dirty="0">
                <a:solidFill>
                  <a:srgbClr val="FFFFFF"/>
                </a:solidFill>
                <a:latin typeface="Gotham" panose="020B0604020202020204"/>
              </a:rPr>
              <a:t>Si su </a:t>
            </a:r>
            <a:r>
              <a:rPr lang="pt-BR" sz="1200" b="0" i="0" u="none" strike="noStrike" baseline="0" dirty="0">
                <a:solidFill>
                  <a:srgbClr val="FFFFFF"/>
                </a:solidFill>
                <a:latin typeface="Gotham" panose="020B0604020202020204"/>
              </a:rPr>
              <a:t>estado brinda asistencia técnica </a:t>
            </a:r>
            <a:r>
              <a:rPr lang="es-ES" sz="1200" b="0" i="0" u="none" strike="noStrike" baseline="0" dirty="0">
                <a:solidFill>
                  <a:srgbClr val="FFFFFF"/>
                </a:solidFill>
                <a:latin typeface="Gotham" panose="020B0604020202020204"/>
              </a:rPr>
              <a:t>para respaldar el uso de </a:t>
            </a:r>
            <a:r>
              <a:rPr lang="es-ES" sz="1200" b="0" i="0" u="none" strike="noStrike" baseline="0" dirty="0" err="1">
                <a:solidFill>
                  <a:srgbClr val="FFFFFF"/>
                </a:solidFill>
                <a:latin typeface="Gotham" panose="020B0604020202020204"/>
              </a:rPr>
              <a:t>Go</a:t>
            </a:r>
            <a:r>
              <a:rPr lang="es-ES" sz="1200" b="0" i="0" u="none" strike="noStrike" baseline="0" dirty="0">
                <a:solidFill>
                  <a:srgbClr val="FFFFFF"/>
                </a:solidFill>
                <a:latin typeface="Gotham" panose="020B0604020202020204"/>
              </a:rPr>
              <a:t> NAPSACC, tenga la información de contacto disponible para los proveedores que estén interesados en obtener más información sobre </a:t>
            </a:r>
            <a:r>
              <a:rPr lang="es-ES" sz="1200" b="0" i="0" u="none" strike="noStrike" baseline="0" dirty="0" err="1">
                <a:solidFill>
                  <a:srgbClr val="FFFFFF"/>
                </a:solidFill>
                <a:latin typeface="Gotham" panose="020B0604020202020204"/>
              </a:rPr>
              <a:t>Go</a:t>
            </a:r>
            <a:r>
              <a:rPr lang="es-ES" sz="1200" b="0" i="0" u="none" strike="noStrike" baseline="0" dirty="0">
                <a:solidFill>
                  <a:srgbClr val="FFFFFF"/>
                </a:solidFill>
                <a:latin typeface="Gotham" panose="020B0604020202020204"/>
              </a:rPr>
              <a:t> NAPSACC.</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Tree>
    <p:extLst>
      <p:ext uri="{BB962C8B-B14F-4D97-AF65-F5344CB8AC3E}">
        <p14:creationId xmlns:p14="http://schemas.microsoft.com/office/powerpoint/2010/main" val="402189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529470" cy="5141913"/>
          </a:xfrm>
        </p:spPr>
        <p:txBody>
          <a:bodyPr/>
          <a:lstStyle/>
          <a:p>
            <a:pPr algn="l"/>
            <a:r>
              <a:rPr lang="en-US" sz="1200" b="0" i="0" u="none" strike="noStrike" baseline="0" dirty="0">
                <a:latin typeface="Gotham-Book" panose="020B0604020202020204"/>
              </a:rPr>
              <a:t>Notas para </a:t>
            </a:r>
            <a:r>
              <a:rPr lang="en-US" sz="1200" b="0" i="0" u="none" strike="noStrike" baseline="0" dirty="0" err="1">
                <a:latin typeface="Gotham-Book" panose="020B0604020202020204"/>
              </a:rPr>
              <a:t>el</a:t>
            </a:r>
            <a:r>
              <a:rPr lang="en-US" sz="1200" b="0" i="0" u="none" strike="noStrike" baseline="0" dirty="0">
                <a:latin typeface="Gotham-Book" panose="020B0604020202020204"/>
              </a:rPr>
              <a:t> </a:t>
            </a:r>
            <a:r>
              <a:rPr lang="en-US" sz="1200" b="0" i="0" u="none" strike="noStrike" baseline="0" dirty="0" err="1">
                <a:latin typeface="Gotham-Book" panose="020B0604020202020204"/>
              </a:rPr>
              <a:t>capacitador</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La pelota está en el kit de recursos para el capacitador. Si no tiene una, use un marcador permanente para escribir actividades en una pelota de playa inflable. Las actividades </a:t>
            </a:r>
            <a:r>
              <a:rPr lang="en-US" sz="1200" b="0" i="0" u="none" strike="noStrike" baseline="0" dirty="0" err="1">
                <a:latin typeface="Gotham-Book" panose="020B0604020202020204"/>
              </a:rPr>
              <a:t>sugeridas</a:t>
            </a:r>
            <a:r>
              <a:rPr lang="en-US" sz="1200" b="0" i="0" u="none" strike="noStrike" baseline="0" dirty="0">
                <a:latin typeface="Gotham-Book" panose="020B0604020202020204"/>
              </a:rPr>
              <a:t> son:</a:t>
            </a:r>
          </a:p>
          <a:p>
            <a:pPr marL="285750" indent="-285750" algn="l">
              <a:buFont typeface="Arial" panose="020B0604020202020204" pitchFamily="34" charset="0"/>
              <a:buChar char="•"/>
            </a:pPr>
            <a:r>
              <a:rPr lang="es-ES" sz="1200" b="0" i="0" u="none" strike="noStrike" baseline="0" dirty="0">
                <a:latin typeface="Gotham-Book" panose="020B0604020202020204"/>
              </a:rPr>
              <a:t>Hacer equilibrio en un pie con las manos por </a:t>
            </a:r>
            <a:r>
              <a:rPr lang="en-US" sz="1200" b="0" i="0" u="none" strike="noStrike" baseline="0" dirty="0" err="1">
                <a:latin typeface="Gotham-Book" panose="020B0604020202020204"/>
              </a:rPr>
              <a:t>encima</a:t>
            </a:r>
            <a:r>
              <a:rPr lang="en-US" sz="1200" b="0" i="0" u="none" strike="noStrike" baseline="0" dirty="0">
                <a:latin typeface="Gotham-Book" panose="020B0604020202020204"/>
              </a:rPr>
              <a:t> de la cabeza.</a:t>
            </a:r>
          </a:p>
          <a:p>
            <a:pPr marL="285750" indent="-285750" algn="l">
              <a:buFont typeface="Arial" panose="020B0604020202020204" pitchFamily="34" charset="0"/>
              <a:buChar char="•"/>
            </a:pPr>
            <a:r>
              <a:rPr lang="es-ES" sz="1200" b="0" i="0" u="none" strike="noStrike" baseline="0" dirty="0">
                <a:latin typeface="Gotham-Book" panose="020B0604020202020204"/>
              </a:rPr>
              <a:t>Batir las alas como un águila.</a:t>
            </a:r>
          </a:p>
          <a:p>
            <a:pPr marL="285750" indent="-285750" algn="l">
              <a:buFont typeface="Arial" panose="020B0604020202020204" pitchFamily="34" charset="0"/>
              <a:buChar char="•"/>
            </a:pPr>
            <a:r>
              <a:rPr lang="en-US" sz="1200" b="0" i="0" u="none" strike="noStrike" baseline="0" dirty="0" err="1">
                <a:latin typeface="Gotham-Book" panose="020B0604020202020204"/>
              </a:rPr>
              <a:t>Patinar</a:t>
            </a:r>
            <a:r>
              <a:rPr lang="en-US" sz="1200" b="0" i="0" u="none" strike="noStrike" baseline="0" dirty="0">
                <a:latin typeface="Gotham-Book" panose="020B0604020202020204"/>
              </a:rPr>
              <a:t> </a:t>
            </a:r>
            <a:r>
              <a:rPr lang="en-US" sz="1200" b="0" i="0" u="none" strike="noStrike" baseline="0" dirty="0" err="1">
                <a:latin typeface="Gotham-Book" panose="020B0604020202020204"/>
              </a:rPr>
              <a:t>en</a:t>
            </a:r>
            <a:r>
              <a:rPr lang="en-US" sz="1200" b="0" i="0" u="none" strike="noStrike" baseline="0" dirty="0">
                <a:latin typeface="Gotham-Book" panose="020B0604020202020204"/>
              </a:rPr>
              <a:t> </a:t>
            </a:r>
            <a:r>
              <a:rPr lang="en-US" sz="1200" b="0" i="0" u="none" strike="noStrike" baseline="0" dirty="0" err="1">
                <a:latin typeface="Gotham-Book" panose="020B0604020202020204"/>
              </a:rPr>
              <a:t>hielo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Batear</a:t>
            </a:r>
            <a:r>
              <a:rPr lang="en-US" sz="1200" b="0" i="0" u="none" strike="noStrike" baseline="0" dirty="0">
                <a:latin typeface="Gotham-Book" panose="020B0604020202020204"/>
              </a:rPr>
              <a:t>; </a:t>
            </a:r>
            <a:r>
              <a:rPr lang="en-US" sz="1200" b="0" i="0" u="none" strike="noStrike" baseline="0" dirty="0" err="1">
                <a:latin typeface="Gotham-Book" panose="020B0604020202020204"/>
              </a:rPr>
              <a:t>lograr</a:t>
            </a:r>
            <a:r>
              <a:rPr lang="en-US" sz="1200" b="0" i="0" u="none" strike="noStrike" baseline="0" dirty="0">
                <a:latin typeface="Gotham-Book" panose="020B0604020202020204"/>
              </a:rPr>
              <a:t> un </a:t>
            </a:r>
            <a:r>
              <a:rPr lang="en-US" sz="1200" b="0" i="0" u="none" strike="noStrike" baseline="0" dirty="0" err="1">
                <a:latin typeface="Gotham-Book" panose="020B0604020202020204"/>
              </a:rPr>
              <a:t>jonrón</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Remar</a:t>
            </a:r>
            <a:r>
              <a:rPr lang="en-US" sz="1200" b="0" i="0" u="none" strike="noStrike" baseline="0" dirty="0">
                <a:latin typeface="Gotham-Book" panose="020B0604020202020204"/>
              </a:rPr>
              <a:t> un kayak.</a:t>
            </a:r>
          </a:p>
          <a:p>
            <a:pPr marL="285750" indent="-285750" algn="l">
              <a:buFont typeface="Arial" panose="020B0604020202020204" pitchFamily="34" charset="0"/>
              <a:buChar char="•"/>
            </a:pPr>
            <a:r>
              <a:rPr lang="en-US" sz="1200" b="0" i="0" u="none" strike="noStrike" baseline="0" dirty="0" err="1">
                <a:latin typeface="Gotham-Book" panose="020B0604020202020204"/>
              </a:rPr>
              <a:t>Saltar</a:t>
            </a:r>
            <a:r>
              <a:rPr lang="en-US" sz="1200" b="0" i="0" u="none" strike="noStrike" baseline="0" dirty="0">
                <a:latin typeface="Gotham-Book" panose="020B0604020202020204"/>
              </a:rPr>
              <a:t> y </a:t>
            </a:r>
            <a:r>
              <a:rPr lang="en-US" sz="1200" b="0" i="0" u="none" strike="noStrike" baseline="0" dirty="0" err="1">
                <a:latin typeface="Gotham-Book" panose="020B0604020202020204"/>
              </a:rPr>
              <a:t>sonreír</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Marchar</a:t>
            </a:r>
            <a:r>
              <a:rPr lang="en-US" sz="1200" b="0" i="0" u="none" strike="noStrike" baseline="0" dirty="0">
                <a:latin typeface="Gotham-Book" panose="020B0604020202020204"/>
              </a:rPr>
              <a:t> </a:t>
            </a:r>
            <a:r>
              <a:rPr lang="en-US" sz="1200" b="0" i="0" u="none" strike="noStrike" baseline="0" dirty="0" err="1">
                <a:latin typeface="Gotham-Book" panose="020B0604020202020204"/>
              </a:rPr>
              <a:t>como</a:t>
            </a:r>
            <a:r>
              <a:rPr lang="en-US" sz="1200" b="0" i="0" u="none" strike="noStrike" baseline="0" dirty="0">
                <a:latin typeface="Gotham-Book" panose="020B0604020202020204"/>
              </a:rPr>
              <a:t> un soldado.</a:t>
            </a:r>
          </a:p>
          <a:p>
            <a:pPr marL="285750" indent="-285750" algn="l">
              <a:buFont typeface="Arial" panose="020B0604020202020204" pitchFamily="34" charset="0"/>
              <a:buChar char="•"/>
            </a:pPr>
            <a:r>
              <a:rPr lang="en-US" sz="1200" b="0" i="0" u="none" strike="noStrike" baseline="0" dirty="0" err="1">
                <a:latin typeface="Gotham-Book" panose="020B0604020202020204"/>
              </a:rPr>
              <a:t>Saltar</a:t>
            </a:r>
            <a:r>
              <a:rPr lang="en-US" sz="1200" b="0" i="0" u="none" strike="noStrike" baseline="0" dirty="0">
                <a:latin typeface="Gotham-Book" panose="020B0604020202020204"/>
              </a:rPr>
              <a:t> </a:t>
            </a:r>
            <a:r>
              <a:rPr lang="en-US" sz="1200" b="0" i="0" u="none" strike="noStrike" baseline="0" dirty="0" err="1">
                <a:latin typeface="Gotham-Book" panose="020B0604020202020204"/>
              </a:rPr>
              <a:t>como</a:t>
            </a:r>
            <a:r>
              <a:rPr lang="en-US" sz="1200" b="0" i="0" u="none" strike="noStrike" baseline="0" dirty="0">
                <a:latin typeface="Gotham-Book" panose="020B0604020202020204"/>
              </a:rPr>
              <a:t> un </a:t>
            </a:r>
            <a:r>
              <a:rPr lang="en-US" sz="1200" b="0" i="0" u="none" strike="noStrike" baseline="0" dirty="0" err="1">
                <a:latin typeface="Gotham-Book" panose="020B0604020202020204"/>
              </a:rPr>
              <a:t>conejo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Brazada</a:t>
            </a:r>
            <a:r>
              <a:rPr lang="en-US" sz="1200" b="0" i="0" u="none" strike="noStrike" baseline="0" dirty="0">
                <a:latin typeface="Gotham-Book" panose="020B0604020202020204"/>
              </a:rPr>
              <a:t> de </a:t>
            </a:r>
            <a:r>
              <a:rPr lang="en-US" sz="1200" b="0" i="0" u="none" strike="noStrike" baseline="0" dirty="0" err="1">
                <a:latin typeface="Gotham-Book" panose="020B0604020202020204"/>
              </a:rPr>
              <a:t>dorso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Mover un palo de golf.</a:t>
            </a:r>
          </a:p>
          <a:p>
            <a:pPr marL="285750" indent="-285750" algn="l">
              <a:buFont typeface="Arial" panose="020B0604020202020204" pitchFamily="34" charset="0"/>
              <a:buChar char="•"/>
            </a:pPr>
            <a:endParaRPr lang="es-ES" sz="1200" b="0" i="0" u="none" strike="noStrike" baseline="0" dirty="0">
              <a:latin typeface="Gotham-Book" panose="020B0604020202020204"/>
            </a:endParaRPr>
          </a:p>
          <a:p>
            <a:pPr algn="l"/>
            <a:r>
              <a:rPr lang="en-US" sz="1200" b="0" i="0" u="none" strike="noStrike" baseline="0" dirty="0" err="1">
                <a:latin typeface="Gotham-Book" panose="020B0604020202020204"/>
              </a:rPr>
              <a:t>Instrucciones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Haga que los participantes se pongan de pie, hagan contacto visual con alguien y lancen la pelota a esa </a:t>
            </a:r>
            <a:r>
              <a:rPr lang="en-US" sz="1200" b="0" i="0" u="none" strike="noStrike" baseline="0" dirty="0">
                <a:latin typeface="Gotham-Book" panose="020B0604020202020204"/>
              </a:rPr>
              <a:t>persona.</a:t>
            </a:r>
          </a:p>
          <a:p>
            <a:pPr marL="285750" indent="-285750" algn="l">
              <a:buFont typeface="Arial" panose="020B0604020202020204" pitchFamily="34" charset="0"/>
              <a:buChar char="•"/>
            </a:pPr>
            <a:r>
              <a:rPr lang="es-ES" sz="1200" b="0" i="0" u="none" strike="noStrike" baseline="0" dirty="0">
                <a:latin typeface="Gotham-Book" panose="020B0604020202020204"/>
              </a:rPr>
              <a:t>Cuando la persona atrapa la pelota, leerá en voz alta y realizará la actividad bajo su control. Después, todo el grupo copiará el movimiento.</a:t>
            </a:r>
          </a:p>
          <a:p>
            <a:pPr marL="285750" indent="-285750" algn="l">
              <a:buFont typeface="Arial" panose="020B0604020202020204" pitchFamily="34" charset="0"/>
              <a:buChar char="•"/>
            </a:pPr>
            <a:r>
              <a:rPr lang="es-ES" sz="1200" b="0" i="0" u="none" strike="noStrike" baseline="0" dirty="0">
                <a:latin typeface="Gotham-Book" panose="020B0604020202020204"/>
              </a:rPr>
              <a:t>Según el tamaño del grupo, permita que cada persona atrape la pelota y realice una actividad de </a:t>
            </a:r>
            <a:r>
              <a:rPr lang="en-US" sz="1200" b="0" i="0" u="none" strike="noStrike" baseline="0" dirty="0" err="1">
                <a:latin typeface="Gotham-Book" panose="020B0604020202020204"/>
              </a:rPr>
              <a:t>movimiento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Al final, analice las habilidades que se utilizan al realizar el movimiento proporcionado con la pelota.</a:t>
            </a:r>
          </a:p>
          <a:p>
            <a:pPr lvl="2" algn="l"/>
            <a:r>
              <a:rPr lang="es-ES" sz="1200" b="0" i="0" u="none" strike="noStrike" baseline="0" dirty="0">
                <a:latin typeface="Gotham-Book" panose="020B0604020202020204"/>
              </a:rPr>
              <a:t>¿Qué notó acerca de cómo se comunicó cuando lanzó la pelota?</a:t>
            </a:r>
          </a:p>
          <a:p>
            <a:pPr lvl="2" algn="l"/>
            <a:r>
              <a:rPr lang="es-ES" sz="1200" b="0" i="0" u="none" strike="noStrike" baseline="0" dirty="0">
                <a:latin typeface="Gotham-Book" panose="020B0604020202020204"/>
              </a:rPr>
              <a:t>¿Qué pasó con la atmósfera en la habitación mientras continuaba el juego?</a:t>
            </a:r>
          </a:p>
          <a:p>
            <a:pPr lvl="2" algn="l"/>
            <a:r>
              <a:rPr lang="es-ES" sz="1200" b="0" i="0" u="none" strike="noStrike" baseline="0" dirty="0">
                <a:latin typeface="Gotham-Book" panose="020B0604020202020204"/>
              </a:rPr>
              <a:t>¿Cómo usaría esta actividad con niños pequeños?</a:t>
            </a:r>
          </a:p>
          <a:p>
            <a:pPr lvl="2"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Para las capacitaciones virtuales, pida a los participantes que se pongan de pie y hagan las siguientes</a:t>
            </a:r>
          </a:p>
          <a:p>
            <a:pPr algn="l"/>
            <a:r>
              <a:rPr lang="es-ES" sz="1200" b="0" i="0" u="none" strike="noStrike" baseline="0" dirty="0">
                <a:latin typeface="Gotham-Book" panose="020B0604020202020204"/>
              </a:rPr>
              <a:t>posturas de equilibrio junto con usted:</a:t>
            </a:r>
          </a:p>
          <a:p>
            <a:pPr marL="285750" indent="-285750" algn="l">
              <a:buFont typeface="Arial" panose="020B0604020202020204" pitchFamily="34" charset="0"/>
              <a:buChar char="•"/>
            </a:pPr>
            <a:r>
              <a:rPr lang="es-ES" sz="1200" b="0" i="0" u="none" strike="noStrike" baseline="0" dirty="0">
                <a:latin typeface="Gotham-Book" panose="020B0604020202020204"/>
              </a:rPr>
              <a:t>Pararse de puntillas con los brazos estirados por encima de la cabeza.</a:t>
            </a:r>
          </a:p>
          <a:p>
            <a:pPr marL="285750" indent="-285750" algn="l">
              <a:buFont typeface="Arial" panose="020B0604020202020204" pitchFamily="34" charset="0"/>
              <a:buChar char="•"/>
            </a:pPr>
            <a:r>
              <a:rPr lang="es-ES" sz="1200" b="0" i="0" u="none" strike="noStrike" baseline="0" dirty="0">
                <a:latin typeface="Gotham-Book" panose="020B0604020202020204"/>
              </a:rPr>
              <a:t>Pararse sobre una pierna, con la otra pierna flexionada por la rodilla y los brazos hacia los lados </a:t>
            </a:r>
            <a:r>
              <a:rPr lang="en-US" sz="1200" b="0" i="0" u="none" strike="noStrike" baseline="0" dirty="0" err="1">
                <a:latin typeface="Gotham-Book" panose="020B0604020202020204"/>
              </a:rPr>
              <a:t>como</a:t>
            </a:r>
            <a:r>
              <a:rPr lang="en-US" sz="1200" b="0" i="0" u="none" strike="noStrike" baseline="0" dirty="0">
                <a:latin typeface="Gotham-Book" panose="020B0604020202020204"/>
              </a:rPr>
              <a:t> alas.</a:t>
            </a:r>
          </a:p>
          <a:p>
            <a:pPr marL="285750" indent="-285750" algn="l">
              <a:buFont typeface="Arial" panose="020B0604020202020204" pitchFamily="34" charset="0"/>
              <a:buChar char="•"/>
            </a:pPr>
            <a:r>
              <a:rPr lang="es-ES" sz="1200" b="0" i="0" u="none" strike="noStrike" baseline="0" dirty="0">
                <a:latin typeface="Gotham-Book" panose="020B0604020202020204"/>
              </a:rPr>
              <a:t>Pararse sobre la otra pierna, con los brazos hacia los lados como alas; inclinarse hacia adelante por la cintura y levantar la pierna hacia atrás.</a:t>
            </a:r>
          </a:p>
          <a:p>
            <a:pPr marL="285750" indent="-285750" algn="l">
              <a:buFont typeface="Arial" panose="020B0604020202020204" pitchFamily="34" charset="0"/>
              <a:buChar char="•"/>
            </a:pPr>
            <a:r>
              <a:rPr lang="es-ES" sz="1200" b="0" i="0" u="none" strike="noStrike" baseline="0" dirty="0">
                <a:latin typeface="Gotham-Book" panose="020B0604020202020204"/>
              </a:rPr>
              <a:t>Caminar sobre los talones a los dedos de los pies, caminar a lo largo de una línea imaginaria con los brazos extendidos hacia los lados.</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Al final, analice las habilidades de estabilidad que se utilizan al realizar los movimientos.</a:t>
            </a:r>
          </a:p>
          <a:p>
            <a:pPr algn="l"/>
            <a:r>
              <a:rPr lang="es-ES" sz="1200" b="0" i="0" u="none" strike="noStrike" baseline="0" dirty="0">
                <a:latin typeface="Gotham-Book" panose="020B0604020202020204"/>
              </a:rPr>
              <a:t>• ¿Cómo usaría esta actividad con niños pequeños?</a:t>
            </a:r>
          </a:p>
          <a:p>
            <a:pPr algn="l"/>
            <a:r>
              <a:rPr lang="es-ES" sz="1200" b="0" i="0" u="none" strike="noStrike" baseline="0" dirty="0">
                <a:latin typeface="Gotham-Book" panose="020B0604020202020204"/>
              </a:rPr>
              <a:t>• ¿Cómo adaptaría las actividades para los niños según la ubicación geográfica o la cultura?</a:t>
            </a:r>
            <a:endParaRPr lang="en-US" sz="1200" b="0" i="0" u="none" strike="noStrike" baseline="0" dirty="0">
              <a:latin typeface="Gotham-Book"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Tree>
    <p:extLst>
      <p:ext uri="{BB962C8B-B14F-4D97-AF65-F5344CB8AC3E}">
        <p14:creationId xmlns:p14="http://schemas.microsoft.com/office/powerpoint/2010/main" val="45414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072063"/>
          </a:xfrm>
        </p:spPr>
        <p:txBody>
          <a:bodyPr/>
          <a:lstStyle/>
          <a:p>
            <a:pPr algn="l"/>
            <a:r>
              <a:rPr lang="es-ES" sz="1200" b="0" i="0" u="none" strike="noStrike" baseline="0" dirty="0">
                <a:latin typeface="Gotham" panose="020B0604020202020204"/>
              </a:rPr>
              <a:t>La </a:t>
            </a:r>
            <a:r>
              <a:rPr lang="es-ES" sz="1200" b="1" i="0" u="none" strike="noStrike" baseline="0" dirty="0">
                <a:latin typeface="Gotham" panose="020B0604020202020204"/>
              </a:rPr>
              <a:t>actividad física </a:t>
            </a:r>
            <a:r>
              <a:rPr lang="es-ES" sz="1200" b="0" i="0" u="none" strike="noStrike" baseline="0" dirty="0">
                <a:latin typeface="Gotham" panose="020B0604020202020204"/>
              </a:rPr>
              <a:t>y el </a:t>
            </a:r>
            <a:r>
              <a:rPr lang="es-ES" sz="1200" b="1" i="0" u="none" strike="noStrike" baseline="0" dirty="0">
                <a:latin typeface="Gotham" panose="020B0604020202020204"/>
              </a:rPr>
              <a:t>juego </a:t>
            </a:r>
            <a:r>
              <a:rPr lang="en-US" sz="1200" b="1" i="0" u="none" strike="noStrike" baseline="0" dirty="0" err="1">
                <a:latin typeface="Gotham" panose="020B0604020202020204"/>
              </a:rPr>
              <a:t>activo</a:t>
            </a:r>
            <a:r>
              <a:rPr lang="en-US" sz="1200" b="1" i="0" u="none" strike="noStrike" baseline="0" dirty="0">
                <a:latin typeface="Gotham" panose="020B0604020202020204"/>
              </a:rPr>
              <a:t> </a:t>
            </a:r>
            <a:r>
              <a:rPr lang="en-US" sz="1200" b="0" i="0" u="none" strike="noStrike" baseline="0" dirty="0">
                <a:latin typeface="Gotham" panose="020B0604020202020204"/>
              </a:rPr>
              <a:t>son </a:t>
            </a:r>
            <a:r>
              <a:rPr lang="en-US" sz="1200" b="0" i="0" u="none" strike="noStrike" baseline="0" dirty="0" err="1">
                <a:latin typeface="Gotham" panose="020B0604020202020204"/>
              </a:rPr>
              <a:t>términos</a:t>
            </a:r>
            <a:r>
              <a:rPr lang="en-US" sz="1200" b="0" i="0" u="none" strike="noStrike" baseline="0" dirty="0">
                <a:latin typeface="Gotham" panose="020B0604020202020204"/>
              </a:rPr>
              <a:t> </a:t>
            </a:r>
            <a:r>
              <a:rPr lang="es-ES" sz="1200" b="0" i="0" u="none" strike="noStrike" baseline="0" dirty="0">
                <a:latin typeface="Gotham" panose="020B0604020202020204"/>
              </a:rPr>
              <a:t>utilizados en el campo de la primera infancia.</a:t>
            </a:r>
          </a:p>
          <a:p>
            <a:pPr algn="l"/>
            <a:r>
              <a:rPr lang="es-ES" sz="1200" b="0" i="0" u="none" strike="noStrike" baseline="0" dirty="0">
                <a:latin typeface="Gotham" panose="020B0604020202020204"/>
              </a:rPr>
              <a:t>El </a:t>
            </a:r>
            <a:r>
              <a:rPr lang="es-ES" sz="1200" b="1" i="0" u="none" strike="noStrike" baseline="0" dirty="0">
                <a:latin typeface="Gotham" panose="020B0604020202020204"/>
              </a:rPr>
              <a:t>juego activo </a:t>
            </a:r>
            <a:r>
              <a:rPr lang="es-ES" sz="1200" b="0" i="0" u="none" strike="noStrike" baseline="0" dirty="0">
                <a:latin typeface="Gotham" panose="020B0604020202020204"/>
              </a:rPr>
              <a:t>implica el uso de grandes músculos. Durante el juego activo, la frecuencia cardíaca de los niños aumenta y pueden respirar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profundamente</a:t>
            </a:r>
            <a:r>
              <a:rPr lang="en-US" sz="1200" b="0" i="0" u="none" strike="noStrike" baseline="0" dirty="0">
                <a:latin typeface="Gotham" panose="020B0604020202020204"/>
              </a:rPr>
              <a:t>.</a:t>
            </a:r>
          </a:p>
          <a:p>
            <a:pPr algn="l"/>
            <a:r>
              <a:rPr lang="es-ES" sz="1200" b="0" i="0" u="none" strike="noStrike" baseline="0" dirty="0">
                <a:latin typeface="Gotham" panose="020B0604020202020204"/>
              </a:rPr>
              <a:t>El juego activo para niños pequeños y en </a:t>
            </a:r>
            <a:r>
              <a:rPr lang="en-US" sz="1200" b="0" i="0" u="none" strike="noStrike" baseline="0" dirty="0" err="1">
                <a:latin typeface="Gotham" panose="020B0604020202020204"/>
              </a:rPr>
              <a:t>edad</a:t>
            </a:r>
            <a:r>
              <a:rPr lang="en-US" sz="1200" b="0" i="0" u="none" strike="noStrike" baseline="0" dirty="0">
                <a:latin typeface="Gotham" panose="020B0604020202020204"/>
              </a:rPr>
              <a:t> </a:t>
            </a:r>
            <a:r>
              <a:rPr lang="en-US" sz="1200" b="0" i="0" u="none" strike="noStrike" baseline="0" dirty="0" err="1">
                <a:latin typeface="Gotham" panose="020B0604020202020204"/>
              </a:rPr>
              <a:t>preescolar</a:t>
            </a:r>
            <a:r>
              <a:rPr lang="en-US" sz="1200" b="0" i="0" u="none" strike="noStrike" baseline="0" dirty="0">
                <a:latin typeface="Gotham" panose="020B0604020202020204"/>
              </a:rPr>
              <a:t> </a:t>
            </a:r>
            <a:r>
              <a:rPr lang="en-US" sz="1200" b="0" i="0" u="none" strike="noStrike" baseline="0" dirty="0" err="1">
                <a:latin typeface="Gotham" panose="020B0604020202020204"/>
              </a:rPr>
              <a:t>implica</a:t>
            </a:r>
            <a:r>
              <a:rPr lang="en-US" sz="1200" b="0" i="0" u="none" strike="noStrike" baseline="0" dirty="0">
                <a:latin typeface="Gotham" panose="020B0604020202020204"/>
              </a:rPr>
              <a:t> </a:t>
            </a:r>
            <a:r>
              <a:rPr lang="en-US" sz="1200" b="0" i="0" u="none" strike="noStrike" baseline="0" dirty="0" err="1">
                <a:latin typeface="Gotham" panose="020B0604020202020204"/>
              </a:rPr>
              <a:t>grandes</a:t>
            </a:r>
            <a:r>
              <a:rPr lang="en-US" sz="1200" b="0" i="0" u="none" strike="noStrike" baseline="0" dirty="0">
                <a:latin typeface="Gotham" panose="020B0604020202020204"/>
              </a:rPr>
              <a:t> </a:t>
            </a:r>
            <a:r>
              <a:rPr lang="en-US" sz="1200" b="0" i="0" u="none" strike="noStrike" baseline="0" dirty="0" err="1">
                <a:latin typeface="Gotham" panose="020B0604020202020204"/>
              </a:rPr>
              <a:t>movimientos</a:t>
            </a:r>
            <a:r>
              <a:rPr lang="en-US" sz="1200" b="0" i="0" u="none" strike="noStrike" baseline="0" dirty="0">
                <a:latin typeface="Gotham" panose="020B0604020202020204"/>
              </a:rPr>
              <a:t> </a:t>
            </a:r>
            <a:r>
              <a:rPr lang="en-US" sz="1200" b="0" i="0" u="none" strike="noStrike" baseline="0" dirty="0" err="1">
                <a:latin typeface="Gotham" panose="020B0604020202020204"/>
              </a:rPr>
              <a:t>musculares</a:t>
            </a:r>
            <a:r>
              <a:rPr lang="en-US" sz="1200" b="0" i="0" u="none" strike="noStrike" baseline="0" dirty="0">
                <a:latin typeface="Gotham" panose="020B0604020202020204"/>
              </a:rPr>
              <a:t> que les </a:t>
            </a:r>
            <a:r>
              <a:rPr lang="en-US" sz="1200" b="0" i="0" u="none" strike="noStrike" baseline="0" dirty="0" err="1">
                <a:latin typeface="Gotham" panose="020B0604020202020204"/>
              </a:rPr>
              <a:t>permiten</a:t>
            </a:r>
            <a:r>
              <a:rPr lang="en-US" sz="1200" b="0" i="0" u="none" strike="noStrike" baseline="0" dirty="0">
                <a:latin typeface="Gotham" panose="020B0604020202020204"/>
              </a:rPr>
              <a:t> </a:t>
            </a:r>
            <a:r>
              <a:rPr lang="en-US" sz="1200" b="0" i="0" u="none" strike="noStrike" baseline="0" dirty="0" err="1">
                <a:latin typeface="Gotham" panose="020B0604020202020204"/>
              </a:rPr>
              <a:t>correr</a:t>
            </a:r>
            <a:r>
              <a:rPr lang="en-US" sz="1200" b="0" i="0" u="none" strike="noStrike" baseline="0" dirty="0">
                <a:latin typeface="Gotham" panose="020B0604020202020204"/>
              </a:rPr>
              <a:t>, </a:t>
            </a:r>
            <a:r>
              <a:rPr lang="en-US" sz="1200" b="0" i="0" u="none" strike="noStrike" baseline="0" dirty="0" err="1">
                <a:latin typeface="Gotham" panose="020B0604020202020204"/>
              </a:rPr>
              <a:t>brincar</a:t>
            </a:r>
            <a:r>
              <a:rPr lang="en-US" sz="1200" b="0" i="0" u="none" strike="noStrike" baseline="0" dirty="0">
                <a:latin typeface="Gotham" panose="020B0604020202020204"/>
              </a:rPr>
              <a:t>, </a:t>
            </a:r>
            <a:r>
              <a:rPr lang="es-ES" sz="1200" b="0" i="0" u="none" strike="noStrike" baseline="0" dirty="0">
                <a:latin typeface="Gotham" panose="020B0604020202020204"/>
              </a:rPr>
              <a:t>brincar y saltar sin limitaciones.</a:t>
            </a:r>
            <a:endParaRPr lang="en-US" sz="1200" b="0" i="0" u="none" strike="noStrike" baseline="0" dirty="0">
              <a:solidFill>
                <a:srgbClr val="FFFFFF"/>
              </a:solidFill>
              <a:latin typeface="Gotham" panose="020B0604020202020204"/>
            </a:endParaRPr>
          </a:p>
          <a:p>
            <a:pPr algn="l"/>
            <a:endParaRPr lang="es-ES" sz="1200" b="0" i="0" u="none" strike="noStrike" baseline="0" dirty="0">
              <a:solidFill>
                <a:srgbClr val="000000"/>
              </a:solidFill>
              <a:latin typeface="Gotham" panose="020B0604020202020204"/>
            </a:endParaRPr>
          </a:p>
          <a:p>
            <a:pPr algn="l"/>
            <a:r>
              <a:rPr lang="en-US" sz="1200" b="0" i="0" u="none" strike="noStrike" baseline="0" dirty="0">
                <a:solidFill>
                  <a:srgbClr val="000000"/>
                </a:solidFill>
                <a:latin typeface="Gotham" panose="020B0604020202020204"/>
              </a:rPr>
              <a:t>Fuentes:</a:t>
            </a:r>
          </a:p>
          <a:p>
            <a:pPr algn="l"/>
            <a:r>
              <a:rPr lang="es-ES" sz="1200" b="0" i="0" u="none" strike="noStrike" baseline="0" dirty="0">
                <a:solidFill>
                  <a:srgbClr val="000000"/>
                </a:solidFill>
                <a:latin typeface="Gotham" panose="020B0604020202020204"/>
              </a:rPr>
              <a:t>1. Departamento de Salud y Servicios Sociales de los Estados Unidos (2018). </a:t>
            </a:r>
            <a:r>
              <a:rPr lang="es-ES" sz="1200" b="0" i="1" u="none" strike="noStrike" baseline="0" dirty="0" err="1">
                <a:solidFill>
                  <a:srgbClr val="000000"/>
                </a:solidFill>
                <a:latin typeface="Gotham" panose="020B0604020202020204"/>
              </a:rPr>
              <a:t>Physical</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Activity</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Guidelines</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for</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Americans</a:t>
            </a:r>
            <a:r>
              <a:rPr lang="es-ES" sz="1200" b="0" i="1" u="none" strike="noStrike" baseline="0" dirty="0">
                <a:solidFill>
                  <a:srgbClr val="000000"/>
                </a:solidFill>
                <a:latin typeface="Gotham" panose="020B0604020202020204"/>
              </a:rPr>
              <a:t>.</a:t>
            </a:r>
          </a:p>
          <a:p>
            <a:pPr algn="l"/>
            <a:r>
              <a:rPr lang="en-US" sz="1200" b="0" i="0" u="none" strike="noStrike" baseline="0" dirty="0">
                <a:solidFill>
                  <a:srgbClr val="000000"/>
                </a:solidFill>
                <a:latin typeface="Gotham" panose="020B0604020202020204"/>
              </a:rPr>
              <a:t>https://health.gov/sites/default/files/2019-09/Physical_Activity_Guidelines_2nd_edition.pdf.</a:t>
            </a:r>
          </a:p>
          <a:p>
            <a:pPr algn="l"/>
            <a:r>
              <a:rPr lang="en-US" sz="1200" b="0" i="0" u="none" strike="noStrike" baseline="0" dirty="0">
                <a:solidFill>
                  <a:srgbClr val="000000"/>
                </a:solidFill>
                <a:latin typeface="Gotham" panose="020B0604020202020204"/>
              </a:rPr>
              <a:t>2. Truelove S, </a:t>
            </a:r>
            <a:r>
              <a:rPr lang="en-US" sz="1200" b="0" i="0" u="none" strike="noStrike" baseline="0" dirty="0" err="1">
                <a:solidFill>
                  <a:srgbClr val="000000"/>
                </a:solidFill>
                <a:latin typeface="Gotham" panose="020B0604020202020204"/>
              </a:rPr>
              <a:t>Vanderloo</a:t>
            </a:r>
            <a:r>
              <a:rPr lang="en-US" sz="1200" b="0" i="0" u="none" strike="noStrike" baseline="0" dirty="0">
                <a:solidFill>
                  <a:srgbClr val="000000"/>
                </a:solidFill>
                <a:latin typeface="Gotham" panose="020B0604020202020204"/>
              </a:rPr>
              <a:t> LM, Tucker P. “Defining and measuring active play among young children: A systematic review.” </a:t>
            </a:r>
            <a:r>
              <a:rPr lang="en-US" sz="1200" b="0" i="1" u="none" strike="noStrike" baseline="0" dirty="0">
                <a:solidFill>
                  <a:srgbClr val="000000"/>
                </a:solidFill>
                <a:latin typeface="Gotham" panose="020B0604020202020204"/>
              </a:rPr>
              <a:t>Journal of Physical Activity &amp; Health</a:t>
            </a:r>
            <a:r>
              <a:rPr lang="en-US" sz="1200" b="0" i="0" u="none" strike="noStrike" baseline="0" dirty="0">
                <a:solidFill>
                  <a:srgbClr val="000000"/>
                </a:solidFill>
                <a:latin typeface="Gotham" panose="020B0604020202020204"/>
              </a:rPr>
              <a:t>. 2017;14(2):155-166.</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Tree>
    <p:extLst>
      <p:ext uri="{BB962C8B-B14F-4D97-AF65-F5344CB8AC3E}">
        <p14:creationId xmlns:p14="http://schemas.microsoft.com/office/powerpoint/2010/main" val="3695077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Tree>
    <p:extLst>
      <p:ext uri="{BB962C8B-B14F-4D97-AF65-F5344CB8AC3E}">
        <p14:creationId xmlns:p14="http://schemas.microsoft.com/office/powerpoint/2010/main" val="55309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54401"/>
            <a:ext cx="5542722" cy="5230812"/>
          </a:xfrm>
        </p:spPr>
        <p:txBody>
          <a:bodyPr/>
          <a:lstStyle/>
          <a:p>
            <a:pPr algn="l"/>
            <a:r>
              <a:rPr lang="es-ES" sz="1200" b="0" i="0" u="none" strike="noStrike" baseline="0" dirty="0">
                <a:latin typeface="Gotham" panose="020B0604020202020204"/>
              </a:rPr>
              <a:t>Además del desarrollo de músculos y huesos fuertes, la actividad física ayuda de las siguientes </a:t>
            </a:r>
            <a:r>
              <a:rPr lang="en-US" sz="1200" b="0" i="0" u="none" strike="noStrike" baseline="0" dirty="0" err="1">
                <a:latin typeface="Gotham" panose="020B0604020202020204"/>
              </a:rPr>
              <a:t>maneras</a:t>
            </a:r>
            <a:r>
              <a:rPr lang="en-US" sz="1200" b="0"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n-US" sz="1200" b="1" i="0" u="none" strike="noStrike" baseline="0" dirty="0">
                <a:latin typeface="Gotham" panose="020B0604020202020204"/>
              </a:rPr>
              <a:t>Desarrollo </a:t>
            </a:r>
            <a:r>
              <a:rPr lang="en-US" sz="1200" b="1" i="0" u="none" strike="noStrike" baseline="0" dirty="0" err="1">
                <a:latin typeface="Gotham" panose="020B0604020202020204"/>
              </a:rPr>
              <a:t>cognitivo</a:t>
            </a:r>
            <a:r>
              <a:rPr lang="en-US" sz="1200" b="1" i="0" u="none" strike="noStrike" baseline="0" dirty="0">
                <a:latin typeface="Gotham" panose="020B0604020202020204"/>
              </a:rPr>
              <a:t>:</a:t>
            </a:r>
          </a:p>
          <a:p>
            <a:pPr algn="l"/>
            <a:r>
              <a:rPr lang="es-ES" sz="1200" b="0" i="0" u="none" strike="noStrike" baseline="0" dirty="0">
                <a:latin typeface="Gotham" panose="020B0604020202020204"/>
              </a:rPr>
              <a:t>La actividad física mejora el desarrollo cognitivo, la socialización y la atención en los niños pequeños. Además, estimula la función cerebral y les brinda una forma de moverse en su entorno y </a:t>
            </a:r>
            <a:r>
              <a:rPr lang="en-US" sz="1200" b="0" i="0" u="none" strike="noStrike" baseline="0" dirty="0" err="1">
                <a:latin typeface="Gotham" panose="020B0604020202020204"/>
              </a:rPr>
              <a:t>practicar</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trabajar</a:t>
            </a:r>
            <a:r>
              <a:rPr lang="en-US" sz="1200" b="0" i="0" u="none" strike="noStrike" baseline="0" dirty="0">
                <a:latin typeface="Gotham" panose="020B0604020202020204"/>
              </a:rPr>
              <a:t> </a:t>
            </a:r>
            <a:r>
              <a:rPr lang="en-US" sz="1200" b="0" i="0" u="none" strike="noStrike" baseline="0" dirty="0" err="1">
                <a:latin typeface="Gotham" panose="020B0604020202020204"/>
              </a:rPr>
              <a:t>juntos</a:t>
            </a:r>
            <a:r>
              <a:rPr lang="en-US" sz="1200" b="0" i="0" u="none" strike="noStrike" baseline="0" dirty="0">
                <a:latin typeface="Gotham" panose="020B0604020202020204"/>
              </a:rPr>
              <a:t>, </a:t>
            </a:r>
            <a:r>
              <a:rPr lang="en-US" sz="1200" b="0" i="0" u="none" strike="noStrike" baseline="0" dirty="0" err="1">
                <a:latin typeface="Gotham" panose="020B0604020202020204"/>
              </a:rPr>
              <a:t>seguir</a:t>
            </a:r>
            <a:r>
              <a:rPr lang="en-US" sz="1200" b="0" i="0" u="none" strike="noStrike" baseline="0" dirty="0">
                <a:latin typeface="Gotham" panose="020B0604020202020204"/>
              </a:rPr>
              <a:t> </a:t>
            </a:r>
            <a:r>
              <a:rPr lang="es-ES" sz="1200" b="0" i="0" u="none" strike="noStrike" baseline="0" dirty="0">
                <a:latin typeface="Gotham" panose="020B0604020202020204"/>
              </a:rPr>
              <a:t>instrucciones y resolver conflictos.</a:t>
            </a:r>
            <a:r>
              <a:rPr lang="es-ES" sz="1200" b="0" i="0" u="none" strike="noStrike" baseline="30000" dirty="0">
                <a:latin typeface="Gotham" panose="020B0604020202020204"/>
              </a:rPr>
              <a:t>3</a:t>
            </a:r>
          </a:p>
          <a:p>
            <a:pPr algn="l"/>
            <a:endParaRPr lang="es-ES" sz="1200" b="1" i="0" u="none" strike="noStrike" baseline="0" dirty="0">
              <a:latin typeface="Gotham" panose="020B0604020202020204"/>
            </a:endParaRPr>
          </a:p>
          <a:p>
            <a:pPr algn="l"/>
            <a:r>
              <a:rPr lang="es-ES" sz="1200" b="1" i="0" u="none" strike="noStrike" baseline="0" dirty="0">
                <a:latin typeface="Gotham" panose="020B0604020202020204"/>
              </a:rPr>
              <a:t>Desarrollo de habilidades motrices:</a:t>
            </a:r>
            <a:r>
              <a:rPr lang="es-ES" sz="1200" b="1" i="0" u="none" strike="noStrike" baseline="30000" dirty="0">
                <a:latin typeface="Gotham" panose="020B0604020202020204"/>
              </a:rPr>
              <a:t>4</a:t>
            </a:r>
          </a:p>
          <a:p>
            <a:pPr algn="l"/>
            <a:r>
              <a:rPr lang="es-ES" sz="1200" b="0" i="0" u="none" strike="noStrike" baseline="0" dirty="0">
                <a:latin typeface="Gotham" panose="020B0604020202020204"/>
              </a:rPr>
              <a:t>Participar en diversos ejercicios de actividad física brinda a los niños la práctica necesaria para lograr hitos en relación con el desarrollo motriz,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gatear</a:t>
            </a:r>
            <a:r>
              <a:rPr lang="en-US" sz="1200" b="0" i="0" u="none" strike="noStrike" baseline="0" dirty="0">
                <a:latin typeface="Gotham" panose="020B0604020202020204"/>
              </a:rPr>
              <a:t>, </a:t>
            </a:r>
            <a:r>
              <a:rPr lang="en-US" sz="1200" b="0" i="0" u="none" strike="noStrike" baseline="0" dirty="0" err="1">
                <a:latin typeface="Gotham" panose="020B0604020202020204"/>
              </a:rPr>
              <a:t>gatear</a:t>
            </a:r>
            <a:r>
              <a:rPr lang="en-US" sz="1200" b="0" i="0" u="none" strike="noStrike" baseline="0" dirty="0">
                <a:latin typeface="Gotham" panose="020B0604020202020204"/>
              </a:rPr>
              <a:t>, </a:t>
            </a:r>
            <a:r>
              <a:rPr lang="en-US" sz="1200" b="0" i="0" u="none" strike="noStrike" baseline="0" dirty="0" err="1">
                <a:latin typeface="Gotham" panose="020B0604020202020204"/>
              </a:rPr>
              <a:t>pararse</a:t>
            </a:r>
            <a:r>
              <a:rPr lang="en-US" sz="1200" b="0" i="0" u="none" strike="noStrike" baseline="0" dirty="0">
                <a:latin typeface="Gotham" panose="020B0604020202020204"/>
              </a:rPr>
              <a:t>, </a:t>
            </a:r>
            <a:r>
              <a:rPr lang="en-US" sz="1200" b="0" i="0" u="none" strike="noStrike" baseline="0" dirty="0" err="1">
                <a:latin typeface="Gotham" panose="020B0604020202020204"/>
              </a:rPr>
              <a:t>caminar</a:t>
            </a:r>
            <a:r>
              <a:rPr lang="en-US" sz="1200" b="0" i="0" u="none" strike="noStrike" baseline="0" dirty="0">
                <a:latin typeface="Gotham" panose="020B0604020202020204"/>
              </a:rPr>
              <a:t>, </a:t>
            </a:r>
            <a:r>
              <a:rPr lang="en-US" sz="1200" b="0" i="0" u="none" strike="noStrike" baseline="0" dirty="0" err="1">
                <a:latin typeface="Gotham" panose="020B0604020202020204"/>
              </a:rPr>
              <a:t>mantener</a:t>
            </a:r>
            <a:r>
              <a:rPr lang="en-US" sz="1200" b="0" i="0" u="none" strike="noStrike" baseline="0" dirty="0">
                <a:latin typeface="Gotham" panose="020B0604020202020204"/>
              </a:rPr>
              <a:t> </a:t>
            </a:r>
            <a:r>
              <a:rPr lang="es-ES" sz="1200" b="0" i="0" u="none" strike="noStrike" baseline="0" dirty="0">
                <a:latin typeface="Gotham" panose="020B0604020202020204"/>
              </a:rPr>
              <a:t>el equilibrio, trepar y correr. La actividad física promueve el desarrollo de los músculos centrales del abdomen y la espalda. Los niños necesitan los músculos centrales para sentarse con una buena postura. Una buena postura es esencial para desarrollar habilidades motrices finas como mover un crayón o un lápiz y escribir.</a:t>
            </a:r>
          </a:p>
          <a:p>
            <a:pPr algn="l"/>
            <a:endParaRPr lang="es-ES" sz="1200" b="0" i="0" u="none" strike="noStrike" baseline="0" dirty="0">
              <a:latin typeface="Gotham" panose="020B0604020202020204"/>
            </a:endParaRPr>
          </a:p>
          <a:p>
            <a:pPr algn="l"/>
            <a:r>
              <a:rPr lang="en-US" sz="1200" b="1" i="0" u="none" strike="noStrike" baseline="0" dirty="0">
                <a:latin typeface="Gotham" panose="020B0604020202020204"/>
              </a:rPr>
              <a:t>Desarrollo </a:t>
            </a:r>
            <a:r>
              <a:rPr lang="en-US" sz="1200" b="1" i="0" u="none" strike="noStrike" baseline="0" dirty="0" err="1">
                <a:latin typeface="Gotham" panose="020B0604020202020204"/>
              </a:rPr>
              <a:t>socioemocional</a:t>
            </a:r>
            <a:r>
              <a:rPr lang="en-US" sz="1200" b="1" i="0" u="none" strike="noStrike" baseline="0" dirty="0">
                <a:latin typeface="Gotham" panose="020B0604020202020204"/>
              </a:rPr>
              <a:t>:</a:t>
            </a:r>
          </a:p>
          <a:p>
            <a:pPr algn="l"/>
            <a:r>
              <a:rPr lang="es-ES" sz="1200" b="0" i="0" u="none" strike="noStrike" baseline="0" dirty="0">
                <a:latin typeface="Gotham" panose="020B0604020202020204"/>
              </a:rPr>
              <a:t>El juego activo afecta positivamente el desarrollo de la autorregulación y el manejo del comportamiento y las</a:t>
            </a:r>
          </a:p>
          <a:p>
            <a:pPr algn="l"/>
            <a:r>
              <a:rPr lang="es-ES" sz="1200" b="0" i="0" u="none" strike="noStrike" baseline="0" dirty="0">
                <a:latin typeface="Gotham" panose="020B0604020202020204"/>
              </a:rPr>
              <a:t>emociones. Durante el juego, los niños negocian las reglas y modifican los comportamientos para adaptarse.</a:t>
            </a:r>
          </a:p>
          <a:p>
            <a:pPr algn="l"/>
            <a:r>
              <a:rPr lang="es-ES" sz="1200" b="0" i="0" u="none" strike="noStrike" baseline="0" dirty="0">
                <a:latin typeface="Gotham" panose="020B0604020202020204"/>
              </a:rPr>
              <a:t>Durante las actividades físicas, los niños toman decisiones importantes sobre cómo se sienten acerca de ellos</a:t>
            </a:r>
          </a:p>
          <a:p>
            <a:pPr algn="l"/>
            <a:r>
              <a:rPr lang="es-ES" sz="1200" b="0" i="0" u="none" strike="noStrike" baseline="0" dirty="0">
                <a:latin typeface="Gotham" panose="020B0604020202020204"/>
              </a:rPr>
              <a:t>mismos, sus cuerpos y sus movimientos, incluidas las siguientes preguntas:</a:t>
            </a:r>
          </a:p>
          <a:p>
            <a:pPr algn="l"/>
            <a:r>
              <a:rPr lang="en-US" sz="1200" b="1" i="0" u="none" strike="noStrike" baseline="0" dirty="0">
                <a:latin typeface="Gotham" panose="020B0604020202020204"/>
              </a:rPr>
              <a:t>¿</a:t>
            </a:r>
            <a:r>
              <a:rPr lang="en-US" sz="1200" b="1" i="0" u="none" strike="noStrike" baseline="0" dirty="0" err="1">
                <a:latin typeface="Gotham" panose="020B0604020202020204"/>
              </a:rPr>
              <a:t>Disfruto</a:t>
            </a:r>
            <a:r>
              <a:rPr lang="en-US" sz="1200" b="1" i="0" u="none" strike="noStrike" baseline="0" dirty="0">
                <a:latin typeface="Gotham" panose="020B0604020202020204"/>
              </a:rPr>
              <a:t> ser </a:t>
            </a:r>
            <a:r>
              <a:rPr lang="en-US" sz="1200" b="1" i="0" u="none" strike="noStrike" baseline="0" dirty="0" err="1">
                <a:latin typeface="Gotham" panose="020B0604020202020204"/>
              </a:rPr>
              <a:t>físicamente</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a:t>
            </a:r>
          </a:p>
          <a:p>
            <a:pPr algn="l"/>
            <a:r>
              <a:rPr lang="es-ES" sz="1200" b="1" i="0" u="none" strike="noStrike" baseline="0" dirty="0">
                <a:latin typeface="Gotham" panose="020B0604020202020204"/>
              </a:rPr>
              <a:t>¿Soy lo suficientemente bueno en actividades físicas?</a:t>
            </a:r>
          </a:p>
          <a:p>
            <a:pPr algn="l"/>
            <a:r>
              <a:rPr lang="en-US" sz="1200" b="1" i="0" u="none" strike="noStrike" baseline="0" dirty="0">
                <a:latin typeface="Gotham" panose="020B0604020202020204"/>
              </a:rPr>
              <a:t>¿</a:t>
            </a:r>
            <a:r>
              <a:rPr lang="en-US" sz="1200" b="1" i="0" u="none" strike="noStrike" baseline="0" dirty="0" err="1">
                <a:latin typeface="Gotham" panose="020B0604020202020204"/>
              </a:rPr>
              <a:t>Elijo</a:t>
            </a:r>
            <a:r>
              <a:rPr lang="en-US" sz="1200" b="1" i="0" u="none" strike="noStrike" baseline="0" dirty="0">
                <a:latin typeface="Gotham" panose="020B0604020202020204"/>
              </a:rPr>
              <a:t> ser </a:t>
            </a:r>
            <a:r>
              <a:rPr lang="en-US" sz="1200" b="1" i="0" u="none" strike="noStrike" baseline="0" dirty="0" err="1">
                <a:latin typeface="Gotham" panose="020B0604020202020204"/>
              </a:rPr>
              <a:t>físicamente</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 </a:t>
            </a:r>
            <a:r>
              <a:rPr lang="en-US" sz="1200" b="1" i="0" u="none" strike="noStrike" baseline="0" dirty="0" err="1">
                <a:latin typeface="Gotham" panose="020B0604020202020204"/>
              </a:rPr>
              <a:t>cuando</a:t>
            </a:r>
            <a:r>
              <a:rPr lang="en-US" sz="1200" b="1" i="0" u="none" strike="noStrike" baseline="0" dirty="0">
                <a:latin typeface="Gotham" panose="020B0604020202020204"/>
              </a:rPr>
              <a:t> no </a:t>
            </a:r>
            <a:r>
              <a:rPr lang="en-US" sz="1200" b="1" i="0" u="none" strike="noStrike" baseline="0" dirty="0" err="1">
                <a:latin typeface="Gotham" panose="020B0604020202020204"/>
              </a:rPr>
              <a:t>tengo</a:t>
            </a:r>
            <a:r>
              <a:rPr lang="en-US" sz="1200" b="1" i="0" u="none" strike="noStrike" baseline="0" dirty="0">
                <a:latin typeface="Gotham" panose="020B0604020202020204"/>
              </a:rPr>
              <a:t> que </a:t>
            </a:r>
            <a:r>
              <a:rPr lang="en-US" sz="1200" b="1" i="0" u="none" strike="noStrike" baseline="0" dirty="0" err="1">
                <a:latin typeface="Gotham" panose="020B0604020202020204"/>
              </a:rPr>
              <a:t>estar</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a:t>
            </a:r>
          </a:p>
          <a:p>
            <a:pPr algn="l"/>
            <a:r>
              <a:rPr lang="es-ES" sz="1200" b="0" i="0" u="none" strike="noStrike" baseline="0" dirty="0">
                <a:latin typeface="Gotham" panose="020B0604020202020204"/>
              </a:rPr>
              <a:t>Los niños deben responder SÍ a estas preguntas con entusiasmo. Solo cuando disfruten y se sientan</a:t>
            </a:r>
          </a:p>
          <a:p>
            <a:pPr algn="l"/>
            <a:r>
              <a:rPr lang="es-ES" sz="1200" b="0" i="0" u="none" strike="noStrike" baseline="0" dirty="0">
                <a:latin typeface="Gotham" panose="020B0604020202020204"/>
              </a:rPr>
              <a:t>razonablemente exitosos al realizar actividades físicas continuarán siendo físicamente activos. Durante las</a:t>
            </a:r>
          </a:p>
          <a:p>
            <a:pPr algn="l"/>
            <a:r>
              <a:rPr lang="es-ES" sz="1200" b="0" i="0" u="none" strike="noStrike" baseline="0" dirty="0">
                <a:latin typeface="Gotham" panose="020B0604020202020204"/>
              </a:rPr>
              <a:t>actividades físicas, pueden practicar compartir, turnarse y ayudarse unos a otros. Cuando los niños (y los</a:t>
            </a:r>
          </a:p>
          <a:p>
            <a:pPr algn="l"/>
            <a:r>
              <a:rPr lang="es-ES" sz="1200" b="0" i="0" u="none" strike="noStrike" baseline="0" dirty="0">
                <a:latin typeface="Gotham" panose="020B0604020202020204"/>
              </a:rPr>
              <a:t>adultos) se esfuerzan físicamente, especialmente si se están divirtiendo, pueden reducir el estrés y comenzar a</a:t>
            </a:r>
          </a:p>
          <a:p>
            <a:pPr algn="l"/>
            <a:r>
              <a:rPr lang="en-US" sz="1200" b="0" i="0" u="none" strike="noStrike" baseline="0" dirty="0">
                <a:latin typeface="Gotham" panose="020B0604020202020204"/>
              </a:rPr>
              <a:t>relajarse.</a:t>
            </a:r>
            <a:r>
              <a:rPr lang="en-US" sz="1200" b="0" i="0" u="none" strike="noStrike" baseline="30000" dirty="0">
                <a:latin typeface="Gotham" panose="020B0604020202020204"/>
              </a:rPr>
              <a:t>5</a:t>
            </a:r>
            <a:endParaRPr lang="es-ES" sz="1200" b="0" i="0" u="none" strike="noStrike" baseline="30000" dirty="0">
              <a:latin typeface="Gotham" panose="020B0604020202020204"/>
            </a:endParaRP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Fuentes:</a:t>
            </a:r>
          </a:p>
          <a:p>
            <a:pPr algn="l"/>
            <a:r>
              <a:rPr lang="en-US" sz="1200" b="0" i="0" u="none" strike="noStrike" baseline="0" dirty="0">
                <a:latin typeface="Gotham" panose="020B0604020202020204"/>
              </a:rPr>
              <a:t>3. Khan, N.A., Hillman, C.H. “The relation of childhood physical activity and aerobic fitness to brain function and cognition: a review.”</a:t>
            </a:r>
          </a:p>
          <a:p>
            <a:pPr algn="l"/>
            <a:r>
              <a:rPr lang="en-US" sz="1200" b="0" i="1" u="none" strike="noStrike" baseline="0" dirty="0" err="1">
                <a:latin typeface="Gotham" panose="020B0604020202020204"/>
              </a:rPr>
              <a:t>Pediatr</a:t>
            </a:r>
            <a:r>
              <a:rPr lang="en-US" sz="1200" b="0" i="1" u="none" strike="noStrike" baseline="0" dirty="0">
                <a:latin typeface="Gotham" panose="020B0604020202020204"/>
              </a:rPr>
              <a:t> </a:t>
            </a:r>
            <a:r>
              <a:rPr lang="en-US" sz="1200" b="0" i="1" u="none" strike="noStrike" baseline="0" dirty="0" err="1">
                <a:latin typeface="Gotham" panose="020B0604020202020204"/>
              </a:rPr>
              <a:t>Exerc</a:t>
            </a:r>
            <a:r>
              <a:rPr lang="en-US" sz="1200" b="0" i="1" u="none" strike="noStrike" baseline="0" dirty="0">
                <a:latin typeface="Gotham" panose="020B0604020202020204"/>
              </a:rPr>
              <a:t> Sci. </a:t>
            </a:r>
            <a:r>
              <a:rPr lang="en-US" sz="1200" b="0" i="0" u="none" strike="noStrike" baseline="0" dirty="0">
                <a:latin typeface="Gotham" panose="020B0604020202020204"/>
              </a:rPr>
              <a:t>2014;26:138–146.</a:t>
            </a:r>
          </a:p>
          <a:p>
            <a:pPr algn="l"/>
            <a:r>
              <a:rPr lang="en-US" sz="1200" b="0" i="0" u="none" strike="noStrike" baseline="0" dirty="0">
                <a:latin typeface="Gotham" panose="020B0604020202020204"/>
              </a:rPr>
              <a:t>4. </a:t>
            </a:r>
            <a:r>
              <a:rPr lang="en-US" sz="1200" b="0" i="0" u="none" strike="noStrike" baseline="0" dirty="0" err="1">
                <a:latin typeface="Gotham" panose="020B0604020202020204"/>
              </a:rPr>
              <a:t>Yogman</a:t>
            </a:r>
            <a:r>
              <a:rPr lang="en-US" sz="1200" b="0" i="0" u="none" strike="noStrike" baseline="0" dirty="0">
                <a:latin typeface="Gotham" panose="020B0604020202020204"/>
              </a:rPr>
              <a:t> M, Garner A, Hutchinson J, et al; AAP Committee on Psychosocial Aspects of Child and Family Health, AAP Council on communications and media. </a:t>
            </a:r>
            <a:r>
              <a:rPr lang="en-US" sz="1200" b="0" i="1" u="none" strike="noStrike" baseline="0" dirty="0">
                <a:latin typeface="Gotham" panose="020B0604020202020204"/>
              </a:rPr>
              <a:t>The Power of Play: A Pediatric Role in Enhancing Development in Young Children. Pediatrics.</a:t>
            </a:r>
          </a:p>
          <a:p>
            <a:pPr algn="l"/>
            <a:r>
              <a:rPr lang="en-US" sz="1200" b="0" i="0" u="none" strike="noStrike" baseline="0" dirty="0">
                <a:latin typeface="Gotham" panose="020B0604020202020204"/>
              </a:rPr>
              <a:t>2018;142(3): e20182058.</a:t>
            </a:r>
          </a:p>
          <a:p>
            <a:pPr algn="l"/>
            <a:r>
              <a:rPr lang="en-US" sz="1200" b="0" i="0" u="none" strike="noStrike" baseline="0" dirty="0">
                <a:latin typeface="Gotham" panose="020B0604020202020204"/>
              </a:rPr>
              <a:t>5. Williams SE (2018) “Importance of active play.” </a:t>
            </a:r>
            <a:r>
              <a:rPr lang="en-US" sz="1200" b="0" i="1" u="none" strike="noStrike" baseline="0" dirty="0">
                <a:latin typeface="Gotham" panose="020B0604020202020204"/>
              </a:rPr>
              <a:t>J Child </a:t>
            </a:r>
            <a:r>
              <a:rPr lang="en-US" sz="1200" b="0" i="1" u="none" strike="noStrike" baseline="0" dirty="0" err="1">
                <a:latin typeface="Gotham" panose="020B0604020202020204"/>
              </a:rPr>
              <a:t>Obes</a:t>
            </a:r>
            <a:r>
              <a:rPr lang="en-US" sz="1200" b="0" i="1" u="none" strike="noStrike" baseline="0" dirty="0">
                <a:latin typeface="Gotham" panose="020B0604020202020204"/>
              </a:rPr>
              <a:t> </a:t>
            </a:r>
            <a:r>
              <a:rPr lang="en-US" sz="1200" b="0" i="0" u="none" strike="noStrike" baseline="0" dirty="0">
                <a:latin typeface="Gotham" panose="020B0604020202020204"/>
              </a:rPr>
              <a:t>S2-001.</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Tree>
    <p:extLst>
      <p:ext uri="{BB962C8B-B14F-4D97-AF65-F5344CB8AC3E}">
        <p14:creationId xmlns:p14="http://schemas.microsoft.com/office/powerpoint/2010/main" val="141421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latin typeface="Gotham" panose="020B0604020202020204"/>
              </a:rPr>
              <a:t>Cada etapa de la primera infancia tiene </a:t>
            </a:r>
            <a:r>
              <a:rPr lang="en-US" sz="1200" b="1" i="0" u="none" strike="noStrike" baseline="0" dirty="0" err="1">
                <a:latin typeface="Gotham" panose="020B0604020202020204"/>
              </a:rPr>
              <a:t>características</a:t>
            </a:r>
            <a:r>
              <a:rPr lang="en-US" sz="1200" b="1" i="0" u="none" strike="noStrike" baseline="0" dirty="0">
                <a:latin typeface="Gotham" panose="020B0604020202020204"/>
              </a:rPr>
              <a:t> </a:t>
            </a:r>
            <a:r>
              <a:rPr lang="en-US" sz="1200" b="1" i="0" u="none" strike="noStrike" baseline="0" dirty="0" err="1">
                <a:latin typeface="Gotham" panose="020B0604020202020204"/>
              </a:rPr>
              <a:t>distintas</a:t>
            </a:r>
            <a:r>
              <a:rPr lang="en-US" sz="1200" b="1" i="0" u="none" strike="noStrike" baseline="0" dirty="0">
                <a:latin typeface="Gotham" panose="020B0604020202020204"/>
              </a:rPr>
              <a:t>. </a:t>
            </a:r>
            <a:r>
              <a:rPr lang="en-US" sz="1200" b="0" i="0" u="none" strike="noStrike" baseline="0" dirty="0" err="1">
                <a:latin typeface="Gotham" panose="020B0604020202020204"/>
              </a:rPr>
              <a:t>Puede</a:t>
            </a:r>
            <a:r>
              <a:rPr lang="en-US" sz="1200" b="0" i="0" u="none" strike="noStrike" baseline="0" dirty="0">
                <a:latin typeface="Gotham" panose="020B0604020202020204"/>
              </a:rPr>
              <a:t> </a:t>
            </a:r>
            <a:r>
              <a:rPr lang="en-US" sz="1200" b="0" i="0" u="none" strike="noStrike" baseline="0" dirty="0" err="1">
                <a:latin typeface="Gotham" panose="020B0604020202020204"/>
              </a:rPr>
              <a:t>notar</a:t>
            </a:r>
            <a:r>
              <a:rPr lang="en-US" sz="1200" b="0" i="0" u="none" strike="noStrike" baseline="0" dirty="0">
                <a:latin typeface="Gotham" panose="020B0604020202020204"/>
              </a:rPr>
              <a:t> </a:t>
            </a:r>
            <a:r>
              <a:rPr lang="en-US" sz="1200" b="0" i="0" u="none" strike="noStrike" baseline="0" dirty="0" err="1">
                <a:latin typeface="Gotham" panose="020B0604020202020204"/>
              </a:rPr>
              <a:t>cómo</a:t>
            </a:r>
            <a:r>
              <a:rPr lang="en-US" sz="1200" b="0" i="0" u="none" strike="noStrike" baseline="0" dirty="0">
                <a:latin typeface="Gotham" panose="020B0604020202020204"/>
              </a:rPr>
              <a:t> </a:t>
            </a:r>
            <a:r>
              <a:rPr lang="es-ES" sz="1200" b="0" i="0" u="none" strike="noStrike" baseline="0" dirty="0">
                <a:latin typeface="Gotham" panose="020B0604020202020204"/>
              </a:rPr>
              <a:t>se demuestran algunas características en el juego activo. No todos los niños progresarán a lo largo de las etapas al mismo ritmo, lo que refleja la variación natural en el desarrollo.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seguridad es el centro de atención en la </a:t>
            </a:r>
            <a:r>
              <a:rPr lang="es-ES" sz="1200" b="1" i="0" u="none" strike="noStrike" baseline="0" dirty="0">
                <a:latin typeface="Gotham" panose="020B0604020202020204"/>
              </a:rPr>
              <a:t>etapa infantil temprana</a:t>
            </a:r>
            <a:r>
              <a:rPr lang="es-ES" sz="1200" b="0" i="0" u="none" strike="noStrike" baseline="0" dirty="0">
                <a:latin typeface="Gotham" panose="020B0604020202020204"/>
              </a:rPr>
              <a:t>. El bebé pequeño </a:t>
            </a:r>
            <a:r>
              <a:rPr lang="en-US" sz="1200" b="0" i="0" u="none" strike="noStrike" baseline="0" dirty="0" err="1">
                <a:latin typeface="Gotham" panose="020B0604020202020204"/>
              </a:rPr>
              <a:t>depende</a:t>
            </a:r>
            <a:r>
              <a:rPr lang="en-US" sz="1200" b="0" i="0" u="none" strike="noStrike" baseline="0" dirty="0">
                <a:latin typeface="Gotham" panose="020B0604020202020204"/>
              </a:rPr>
              <a:t> </a:t>
            </a:r>
            <a:r>
              <a:rPr lang="en-US" sz="1200" b="0" i="0" u="none" strike="noStrike" baseline="0" dirty="0" err="1">
                <a:latin typeface="Gotham" panose="020B0604020202020204"/>
              </a:rPr>
              <a:t>completamente</a:t>
            </a:r>
            <a:r>
              <a:rPr lang="en-US" sz="1200" b="0" i="0" u="none" strike="noStrike" baseline="0" dirty="0">
                <a:latin typeface="Gotham" panose="020B0604020202020204"/>
              </a:rPr>
              <a:t> de los </a:t>
            </a:r>
            <a:r>
              <a:rPr lang="en-US" sz="1200" b="0" i="0" u="none" strike="noStrike" baseline="0" dirty="0" err="1">
                <a:latin typeface="Gotham" panose="020B0604020202020204"/>
              </a:rPr>
              <a:t>adultos</a:t>
            </a:r>
            <a:r>
              <a:rPr lang="en-US" sz="1200" b="0" i="0" u="none" strike="noStrike" baseline="0" dirty="0">
                <a:latin typeface="Gotham" panose="020B0604020202020204"/>
              </a:rPr>
              <a:t> para </a:t>
            </a:r>
            <a:r>
              <a:rPr lang="es-ES" sz="1200" b="0" i="0" u="none" strike="noStrike" baseline="0" dirty="0">
                <a:latin typeface="Gotham" panose="020B0604020202020204"/>
              </a:rPr>
              <a:t>su cuidado, lo cual establece relaciones de </a:t>
            </a:r>
            <a:r>
              <a:rPr lang="en-US" sz="1200" b="0" i="0" u="none" strike="noStrike" baseline="0" dirty="0" err="1">
                <a:latin typeface="Gotham" panose="020B0604020202020204"/>
              </a:rPr>
              <a:t>confianza</a:t>
            </a:r>
            <a:r>
              <a:rPr lang="en-US" sz="1200" b="0" i="0" u="none" strike="noStrike" baseline="0" dirty="0">
                <a:latin typeface="Gotham" panose="020B0604020202020204"/>
              </a:rPr>
              <a:t> con los </a:t>
            </a:r>
            <a:r>
              <a:rPr lang="en-US" sz="1200" b="0" i="0" u="none" strike="noStrike" baseline="0" dirty="0" err="1">
                <a:latin typeface="Gotham" panose="020B0604020202020204"/>
              </a:rPr>
              <a:t>cuidadores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En la </a:t>
            </a:r>
            <a:r>
              <a:rPr lang="es-ES" sz="1200" b="1" i="0" u="none" strike="noStrike" baseline="0" dirty="0">
                <a:latin typeface="Gotham" panose="020B0604020202020204"/>
              </a:rPr>
              <a:t>etapa infantil móvil</a:t>
            </a:r>
            <a:r>
              <a:rPr lang="es-ES" sz="1200" b="0" i="0" u="none" strike="noStrike" baseline="0" dirty="0">
                <a:latin typeface="Gotham" panose="020B0604020202020204"/>
              </a:rPr>
              <a:t>, los bebés se centran en la exploración. A medida que las habilidades motrices continúan desarrollándose, los bebés se enfocan en el movimiento y la exploración del entorno. Los bebés móviles no dependen completamente de los adultos y tienen cierta capacidad para actuar con más intención.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a:t>
            </a:r>
            <a:r>
              <a:rPr lang="es-ES" sz="1200" b="1" i="0" u="none" strike="noStrike" baseline="0" dirty="0">
                <a:latin typeface="Gotham" panose="020B0604020202020204"/>
              </a:rPr>
              <a:t>etapa del niño pequeño/de dos años </a:t>
            </a:r>
            <a:r>
              <a:rPr lang="es-ES" sz="1200" b="0" i="0" u="none" strike="noStrike" baseline="0" dirty="0">
                <a:latin typeface="Gotham" panose="020B0604020202020204"/>
              </a:rPr>
              <a:t>se centra en la identidad. Los niños pequeños comienzan a</a:t>
            </a:r>
          </a:p>
          <a:p>
            <a:pPr algn="l"/>
            <a:r>
              <a:rPr lang="es-ES" sz="1200" b="0" i="0" u="none" strike="noStrike" baseline="0" dirty="0">
                <a:latin typeface="Gotham" panose="020B0604020202020204"/>
              </a:rPr>
              <a:t>separarse de los adultos que han sido fundamentales para la supervivencia y el desarrollo. La adquisición de</a:t>
            </a:r>
          </a:p>
          <a:p>
            <a:pPr algn="l"/>
            <a:r>
              <a:rPr lang="es-ES" sz="1200" b="0" i="0" u="none" strike="noStrike" baseline="0" dirty="0">
                <a:latin typeface="Gotham" panose="020B0604020202020204"/>
              </a:rPr>
              <a:t>habilidades motrices les permite a los niños pequeños hacer más cosas por sí mismos.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Los </a:t>
            </a:r>
            <a:r>
              <a:rPr lang="es-ES" sz="1200" b="1" i="0" u="none" strike="noStrike" baseline="0" dirty="0">
                <a:latin typeface="Gotham" panose="020B0604020202020204"/>
              </a:rPr>
              <a:t>niños en edad preescolar </a:t>
            </a:r>
            <a:r>
              <a:rPr lang="es-ES" sz="1200" b="0" i="0" u="none" strike="noStrike" baseline="0" dirty="0">
                <a:latin typeface="Gotham" panose="020B0604020202020204"/>
              </a:rPr>
              <a:t>están aumentando su independencia al ver el mundo con sus propios ojos.</a:t>
            </a:r>
          </a:p>
          <a:p>
            <a:pPr algn="l"/>
            <a:r>
              <a:rPr lang="es-ES" sz="1200" b="0" i="0" u="none" strike="noStrike" baseline="0" dirty="0">
                <a:latin typeface="Gotham" panose="020B0604020202020204"/>
              </a:rPr>
              <a:t>Piensan en términos literales en lugar de usar el razonamiento y la lógica. Los niños en edad preescolar</a:t>
            </a:r>
          </a:p>
          <a:p>
            <a:pPr algn="l"/>
            <a:r>
              <a:rPr lang="es-ES" sz="1200" b="0" i="0" u="none" strike="noStrike" baseline="0" dirty="0">
                <a:latin typeface="Gotham" panose="020B0604020202020204"/>
              </a:rPr>
              <a:t>aprenden a través de todo el cuerpo cuando saborean, huelen, miran, escuchan, tocan y se mueven para</a:t>
            </a:r>
          </a:p>
          <a:p>
            <a:pPr algn="l"/>
            <a:r>
              <a:rPr lang="es-ES" sz="1200" b="0" i="0" u="none" strike="noStrike" baseline="0" dirty="0">
                <a:latin typeface="Gotham" panose="020B0604020202020204"/>
              </a:rPr>
              <a:t>explorar con asombro su mundo en expansión.</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Tree>
    <p:extLst>
      <p:ext uri="{BB962C8B-B14F-4D97-AF65-F5344CB8AC3E}">
        <p14:creationId xmlns:p14="http://schemas.microsoft.com/office/powerpoint/2010/main" val="2609870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343939" cy="4810125"/>
          </a:xfrm>
        </p:spPr>
        <p:txBody>
          <a:bodyPr/>
          <a:lstStyle/>
          <a:p>
            <a:pPr algn="l"/>
            <a:r>
              <a:rPr lang="en-US" sz="1200" b="0" i="0" u="none" strike="noStrike" baseline="0" dirty="0" err="1">
                <a:latin typeface="Gotham" panose="020B0604020202020204"/>
              </a:rPr>
              <a:t>Nuestros</a:t>
            </a:r>
            <a:r>
              <a:rPr lang="en-US" sz="1200" b="0" i="0" u="none" strike="noStrike" baseline="0" dirty="0">
                <a:latin typeface="Gotham" panose="020B0604020202020204"/>
              </a:rPr>
              <a:t> </a:t>
            </a:r>
            <a:r>
              <a:rPr lang="en-US" sz="1200" b="0" i="0" u="none" strike="noStrike" baseline="0" dirty="0" err="1">
                <a:latin typeface="Gotham" panose="020B0604020202020204"/>
              </a:rPr>
              <a:t>cerebros</a:t>
            </a:r>
            <a:r>
              <a:rPr lang="en-US" sz="1200" b="0" i="0" u="none" strike="noStrike" baseline="0" dirty="0">
                <a:latin typeface="Gotham" panose="020B0604020202020204"/>
              </a:rPr>
              <a:t> </a:t>
            </a:r>
            <a:r>
              <a:rPr lang="en-US" sz="1200" b="0" i="0" u="none" strike="noStrike" baseline="0" dirty="0" err="1">
                <a:latin typeface="Gotham" panose="020B0604020202020204"/>
              </a:rPr>
              <a:t>comienzan</a:t>
            </a:r>
            <a:r>
              <a:rPr lang="en-US" sz="1200" b="0" i="0" u="none" strike="noStrike" baseline="0" dirty="0">
                <a:latin typeface="Gotham" panose="020B0604020202020204"/>
              </a:rPr>
              <a:t> a </a:t>
            </a:r>
            <a:r>
              <a:rPr lang="en-US" sz="1200" b="0" i="0" u="none" strike="noStrike" baseline="0" dirty="0" err="1">
                <a:latin typeface="Gotham" panose="020B0604020202020204"/>
              </a:rPr>
              <a:t>desarrollarse</a:t>
            </a:r>
            <a:r>
              <a:rPr lang="en-US" sz="1200" b="0" i="0" u="none" strike="noStrike" baseline="0" dirty="0">
                <a:latin typeface="Gotham" panose="020B0604020202020204"/>
              </a:rPr>
              <a:t> </a:t>
            </a:r>
            <a:r>
              <a:rPr lang="es-ES" sz="1200" b="0" i="0" u="none" strike="noStrike" baseline="0" dirty="0">
                <a:latin typeface="Gotham" panose="020B0604020202020204"/>
              </a:rPr>
              <a:t>en la fase prenatal y continúan haciéndolo a lo largo de toda la vida.</a:t>
            </a:r>
          </a:p>
          <a:p>
            <a:pPr algn="l"/>
            <a:r>
              <a:rPr lang="es-ES" sz="1200" b="0" i="0" u="none" strike="noStrike" baseline="0" dirty="0">
                <a:latin typeface="Gotham" panose="020B0604020202020204"/>
              </a:rPr>
              <a:t>Los bebés nacen con todas las neuronas que tendrán de por vida. Pasan los primeros años haciendo conexiones entre estas neuronas.</a:t>
            </a:r>
          </a:p>
          <a:p>
            <a:pPr algn="l"/>
            <a:r>
              <a:rPr lang="es-ES" sz="1200" b="0" i="0" u="none" strike="noStrike" baseline="0" dirty="0">
                <a:latin typeface="Gotham" panose="020B0604020202020204"/>
              </a:rPr>
              <a:t>Estas conexiones están formadas tanto por la genética como por las experiencias y se fortalecen y solidifican a través de la repetición. </a:t>
            </a:r>
            <a:r>
              <a:rPr lang="es-ES" sz="1200" b="1" i="0" u="none" strike="noStrike" baseline="0" dirty="0">
                <a:latin typeface="Gotham" panose="020B0604020202020204"/>
              </a:rPr>
              <a:t>Las interacciones confiables y enriquecedoras con adultos mejoran el desarrollo de las </a:t>
            </a:r>
            <a:r>
              <a:rPr lang="en-US" sz="1200" b="1" i="0" u="none" strike="noStrike" baseline="0" dirty="0" err="1">
                <a:latin typeface="Gotham" panose="020B0604020202020204"/>
              </a:rPr>
              <a:t>conexiones</a:t>
            </a:r>
            <a:r>
              <a:rPr lang="en-US" sz="1200" b="1"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s-ES" sz="1200" b="1" i="0" u="none" strike="noStrike" baseline="0" dirty="0">
                <a:latin typeface="Gotham" panose="020B0604020202020204"/>
              </a:rPr>
              <a:t>La actividad física regular mejora el desarrollo cerebral. </a:t>
            </a:r>
            <a:r>
              <a:rPr lang="es-ES" sz="1200" b="0" i="0" u="none" strike="noStrike" baseline="0" dirty="0">
                <a:latin typeface="Gotham" panose="020B0604020202020204"/>
              </a:rPr>
              <a:t>Además, afecta al cerebro de muchas formas:</a:t>
            </a:r>
          </a:p>
          <a:p>
            <a:pPr algn="l"/>
            <a:r>
              <a:rPr lang="es-ES" sz="1200" b="0" i="0" u="none" strike="noStrike" baseline="0" dirty="0">
                <a:latin typeface="Gotham" panose="020B0604020202020204"/>
              </a:rPr>
              <a:t>- Aumenta la frecuencia cardíaca al bombear más oxígeno al cerebro.</a:t>
            </a:r>
          </a:p>
          <a:p>
            <a:pPr algn="l"/>
            <a:r>
              <a:rPr lang="es-ES" sz="1200" b="0" i="0" u="none" strike="noStrike" baseline="0" dirty="0">
                <a:latin typeface="Gotham" panose="020B0604020202020204"/>
              </a:rPr>
              <a:t>- Colabora con la liberación de hormonas, lo cual mejora el entorno para el crecimiento de las células</a:t>
            </a:r>
          </a:p>
          <a:p>
            <a:pPr algn="l"/>
            <a:r>
              <a:rPr lang="en-US" sz="1200" b="0" i="0" u="none" strike="noStrike" baseline="0" dirty="0" err="1">
                <a:latin typeface="Gotham" panose="020B0604020202020204"/>
              </a:rPr>
              <a:t>cerebrales</a:t>
            </a:r>
            <a:r>
              <a:rPr lang="en-US" sz="1200" b="0" i="0" u="none" strike="noStrike" baseline="0" dirty="0">
                <a:latin typeface="Gotham" panose="020B0604020202020204"/>
              </a:rPr>
              <a:t>.</a:t>
            </a:r>
          </a:p>
          <a:p>
            <a:pPr algn="l"/>
            <a:r>
              <a:rPr lang="es-ES" sz="1200" b="0" i="0" u="none" strike="noStrike" baseline="0" dirty="0">
                <a:latin typeface="Gotham" panose="020B0604020202020204"/>
              </a:rPr>
              <a:t>- Promueve la plasticidad cerebral al estimular el desarrollo de nuevas conexiones entre las células en</a:t>
            </a:r>
          </a:p>
          <a:p>
            <a:pPr algn="l"/>
            <a:r>
              <a:rPr lang="en-US" sz="1200" b="0" i="0" u="none" strike="noStrike" baseline="0" dirty="0" err="1">
                <a:latin typeface="Gotham" panose="020B0604020202020204"/>
              </a:rPr>
              <a:t>muchas</a:t>
            </a:r>
            <a:r>
              <a:rPr lang="en-US" sz="1200" b="0" i="0" u="none" strike="noStrike" baseline="0" dirty="0">
                <a:latin typeface="Gotham" panose="020B0604020202020204"/>
              </a:rPr>
              <a:t> </a:t>
            </a:r>
            <a:r>
              <a:rPr lang="en-US" sz="1200" b="0" i="0" u="none" strike="noStrike" baseline="0" dirty="0" err="1">
                <a:latin typeface="Gotham" panose="020B0604020202020204"/>
              </a:rPr>
              <a:t>áreas</a:t>
            </a:r>
            <a:r>
              <a:rPr lang="en-US" sz="1200" b="0" i="0" u="none" strike="noStrike" baseline="0" dirty="0">
                <a:latin typeface="Gotham" panose="020B0604020202020204"/>
              </a:rPr>
              <a:t> </a:t>
            </a:r>
            <a:r>
              <a:rPr lang="en-US" sz="1200" b="0" i="0" u="none" strike="noStrike" baseline="0" dirty="0" err="1">
                <a:latin typeface="Gotham" panose="020B0604020202020204"/>
              </a:rPr>
              <a:t>corticales</a:t>
            </a:r>
            <a:r>
              <a:rPr lang="en-US" sz="1200" b="0" i="0" u="none" strike="noStrike" baseline="0" dirty="0">
                <a:latin typeface="Gotham" panose="020B0604020202020204"/>
              </a:rPr>
              <a:t> </a:t>
            </a:r>
            <a:r>
              <a:rPr lang="en-US" sz="1200" b="0" i="0" u="none" strike="noStrike" baseline="0" dirty="0" err="1">
                <a:latin typeface="Gotham" panose="020B0604020202020204"/>
              </a:rPr>
              <a:t>importantes</a:t>
            </a:r>
            <a:r>
              <a:rPr lang="en-US" sz="1200" b="0" i="0" u="none" strike="noStrike" baseline="0" dirty="0">
                <a:latin typeface="Gotham" panose="020B0604020202020204"/>
              </a:rPr>
              <a:t> del </a:t>
            </a:r>
            <a:r>
              <a:rPr lang="en-US" sz="1200" b="0" i="0" u="none" strike="noStrike" baseline="0" dirty="0" err="1">
                <a:latin typeface="Gotham" panose="020B0604020202020204"/>
              </a:rPr>
              <a:t>cerebro</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Tree>
    <p:extLst>
      <p:ext uri="{BB962C8B-B14F-4D97-AF65-F5344CB8AC3E}">
        <p14:creationId xmlns:p14="http://schemas.microsoft.com/office/powerpoint/2010/main" val="339838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err="1">
                <a:latin typeface="Gotham-Book"/>
              </a:rPr>
              <a:t>Agradecemos</a:t>
            </a:r>
            <a:r>
              <a:rPr lang="en-US" sz="1200" b="0" i="0" u="none" strike="noStrike" baseline="0" dirty="0">
                <a:latin typeface="Gotham-Book"/>
              </a:rPr>
              <a:t> </a:t>
            </a:r>
            <a:r>
              <a:rPr lang="en-US" sz="1200" b="0" i="0" u="none" strike="noStrike" baseline="0" dirty="0" err="1">
                <a:latin typeface="Gotham-Book"/>
              </a:rPr>
              <a:t>especialmente</a:t>
            </a:r>
            <a:r>
              <a:rPr lang="en-US" sz="1200" b="0" i="0" u="none" strike="noStrike" baseline="0" dirty="0">
                <a:latin typeface="Gotham-Book"/>
              </a:rPr>
              <a:t> a </a:t>
            </a:r>
            <a:r>
              <a:rPr lang="en-US" sz="1200" b="0" i="0" u="none" strike="noStrike" baseline="0" dirty="0" err="1">
                <a:latin typeface="Gotham-Book"/>
              </a:rPr>
              <a:t>estas</a:t>
            </a:r>
            <a:r>
              <a:rPr lang="en-US" sz="1200" b="0" i="0" u="none" strike="noStrike" baseline="0" dirty="0">
                <a:latin typeface="Gotham-Book"/>
              </a:rPr>
              <a:t> </a:t>
            </a:r>
            <a:r>
              <a:rPr lang="es-ES" sz="1200" b="0" i="0" u="none" strike="noStrike" baseline="0" dirty="0">
                <a:latin typeface="Gotham-Book"/>
              </a:rPr>
              <a:t>organizaciones y personas que ayudaron </a:t>
            </a:r>
            <a:r>
              <a:rPr lang="es-ES" sz="1200" dirty="0">
                <a:latin typeface="Gotham-Book"/>
              </a:rPr>
              <a:t>a desarrollar</a:t>
            </a:r>
            <a:r>
              <a:rPr lang="es-ES" sz="1200" b="0" i="0" u="none" strike="noStrike" baseline="0" dirty="0">
                <a:latin typeface="Gotham-Book"/>
              </a:rPr>
              <a:t> con éxito esta capacitación.</a:t>
            </a:r>
            <a:endParaRPr lang="en-US" sz="1200" dirty="0">
              <a:latin typeface="Gotham-Book"/>
            </a:endParaRP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7" name="Header Placeholder 4">
            <a:extLst>
              <a:ext uri="{FF2B5EF4-FFF2-40B4-BE49-F238E27FC236}">
                <a16:creationId xmlns:a16="http://schemas.microsoft.com/office/drawing/2014/main" id="{B460534D-4B6F-4729-B797-52AE615C687A}"/>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Tree>
    <p:extLst>
      <p:ext uri="{BB962C8B-B14F-4D97-AF65-F5344CB8AC3E}">
        <p14:creationId xmlns:p14="http://schemas.microsoft.com/office/powerpoint/2010/main" val="196500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238751"/>
          </a:xfrm>
        </p:spPr>
        <p:txBody>
          <a:bodyPr/>
          <a:lstStyle/>
          <a:p>
            <a:pPr>
              <a:lnSpc>
                <a:spcPts val="1100"/>
              </a:lnSpc>
              <a:spcAft>
                <a:spcPts val="600"/>
              </a:spcAft>
              <a:tabLst>
                <a:tab pos="914400" algn="l"/>
              </a:tabLst>
            </a:pPr>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nSpc>
                <a:spcPts val="1100"/>
              </a:lnSpc>
              <a:spcAft>
                <a:spcPts val="600"/>
              </a:spcAft>
              <a:tabLst>
                <a:tab pos="914400" algn="l"/>
              </a:tabLst>
            </a:pPr>
            <a:r>
              <a:rPr lang="en-US" sz="1200" b="0" i="0" u="none" strike="noStrike" baseline="0" dirty="0">
                <a:latin typeface="Gotham" panose="020B0604020202020204"/>
              </a:rPr>
              <a:t>Los videos se </a:t>
            </a:r>
            <a:r>
              <a:rPr lang="en-US" sz="1200" b="0" i="0" u="none" strike="noStrike" baseline="0" dirty="0" err="1">
                <a:latin typeface="Gotham" panose="020B0604020202020204"/>
              </a:rPr>
              <a:t>pueden</a:t>
            </a:r>
            <a:r>
              <a:rPr lang="en-US" sz="1200" b="0" i="0" u="none" strike="noStrike" baseline="0" dirty="0">
                <a:latin typeface="Gotham" panose="020B0604020202020204"/>
              </a:rPr>
              <a:t> </a:t>
            </a:r>
            <a:r>
              <a:rPr lang="en-US" sz="1200" b="0" i="0" u="none" strike="noStrike" baseline="0" dirty="0" err="1">
                <a:latin typeface="Gotham" panose="020B0604020202020204"/>
              </a:rPr>
              <a:t>asignar</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trabajo</a:t>
            </a:r>
            <a:r>
              <a:rPr lang="en-US" sz="1200" b="0" i="0" u="none" strike="noStrike" baseline="0" dirty="0">
                <a:latin typeface="Gotham" panose="020B0604020202020204"/>
              </a:rPr>
              <a:t> </a:t>
            </a:r>
            <a:r>
              <a:rPr lang="en-US" sz="1200" b="0" i="0" u="none" strike="noStrike" baseline="0" dirty="0" err="1">
                <a:latin typeface="Gotham" panose="020B0604020202020204"/>
              </a:rPr>
              <a:t>previo</a:t>
            </a:r>
            <a:r>
              <a:rPr lang="en-US" sz="1200" b="0" i="0" u="none" strike="noStrike" baseline="0" dirty="0">
                <a:latin typeface="Gotham" panose="020B0604020202020204"/>
              </a:rPr>
              <a:t>. Antes de reproducer </a:t>
            </a:r>
            <a:r>
              <a:rPr lang="en-US" sz="1200" b="0" i="0" u="none" strike="noStrike" baseline="0" dirty="0" err="1">
                <a:latin typeface="Gotham" panose="020B0604020202020204"/>
              </a:rPr>
              <a:t>el</a:t>
            </a:r>
            <a:r>
              <a:rPr lang="en-US" sz="1200" b="0" i="0" u="none" strike="noStrike" baseline="0" dirty="0">
                <a:latin typeface="Gotham" panose="020B0604020202020204"/>
              </a:rPr>
              <a:t> video,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que </a:t>
            </a:r>
            <a:r>
              <a:rPr lang="en-US" sz="1200" b="0" i="0" u="none" strike="noStrike" baseline="0" dirty="0" err="1">
                <a:latin typeface="Gotham" panose="020B0604020202020204"/>
              </a:rPr>
              <a:t>escuchen</a:t>
            </a:r>
            <a:r>
              <a:rPr lang="en-US" sz="1200" b="0" i="0" u="none" strike="noStrike" baseline="0" dirty="0">
                <a:latin typeface="Gotham" panose="020B0604020202020204"/>
              </a:rPr>
              <a:t> la </a:t>
            </a:r>
            <a:r>
              <a:rPr lang="en-US" sz="1200" b="0" i="0" u="none" strike="noStrike" baseline="0" dirty="0" err="1">
                <a:latin typeface="Gotham" panose="020B0604020202020204"/>
              </a:rPr>
              <a:t>informaci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sobre</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repetición</a:t>
            </a:r>
            <a:r>
              <a:rPr lang="en-US" sz="1200" b="0" i="0" u="none" strike="noStrike" baseline="0" dirty="0">
                <a:latin typeface="Gotham" panose="020B0604020202020204"/>
                <a:cs typeface="Calibri" panose="020F0502020204030204" pitchFamily="34" charset="0"/>
              </a:rPr>
              <a:t>.</a:t>
            </a:r>
          </a:p>
          <a:p>
            <a:pPr>
              <a:lnSpc>
                <a:spcPts val="1100"/>
              </a:lnSpc>
              <a:spcAft>
                <a:spcPts val="600"/>
              </a:spcAft>
              <a:tabLst>
                <a:tab pos="914400" algn="l"/>
              </a:tabLst>
            </a:pPr>
            <a:r>
              <a:rPr lang="en-US" sz="1200" b="0" i="0" u="none" strike="noStrike" baseline="0" dirty="0" err="1">
                <a:latin typeface="Gotham" panose="020B0604020202020204"/>
                <a:cs typeface="Calibri" panose="020F0502020204030204" pitchFamily="34" charset="0"/>
              </a:rPr>
              <a:t>Después</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ver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video, </a:t>
            </a:r>
            <a:r>
              <a:rPr lang="en-US" sz="1200" b="0" i="0" u="none" strike="noStrike" baseline="0" dirty="0" err="1">
                <a:latin typeface="Gotham" panose="020B0604020202020204"/>
                <a:cs typeface="Calibri" panose="020F0502020204030204" pitchFamily="34" charset="0"/>
              </a:rPr>
              <a:t>dirija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debate.</a:t>
            </a:r>
          </a:p>
          <a:p>
            <a:pPr>
              <a:lnSpc>
                <a:spcPts val="1100"/>
              </a:lnSpc>
              <a:spcAft>
                <a:spcPts val="600"/>
              </a:spcAft>
              <a:tabLst>
                <a:tab pos="914400" algn="l"/>
              </a:tabLst>
            </a:pPr>
            <a:endParaRPr lang="en-US" sz="1200" b="0" i="0" u="none" strike="noStrike" baseline="0" dirty="0">
              <a:latin typeface="Gotham" panose="020B0604020202020204"/>
              <a:cs typeface="Calibri" panose="020F0502020204030204" pitchFamily="34" charset="0"/>
            </a:endParaRPr>
          </a:p>
          <a:p>
            <a:pPr>
              <a:lnSpc>
                <a:spcPts val="1100"/>
              </a:lnSpc>
              <a:spcAft>
                <a:spcPts val="600"/>
              </a:spcAft>
              <a:tabLst>
                <a:tab pos="914400" algn="l"/>
              </a:tabLst>
            </a:pPr>
            <a:r>
              <a:rPr lang="en-US" sz="1200" b="0" i="0" u="none" strike="noStrike" baseline="0" dirty="0" err="1">
                <a:latin typeface="Gotham" panose="020B0604020202020204"/>
                <a:cs typeface="Calibri" panose="020F0502020204030204" pitchFamily="34" charset="0"/>
              </a:rPr>
              <a:t>Ejemplos</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preguntas</a:t>
            </a:r>
            <a:r>
              <a:rPr lang="en-US" sz="1200" b="0" i="0" u="none" strike="noStrike" baseline="0" dirty="0">
                <a:latin typeface="Gotham" panose="020B0604020202020204"/>
                <a:cs typeface="Calibri" panose="020F0502020204030204" pitchFamily="34" charset="0"/>
              </a:rPr>
              <a:t>:</a:t>
            </a:r>
          </a:p>
          <a:p>
            <a:pPr marL="171450" indent="-171450">
              <a:lnSpc>
                <a:spcPts val="1100"/>
              </a:lnSpc>
              <a:spcAft>
                <a:spcPts val="600"/>
              </a:spcAft>
              <a:buFont typeface="Arial" panose="020B0604020202020204" pitchFamily="34" charset="0"/>
              <a:buChar char="•"/>
              <a:tabLst>
                <a:tab pos="914400" algn="l"/>
              </a:tabLst>
            </a:pPr>
            <a:r>
              <a:rPr lang="en-US" sz="1200" dirty="0">
                <a:latin typeface="Gotham" panose="020B0604020202020204"/>
              </a:rPr>
              <a:t>El video </a:t>
            </a:r>
            <a:r>
              <a:rPr lang="en-US" sz="1200" dirty="0" err="1">
                <a:latin typeface="Gotham" panose="020B0604020202020204"/>
              </a:rPr>
              <a:t>habla</a:t>
            </a:r>
            <a:r>
              <a:rPr lang="en-US" sz="1200" dirty="0">
                <a:latin typeface="Gotham" panose="020B0604020202020204"/>
              </a:rPr>
              <a:t> </a:t>
            </a:r>
            <a:r>
              <a:rPr lang="en-US" sz="1200" dirty="0" err="1">
                <a:latin typeface="Gotham" panose="020B0604020202020204"/>
              </a:rPr>
              <a:t>sobre</a:t>
            </a:r>
            <a:r>
              <a:rPr lang="en-US" sz="1200" dirty="0">
                <a:latin typeface="Gotham" panose="020B0604020202020204"/>
              </a:rPr>
              <a:t> la </a:t>
            </a:r>
            <a:r>
              <a:rPr lang="en-US" sz="1200" dirty="0" err="1">
                <a:latin typeface="Gotham" panose="020B0604020202020204"/>
              </a:rPr>
              <a:t>importancia</a:t>
            </a:r>
            <a:r>
              <a:rPr lang="en-US" sz="1200" dirty="0">
                <a:latin typeface="Gotham" panose="020B0604020202020204"/>
              </a:rPr>
              <a:t> de la </a:t>
            </a:r>
            <a:r>
              <a:rPr lang="en-US" sz="1200" dirty="0" err="1">
                <a:latin typeface="Gotham" panose="020B0604020202020204"/>
              </a:rPr>
              <a:t>repetici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formación</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vías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cerebro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Qué</a:t>
            </a:r>
            <a:r>
              <a:rPr lang="en-US" sz="1200" dirty="0">
                <a:latin typeface="Gotham" panose="020B0604020202020204"/>
                <a:cs typeface="Calibri" panose="020F0502020204030204" pitchFamily="34" charset="0"/>
              </a:rPr>
              <a:t> ha </a:t>
            </a:r>
            <a:r>
              <a:rPr lang="en-US" sz="1200" dirty="0" err="1">
                <a:latin typeface="Gotham" panose="020B0604020202020204"/>
                <a:cs typeface="Calibri" panose="020F0502020204030204" pitchFamily="34" charset="0"/>
              </a:rPr>
              <a:t>notado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trabajo</a:t>
            </a:r>
            <a:r>
              <a:rPr lang="en-US" sz="1200" dirty="0">
                <a:latin typeface="Gotham" panose="020B0604020202020204"/>
                <a:cs typeface="Calibri" panose="020F0502020204030204" pitchFamily="34" charset="0"/>
              </a:rPr>
              <a:t> con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pequeños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respecto</a:t>
            </a:r>
            <a:r>
              <a:rPr lang="en-US" sz="1200" dirty="0">
                <a:latin typeface="Gotham" panose="020B0604020202020204"/>
                <a:cs typeface="Calibri" panose="020F0502020204030204" pitchFamily="34" charset="0"/>
              </a:rPr>
              <a:t> de las </a:t>
            </a:r>
            <a:r>
              <a:rPr lang="en-US" sz="1200" dirty="0" err="1">
                <a:latin typeface="Gotham" panose="020B0604020202020204"/>
                <a:cs typeface="Calibri" panose="020F0502020204030204" pitchFamily="34" charset="0"/>
              </a:rPr>
              <a:t>experiencias</a:t>
            </a:r>
            <a:r>
              <a:rPr lang="en-US" sz="1200" dirty="0">
                <a:latin typeface="Gotham" panose="020B0604020202020204"/>
                <a:cs typeface="Calibri" panose="020F0502020204030204" pitchFamily="34" charset="0"/>
              </a:rPr>
              <a:t> y la </a:t>
            </a:r>
            <a:r>
              <a:rPr lang="en-US" sz="1200" dirty="0" err="1">
                <a:latin typeface="Gotham" panose="020B0604020202020204"/>
                <a:cs typeface="Calibri" panose="020F0502020204030204" pitchFamily="34" charset="0"/>
              </a:rPr>
              <a:t>repetición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ayuda</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repetición</a:t>
            </a:r>
            <a:r>
              <a:rPr lang="en-US" sz="1200" dirty="0">
                <a:latin typeface="Gotham" panose="020B0604020202020204"/>
                <a:cs typeface="Calibri" panose="020F0502020204030204" pitchFamily="34" charset="0"/>
              </a:rPr>
              <a:t> al </a:t>
            </a:r>
            <a:r>
              <a:rPr lang="en-US" sz="1200" dirty="0" err="1">
                <a:latin typeface="Gotham" panose="020B0604020202020204"/>
                <a:cs typeface="Calibri" panose="020F0502020204030204" pitchFamily="34" charset="0"/>
              </a:rPr>
              <a:t>desarrollo</a:t>
            </a:r>
            <a:r>
              <a:rPr lang="en-US" sz="1200" dirty="0">
                <a:latin typeface="Gotham" panose="020B0604020202020204"/>
                <a:cs typeface="Calibri" panose="020F0502020204030204" pitchFamily="34" charset="0"/>
              </a:rPr>
              <a:t> de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a:t>
            </a:r>
          </a:p>
          <a:p>
            <a:pPr marL="171450" indent="-171450">
              <a:lnSpc>
                <a:spcPts val="1100"/>
              </a:lnSpc>
              <a:spcAft>
                <a:spcPts val="600"/>
              </a:spcAft>
              <a:buFont typeface="Arial" panose="020B0604020202020204" pitchFamily="34" charset="0"/>
              <a:buChar char="•"/>
              <a:tabLst>
                <a:tab pos="914400" algn="l"/>
              </a:tabLst>
            </a:pPr>
            <a:r>
              <a:rPr lang="en-US" sz="1200" dirty="0">
                <a:latin typeface="Gotham" panose="020B0604020202020204"/>
                <a:cs typeface="Calibri" panose="020F0502020204030204" pitchFamily="34" charset="0"/>
              </a:rPr>
              <a:t>El video </a:t>
            </a:r>
            <a:r>
              <a:rPr lang="en-US" sz="1200" dirty="0" err="1">
                <a:latin typeface="Gotham" panose="020B0604020202020204"/>
                <a:cs typeface="Calibri" panose="020F0502020204030204" pitchFamily="34" charset="0"/>
              </a:rPr>
              <a:t>analiza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neuronas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vinculan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áreas</a:t>
            </a:r>
            <a:r>
              <a:rPr lang="en-US" sz="1200" dirty="0">
                <a:latin typeface="Gotham" panose="020B0604020202020204"/>
                <a:cs typeface="Calibri" panose="020F0502020204030204" pitchFamily="34" charset="0"/>
              </a:rPr>
              <a:t> del </a:t>
            </a:r>
            <a:r>
              <a:rPr lang="en-US" sz="1200" dirty="0" err="1">
                <a:latin typeface="Gotham" panose="020B0604020202020204"/>
                <a:cs typeface="Calibri" panose="020F0502020204030204" pitchFamily="34" charset="0"/>
              </a:rPr>
              <a:t>cerebro</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controlan</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lenguaje</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memoria</a:t>
            </a:r>
            <a:r>
              <a:rPr lang="en-US" sz="1200" dirty="0">
                <a:latin typeface="Gotham" panose="020B0604020202020204"/>
                <a:cs typeface="Calibri" panose="020F0502020204030204" pitchFamily="34" charset="0"/>
              </a:rPr>
              <a:t>, la vision, las </a:t>
            </a:r>
            <a:r>
              <a:rPr lang="en-US" sz="1200" dirty="0" err="1">
                <a:latin typeface="Gotham" panose="020B0604020202020204"/>
                <a:cs typeface="Calibri" panose="020F0502020204030204" pitchFamily="34" charset="0"/>
              </a:rPr>
              <a:t>emociones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comportamiento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cuida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ve</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vinculadas</a:t>
            </a:r>
            <a:r>
              <a:rPr lang="en-US" sz="1200" dirty="0">
                <a:latin typeface="Gotham" panose="020B0604020202020204"/>
                <a:cs typeface="Calibri" panose="020F0502020204030204" pitchFamily="34" charset="0"/>
              </a:rPr>
              <a:t> al Desarrollo infantile?</a:t>
            </a:r>
          </a:p>
          <a:p>
            <a:pPr marL="171450" indent="-171450">
              <a:lnSpc>
                <a:spcPts val="1100"/>
              </a:lnSpc>
              <a:spcAft>
                <a:spcPts val="600"/>
              </a:spcAft>
              <a:buFont typeface="Arial" panose="020B0604020202020204" pitchFamily="34" charset="0"/>
              <a:buChar char="•"/>
              <a:tabLst>
                <a:tab pos="914400" algn="l"/>
              </a:tabLst>
            </a:pPr>
            <a:endParaRPr lang="en-US" sz="1200" dirty="0">
              <a:latin typeface="Gotham" panose="020B0604020202020204"/>
              <a:cs typeface="Calibri" panose="020F0502020204030204" pitchFamily="34" charset="0"/>
            </a:endParaRPr>
          </a:p>
          <a:p>
            <a:pPr marL="0" indent="0">
              <a:lnSpc>
                <a:spcPts val="1100"/>
              </a:lnSpc>
              <a:spcAft>
                <a:spcPts val="600"/>
              </a:spcAft>
              <a:buFont typeface="Arial" panose="020B0604020202020204" pitchFamily="34" charset="0"/>
              <a:buNone/>
              <a:tabLst>
                <a:tab pos="914400" algn="l"/>
              </a:tabLst>
            </a:pPr>
            <a:r>
              <a:rPr lang="en-US" sz="1200" b="0" i="0" u="none" strike="noStrike" baseline="0" dirty="0">
                <a:latin typeface="Gotham" panose="020B0604020202020204"/>
              </a:rPr>
              <a:t>https://developingchild.harvard.edu/science/key-concepts/brain-architecture</a:t>
            </a:r>
          </a:p>
          <a:p>
            <a:pPr algn="l"/>
            <a:r>
              <a:rPr lang="es-ES" sz="1200" b="0" i="0" u="none" strike="noStrike" baseline="0" dirty="0">
                <a:latin typeface="Gotham" panose="020B0604020202020204"/>
              </a:rPr>
              <a:t>Para los subtítulos en español: active los subtítulos haciendo clic en el ícono CC en la parte inferior de un vídeo de YouTube</a:t>
            </a:r>
          </a:p>
          <a:p>
            <a:pPr algn="l"/>
            <a:r>
              <a:rPr lang="es-ES" sz="1200" b="0" i="0" u="none" strike="noStrike" baseline="0" dirty="0">
                <a:latin typeface="Gotham" panose="020B0604020202020204"/>
              </a:rPr>
              <a:t>Ajuste la configuración de los subtítulos haciendo clic en el ícono del engranaje junto al ícono CC</a:t>
            </a:r>
          </a:p>
          <a:p>
            <a:pPr algn="l"/>
            <a:r>
              <a:rPr lang="en-US" sz="1200" b="0" i="0" u="none" strike="noStrike" baseline="0" dirty="0" err="1">
                <a:latin typeface="Gotham" panose="020B0604020202020204"/>
              </a:rPr>
              <a:t>Seleccione</a:t>
            </a:r>
            <a:r>
              <a:rPr lang="en-US" sz="1200" b="0" i="0" u="none" strike="noStrike" baseline="0" dirty="0">
                <a:latin typeface="Gotham" panose="020B0604020202020204"/>
              </a:rPr>
              <a:t> </a:t>
            </a:r>
            <a:r>
              <a:rPr lang="en-US" sz="1200" b="0" i="0" u="none" strike="noStrike" baseline="0" dirty="0" err="1">
                <a:latin typeface="Gotham" panose="020B0604020202020204"/>
              </a:rPr>
              <a:t>traducción</a:t>
            </a:r>
            <a:r>
              <a:rPr lang="en-US" sz="1200" b="0" i="0" u="none" strike="noStrike" baseline="0" dirty="0">
                <a:latin typeface="Gotham" panose="020B0604020202020204"/>
              </a:rPr>
              <a:t> </a:t>
            </a:r>
            <a:r>
              <a:rPr lang="en-US" sz="1200" b="0" i="0" u="none" strike="noStrike" baseline="0" dirty="0" err="1">
                <a:latin typeface="Gotham" panose="020B0604020202020204"/>
              </a:rPr>
              <a:t>automática</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Fuente:</a:t>
            </a:r>
          </a:p>
          <a:p>
            <a:pPr algn="l"/>
            <a:r>
              <a:rPr lang="es-ES" sz="1200" b="0" i="0" u="none" strike="noStrike" baseline="0" dirty="0">
                <a:latin typeface="Gotham" panose="020B0604020202020204"/>
              </a:rPr>
              <a:t>6. Centro para el niño en desarrollo en la Universidad de Harvard. (29 de septiembre de 2011). </a:t>
            </a:r>
            <a:r>
              <a:rPr lang="es-ES" sz="1200" b="0" i="0" u="none" strike="noStrike" baseline="0" dirty="0" err="1">
                <a:latin typeface="Gotham" panose="020B0604020202020204"/>
              </a:rPr>
              <a:t>Experiences</a:t>
            </a:r>
            <a:r>
              <a:rPr lang="es-ES" sz="1200" b="0" i="0" u="none" strike="noStrike" baseline="0" dirty="0">
                <a:latin typeface="Gotham" panose="020B0604020202020204"/>
              </a:rPr>
              <a:t> </a:t>
            </a:r>
            <a:r>
              <a:rPr lang="es-ES" sz="1200" b="0" i="0" u="none" strike="noStrike" baseline="0" dirty="0" err="1">
                <a:latin typeface="Gotham" panose="020B0604020202020204"/>
              </a:rPr>
              <a:t>Build</a:t>
            </a:r>
            <a:r>
              <a:rPr lang="es-ES" sz="1200" b="0" i="0" u="none" strike="noStrike" baseline="0" dirty="0">
                <a:latin typeface="Gotham" panose="020B0604020202020204"/>
              </a:rPr>
              <a:t> </a:t>
            </a:r>
            <a:r>
              <a:rPr lang="es-ES" sz="1200" b="0" i="0" u="none" strike="noStrike" baseline="0" dirty="0" err="1">
                <a:latin typeface="Gotham" panose="020B0604020202020204"/>
              </a:rPr>
              <a:t>Brain</a:t>
            </a:r>
            <a:r>
              <a:rPr lang="es-ES" sz="1200" b="0" i="0" u="none" strike="noStrike" baseline="0" dirty="0">
                <a:latin typeface="Gotham" panose="020B0604020202020204"/>
              </a:rPr>
              <a:t> </a:t>
            </a:r>
            <a:r>
              <a:rPr lang="en-US" sz="1200" b="0" i="0" u="none" strike="noStrike" baseline="0" dirty="0">
                <a:latin typeface="Gotham" panose="020B0604020202020204"/>
              </a:rPr>
              <a:t>Architecture [Video]. YouTube. https://www.youtube.com/watch?v=VNNsN9IJkws&amp;t=9s.</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Tree>
    <p:extLst>
      <p:ext uri="{BB962C8B-B14F-4D97-AF65-F5344CB8AC3E}">
        <p14:creationId xmlns:p14="http://schemas.microsoft.com/office/powerpoint/2010/main" val="1462363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436704" cy="5334000"/>
          </a:xfrm>
        </p:spPr>
        <p:txBody>
          <a:bodyPr/>
          <a:lstStyle/>
          <a:p>
            <a:pPr algn="l"/>
            <a:r>
              <a:rPr lang="en-US" sz="1200" b="0" i="0" u="none" strike="noStrike" baseline="0" dirty="0">
                <a:latin typeface="Gotham" panose="020B0604020202020204"/>
              </a:rPr>
              <a:t>La </a:t>
            </a:r>
            <a:r>
              <a:rPr lang="en-US" sz="1200" b="1" i="0" u="none" strike="noStrike" baseline="0" dirty="0" err="1">
                <a:latin typeface="Gotham" panose="020B0604020202020204"/>
              </a:rPr>
              <a:t>actividad</a:t>
            </a:r>
            <a:r>
              <a:rPr lang="en-US" sz="1200" b="1" i="0" u="none" strike="noStrike" baseline="0" dirty="0">
                <a:latin typeface="Gotham" panose="020B0604020202020204"/>
              </a:rPr>
              <a:t> </a:t>
            </a:r>
            <a:r>
              <a:rPr lang="en-US" sz="1200" b="1" i="0" u="none" strike="noStrike" baseline="0" dirty="0" err="1">
                <a:latin typeface="Gotham" panose="020B0604020202020204"/>
              </a:rPr>
              <a:t>f</a:t>
            </a:r>
            <a:r>
              <a:rPr lang="en-US" sz="1200" b="1" i="0" u="none" strike="noStrike" baseline="0" dirty="0" err="1">
                <a:latin typeface="Gotham" panose="020B0604020202020204"/>
                <a:cs typeface="Calibri" panose="020F0502020204030204" pitchFamily="34" charset="0"/>
              </a:rPr>
              <a:t>ísica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mejora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aprendizaje</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tres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niveles</a:t>
            </a:r>
            <a:r>
              <a:rPr lang="en-US" sz="1200" b="0" i="0" u="none" strike="noStrike" baseline="0" dirty="0">
                <a:latin typeface="Gotham" panose="020B0604020202020204"/>
                <a:cs typeface="Calibri" panose="020F0502020204030204" pitchFamily="34" charset="0"/>
              </a:rPr>
              <a:t>: Primero, </a:t>
            </a:r>
            <a:r>
              <a:rPr lang="en-US" sz="1200" b="0" i="0" u="none" strike="noStrike" baseline="0" dirty="0" err="1">
                <a:latin typeface="Gotham" panose="020B0604020202020204"/>
                <a:cs typeface="Calibri" panose="020F0502020204030204" pitchFamily="34" charset="0"/>
              </a:rPr>
              <a:t>optimiza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su</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mentalidad</a:t>
            </a:r>
            <a:r>
              <a:rPr lang="en-US" sz="1200" b="0" i="0" u="none" strike="noStrike" baseline="0" dirty="0">
                <a:latin typeface="Gotham" panose="020B0604020202020204"/>
                <a:cs typeface="Calibri" panose="020F0502020204030204" pitchFamily="34" charset="0"/>
              </a:rPr>
              <a:t> para </a:t>
            </a:r>
            <a:r>
              <a:rPr lang="en-US" sz="1200" b="0" i="0" u="none" strike="noStrike" baseline="0" dirty="0" err="1">
                <a:latin typeface="Gotham" panose="020B0604020202020204"/>
                <a:cs typeface="Calibri" panose="020F0502020204030204" pitchFamily="34" charset="0"/>
              </a:rPr>
              <a:t>mejorar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estado</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alerta</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atención</a:t>
            </a:r>
            <a:r>
              <a:rPr lang="en-US" sz="1200" b="0" i="0" u="none" strike="noStrike" baseline="0" dirty="0">
                <a:latin typeface="Gotham" panose="020B0604020202020204"/>
                <a:cs typeface="Calibri" panose="020F0502020204030204" pitchFamily="34" charset="0"/>
              </a:rPr>
              <a:t> y la </a:t>
            </a:r>
            <a:r>
              <a:rPr lang="en-US" sz="1200" b="0" i="0" u="none" strike="noStrike" baseline="0" dirty="0" err="1">
                <a:latin typeface="Gotham" panose="020B0604020202020204"/>
                <a:cs typeface="Calibri" panose="020F0502020204030204" pitchFamily="34" charset="0"/>
              </a:rPr>
              <a:t>motivación</a:t>
            </a:r>
            <a:r>
              <a:rPr lang="en-US" sz="1200" b="0" i="0" u="none" strike="noStrike" baseline="0" dirty="0">
                <a:latin typeface="Gotham" panose="020B0604020202020204"/>
                <a:cs typeface="Calibri" panose="020F0502020204030204" pitchFamily="34" charset="0"/>
              </a:rPr>
              <a:t>.</a:t>
            </a:r>
          </a:p>
          <a:p>
            <a:pPr algn="l"/>
            <a:endParaRPr lang="en-U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Segundo </a:t>
            </a:r>
            <a:r>
              <a:rPr lang="en-US" sz="1200" b="0" i="0" u="none" strike="noStrike" baseline="0" dirty="0" err="1">
                <a:latin typeface="Gotham" panose="020B0604020202020204"/>
                <a:cs typeface="Calibri" panose="020F0502020204030204" pitchFamily="34" charset="0"/>
              </a:rPr>
              <a:t>lugar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prepara</a:t>
            </a:r>
            <a:r>
              <a:rPr lang="en-US" sz="1200" b="0" i="0" u="none" strike="noStrike" baseline="0" dirty="0">
                <a:latin typeface="Gotham" panose="020B0604020202020204"/>
                <a:cs typeface="Calibri" panose="020F0502020204030204" pitchFamily="34" charset="0"/>
              </a:rPr>
              <a:t> y anima a las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nerviosas</a:t>
            </a:r>
            <a:r>
              <a:rPr lang="en-US" sz="1200" b="0" i="0" u="none" strike="noStrike" baseline="0" dirty="0">
                <a:latin typeface="Gotham" panose="020B0604020202020204"/>
                <a:cs typeface="Calibri" panose="020F0502020204030204" pitchFamily="34" charset="0"/>
              </a:rPr>
              <a:t> a </a:t>
            </a:r>
            <a:r>
              <a:rPr lang="en-US" sz="1200" b="0" i="0" u="none" strike="noStrike" baseline="0" dirty="0" err="1">
                <a:latin typeface="Gotham" panose="020B0604020202020204"/>
                <a:cs typeface="Calibri" panose="020F0502020204030204" pitchFamily="34" charset="0"/>
              </a:rPr>
              <a:t>unirse</a:t>
            </a:r>
            <a:r>
              <a:rPr lang="en-US" sz="1200" b="0" i="0" u="none" strike="noStrike" baseline="0" dirty="0">
                <a:latin typeface="Gotham" panose="020B0604020202020204"/>
                <a:cs typeface="Calibri" panose="020F0502020204030204" pitchFamily="34" charset="0"/>
              </a:rPr>
              <a:t> entre </a:t>
            </a:r>
            <a:r>
              <a:rPr lang="en-US" sz="1200" b="0" i="0" u="none" strike="noStrike" baseline="0" dirty="0" err="1">
                <a:latin typeface="Gotham" panose="020B0604020202020204"/>
                <a:cs typeface="Calibri" panose="020F0502020204030204" pitchFamily="34" charset="0"/>
              </a:rPr>
              <a:t>sí</a:t>
            </a:r>
            <a:r>
              <a:rPr lang="en-US" sz="1200" b="0" i="0" u="none" strike="noStrike" baseline="0" dirty="0">
                <a:latin typeface="Gotham" panose="020B0604020202020204"/>
                <a:cs typeface="Calibri" panose="020F0502020204030204" pitchFamily="34" charset="0"/>
              </a:rPr>
              <a:t>, que es la base cellular para registrar </a:t>
            </a:r>
            <a:r>
              <a:rPr lang="en-US" sz="1200" b="0" i="0" u="none" strike="noStrike" baseline="0" dirty="0" err="1">
                <a:latin typeface="Gotham" panose="020B0604020202020204"/>
                <a:cs typeface="Calibri" panose="020F0502020204030204" pitchFamily="34" charset="0"/>
              </a:rPr>
              <a:t>nueva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información</a:t>
            </a:r>
            <a:r>
              <a:rPr lang="en-US" sz="1200" b="0" i="0" u="none" strike="noStrike" baseline="0" dirty="0">
                <a:latin typeface="Gotham" panose="020B0604020202020204"/>
                <a:cs typeface="Calibri" panose="020F0502020204030204" pitchFamily="34" charset="0"/>
              </a:rPr>
              <a:t>.</a:t>
            </a:r>
          </a:p>
          <a:p>
            <a:pPr algn="l"/>
            <a:endParaRPr lang="en-U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cs typeface="Calibri" panose="020F0502020204030204" pitchFamily="34" charset="0"/>
              </a:rPr>
              <a:t>Tercero</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estimula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Desarrollo de </a:t>
            </a:r>
            <a:r>
              <a:rPr lang="en-US" sz="1200" b="0" i="0" u="none" strike="noStrike" baseline="0" dirty="0" err="1">
                <a:latin typeface="Gotham" panose="020B0604020202020204"/>
                <a:cs typeface="Calibri" panose="020F0502020204030204" pitchFamily="34" charset="0"/>
              </a:rPr>
              <a:t>nuevas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nerviosas</a:t>
            </a:r>
            <a:r>
              <a:rPr lang="en-US" sz="1200" b="0" i="0" u="none" strike="noStrike" baseline="0" dirty="0">
                <a:latin typeface="Gotham" panose="020B0604020202020204"/>
                <a:cs typeface="Calibri" panose="020F0502020204030204" pitchFamily="34" charset="0"/>
              </a:rPr>
              <a:t> a </a:t>
            </a:r>
            <a:r>
              <a:rPr lang="en-US" sz="1200" b="0" i="0" u="none" strike="noStrike" baseline="0" dirty="0" err="1">
                <a:latin typeface="Gotham" panose="020B0604020202020204"/>
                <a:cs typeface="Calibri" panose="020F0502020204030204" pitchFamily="34" charset="0"/>
              </a:rPr>
              <a:t>partir</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madre</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hipocampo.”</a:t>
            </a:r>
            <a:r>
              <a:rPr lang="en-US" sz="1200" b="0" i="0" u="none" strike="noStrike" baseline="30000" dirty="0">
                <a:latin typeface="Gotham" panose="020B0604020202020204"/>
                <a:cs typeface="Calibri" panose="020F0502020204030204" pitchFamily="34" charset="0"/>
              </a:rPr>
              <a:t>7</a:t>
            </a:r>
            <a:endParaRPr lang="en-US" sz="1200" b="0" i="0" u="none" strike="noStrike" baseline="3000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El </a:t>
            </a:r>
            <a:r>
              <a:rPr lang="en-US" sz="1200" b="1" i="0" u="none" strike="noStrike" baseline="0" dirty="0">
                <a:latin typeface="Gotham" panose="020B0604020202020204"/>
              </a:rPr>
              <a:t>control </a:t>
            </a:r>
            <a:r>
              <a:rPr lang="en-US" sz="1200" b="1" i="0" u="none" strike="noStrike" baseline="0" dirty="0" err="1">
                <a:latin typeface="Gotham" panose="020B0604020202020204"/>
              </a:rPr>
              <a:t>inhibitorio</a:t>
            </a:r>
            <a:r>
              <a:rPr lang="en-US" sz="1200" b="0" i="0" u="none" strike="noStrike" baseline="0" dirty="0">
                <a:latin typeface="Gotham" panose="020B0604020202020204"/>
              </a:rPr>
              <a:t> </a:t>
            </a:r>
            <a:r>
              <a:rPr lang="en-US" sz="1200" b="0" i="0" u="none" strike="noStrike" baseline="0" dirty="0" err="1">
                <a:latin typeface="Gotham" panose="020B0604020202020204"/>
              </a:rPr>
              <a:t>implica</a:t>
            </a:r>
            <a:r>
              <a:rPr lang="en-US" sz="1200" b="0" i="0" u="none" strike="noStrike" baseline="0" dirty="0">
                <a:latin typeface="Gotham" panose="020B0604020202020204"/>
              </a:rPr>
              <a:t> la </a:t>
            </a:r>
            <a:r>
              <a:rPr lang="en-US" sz="1200" b="0" i="0" u="none" strike="noStrike" baseline="0" dirty="0" err="1">
                <a:latin typeface="Gotham" panose="020B0604020202020204"/>
              </a:rPr>
              <a:t>capacidad</a:t>
            </a:r>
            <a:r>
              <a:rPr lang="en-US" sz="1200" b="0" i="0" u="none" strike="noStrike" baseline="0" dirty="0">
                <a:latin typeface="Gotham" panose="020B0604020202020204"/>
              </a:rPr>
              <a:t> de </a:t>
            </a:r>
            <a:r>
              <a:rPr lang="en-US" sz="1200" b="0" i="0" u="none" strike="noStrike" baseline="0" dirty="0" err="1">
                <a:latin typeface="Gotham" panose="020B0604020202020204"/>
              </a:rPr>
              <a:t>concentrarse</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est</a:t>
            </a:r>
            <a:r>
              <a:rPr lang="en-US" sz="1200" b="0" i="0" u="none" strike="noStrike" baseline="0" dirty="0" err="1">
                <a:latin typeface="Gotham" panose="020B0604020202020204"/>
                <a:cs typeface="Calibri" panose="020F0502020204030204" pitchFamily="34" charset="0"/>
              </a:rPr>
              <a:t>ímulos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importantes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cuando</a:t>
            </a:r>
            <a:r>
              <a:rPr lang="en-US" sz="1200" b="0" i="0" u="none" strike="noStrike" baseline="0" dirty="0">
                <a:latin typeface="Gotham" panose="020B0604020202020204"/>
                <a:cs typeface="Calibri" panose="020F0502020204030204" pitchFamily="34" charset="0"/>
              </a:rPr>
              <a:t> hay </a:t>
            </a:r>
            <a:r>
              <a:rPr lang="en-US" sz="1200" b="0" i="0" u="none" strike="noStrike" baseline="0" dirty="0" err="1">
                <a:latin typeface="Gotham" panose="020B0604020202020204"/>
              </a:rPr>
              <a:t>est</a:t>
            </a:r>
            <a:r>
              <a:rPr lang="en-US" sz="1200" b="0" i="0" u="none" strike="noStrike" baseline="0" dirty="0" err="1">
                <a:latin typeface="Gotham" panose="020B0604020202020204"/>
                <a:cs typeface="Calibri" panose="020F0502020204030204" pitchFamily="34" charset="0"/>
              </a:rPr>
              <a:t>ímulos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irrelevantes</a:t>
            </a:r>
            <a:r>
              <a:rPr lang="en-US" sz="1200" b="0" i="0" u="none" strike="noStrike" baseline="0" dirty="0">
                <a:latin typeface="Gotham" panose="020B0604020202020204"/>
                <a:cs typeface="Calibri" panose="020F0502020204030204" pitchFamily="34" charset="0"/>
              </a:rPr>
              <a:t>.</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Ejemplos</a:t>
            </a:r>
            <a:r>
              <a:rPr lang="en-US" sz="1200" b="0" i="0" u="none" strike="noStrike" baseline="0" dirty="0">
                <a:latin typeface="Gotham" panose="020B0604020202020204"/>
              </a:rPr>
              <a:t>:</a:t>
            </a:r>
          </a:p>
          <a:p>
            <a:pPr algn="l"/>
            <a:r>
              <a:rPr lang="es-ES" sz="1200" b="0" i="0" u="none" strike="noStrike" baseline="0" dirty="0">
                <a:latin typeface="Gotham" panose="020B0604020202020204"/>
              </a:rPr>
              <a:t>La capacidad de escuchar y responder a las instrucciones de un maestro en un aula ruidosa o de anular</a:t>
            </a:r>
          </a:p>
          <a:p>
            <a:pPr algn="l"/>
            <a:r>
              <a:rPr lang="es-ES" sz="1200" b="0" i="0" u="none" strike="noStrike" baseline="0" dirty="0">
                <a:latin typeface="Gotham" panose="020B0604020202020204"/>
              </a:rPr>
              <a:t>tendencias conductuales fuertes pero inapropiadas. El control inhibitorio es evidente en algunos juegos como</a:t>
            </a:r>
          </a:p>
          <a:p>
            <a:pPr algn="l"/>
            <a:r>
              <a:rPr lang="es-ES" sz="1200" b="0" i="1" u="none" strike="noStrike" baseline="0" dirty="0">
                <a:latin typeface="Gotham" panose="020B0604020202020204"/>
              </a:rPr>
              <a:t>Simon dice</a:t>
            </a:r>
            <a:r>
              <a:rPr lang="es-ES" sz="1200" b="0" i="0" u="none" strike="noStrike" baseline="0" dirty="0">
                <a:latin typeface="Gotham" panose="020B0604020202020204"/>
              </a:rPr>
              <a:t>, donde los niños se resisten a responder a cada comando y escuchan señales específicas.</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Fuentes:</a:t>
            </a:r>
          </a:p>
          <a:p>
            <a:pPr algn="l"/>
            <a:r>
              <a:rPr lang="en-US" sz="1200" b="0" i="0" u="none" strike="noStrike" baseline="0" dirty="0">
                <a:latin typeface="Gotham" panose="020B0604020202020204"/>
              </a:rPr>
              <a:t>7. </a:t>
            </a:r>
            <a:r>
              <a:rPr lang="en-US" sz="1200" b="0" i="0" u="none" strike="noStrike" baseline="0" dirty="0" err="1">
                <a:latin typeface="Gotham" panose="020B0604020202020204"/>
              </a:rPr>
              <a:t>Ratey</a:t>
            </a:r>
            <a:r>
              <a:rPr lang="en-US" sz="1200" b="0" i="0" u="none" strike="noStrike" baseline="0" dirty="0">
                <a:latin typeface="Gotham" panose="020B0604020202020204"/>
              </a:rPr>
              <a:t> JJ. Spark: The Revolutionary New Science of Exercise and the Brain. Little, Brown Spark; 2013:45.</a:t>
            </a:r>
          </a:p>
          <a:p>
            <a:pPr algn="l"/>
            <a:r>
              <a:rPr lang="en-US" sz="1200" b="0" i="0" u="none" strike="noStrike" baseline="0" dirty="0">
                <a:latin typeface="Gotham" panose="020B0604020202020204"/>
              </a:rPr>
              <a:t>8. Khan, N.A., Hillman, C.H. “The relation of childhood physical activity and aerobic fitness to brain function and cognition:</a:t>
            </a:r>
          </a:p>
          <a:p>
            <a:pPr algn="l"/>
            <a:r>
              <a:rPr lang="en-US" sz="1200" b="0" i="0" u="none" strike="noStrike" baseline="0" dirty="0">
                <a:latin typeface="Gotham" panose="020B0604020202020204"/>
              </a:rPr>
              <a:t>A review.” </a:t>
            </a:r>
            <a:r>
              <a:rPr lang="en-US" sz="1200" b="0" i="0" u="none" strike="noStrike" baseline="0" dirty="0" err="1">
                <a:latin typeface="Gotham" panose="020B0604020202020204"/>
              </a:rPr>
              <a:t>Pediatr</a:t>
            </a:r>
            <a:r>
              <a:rPr lang="en-US" sz="1200" b="0" i="0" u="none" strike="noStrike" baseline="0" dirty="0">
                <a:latin typeface="Gotham" panose="020B0604020202020204"/>
              </a:rPr>
              <a:t> </a:t>
            </a:r>
            <a:r>
              <a:rPr lang="en-US" sz="1200" b="0" i="0" u="none" strike="noStrike" baseline="0" dirty="0" err="1">
                <a:latin typeface="Gotham" panose="020B0604020202020204"/>
              </a:rPr>
              <a:t>Exerc</a:t>
            </a:r>
            <a:r>
              <a:rPr lang="en-US" sz="1200" b="0" i="0" u="none" strike="noStrike" baseline="0" dirty="0">
                <a:latin typeface="Gotham" panose="020B0604020202020204"/>
              </a:rPr>
              <a:t> Sci. 2014;26:138–146.</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Tree>
    <p:extLst>
      <p:ext uri="{BB962C8B-B14F-4D97-AF65-F5344CB8AC3E}">
        <p14:creationId xmlns:p14="http://schemas.microsoft.com/office/powerpoint/2010/main" val="87768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Pregunte</a:t>
            </a:r>
            <a:r>
              <a:rPr lang="en-US" sz="1200" b="0" i="0" u="none" strike="noStrike" baseline="0" dirty="0">
                <a:latin typeface="Gotham" panose="020B0604020202020204"/>
              </a:rPr>
              <a:t>: </a:t>
            </a:r>
            <a:r>
              <a:rPr lang="en-US" sz="1200" b="1" i="0" u="none" strike="noStrike" baseline="0" dirty="0">
                <a:latin typeface="Gotham" panose="020B0604020202020204"/>
              </a:rPr>
              <a:t>¿</a:t>
            </a:r>
            <a:r>
              <a:rPr lang="en-US" sz="1200" b="1" i="0" u="none" strike="noStrike" baseline="0" dirty="0" err="1">
                <a:latin typeface="Gotham" panose="020B0604020202020204"/>
              </a:rPr>
              <a:t>Qué</a:t>
            </a:r>
            <a:r>
              <a:rPr lang="en-US" sz="1200" b="1" i="0" u="none" strike="noStrike" baseline="0" dirty="0">
                <a:latin typeface="Gotham" panose="020B0604020202020204"/>
              </a:rPr>
              <a:t> </a:t>
            </a:r>
            <a:r>
              <a:rPr lang="en-US" sz="1200" b="1" i="0" u="none" strike="noStrike" baseline="0" dirty="0" err="1">
                <a:latin typeface="Gotham" panose="020B0604020202020204"/>
              </a:rPr>
              <a:t>habilidades</a:t>
            </a:r>
            <a:r>
              <a:rPr lang="en-US" sz="1200" b="1" i="0" u="none" strike="noStrike" baseline="0" dirty="0">
                <a:latin typeface="Gotham" panose="020B0604020202020204"/>
              </a:rPr>
              <a:t> </a:t>
            </a:r>
            <a:r>
              <a:rPr lang="en-US" sz="1200" b="1" i="0" u="none" strike="noStrike" baseline="0" dirty="0" err="1">
                <a:latin typeface="Gotham" panose="020B0604020202020204"/>
              </a:rPr>
              <a:t>motrices</a:t>
            </a:r>
            <a:r>
              <a:rPr lang="en-US" sz="1200" b="1" i="0" u="none" strike="noStrike" baseline="0" dirty="0">
                <a:latin typeface="Gotham" panose="020B0604020202020204"/>
              </a:rPr>
              <a:t> </a:t>
            </a:r>
            <a:r>
              <a:rPr lang="en-US" sz="1200" b="1" i="0" u="none" strike="noStrike" baseline="0" dirty="0" err="1">
                <a:latin typeface="Gotham" panose="020B0604020202020204"/>
              </a:rPr>
              <a:t>gruesas</a:t>
            </a:r>
            <a:r>
              <a:rPr lang="en-US" sz="1200" b="1" i="0" u="none" strike="noStrike" baseline="0" dirty="0">
                <a:latin typeface="Gotham" panose="020B0604020202020204"/>
              </a:rPr>
              <a:t> </a:t>
            </a:r>
            <a:r>
              <a:rPr lang="es-ES" sz="1200" b="1" i="0" u="none" strike="noStrike" baseline="0" dirty="0">
                <a:latin typeface="Gotham" panose="020B0604020202020204"/>
              </a:rPr>
              <a:t>observa que aprenden y dominan los niños en </a:t>
            </a:r>
            <a:r>
              <a:rPr lang="en-US" sz="1200" b="1" i="0" u="none" strike="noStrike" baseline="0" dirty="0" err="1">
                <a:latin typeface="Gotham" panose="020B0604020202020204"/>
              </a:rPr>
              <a:t>su</a:t>
            </a:r>
            <a:r>
              <a:rPr lang="en-US" sz="1200" b="1" i="0" u="none" strike="noStrike" baseline="0" dirty="0">
                <a:latin typeface="Gotham" panose="020B0604020202020204"/>
              </a:rPr>
              <a:t> </a:t>
            </a:r>
            <a:r>
              <a:rPr lang="en-US" sz="1200" b="1" i="0" u="none" strike="noStrike" baseline="0" dirty="0" err="1">
                <a:latin typeface="Gotham" panose="020B0604020202020204"/>
              </a:rPr>
              <a:t>salón</a:t>
            </a:r>
            <a:r>
              <a:rPr lang="en-US" sz="1200" b="1" i="0" u="none" strike="noStrike" baseline="0" dirty="0">
                <a:latin typeface="Gotham" panose="020B0604020202020204"/>
              </a:rPr>
              <a:t> de </a:t>
            </a:r>
            <a:r>
              <a:rPr lang="en-US" sz="1200" b="1" i="0" u="none" strike="noStrike" baseline="0" dirty="0" err="1">
                <a:latin typeface="Gotham" panose="020B0604020202020204"/>
              </a:rPr>
              <a:t>clases</a:t>
            </a:r>
            <a:r>
              <a:rPr lang="en-US" sz="1200" b="1"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Ejemplos</a:t>
            </a:r>
            <a:r>
              <a:rPr lang="en-US" sz="1200" b="0" i="0" u="none" strike="noStrike" baseline="0" dirty="0">
                <a:latin typeface="Gotham" panose="020B0604020202020204"/>
              </a:rPr>
              <a:t>:</a:t>
            </a:r>
          </a:p>
          <a:p>
            <a:pPr algn="l"/>
            <a:r>
              <a:rPr lang="es-ES" sz="1200" b="1" i="0" u="none" strike="noStrike" baseline="0" dirty="0">
                <a:latin typeface="Gotham" panose="020B0604020202020204"/>
              </a:rPr>
              <a:t>Bebés: </a:t>
            </a:r>
            <a:r>
              <a:rPr lang="es-ES" sz="1200" b="0" i="0" u="none" strike="noStrike" baseline="0" dirty="0">
                <a:latin typeface="Gotham" panose="020B0604020202020204"/>
              </a:rPr>
              <a:t>Control de la cabeza y el torso, rodar sobre la barriga, empujar la cabeza y el torso hacia arriba desde la barriga.</a:t>
            </a:r>
          </a:p>
          <a:p>
            <a:pPr algn="l"/>
            <a:r>
              <a:rPr lang="es-ES" sz="1200" b="1" i="0" u="none" strike="noStrike" baseline="0" dirty="0">
                <a:latin typeface="Gotham" panose="020B0604020202020204"/>
              </a:rPr>
              <a:t>Bebés más grandes: </a:t>
            </a:r>
            <a:r>
              <a:rPr lang="es-ES" sz="1200" b="0" i="0" u="none" strike="noStrike" baseline="0" dirty="0">
                <a:latin typeface="Gotham" panose="020B0604020202020204"/>
              </a:rPr>
              <a:t>Gatear, soltar el agarre, cambiar de manos, moverse, ponerse de pie.</a:t>
            </a:r>
          </a:p>
          <a:p>
            <a:pPr algn="l"/>
            <a:r>
              <a:rPr lang="es-ES" sz="1200" b="1" i="0" u="none" strike="noStrike" baseline="0" dirty="0">
                <a:latin typeface="Gotham" panose="020B0604020202020204"/>
              </a:rPr>
              <a:t>Niños pequeños: </a:t>
            </a:r>
            <a:r>
              <a:rPr lang="es-ES" sz="1200" b="0" i="0" u="none" strike="noStrike" baseline="0" dirty="0">
                <a:latin typeface="Gotham" panose="020B0604020202020204"/>
              </a:rPr>
              <a:t>Caminar, subir escalones, lanzar una pelota, saltar en 2 pies.</a:t>
            </a:r>
          </a:p>
          <a:p>
            <a:pPr algn="l"/>
            <a:r>
              <a:rPr lang="es-ES" sz="1200" b="1" i="0" u="none" strike="noStrike" baseline="0" dirty="0">
                <a:latin typeface="Gotham" panose="020B0604020202020204"/>
              </a:rPr>
              <a:t>Niños en edad preescolar: </a:t>
            </a:r>
            <a:r>
              <a:rPr lang="es-ES" sz="1200" b="0" i="0" u="none" strike="noStrike" baseline="0" dirty="0">
                <a:latin typeface="Gotham" panose="020B0604020202020204"/>
              </a:rPr>
              <a:t>Columpiarse, montar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juguetes</a:t>
            </a:r>
            <a:r>
              <a:rPr lang="en-US" sz="1200" b="0" i="0" u="none" strike="noStrike" baseline="0" dirty="0">
                <a:latin typeface="Gotham" panose="020B0604020202020204"/>
              </a:rPr>
              <a:t> de pedal, </a:t>
            </a:r>
            <a:r>
              <a:rPr lang="en-US" sz="1200" b="0" i="0" u="none" strike="noStrike" baseline="0" dirty="0" err="1">
                <a:latin typeface="Gotham" panose="020B0604020202020204"/>
              </a:rPr>
              <a:t>escalar</a:t>
            </a:r>
            <a:r>
              <a:rPr lang="en-US" sz="1200" b="0" i="0" u="none" strike="noStrike" baseline="0" dirty="0">
                <a:latin typeface="Gotham" panose="020B0604020202020204"/>
              </a:rPr>
              <a:t>, </a:t>
            </a:r>
            <a:r>
              <a:rPr lang="en-US" sz="1200" b="0" i="0" u="none" strike="noStrike" baseline="0" dirty="0" err="1">
                <a:latin typeface="Gotham" panose="020B0604020202020204"/>
              </a:rPr>
              <a:t>equilibrar</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Tree>
    <p:extLst>
      <p:ext uri="{BB962C8B-B14F-4D97-AF65-F5344CB8AC3E}">
        <p14:creationId xmlns:p14="http://schemas.microsoft.com/office/powerpoint/2010/main" val="1975976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89713" cy="5334000"/>
          </a:xfrm>
        </p:spPr>
        <p:txBody>
          <a:bodyPr/>
          <a:lstStyle/>
          <a:p>
            <a:pPr algn="l"/>
            <a:r>
              <a:rPr lang="es-ES" sz="1200" b="0" i="0" u="none" strike="noStrike" baseline="0" dirty="0">
                <a:latin typeface="Gotham-Book" panose="020B0604020202020204"/>
              </a:rPr>
              <a:t>Las interacciones que los niños tienen con sus cuidadores, familiares y compañeros influyen en </a:t>
            </a:r>
            <a:r>
              <a:rPr lang="en-US" sz="1200" b="0" i="0" u="none" strike="noStrike" baseline="0" dirty="0" err="1">
                <a:latin typeface="Gotham-Book" panose="020B0604020202020204"/>
              </a:rPr>
              <a:t>el</a:t>
            </a:r>
            <a:r>
              <a:rPr lang="en-US" sz="1200" b="0" i="0" u="none" strike="noStrike" baseline="0" dirty="0">
                <a:latin typeface="Gotham-Book" panose="020B0604020202020204"/>
              </a:rPr>
              <a:t> </a:t>
            </a:r>
            <a:r>
              <a:rPr lang="en-US" sz="1200" b="0" i="0" u="none" strike="noStrike" baseline="0" dirty="0" err="1">
                <a:latin typeface="Gotham-Book" panose="020B0604020202020204"/>
              </a:rPr>
              <a:t>desarrollo</a:t>
            </a:r>
            <a:r>
              <a:rPr lang="en-US" sz="1200" b="0" i="0" u="none" strike="noStrike" baseline="0" dirty="0">
                <a:latin typeface="Gotham-Book" panose="020B0604020202020204"/>
              </a:rPr>
              <a:t> </a:t>
            </a:r>
            <a:r>
              <a:rPr lang="en-US" sz="1200" b="0" i="0" u="none" strike="noStrike" baseline="0" dirty="0" err="1">
                <a:latin typeface="Gotham-Book" panose="020B0604020202020204"/>
              </a:rPr>
              <a:t>motriz</a:t>
            </a:r>
            <a:r>
              <a:rPr lang="en-US" sz="1200" b="0" i="0" u="none" strike="noStrike" baseline="0" dirty="0">
                <a:latin typeface="Gotham-Book" panose="020B0604020202020204"/>
              </a:rPr>
              <a:t>.</a:t>
            </a:r>
            <a:endParaRPr lang="en-US" sz="1200" dirty="0">
              <a:latin typeface="Gotham" panose="02000504020000020004"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Tree>
    <p:extLst>
      <p:ext uri="{BB962C8B-B14F-4D97-AF65-F5344CB8AC3E}">
        <p14:creationId xmlns:p14="http://schemas.microsoft.com/office/powerpoint/2010/main" val="2252647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02965" cy="5076825"/>
          </a:xfrm>
        </p:spPr>
        <p:txBody>
          <a:bodyPr/>
          <a:lstStyle/>
          <a:p>
            <a:pPr algn="l"/>
            <a:r>
              <a:rPr lang="en-US" sz="1200" b="1" i="0" u="none" strike="noStrike" baseline="0" dirty="0" err="1">
                <a:latin typeface="Gotham" panose="020B0604020202020204"/>
              </a:rPr>
              <a:t>Fase</a:t>
            </a:r>
            <a:r>
              <a:rPr lang="en-US" sz="1200" b="1" i="0" u="none" strike="noStrike" baseline="0" dirty="0">
                <a:latin typeface="Gotham" panose="020B0604020202020204"/>
              </a:rPr>
              <a:t> de </a:t>
            </a:r>
            <a:r>
              <a:rPr lang="en-US" sz="1200" b="1" i="0" u="none" strike="noStrike" baseline="0" dirty="0" err="1">
                <a:latin typeface="Gotham" panose="020B0604020202020204"/>
              </a:rPr>
              <a:t>movimiento</a:t>
            </a:r>
            <a:r>
              <a:rPr lang="en-US" sz="1200" b="1" i="0" u="none" strike="noStrike" baseline="0" dirty="0">
                <a:latin typeface="Gotham" panose="020B0604020202020204"/>
              </a:rPr>
              <a:t> </a:t>
            </a:r>
            <a:r>
              <a:rPr lang="en-US" sz="1200" b="1" i="0" u="none" strike="noStrike" baseline="0" dirty="0" err="1">
                <a:latin typeface="Gotham" panose="020B0604020202020204"/>
              </a:rPr>
              <a:t>reflexivo</a:t>
            </a:r>
            <a:endParaRPr lang="en-US" sz="1200" b="1" i="0" u="none" strike="noStrike" baseline="0" dirty="0">
              <a:latin typeface="Gotham" panose="020B0604020202020204"/>
            </a:endParaRPr>
          </a:p>
          <a:p>
            <a:pPr algn="l"/>
            <a:r>
              <a:rPr lang="en-US" sz="1200" b="0" i="0" u="none" strike="noStrike" baseline="0" dirty="0">
                <a:latin typeface="Gotham" panose="020B0604020202020204"/>
              </a:rPr>
              <a:t>Antes del </a:t>
            </a:r>
            <a:r>
              <a:rPr lang="en-US" sz="1200" b="0" i="0" u="none" strike="noStrike" baseline="0" dirty="0" err="1">
                <a:latin typeface="Gotham" panose="020B0604020202020204"/>
              </a:rPr>
              <a:t>nacimiento</a:t>
            </a:r>
            <a:r>
              <a:rPr lang="en-US" sz="1200" b="0" i="0" u="none" strike="noStrike" baseline="0" dirty="0">
                <a:latin typeface="Gotham" panose="020B0604020202020204"/>
              </a:rPr>
              <a:t> y </a:t>
            </a:r>
            <a:r>
              <a:rPr lang="en-US" sz="1200" b="0" i="0" u="none" strike="noStrike" baseline="0" dirty="0" err="1">
                <a:latin typeface="Gotham" panose="020B0604020202020204"/>
              </a:rPr>
              <a:t>durante</a:t>
            </a:r>
            <a:r>
              <a:rPr lang="en-US" sz="1200" b="0" i="0" u="none" strike="noStrike" baseline="0" dirty="0">
                <a:latin typeface="Gotham" panose="020B0604020202020204"/>
              </a:rPr>
              <a:t> los </a:t>
            </a:r>
            <a:r>
              <a:rPr lang="en-US" sz="1200" b="0" i="0" u="none" strike="noStrike" baseline="0" dirty="0" err="1">
                <a:latin typeface="Gotham" panose="020B0604020202020204"/>
              </a:rPr>
              <a:t>siguientes</a:t>
            </a:r>
            <a:r>
              <a:rPr lang="en-US" sz="1200" b="0" i="0" u="none" strike="noStrike" baseline="0" dirty="0">
                <a:latin typeface="Gotham" panose="020B0604020202020204"/>
              </a:rPr>
              <a:t> </a:t>
            </a:r>
            <a:r>
              <a:rPr lang="es-ES" sz="1200" b="0" i="0" u="none" strike="noStrike" baseline="0" dirty="0">
                <a:latin typeface="Gotham" panose="020B0604020202020204"/>
              </a:rPr>
              <a:t>meses, los bebés se encuentran en la fase de movimiento reflexivo. Durante esta fase, las respuestas reflexivas primitivas determinan en parte los movimientos. Cuando se estimula a los recién nacidos en la mejilla, giran la cabeza hacia la estimulación y buscan succionar. Si coloca el dedo en la palma de la mano de un bebé muy pequeño, éste lo agarrará con fuerza. Ambos son ejemplos de movimientos reflejos</a:t>
            </a:r>
          </a:p>
          <a:p>
            <a:pPr algn="l"/>
            <a:r>
              <a:rPr lang="en-US" sz="1200" b="0" i="0" u="none" strike="noStrike" baseline="0" dirty="0">
                <a:latin typeface="Gotham" panose="020B0604020202020204"/>
              </a:rPr>
              <a:t>que </a:t>
            </a:r>
            <a:r>
              <a:rPr lang="en-US" sz="1200" b="0" i="0" u="none" strike="noStrike" baseline="0" dirty="0" err="1">
                <a:latin typeface="Gotham" panose="020B0604020202020204"/>
              </a:rPr>
              <a:t>desaparecen</a:t>
            </a:r>
            <a:r>
              <a:rPr lang="en-US" sz="1200" b="0" i="0" u="none" strike="noStrike" baseline="0" dirty="0">
                <a:latin typeface="Gotham" panose="020B0604020202020204"/>
              </a:rPr>
              <a:t> </a:t>
            </a:r>
            <a:r>
              <a:rPr lang="en-US" sz="1200" b="0" i="0" u="none" strike="noStrike" baseline="0" dirty="0" err="1">
                <a:latin typeface="Gotham" panose="020B0604020202020204"/>
              </a:rPr>
              <a:t>gradualmente</a:t>
            </a:r>
            <a:r>
              <a:rPr lang="en-US" sz="1200" b="0" i="0" u="none" strike="noStrike" baseline="0" dirty="0">
                <a:latin typeface="Gotham" panose="020B0604020202020204"/>
              </a:rPr>
              <a:t> a </a:t>
            </a:r>
            <a:r>
              <a:rPr lang="en-US" sz="1200" b="0" i="0" u="none" strike="noStrike" baseline="0" dirty="0" err="1">
                <a:latin typeface="Gotham" panose="020B0604020202020204"/>
              </a:rPr>
              <a:t>medida</a:t>
            </a:r>
            <a:r>
              <a:rPr lang="en-US" sz="1200" b="0" i="0" u="none" strike="noStrike" baseline="0" dirty="0">
                <a:latin typeface="Gotham" panose="020B0604020202020204"/>
              </a:rPr>
              <a:t> que los </a:t>
            </a:r>
            <a:r>
              <a:rPr lang="es-ES" sz="1200" b="0" i="0" u="none" strike="noStrike" baseline="0" dirty="0">
                <a:latin typeface="Gotham" panose="020B0604020202020204"/>
              </a:rPr>
              <a:t>bebés maduran. Tenga en cuenta que existe una </a:t>
            </a:r>
            <a:r>
              <a:rPr lang="en-US" sz="1200" b="0" i="0" u="none" strike="noStrike" baseline="0" dirty="0" err="1">
                <a:latin typeface="Gotham" panose="020B0604020202020204"/>
              </a:rPr>
              <a:t>superposición</a:t>
            </a:r>
            <a:r>
              <a:rPr lang="en-US" sz="1200" b="0" i="0" u="none" strike="noStrike" baseline="0" dirty="0">
                <a:latin typeface="Gotham" panose="020B0604020202020204"/>
              </a:rPr>
              <a:t> entre las </a:t>
            </a:r>
            <a:r>
              <a:rPr lang="en-US" sz="1200" b="0" i="0" u="none" strike="noStrike" baseline="0" dirty="0" err="1">
                <a:latin typeface="Gotham" panose="020B0604020202020204"/>
              </a:rPr>
              <a:t>etapas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1" i="0" u="none" strike="noStrike" baseline="0" dirty="0" err="1">
                <a:latin typeface="Gotham" panose="020B0604020202020204"/>
              </a:rPr>
              <a:t>Fase</a:t>
            </a:r>
            <a:r>
              <a:rPr lang="en-US" sz="1200" b="1" i="0" u="none" strike="noStrike" baseline="0" dirty="0">
                <a:latin typeface="Gotham" panose="020B0604020202020204"/>
              </a:rPr>
              <a:t> de </a:t>
            </a:r>
            <a:r>
              <a:rPr lang="en-US" sz="1200" b="1" i="0" u="none" strike="noStrike" baseline="0" dirty="0" err="1">
                <a:latin typeface="Gotham" panose="020B0604020202020204"/>
              </a:rPr>
              <a:t>movimiento</a:t>
            </a:r>
            <a:r>
              <a:rPr lang="en-US" sz="1200" b="1" i="0" u="none" strike="noStrike" baseline="0" dirty="0">
                <a:latin typeface="Gotham" panose="020B0604020202020204"/>
              </a:rPr>
              <a:t> </a:t>
            </a:r>
            <a:r>
              <a:rPr lang="en-US" sz="1200" b="1" i="0" u="none" strike="noStrike" baseline="0" dirty="0" err="1">
                <a:latin typeface="Gotham" panose="020B0604020202020204"/>
              </a:rPr>
              <a:t>rudimentario</a:t>
            </a:r>
            <a:endParaRPr lang="en-US" sz="1200" b="1" i="0" u="none" strike="noStrike" baseline="0" dirty="0">
              <a:latin typeface="Gotham" panose="020B0604020202020204"/>
            </a:endParaRPr>
          </a:p>
          <a:p>
            <a:pPr algn="l"/>
            <a:r>
              <a:rPr lang="en-US" sz="1200" dirty="0" err="1">
                <a:latin typeface="Gotham" panose="020B0604020202020204"/>
              </a:rPr>
              <a:t>Esta</a:t>
            </a:r>
            <a:r>
              <a:rPr lang="en-US" sz="1200" dirty="0">
                <a:latin typeface="Gotham" panose="020B0604020202020204"/>
              </a:rPr>
              <a:t> </a:t>
            </a:r>
            <a:r>
              <a:rPr lang="en-US" sz="1200" dirty="0" err="1">
                <a:latin typeface="Gotham" panose="020B0604020202020204"/>
              </a:rPr>
              <a:t>fase</a:t>
            </a:r>
            <a:r>
              <a:rPr lang="en-US" sz="1200" dirty="0">
                <a:latin typeface="Gotham" panose="020B0604020202020204"/>
              </a:rPr>
              <a:t> </a:t>
            </a:r>
            <a:r>
              <a:rPr lang="en-US" sz="1200" dirty="0" err="1">
                <a:latin typeface="Gotham" panose="020B0604020202020204"/>
              </a:rPr>
              <a:t>va</a:t>
            </a:r>
            <a:r>
              <a:rPr lang="en-US" sz="1200" dirty="0">
                <a:latin typeface="Gotham" panose="020B0604020202020204"/>
              </a:rPr>
              <a:t> </a:t>
            </a:r>
            <a:r>
              <a:rPr lang="en-US" sz="1200" dirty="0" err="1">
                <a:latin typeface="Gotham" panose="020B0604020202020204"/>
              </a:rPr>
              <a:t>desde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Nacimiento hasta </a:t>
            </a:r>
            <a:r>
              <a:rPr lang="en-US" sz="1200" dirty="0" err="1">
                <a:latin typeface="Gotham" panose="020B0604020202020204"/>
              </a:rPr>
              <a:t>aproximadamente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a</a:t>
            </a:r>
            <a:r>
              <a:rPr lang="en-US" sz="1200" dirty="0" err="1">
                <a:latin typeface="Gotham" panose="020B0604020202020204"/>
                <a:cs typeface="Calibri" panose="020F0502020204030204" pitchFamily="34" charset="0"/>
              </a:rPr>
              <a:t>ño</a:t>
            </a:r>
            <a:r>
              <a:rPr lang="en-US" sz="1200" dirty="0">
                <a:latin typeface="Gotham" panose="020B0604020202020204"/>
                <a:cs typeface="Calibri" panose="020F0502020204030204" pitchFamily="34" charset="0"/>
              </a:rPr>
              <a:t> y medio de </a:t>
            </a:r>
            <a:r>
              <a:rPr lang="en-US" sz="1200" dirty="0" err="1">
                <a:latin typeface="Gotham" panose="020B0604020202020204"/>
                <a:cs typeface="Calibri" panose="020F0502020204030204" pitchFamily="34" charset="0"/>
              </a:rPr>
              <a:t>edad</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fase</a:t>
            </a:r>
            <a:r>
              <a:rPr lang="en-US" sz="1200" dirty="0">
                <a:latin typeface="Gotham" panose="020B0604020202020204"/>
                <a:cs typeface="Calibri" panose="020F0502020204030204" pitchFamily="34" charset="0"/>
              </a:rPr>
              <a:t>, se </a:t>
            </a:r>
            <a:r>
              <a:rPr lang="en-US" sz="1200" dirty="0" err="1">
                <a:latin typeface="Gotham" panose="020B0604020202020204"/>
                <a:cs typeface="Calibri" panose="020F0502020204030204" pitchFamily="34" charset="0"/>
              </a:rPr>
              <a:t>está</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desarrollando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control </a:t>
            </a:r>
            <a:r>
              <a:rPr lang="en-US" sz="1200" dirty="0" err="1">
                <a:latin typeface="Gotham" panose="020B0604020202020204"/>
                <a:cs typeface="Calibri" panose="020F0502020204030204" pitchFamily="34" charset="0"/>
              </a:rPr>
              <a:t>voluntario</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acciones</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aprenden</a:t>
            </a:r>
            <a:r>
              <a:rPr lang="en-US" sz="1200" dirty="0">
                <a:latin typeface="Gotham" panose="020B0604020202020204"/>
                <a:cs typeface="Calibri" panose="020F0502020204030204" pitchFamily="34" charset="0"/>
              </a:rPr>
              <a:t> a:</a:t>
            </a:r>
          </a:p>
          <a:p>
            <a:pPr marL="171450" indent="-171450" algn="l">
              <a:buFont typeface="Arial" panose="020B0604020202020204" pitchFamily="34" charset="0"/>
              <a:buChar char="•"/>
            </a:pPr>
            <a:r>
              <a:rPr lang="en-US" sz="1200" dirty="0" err="1">
                <a:latin typeface="Gotham" panose="020B0604020202020204"/>
              </a:rPr>
              <a:t>Levantar</a:t>
            </a:r>
            <a:r>
              <a:rPr lang="en-US" sz="1200" dirty="0">
                <a:latin typeface="Gotham" panose="020B0604020202020204"/>
              </a:rPr>
              <a:t> la cabeza,</a:t>
            </a:r>
          </a:p>
          <a:p>
            <a:pPr marL="171450" indent="-171450" algn="l">
              <a:buFont typeface="Arial" panose="020B0604020202020204" pitchFamily="34" charset="0"/>
              <a:buChar char="•"/>
            </a:pPr>
            <a:r>
              <a:rPr lang="en-US" sz="1200" dirty="0">
                <a:latin typeface="Gotham" panose="020B0604020202020204"/>
              </a:rPr>
              <a:t>Extender los </a:t>
            </a:r>
            <a:r>
              <a:rPr lang="en-US" sz="1200" dirty="0" err="1">
                <a:latin typeface="Gotham" panose="020B0604020202020204"/>
              </a:rPr>
              <a:t>brazos</a:t>
            </a:r>
            <a:r>
              <a:rPr lang="en-US" sz="1200" dirty="0">
                <a:latin typeface="Gotham" panose="020B0604020202020204"/>
              </a:rPr>
              <a:t> para </a:t>
            </a:r>
            <a:r>
              <a:rPr lang="en-US" sz="1200" dirty="0" err="1">
                <a:latin typeface="Gotham" panose="020B0604020202020204"/>
              </a:rPr>
              <a:t>agarrar</a:t>
            </a:r>
            <a:r>
              <a:rPr lang="en-US" sz="1200" dirty="0">
                <a:latin typeface="Gotham" panose="020B0604020202020204"/>
              </a:rPr>
              <a:t> y </a:t>
            </a:r>
            <a:r>
              <a:rPr lang="en-US" sz="1200" dirty="0" err="1">
                <a:latin typeface="Gotham" panose="020B0604020202020204"/>
              </a:rPr>
              <a:t>soltar</a:t>
            </a:r>
            <a:r>
              <a:rPr lang="en-US" sz="1200" dirty="0">
                <a:latin typeface="Gotham" panose="020B0604020202020204"/>
              </a:rPr>
              <a:t> un </a:t>
            </a:r>
            <a:r>
              <a:rPr lang="en-US" sz="1200" dirty="0" err="1">
                <a:latin typeface="Gotham" panose="020B0604020202020204"/>
              </a:rPr>
              <a:t>objeto</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Rodar</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Sentarse</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Gatear</a:t>
            </a:r>
            <a:r>
              <a:rPr lang="en-US" sz="1200" dirty="0">
                <a:latin typeface="Gotham" panose="020B0604020202020204"/>
              </a:rPr>
              <a:t> (lo </a:t>
            </a:r>
            <a:r>
              <a:rPr lang="en-US" sz="1200" dirty="0" err="1">
                <a:latin typeface="Gotham" panose="020B0604020202020204"/>
              </a:rPr>
              <a:t>hacen</a:t>
            </a:r>
            <a:r>
              <a:rPr lang="en-US" sz="1200" dirty="0">
                <a:latin typeface="Gotham" panose="020B0604020202020204"/>
              </a:rPr>
              <a:t> con la </a:t>
            </a:r>
            <a:r>
              <a:rPr lang="en-US" sz="1200" dirty="0" err="1">
                <a:latin typeface="Gotham" panose="020B0604020202020204"/>
              </a:rPr>
              <a:t>barriga</a:t>
            </a:r>
            <a:r>
              <a:rPr lang="en-US" sz="1200" dirty="0">
                <a:latin typeface="Gotham" panose="020B0604020202020204"/>
              </a:rPr>
              <a:t> </a:t>
            </a:r>
            <a:r>
              <a:rPr lang="en-US" sz="1200" dirty="0" err="1">
                <a:latin typeface="Gotham" panose="020B0604020202020204"/>
              </a:rPr>
              <a:t>en</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suelo</a:t>
            </a:r>
            <a:r>
              <a:rPr lang="en-US" sz="1200" dirty="0">
                <a:latin typeface="Gotham" panose="020B0604020202020204"/>
              </a:rPr>
              <a:t> </a:t>
            </a:r>
            <a:r>
              <a:rPr lang="en-US" sz="1200" dirty="0" err="1">
                <a:latin typeface="Gotham" panose="020B0604020202020204"/>
              </a:rPr>
              <a:t>como</a:t>
            </a:r>
            <a:r>
              <a:rPr lang="en-US" sz="1200" dirty="0">
                <a:latin typeface="Gotham" panose="020B0604020202020204"/>
              </a:rPr>
              <a:t> arrastre de </a:t>
            </a:r>
            <a:r>
              <a:rPr lang="en-US" sz="1200" dirty="0" err="1">
                <a:latin typeface="Gotham" panose="020B0604020202020204"/>
              </a:rPr>
              <a:t>combate</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Arrastrarse</a:t>
            </a:r>
            <a:r>
              <a:rPr lang="en-US" sz="1200" dirty="0">
                <a:latin typeface="Gotham" panose="020B0604020202020204"/>
              </a:rPr>
              <a:t> (lo </a:t>
            </a:r>
            <a:r>
              <a:rPr lang="en-US" sz="1200" dirty="0" err="1">
                <a:latin typeface="Gotham" panose="020B0604020202020204"/>
              </a:rPr>
              <a:t>hacen</a:t>
            </a:r>
            <a:r>
              <a:rPr lang="en-US" sz="1200" dirty="0">
                <a:latin typeface="Gotham" panose="020B0604020202020204"/>
              </a:rPr>
              <a:t> </a:t>
            </a:r>
            <a:r>
              <a:rPr lang="en-US" sz="1200" dirty="0" err="1">
                <a:latin typeface="Gotham" panose="020B0604020202020204"/>
              </a:rPr>
              <a:t>sobre</a:t>
            </a:r>
            <a:r>
              <a:rPr lang="en-US" sz="1200" dirty="0">
                <a:latin typeface="Gotham" panose="020B0604020202020204"/>
              </a:rPr>
              <a:t> manos y </a:t>
            </a:r>
            <a:r>
              <a:rPr lang="en-US" sz="1200" dirty="0" err="1">
                <a:latin typeface="Gotham" panose="020B0604020202020204"/>
              </a:rPr>
              <a:t>rodillas</a:t>
            </a:r>
            <a:r>
              <a:rPr lang="en-US" sz="1200" dirty="0">
                <a:latin typeface="Gotham" panose="020B0604020202020204"/>
              </a:rPr>
              <a:t>), e</a:t>
            </a:r>
          </a:p>
          <a:p>
            <a:pPr marL="171450" indent="-171450" algn="l">
              <a:buFont typeface="Arial" panose="020B0604020202020204" pitchFamily="34" charset="0"/>
              <a:buChar char="•"/>
            </a:pPr>
            <a:r>
              <a:rPr lang="en-US" sz="1200" dirty="0" err="1">
                <a:latin typeface="Gotham" panose="020B0604020202020204"/>
              </a:rPr>
              <a:t>Impulsarse</a:t>
            </a:r>
            <a:r>
              <a:rPr lang="en-US" sz="1200" dirty="0">
                <a:latin typeface="Gotham" panose="020B0604020202020204"/>
              </a:rPr>
              <a:t> para </a:t>
            </a:r>
            <a:r>
              <a:rPr lang="en-US" sz="1200" dirty="0" err="1">
                <a:latin typeface="Gotham" panose="020B0604020202020204"/>
              </a:rPr>
              <a:t>levantarse</a:t>
            </a:r>
            <a:r>
              <a:rPr lang="en-US" sz="1200" dirty="0">
                <a:latin typeface="Gotham" panose="020B0604020202020204"/>
              </a:rPr>
              <a:t>.</a:t>
            </a:r>
          </a:p>
          <a:p>
            <a:pPr marL="0" indent="0" algn="l">
              <a:buFont typeface="Arial" panose="020B0604020202020204" pitchFamily="34" charset="0"/>
              <a:buNone/>
            </a:pPr>
            <a:r>
              <a:rPr lang="en-US" sz="1200" dirty="0">
                <a:latin typeface="Gotham" panose="020B0604020202020204"/>
              </a:rPr>
              <a:t>La </a:t>
            </a:r>
            <a:r>
              <a:rPr lang="en-US" sz="1200" dirty="0" err="1">
                <a:latin typeface="Gotham" panose="020B0604020202020204"/>
              </a:rPr>
              <a:t>fase</a:t>
            </a:r>
            <a:r>
              <a:rPr lang="en-US" sz="1200" dirty="0">
                <a:latin typeface="Gotham" panose="020B0604020202020204"/>
              </a:rPr>
              <a:t> </a:t>
            </a:r>
            <a:r>
              <a:rPr lang="en-US" sz="1200" dirty="0" err="1">
                <a:latin typeface="Gotham" panose="020B0604020202020204"/>
              </a:rPr>
              <a:t>rudimentaria</a:t>
            </a:r>
            <a:r>
              <a:rPr lang="en-US" sz="1200" dirty="0">
                <a:latin typeface="Gotham" panose="020B0604020202020204"/>
              </a:rPr>
              <a:t> </a:t>
            </a:r>
            <a:r>
              <a:rPr lang="en-US" sz="1200" dirty="0" err="1">
                <a:latin typeface="Gotham" panose="020B0604020202020204"/>
              </a:rPr>
              <a:t>promueve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paso a la </a:t>
            </a:r>
            <a:r>
              <a:rPr lang="en-US" sz="1200" dirty="0" err="1">
                <a:latin typeface="Gotham" panose="020B0604020202020204"/>
              </a:rPr>
              <a:t>siguiente</a:t>
            </a:r>
            <a:r>
              <a:rPr lang="en-US" sz="1200" dirty="0">
                <a:latin typeface="Gotham" panose="020B0604020202020204"/>
              </a:rPr>
              <a:t> </a:t>
            </a:r>
            <a:r>
              <a:rPr lang="en-US" sz="1200" dirty="0" err="1">
                <a:latin typeface="Gotham" panose="020B0604020202020204"/>
              </a:rPr>
              <a:t>fase</a:t>
            </a:r>
            <a:r>
              <a:rPr lang="en-US" sz="1200" dirty="0">
                <a:latin typeface="Gotham" panose="020B0604020202020204"/>
              </a:rPr>
              <a:t>, la </a:t>
            </a:r>
            <a:r>
              <a:rPr lang="en-US" sz="1200" dirty="0" err="1">
                <a:latin typeface="Gotham" panose="020B0604020202020204"/>
              </a:rPr>
              <a:t>fase</a:t>
            </a:r>
            <a:r>
              <a:rPr lang="en-US" sz="1200" dirty="0">
                <a:latin typeface="Gotham" panose="020B0604020202020204"/>
              </a:rPr>
              <a:t> de </a:t>
            </a:r>
            <a:r>
              <a:rPr lang="en-US" sz="1200" dirty="0" err="1">
                <a:latin typeface="Gotham" panose="020B0604020202020204"/>
              </a:rPr>
              <a:t>movimiento</a:t>
            </a:r>
            <a:r>
              <a:rPr lang="en-US" sz="1200" dirty="0">
                <a:latin typeface="Gotham" panose="020B0604020202020204"/>
              </a:rPr>
              <a:t> fundamental.</a:t>
            </a:r>
          </a:p>
          <a:p>
            <a:pPr marL="0" indent="0" algn="l">
              <a:buFont typeface="Arial" panose="020B0604020202020204" pitchFamily="34" charset="0"/>
              <a:buNone/>
            </a:pPr>
            <a:endParaRPr lang="en-US" sz="1200" dirty="0">
              <a:latin typeface="Gotham" panose="020B0604020202020204"/>
            </a:endParaRPr>
          </a:p>
          <a:p>
            <a:pPr marL="0" indent="0" algn="l">
              <a:buFont typeface="Arial" panose="020B0604020202020204" pitchFamily="34" charset="0"/>
              <a:buNone/>
            </a:pPr>
            <a:r>
              <a:rPr lang="en-US" sz="1200" dirty="0">
                <a:latin typeface="Gotham" panose="020B0604020202020204"/>
              </a:rPr>
              <a:t>Fuente:</a:t>
            </a:r>
          </a:p>
          <a:p>
            <a:pPr marL="0" indent="0" algn="l">
              <a:buFont typeface="Arial" panose="020B0604020202020204" pitchFamily="34" charset="0"/>
              <a:buNone/>
            </a:pPr>
            <a:r>
              <a:rPr lang="en-US" sz="1200" dirty="0">
                <a:latin typeface="Gotham" panose="020B0604020202020204"/>
              </a:rPr>
              <a:t>9. </a:t>
            </a:r>
            <a:r>
              <a:rPr lang="en-US" sz="1200" dirty="0" err="1">
                <a:latin typeface="Gotham" panose="020B0604020202020204"/>
              </a:rPr>
              <a:t>Gallahue</a:t>
            </a:r>
            <a:r>
              <a:rPr lang="en-US" sz="1200" dirty="0">
                <a:latin typeface="Gotham" panose="020B0604020202020204"/>
              </a:rPr>
              <a:t>, D.L. &amp; </a:t>
            </a:r>
            <a:r>
              <a:rPr lang="en-US" sz="1200" dirty="0" err="1">
                <a:latin typeface="Gotham" panose="020B0604020202020204"/>
              </a:rPr>
              <a:t>Ozman</a:t>
            </a:r>
            <a:r>
              <a:rPr lang="en-US" sz="1200" dirty="0">
                <a:latin typeface="Gotham" panose="020B0604020202020204"/>
              </a:rPr>
              <a:t>, J. (2006). </a:t>
            </a:r>
            <a:r>
              <a:rPr lang="en-US" sz="1200" i="1" dirty="0">
                <a:latin typeface="Gotham" panose="020B0604020202020204"/>
              </a:rPr>
              <a:t>Understanding motor development: Infants, children, adolescents, adults</a:t>
            </a:r>
            <a:r>
              <a:rPr lang="en-US" sz="1200" dirty="0">
                <a:latin typeface="Gotham" panose="020B0604020202020204"/>
              </a:rPr>
              <a:t> (6 ed.). Nueva York: McGraw-Hill.</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Tree>
    <p:extLst>
      <p:ext uri="{BB962C8B-B14F-4D97-AF65-F5344CB8AC3E}">
        <p14:creationId xmlns:p14="http://schemas.microsoft.com/office/powerpoint/2010/main" val="3294475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6225" y="3562350"/>
            <a:ext cx="5585791" cy="4457700"/>
          </a:xfrm>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Este video muestra actividades que puede realizar para apoyar a los niños y desarrollar sus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fundamentales</a:t>
            </a:r>
            <a:r>
              <a:rPr lang="en-US" sz="1200" b="0" i="0" u="none" strike="noStrike" baseline="0" dirty="0">
                <a:latin typeface="Gotham" panose="020B0604020202020204"/>
              </a:rPr>
              <a:t> de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s-ES" sz="1200" b="0" i="0" u="none" strike="noStrike" baseline="0" dirty="0">
                <a:latin typeface="Gotham" panose="020B0604020202020204"/>
              </a:rPr>
              <a:t>Después de ver el video, dirija un debate sobre lo </a:t>
            </a:r>
            <a:r>
              <a:rPr lang="en-US" sz="1200" b="0" i="0" u="none" strike="noStrike" baseline="0" dirty="0">
                <a:latin typeface="Gotham" panose="020B0604020202020204"/>
              </a:rPr>
              <a:t>que </a:t>
            </a:r>
            <a:r>
              <a:rPr lang="en-US" sz="1200" b="0" i="0" u="none" strike="noStrike" baseline="0" dirty="0" err="1">
                <a:latin typeface="Gotham" panose="020B0604020202020204"/>
              </a:rPr>
              <a:t>aprendieron</a:t>
            </a:r>
            <a:r>
              <a:rPr lang="en-US" sz="1200" b="0" i="0" u="none" strike="noStrike" baseline="0" dirty="0">
                <a:latin typeface="Gotham" panose="020B0604020202020204"/>
              </a:rPr>
              <a:t>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a:t>
            </a:r>
          </a:p>
          <a:p>
            <a:pPr algn="l"/>
            <a:r>
              <a:rPr lang="es-ES" sz="1200" b="0" i="0" u="none" strike="noStrike" baseline="0" dirty="0">
                <a:latin typeface="Gotham" panose="020B0604020202020204"/>
              </a:rPr>
              <a:t>Para los subtítulos en español: active los subtítulos haciendo clic en el ícono CC en la parte inferior de un vídeo de YouTube. Ajuste la configuración de los subtítulos haciendo clic en el ícono del engranaje junto al ícono CC.</a:t>
            </a:r>
          </a:p>
          <a:p>
            <a:pPr algn="l"/>
            <a:r>
              <a:rPr lang="en-US" sz="1200" b="0" i="0" u="none" strike="noStrike" baseline="0" dirty="0" err="1">
                <a:latin typeface="Gotham" panose="020B0604020202020204"/>
              </a:rPr>
              <a:t>Seleccione</a:t>
            </a:r>
            <a:r>
              <a:rPr lang="en-US" sz="1200" b="0" i="0" u="none" strike="noStrike" baseline="0" dirty="0">
                <a:latin typeface="Gotham" panose="020B0604020202020204"/>
              </a:rPr>
              <a:t> </a:t>
            </a:r>
            <a:r>
              <a:rPr lang="en-US" sz="1200" b="0" i="0" u="none" strike="noStrike" baseline="0" dirty="0" err="1">
                <a:latin typeface="Gotham" panose="020B0604020202020204"/>
              </a:rPr>
              <a:t>traducción</a:t>
            </a:r>
            <a:r>
              <a:rPr lang="en-US" sz="1200" b="0" i="0" u="none" strike="noStrike" baseline="0" dirty="0">
                <a:latin typeface="Gotham" panose="020B0604020202020204"/>
              </a:rPr>
              <a:t> </a:t>
            </a:r>
            <a:r>
              <a:rPr lang="en-US" sz="1200" b="0" i="0" u="none" strike="noStrike" baseline="0" dirty="0" err="1">
                <a:latin typeface="Gotham" panose="020B0604020202020204"/>
              </a:rPr>
              <a:t>automática</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r>
              <a:rPr lang="en-US" sz="1200" b="0" i="0" u="none" strike="noStrike" baseline="0" dirty="0">
                <a:latin typeface="Gotham" panose="020B0604020202020204"/>
              </a:rPr>
              <a:t>.</a:t>
            </a:r>
          </a:p>
          <a:p>
            <a:pPr algn="l"/>
            <a:r>
              <a:rPr lang="en-US" sz="1200" dirty="0">
                <a:latin typeface="Gotham" panose="020B0604020202020204"/>
              </a:rPr>
              <a:t>https://www.youtube.com/watch?v=yaF0CaNuUIc</a:t>
            </a:r>
          </a:p>
          <a:p>
            <a:pPr algn="l"/>
            <a:endParaRPr lang="en-US" sz="1200" dirty="0">
              <a:latin typeface="Gotham" panose="020B0604020202020204"/>
            </a:endParaRPr>
          </a:p>
          <a:p>
            <a:pPr algn="l"/>
            <a:r>
              <a:rPr lang="en-US" sz="1200" dirty="0">
                <a:latin typeface="Gotham" panose="020B0604020202020204"/>
              </a:rPr>
              <a:t>Fuente:</a:t>
            </a:r>
          </a:p>
          <a:p>
            <a:pPr algn="l"/>
            <a:r>
              <a:rPr lang="en-US" sz="1200" dirty="0">
                <a:latin typeface="Gotham" panose="020B0604020202020204"/>
              </a:rPr>
              <a:t>10. The University of Western Australia [KID DO]. (7 de </a:t>
            </a:r>
            <a:r>
              <a:rPr lang="en-US" sz="1200" dirty="0" err="1">
                <a:latin typeface="Gotham" panose="020B0604020202020204"/>
              </a:rPr>
              <a:t>enero</a:t>
            </a:r>
            <a:r>
              <a:rPr lang="en-US" sz="1200" dirty="0">
                <a:latin typeface="Gotham" panose="020B0604020202020204"/>
              </a:rPr>
              <a:t> de 2020). KIDDO: Developing a Child’s Fundamental Movement Skills [Video]. YouTube. https://www.youtube.com/watch?v=yaF0CaNuUIc</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Tree>
    <p:extLst>
      <p:ext uri="{BB962C8B-B14F-4D97-AF65-F5344CB8AC3E}">
        <p14:creationId xmlns:p14="http://schemas.microsoft.com/office/powerpoint/2010/main" val="300610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423452" cy="5208588"/>
          </a:xfrm>
        </p:spPr>
        <p:txBody>
          <a:bodyPr/>
          <a:lstStyle/>
          <a:p>
            <a:pPr algn="l"/>
            <a:r>
              <a:rPr lang="es-ES" sz="1200" b="0" i="0" u="none" strike="noStrike" baseline="0" dirty="0">
                <a:latin typeface="Gotham" panose="020B0604020202020204"/>
              </a:rPr>
              <a:t>Las </a:t>
            </a:r>
            <a:r>
              <a:rPr lang="es-ES" sz="1200" b="1" i="0" u="none" strike="noStrike" baseline="0" dirty="0">
                <a:latin typeface="Gotham" panose="020B0604020202020204"/>
              </a:rPr>
              <a:t>habilidades de movimiento fundamentales </a:t>
            </a:r>
            <a:r>
              <a:rPr lang="es-ES" sz="1200" b="0" i="0" u="none" strike="noStrike" baseline="0" dirty="0">
                <a:latin typeface="Gotham" panose="020B0604020202020204"/>
              </a:rPr>
              <a:t>son </a:t>
            </a:r>
            <a:r>
              <a:rPr lang="en-US" sz="1200" b="0" i="0" u="none" strike="noStrike" baseline="0" dirty="0" err="1">
                <a:latin typeface="Gotham" panose="020B0604020202020204"/>
              </a:rPr>
              <a:t>habilidades</a:t>
            </a:r>
            <a:r>
              <a:rPr lang="en-US" sz="1200" b="0" i="0" u="none" strike="noStrike" baseline="0" dirty="0">
                <a:latin typeface="Gotham" panose="020B0604020202020204"/>
              </a:rPr>
              <a:t> de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n-US" sz="1200" b="0" i="0" u="none" strike="noStrike" baseline="0" dirty="0" err="1">
                <a:latin typeface="Gotham" panose="020B0604020202020204"/>
              </a:rPr>
              <a:t>básicas</a:t>
            </a:r>
            <a:r>
              <a:rPr lang="en-US" sz="1200" b="0" i="0" u="none" strike="noStrike" baseline="0" dirty="0">
                <a:latin typeface="Gotham" panose="020B0604020202020204"/>
              </a:rPr>
              <a:t> que </a:t>
            </a:r>
            <a:r>
              <a:rPr lang="en-US" sz="1200" b="0" i="0" u="none" strike="noStrike" baseline="0" dirty="0" err="1">
                <a:latin typeface="Gotham" panose="020B0604020202020204"/>
              </a:rPr>
              <a:t>necesitamos</a:t>
            </a:r>
            <a:endParaRPr lang="en-US" sz="1200" b="0" i="0" u="none" strike="noStrike" baseline="0" dirty="0">
              <a:latin typeface="Gotham" panose="020B0604020202020204"/>
            </a:endParaRPr>
          </a:p>
          <a:p>
            <a:pPr algn="l"/>
            <a:r>
              <a:rPr lang="es-ES" sz="1200" b="0" i="0" u="none" strike="noStrike" baseline="0" dirty="0">
                <a:latin typeface="Gotham" panose="020B0604020202020204"/>
              </a:rPr>
              <a:t>a diario y para la actividad física a lo largo de </a:t>
            </a:r>
            <a:r>
              <a:rPr lang="en-US" sz="1200" b="0" i="0" u="none" strike="noStrike" baseline="0" dirty="0" err="1">
                <a:latin typeface="Gotham" panose="020B0604020202020204"/>
              </a:rPr>
              <a:t>nuestras</a:t>
            </a:r>
            <a:r>
              <a:rPr lang="en-US" sz="1200" b="0" i="0" u="none" strike="noStrike" baseline="0" dirty="0">
                <a:latin typeface="Gotham" panose="020B0604020202020204"/>
              </a:rPr>
              <a:t> </a:t>
            </a:r>
            <a:r>
              <a:rPr lang="en-US" sz="1200" b="0" i="0" u="none" strike="noStrike" baseline="0" dirty="0" err="1">
                <a:latin typeface="Gotham" panose="020B0604020202020204"/>
              </a:rPr>
              <a:t>vidas</a:t>
            </a:r>
            <a:r>
              <a:rPr lang="en-US" sz="1200" b="0" i="0" u="none" strike="noStrike" baseline="0" dirty="0">
                <a:latin typeface="Gotham" panose="020B0604020202020204"/>
              </a:rPr>
              <a:t>. </a:t>
            </a:r>
            <a:r>
              <a:rPr lang="en-US" sz="1200" b="0" i="0" u="none" strike="noStrike" baseline="0" dirty="0" err="1">
                <a:latin typeface="Gotham" panose="020B0604020202020204"/>
              </a:rPr>
              <a:t>Estas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normalmente</a:t>
            </a:r>
            <a:r>
              <a:rPr lang="en-US" sz="1200" b="0" i="0" u="none" strike="noStrike" baseline="0" dirty="0">
                <a:latin typeface="Gotham" panose="020B0604020202020204"/>
              </a:rPr>
              <a:t> se </a:t>
            </a:r>
            <a:r>
              <a:rPr lang="es-ES" sz="1200" b="0" i="0" u="none" strike="noStrike" baseline="0" dirty="0">
                <a:latin typeface="Gotham" panose="020B0604020202020204"/>
              </a:rPr>
              <a:t>desarrollan entre las edades de 3 a 5 años, aunque se controlan y desarrollan con fluidez más tarde. Se </a:t>
            </a:r>
            <a:r>
              <a:rPr lang="en-US" sz="1200" b="0" i="0" u="none" strike="noStrike" baseline="0" dirty="0" err="1">
                <a:latin typeface="Gotham" panose="020B0604020202020204"/>
              </a:rPr>
              <a:t>organizan</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3 </a:t>
            </a:r>
            <a:r>
              <a:rPr lang="en-US" sz="1200" b="0" i="0" u="none" strike="noStrike" baseline="0" dirty="0" err="1">
                <a:latin typeface="Gotham" panose="020B0604020202020204"/>
              </a:rPr>
              <a:t>categorías</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n-US" sz="1200" b="0" i="0" u="none" strike="noStrike" baseline="0" dirty="0" err="1">
                <a:latin typeface="Gotham" panose="020B0604020202020204"/>
              </a:rPr>
              <a:t>Utilizamos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1" i="0" u="none" strike="noStrike" baseline="0" dirty="0" err="1">
                <a:latin typeface="Gotham" panose="020B0604020202020204"/>
              </a:rPr>
              <a:t>locomotoras</a:t>
            </a:r>
            <a:r>
              <a:rPr lang="en-US" sz="1200" b="1" i="0" u="none" strike="noStrike" baseline="0" dirty="0">
                <a:latin typeface="Gotham" panose="020B0604020202020204"/>
              </a:rPr>
              <a:t> </a:t>
            </a:r>
            <a:r>
              <a:rPr lang="en-US" sz="1200" b="0" i="0" u="none" strike="noStrike" baseline="0" dirty="0">
                <a:latin typeface="Gotham" panose="020B0604020202020204"/>
              </a:rPr>
              <a:t>para </a:t>
            </a:r>
            <a:r>
              <a:rPr lang="es-ES" sz="1200" b="0" i="0" u="none" strike="noStrike" baseline="0" dirty="0">
                <a:latin typeface="Gotham" panose="020B0604020202020204"/>
              </a:rPr>
              <a:t>movernos de un lugar a otro.</a:t>
            </a:r>
          </a:p>
          <a:p>
            <a:pPr marL="285750" indent="-285750" algn="l">
              <a:buFont typeface="Arial" panose="020B0604020202020204" pitchFamily="34" charset="0"/>
              <a:buChar char="•"/>
            </a:pPr>
            <a:r>
              <a:rPr lang="en-US" sz="1200" b="0" i="0" u="none" strike="noStrike" baseline="0" dirty="0" err="1">
                <a:latin typeface="Gotham" panose="020B0604020202020204"/>
              </a:rPr>
              <a:t>Utilizamos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de </a:t>
            </a:r>
            <a:r>
              <a:rPr lang="en-US" sz="1200" b="1" i="0" u="none" strike="noStrike" baseline="0" dirty="0">
                <a:latin typeface="Gotham" panose="020B0604020202020204"/>
              </a:rPr>
              <a:t>control de </a:t>
            </a:r>
            <a:r>
              <a:rPr lang="en-US" sz="1200" b="1" i="0" u="none" strike="noStrike" baseline="0" dirty="0" err="1">
                <a:latin typeface="Gotham" panose="020B0604020202020204"/>
              </a:rPr>
              <a:t>objetos</a:t>
            </a:r>
            <a:r>
              <a:rPr lang="en-US" sz="1200" b="1" i="0" u="none" strike="noStrike" baseline="0" dirty="0">
                <a:latin typeface="Gotham" panose="020B0604020202020204"/>
              </a:rPr>
              <a:t> </a:t>
            </a:r>
            <a:r>
              <a:rPr lang="en-US" sz="1200" b="0" i="0" u="none" strike="noStrike" baseline="0" dirty="0">
                <a:latin typeface="Gotham" panose="020B0604020202020204"/>
              </a:rPr>
              <a:t>para </a:t>
            </a:r>
            <a:r>
              <a:rPr lang="es-ES" sz="1200" b="0" i="0" u="none" strike="noStrike" baseline="0" dirty="0">
                <a:latin typeface="Gotham" panose="020B0604020202020204"/>
              </a:rPr>
              <a:t>controlar un objeto ya sea con nuestro cuerpo o </a:t>
            </a:r>
            <a:r>
              <a:rPr lang="en-US" sz="1200" b="0" i="0" u="none" strike="noStrike" baseline="0" dirty="0">
                <a:latin typeface="Gotham" panose="020B0604020202020204"/>
              </a:rPr>
              <a:t>con un </a:t>
            </a:r>
            <a:r>
              <a:rPr lang="en-US" sz="1200" b="0" i="0" u="none" strike="noStrike" baseline="0" dirty="0" err="1">
                <a:latin typeface="Gotham" panose="020B0604020202020204"/>
              </a:rPr>
              <a:t>instrumento</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un bate, un </a:t>
            </a:r>
            <a:r>
              <a:rPr lang="en-US" sz="1200" b="0" i="0" u="none" strike="noStrike" baseline="0" dirty="0" err="1">
                <a:latin typeface="Gotham" panose="020B0604020202020204"/>
              </a:rPr>
              <a:t>guante</a:t>
            </a:r>
            <a:r>
              <a:rPr lang="en-US" sz="1200" b="0" i="0" u="none" strike="noStrike" baseline="0" dirty="0">
                <a:latin typeface="Gotham" panose="020B0604020202020204"/>
              </a:rPr>
              <a:t> o un palo.</a:t>
            </a:r>
          </a:p>
          <a:p>
            <a:pPr marL="285750" indent="-285750" algn="l">
              <a:buFont typeface="Arial" panose="020B0604020202020204" pitchFamily="34" charset="0"/>
              <a:buChar char="•"/>
            </a:pPr>
            <a:r>
              <a:rPr lang="es-ES" sz="1200" b="0" i="0" u="none" strike="noStrike" baseline="0" dirty="0">
                <a:latin typeface="Gotham" panose="020B0604020202020204"/>
              </a:rPr>
              <a:t>Utilizamos la </a:t>
            </a:r>
            <a:r>
              <a:rPr lang="es-ES" sz="1200" b="1" i="0" u="none" strike="noStrike" baseline="0" dirty="0">
                <a:latin typeface="Gotham" panose="020B0604020202020204"/>
              </a:rPr>
              <a:t>estabilidad </a:t>
            </a:r>
            <a:r>
              <a:rPr lang="es-ES" sz="1200" b="0" i="0" u="none" strike="noStrike" baseline="0" dirty="0">
                <a:latin typeface="Gotham" panose="020B0604020202020204"/>
              </a:rPr>
              <a:t>para mantener nuestro equilibrio cuando cambiamos de posición y </a:t>
            </a:r>
            <a:r>
              <a:rPr lang="en-US" sz="1200" b="0" i="0" u="none" strike="noStrike" baseline="0" dirty="0" err="1">
                <a:latin typeface="Gotham" panose="020B0604020202020204"/>
              </a:rPr>
              <a:t>durante</a:t>
            </a:r>
            <a:r>
              <a:rPr lang="en-US" sz="1200" b="0" i="0" u="none" strike="noStrike" baseline="0" dirty="0">
                <a:latin typeface="Gotham" panose="020B0604020202020204"/>
              </a:rPr>
              <a:t> </a:t>
            </a:r>
            <a:r>
              <a:rPr lang="en-US" sz="1200" b="0" i="0" u="none" strike="noStrike" baseline="0" dirty="0" err="1">
                <a:latin typeface="Gotham" panose="020B0604020202020204"/>
              </a:rPr>
              <a:t>todas</a:t>
            </a:r>
            <a:r>
              <a:rPr lang="en-US" sz="1200" b="0" i="0" u="none" strike="noStrike" baseline="0" dirty="0">
                <a:latin typeface="Gotham" panose="020B0604020202020204"/>
              </a:rPr>
              <a:t> las </a:t>
            </a:r>
            <a:r>
              <a:rPr lang="en-US" sz="1200" b="0" i="0" u="none" strike="noStrike" baseline="0" dirty="0" err="1">
                <a:latin typeface="Gotham" panose="020B0604020202020204"/>
              </a:rPr>
              <a:t>actividades</a:t>
            </a:r>
            <a:r>
              <a:rPr lang="en-US" sz="1200" b="0" i="0" u="none" strike="noStrike" baseline="0" dirty="0">
                <a:latin typeface="Gotham" panose="020B0604020202020204"/>
              </a:rPr>
              <a:t> </a:t>
            </a:r>
            <a:r>
              <a:rPr lang="en-US" sz="1200" b="0" i="0" u="none" strike="noStrike" baseline="0" dirty="0" err="1">
                <a:latin typeface="Gotham" panose="020B0604020202020204"/>
              </a:rPr>
              <a:t>diarias</a:t>
            </a:r>
            <a:r>
              <a:rPr lang="en-US" sz="1200" b="0" i="0" u="none" strike="noStrike" baseline="0" dirty="0">
                <a:latin typeface="Gotham" panose="020B0604020202020204"/>
              </a:rPr>
              <a:t>.</a:t>
            </a:r>
          </a:p>
          <a:p>
            <a:pPr marL="285750" indent="-285750" algn="l">
              <a:buFont typeface="Arial" panose="020B0604020202020204" pitchFamily="34" charset="0"/>
              <a:buChar char="•"/>
            </a:pPr>
            <a:endParaRPr lang="en-US" sz="1200" b="0" i="0" u="none" strike="noStrike" baseline="0" dirty="0">
              <a:latin typeface="Gotham" panose="020B0604020202020204"/>
            </a:endParaRPr>
          </a:p>
          <a:p>
            <a:pPr algn="l"/>
            <a:r>
              <a:rPr lang="es-ES" sz="1200" b="0" i="0" u="none" strike="noStrike" baseline="0" dirty="0">
                <a:latin typeface="Gotham" panose="020B0604020202020204"/>
              </a:rPr>
              <a:t>Cuando los niños adquieren estas habilidades, pueden pasar a habilidades más complejas que usarán más</a:t>
            </a:r>
          </a:p>
          <a:p>
            <a:pPr algn="l"/>
            <a:r>
              <a:rPr lang="es-ES" sz="1200" b="0" i="0" u="none" strike="noStrike" baseline="0" dirty="0">
                <a:latin typeface="Gotham" panose="020B0604020202020204"/>
              </a:rPr>
              <a:t>adelante en la vida. Si los niños no aprenden una habilidad de movimiento lo suficientemente bien, pueden</a:t>
            </a:r>
          </a:p>
          <a:p>
            <a:pPr algn="l"/>
            <a:r>
              <a:rPr lang="es-ES" sz="1200" b="0" i="0" u="none" strike="noStrike" baseline="0" dirty="0">
                <a:latin typeface="Gotham" panose="020B0604020202020204"/>
              </a:rPr>
              <a:t>evitar participar en esa actividad. Por ejemplo, algunos adultos evitan participar en actividades físicas porque</a:t>
            </a:r>
          </a:p>
          <a:p>
            <a:pPr algn="l"/>
            <a:r>
              <a:rPr lang="es-ES" sz="1200" b="0" i="0" u="none" strike="noStrike" baseline="0" dirty="0">
                <a:latin typeface="Gotham" panose="020B0604020202020204"/>
              </a:rPr>
              <a:t>no tienen las habilidades, como no participar en un juego de sóftbol social que implique golpear y atrapar una</a:t>
            </a:r>
          </a:p>
          <a:p>
            <a:pPr algn="l"/>
            <a:r>
              <a:rPr lang="en-US" sz="1200" b="0" i="0" u="none" strike="noStrike" baseline="0" dirty="0">
                <a:latin typeface="Gotham" panose="020B0604020202020204"/>
              </a:rPr>
              <a:t>pelota de </a:t>
            </a:r>
            <a:r>
              <a:rPr lang="en-US" sz="1200" b="0" i="0" u="none" strike="noStrike" baseline="0" dirty="0" err="1">
                <a:latin typeface="Gotham" panose="020B0604020202020204"/>
              </a:rPr>
              <a:t>sóftbol</a:t>
            </a:r>
            <a:r>
              <a:rPr lang="en-US" sz="1200" b="0" i="0" u="none" strike="noStrike" baseline="0" dirty="0">
                <a:latin typeface="Gotham" panose="020B0604020202020204"/>
              </a:rPr>
              <a:t>.</a:t>
            </a:r>
          </a:p>
          <a:p>
            <a:pPr algn="l"/>
            <a:r>
              <a:rPr lang="es-ES" sz="1200" b="0" i="0" u="none" strike="noStrike" baseline="0" dirty="0">
                <a:latin typeface="Gotham" panose="020B0604020202020204"/>
              </a:rPr>
              <a:t>Si bien algunas habilidades como darse la vuelta parecen desarrollarse de forma natural, todo el desarrollo de</a:t>
            </a:r>
          </a:p>
          <a:p>
            <a:pPr algn="l"/>
            <a:r>
              <a:rPr lang="es-ES" sz="1200" b="0" i="0" u="none" strike="noStrike" baseline="0" dirty="0">
                <a:latin typeface="Gotham" panose="020B0604020202020204"/>
              </a:rPr>
              <a:t>las habilidades motrices se beneficia de la experiencia, el estímulo y el modelo a seguir. Con la práctica en el</a:t>
            </a:r>
          </a:p>
          <a:p>
            <a:pPr algn="l"/>
            <a:r>
              <a:rPr lang="es-ES" sz="1200" b="0" i="0" u="none" strike="noStrike" baseline="0" dirty="0">
                <a:latin typeface="Gotham" panose="020B0604020202020204"/>
              </a:rPr>
              <a:t>juego, los niños desarrollan una mayor habilidad, agilidad, coordinación y equilibrio.</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Revisión de conocimientos: </a:t>
            </a:r>
            <a:r>
              <a:rPr lang="es-ES" sz="1200" b="0" i="0" u="none" strike="noStrike" baseline="0" dirty="0">
                <a:latin typeface="Gotham" panose="020B0604020202020204"/>
              </a:rPr>
              <a:t>Actividad de habilidades de movimientos fundamentales</a:t>
            </a:r>
          </a:p>
          <a:p>
            <a:pPr algn="l"/>
            <a:r>
              <a:rPr lang="es-ES" sz="1200" b="0" i="0" u="none" strike="noStrike" baseline="0" dirty="0">
                <a:latin typeface="Gotham" panose="020B0604020202020204"/>
              </a:rPr>
              <a:t>Divida a los participantes en 3 grupos. En relación con los 3 conjuntos de habilidades, haga que cada grupo</a:t>
            </a:r>
          </a:p>
          <a:p>
            <a:pPr algn="l"/>
            <a:r>
              <a:rPr lang="es-ES" sz="1200" b="0" i="0" u="none" strike="noStrike" baseline="0" dirty="0">
                <a:latin typeface="Gotham" panose="020B0604020202020204"/>
              </a:rPr>
              <a:t>seleccione una habilidad y enumere ejemplos de cómo la usamos en la primera infancia, la niñez media, la</a:t>
            </a:r>
          </a:p>
          <a:p>
            <a:pPr algn="l"/>
            <a:r>
              <a:rPr lang="es-ES" sz="1200" b="0" i="0" u="none" strike="noStrike" baseline="0" dirty="0">
                <a:latin typeface="Gotham" panose="020B0604020202020204"/>
              </a:rPr>
              <a:t>adolescencia, la edad adulta joven y media y como adultos mayores.</a:t>
            </a:r>
          </a:p>
          <a:p>
            <a:pPr marL="285750" indent="-285750" algn="l">
              <a:buFont typeface="Arial" panose="020B0604020202020204" pitchFamily="34" charset="0"/>
              <a:buChar char="•"/>
            </a:pPr>
            <a:r>
              <a:rPr lang="es-ES" sz="1200" b="0" i="0" u="none" strike="noStrike" baseline="0" dirty="0">
                <a:latin typeface="Gotham" panose="020B0604020202020204"/>
              </a:rPr>
              <a:t>Pregunte: </a:t>
            </a:r>
            <a:r>
              <a:rPr lang="es-ES" sz="1200" b="1" i="0" u="none" strike="noStrike" baseline="0" dirty="0">
                <a:latin typeface="Gotham" panose="020B0604020202020204"/>
              </a:rPr>
              <a:t>¿Qué actividades utiliza para fomentar el desarrollo de habilidades de estabilidad</a:t>
            </a:r>
          </a:p>
          <a:p>
            <a:pPr algn="l"/>
            <a:r>
              <a:rPr lang="es-ES" sz="1200" b="1" i="0" u="none" strike="noStrike" baseline="0" dirty="0">
                <a:latin typeface="Gotham" panose="020B0604020202020204"/>
              </a:rPr>
              <a:t>en su salón de clases</a:t>
            </a:r>
            <a:r>
              <a:rPr lang="es-E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Tree>
    <p:extLst>
      <p:ext uri="{BB962C8B-B14F-4D97-AF65-F5344CB8AC3E}">
        <p14:creationId xmlns:p14="http://schemas.microsoft.com/office/powerpoint/2010/main" val="728063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529470" cy="5603875"/>
          </a:xfrm>
        </p:spPr>
        <p:txBody>
          <a:bodyPr/>
          <a:lstStyle/>
          <a:p>
            <a:pPr algn="l"/>
            <a:r>
              <a:rPr lang="es-ES" sz="1200" b="0" i="0" u="none" strike="noStrike" baseline="0" dirty="0">
                <a:latin typeface="Gotham" panose="020B0604020202020204"/>
              </a:rPr>
              <a:t>A continuación, se muestra un ejemplo de una habilidad de movimiento fundamental. Cada habilidad enumerada en las diapositivas anteriores avanza desde las etapas iniciales hasta una etapa madura. Los niños deben tener experiencias repetidas con una habilidad de movimiento para desarrollarla o alcanzar una</a:t>
            </a:r>
          </a:p>
          <a:p>
            <a:pPr algn="l"/>
            <a:r>
              <a:rPr lang="en-US" sz="1200" b="0" i="0" u="none" strike="noStrike" baseline="0" dirty="0" err="1">
                <a:latin typeface="Gotham" panose="020B0604020202020204"/>
              </a:rPr>
              <a:t>etapa</a:t>
            </a:r>
            <a:r>
              <a:rPr lang="en-US" sz="1200" b="0" i="0" u="none" strike="noStrike" baseline="0" dirty="0">
                <a:latin typeface="Gotham" panose="020B0604020202020204"/>
              </a:rPr>
              <a:t> de </a:t>
            </a:r>
            <a:r>
              <a:rPr lang="en-US" sz="1200" b="0" i="0" u="none" strike="noStrike" baseline="0" dirty="0" err="1">
                <a:latin typeface="Gotham" panose="020B0604020202020204"/>
              </a:rPr>
              <a:t>dominio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Opciones</a:t>
            </a:r>
            <a:r>
              <a:rPr lang="en-US" sz="1200" b="0" i="0" u="none" strike="noStrike" baseline="0" dirty="0">
                <a:latin typeface="Gotham" panose="020B0604020202020204"/>
              </a:rPr>
              <a:t> de </a:t>
            </a:r>
            <a:r>
              <a:rPr lang="en-US" sz="1200" b="0" i="0" u="none" strike="noStrike" baseline="0" dirty="0" err="1">
                <a:latin typeface="Gotham" panose="020B0604020202020204"/>
              </a:rPr>
              <a:t>impartición</a:t>
            </a:r>
            <a:r>
              <a:rPr lang="en-US" sz="1200" b="0" i="0" u="none" strike="noStrike" baseline="0" dirty="0">
                <a:latin typeface="Gotham" panose="020B0604020202020204"/>
              </a:rPr>
              <a:t> </a:t>
            </a:r>
            <a:r>
              <a:rPr lang="en-US" sz="1200" b="0" i="0" u="none" strike="noStrike" baseline="0" dirty="0" err="1">
                <a:latin typeface="Gotham" panose="020B0604020202020204"/>
              </a:rPr>
              <a:t>sugeridas</a:t>
            </a:r>
            <a:endParaRPr lang="en-US" sz="1200" b="0" i="0" u="none" strike="noStrike" baseline="0" dirty="0">
              <a:latin typeface="Gotham" panose="020B0604020202020204"/>
            </a:endParaRPr>
          </a:p>
          <a:p>
            <a:pPr marL="285750" indent="-285750" algn="l">
              <a:buFont typeface="Arial" panose="020B0604020202020204" pitchFamily="34" charset="0"/>
              <a:buChar char="•"/>
            </a:pPr>
            <a:r>
              <a:rPr lang="es-ES" sz="1200" b="0" i="0" u="none" strike="noStrike" baseline="0" dirty="0">
                <a:latin typeface="Gotham" panose="020B0604020202020204"/>
              </a:rPr>
              <a:t>Pida a los participantes que se pongan de pie y sigan sus instrucciones mientras modela la etapa inicial, elemental y madura de una </a:t>
            </a:r>
            <a:r>
              <a:rPr lang="en-US" sz="1200" b="0" i="0" u="none" strike="noStrike" baseline="0" dirty="0" err="1">
                <a:latin typeface="Gotham" panose="020B0604020202020204"/>
              </a:rPr>
              <a:t>habilidad</a:t>
            </a:r>
            <a:r>
              <a:rPr lang="en-US" sz="1200" b="0" i="0" u="none" strike="noStrike" baseline="0" dirty="0">
                <a:latin typeface="Gotham" panose="020B0604020202020204"/>
              </a:rPr>
              <a:t> </a:t>
            </a:r>
            <a:r>
              <a:rPr lang="en-US" sz="1200" b="0" i="0" u="none" strike="noStrike" baseline="0" dirty="0" err="1">
                <a:latin typeface="Gotham" panose="020B0604020202020204"/>
              </a:rPr>
              <a:t>motriz</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Si la capacitación es virtual, use el chat </a:t>
            </a:r>
            <a:r>
              <a:rPr lang="en-US" sz="1200" b="0" i="0" u="none" strike="noStrike" baseline="0" dirty="0">
                <a:latin typeface="Gotham" panose="020B0604020202020204"/>
              </a:rPr>
              <a:t>para </a:t>
            </a:r>
            <a:r>
              <a:rPr lang="en-US" sz="1200" b="0" i="0" u="none" strike="noStrike" baseline="0" dirty="0" err="1">
                <a:latin typeface="Gotham" panose="020B0604020202020204"/>
              </a:rPr>
              <a:t>verificar</a:t>
            </a:r>
            <a:r>
              <a:rPr lang="en-US" sz="1200" b="0" i="0" u="none" strike="noStrike" baseline="0" dirty="0">
                <a:latin typeface="Gotham" panose="020B0604020202020204"/>
              </a:rPr>
              <a:t> que </a:t>
            </a:r>
            <a:r>
              <a:rPr lang="en-US" sz="1200" b="0" i="0" u="none" strike="noStrike" baseline="0" dirty="0" err="1">
                <a:latin typeface="Gotham" panose="020B0604020202020204"/>
              </a:rPr>
              <a:t>comprenden</a:t>
            </a:r>
            <a:r>
              <a:rPr lang="en-US" sz="1200" b="0" i="0" u="none" strike="noStrike" baseline="0" dirty="0">
                <a:latin typeface="Gotham" panose="020B0604020202020204"/>
              </a:rPr>
              <a:t>.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s-ES" sz="1200" b="0" i="0" u="none" strike="noStrike" baseline="0" dirty="0">
                <a:latin typeface="Gotham" panose="020B0604020202020204"/>
              </a:rPr>
              <a:t>participantes que muestren el pulgar hacia arriba o hacia abajo si entienden el concepto.</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algn="l"/>
            <a:r>
              <a:rPr lang="es-ES" sz="1200" b="1" i="0" u="none" strike="noStrike" baseline="0" dirty="0">
                <a:latin typeface="Gotham" panose="020B0604020202020204"/>
              </a:rPr>
              <a:t>La etapa inicial de lanzar</a:t>
            </a:r>
          </a:p>
          <a:p>
            <a:pPr algn="l"/>
            <a:r>
              <a:rPr lang="es-ES" sz="1200" b="0" i="0" u="none" strike="noStrike" baseline="0" dirty="0">
                <a:latin typeface="Gotham" panose="020B0604020202020204"/>
              </a:rPr>
              <a:t>Durante la etapa inicial, los intentos de lanzar se parecen más a empujar. Los niños pequeños aíslan el movimiento en su brazo y hombro. Los niños muy pequeños por lo general aún no son lo suficientemente conscientes y no tienen el control de todo su cuerpo, por lo que aíslan el movimiento. El lanzamiento se asemeja a empujar la pelota hacia el objetivo.</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Para mostrar esta etapa, identifique y colóquese en frente de un objetivo. Repita el movimiento del brazo empujando la pelota hacia el objetivo. No mueva la parte inferior del cuerpo. Mantenga los pies </a:t>
            </a:r>
            <a:r>
              <a:rPr lang="en-US" sz="1200" b="0" i="0" u="none" strike="noStrike" baseline="0" dirty="0">
                <a:latin typeface="Gotham" panose="020B0604020202020204"/>
              </a:rPr>
              <a:t>y </a:t>
            </a:r>
            <a:r>
              <a:rPr lang="en-US" sz="1200" b="0" i="0" u="none" strike="noStrike" baseline="0" dirty="0" err="1">
                <a:latin typeface="Gotham" panose="020B0604020202020204"/>
              </a:rPr>
              <a:t>piernas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paralelo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1" i="0" u="none" strike="noStrike" baseline="0" dirty="0">
                <a:latin typeface="Gotham" panose="020B0604020202020204"/>
              </a:rPr>
              <a:t>La etapa elemental del lanzamiento</a:t>
            </a:r>
          </a:p>
          <a:p>
            <a:pPr algn="l"/>
            <a:r>
              <a:rPr lang="es-ES" sz="1200" b="0" i="0" u="none" strike="noStrike" baseline="0" dirty="0">
                <a:latin typeface="Gotham" panose="020B0604020202020204"/>
              </a:rPr>
              <a:t>En esta etapa, los niños se colocan frente al objetivo pero dan un paso adelante con el pie del mismo lado del cuerpo que el brazo que lanza.</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Muestre esta etapa con una pelota blanda en la mano, pero no la arroje al objetivo. Muestre el movimiento varias veces mientras pregunta: “¿Qué no es maduro en la forma en que estoy lanzando?.” Dirija la atención a sus pies. Explique que este es un movimiento del mismo lado. Lanzar en esta etapa puede tener éxito, pero no tanto como el lanzamiento en la etapa madura.</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La etapa madura de lanzar</a:t>
            </a:r>
          </a:p>
          <a:p>
            <a:pPr algn="l"/>
            <a:r>
              <a:rPr lang="es-ES" sz="1200" b="0" i="0" u="none" strike="noStrike" baseline="0" dirty="0">
                <a:latin typeface="Gotham" panose="020B0604020202020204"/>
              </a:rPr>
              <a:t>En esta etapa, los niños se colocan de lado al objetivo, en lugar de enfrentarlo. Dan un paso adelante con el pie del lado opuesto del cuerpo del brazo que lanza. El brazo recorre continuamente el cuerpo. Por lo general, los niños pueden alcanzar la etapa madura de lanzamiento a los 6, 7 u 8 años. Sin embargo, el lanzamiento en esta etapa solo ocurre si tienen muchas oportunidades de practicar.</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Muestre este movimiento varias veces. Dirija la atención a la posición inicial: el paso hacia adelante y la torsión del tronco durante el lanzamiento, lo que agrega fuerza. Considere preguntar si alguien que haya jugado béisbol o sóftbol estaría dispuesto a hacer una demostración.</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27</a:t>
            </a:fld>
            <a:endParaRPr lang="en-US" b="1" dirty="0">
              <a:latin typeface="Gotham" panose="02000504050000020004" pitchFamily="2" charset="0"/>
            </a:endParaRPr>
          </a:p>
        </p:txBody>
      </p:sp>
    </p:spTree>
    <p:extLst>
      <p:ext uri="{BB962C8B-B14F-4D97-AF65-F5344CB8AC3E}">
        <p14:creationId xmlns:p14="http://schemas.microsoft.com/office/powerpoint/2010/main" val="34159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¿Cómo ayudamos a los niños a aprender a moverse con competencia y confianza?</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Brindando</a:t>
            </a:r>
            <a:r>
              <a:rPr lang="en-US" sz="1200" b="0" i="0" u="none" strike="noStrike" baseline="0" dirty="0">
                <a:latin typeface="Gotham" panose="020B0604020202020204"/>
              </a:rPr>
              <a:t> a los </a:t>
            </a:r>
            <a:r>
              <a:rPr lang="en-US" sz="1200" b="0" i="0" u="none" strike="noStrike" baseline="0" dirty="0" err="1">
                <a:latin typeface="Gotham" panose="020B0604020202020204"/>
              </a:rPr>
              <a:t>niños</a:t>
            </a:r>
            <a:r>
              <a:rPr lang="en-US" sz="1200" b="0" i="0" u="none" strike="noStrike" baseline="0" dirty="0">
                <a:latin typeface="Gotham" panose="020B0604020202020204"/>
              </a:rPr>
              <a:t> </a:t>
            </a:r>
            <a:r>
              <a:rPr lang="en-US" sz="1200" b="0" i="0" u="none" strike="noStrike" baseline="0" dirty="0" err="1">
                <a:latin typeface="Gotham" panose="020B0604020202020204"/>
              </a:rPr>
              <a:t>oportunidades</a:t>
            </a:r>
            <a:r>
              <a:rPr lang="en-US" sz="1200" b="0" i="0" u="none" strike="noStrike" baseline="0" dirty="0">
                <a:latin typeface="Gotham" panose="020B0604020202020204"/>
              </a:rPr>
              <a:t> para </a:t>
            </a:r>
            <a:r>
              <a:rPr lang="es-ES" sz="1200" b="0" i="0" u="none" strike="noStrike" baseline="0" dirty="0">
                <a:latin typeface="Gotham" panose="020B0604020202020204"/>
              </a:rPr>
              <a:t>practicar habilidades en diferentes entornos y dominar las habilidades motrices fundamentales.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Para describir la alfabetización física, podemos continuar con el debate de la habilidad </a:t>
            </a:r>
            <a:r>
              <a:rPr lang="en-US" sz="1200" b="0" i="0" u="none" strike="noStrike" baseline="0" dirty="0">
                <a:latin typeface="Gotham" panose="020B0604020202020204"/>
              </a:rPr>
              <a:t>fundamental de control de </a:t>
            </a:r>
            <a:r>
              <a:rPr lang="en-US" sz="1200" b="0" i="0" u="none" strike="noStrike" baseline="0" dirty="0" err="1">
                <a:latin typeface="Gotham" panose="020B0604020202020204"/>
              </a:rPr>
              <a:t>objetos</a:t>
            </a:r>
            <a:r>
              <a:rPr lang="en-US" sz="1200" b="0" i="0" u="none" strike="noStrike" baseline="0" dirty="0">
                <a:latin typeface="Gotham" panose="020B0604020202020204"/>
              </a:rPr>
              <a:t> del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Después de dominar el lanzamiento, los niños tienen la memoria muscular, los patrones motrices y la competencia para transferir la habilidad a otras situaciones. Pueden lanzar </a:t>
            </a:r>
            <a:r>
              <a:rPr lang="en-US" sz="1200" b="0" i="0" u="none" strike="noStrike" baseline="0" dirty="0" err="1">
                <a:latin typeface="Gotham" panose="020B0604020202020204"/>
              </a:rPr>
              <a:t>diferentes</a:t>
            </a:r>
            <a:r>
              <a:rPr lang="en-US" sz="1200" b="0" i="0" u="none" strike="noStrike" baseline="0" dirty="0">
                <a:latin typeface="Gotham" panose="020B0604020202020204"/>
              </a:rPr>
              <a:t> </a:t>
            </a:r>
            <a:r>
              <a:rPr lang="en-US" sz="1200" b="0" i="0" u="none" strike="noStrike" baseline="0" dirty="0" err="1">
                <a:latin typeface="Gotham" panose="020B0604020202020204"/>
              </a:rPr>
              <a:t>tipos</a:t>
            </a:r>
            <a:r>
              <a:rPr lang="en-US" sz="1200" b="0" i="0" u="none" strike="noStrike" baseline="0" dirty="0">
                <a:latin typeface="Gotham" panose="020B0604020202020204"/>
              </a:rPr>
              <a:t> de </a:t>
            </a:r>
            <a:r>
              <a:rPr lang="en-US" sz="1200" b="0" i="0" u="none" strike="noStrike" baseline="0" dirty="0" err="1">
                <a:latin typeface="Gotham" panose="020B0604020202020204"/>
              </a:rPr>
              <a:t>pelotas</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pelotas</a:t>
            </a:r>
            <a:r>
              <a:rPr lang="en-US" sz="1200" b="0" i="0" u="none" strike="noStrike" baseline="0" dirty="0">
                <a:latin typeface="Gotham" panose="020B0604020202020204"/>
              </a:rPr>
              <a:t> de </a:t>
            </a:r>
            <a:r>
              <a:rPr lang="es-ES" sz="1200" b="0" i="0" u="none" strike="noStrike" baseline="0" dirty="0">
                <a:latin typeface="Gotham" panose="020B0604020202020204"/>
              </a:rPr>
              <a:t>tenis o balones de fútbol, y probablemente tengan la confianza necesaria para participar en </a:t>
            </a:r>
            <a:r>
              <a:rPr lang="en-US" sz="1200" b="0" i="0" u="none" strike="noStrike" baseline="0" dirty="0" err="1">
                <a:latin typeface="Gotham" panose="020B0604020202020204"/>
              </a:rPr>
              <a:t>juegos</a:t>
            </a:r>
            <a:r>
              <a:rPr lang="en-US" sz="1200" b="0" i="0" u="none" strike="noStrike" baseline="0" dirty="0">
                <a:latin typeface="Gotham" panose="020B0604020202020204"/>
              </a:rPr>
              <a:t> de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Ayudar a los niños a desarrollar todas las habilidades fundamentales les da confianza para participar en</a:t>
            </a:r>
          </a:p>
          <a:p>
            <a:pPr algn="l"/>
            <a:r>
              <a:rPr lang="es-ES" sz="1200" b="0" i="0" u="none" strike="noStrike" baseline="0" dirty="0">
                <a:latin typeface="Gotham" panose="020B0604020202020204"/>
              </a:rPr>
              <a:t>deportes y juegos a medida que crecen.</a:t>
            </a:r>
          </a:p>
          <a:p>
            <a:pPr algn="l"/>
            <a:endParaRPr lang="es-ES" sz="1200" b="0" i="0" u="none" strike="noStrike" baseline="0" dirty="0">
              <a:latin typeface="Gotham" panose="020B0604020202020204"/>
            </a:endParaRPr>
          </a:p>
          <a:p>
            <a:pPr algn="l"/>
            <a:r>
              <a:rPr lang="en-US" sz="1200" b="0" i="0" u="none" strike="noStrike" baseline="0" dirty="0">
                <a:solidFill>
                  <a:srgbClr val="FFFFFF"/>
                </a:solidFill>
                <a:latin typeface="Gotham" panose="020B0604020202020204"/>
              </a:rPr>
              <a:t>Fuentes:</a:t>
            </a:r>
          </a:p>
          <a:p>
            <a:pPr algn="l"/>
            <a:r>
              <a:rPr lang="en-US" sz="1200" b="0" i="0" u="none" strike="noStrike" baseline="0" dirty="0">
                <a:solidFill>
                  <a:srgbClr val="FFFFFF"/>
                </a:solidFill>
                <a:latin typeface="Gotham" panose="020B0604020202020204"/>
              </a:rPr>
              <a:t>11. </a:t>
            </a:r>
            <a:r>
              <a:rPr lang="en-US" sz="1200" b="0" i="0" u="none" strike="noStrike" baseline="0" dirty="0" err="1">
                <a:solidFill>
                  <a:srgbClr val="FFFFFF"/>
                </a:solidFill>
                <a:latin typeface="Gotham" panose="020B0604020202020204"/>
              </a:rPr>
              <a:t>Mandigo</a:t>
            </a:r>
            <a:r>
              <a:rPr lang="en-US" sz="1200" b="0" i="0" u="none" strike="noStrike" baseline="0" dirty="0">
                <a:solidFill>
                  <a:srgbClr val="FFFFFF"/>
                </a:solidFill>
                <a:latin typeface="Gotham" panose="020B0604020202020204"/>
              </a:rPr>
              <a:t>, J., Francis, N., </a:t>
            </a:r>
            <a:r>
              <a:rPr lang="en-US" sz="1200" b="0" i="0" u="none" strike="noStrike" baseline="0" dirty="0" err="1">
                <a:solidFill>
                  <a:srgbClr val="FFFFFF"/>
                </a:solidFill>
                <a:latin typeface="Gotham" panose="020B0604020202020204"/>
              </a:rPr>
              <a:t>Lodewyk</a:t>
            </a:r>
            <a:r>
              <a:rPr lang="en-US" sz="1200" b="0" i="0" u="none" strike="noStrike" baseline="0" dirty="0">
                <a:solidFill>
                  <a:srgbClr val="FFFFFF"/>
                </a:solidFill>
                <a:latin typeface="Gotham" panose="020B0604020202020204"/>
              </a:rPr>
              <a:t>, K., &amp; López, R. (2012) . Physical literacy for educators. Physical</a:t>
            </a:r>
          </a:p>
          <a:p>
            <a:pPr algn="l"/>
            <a:r>
              <a:rPr lang="en-US" sz="1200" b="0" i="0" u="none" strike="noStrike" baseline="0" dirty="0">
                <a:solidFill>
                  <a:srgbClr val="FFFFFF"/>
                </a:solidFill>
                <a:latin typeface="Gotham" panose="020B0604020202020204"/>
              </a:rPr>
              <a:t>Education and Health Journal, 75(3), 27-30.6.</a:t>
            </a:r>
          </a:p>
          <a:p>
            <a:pPr algn="l"/>
            <a:r>
              <a:rPr lang="en-US" sz="1200" b="0" i="0" u="none" strike="noStrike" baseline="0" dirty="0">
                <a:solidFill>
                  <a:srgbClr val="FFFFFF"/>
                </a:solidFill>
                <a:latin typeface="Gotham" panose="020B0604020202020204"/>
              </a:rPr>
              <a:t>12. </a:t>
            </a:r>
            <a:r>
              <a:rPr lang="en-US" sz="1200" b="0" i="0" u="none" strike="noStrike" baseline="0" dirty="0">
                <a:latin typeface="Gotham" panose="020B0604020202020204"/>
              </a:rPr>
              <a:t>The Aspen Institute. (Junio de 2015). P</a:t>
            </a:r>
            <a:r>
              <a:rPr lang="en-US" sz="1200" b="0" i="1" u="none" strike="noStrike" baseline="0" dirty="0">
                <a:latin typeface="Gotham" panose="020B0604020202020204"/>
              </a:rPr>
              <a:t>hysical Literacy in the United States: A Model, Strategic Plan, and Call to Action</a:t>
            </a:r>
            <a:r>
              <a:rPr lang="en-US" sz="1200" b="0" i="0" u="none" strike="noStrike" baseline="0" dirty="0">
                <a:latin typeface="Gotham" panose="020B0604020202020204"/>
              </a:rPr>
              <a:t>. https://www.aspeninstitute.org/publications/physical-literacy-model-strategic-plan-call-action.</a:t>
            </a:r>
          </a:p>
          <a:p>
            <a:pPr algn="l"/>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s-ES" sz="1200" b="1" i="0" u="none" strike="noStrike" baseline="0" dirty="0">
                <a:latin typeface="Gotham" panose="020B0604020202020204"/>
              </a:rPr>
              <a:t>Conjunto de herramientas para el capacitador</a:t>
            </a:r>
          </a:p>
          <a:p>
            <a:pPr algn="l"/>
            <a:r>
              <a:rPr lang="es-ES" sz="1200" b="0" i="0" u="none" strike="noStrike" baseline="0" dirty="0">
                <a:latin typeface="Gotham" panose="020B0604020202020204"/>
              </a:rPr>
              <a:t>La alfabetización física comienza en la primera infancia. Active </a:t>
            </a:r>
            <a:r>
              <a:rPr lang="es-ES" sz="1200" b="0" i="0" u="none" strike="noStrike" baseline="0" dirty="0" err="1">
                <a:latin typeface="Gotham" panose="020B0604020202020204"/>
              </a:rPr>
              <a:t>for</a:t>
            </a:r>
            <a:r>
              <a:rPr lang="es-ES" sz="1200" b="0" i="0" u="none" strike="noStrike" baseline="0" dirty="0">
                <a:latin typeface="Gotham" panose="020B0604020202020204"/>
              </a:rPr>
              <a:t> </a:t>
            </a:r>
            <a:r>
              <a:rPr lang="es-ES" sz="1200" b="0" i="0" u="none" strike="noStrike" baseline="0" dirty="0" err="1">
                <a:latin typeface="Gotham" panose="020B0604020202020204"/>
              </a:rPr>
              <a:t>Life</a:t>
            </a:r>
            <a:r>
              <a:rPr lang="es-ES" sz="1200" b="0" i="0" u="none" strike="noStrike" baseline="0" dirty="0">
                <a:latin typeface="Gotham" panose="020B0604020202020204"/>
              </a:rPr>
              <a:t> es una</a:t>
            </a:r>
          </a:p>
          <a:p>
            <a:pPr algn="l"/>
            <a:r>
              <a:rPr lang="es-ES" sz="1200" b="0" i="0" u="none" strike="noStrike" baseline="0" dirty="0">
                <a:latin typeface="Gotham" panose="020B0604020202020204"/>
              </a:rPr>
              <a:t>organización canadiense sin fines de lucro dedicada a al progreso de la alfabetización</a:t>
            </a:r>
          </a:p>
          <a:p>
            <a:pPr algn="l"/>
            <a:r>
              <a:rPr lang="es-ES" sz="1200" b="0" i="0" u="none" strike="noStrike" baseline="0" dirty="0">
                <a:latin typeface="Gotham" panose="020B0604020202020204"/>
              </a:rPr>
              <a:t>física. Su sitio web cuenta con diversos recursos para ampliar los conocimientos de</a:t>
            </a:r>
          </a:p>
          <a:p>
            <a:pPr algn="l"/>
            <a:r>
              <a:rPr lang="es-ES" sz="1200" b="0" i="0" u="none" strike="noStrike" baseline="0" dirty="0">
                <a:latin typeface="Gotham" panose="020B0604020202020204"/>
              </a:rPr>
              <a:t>los capacitadores respecto de este tema, así como también para colaborar con los</a:t>
            </a:r>
          </a:p>
          <a:p>
            <a:pPr algn="l"/>
            <a:r>
              <a:rPr lang="es-ES" sz="1200" b="0" i="0" u="none" strike="noStrike" baseline="0" dirty="0">
                <a:latin typeface="Gotham" panose="020B0604020202020204"/>
              </a:rPr>
              <a:t>profesionales de ECE y los padres. Otro recurso relativo a este tema es </a:t>
            </a:r>
            <a:r>
              <a:rPr lang="es-ES" sz="1200" b="0" i="0" u="none" strike="noStrike" baseline="0" dirty="0" err="1">
                <a:latin typeface="Gotham" panose="020B0604020202020204"/>
              </a:rPr>
              <a:t>Helping</a:t>
            </a:r>
            <a:r>
              <a:rPr lang="es-ES" sz="1200" b="0" i="0" u="none" strike="noStrike" baseline="0" dirty="0">
                <a:latin typeface="Gotham" panose="020B0604020202020204"/>
              </a:rPr>
              <a:t> </a:t>
            </a:r>
            <a:r>
              <a:rPr lang="es-ES" sz="1200" b="0" i="0" u="none" strike="noStrike" baseline="0" dirty="0" err="1">
                <a:latin typeface="Gotham" panose="020B0604020202020204"/>
              </a:rPr>
              <a:t>Your</a:t>
            </a:r>
            <a:r>
              <a:rPr lang="es-ES" sz="1200" b="0" i="0" u="none" strike="noStrike" baseline="0" dirty="0">
                <a:latin typeface="Gotham" panose="020B0604020202020204"/>
              </a:rPr>
              <a:t> Child</a:t>
            </a:r>
          </a:p>
          <a:p>
            <a:pPr algn="l"/>
            <a:r>
              <a:rPr lang="en-US" sz="1200" b="0" i="0" u="none" strike="noStrike" baseline="0" dirty="0">
                <a:latin typeface="Gotham" panose="020B0604020202020204"/>
              </a:rPr>
              <a:t>Develop Physical Literacy, por Jeffrey S. </a:t>
            </a:r>
            <a:r>
              <a:rPr lang="en-US" sz="1200" b="0" i="0" u="none" strike="noStrike" baseline="0" dirty="0" err="1">
                <a:latin typeface="Gotham" panose="020B0604020202020204"/>
              </a:rPr>
              <a:t>Gehris</a:t>
            </a:r>
            <a:r>
              <a:rPr lang="en-US" sz="1200" b="0" i="0" u="none" strike="noStrike" baseline="0" dirty="0">
                <a:latin typeface="Gotham" panose="020B0604020202020204"/>
              </a:rPr>
              <a:t> et al., 2018.</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Tree>
    <p:extLst>
      <p:ext uri="{BB962C8B-B14F-4D97-AF65-F5344CB8AC3E}">
        <p14:creationId xmlns:p14="http://schemas.microsoft.com/office/powerpoint/2010/main" val="2899938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16217" cy="5309235"/>
          </a:xfrm>
        </p:spPr>
        <p:txBody>
          <a:bodyPr/>
          <a:lstStyle/>
          <a:p>
            <a:pPr algn="l"/>
            <a:r>
              <a:rPr lang="es-ES" sz="1200" b="0" i="0" u="none" strike="noStrike" baseline="0" dirty="0">
                <a:latin typeface="Gotham" panose="020B0604020202020204"/>
              </a:rPr>
              <a:t>En los bebés pequeños (0-8 meses), los adultos deben brindar a los bebés oportunidades para la actividad física y deben fomentar el desarrollo motriz grueso y fino. Ayudar a los bebés pequeños a sentarse les permite ver objetos, alcanzarlos y finalmente agarrarlos, es decir, todas las primeras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motrices</a:t>
            </a:r>
            <a:r>
              <a:rPr lang="en-US" sz="1200" b="0" i="0" u="none" strike="noStrike" baseline="0" dirty="0">
                <a:latin typeface="Gotham" panose="020B0604020202020204"/>
              </a:rPr>
              <a:t> </a:t>
            </a:r>
            <a:r>
              <a:rPr lang="en-US" sz="1200" b="0" i="0" u="none" strike="noStrike" baseline="0" dirty="0" err="1">
                <a:latin typeface="Gotham" panose="020B0604020202020204"/>
              </a:rPr>
              <a:t>finas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Una vez que los bebés ya se mueven (de 6 a 18 meses), participan más en su propio desarrollo motriz, pero aún necesitan la ayuda de un adulto para guiar el movimiento y garantizar la seguridad.</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Movimiento y desarrollo físico para niños de 6 meses:</a:t>
            </a:r>
          </a:p>
          <a:p>
            <a:pPr marL="285750" indent="-285750" algn="l">
              <a:buFont typeface="Arial" panose="020B0604020202020204" pitchFamily="34" charset="0"/>
              <a:buChar char="•"/>
            </a:pPr>
            <a:r>
              <a:rPr lang="es-ES" sz="1200" b="0" i="0" u="none" strike="noStrike" baseline="0" dirty="0">
                <a:latin typeface="Gotham" panose="020B0604020202020204"/>
              </a:rPr>
              <a:t>Rodar de adelante hacia atrás y de atrás hacia adelante.</a:t>
            </a:r>
          </a:p>
          <a:p>
            <a:pPr marL="285750" indent="-285750" algn="l">
              <a:buFont typeface="Arial" panose="020B0604020202020204" pitchFamily="34" charset="0"/>
              <a:buChar char="•"/>
            </a:pPr>
            <a:r>
              <a:rPr lang="en-US" sz="1200" b="0" i="0" u="none" strike="noStrike" baseline="0" dirty="0" err="1">
                <a:latin typeface="Gotham" panose="020B0604020202020204"/>
              </a:rPr>
              <a:t>Comenzar</a:t>
            </a:r>
            <a:r>
              <a:rPr lang="en-US" sz="1200" b="0" i="0" u="none" strike="noStrike" baseline="0" dirty="0">
                <a:latin typeface="Gotham" panose="020B0604020202020204"/>
              </a:rPr>
              <a:t> </a:t>
            </a:r>
            <a:r>
              <a:rPr lang="en-US" sz="1200" b="0" i="0" u="none" strike="noStrike" baseline="0" dirty="0" err="1">
                <a:latin typeface="Gotham" panose="020B0604020202020204"/>
              </a:rPr>
              <a:t>sentarse</a:t>
            </a:r>
            <a:r>
              <a:rPr lang="en-US" sz="1200" b="0" i="0" u="none" strike="noStrike" baseline="0" dirty="0">
                <a:latin typeface="Gotham" panose="020B0604020202020204"/>
              </a:rPr>
              <a:t> sin </a:t>
            </a:r>
            <a:r>
              <a:rPr lang="en-US" sz="1200" b="0" i="0" u="none" strike="noStrike" baseline="0" dirty="0" err="1">
                <a:latin typeface="Gotham" panose="020B0604020202020204"/>
              </a:rPr>
              <a:t>ayuda</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Al estar de pie, apoyar el peso en las piernas; rebotar.</a:t>
            </a:r>
          </a:p>
          <a:p>
            <a:pPr marL="285750" indent="-285750" algn="l">
              <a:buFont typeface="Arial" panose="020B0604020202020204" pitchFamily="34" charset="0"/>
              <a:buChar char="•"/>
            </a:pPr>
            <a:r>
              <a:rPr lang="es-ES" sz="1200" b="0" i="0" u="none" strike="noStrike" baseline="0" dirty="0">
                <a:latin typeface="Gotham" panose="020B0604020202020204"/>
              </a:rPr>
              <a:t>Mecerse hacia adelante y hacia atrás, a veces arrastrándose hacia atrás antes de avanzar.</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algn="l"/>
            <a:r>
              <a:rPr lang="es-ES" sz="1200" b="0" i="0" u="none" strike="noStrike" baseline="0" dirty="0">
                <a:latin typeface="Gotham" panose="020B0604020202020204"/>
              </a:rPr>
              <a:t>Los bebés deben pasar la mayor parte del tiempo en situaciones que ofrezcan total libertad de movimiento.</a:t>
            </a:r>
          </a:p>
          <a:p>
            <a:pPr algn="l"/>
            <a:r>
              <a:rPr lang="en-US" sz="1200" b="0" i="0" u="none" strike="noStrike" baseline="0" dirty="0" err="1">
                <a:latin typeface="Gotham" panose="020B0604020202020204"/>
              </a:rPr>
              <a:t>Saque</a:t>
            </a:r>
            <a:r>
              <a:rPr lang="en-US" sz="1200" b="0" i="0" u="none" strike="noStrike" baseline="0" dirty="0">
                <a:latin typeface="Gotham" panose="020B0604020202020204"/>
              </a:rPr>
              <a:t> a los </a:t>
            </a:r>
            <a:r>
              <a:rPr lang="en-US" sz="1200" b="0" i="0" u="none" strike="noStrike" baseline="0" dirty="0" err="1">
                <a:latin typeface="Gotham" panose="020B0604020202020204"/>
              </a:rPr>
              <a:t>bebés</a:t>
            </a:r>
            <a:r>
              <a:rPr lang="en-US" sz="1200" b="0" i="0" u="none" strike="noStrike" baseline="0" dirty="0">
                <a:latin typeface="Gotham" panose="020B0604020202020204"/>
              </a:rPr>
              <a:t> de los </a:t>
            </a:r>
            <a:r>
              <a:rPr lang="en-US" sz="1200" b="0" i="0" u="none" strike="noStrike" baseline="0" dirty="0" err="1">
                <a:latin typeface="Gotham" panose="020B0604020202020204"/>
              </a:rPr>
              <a:t>contenedores</a:t>
            </a:r>
            <a:r>
              <a:rPr lang="en-US" sz="1200" b="0" i="0" u="none" strike="noStrike" baseline="0" dirty="0">
                <a:latin typeface="Gotham" panose="020B0604020202020204"/>
              </a:rPr>
              <a:t> (</a:t>
            </a:r>
            <a:r>
              <a:rPr lang="en-US" sz="1200" b="0" i="0" u="none" strike="noStrike" baseline="0" dirty="0" err="1">
                <a:latin typeface="Gotham" panose="020B0604020202020204"/>
              </a:rPr>
              <a:t>portabebés</a:t>
            </a:r>
            <a:r>
              <a:rPr lang="en-US" sz="1200" b="0" i="0" u="none" strike="noStrike" baseline="0" dirty="0">
                <a:latin typeface="Gotham" panose="020B0604020202020204"/>
              </a:rPr>
              <a:t>, asientos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automóvil</a:t>
            </a:r>
            <a:r>
              <a:rPr lang="en-US" sz="1200" b="0" i="0" u="none" strike="noStrike" baseline="0" dirty="0">
                <a:latin typeface="Gotham" panose="020B0604020202020204"/>
              </a:rPr>
              <a:t>, </a:t>
            </a:r>
            <a:r>
              <a:rPr lang="en-US" sz="1200" b="0" i="0" u="none" strike="noStrike" baseline="0" dirty="0" err="1">
                <a:latin typeface="Gotham" panose="020B0604020202020204"/>
              </a:rPr>
              <a:t>saltadores</a:t>
            </a:r>
            <a:r>
              <a:rPr lang="en-US" sz="1200" b="0" i="0" u="none" strike="noStrike" baseline="0" dirty="0">
                <a:latin typeface="Gotham" panose="020B0604020202020204"/>
              </a:rPr>
              <a:t>, </a:t>
            </a:r>
            <a:r>
              <a:rPr lang="en-US" sz="1200" b="0" i="0" u="none" strike="noStrike" baseline="0" dirty="0" err="1">
                <a:latin typeface="Gotham" panose="020B0604020202020204"/>
              </a:rPr>
              <a:t>columpios</a:t>
            </a:r>
            <a:r>
              <a:rPr lang="en-US" sz="1200" b="0" i="0" u="none" strike="noStrike" baseline="0" dirty="0">
                <a:latin typeface="Gotham" panose="020B0604020202020204"/>
              </a:rPr>
              <a:t>, etc.)</a:t>
            </a:r>
          </a:p>
          <a:p>
            <a:pPr algn="l"/>
            <a:r>
              <a:rPr lang="es-ES" sz="1200" b="0" i="0" u="none" strike="noStrike" baseline="0" dirty="0">
                <a:latin typeface="Gotham" panose="020B0604020202020204"/>
              </a:rPr>
              <a:t>y colóquelos en superficies firmes y seguras, como una manta en el piso o en el suelo. Deben experimentar</a:t>
            </a:r>
          </a:p>
          <a:p>
            <a:pPr algn="l"/>
            <a:r>
              <a:rPr lang="es-ES" sz="1200" b="0" i="0" u="none" strike="noStrike" baseline="0" dirty="0">
                <a:latin typeface="Gotham" panose="020B0604020202020204"/>
              </a:rPr>
              <a:t>repetidamente y practicar movimientos simples. Solo cuando los bebés se sientan alegremente seguros en</a:t>
            </a:r>
          </a:p>
          <a:p>
            <a:pPr algn="l"/>
            <a:r>
              <a:rPr lang="es-ES" sz="1200" b="0" i="0" u="none" strike="noStrike" baseline="0" dirty="0">
                <a:latin typeface="Gotham" panose="020B0604020202020204"/>
              </a:rPr>
              <a:t>cada movimiento, estarán listos para explorar el siguiente movimiento.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Para cumplir plenamente con el hito del desarrollo motriz de rodar en ambas direcciones (de adelante hacia</a:t>
            </a:r>
          </a:p>
          <a:p>
            <a:pPr algn="l"/>
            <a:r>
              <a:rPr lang="es-ES" sz="1200" b="0" i="0" u="none" strike="noStrike" baseline="0" dirty="0">
                <a:latin typeface="Gotham" panose="020B0604020202020204"/>
              </a:rPr>
              <a:t>atrás, de atrás hacia adelante), los </a:t>
            </a:r>
            <a:r>
              <a:rPr lang="es-ES" sz="1200" b="1" i="0" u="none" strike="noStrike" baseline="0" dirty="0">
                <a:latin typeface="Gotham" panose="020B0604020202020204"/>
              </a:rPr>
              <a:t>niños de 6 meses </a:t>
            </a:r>
            <a:r>
              <a:rPr lang="es-ES" sz="1200" b="0" i="0" u="none" strike="noStrike" baseline="0" dirty="0">
                <a:latin typeface="Gotham" panose="020B0604020202020204"/>
              </a:rPr>
              <a:t>necesitan la oportunidad de aprender a rodar con</a:t>
            </a:r>
          </a:p>
          <a:p>
            <a:pPr algn="l"/>
            <a:r>
              <a:rPr lang="es-ES" sz="1200" b="0" i="0" u="none" strike="noStrike" baseline="0" dirty="0">
                <a:latin typeface="Gotham" panose="020B0604020202020204"/>
              </a:rPr>
              <a:t>la cabeza o las caderas o los brazos o las piernas iniciando el giro, para rodar lenta y rápidamente, y para</a:t>
            </a:r>
          </a:p>
          <a:p>
            <a:pPr algn="l"/>
            <a:r>
              <a:rPr lang="es-ES" sz="1200" b="0" i="0" u="none" strike="noStrike" baseline="0" dirty="0">
                <a:latin typeface="Gotham" panose="020B0604020202020204"/>
              </a:rPr>
              <a:t>volcarse parcialmente y detenerse y luego reanudar el giro. Solo cuando dominen por completo todas estas</a:t>
            </a:r>
          </a:p>
          <a:p>
            <a:pPr algn="l"/>
            <a:r>
              <a:rPr lang="es-ES" sz="1200" b="0" i="0" u="none" strike="noStrike" baseline="0" dirty="0">
                <a:latin typeface="Gotham" panose="020B0604020202020204"/>
              </a:rPr>
              <a:t>variaciones sutiles alcanzarán este hito y establecerán una base firme sobre la cual explorar el siguiente.</a:t>
            </a:r>
          </a:p>
          <a:p>
            <a:pPr algn="l"/>
            <a:r>
              <a:rPr lang="es-ES" sz="1200" b="0" i="0" u="none" strike="noStrike" baseline="0" dirty="0">
                <a:latin typeface="Gotham" panose="020B0604020202020204"/>
              </a:rPr>
              <a:t>La falta de esta capacidad totalmente segura de rodar obstaculizará a los bebés a medida que prueben</a:t>
            </a:r>
          </a:p>
          <a:p>
            <a:pPr algn="l"/>
            <a:r>
              <a:rPr lang="es-ES" sz="1200" b="0" i="0" u="none" strike="noStrike" baseline="0" dirty="0">
                <a:latin typeface="Gotham" panose="020B0604020202020204"/>
              </a:rPr>
              <a:t>habilidades motrices cada vez más complejas.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Fomentar las habilidades motrices gruesas en los </a:t>
            </a:r>
            <a:r>
              <a:rPr lang="es-ES" sz="1200" b="1" i="0" u="none" strike="noStrike" baseline="0" dirty="0">
                <a:latin typeface="Gotham" panose="020B0604020202020204"/>
              </a:rPr>
              <a:t>niños pequeños </a:t>
            </a:r>
            <a:r>
              <a:rPr lang="es-ES" sz="1200" b="0" i="0" u="none" strike="noStrike" baseline="0" dirty="0">
                <a:latin typeface="Gotham" panose="020B0604020202020204"/>
              </a:rPr>
              <a:t>generalmente no es difícil, porque siempre</a:t>
            </a:r>
          </a:p>
          <a:p>
            <a:pPr algn="l"/>
            <a:r>
              <a:rPr lang="es-ES" sz="1200" b="0" i="0" u="none" strike="noStrike" baseline="0" dirty="0">
                <a:latin typeface="Gotham" panose="020B0604020202020204"/>
              </a:rPr>
              <a:t>están en movimiento. Es importante darles la oportunidad de canalizar ese movimiento de forma segura</a:t>
            </a:r>
          </a:p>
          <a:p>
            <a:pPr algn="l"/>
            <a:r>
              <a:rPr lang="es-ES" sz="1200" b="0" i="0" u="none" strike="noStrike" baseline="0" dirty="0">
                <a:latin typeface="Gotham" panose="020B0604020202020204"/>
              </a:rPr>
              <a:t>y adecuada. Los niños pequeños trepan, así que brinde los materiales, el equipo y el espacio adecuados</a:t>
            </a:r>
          </a:p>
          <a:p>
            <a:pPr algn="l"/>
            <a:r>
              <a:rPr lang="es-ES" sz="1200" b="0" i="0" u="none" strike="noStrike" baseline="0" dirty="0">
                <a:latin typeface="Gotham" panose="020B0604020202020204"/>
              </a:rPr>
              <a:t>para que lo hagan. La actividad física también promueve el desarrollo motriz fino. Armar rompecabezas y</a:t>
            </a:r>
          </a:p>
          <a:p>
            <a:pPr algn="l"/>
            <a:r>
              <a:rPr lang="es-ES" sz="1200" b="0" i="0" u="none" strike="noStrike" baseline="0" dirty="0">
                <a:latin typeface="Gotham" panose="020B0604020202020204"/>
              </a:rPr>
              <a:t>trabajar con otros materiales manipulables comienza como un movimiento de motricidad gruesa (el niño usa</a:t>
            </a:r>
          </a:p>
          <a:p>
            <a:pPr algn="l"/>
            <a:r>
              <a:rPr lang="es-ES" sz="1200" b="0" i="0" u="none" strike="noStrike" baseline="0" dirty="0">
                <a:latin typeface="Gotham" panose="020B0604020202020204"/>
              </a:rPr>
              <a:t>movimientos de arriba hacia abajo de todo el brazo para pintar en un caballete); sin embargo, con la práctica,</a:t>
            </a:r>
          </a:p>
          <a:p>
            <a:pPr algn="l"/>
            <a:r>
              <a:rPr lang="es-ES" sz="1200" b="0" i="0" u="none" strike="noStrike" baseline="0" dirty="0">
                <a:latin typeface="Gotham" panose="020B0604020202020204"/>
              </a:rPr>
              <a:t>los movimientos se vuelven más refinados (el niño eventualmente usa el movimiento de la muñeca para pintar</a:t>
            </a:r>
          </a:p>
          <a:p>
            <a:pPr algn="l"/>
            <a:r>
              <a:rPr lang="en-US" sz="1200" b="0" i="0" u="none" strike="noStrike" baseline="0" dirty="0" err="1">
                <a:latin typeface="Gotham" panose="020B0604020202020204"/>
              </a:rPr>
              <a:t>en</a:t>
            </a:r>
            <a:r>
              <a:rPr lang="en-US" sz="1200" b="0" i="0" u="none" strike="noStrike" baseline="0" dirty="0">
                <a:latin typeface="Gotham" panose="020B0604020202020204"/>
              </a:rPr>
              <a:t> un </a:t>
            </a:r>
            <a:r>
              <a:rPr lang="en-US" sz="1200" b="0" i="0" u="none" strike="noStrike" baseline="0" dirty="0" err="1">
                <a:latin typeface="Gotham" panose="020B0604020202020204"/>
              </a:rPr>
              <a:t>caballete</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29</a:t>
            </a:fld>
            <a:endParaRPr lang="en-US" b="1" dirty="0">
              <a:latin typeface="Gotham" panose="02000504050000020004" pitchFamily="2" charset="0"/>
            </a:endParaRPr>
          </a:p>
        </p:txBody>
      </p:sp>
    </p:spTree>
    <p:extLst>
      <p:ext uri="{BB962C8B-B14F-4D97-AF65-F5344CB8AC3E}">
        <p14:creationId xmlns:p14="http://schemas.microsoft.com/office/powerpoint/2010/main" val="59121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22694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76461" cy="5334000"/>
          </a:xfrm>
        </p:spPr>
        <p:txBody>
          <a:bodyPr/>
          <a:lstStyle/>
          <a:p>
            <a:pPr>
              <a:lnSpc>
                <a:spcPts val="1000"/>
              </a:lnSpc>
              <a:spcAft>
                <a:spcPts val="600"/>
              </a:spcAft>
            </a:pPr>
            <a:r>
              <a:rPr lang="en-US" sz="1200" baseline="0" dirty="0" err="1">
                <a:latin typeface="Gotham" panose="020B0604020202020204"/>
              </a:rPr>
              <a:t>Hitos</a:t>
            </a:r>
            <a:r>
              <a:rPr lang="en-US" sz="1200" baseline="0" dirty="0">
                <a:latin typeface="Gotham" panose="020B0604020202020204"/>
              </a:rPr>
              <a:t> del </a:t>
            </a:r>
            <a:r>
              <a:rPr lang="en-US" sz="1200" baseline="0" dirty="0" err="1">
                <a:latin typeface="Gotham" panose="020B0604020202020204"/>
              </a:rPr>
              <a:t>movimiento</a:t>
            </a:r>
            <a:r>
              <a:rPr lang="en-US" sz="1200" baseline="0" dirty="0">
                <a:latin typeface="Gotham" panose="020B0604020202020204"/>
              </a:rPr>
              <a:t> y </a:t>
            </a:r>
            <a:r>
              <a:rPr lang="en-US" sz="1200" baseline="0" dirty="0" err="1">
                <a:latin typeface="Gotham" panose="020B0604020202020204"/>
              </a:rPr>
              <a:t>desarrollo</a:t>
            </a:r>
            <a:r>
              <a:rPr lang="en-US" sz="1200" baseline="0" dirty="0">
                <a:latin typeface="Gotham" panose="020B0604020202020204"/>
              </a:rPr>
              <a:t> </a:t>
            </a:r>
            <a:r>
              <a:rPr lang="en-US" sz="1200" baseline="0" dirty="0" err="1">
                <a:latin typeface="Gotham" panose="020B0604020202020204"/>
              </a:rPr>
              <a:t>f</a:t>
            </a:r>
            <a:r>
              <a:rPr lang="en-US" sz="1200" baseline="0" dirty="0" err="1">
                <a:latin typeface="Gotham" panose="020B0604020202020204"/>
                <a:cs typeface="Calibri" panose="020F0502020204030204" pitchFamily="34" charset="0"/>
              </a:rPr>
              <a:t>ísico</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niños</a:t>
            </a:r>
            <a:r>
              <a:rPr lang="en-US" sz="1200" baseline="0" dirty="0">
                <a:latin typeface="Gotham" panose="020B0604020202020204"/>
                <a:cs typeface="Calibri" panose="020F0502020204030204" pitchFamily="34" charset="0"/>
              </a:rPr>
              <a:t> de 3 </a:t>
            </a:r>
            <a:r>
              <a:rPr lang="en-US" sz="1200" baseline="0" dirty="0" err="1">
                <a:latin typeface="Gotham" panose="020B0604020202020204"/>
                <a:cs typeface="Calibri" panose="020F0502020204030204" pitchFamily="34" charset="0"/>
              </a:rPr>
              <a:t>años</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Trepar</a:t>
            </a:r>
            <a:r>
              <a:rPr lang="en-US" sz="1200" baseline="0" dirty="0">
                <a:latin typeface="Gotham" panose="020B0604020202020204"/>
                <a:cs typeface="Calibri" panose="020F0502020204030204" pitchFamily="34" charset="0"/>
              </a:rPr>
              <a:t> bien.</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Correr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fácilmente</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Pedalear</a:t>
            </a:r>
            <a:r>
              <a:rPr lang="en-US" sz="1200" baseline="0" dirty="0">
                <a:latin typeface="Gotham" panose="020B0604020202020204"/>
                <a:cs typeface="Calibri" panose="020F0502020204030204" pitchFamily="34" charset="0"/>
              </a:rPr>
              <a:t> un </a:t>
            </a:r>
            <a:r>
              <a:rPr lang="en-US" sz="1200" baseline="0" dirty="0" err="1">
                <a:latin typeface="Gotham" panose="020B0604020202020204"/>
                <a:cs typeface="Calibri" panose="020F0502020204030204" pitchFamily="34" charset="0"/>
              </a:rPr>
              <a:t>triciclo</a:t>
            </a:r>
            <a:r>
              <a:rPr lang="en-US" sz="1200" baseline="0" dirty="0">
                <a:latin typeface="Gotham" panose="020B0604020202020204"/>
                <a:cs typeface="Calibri" panose="020F0502020204030204" pitchFamily="34" charset="0"/>
              </a:rPr>
              <a:t> (Bicicleta con 3 </a:t>
            </a:r>
            <a:r>
              <a:rPr lang="en-US" sz="1200" baseline="0" dirty="0" err="1">
                <a:latin typeface="Gotham" panose="020B0604020202020204"/>
                <a:cs typeface="Calibri" panose="020F0502020204030204" pitchFamily="34" charset="0"/>
              </a:rPr>
              <a:t>ruedas</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Subir</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bajar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escaleras</a:t>
            </a:r>
            <a:r>
              <a:rPr lang="en-US" sz="1200" baseline="0" dirty="0">
                <a:latin typeface="Gotham" panose="020B0604020202020204"/>
                <a:cs typeface="Calibri" panose="020F0502020204030204" pitchFamily="34" charset="0"/>
              </a:rPr>
              <a:t>, con un pie </a:t>
            </a:r>
            <a:r>
              <a:rPr lang="en-US" sz="1200" baseline="0" dirty="0" err="1">
                <a:latin typeface="Gotham" panose="020B0604020202020204"/>
                <a:cs typeface="Calibri" panose="020F0502020204030204" pitchFamily="34" charset="0"/>
              </a:rPr>
              <a:t>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cada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escalón</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endParaRPr lang="en-US" sz="1200" baseline="0" dirty="0">
              <a:latin typeface="Gotham" panose="020B0604020202020204"/>
              <a:cs typeface="Calibri" panose="020F0502020204030204" pitchFamily="34" charset="0"/>
            </a:endParaRPr>
          </a:p>
          <a:p>
            <a:pPr marL="0" indent="0">
              <a:lnSpc>
                <a:spcPts val="1000"/>
              </a:lnSpc>
              <a:spcAft>
                <a:spcPts val="600"/>
              </a:spcAft>
              <a:buFont typeface="Arial" panose="020B0604020202020204" pitchFamily="34" charset="0"/>
              <a:buNone/>
            </a:pPr>
            <a:r>
              <a:rPr lang="en-US" sz="1200" baseline="0" dirty="0">
                <a:latin typeface="Gotham" panose="020B0604020202020204"/>
                <a:cs typeface="Calibri" panose="020F0502020204030204" pitchFamily="34" charset="0"/>
              </a:rPr>
              <a:t>Para que los </a:t>
            </a:r>
            <a:r>
              <a:rPr lang="en-US" sz="1200" baseline="0" dirty="0" err="1">
                <a:latin typeface="Gotham" panose="020B0604020202020204"/>
                <a:cs typeface="Calibri" panose="020F0502020204030204" pitchFamily="34" charset="0"/>
              </a:rPr>
              <a:t>niños</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edad</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preescolar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alcancen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hito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motriz</a:t>
            </a:r>
            <a:r>
              <a:rPr lang="en-US" sz="1200" baseline="0" dirty="0">
                <a:latin typeface="Gotham" panose="020B0604020202020204"/>
                <a:cs typeface="Calibri" panose="020F0502020204030204" pitchFamily="34" charset="0"/>
              </a:rPr>
              <a:t> de “corer con </a:t>
            </a:r>
            <a:r>
              <a:rPr lang="en-US" sz="1200" baseline="0" dirty="0" err="1">
                <a:latin typeface="Gotham" panose="020B0604020202020204"/>
                <a:cs typeface="Calibri" panose="020F0502020204030204" pitchFamily="34" charset="0"/>
              </a:rPr>
              <a:t>facilidad</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necesitan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muchas</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oportunidades</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practicar</a:t>
            </a:r>
            <a:r>
              <a:rPr lang="en-US" sz="1200" baseline="0" dirty="0">
                <a:latin typeface="Gotham" panose="020B0604020202020204"/>
                <a:cs typeface="Calibri" panose="020F0502020204030204" pitchFamily="34" charset="0"/>
              </a:rPr>
              <a:t> la Carrera. Deben </a:t>
            </a:r>
            <a:r>
              <a:rPr lang="en-US" sz="1200" baseline="0" dirty="0" err="1">
                <a:latin typeface="Gotham" panose="020B0604020202020204"/>
                <a:cs typeface="Calibri" panose="020F0502020204030204" pitchFamily="34" charset="0"/>
              </a:rPr>
              <a:t>desarrollar</a:t>
            </a:r>
            <a:r>
              <a:rPr lang="en-US" sz="1200" baseline="0" dirty="0">
                <a:latin typeface="Gotham" panose="020B0604020202020204"/>
                <a:cs typeface="Calibri" panose="020F0502020204030204" pitchFamily="34" charset="0"/>
              </a:rPr>
              <a:t> la </a:t>
            </a:r>
            <a:r>
              <a:rPr lang="en-US" sz="1200" baseline="0" dirty="0" err="1">
                <a:latin typeface="Gotham" panose="020B0604020202020204"/>
                <a:cs typeface="Calibri" panose="020F0502020204030204" pitchFamily="34" charset="0"/>
              </a:rPr>
              <a:t>resistencia</a:t>
            </a:r>
            <a:r>
              <a:rPr lang="en-US" sz="1200" baseline="0" dirty="0">
                <a:latin typeface="Gotham" panose="020B0604020202020204"/>
                <a:cs typeface="Calibri" panose="020F0502020204030204" pitchFamily="34" charset="0"/>
              </a:rPr>
              <a:t> muscular y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equilibrio</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empujar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repetidamente</a:t>
            </a:r>
            <a:r>
              <a:rPr lang="en-US" sz="1200" baseline="0" dirty="0">
                <a:latin typeface="Gotham" panose="020B0604020202020204"/>
                <a:cs typeface="Calibri" panose="020F0502020204030204" pitchFamily="34" charset="0"/>
              </a:rPr>
              <a:t> un pie con </a:t>
            </a:r>
            <a:r>
              <a:rPr lang="en-US" sz="1200" baseline="0" dirty="0" err="1">
                <a:latin typeface="Gotham" panose="020B0604020202020204"/>
                <a:cs typeface="Calibri" panose="020F0502020204030204" pitchFamily="34" charset="0"/>
              </a:rPr>
              <a:t>fuerza</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aterrizar</a:t>
            </a:r>
            <a:r>
              <a:rPr lang="en-US" sz="1200" baseline="0" dirty="0">
                <a:latin typeface="Gotham" panose="020B0604020202020204"/>
                <a:cs typeface="Calibri" panose="020F0502020204030204" pitchFamily="34" charset="0"/>
              </a:rPr>
              <a:t> con </a:t>
            </a:r>
            <a:r>
              <a:rPr lang="en-US" sz="1200" baseline="0" dirty="0" err="1">
                <a:latin typeface="Gotham" panose="020B0604020202020204"/>
                <a:cs typeface="Calibri" panose="020F0502020204030204" pitchFamily="34" charset="0"/>
              </a:rPr>
              <a:t>equilibrio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sobre</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otro</a:t>
            </a:r>
            <a:r>
              <a:rPr lang="en-US" sz="1200" baseline="0" dirty="0">
                <a:latin typeface="Gotham" panose="020B0604020202020204"/>
                <a:cs typeface="Calibri" panose="020F0502020204030204" pitchFamily="34" charset="0"/>
              </a:rPr>
              <a:t>. Deben </a:t>
            </a:r>
            <a:r>
              <a:rPr lang="en-US" sz="1200" baseline="0" dirty="0" err="1">
                <a:latin typeface="Gotham" panose="020B0604020202020204"/>
                <a:cs typeface="Calibri" panose="020F0502020204030204" pitchFamily="34" charset="0"/>
              </a:rPr>
              <a:t>aprender</a:t>
            </a:r>
            <a:r>
              <a:rPr lang="en-US" sz="1200" baseline="0" dirty="0">
                <a:latin typeface="Gotham" panose="020B0604020202020204"/>
                <a:cs typeface="Calibri" panose="020F0502020204030204" pitchFamily="34" charset="0"/>
              </a:rPr>
              <a:t> a corer con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brazo</a:t>
            </a:r>
            <a:r>
              <a:rPr lang="en-US" sz="1200" baseline="0" dirty="0">
                <a:latin typeface="Gotham" panose="020B0604020202020204"/>
                <a:cs typeface="Calibri" panose="020F0502020204030204" pitchFamily="34" charset="0"/>
              </a:rPr>
              <a:t> derecho </a:t>
            </a:r>
            <a:r>
              <a:rPr lang="en-US" sz="1200" baseline="0" dirty="0" err="1">
                <a:latin typeface="Gotham" panose="020B0604020202020204"/>
                <a:cs typeface="Calibri" panose="020F0502020204030204" pitchFamily="34" charset="0"/>
              </a:rPr>
              <a:t>balanceándose</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hacia</a:t>
            </a:r>
            <a:r>
              <a:rPr lang="en-US" sz="1200" baseline="0" dirty="0">
                <a:latin typeface="Gotham" panose="020B0604020202020204"/>
                <a:cs typeface="Calibri" panose="020F0502020204030204" pitchFamily="34" charset="0"/>
              </a:rPr>
              <a:t> Adelante </a:t>
            </a:r>
            <a:r>
              <a:rPr lang="en-US" sz="1200" baseline="0" dirty="0" err="1">
                <a:latin typeface="Gotham" panose="020B0604020202020204"/>
                <a:cs typeface="Calibri" panose="020F0502020204030204" pitchFamily="34" charset="0"/>
              </a:rPr>
              <a:t>mientras</a:t>
            </a:r>
            <a:r>
              <a:rPr lang="en-US" sz="1200" baseline="0" dirty="0">
                <a:latin typeface="Gotham" panose="020B0604020202020204"/>
                <a:cs typeface="Calibri" panose="020F0502020204030204" pitchFamily="34" charset="0"/>
              </a:rPr>
              <a:t> dan un paso con la </a:t>
            </a:r>
            <a:r>
              <a:rPr lang="en-US" sz="1200" baseline="0" dirty="0" err="1">
                <a:latin typeface="Gotham" panose="020B0604020202020204"/>
                <a:cs typeface="Calibri" panose="020F0502020204030204" pitchFamily="34" charset="0"/>
              </a:rPr>
              <a:t>pierna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izquierda</a:t>
            </a:r>
            <a:r>
              <a:rPr lang="en-US" sz="1200" baseline="0" dirty="0">
                <a:latin typeface="Gotham" panose="020B0604020202020204"/>
                <a:cs typeface="Calibri" panose="020F0502020204030204" pitchFamily="34" charset="0"/>
              </a:rPr>
              <a:t>, y de </a:t>
            </a:r>
            <a:r>
              <a:rPr lang="en-US" sz="1200" baseline="0" dirty="0" err="1">
                <a:latin typeface="Gotham" panose="020B0604020202020204"/>
                <a:cs typeface="Calibri" panose="020F0502020204030204" pitchFamily="34" charset="0"/>
              </a:rPr>
              <a:t>manera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alterna</a:t>
            </a:r>
            <a:r>
              <a:rPr lang="en-US" sz="1200" baseline="0" dirty="0">
                <a:latin typeface="Gotham" panose="020B0604020202020204"/>
                <a:cs typeface="Calibri" panose="020F0502020204030204" pitchFamily="34" charset="0"/>
              </a:rPr>
              <a:t> con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brazo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izquierdo</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pie derecho.</a:t>
            </a:r>
          </a:p>
          <a:p>
            <a:pPr marL="0" indent="0">
              <a:lnSpc>
                <a:spcPts val="1000"/>
              </a:lnSpc>
              <a:spcAft>
                <a:spcPts val="600"/>
              </a:spcAft>
              <a:buFont typeface="Arial" panose="020B0604020202020204" pitchFamily="34" charset="0"/>
              <a:buNone/>
            </a:pPr>
            <a:endParaRPr lang="en-US" sz="1200" baseline="0" dirty="0">
              <a:latin typeface="Gotham" panose="020B0604020202020204"/>
              <a:cs typeface="Calibri" panose="020F0502020204030204" pitchFamily="34" charset="0"/>
            </a:endParaRPr>
          </a:p>
          <a:p>
            <a:pPr algn="l"/>
            <a:r>
              <a:rPr lang="es-ES" sz="1200" b="0" i="0" u="none" strike="noStrike" baseline="0" dirty="0">
                <a:latin typeface="Gotham" panose="020B0604020202020204"/>
              </a:rPr>
              <a:t>Mover brazos y piernas en oposición requiere mucha práctica: primero caminar y luego correr, para permitir</a:t>
            </a:r>
          </a:p>
          <a:p>
            <a:pPr algn="l"/>
            <a:r>
              <a:rPr lang="es-ES" sz="1200" b="0" i="0" u="none" strike="noStrike" baseline="0" dirty="0">
                <a:latin typeface="Gotham" panose="020B0604020202020204"/>
              </a:rPr>
              <a:t>que sus cerebros coordinen los movimientos.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Subir y bajar escaleras mientras se alternan los pies requiere un equilibrio que es el resultado de muchas</a:t>
            </a:r>
          </a:p>
          <a:p>
            <a:pPr algn="l"/>
            <a:r>
              <a:rPr lang="es-ES" sz="1200" b="0" i="0" u="none" strike="noStrike" baseline="0" dirty="0">
                <a:latin typeface="Gotham" panose="020B0604020202020204"/>
              </a:rPr>
              <a:t>oportunidades para aprender a controlar sus cuerpos mientras se mueven en una variedad de circunstancias.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El tiempo que pasan como bebés en contenedores, como niños pequeños en sillas altas o saltadores y niños</a:t>
            </a:r>
          </a:p>
          <a:p>
            <a:pPr algn="l"/>
            <a:r>
              <a:rPr lang="es-ES" sz="1200" b="0" i="0" u="none" strike="noStrike" baseline="0" dirty="0">
                <a:latin typeface="Gotham" panose="020B0604020202020204"/>
              </a:rPr>
              <a:t>en edad preescolar sentados en sillas colabora poco en la preparación de los niños pequeños para alcanzar</a:t>
            </a:r>
          </a:p>
          <a:p>
            <a:pPr algn="l"/>
            <a:r>
              <a:rPr lang="es-ES" sz="1200" b="0" i="0" u="none" strike="noStrike" baseline="0" dirty="0">
                <a:latin typeface="Gotham" panose="020B0604020202020204"/>
              </a:rPr>
              <a:t>estos hitos del desarrollo motriz.</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tarea de los bebés y los niños pequeños no es solo alcanzar cada hito motriz, sino dominarlo por completo.</a:t>
            </a:r>
          </a:p>
          <a:p>
            <a:pPr algn="l"/>
            <a:r>
              <a:rPr lang="es-ES" sz="1200" b="0" i="0" u="none" strike="noStrike" baseline="0" dirty="0">
                <a:latin typeface="Gotham" panose="020B0604020202020204"/>
              </a:rPr>
              <a:t>La práctica repetida es vital para que dominen cada hito motriz. Solo entonces tendrán una base de</a:t>
            </a:r>
          </a:p>
          <a:p>
            <a:pPr algn="l"/>
            <a:r>
              <a:rPr lang="es-ES" sz="1200" b="0" i="0" u="none" strike="noStrike" baseline="0" dirty="0">
                <a:latin typeface="Gotham" panose="020B0604020202020204"/>
              </a:rPr>
              <a:t>movimiento sólida sobre la cual encontrar alegría y propósito en la actividad física.</a:t>
            </a:r>
            <a:endParaRPr lang="en-US" sz="1200" baseline="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30</a:t>
            </a:fld>
            <a:endParaRPr lang="en-US" b="1" dirty="0">
              <a:latin typeface="Gotham" panose="02000504050000020004" pitchFamily="2" charset="0"/>
            </a:endParaRPr>
          </a:p>
        </p:txBody>
      </p:sp>
    </p:spTree>
    <p:extLst>
      <p:ext uri="{BB962C8B-B14F-4D97-AF65-F5344CB8AC3E}">
        <p14:creationId xmlns:p14="http://schemas.microsoft.com/office/powerpoint/2010/main" val="1567343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529470" cy="5334000"/>
          </a:xfrm>
        </p:spPr>
        <p:txBody>
          <a:bodyPr/>
          <a:lstStyle/>
          <a:p>
            <a:pPr marL="0" marR="0" lvl="0" indent="0" algn="l" defTabSz="914400" rtl="0" eaLnBrk="1" fontAlgn="auto" latinLnBrk="0" hangingPunct="1">
              <a:lnSpc>
                <a:spcPct val="100000"/>
              </a:lnSpc>
              <a:spcBef>
                <a:spcPts val="0"/>
              </a:spcBef>
              <a:buClrTx/>
              <a:buSzTx/>
              <a:buFontTx/>
              <a:buNone/>
              <a:tabLst/>
              <a:defRPr/>
            </a:pPr>
            <a:r>
              <a:rPr lang="es-ES" sz="1200" b="0" i="0" u="none" strike="noStrike" baseline="0" dirty="0">
                <a:solidFill>
                  <a:srgbClr val="FFFFFF"/>
                </a:solidFill>
                <a:latin typeface="Gotham" panose="020B0604020202020204"/>
              </a:rPr>
              <a:t>A medida q </a:t>
            </a:r>
            <a:r>
              <a:rPr lang="es-ES" sz="1200" b="0" i="0" u="none" strike="noStrike" baseline="0" dirty="0" err="1">
                <a:solidFill>
                  <a:srgbClr val="FFFFFF"/>
                </a:solidFill>
                <a:latin typeface="Gotham" panose="020B0604020202020204"/>
              </a:rPr>
              <a:t>ue</a:t>
            </a:r>
            <a:r>
              <a:rPr lang="es-ES" sz="1200" b="0" i="0" u="none" strike="noStrike" baseline="0" dirty="0">
                <a:solidFill>
                  <a:srgbClr val="FFFFFF"/>
                </a:solidFill>
                <a:latin typeface="Gotham" panose="020B0604020202020204"/>
              </a:rPr>
              <a:t> los niños crecen, el disfrute y la exposici</a:t>
            </a:r>
            <a:r>
              <a:rPr lang="es-ES" sz="1200" b="0" i="0" u="none" strike="noStrike" baseline="0" dirty="0">
                <a:solidFill>
                  <a:srgbClr val="FFFFFF"/>
                </a:solidFill>
                <a:latin typeface="Gotham" panose="020B0604020202020204"/>
                <a:cs typeface="Calibri" panose="020F0502020204030204" pitchFamily="34" charset="0"/>
              </a:rPr>
              <a:t>ón a la actividad física durante la primera infancia influye en los niveles de actividad física.</a:t>
            </a:r>
          </a:p>
          <a:p>
            <a:pPr marL="0" marR="0" lvl="0" indent="0" algn="l" defTabSz="914400" rtl="0" eaLnBrk="1" fontAlgn="auto" latinLnBrk="0" hangingPunct="1">
              <a:lnSpc>
                <a:spcPct val="100000"/>
              </a:lnSpc>
              <a:spcBef>
                <a:spcPts val="0"/>
              </a:spcBef>
              <a:buClrTx/>
              <a:buSzTx/>
              <a:buFontTx/>
              <a:buNone/>
              <a:tabLst/>
              <a:defRPr/>
            </a:pPr>
            <a:endParaRPr lang="es-ES" sz="1200" b="0" i="0" u="none" strike="noStrike" baseline="0" dirty="0">
              <a:solidFill>
                <a:srgbClr val="FFFFFF"/>
              </a:solidFill>
              <a:latin typeface="Gotham" panose="020B0604020202020204"/>
              <a:cs typeface="Calibri" panose="020F050202020403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s-ES" sz="1200" b="0" i="0" u="none" strike="noStrike" baseline="0" dirty="0">
                <a:solidFill>
                  <a:srgbClr val="FFFFFF"/>
                </a:solidFill>
                <a:latin typeface="Gotham" panose="020B0604020202020204"/>
                <a:cs typeface="Calibri" panose="020F0502020204030204" pitchFamily="34" charset="0"/>
              </a:rPr>
              <a:t>Los niños que han dominado las habilidades y disfrutan de la actividad física tienen más probabilidades de seguir participando a medida que crecen y maduran.</a:t>
            </a:r>
          </a:p>
          <a:p>
            <a:pPr marL="0" marR="0" lvl="0" indent="0" algn="l" defTabSz="914400" rtl="0" eaLnBrk="1" fontAlgn="auto" latinLnBrk="0" hangingPunct="1">
              <a:lnSpc>
                <a:spcPct val="100000"/>
              </a:lnSpc>
              <a:spcBef>
                <a:spcPts val="0"/>
              </a:spcBef>
              <a:buClrTx/>
              <a:buSzTx/>
              <a:buFontTx/>
              <a:buNone/>
              <a:tabLst/>
              <a:defRPr/>
            </a:pPr>
            <a:endParaRPr lang="es-ES" sz="1200" b="0" i="0" u="none" strike="noStrike" baseline="0" dirty="0">
              <a:solidFill>
                <a:srgbClr val="FFFFFF"/>
              </a:solidFill>
              <a:latin typeface="Gotham" panose="020B0604020202020204"/>
              <a:cs typeface="Calibri" panose="020F050202020403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200" baseline="0" dirty="0">
                <a:latin typeface="Gotham" panose="020B0604020202020204"/>
              </a:rPr>
              <a:t>La </a:t>
            </a:r>
            <a:r>
              <a:rPr lang="en-US" sz="1200" baseline="0" dirty="0" err="1">
                <a:latin typeface="Gotham" panose="020B0604020202020204"/>
              </a:rPr>
              <a:t>actividad</a:t>
            </a:r>
            <a:r>
              <a:rPr lang="en-US" sz="1200" baseline="0" dirty="0">
                <a:latin typeface="Gotham" panose="020B0604020202020204"/>
              </a:rPr>
              <a:t> </a:t>
            </a:r>
            <a:r>
              <a:rPr lang="es-ES" sz="1200" b="0" i="0" u="none" strike="noStrike" baseline="0" dirty="0">
                <a:solidFill>
                  <a:srgbClr val="FFFFFF"/>
                </a:solidFill>
                <a:latin typeface="Gotham" panose="020B0604020202020204"/>
                <a:cs typeface="Calibri" panose="020F0502020204030204" pitchFamily="34" charset="0"/>
              </a:rPr>
              <a:t>física estimula la función cerebral y brinda a los niños pequeños una forma de explorar su entorno y practicar habilidades como trabajar juntos, seguir instrucciones y resolver conflictos.</a:t>
            </a:r>
            <a:endParaRPr lang="en-US" sz="1200" baseline="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31</a:t>
            </a:fld>
            <a:endParaRPr lang="en-US" b="1" dirty="0">
              <a:latin typeface="Gotham" panose="02000504050000020004" pitchFamily="2" charset="0"/>
            </a:endParaRPr>
          </a:p>
        </p:txBody>
      </p:sp>
    </p:spTree>
    <p:extLst>
      <p:ext uri="{BB962C8B-B14F-4D97-AF65-F5344CB8AC3E}">
        <p14:creationId xmlns:p14="http://schemas.microsoft.com/office/powerpoint/2010/main" val="1042673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err="1">
                <a:latin typeface="Gotham" panose="020B0604020202020204"/>
              </a:rPr>
              <a:t>Barnyard</a:t>
            </a:r>
            <a:r>
              <a:rPr lang="es-ES" sz="1200" b="0" i="0" u="none" strike="noStrike" baseline="0" dirty="0">
                <a:latin typeface="Gotham" panose="020B0604020202020204"/>
              </a:rPr>
              <a:t> Dance (¡Danza del Corral!) es un ejemplo de un baile. Hay muchas formas de bailar y todas son divertidas para los niños. Bailar es parte de las celebraciones y una forma de conectarnos con nuestra cultura, familias y amigos. </a:t>
            </a: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¡Danza del corral! de Sandra Boynton (disponible </a:t>
            </a:r>
            <a:r>
              <a:rPr lang="es-ES" sz="1200" b="0" i="0" u="none" strike="noStrike" baseline="0" dirty="0">
                <a:latin typeface="Gotham" panose="020B0604020202020204"/>
              </a:rPr>
              <a:t>en español e ingles) se encuentra en el Kit de recursos para capacitadores. Si no tiene acceso a él, entre algunos otros libros para niños que </a:t>
            </a:r>
            <a:r>
              <a:rPr lang="en-US" sz="1200" b="0" i="0" u="none" strike="noStrike" baseline="0" dirty="0" err="1">
                <a:latin typeface="Gotham" panose="020B0604020202020204"/>
              </a:rPr>
              <a:t>promueven</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n-US" sz="1200" b="0" i="0" u="none" strike="noStrike" baseline="0" dirty="0" err="1">
                <a:latin typeface="Gotham" panose="020B0604020202020204"/>
              </a:rPr>
              <a:t>están</a:t>
            </a:r>
            <a:r>
              <a:rPr lang="en-US" sz="1200" b="0" i="0" u="none" strike="noStrike" baseline="0" dirty="0">
                <a:latin typeface="Gotham" panose="020B0604020202020204"/>
              </a:rPr>
              <a:t>:</a:t>
            </a:r>
            <a:br>
              <a:rPr lang="en-US" sz="1200" b="0" i="0" u="none" strike="noStrike" baseline="0" dirty="0">
                <a:latin typeface="Gotham" panose="020B0604020202020204"/>
              </a:rPr>
            </a:br>
            <a:endParaRPr lang="en-US" sz="1200" b="0" i="0" u="none" strike="noStrike" baseline="0" dirty="0">
              <a:latin typeface="Gotham" panose="020B0604020202020204"/>
            </a:endParaRPr>
          </a:p>
          <a:p>
            <a:pPr marL="285750" indent="-285750" algn="l">
              <a:buFont typeface="Arial" panose="020B0604020202020204" pitchFamily="34" charset="0"/>
              <a:buChar char="•"/>
            </a:pPr>
            <a:r>
              <a:rPr lang="es-ES" sz="1200" b="0" i="1" u="none" strike="noStrike" baseline="0" dirty="0">
                <a:latin typeface="Gotham" panose="020B0604020202020204"/>
              </a:rPr>
              <a:t>De la cabeza a los pies </a:t>
            </a:r>
            <a:r>
              <a:rPr lang="es-ES" sz="1200" b="0" i="0" u="none" strike="noStrike" baseline="0" dirty="0">
                <a:latin typeface="Gotham" panose="020B0604020202020204"/>
              </a:rPr>
              <a:t>de Eric Carle </a:t>
            </a:r>
            <a:r>
              <a:rPr lang="en-US" sz="1200" b="0" i="0" u="none" strike="noStrike" baseline="0" dirty="0">
                <a:latin typeface="Gotham" panose="020B0604020202020204"/>
              </a:rPr>
              <a:t>(disponible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1" u="none" strike="noStrike" baseline="0" dirty="0">
                <a:latin typeface="Gotham" panose="020B0604020202020204"/>
              </a:rPr>
              <a:t>Las jirafas no pueden bailar </a:t>
            </a:r>
            <a:r>
              <a:rPr lang="es-ES" sz="1200" b="0" i="0" u="none" strike="noStrike" baseline="0" dirty="0">
                <a:latin typeface="Gotham" panose="020B0604020202020204"/>
              </a:rPr>
              <a:t>de Giles </a:t>
            </a:r>
            <a:r>
              <a:rPr lang="es-ES" sz="1200" b="0" i="0" u="none" strike="noStrike" baseline="0" dirty="0" err="1">
                <a:latin typeface="Gotham" panose="020B0604020202020204"/>
              </a:rPr>
              <a:t>Andreae</a:t>
            </a:r>
            <a:endParaRPr lang="es-ES" sz="1200" b="0" i="0" u="none" strike="noStrike" baseline="0" dirty="0">
              <a:latin typeface="Gotham" panose="020B0604020202020204"/>
            </a:endParaRPr>
          </a:p>
          <a:p>
            <a:pPr marL="285750" indent="-285750" algn="l">
              <a:buFont typeface="Arial" panose="020B0604020202020204" pitchFamily="34" charset="0"/>
              <a:buChar char="•"/>
            </a:pPr>
            <a:r>
              <a:rPr lang="es-ES" sz="1200" b="0" i="1" u="none" strike="noStrike" baseline="0" dirty="0">
                <a:latin typeface="Gotham" panose="020B0604020202020204"/>
              </a:rPr>
              <a:t>Vamos a cazar un oso </a:t>
            </a:r>
            <a:r>
              <a:rPr lang="es-ES" sz="1200" b="0" i="0" u="none" strike="noStrike" baseline="0" dirty="0">
                <a:latin typeface="Gotham" panose="020B0604020202020204"/>
              </a:rPr>
              <a:t>de Michael Rosen</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marL="0" indent="0" algn="l">
              <a:buFont typeface="Arial" panose="020B0604020202020204" pitchFamily="34" charset="0"/>
              <a:buNone/>
            </a:pPr>
            <a:r>
              <a:rPr lang="es-ES" sz="1200" b="0" i="0" u="none" strike="noStrike" baseline="0" dirty="0">
                <a:latin typeface="Gotham" panose="020B0604020202020204"/>
              </a:rPr>
              <a:t>Instrucciones:</a:t>
            </a:r>
          </a:p>
          <a:p>
            <a:pPr marL="171450" indent="-171450" algn="l">
              <a:buFont typeface="Arial" panose="020B0604020202020204" pitchFamily="34" charset="0"/>
              <a:buChar char="•"/>
            </a:pPr>
            <a:r>
              <a:rPr lang="es-ES" sz="1200" b="0" i="0" u="none" strike="noStrike" baseline="0" dirty="0">
                <a:latin typeface="Gotham" panose="020B0604020202020204"/>
              </a:rPr>
              <a:t>Haga que los participantes se pongan de pie y elijan un compa</a:t>
            </a:r>
            <a:r>
              <a:rPr lang="es-ES" sz="1200" b="0" i="0" u="none" strike="noStrike" baseline="0" dirty="0">
                <a:latin typeface="Gotham" panose="020B0604020202020204"/>
                <a:cs typeface="Calibri" panose="020F0502020204030204" pitchFamily="34" charset="0"/>
              </a:rPr>
              <a:t>ñero. Los grupos de 3 están bien.</a:t>
            </a:r>
          </a:p>
          <a:p>
            <a:pPr marL="171450" indent="-171450" algn="l">
              <a:buFont typeface="Arial" panose="020B0604020202020204" pitchFamily="34" charset="0"/>
              <a:buChar char="•"/>
            </a:pPr>
            <a:r>
              <a:rPr lang="es-ES" sz="1200" b="0" i="0" u="none" strike="noStrike" baseline="0" dirty="0">
                <a:latin typeface="Gotham" panose="020B0604020202020204"/>
                <a:cs typeface="Calibri" panose="020F0502020204030204" pitchFamily="34" charset="0"/>
              </a:rPr>
              <a:t>Una vez que se hayan agrupado, pídales que sigan las acciones de la historia a medida que usted lee en voz alta.</a:t>
            </a:r>
          </a:p>
          <a:p>
            <a:pPr marL="171450" indent="-171450" algn="l">
              <a:buFont typeface="Arial" panose="020B0604020202020204" pitchFamily="34" charset="0"/>
              <a:buChar char="•"/>
            </a:pPr>
            <a:r>
              <a:rPr lang="es-ES" sz="1200" b="0" i="0" u="none" strike="noStrike" baseline="0" dirty="0">
                <a:latin typeface="Gotham" panose="020B0604020202020204"/>
                <a:cs typeface="Calibri" panose="020F0502020204030204" pitchFamily="34" charset="0"/>
              </a:rPr>
              <a:t>La historia es corta. Podría repetir la actividad.</a:t>
            </a:r>
          </a:p>
          <a:p>
            <a:pPr marL="171450" indent="-171450" algn="l">
              <a:buFont typeface="Arial" panose="020B0604020202020204" pitchFamily="34" charset="0"/>
              <a:buChar char="•"/>
            </a:pPr>
            <a:endParaRPr lang="es-E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rPr>
              <a:t>Preguntas</a:t>
            </a:r>
            <a:r>
              <a:rPr lang="en-US" sz="1200" b="0" i="0" u="none" strike="noStrike" baseline="0" dirty="0">
                <a:latin typeface="Gotham" panose="020B0604020202020204"/>
              </a:rPr>
              <a:t> para debate:</a:t>
            </a:r>
          </a:p>
          <a:p>
            <a:pPr marL="285750" indent="-285750" algn="l">
              <a:buFont typeface="Arial" panose="020B0604020202020204" pitchFamily="34" charset="0"/>
              <a:buChar char="•"/>
            </a:pPr>
            <a:r>
              <a:rPr lang="es-ES" sz="1200" b="0" i="0" u="none" strike="noStrike" baseline="0" dirty="0">
                <a:latin typeface="Gotham" panose="020B0604020202020204"/>
              </a:rPr>
              <a:t>¿Qué notaron en el grupo a medida que avanzaba la historia?</a:t>
            </a:r>
          </a:p>
          <a:p>
            <a:pPr marL="285750" indent="-285750" algn="l">
              <a:buFont typeface="Arial" panose="020B0604020202020204" pitchFamily="34" charset="0"/>
              <a:buChar char="•"/>
            </a:pPr>
            <a:r>
              <a:rPr lang="es-ES" sz="1200" b="0" i="0" u="none" strike="noStrike" baseline="0" dirty="0">
                <a:latin typeface="Gotham" panose="020B0604020202020204"/>
              </a:rPr>
              <a:t>¿Cómo anticipan qué responderían los niños?</a:t>
            </a:r>
          </a:p>
          <a:p>
            <a:pPr marL="285750" indent="-285750" algn="l">
              <a:buFont typeface="Arial" panose="020B0604020202020204" pitchFamily="34" charset="0"/>
              <a:buChar char="•"/>
            </a:pPr>
            <a:r>
              <a:rPr lang="es-ES" sz="1200" b="0" i="0" u="none" strike="noStrike" baseline="0" dirty="0">
                <a:latin typeface="Gotham" panose="020B0604020202020204"/>
              </a:rPr>
              <a:t>¿Qué habilidades practican los niños en esta actividad?</a:t>
            </a:r>
          </a:p>
          <a:p>
            <a:pPr marL="285750" indent="-285750" algn="l">
              <a:buFont typeface="Arial" panose="020B0604020202020204" pitchFamily="34" charset="0"/>
              <a:buChar char="•"/>
            </a:pPr>
            <a:r>
              <a:rPr lang="es-ES" sz="1200" b="0" i="0" u="none" strike="noStrike" baseline="0" dirty="0">
                <a:latin typeface="Gotham" panose="020B0604020202020204"/>
              </a:rPr>
              <a:t>Moverse con los libros fomenta el desarrollo de términos de vocabulario sobre el movimiento. ¿Qué palabras de movimiento usan regularmente en su salón de clases?</a:t>
            </a:r>
          </a:p>
          <a:p>
            <a:pPr marL="285750" indent="-285750" algn="l">
              <a:buFont typeface="Arial" panose="020B0604020202020204" pitchFamily="34" charset="0"/>
              <a:buChar char="•"/>
            </a:pPr>
            <a:r>
              <a:rPr lang="es-ES" sz="1200" b="0" i="0" u="none" strike="noStrike" baseline="0" dirty="0">
                <a:latin typeface="Gotham" panose="020B0604020202020204"/>
              </a:rPr>
              <a:t>¿Qué otros libros y títulos podrían usar para esta actividad?</a:t>
            </a:r>
            <a:endParaRPr lang="en-US" sz="1200" b="0" baseline="0" dirty="0">
              <a:latin typeface="Gotham" panose="020B0604020202020204"/>
            </a:endParaRPr>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endPar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4158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baseline="0" dirty="0">
                <a:latin typeface="Gotham" panose="020B0604020202020204"/>
              </a:rPr>
              <a:t>En la sesión de hoy, nuestro primer objetivo fue:</a:t>
            </a:r>
          </a:p>
          <a:p>
            <a:r>
              <a:rPr lang="en-US" sz="1200" dirty="0" err="1">
                <a:latin typeface="Gotham" panose="020B0604020202020204"/>
              </a:rPr>
              <a:t>Reconocer</a:t>
            </a:r>
            <a:r>
              <a:rPr lang="en-US" sz="1200" dirty="0">
                <a:latin typeface="Gotham" panose="020B0604020202020204"/>
              </a:rPr>
              <a:t> la </a:t>
            </a:r>
            <a:r>
              <a:rPr lang="en-US" sz="1200" dirty="0" err="1">
                <a:latin typeface="Gotham" panose="020B0604020202020204"/>
              </a:rPr>
              <a:t>importancia</a:t>
            </a:r>
            <a:r>
              <a:rPr lang="en-US" sz="1200" dirty="0">
                <a:latin typeface="Gotham" panose="020B0604020202020204"/>
              </a:rPr>
              <a:t> de la </a:t>
            </a:r>
            <a:r>
              <a:rPr lang="en-US" sz="1200" dirty="0" err="1">
                <a:latin typeface="Gotham" panose="020B0604020202020204"/>
              </a:rPr>
              <a:t>actividad</a:t>
            </a:r>
            <a:r>
              <a:rPr lang="en-US" sz="1200" dirty="0">
                <a:latin typeface="Gotham" panose="020B0604020202020204"/>
              </a:rPr>
              <a:t> </a:t>
            </a:r>
            <a:r>
              <a:rPr lang="en-US" sz="1200" dirty="0" err="1">
                <a:latin typeface="Gotham" panose="020B0604020202020204"/>
              </a:rPr>
              <a:t>f</a:t>
            </a:r>
            <a:r>
              <a:rPr lang="en-US" sz="1200" dirty="0" err="1">
                <a:latin typeface="Gotham" panose="020B0604020202020204"/>
                <a:cs typeface="Calibri" panose="020F0502020204030204" pitchFamily="34" charset="0"/>
              </a:rPr>
              <a:t>ísica</a:t>
            </a:r>
            <a:r>
              <a:rPr lang="en-US" sz="1200" dirty="0">
                <a:latin typeface="Gotham" panose="020B0604020202020204"/>
                <a:cs typeface="Calibri" panose="020F0502020204030204" pitchFamily="34" charset="0"/>
              </a:rPr>
              <a:t> para </a:t>
            </a:r>
            <a:r>
              <a:rPr lang="en-US" sz="1200" dirty="0" err="1">
                <a:latin typeface="Gotham" panose="020B0604020202020204"/>
                <a:cs typeface="Calibri" panose="020F0502020204030204" pitchFamily="34" charset="0"/>
              </a:rPr>
              <a:t>bebés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pequeños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edad</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preescolar</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33</a:t>
            </a:fld>
            <a:endParaRPr lang="en-US" b="1" dirty="0">
              <a:latin typeface="Gotham" panose="02000504050000020004" pitchFamily="2" charset="0"/>
            </a:endParaRPr>
          </a:p>
        </p:txBody>
      </p:sp>
    </p:spTree>
    <p:extLst>
      <p:ext uri="{BB962C8B-B14F-4D97-AF65-F5344CB8AC3E}">
        <p14:creationId xmlns:p14="http://schemas.microsoft.com/office/powerpoint/2010/main" val="1581146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419" sz="1000" b="0" i="0" u="none" strike="noStrike" noProof="0" dirty="0">
                <a:solidFill>
                  <a:srgbClr val="00ACBA"/>
                </a:solidFill>
                <a:effectLst/>
                <a:latin typeface="Gotham" panose="02000504020000020004" pitchFamily="2" charset="0"/>
              </a:rPr>
              <a:t>Notas</a:t>
            </a:r>
            <a:r>
              <a:rPr lang="en-US" sz="1000" b="0" i="0" u="none" strike="noStrike" dirty="0">
                <a:solidFill>
                  <a:srgbClr val="00ACBA"/>
                </a:solidFill>
                <a:effectLst/>
                <a:latin typeface="Gotham" panose="02000504020000020004" pitchFamily="2" charset="0"/>
              </a:rPr>
              <a:t> para </a:t>
            </a:r>
            <a:r>
              <a:rPr lang="en-US" sz="1000" b="0" i="0" u="none" strike="noStrike" dirty="0" err="1">
                <a:solidFill>
                  <a:srgbClr val="00ACBA"/>
                </a:solidFill>
                <a:effectLst/>
                <a:latin typeface="Gotham" panose="02000504020000020004" pitchFamily="2" charset="0"/>
              </a:rPr>
              <a:t>el</a:t>
            </a:r>
            <a:r>
              <a:rPr lang="en-US" sz="1000" b="0" i="0" u="none" strike="noStrike" dirty="0">
                <a:solidFill>
                  <a:srgbClr val="00ACBA"/>
                </a:solidFill>
                <a:effectLst/>
                <a:latin typeface="Gotham" panose="02000504020000020004" pitchFamily="2" charset="0"/>
              </a:rPr>
              <a:t>/la </a:t>
            </a:r>
            <a:r>
              <a:rPr lang="en-US" sz="1000" b="0" i="0" u="none" strike="noStrike" dirty="0" err="1">
                <a:solidFill>
                  <a:srgbClr val="00ACBA"/>
                </a:solidFill>
                <a:effectLst/>
                <a:latin typeface="Gotham" panose="02000504020000020004" pitchFamily="2" charset="0"/>
              </a:rPr>
              <a:t>entrenador</a:t>
            </a:r>
            <a:r>
              <a:rPr lang="en-US" sz="1000" b="0" i="0" u="none" strike="noStrike" dirty="0">
                <a:solidFill>
                  <a:srgbClr val="00ACBA"/>
                </a:solidFill>
                <a:effectLst/>
                <a:latin typeface="Gotham" panose="02000504020000020004" pitchFamily="2" charset="0"/>
              </a:rPr>
              <a:t>/a:</a:t>
            </a:r>
            <a:br>
              <a:rPr lang="en-US" sz="1000" b="0" i="0" u="none" strike="noStrike" dirty="0">
                <a:solidFill>
                  <a:srgbClr val="00ACBA"/>
                </a:solidFill>
                <a:effectLst/>
                <a:latin typeface="Gotham" panose="02000504020000020004" pitchFamily="2" charset="0"/>
              </a:rPr>
            </a:br>
            <a:r>
              <a:rPr lang="en-US" sz="1000" b="0" i="0" dirty="0">
                <a:solidFill>
                  <a:srgbClr val="444444"/>
                </a:solidFill>
                <a:effectLst/>
                <a:latin typeface="Gotham" panose="02000504020000020004" pitchFamily="2" charset="0"/>
              </a:rPr>
              <a:t>​</a:t>
            </a:r>
            <a:br>
              <a:rPr lang="en-US" sz="1000" b="0" i="0" dirty="0">
                <a:solidFill>
                  <a:srgbClr val="444444"/>
                </a:solidFill>
                <a:effectLst/>
                <a:latin typeface="Gotham" panose="02000504020000020004" pitchFamily="2" charset="0"/>
              </a:rPr>
            </a:br>
            <a:r>
              <a:rPr lang="es-ES" sz="1000" b="0" i="0" dirty="0">
                <a:solidFill>
                  <a:srgbClr val="444444"/>
                </a:solidFill>
                <a:effectLst/>
                <a:latin typeface="Gotham" panose="02000504020000020004" pitchFamily="2" charset="0"/>
              </a:rPr>
              <a:t>Divida a los participantes en grupos de cuatro o use salas de grupos (‘</a:t>
            </a:r>
            <a:r>
              <a:rPr lang="es-ES" sz="1000" b="0" i="0" dirty="0" err="1">
                <a:solidFill>
                  <a:srgbClr val="444444"/>
                </a:solidFill>
                <a:effectLst/>
                <a:latin typeface="Gotham" panose="02000504020000020004" pitchFamily="2" charset="0"/>
              </a:rPr>
              <a:t>breakout</a:t>
            </a:r>
            <a:r>
              <a:rPr lang="es-ES" sz="1000" b="0" i="0" dirty="0">
                <a:solidFill>
                  <a:srgbClr val="444444"/>
                </a:solidFill>
                <a:effectLst/>
                <a:latin typeface="Gotham" panose="02000504020000020004" pitchFamily="2" charset="0"/>
              </a:rPr>
              <a:t> </a:t>
            </a:r>
            <a:r>
              <a:rPr lang="es-ES" sz="1000" b="0" i="0" dirty="0" err="1">
                <a:solidFill>
                  <a:srgbClr val="444444"/>
                </a:solidFill>
                <a:effectLst/>
                <a:latin typeface="Gotham" panose="02000504020000020004" pitchFamily="2" charset="0"/>
              </a:rPr>
              <a:t>rooms</a:t>
            </a:r>
            <a:r>
              <a:rPr lang="es-ES" sz="1000" b="0" i="0" dirty="0">
                <a:solidFill>
                  <a:srgbClr val="444444"/>
                </a:solidFill>
                <a:effectLst/>
                <a:latin typeface="Gotham" panose="02000504020000020004" pitchFamily="2" charset="0"/>
              </a:rPr>
              <a:t>’) si entrena virtualmente. Pida a los participantes que piensen en el contenido de la capacitación de hoy y creen un título y un hashtag para una publicación en las redes sociales (por ejemplo, Instagram, Twitter, Facebook). Recuerde a los participantes que, como proveedores de ECE, ellos son los influenciadores originales para los niños. Dé a los grupos cinco minutos para pensar en subtítulos y hashtags y luego compartir con el grupo. Capture las respuestas en un rotafolio, una pizarra o un chat virtual.​​</a:t>
            </a:r>
          </a:p>
          <a:p>
            <a:pPr algn="l" rtl="0" fontAlgn="base"/>
            <a:endParaRPr lang="es-ES" sz="1000" b="0" i="0" dirty="0">
              <a:solidFill>
                <a:srgbClr val="444444"/>
              </a:solidFill>
              <a:effectLst/>
              <a:latin typeface="Gotham" panose="02000504020000020004" pitchFamily="2" charset="0"/>
            </a:endParaRPr>
          </a:p>
          <a:p>
            <a:pPr algn="l" rtl="0" fontAlgn="base"/>
            <a:r>
              <a:rPr lang="es-ES" sz="1000" b="0" i="0" dirty="0">
                <a:solidFill>
                  <a:srgbClr val="444444"/>
                </a:solidFill>
                <a:effectLst/>
                <a:latin typeface="Gotham" panose="02000504020000020004" pitchFamily="2" charset="0"/>
              </a:rPr>
              <a:t>Probablemente todos estemos familiarizados con las redes sociales y el poder de los </a:t>
            </a:r>
            <a:r>
              <a:rPr lang="es-ES" sz="1000" b="0" i="0" dirty="0" err="1">
                <a:solidFill>
                  <a:srgbClr val="444444"/>
                </a:solidFill>
                <a:effectLst/>
                <a:latin typeface="Gotham" panose="02000504020000020004" pitchFamily="2" charset="0"/>
              </a:rPr>
              <a:t>influencers</a:t>
            </a:r>
            <a:r>
              <a:rPr lang="es-ES" sz="1000" b="0" i="0" dirty="0">
                <a:solidFill>
                  <a:srgbClr val="444444"/>
                </a:solidFill>
                <a:effectLst/>
                <a:latin typeface="Gotham" panose="02000504020000020004" pitchFamily="2" charset="0"/>
              </a:rPr>
              <a:t> para promover comportamientos, intereses personales, pasatiempos y productos. Los subtítulos son sencillos, concisos y llamativos. Apoyan tu publicación y, a veces, se vuelven virales. Un gran título o hashtag ayuda a tus amigos, familiares o seguidores a compartir tu experiencia. Piense en lo que ha aprendido, visto o sentido durante esta capacitación introductoria. Crea un subtitulo para tu foto y un hashtag que comunique tu propia conclusión de hoy. </a:t>
            </a:r>
            <a:endParaRPr lang="en-US" sz="900" dirty="0"/>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endPar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4209415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6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Notas para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el</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capacitador</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Confirme cómo se comunicará con los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participantes</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 entre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sesiones</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a:t>
            </a:r>
            <a:endParaRPr kumimoji="0" lang="en-US" sz="12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endParaRP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36</a:t>
            </a:fld>
            <a:endParaRPr lang="en-US" b="1" dirty="0">
              <a:latin typeface="Gotham" panose="02000504050000020004" pitchFamily="2" charset="0"/>
            </a:endParaRPr>
          </a:p>
        </p:txBody>
      </p:sp>
    </p:spTree>
    <p:extLst>
      <p:ext uri="{BB962C8B-B14F-4D97-AF65-F5344CB8AC3E}">
        <p14:creationId xmlns:p14="http://schemas.microsoft.com/office/powerpoint/2010/main" val="3890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1200"/>
              </a:spcAft>
            </a:pPr>
            <a:r>
              <a:rPr lang="es-ES" sz="1200" dirty="0">
                <a:latin typeface="Gotham" panose="02000504020000020004" pitchFamily="2" charset="0"/>
                <a:cs typeface="Poppins" panose="02000000000000000000" pitchFamily="2" charset="0"/>
              </a:rPr>
              <a:t>PALS es una serie de cinco sesiones de aprendizaje (o talleres) enfocadas en la actividad  física. Esta capacitación lo ayudará a utilizar las buenas prácticas a lo largo de su día para darles a los niños que están bajo su cuidado las mejores experiencias de actividad física.</a:t>
            </a:r>
          </a:p>
          <a:p>
            <a:pPr>
              <a:lnSpc>
                <a:spcPts val="1320"/>
              </a:lnSpc>
              <a:spcAft>
                <a:spcPts val="1200"/>
              </a:spcAft>
            </a:pPr>
            <a:endParaRPr lang="es-ES" sz="1200" dirty="0">
              <a:solidFill>
                <a:srgbClr val="00ACBA"/>
              </a:solidFill>
              <a:latin typeface="Gotham" panose="02000504020000020004" pitchFamily="2" charset="0"/>
              <a:cs typeface="Poppins" panose="02000000000000000000" pitchFamily="2" charset="0"/>
            </a:endParaRPr>
          </a:p>
          <a:p>
            <a:pPr>
              <a:lnSpc>
                <a:spcPts val="1320"/>
              </a:lnSpc>
              <a:spcAft>
                <a:spcPts val="1200"/>
              </a:spcAft>
            </a:pPr>
            <a:r>
              <a:rPr lang="en-US" sz="1200" dirty="0">
                <a:solidFill>
                  <a:srgbClr val="00ACBA"/>
                </a:solidFill>
                <a:latin typeface="Gotham" panose="02000504020000020004" pitchFamily="2" charset="0"/>
                <a:cs typeface="Poppins" panose="02000000000000000000" pitchFamily="2" charset="0"/>
              </a:rPr>
              <a:t>Notas para </a:t>
            </a:r>
            <a:r>
              <a:rPr lang="en-US" sz="1200" dirty="0" err="1">
                <a:solidFill>
                  <a:srgbClr val="00ACBA"/>
                </a:solidFill>
                <a:latin typeface="Gotham" panose="02000504020000020004" pitchFamily="2" charset="0"/>
                <a:cs typeface="Poppins" panose="02000000000000000000" pitchFamily="2" charset="0"/>
              </a:rPr>
              <a:t>el</a:t>
            </a:r>
            <a:r>
              <a:rPr lang="en-US" sz="1200" dirty="0">
                <a:solidFill>
                  <a:srgbClr val="00ACBA"/>
                </a:solidFill>
                <a:latin typeface="Gotham" panose="02000504020000020004" pitchFamily="2" charset="0"/>
                <a:cs typeface="Poppins" panose="02000000000000000000" pitchFamily="2" charset="0"/>
              </a:rPr>
              <a:t> capacitator:</a:t>
            </a:r>
          </a:p>
          <a:p>
            <a:pPr>
              <a:lnSpc>
                <a:spcPts val="1320"/>
              </a:lnSpc>
              <a:spcAft>
                <a:spcPts val="1200"/>
              </a:spcAft>
            </a:pPr>
            <a:r>
              <a:rPr lang="en-US" sz="1200" dirty="0" err="1">
                <a:solidFill>
                  <a:srgbClr val="00ACBA"/>
                </a:solidFill>
                <a:latin typeface="Gotham" panose="02000504020000020004" pitchFamily="2" charset="0"/>
                <a:cs typeface="Poppins" panose="02000000000000000000" pitchFamily="2" charset="0"/>
              </a:rPr>
              <a:t>Tareas</a:t>
            </a:r>
            <a:r>
              <a:rPr lang="en-US" sz="1200" dirty="0">
                <a:solidFill>
                  <a:srgbClr val="00ACBA"/>
                </a:solidFill>
                <a:latin typeface="Gotham" panose="02000504020000020004" pitchFamily="2" charset="0"/>
                <a:cs typeface="Poppins" panose="02000000000000000000" pitchFamily="2" charset="0"/>
              </a:rPr>
              <a:t> </a:t>
            </a:r>
            <a:r>
              <a:rPr lang="en-US" sz="1200" dirty="0" err="1">
                <a:solidFill>
                  <a:srgbClr val="00ACBA"/>
                </a:solidFill>
                <a:latin typeface="Gotham" panose="02000504020000020004" pitchFamily="2" charset="0"/>
                <a:cs typeface="Poppins" panose="02000000000000000000" pitchFamily="2" charset="0"/>
              </a:rPr>
              <a:t>domesticas</a:t>
            </a:r>
            <a:r>
              <a:rPr lang="en-US" sz="1200" dirty="0">
                <a:latin typeface="Gotham" panose="02000504020000020004" pitchFamily="2" charset="0"/>
                <a:cs typeface="Poppins" panose="02000000000000000000" pitchFamily="2" charset="0"/>
              </a:rPr>
              <a:t>  </a:t>
            </a:r>
          </a:p>
          <a:p>
            <a:pPr marL="171450" indent="-171450">
              <a:lnSpc>
                <a:spcPts val="1320"/>
              </a:lnSpc>
              <a:spcAft>
                <a:spcPts val="600"/>
              </a:spcAft>
              <a:buFont typeface="Monotype Sorts" panose="01010601010101010101" pitchFamily="2" charset="2"/>
              <a:buChar char="n"/>
              <a:tabLst>
                <a:tab pos="171450" algn="l"/>
              </a:tabLst>
            </a:pPr>
            <a:r>
              <a:rPr lang="en-US" sz="1200" dirty="0">
                <a:latin typeface="Gotham" panose="02000504020000020004" pitchFamily="2" charset="0"/>
                <a:cs typeface="Poppins" panose="02000000000000000000" pitchFamily="2" charset="0"/>
              </a:rPr>
              <a:t>Si </a:t>
            </a:r>
            <a:r>
              <a:rPr lang="en-US" sz="1200" dirty="0" err="1">
                <a:latin typeface="Gotham" panose="02000504020000020004" pitchFamily="2" charset="0"/>
                <a:cs typeface="Poppins" panose="02000000000000000000" pitchFamily="2" charset="0"/>
              </a:rPr>
              <a:t>estan</a:t>
            </a:r>
            <a:r>
              <a:rPr lang="en-US" sz="1200" dirty="0">
                <a:latin typeface="Gotham" panose="02000504020000020004" pitchFamily="2" charset="0"/>
                <a:cs typeface="Poppins" panose="02000000000000000000" pitchFamily="2" charset="0"/>
              </a:rPr>
              <a:t> disponible, </a:t>
            </a:r>
            <a:r>
              <a:rPr lang="en-US" sz="1200" dirty="0" err="1">
                <a:latin typeface="Gotham" panose="02000504020000020004" pitchFamily="2" charset="0"/>
                <a:cs typeface="Poppins" panose="02000000000000000000" pitchFamily="2" charset="0"/>
              </a:rPr>
              <a:t>compara</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fechas</a:t>
            </a:r>
            <a:r>
              <a:rPr lang="en-US" sz="1200" dirty="0">
                <a:latin typeface="Gotham" panose="02000504020000020004" pitchFamily="2" charset="0"/>
                <a:cs typeface="Poppins" panose="02000000000000000000" pitchFamily="2" charset="0"/>
              </a:rPr>
              <a:t> para </a:t>
            </a:r>
            <a:r>
              <a:rPr lang="en-US" sz="1200" dirty="0" err="1">
                <a:latin typeface="Gotham" panose="02000504020000020004" pitchFamily="2" charset="0"/>
                <a:cs typeface="Poppins" panose="02000000000000000000" pitchFamily="2" charset="0"/>
              </a:rPr>
              <a:t>sesiones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futuras</a:t>
            </a:r>
            <a:r>
              <a:rPr lang="en-US" sz="1200" dirty="0">
                <a:latin typeface="Gotham" panose="02000504020000020004" pitchFamily="2" charset="0"/>
                <a:cs typeface="Poppins" panose="02000000000000000000" pitchFamily="2" charset="0"/>
              </a:rPr>
              <a:t>. </a:t>
            </a:r>
          </a:p>
          <a:p>
            <a:pPr marL="171450" indent="-171450">
              <a:lnSpc>
                <a:spcPts val="1320"/>
              </a:lnSpc>
              <a:spcAft>
                <a:spcPts val="600"/>
              </a:spcAft>
              <a:buFont typeface="Monotype Sorts" panose="01010601010101010101" pitchFamily="2" charset="2"/>
              <a:buChar char="n"/>
              <a:tabLst>
                <a:tab pos="171450" algn="l"/>
              </a:tabLst>
            </a:pPr>
            <a:r>
              <a:rPr lang="en-US" sz="1200" dirty="0" err="1">
                <a:latin typeface="Gotham" panose="02000504020000020004" pitchFamily="2" charset="0"/>
                <a:cs typeface="Poppins" panose="02000000000000000000" pitchFamily="2" charset="0"/>
              </a:rPr>
              <a:t>Establezca</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reglas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basicas</a:t>
            </a:r>
            <a:r>
              <a:rPr lang="en-US" sz="1200" dirty="0">
                <a:latin typeface="Gotham" panose="02000504020000020004" pitchFamily="2" charset="0"/>
                <a:cs typeface="Poppins" panose="02000000000000000000" pitchFamily="2" charset="0"/>
              </a:rPr>
              <a:t> o </a:t>
            </a:r>
            <a:r>
              <a:rPr lang="en-US" sz="1200" dirty="0" err="1">
                <a:latin typeface="Gotham" panose="02000504020000020004" pitchFamily="2" charset="0"/>
                <a:cs typeface="Poppins" panose="02000000000000000000" pitchFamily="2" charset="0"/>
              </a:rPr>
              <a:t>normas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grupales</a:t>
            </a:r>
            <a:r>
              <a:rPr lang="en-US" sz="1200" dirty="0">
                <a:latin typeface="Gotham" panose="02000504020000020004" pitchFamily="2" charset="0"/>
                <a:cs typeface="Poppins" panose="02000000000000000000" pitchFamily="2" charset="0"/>
              </a:rPr>
              <a:t>.</a:t>
            </a:r>
          </a:p>
          <a:p>
            <a:pPr marL="171450" indent="-171450">
              <a:lnSpc>
                <a:spcPts val="1320"/>
              </a:lnSpc>
              <a:spcAft>
                <a:spcPts val="600"/>
              </a:spcAft>
              <a:buFont typeface="Monotype Sorts" panose="01010601010101010101" pitchFamily="2" charset="2"/>
              <a:buChar char="n"/>
              <a:tabLst>
                <a:tab pos="171450" algn="l"/>
              </a:tabLst>
            </a:pPr>
            <a:r>
              <a:rPr lang="en-US" sz="1200" dirty="0" err="1">
                <a:latin typeface="Gotham" panose="02000504020000020004" pitchFamily="2" charset="0"/>
                <a:cs typeface="Poppins" panose="02000000000000000000" pitchFamily="2" charset="0"/>
              </a:rPr>
              <a:t>Haga</a:t>
            </a:r>
            <a:r>
              <a:rPr lang="en-US" sz="1200" dirty="0">
                <a:latin typeface="Gotham" panose="02000504020000020004" pitchFamily="2" charset="0"/>
                <a:cs typeface="Poppins" panose="02000000000000000000" pitchFamily="2" charset="0"/>
              </a:rPr>
              <a:t> que los </a:t>
            </a:r>
            <a:r>
              <a:rPr lang="en-US" sz="1200" dirty="0" err="1">
                <a:latin typeface="Gotham" panose="02000504020000020004" pitchFamily="2" charset="0"/>
                <a:cs typeface="Poppins" panose="02000000000000000000" pitchFamily="2" charset="0"/>
              </a:rPr>
              <a:t>participantes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hagan</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sugerencias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en</a:t>
            </a:r>
            <a:r>
              <a:rPr lang="en-US" sz="1200" dirty="0">
                <a:latin typeface="Gotham" panose="02000504020000020004" pitchFamily="2" charset="0"/>
                <a:cs typeface="Poppins" panose="02000000000000000000" pitchFamily="2" charset="0"/>
              </a:rPr>
              <a:t> una </a:t>
            </a:r>
            <a:r>
              <a:rPr lang="en-US" sz="1200" dirty="0" err="1">
                <a:latin typeface="Gotham" panose="02000504020000020004" pitchFamily="2" charset="0"/>
                <a:cs typeface="Poppins" panose="02000000000000000000" pitchFamily="2" charset="0"/>
              </a:rPr>
              <a:t>pizarra</a:t>
            </a:r>
            <a:r>
              <a:rPr lang="en-US" sz="1200" dirty="0">
                <a:latin typeface="Gotham" panose="02000504020000020004" pitchFamily="2" charset="0"/>
                <a:cs typeface="Poppins" panose="02000000000000000000" pitchFamily="2" charset="0"/>
              </a:rPr>
              <a:t> o </a:t>
            </a:r>
            <a:r>
              <a:rPr lang="en-US" sz="1200" dirty="0" err="1">
                <a:latin typeface="Gotham" panose="02000504020000020004" pitchFamily="2" charset="0"/>
                <a:cs typeface="Poppins" panose="02000000000000000000" pitchFamily="2" charset="0"/>
              </a:rPr>
              <a:t>en</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el</a:t>
            </a:r>
            <a:r>
              <a:rPr lang="en-US" sz="1200" dirty="0">
                <a:latin typeface="Gotham" panose="02000504020000020004" pitchFamily="2" charset="0"/>
                <a:cs typeface="Poppins" panose="02000000000000000000" pitchFamily="2" charset="0"/>
              </a:rPr>
              <a:t> chat.</a:t>
            </a:r>
          </a:p>
          <a:p>
            <a:pPr>
              <a:lnSpc>
                <a:spcPts val="1320"/>
              </a:lnSpc>
              <a:spcAft>
                <a:spcPts val="1200"/>
              </a:spcAft>
            </a:pPr>
            <a:endParaRPr lang="en-US" sz="1200" dirty="0">
              <a:latin typeface="Gotham" panose="02000504020000020004" pitchFamily="2" charset="0"/>
              <a:cs typeface="Poppins" panose="02000000000000000000" pitchFamily="2" charset="0"/>
            </a:endParaRPr>
          </a:p>
          <a:p>
            <a:endParaRPr lang="en-US" sz="12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Tree>
    <p:extLst>
      <p:ext uri="{BB962C8B-B14F-4D97-AF65-F5344CB8AC3E}">
        <p14:creationId xmlns:p14="http://schemas.microsoft.com/office/powerpoint/2010/main" val="3528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PALS se enfoca en las buenas prácticas para la actividad física para niños desde el nacimiento</a:t>
            </a:r>
          </a:p>
          <a:p>
            <a:pPr algn="l"/>
            <a:r>
              <a:rPr lang="es-ES" sz="1200" b="0" i="0" u="none" strike="noStrike" baseline="0" dirty="0">
                <a:latin typeface="Gotham-Book" panose="020B0604020202020204"/>
              </a:rPr>
              <a:t>hasta los 5 años de edad.</a:t>
            </a:r>
          </a:p>
          <a:p>
            <a:pPr algn="l"/>
            <a:endParaRPr lang="en-US" sz="1200" b="0" i="0" u="none" strike="noStrike" baseline="0" dirty="0">
              <a:latin typeface="Gotham-Book" panose="020B0604020202020204"/>
            </a:endParaRPr>
          </a:p>
          <a:p>
            <a:pPr algn="l"/>
            <a:r>
              <a:rPr lang="en-US" sz="1200" b="0" i="0" u="none" strike="noStrike" baseline="0" dirty="0" err="1">
                <a:latin typeface="Gotham-Book" panose="020B0604020202020204"/>
              </a:rPr>
              <a:t>Cubriremos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cómo fomentar el desarrollo físico en niños </a:t>
            </a:r>
            <a:r>
              <a:rPr lang="en-US" sz="1200" b="0" i="0" u="none" strike="noStrike" baseline="0" dirty="0" err="1">
                <a:latin typeface="Gotham-Book" panose="020B0604020202020204"/>
              </a:rPr>
              <a:t>pequeños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su papel como proveedor de ECE, y</a:t>
            </a:r>
          </a:p>
          <a:p>
            <a:pPr marL="285750" indent="-285750" algn="l">
              <a:buFont typeface="Arial" panose="020B0604020202020204" pitchFamily="34" charset="0"/>
              <a:buChar char="•"/>
            </a:pPr>
            <a:r>
              <a:rPr lang="es-ES" sz="1200" b="0" i="0" u="none" strike="noStrike" baseline="0" dirty="0">
                <a:latin typeface="Gotham-Book" panose="020B0604020202020204"/>
              </a:rPr>
              <a:t>cómo comunicar a las familias sobre las buenas prácticas para la actividad física.</a:t>
            </a:r>
            <a:endParaRPr lang="en-US" sz="12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Durante nuestra sesión, desarrollará un plan de acción que se centra en la actividad física.</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Piense en cómo le gustaría mejorar su entorno de trabajo para poder fomentar mejor la experiencia de actividad física para los niños.</a:t>
            </a:r>
            <a:endParaRPr lang="en-US" sz="12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Tree>
    <p:extLst>
      <p:ext uri="{BB962C8B-B14F-4D97-AF65-F5344CB8AC3E}">
        <p14:creationId xmlns:p14="http://schemas.microsoft.com/office/powerpoint/2010/main" val="17722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El contenido de hoy se centrará en nuestro primer objetivo: </a:t>
            </a:r>
            <a:r>
              <a:rPr lang="es-ES" sz="1200" b="1" i="0" u="none" strike="noStrike" baseline="0" dirty="0">
                <a:latin typeface="Gotham" panose="020B0604020202020204"/>
              </a:rPr>
              <a:t>reconocer la importancia de la actividad física para bebés, niños pequeños y </a:t>
            </a:r>
            <a:r>
              <a:rPr lang="en-US" sz="1200" b="1" i="0" u="none" strike="noStrike" baseline="0" dirty="0" err="1">
                <a:latin typeface="Gotham" panose="020B0604020202020204"/>
              </a:rPr>
              <a:t>niños</a:t>
            </a:r>
            <a:r>
              <a:rPr lang="en-US" sz="1200" b="1" i="0" u="none" strike="noStrike" baseline="0" dirty="0">
                <a:latin typeface="Gotham" panose="020B0604020202020204"/>
              </a:rPr>
              <a:t> </a:t>
            </a:r>
            <a:r>
              <a:rPr lang="en-US" sz="1200" b="1" i="0" u="none" strike="noStrike" baseline="0" dirty="0" err="1">
                <a:latin typeface="Gotham" panose="020B0604020202020204"/>
              </a:rPr>
              <a:t>en</a:t>
            </a:r>
            <a:r>
              <a:rPr lang="en-US" sz="1200" b="1" i="0" u="none" strike="noStrike" baseline="0" dirty="0">
                <a:latin typeface="Gotham" panose="020B0604020202020204"/>
              </a:rPr>
              <a:t> </a:t>
            </a:r>
            <a:r>
              <a:rPr lang="en-US" sz="1200" b="1" i="0" u="none" strike="noStrike" baseline="0" dirty="0" err="1">
                <a:latin typeface="Gotham" panose="020B0604020202020204"/>
              </a:rPr>
              <a:t>edad</a:t>
            </a:r>
            <a:r>
              <a:rPr lang="en-US" sz="1200" b="1" i="0" u="none" strike="noStrike" baseline="0" dirty="0">
                <a:latin typeface="Gotham" panose="020B0604020202020204"/>
              </a:rPr>
              <a:t> </a:t>
            </a:r>
            <a:r>
              <a:rPr lang="en-US" sz="1200" b="1" i="0" u="none" strike="noStrike" baseline="0" dirty="0" err="1">
                <a:latin typeface="Gotham" panose="020B0604020202020204"/>
              </a:rPr>
              <a:t>preescolar</a:t>
            </a:r>
            <a:r>
              <a:rPr lang="en-US" sz="1200" b="1"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s-ES" sz="1200" b="0" i="0" u="none" strike="noStrike" baseline="0" dirty="0">
                <a:latin typeface="Gotham" panose="020B0604020202020204"/>
              </a:rPr>
              <a:t>La actividad física es importante para la salud de los niños y muchas otras áreas del desarrollo </a:t>
            </a:r>
            <a:r>
              <a:rPr lang="en-US" sz="1200" b="0" i="0" u="none" strike="noStrike" baseline="0" dirty="0" err="1">
                <a:latin typeface="Gotham" panose="020B0604020202020204"/>
              </a:rPr>
              <a:t>infantil</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Probablemente todos tengamos recuerdos de la actividad física de nuestra infancia. Estos podrían haber sido momentos en los que jugamos activamente con los adultos en nuestras vidas, pasamos tiempo al aire libre en la naturaleza, </a:t>
            </a:r>
            <a:r>
              <a:rPr lang="en-US" sz="1200" b="0" i="0" u="none" strike="noStrike" baseline="0" dirty="0" err="1">
                <a:latin typeface="Gotham" panose="020B0604020202020204"/>
              </a:rPr>
              <a:t>perseguimos</a:t>
            </a:r>
            <a:r>
              <a:rPr lang="en-US" sz="1200" b="0" i="0" u="none" strike="noStrike" baseline="0" dirty="0">
                <a:latin typeface="Gotham" panose="020B0604020202020204"/>
              </a:rPr>
              <a:t> </a:t>
            </a:r>
            <a:r>
              <a:rPr lang="en-US" sz="1200" b="0" i="0" u="none" strike="noStrike" baseline="0" dirty="0" err="1">
                <a:latin typeface="Gotham" panose="020B0604020202020204"/>
              </a:rPr>
              <a:t>pelotas</a:t>
            </a:r>
            <a:r>
              <a:rPr lang="en-US" sz="1200" b="0" i="0" u="none" strike="noStrike" baseline="0" dirty="0">
                <a:latin typeface="Gotham" panose="020B0604020202020204"/>
              </a:rPr>
              <a:t> o </a:t>
            </a:r>
            <a:r>
              <a:rPr lang="en-US" sz="1200" b="0" i="0" u="none" strike="noStrike" baseline="0" dirty="0" err="1">
                <a:latin typeface="Gotham" panose="020B0604020202020204"/>
              </a:rPr>
              <a:t>montamos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bicicleta</a:t>
            </a:r>
            <a:r>
              <a:rPr lang="en-US" sz="1200" b="0" i="0" u="none" strike="noStrike" baseline="0" dirty="0">
                <a:latin typeface="Gotham" panose="020B0604020202020204"/>
              </a:rPr>
              <a:t>.</a:t>
            </a:r>
            <a:endParaRPr lang="en-US" sz="1200" dirty="0">
              <a:latin typeface="Gotham" panose="020B0604020202020204"/>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Tree>
    <p:extLst>
      <p:ext uri="{BB962C8B-B14F-4D97-AF65-F5344CB8AC3E}">
        <p14:creationId xmlns:p14="http://schemas.microsoft.com/office/powerpoint/2010/main" val="11027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184913" cy="5141913"/>
          </a:xfrm>
        </p:spPr>
        <p:txBody>
          <a:bodyPr/>
          <a:lstStyle/>
          <a:p>
            <a:pPr algn="l"/>
            <a:r>
              <a:rPr lang="es-ES" sz="1200" b="0" i="0" u="none" strike="noStrike" baseline="0" dirty="0">
                <a:latin typeface="Gotham-Book" panose="020B0604020202020204"/>
              </a:rPr>
              <a:t>Sugerencias para romper el hielo:</a:t>
            </a:r>
          </a:p>
          <a:p>
            <a:pPr marL="285750" indent="-285750" algn="l">
              <a:buFont typeface="Arial" panose="020B0604020202020204" pitchFamily="34" charset="0"/>
              <a:buChar char="•"/>
            </a:pPr>
            <a:r>
              <a:rPr lang="en-US" sz="1200" b="0" i="0" u="none" strike="noStrike" baseline="0" dirty="0" err="1">
                <a:latin typeface="Gotham-Book" panose="020B0604020202020204"/>
              </a:rPr>
              <a:t>Haga</a:t>
            </a:r>
            <a:r>
              <a:rPr lang="en-US" sz="1200" b="0" i="0" u="none" strike="noStrike" baseline="0" dirty="0">
                <a:latin typeface="Gotham-Book" panose="020B0604020202020204"/>
              </a:rPr>
              <a:t> que </a:t>
            </a:r>
            <a:r>
              <a:rPr lang="en-US" sz="1200" b="0" i="0" u="none" strike="noStrike" baseline="0" dirty="0" err="1">
                <a:latin typeface="Gotham-Book" panose="020B0604020202020204"/>
              </a:rPr>
              <a:t>cada</a:t>
            </a:r>
            <a:r>
              <a:rPr lang="en-US" sz="1200" b="0" i="0" u="none" strike="noStrike" baseline="0" dirty="0">
                <a:latin typeface="Gotham-Book" panose="020B0604020202020204"/>
              </a:rPr>
              <a:t> persona se </a:t>
            </a:r>
            <a:r>
              <a:rPr lang="en-US" sz="1200" b="0" i="0" u="none" strike="noStrike" baseline="0" dirty="0" err="1">
                <a:latin typeface="Gotham-Book" panose="020B0604020202020204"/>
              </a:rPr>
              <a:t>presente</a:t>
            </a:r>
            <a:r>
              <a:rPr lang="en-US" sz="1200" b="0" i="0" u="none" strike="noStrike" baseline="0" dirty="0">
                <a:latin typeface="Gotham-Book" panose="020B0604020202020204"/>
              </a:rPr>
              <a:t> y </a:t>
            </a:r>
            <a:r>
              <a:rPr lang="en-US" sz="1200" b="0" i="0" u="none" strike="noStrike" baseline="0" dirty="0" err="1">
                <a:latin typeface="Gotham-Book" panose="020B0604020202020204"/>
              </a:rPr>
              <a:t>comparta</a:t>
            </a:r>
            <a:r>
              <a:rPr lang="en-US" sz="1200" b="0" i="0" u="none" strike="noStrike" baseline="0" dirty="0">
                <a:latin typeface="Gotham-Book" panose="020B0604020202020204"/>
              </a:rPr>
              <a:t> </a:t>
            </a:r>
            <a:r>
              <a:rPr lang="en-US" sz="1200" b="0" i="0" u="none" strike="noStrike" baseline="0" dirty="0" err="1">
                <a:latin typeface="Gotham-Book" panose="020B0604020202020204"/>
              </a:rPr>
              <a:t>su</a:t>
            </a:r>
            <a:r>
              <a:rPr lang="en-US" sz="1200" b="0" i="0" u="none" strike="noStrike" baseline="0" dirty="0">
                <a:latin typeface="Gotham-Book" panose="020B0604020202020204"/>
              </a:rPr>
              <a:t> </a:t>
            </a:r>
            <a:r>
              <a:rPr lang="en-US" sz="1200" b="0" i="0" u="none" strike="noStrike" baseline="0" dirty="0" err="1">
                <a:latin typeface="Gotham-Book" panose="020B0604020202020204"/>
              </a:rPr>
              <a:t>recuerdo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Divida a los participantes en grupos de 3 a 4 personas. Utilice salas de reuniones en </a:t>
            </a:r>
            <a:r>
              <a:rPr lang="en-US" sz="1200" b="0" i="0" u="none" strike="noStrike" baseline="0" dirty="0" err="1">
                <a:latin typeface="Gotham-Book" panose="020B0604020202020204"/>
              </a:rPr>
              <a:t>plataformas</a:t>
            </a:r>
            <a:r>
              <a:rPr lang="en-US" sz="1200" b="0" i="0" u="none" strike="noStrike" baseline="0" dirty="0">
                <a:latin typeface="Gotham-Book" panose="020B0604020202020204"/>
              </a:rPr>
              <a:t> </a:t>
            </a:r>
            <a:r>
              <a:rPr lang="en-US" sz="1200" b="0" i="0" u="none" strike="noStrike" baseline="0" dirty="0" err="1">
                <a:latin typeface="Gotham-Book" panose="020B0604020202020204"/>
              </a:rPr>
              <a:t>virtuales</a:t>
            </a:r>
            <a:r>
              <a:rPr lang="en-US" sz="1200" b="0" i="0" u="none" strike="noStrike" baseline="0" dirty="0">
                <a:latin typeface="Gotham-Book" panose="020B0604020202020204"/>
              </a:rPr>
              <a:t>. </a:t>
            </a:r>
            <a:r>
              <a:rPr lang="en-US" sz="1200" b="0" i="0" u="none" strike="noStrike" baseline="0" dirty="0" err="1">
                <a:latin typeface="Gotham-Book" panose="020B0604020202020204"/>
              </a:rPr>
              <a:t>Conceda</a:t>
            </a:r>
            <a:r>
              <a:rPr lang="en-US" sz="1200" b="0" i="0" u="none" strike="noStrike" baseline="0" dirty="0">
                <a:latin typeface="Gotham-Book" panose="020B0604020202020204"/>
              </a:rPr>
              <a:t> de 7 a 10 </a:t>
            </a:r>
            <a:r>
              <a:rPr lang="es-ES" sz="1200" b="0" i="0" u="none" strike="noStrike" baseline="0" dirty="0">
                <a:latin typeface="Gotham-Book" panose="020B0604020202020204"/>
              </a:rPr>
              <a:t>minutos para compartir en grupo. Analice la actividad al solicitar algunos voluntarios para que compartan con el grupo grande.</a:t>
            </a:r>
          </a:p>
          <a:p>
            <a:pPr marL="285750" indent="-285750" algn="l">
              <a:buFont typeface="Arial" panose="020B0604020202020204" pitchFamily="34" charset="0"/>
              <a:buChar char="•"/>
            </a:pPr>
            <a:r>
              <a:rPr lang="es-ES" sz="1200" b="0" i="0" u="none" strike="noStrike" baseline="0" dirty="0">
                <a:latin typeface="Gotham-Book" panose="020B0604020202020204"/>
              </a:rPr>
              <a:t>Resalte 1 o 2 conceptos de los recuerdos compartidos y enlácelos a otras áreas de </a:t>
            </a:r>
            <a:r>
              <a:rPr lang="en-US" sz="1200" b="0" i="0" u="none" strike="noStrike" baseline="0" dirty="0" err="1">
                <a:latin typeface="Gotham-Book" panose="020B0604020202020204"/>
              </a:rPr>
              <a:t>desarrollo</a:t>
            </a:r>
            <a:r>
              <a:rPr lang="en-US" sz="1200" b="0" i="0" u="none" strike="noStrike" baseline="0" dirty="0">
                <a:latin typeface="Gotham-Book" panose="020B0604020202020204"/>
              </a:rPr>
              <a:t> y </a:t>
            </a:r>
            <a:r>
              <a:rPr lang="en-US" sz="1200" b="0" i="0" u="none" strike="noStrike" baseline="0" dirty="0" err="1">
                <a:latin typeface="Gotham-Book" panose="020B0604020202020204"/>
              </a:rPr>
              <a:t>aprendizaje</a:t>
            </a:r>
            <a:r>
              <a:rPr lang="en-US" sz="1200" b="0" i="0" u="none" strike="noStrike" baseline="0" dirty="0">
                <a:latin typeface="Gotham-Book" panose="020B0604020202020204"/>
              </a:rPr>
              <a:t>.</a:t>
            </a:r>
          </a:p>
          <a:p>
            <a:pPr marL="285750" indent="-285750" algn="l">
              <a:buFont typeface="Arial" panose="020B0604020202020204" pitchFamily="34" charset="0"/>
              <a:buChar char="•"/>
            </a:pPr>
            <a:endParaRPr lang="en-US" sz="1200" b="0" i="0" u="none" strike="noStrike" baseline="0" dirty="0">
              <a:latin typeface="Gotham-Book" panose="020B0604020202020204"/>
            </a:endParaRPr>
          </a:p>
          <a:p>
            <a:pPr algn="l"/>
            <a:r>
              <a:rPr lang="en-US" sz="1200" b="0" i="0" u="none" strike="noStrike" baseline="0" dirty="0" err="1">
                <a:latin typeface="Gotham-Book" panose="020B0604020202020204"/>
              </a:rPr>
              <a:t>Ejemplos</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Jugar exitosamente con grandes grupos de niños del barrio promueve el crecimiento socioemocional.</a:t>
            </a:r>
          </a:p>
          <a:p>
            <a:pPr algn="l"/>
            <a:r>
              <a:rPr lang="es-ES" sz="1200" b="0" i="0" u="none" strike="noStrike" baseline="0" dirty="0">
                <a:latin typeface="Gotham-Book" panose="020B0604020202020204"/>
              </a:rPr>
              <a:t>Negocian reglas, colaboran para lograr metas y establecen relaciones.</a:t>
            </a:r>
          </a:p>
          <a:p>
            <a:pPr algn="l"/>
            <a:r>
              <a:rPr lang="es-ES" sz="1200" b="0" i="0" u="none" strike="noStrike" baseline="0" dirty="0">
                <a:latin typeface="Gotham-Book" panose="020B0604020202020204"/>
              </a:rPr>
              <a:t>El juego de simulación o imaginario promueve el pensamiento, la conversación y la resolución de</a:t>
            </a:r>
          </a:p>
          <a:p>
            <a:pPr algn="l"/>
            <a:r>
              <a:rPr lang="en-US" sz="1200" b="0" i="0" u="none" strike="noStrike" baseline="0" dirty="0" err="1">
                <a:latin typeface="Gotham-Book" panose="020B0604020202020204"/>
              </a:rPr>
              <a:t>problemas</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El juego creativo para hacer fuertes, túneles o castillos promueve las habilidades de construcción,</a:t>
            </a:r>
          </a:p>
          <a:p>
            <a:pPr algn="l"/>
            <a:r>
              <a:rPr lang="en-US" sz="1200" b="0" i="0" u="none" strike="noStrike" baseline="0" dirty="0" err="1">
                <a:latin typeface="Gotham-Book" panose="020B0604020202020204"/>
              </a:rPr>
              <a:t>matemáticas</a:t>
            </a:r>
            <a:r>
              <a:rPr lang="en-US" sz="1200" b="0" i="0" u="none" strike="noStrike" baseline="0" dirty="0">
                <a:latin typeface="Gotham-Book" panose="020B0604020202020204"/>
              </a:rPr>
              <a:t> e </a:t>
            </a:r>
            <a:r>
              <a:rPr lang="en-US" sz="1200" b="0" i="0" u="none" strike="noStrike" baseline="0" dirty="0" err="1">
                <a:latin typeface="Gotham-Book" panose="020B0604020202020204"/>
              </a:rPr>
              <a:t>ingeniería</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Jugar repetidamente a juegos como el </a:t>
            </a:r>
            <a:r>
              <a:rPr lang="es-ES" sz="1200" b="0" i="0" u="none" strike="noStrike" baseline="0" dirty="0" err="1">
                <a:latin typeface="Gotham-Book" panose="020B0604020202020204"/>
              </a:rPr>
              <a:t>kickball</a:t>
            </a:r>
            <a:r>
              <a:rPr lang="es-ES" sz="1200" b="0" i="0" u="none" strike="noStrike" baseline="0" dirty="0">
                <a:latin typeface="Gotham-Book" panose="020B0604020202020204"/>
              </a:rPr>
              <a:t> promueve el dominio de las habilidades motrices gruesas</a:t>
            </a:r>
          </a:p>
          <a:p>
            <a:pPr algn="l"/>
            <a:r>
              <a:rPr lang="en-US" sz="1200" b="0" i="0" u="none" strike="noStrike" baseline="0" dirty="0" err="1">
                <a:latin typeface="Gotham-Book" panose="020B0604020202020204"/>
              </a:rPr>
              <a:t>como</a:t>
            </a:r>
            <a:r>
              <a:rPr lang="en-US" sz="1200" b="0" i="0" u="none" strike="noStrike" baseline="0" dirty="0">
                <a:latin typeface="Gotham-Book" panose="020B0604020202020204"/>
              </a:rPr>
              <a:t> </a:t>
            </a:r>
            <a:r>
              <a:rPr lang="en-US" sz="1200" b="0" i="0" u="none" strike="noStrike" baseline="0" dirty="0" err="1">
                <a:latin typeface="Gotham-Book" panose="020B0604020202020204"/>
              </a:rPr>
              <a:t>patear</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Los juegos como saltar la cuerda y el </a:t>
            </a:r>
            <a:r>
              <a:rPr lang="es-ES" sz="1200" b="0" i="0" u="none" strike="noStrike" baseline="0" dirty="0" err="1">
                <a:latin typeface="Gotham-Book" panose="020B0604020202020204"/>
              </a:rPr>
              <a:t>double-dutch</a:t>
            </a:r>
            <a:r>
              <a:rPr lang="es-ES" sz="1200" b="0" i="0" u="none" strike="noStrike" baseline="0" dirty="0">
                <a:latin typeface="Gotham-Book" panose="020B0604020202020204"/>
              </a:rPr>
              <a:t> (doble holandés) requieren habilidad y sincronización,</a:t>
            </a:r>
          </a:p>
          <a:p>
            <a:pPr algn="l"/>
            <a:r>
              <a:rPr lang="es-ES" sz="1200" b="0" i="0" u="none" strike="noStrike" baseline="0" dirty="0">
                <a:latin typeface="Gotham-Book" panose="020B0604020202020204"/>
              </a:rPr>
              <a:t>pero también promueven la memoria de trabajo para recordar los cánticos.</a:t>
            </a:r>
            <a:endParaRPr lang="en-US" sz="12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Tree>
    <p:extLst>
      <p:ext uri="{BB962C8B-B14F-4D97-AF65-F5344CB8AC3E}">
        <p14:creationId xmlns:p14="http://schemas.microsoft.com/office/powerpoint/2010/main" val="108375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Aft>
                <a:spcPts val="1200"/>
              </a:spcAft>
            </a:pPr>
            <a:r>
              <a:rPr lang="en-US" sz="1200" dirty="0" err="1">
                <a:latin typeface="Gotham" panose="020B0604020202020204"/>
              </a:rPr>
              <a:t>Empezaremos</a:t>
            </a:r>
            <a:r>
              <a:rPr lang="en-US" sz="1200" dirty="0">
                <a:latin typeface="Gotham" panose="020B0604020202020204"/>
              </a:rPr>
              <a:t> con una </a:t>
            </a:r>
            <a:r>
              <a:rPr lang="en-US" sz="1200" dirty="0" err="1">
                <a:latin typeface="Gotham" panose="020B0604020202020204"/>
              </a:rPr>
              <a:t>autoevaluaci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a:t>
            </a:r>
          </a:p>
          <a:p>
            <a:pPr>
              <a:lnSpc>
                <a:spcPts val="1300"/>
              </a:lnSpc>
              <a:spcAft>
                <a:spcPts val="1200"/>
              </a:spcAft>
            </a:pPr>
            <a:endParaRPr lang="en-US" sz="1200" dirty="0">
              <a:latin typeface="Gotham" panose="020B0604020202020204"/>
              <a:cs typeface="Calibri" panose="020F0502020204030204" pitchFamily="34" charset="0"/>
            </a:endParaRPr>
          </a:p>
          <a:p>
            <a:pPr>
              <a:lnSpc>
                <a:spcPts val="1300"/>
              </a:lnSpc>
              <a:spcAft>
                <a:spcPts val="1200"/>
              </a:spcAft>
            </a:pPr>
            <a:r>
              <a:rPr lang="en-US" sz="1200" dirty="0">
                <a:latin typeface="Gotham" panose="020B0604020202020204"/>
                <a:cs typeface="Calibri" panose="020F0502020204030204" pitchFamily="34" charset="0"/>
              </a:rPr>
              <a:t>Más de 20 </a:t>
            </a:r>
            <a:r>
              <a:rPr lang="en-US" sz="1200" dirty="0" err="1">
                <a:latin typeface="Gotham" panose="020B0604020202020204"/>
                <a:cs typeface="Calibri" panose="020F0502020204030204" pitchFamily="34" charset="0"/>
              </a:rPr>
              <a:t>estados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tienen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licencias</a:t>
            </a:r>
            <a:r>
              <a:rPr lang="en-US" sz="1200" dirty="0">
                <a:latin typeface="Gotham" panose="020B0604020202020204"/>
                <a:cs typeface="Calibri" panose="020F0502020204030204" pitchFamily="34" charset="0"/>
              </a:rPr>
              <a:t> para acceder a la Plataforma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línea</a:t>
            </a:r>
            <a:r>
              <a:rPr lang="en-US" sz="1200" dirty="0">
                <a:latin typeface="Gotham" panose="020B0604020202020204"/>
                <a:cs typeface="Calibri" panose="020F0502020204030204" pitchFamily="34" charset="0"/>
              </a:rPr>
              <a:t> </a:t>
            </a:r>
            <a:r>
              <a:rPr lang="en-US" sz="1200" i="1" dirty="0">
                <a:latin typeface="Gotham" panose="020B0604020202020204"/>
                <a:cs typeface="Calibri" panose="020F0502020204030204" pitchFamily="34" charset="0"/>
              </a:rPr>
              <a:t>Go NAPSACC</a:t>
            </a:r>
            <a:r>
              <a:rPr lang="en-US" sz="1200" dirty="0">
                <a:latin typeface="Gotham" panose="020B0604020202020204"/>
                <a:cs typeface="Calibri" panose="020F0502020204030204" pitchFamily="34" charset="0"/>
              </a:rPr>
              <a:t>.</a:t>
            </a:r>
          </a:p>
          <a:p>
            <a:pPr>
              <a:lnSpc>
                <a:spcPts val="1300"/>
              </a:lnSpc>
              <a:spcAft>
                <a:spcPts val="1200"/>
              </a:spcAft>
            </a:pPr>
            <a:endParaRPr lang="en-US" sz="1200" dirty="0">
              <a:latin typeface="Gotham" panose="020B0604020202020204"/>
              <a:cs typeface="Calibri" panose="020F0502020204030204" pitchFamily="34" charset="0"/>
            </a:endParaRPr>
          </a:p>
          <a:p>
            <a:pPr>
              <a:lnSpc>
                <a:spcPts val="1300"/>
              </a:lnSpc>
              <a:spcAft>
                <a:spcPts val="1200"/>
              </a:spcAft>
            </a:pPr>
            <a:r>
              <a:rPr lang="en-US" sz="1200" dirty="0">
                <a:latin typeface="Gotham" panose="020B0604020202020204"/>
              </a:rPr>
              <a:t>Notas para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capacitador</a:t>
            </a:r>
            <a:r>
              <a:rPr lang="en-US" sz="1200" dirty="0">
                <a:latin typeface="Gotham" panose="020B0604020202020204"/>
              </a:rPr>
              <a:t>:</a:t>
            </a:r>
          </a:p>
          <a:p>
            <a:pPr>
              <a:lnSpc>
                <a:spcPts val="1300"/>
              </a:lnSpc>
              <a:spcAft>
                <a:spcPts val="1200"/>
              </a:spcAft>
            </a:pPr>
            <a:r>
              <a:rPr lang="en-US" sz="1200" dirty="0">
                <a:latin typeface="Gotham" panose="020B0604020202020204"/>
              </a:rPr>
              <a:t>Si </a:t>
            </a:r>
            <a:r>
              <a:rPr lang="en-US" sz="1200" dirty="0" err="1">
                <a:latin typeface="Gotham" panose="020B0604020202020204"/>
              </a:rPr>
              <a:t>su</a:t>
            </a:r>
            <a:r>
              <a:rPr lang="en-US" sz="1200" dirty="0">
                <a:latin typeface="Gotham" panose="020B0604020202020204"/>
              </a:rPr>
              <a:t> </a:t>
            </a:r>
            <a:r>
              <a:rPr lang="en-US" sz="1200" dirty="0" err="1">
                <a:latin typeface="Gotham" panose="020B0604020202020204"/>
              </a:rPr>
              <a:t>estado</a:t>
            </a:r>
            <a:r>
              <a:rPr lang="en-US" sz="1200" dirty="0">
                <a:latin typeface="Gotham" panose="020B0604020202020204"/>
              </a:rPr>
              <a:t> </a:t>
            </a:r>
            <a:r>
              <a:rPr lang="en-US" sz="1200" dirty="0" err="1">
                <a:latin typeface="Gotham" panose="020B0604020202020204"/>
              </a:rPr>
              <a:t>tiene</a:t>
            </a:r>
            <a:r>
              <a:rPr lang="en-US" sz="1200" dirty="0">
                <a:latin typeface="Gotham" panose="020B0604020202020204"/>
              </a:rPr>
              <a:t> una </a:t>
            </a:r>
            <a:r>
              <a:rPr lang="en-US" sz="1200" dirty="0" err="1">
                <a:latin typeface="Gotham" panose="020B0604020202020204"/>
              </a:rPr>
              <a:t>licencia</a:t>
            </a:r>
            <a:r>
              <a:rPr lang="en-US" sz="1200" dirty="0">
                <a:latin typeface="Gotham" panose="020B0604020202020204"/>
              </a:rPr>
              <a:t> y </a:t>
            </a:r>
            <a:r>
              <a:rPr lang="en-US" sz="1200" dirty="0" err="1">
                <a:latin typeface="Gotham" panose="020B0604020202020204"/>
              </a:rPr>
              <a:t>puede</a:t>
            </a:r>
            <a:r>
              <a:rPr lang="en-US" sz="1200" dirty="0">
                <a:latin typeface="Gotham" panose="020B0604020202020204"/>
              </a:rPr>
              <a:t> </a:t>
            </a:r>
            <a:r>
              <a:rPr lang="en-US" sz="1200" dirty="0" err="1">
                <a:latin typeface="Gotham" panose="020B0604020202020204"/>
              </a:rPr>
              <a:t>comunicarse</a:t>
            </a:r>
            <a:r>
              <a:rPr lang="en-US" sz="1200" dirty="0">
                <a:latin typeface="Gotham" panose="020B0604020202020204"/>
              </a:rPr>
              <a:t> con los </a:t>
            </a:r>
            <a:r>
              <a:rPr lang="en-US" sz="1200" dirty="0" err="1">
                <a:latin typeface="Gotham" panose="020B0604020202020204"/>
              </a:rPr>
              <a:t>proveedores</a:t>
            </a:r>
            <a:r>
              <a:rPr lang="en-US" sz="1200" dirty="0">
                <a:latin typeface="Gotham" panose="020B0604020202020204"/>
              </a:rPr>
              <a:t> antes de la </a:t>
            </a:r>
            <a:r>
              <a:rPr lang="en-US" sz="1200" dirty="0" err="1">
                <a:latin typeface="Gotham" panose="020B0604020202020204"/>
              </a:rPr>
              <a:t>sesi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considere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pedirles</a:t>
            </a:r>
            <a:r>
              <a:rPr lang="en-US" sz="1200" dirty="0">
                <a:latin typeface="Gotham" panose="020B0604020202020204"/>
                <a:cs typeface="Calibri" panose="020F0502020204030204" pitchFamily="34" charset="0"/>
              </a:rPr>
              <a:t> a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traigan</a:t>
            </a:r>
            <a:r>
              <a:rPr lang="en-US" sz="1200" dirty="0">
                <a:latin typeface="Gotham" panose="020B0604020202020204"/>
                <a:cs typeface="Calibri" panose="020F0502020204030204" pitchFamily="34" charset="0"/>
              </a:rPr>
              <a:t> una </a:t>
            </a:r>
            <a:r>
              <a:rPr lang="en-US" sz="1200" dirty="0" err="1">
                <a:latin typeface="Gotham" panose="020B0604020202020204"/>
                <a:cs typeface="Calibri" panose="020F0502020204030204" pitchFamily="34" charset="0"/>
              </a:rPr>
              <a:t>copia</a:t>
            </a:r>
            <a:r>
              <a:rPr lang="en-US" sz="1200" dirty="0">
                <a:latin typeface="Gotham" panose="020B0604020202020204"/>
                <a:cs typeface="Calibri" panose="020F0502020204030204" pitchFamily="34" charset="0"/>
              </a:rPr>
              <a:t> impresa de sus </a:t>
            </a:r>
            <a:r>
              <a:rPr lang="en-US" sz="1200" dirty="0" err="1">
                <a:latin typeface="Gotham" panose="020B0604020202020204"/>
                <a:cs typeface="Calibri" panose="020F0502020204030204" pitchFamily="34" charset="0"/>
              </a:rPr>
              <a:t>programas</a:t>
            </a:r>
            <a:r>
              <a:rPr lang="en-US" sz="1200" dirty="0">
                <a:latin typeface="Gotham" panose="020B0604020202020204"/>
                <a:cs typeface="Calibri" panose="020F0502020204030204" pitchFamily="34" charset="0"/>
              </a:rPr>
              <a:t> de </a:t>
            </a:r>
            <a:r>
              <a:rPr lang="en-US" sz="1200" i="1" dirty="0" err="1">
                <a:latin typeface="Gotham" panose="020B0604020202020204"/>
                <a:cs typeface="Calibri" panose="020F0502020204030204" pitchFamily="34" charset="0"/>
              </a:rPr>
              <a:t>autoevaluación</a:t>
            </a:r>
            <a:r>
              <a:rPr lang="en-US" sz="1200" i="1" dirty="0">
                <a:latin typeface="Gotham" panose="020B0604020202020204"/>
                <a:cs typeface="Calibri" panose="020F0502020204030204" pitchFamily="34" charset="0"/>
              </a:rPr>
              <a:t> de la </a:t>
            </a:r>
            <a:r>
              <a:rPr lang="en-US" sz="1200" i="1" dirty="0" err="1">
                <a:latin typeface="Gotham" panose="020B0604020202020204"/>
                <a:cs typeface="Calibri" panose="020F0502020204030204" pitchFamily="34" charset="0"/>
              </a:rPr>
              <a:t>actividad</a:t>
            </a:r>
            <a:r>
              <a:rPr lang="en-US" sz="1200" i="1" dirty="0">
                <a:latin typeface="Gotham" panose="020B0604020202020204"/>
                <a:cs typeface="Calibri" panose="020F0502020204030204" pitchFamily="34" charset="0"/>
              </a:rPr>
              <a:t> </a:t>
            </a:r>
            <a:r>
              <a:rPr lang="en-US" sz="1200" i="1" dirty="0" err="1">
                <a:latin typeface="Gotham" panose="020B0604020202020204"/>
                <a:cs typeface="Calibri" panose="020F0502020204030204" pitchFamily="34" charset="0"/>
              </a:rPr>
              <a:t>física</a:t>
            </a:r>
            <a:r>
              <a:rPr lang="en-US" sz="1200" i="1" dirty="0">
                <a:latin typeface="Gotham" panose="020B0604020202020204"/>
                <a:cs typeface="Calibri" panose="020F0502020204030204" pitchFamily="34" charset="0"/>
              </a:rPr>
              <a:t> para </a:t>
            </a:r>
            <a:r>
              <a:rPr lang="en-US" sz="1200" i="1" dirty="0" err="1">
                <a:latin typeface="Gotham" panose="020B0604020202020204"/>
                <a:cs typeface="Calibri" panose="020F0502020204030204" pitchFamily="34" charset="0"/>
              </a:rPr>
              <a:t>niños</a:t>
            </a:r>
            <a:r>
              <a:rPr lang="en-US" sz="1200" i="1" dirty="0">
                <a:latin typeface="Gotham" panose="020B0604020202020204"/>
                <a:cs typeface="Calibri" panose="020F0502020204030204" pitchFamily="34" charset="0"/>
              </a:rPr>
              <a:t> y </a:t>
            </a:r>
            <a:r>
              <a:rPr lang="en-US" sz="1200" i="1" dirty="0" err="1">
                <a:latin typeface="Gotham" panose="020B0604020202020204"/>
                <a:cs typeface="Calibri" panose="020F0502020204030204" pitchFamily="34" charset="0"/>
              </a:rPr>
              <a:t>bebés</a:t>
            </a:r>
            <a:r>
              <a:rPr lang="en-US" sz="1200" dirty="0">
                <a:latin typeface="Gotham" panose="020B0604020202020204"/>
                <a:cs typeface="Calibri" panose="020F0502020204030204" pitchFamily="34" charset="0"/>
              </a:rPr>
              <a:t> a la </a:t>
            </a:r>
            <a:r>
              <a:rPr lang="en-US" sz="1200" dirty="0" err="1">
                <a:latin typeface="Gotham" panose="020B0604020202020204"/>
                <a:cs typeface="Calibri" panose="020F0502020204030204" pitchFamily="34" charset="0"/>
              </a:rPr>
              <a:t>capacitación</a:t>
            </a:r>
            <a:r>
              <a:rPr lang="en-US" sz="1200" dirty="0">
                <a:latin typeface="Gotham" panose="020B0604020202020204"/>
                <a:cs typeface="Calibri" panose="020F0502020204030204" pitchFamily="34" charset="0"/>
              </a:rPr>
              <a:t>.</a:t>
            </a:r>
          </a:p>
          <a:p>
            <a:pPr>
              <a:lnSpc>
                <a:spcPts val="1300"/>
              </a:lnSpc>
              <a:spcAft>
                <a:spcPts val="1200"/>
              </a:spcAft>
            </a:pPr>
            <a:r>
              <a:rPr lang="en-US" sz="1200" dirty="0">
                <a:latin typeface="Gotham" panose="020B0604020202020204"/>
                <a:cs typeface="Calibri" panose="020F0502020204030204" pitchFamily="34" charset="0"/>
              </a:rPr>
              <a:t>Si </a:t>
            </a:r>
            <a:r>
              <a:rPr lang="en-US" sz="1200" dirty="0" err="1">
                <a:latin typeface="Gotham" panose="020B0604020202020204"/>
                <a:cs typeface="Calibri" panose="020F0502020204030204" pitchFamily="34" charset="0"/>
              </a:rPr>
              <a:t>traen</a:t>
            </a:r>
            <a:r>
              <a:rPr lang="en-US" sz="1200" dirty="0">
                <a:latin typeface="Gotham" panose="020B0604020202020204"/>
                <a:cs typeface="Calibri" panose="020F0502020204030204" pitchFamily="34" charset="0"/>
              </a:rPr>
              <a:t> una, </a:t>
            </a:r>
            <a:r>
              <a:rPr lang="en-US" sz="1200" dirty="0" err="1">
                <a:latin typeface="Gotham" panose="020B0604020202020204"/>
                <a:cs typeface="Calibri" panose="020F0502020204030204" pitchFamily="34" charset="0"/>
              </a:rPr>
              <a:t>pueden</a:t>
            </a:r>
            <a:r>
              <a:rPr lang="en-US" sz="1200" dirty="0">
                <a:latin typeface="Gotham" panose="020B0604020202020204"/>
                <a:cs typeface="Calibri" panose="020F0502020204030204" pitchFamily="34" charset="0"/>
              </a:rPr>
              <a:t> pasar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tiempo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asignado</a:t>
            </a:r>
            <a:r>
              <a:rPr lang="en-US" sz="1200" dirty="0">
                <a:latin typeface="Gotham" panose="020B0604020202020204"/>
                <a:cs typeface="Calibri" panose="020F0502020204030204" pitchFamily="34" charset="0"/>
              </a:rPr>
              <a:t> para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actividad</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revisando</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debatiendo</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evaluación</a:t>
            </a:r>
            <a:r>
              <a:rPr lang="en-US" sz="1200" dirty="0">
                <a:latin typeface="Gotham" panose="020B0604020202020204"/>
                <a:cs typeface="Calibri" panose="020F0502020204030204" pitchFamily="34" charset="0"/>
              </a:rPr>
              <a:t> de sus </a:t>
            </a:r>
            <a:r>
              <a:rPr lang="en-US" sz="1200" dirty="0" err="1">
                <a:latin typeface="Gotham" panose="020B0604020202020204"/>
                <a:cs typeface="Calibri" panose="020F0502020204030204" pitchFamily="34" charset="0"/>
              </a:rPr>
              <a:t>programas</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Tree>
    <p:extLst>
      <p:ext uri="{BB962C8B-B14F-4D97-AF65-F5344CB8AC3E}">
        <p14:creationId xmlns:p14="http://schemas.microsoft.com/office/powerpoint/2010/main" val="2004338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4" name="Picture 3" descr="Logo, company name&#10;&#10;Description automatically generated">
            <a:extLst>
              <a:ext uri="{FF2B5EF4-FFF2-40B4-BE49-F238E27FC236}">
                <a16:creationId xmlns:a16="http://schemas.microsoft.com/office/drawing/2014/main" id="{E66064EC-3F46-4F82-99C3-ED0C0BEC59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38982"/>
            <a:ext cx="3560064" cy="1271016"/>
          </a:xfrm>
          <a:prstGeom prst="rect">
            <a:avLst/>
          </a:prstGeom>
        </p:spPr>
      </p:pic>
      <p:pic>
        <p:nvPicPr>
          <p:cNvPr id="5" name="Picture 4">
            <a:extLst>
              <a:ext uri="{FF2B5EF4-FFF2-40B4-BE49-F238E27FC236}">
                <a16:creationId xmlns:a16="http://schemas.microsoft.com/office/drawing/2014/main" id="{01060F60-F063-4798-A490-4C3CDAB643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212894" y="621792"/>
            <a:ext cx="2453003" cy="1280160"/>
          </a:xfrm>
          <a:prstGeom prst="rect">
            <a:avLst/>
          </a:prstGeom>
        </p:spPr>
      </p:pic>
      <p:sp>
        <p:nvSpPr>
          <p:cNvPr id="9" name="TextBox 8">
            <a:extLst>
              <a:ext uri="{FF2B5EF4-FFF2-40B4-BE49-F238E27FC236}">
                <a16:creationId xmlns:a16="http://schemas.microsoft.com/office/drawing/2014/main" id="{9E99166D-1F80-483A-B199-9E0E7EB39906}"/>
              </a:ext>
            </a:extLst>
          </p:cNvPr>
          <p:cNvSpPr txBox="1"/>
          <p:nvPr userDrawn="1"/>
        </p:nvSpPr>
        <p:spPr>
          <a:xfrm>
            <a:off x="3571586" y="2274889"/>
            <a:ext cx="5174384" cy="1200329"/>
          </a:xfrm>
          <a:prstGeom prst="rect">
            <a:avLst/>
          </a:prstGeom>
          <a:noFill/>
        </p:spPr>
        <p:txBody>
          <a:bodyPr wrap="square" rtlCol="0">
            <a:spAutoFit/>
          </a:bodyPr>
          <a:lstStyle/>
          <a:p>
            <a:r>
              <a:rPr lang="en-US" b="1" dirty="0"/>
              <a:t>Sesión 1:</a:t>
            </a:r>
          </a:p>
          <a:p>
            <a:r>
              <a:rPr lang="en-US" b="1" dirty="0"/>
              <a:t>: </a:t>
            </a:r>
            <a:r>
              <a:rPr lang="es-ES" b="1" dirty="0"/>
              <a:t>La actividad física en la</a:t>
            </a:r>
          </a:p>
          <a:p>
            <a:r>
              <a:rPr lang="es-ES" b="1" dirty="0"/>
              <a:t>primera infancia es importante</a:t>
            </a:r>
          </a:p>
          <a:p>
            <a:endParaRPr lang="en-US" b="1" dirty="0"/>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buClr>
                <a:srgbClr val="309C8A"/>
              </a:buClr>
              <a:defRPr sz="3200"/>
            </a:lvl1pPr>
            <a:lvl2pPr>
              <a:defRPr sz="2800"/>
            </a:lvl2pPr>
            <a:lvl3pPr>
              <a:buClr>
                <a:srgbClr val="FAAD14"/>
              </a:buClr>
              <a:defRPr sz="2400"/>
            </a:lvl3pPr>
            <a:lvl4pPr>
              <a:buClr>
                <a:srgbClr val="FAAD14"/>
              </a:buClr>
              <a:defRPr sz="2000"/>
            </a:lvl4pPr>
            <a:lvl5pPr>
              <a:buClr>
                <a:srgbClr val="FAAD14"/>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03004"/>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7207960"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b="0" i="0" u="none" strike="noStrike" baseline="0" dirty="0" err="1">
                <a:solidFill>
                  <a:srgbClr val="00426A"/>
                </a:solidFill>
                <a:latin typeface="Gotham Thin" pitchFamily="50" charset="0"/>
              </a:rPr>
              <a:t>Queremos</a:t>
            </a:r>
            <a:r>
              <a:rPr lang="en-US" sz="2800" b="0" i="0" u="none" strike="noStrike" baseline="0" dirty="0">
                <a:solidFill>
                  <a:srgbClr val="00426A"/>
                </a:solidFill>
                <a:latin typeface="Gotham Thin" pitchFamily="50" charset="0"/>
              </a:rPr>
              <a:t> </a:t>
            </a:r>
            <a:r>
              <a:rPr lang="en-US" sz="2800" b="0" i="0" u="none" strike="noStrike" baseline="0" dirty="0" err="1">
                <a:solidFill>
                  <a:srgbClr val="00426A"/>
                </a:solidFill>
                <a:latin typeface="Gotham Thin" pitchFamily="50" charset="0"/>
              </a:rPr>
              <a:t>agradecer</a:t>
            </a:r>
            <a:r>
              <a:rPr lang="en-US" sz="2800" b="0" i="0" u="none" strike="noStrike" baseline="0" dirty="0">
                <a:solidFill>
                  <a:srgbClr val="00426A"/>
                </a:solidFill>
                <a:latin typeface="Gotham Thin" pitchFamily="50" charset="0"/>
              </a:rPr>
              <a:t> </a:t>
            </a:r>
            <a:r>
              <a:rPr lang="en-US" sz="2800" b="0" i="0" u="none" strike="noStrike" baseline="0" dirty="0" err="1">
                <a:solidFill>
                  <a:srgbClr val="00426A"/>
                </a:solidFill>
                <a:latin typeface="Gotham Thin" pitchFamily="50" charset="0"/>
              </a:rPr>
              <a:t>especialmente</a:t>
            </a:r>
            <a:r>
              <a:rPr lang="en-US" sz="2800" b="0" i="0" u="none" strike="noStrike" baseline="0" dirty="0">
                <a:solidFill>
                  <a:srgbClr val="00426A"/>
                </a:solidFill>
                <a:latin typeface="Gotham Thin" pitchFamily="50" charset="0"/>
              </a:rPr>
              <a:t> a:</a:t>
            </a:r>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309C8A"/>
              </a:buClr>
              <a:buSzPct val="80000"/>
              <a:buFont typeface="Monotype Sorts" panose="01010601010101010101" pitchFamily="2" charset="2"/>
              <a:buNone/>
              <a:tabLst>
                <a:tab pos="347663" algn="l"/>
              </a:tabLst>
              <a:defRPr/>
            </a:pPr>
            <a:r>
              <a:rPr kumimoji="0" lang="es-ES" sz="1800" b="1" i="0" u="none" strike="noStrike" kern="1200" cap="none" spc="0" normalizeH="0" baseline="0" noProof="0" dirty="0">
                <a:ln>
                  <a:noFill/>
                </a:ln>
                <a:solidFill>
                  <a:prstClr val="black"/>
                </a:solidFill>
                <a:effectLst/>
                <a:uLnTx/>
                <a:uFillTx/>
                <a:latin typeface="Gotham"/>
                <a:ea typeface="+mn-ea"/>
                <a:cs typeface="+mn-cs"/>
              </a:rPr>
              <a:t>Centros para el Control y la</a:t>
            </a:r>
          </a:p>
          <a:p>
            <a:pPr marL="0" marR="0" lvl="0" indent="0" algn="l" defTabSz="914400" rtl="0" eaLnBrk="1" fontAlgn="auto" latinLnBrk="0" hangingPunct="1">
              <a:lnSpc>
                <a:spcPct val="100000"/>
              </a:lnSpc>
              <a:spcBef>
                <a:spcPts val="0"/>
              </a:spcBef>
              <a:spcAft>
                <a:spcPts val="0"/>
              </a:spcAft>
              <a:buClr>
                <a:srgbClr val="309C8A"/>
              </a:buClr>
              <a:buSzPct val="80000"/>
              <a:buFont typeface="Monotype Sorts" panose="01010601010101010101" pitchFamily="2" charset="2"/>
              <a:buNone/>
              <a:tabLst>
                <a:tab pos="347663" algn="l"/>
              </a:tabLst>
              <a:defRPr/>
            </a:pPr>
            <a:r>
              <a:rPr kumimoji="0" lang="es-ES" sz="1800" b="1" i="0" u="none" strike="noStrike" kern="1200" cap="none" spc="0" normalizeH="0" baseline="0" noProof="0" dirty="0">
                <a:ln>
                  <a:noFill/>
                </a:ln>
                <a:solidFill>
                  <a:prstClr val="black"/>
                </a:solidFill>
                <a:effectLst/>
                <a:uLnTx/>
                <a:uFillTx/>
                <a:latin typeface="Gotham"/>
                <a:ea typeface="+mn-ea"/>
                <a:cs typeface="+mn-cs"/>
              </a:rPr>
              <a:t>Prevención de Enfermedades</a:t>
            </a:r>
            <a:r>
              <a:rPr kumimoji="0" lang="en-US" sz="1800" b="1" i="0" u="none" strike="noStrike" kern="1200" cap="none" spc="0" normalizeH="0" baseline="0" noProof="0" dirty="0">
                <a:ln>
                  <a:noFill/>
                </a:ln>
                <a:solidFill>
                  <a:prstClr val="black"/>
                </a:solidFill>
                <a:effectLst/>
                <a:uLnTx/>
                <a:uFillTx/>
                <a:latin typeface="Gotham"/>
                <a:ea typeface="+mn-ea"/>
                <a:cs typeface="+mn-cs"/>
              </a:rPr>
              <a:t> </a:t>
            </a:r>
          </a:p>
          <a:p>
            <a:pPr algn="l"/>
            <a:r>
              <a:rPr lang="es-ES" sz="1800" b="0" i="0" u="none" strike="noStrike" baseline="0" dirty="0">
                <a:solidFill>
                  <a:schemeClr val="tx1"/>
                </a:solidFill>
                <a:latin typeface="+mn-lt"/>
              </a:rPr>
              <a:t>(CDC, por sus siglas en inglés)</a:t>
            </a:r>
          </a:p>
          <a:p>
            <a:pPr algn="l"/>
            <a:r>
              <a:rPr lang="en-US" sz="1800" b="0" i="0" u="none" strike="noStrike" baseline="0" dirty="0">
                <a:solidFill>
                  <a:schemeClr val="tx1"/>
                </a:solidFill>
                <a:latin typeface="+mn-lt"/>
              </a:rPr>
              <a:t>Por </a:t>
            </a:r>
            <a:r>
              <a:rPr lang="en-US" sz="1800" b="0" i="0" u="none" strike="noStrike" baseline="0" dirty="0" err="1">
                <a:solidFill>
                  <a:schemeClr val="tx1"/>
                </a:solidFill>
                <a:latin typeface="+mn-lt"/>
              </a:rPr>
              <a:t>el</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generoso</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apoyo</a:t>
            </a:r>
            <a:endParaRPr lang="en-US" sz="1800" b="0" i="0" u="none" strike="noStrike" baseline="0" dirty="0">
              <a:solidFill>
                <a:schemeClr val="tx1"/>
              </a:solidFill>
              <a:latin typeface="+mn-lt"/>
            </a:endParaRPr>
          </a:p>
          <a:p>
            <a:pPr algn="l"/>
            <a:r>
              <a:rPr lang="en-US" sz="1800" b="0" i="0" u="none" strike="noStrike" baseline="0" dirty="0" err="1">
                <a:solidFill>
                  <a:schemeClr val="tx1"/>
                </a:solidFill>
                <a:latin typeface="+mn-lt"/>
              </a:rPr>
              <a:t>financiero</a:t>
            </a:r>
            <a:r>
              <a:rPr lang="en-US" sz="1800" b="0" i="0" u="none" strike="noStrike" baseline="0" dirty="0">
                <a:solidFill>
                  <a:schemeClr val="tx1"/>
                </a:solidFill>
                <a:latin typeface="+mn-lt"/>
              </a:rPr>
              <a:t> y la </a:t>
            </a:r>
            <a:r>
              <a:rPr lang="en-US" sz="1800" b="0" i="0" u="none" strike="noStrike" baseline="0" dirty="0" err="1">
                <a:solidFill>
                  <a:schemeClr val="tx1"/>
                </a:solidFill>
                <a:latin typeface="+mn-lt"/>
              </a:rPr>
              <a:t>experiencia</a:t>
            </a:r>
            <a:endParaRPr lang="en-US" sz="1800" b="0" i="0" u="none" strike="noStrike" baseline="0" dirty="0">
              <a:solidFill>
                <a:schemeClr val="tx1"/>
              </a:solidFill>
              <a:latin typeface="+mn-lt"/>
            </a:endParaRPr>
          </a:p>
          <a:p>
            <a:pPr algn="l"/>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l"/>
            <a:r>
              <a:rPr kumimoji="0" lang="en-US" sz="1800" b="1" i="0" u="none" strike="noStrike" kern="1200" cap="none" spc="0" normalizeH="0" baseline="0" noProof="0" dirty="0">
                <a:ln>
                  <a:noFill/>
                </a:ln>
                <a:solidFill>
                  <a:prstClr val="black"/>
                </a:solidFill>
                <a:effectLst/>
                <a:uLnTx/>
                <a:uFillTx/>
                <a:latin typeface="+mn-lt"/>
                <a:ea typeface="+mn-ea"/>
                <a:cs typeface="+mn-cs"/>
              </a:rPr>
              <a:t>Nemours</a:t>
            </a:r>
            <a:r>
              <a:rPr kumimoji="0" lang="en-US" sz="1800" b="1" i="0" u="none" strike="noStrike" kern="1200" cap="none" spc="0" normalizeH="0" baseline="0" noProof="0" dirty="0">
                <a:ln>
                  <a:noFill/>
                </a:ln>
                <a:solidFill>
                  <a:prstClr val="black"/>
                </a:solidFill>
                <a:effectLst/>
                <a:uLnTx/>
                <a:uFillTx/>
                <a:latin typeface="Gotham"/>
                <a:ea typeface="+mn-ea"/>
                <a:cs typeface="+mn-cs"/>
              </a:rPr>
              <a:t> Children’s Health </a:t>
            </a:r>
          </a:p>
          <a:p>
            <a:pPr algn="l"/>
            <a:r>
              <a:rPr lang="es-ES" sz="1800" b="0" i="0" u="none" strike="noStrike" baseline="0" dirty="0">
                <a:solidFill>
                  <a:schemeClr val="tx1"/>
                </a:solidFill>
                <a:latin typeface="+mn-lt"/>
              </a:rPr>
              <a:t>Por su experiencia y desarrollo</a:t>
            </a:r>
          </a:p>
          <a:p>
            <a:pPr algn="l"/>
            <a:r>
              <a:rPr lang="en-US" sz="1800" b="0" i="0" u="none" strike="noStrike" baseline="0" dirty="0">
                <a:solidFill>
                  <a:schemeClr val="tx1"/>
                </a:solidFill>
                <a:latin typeface="+mn-lt"/>
              </a:rPr>
              <a:t>de </a:t>
            </a:r>
            <a:r>
              <a:rPr lang="en-US" sz="1800" b="0" i="0" u="none" strike="noStrike" baseline="0" dirty="0" err="1">
                <a:solidFill>
                  <a:schemeClr val="tx1"/>
                </a:solidFill>
                <a:latin typeface="+mn-lt"/>
              </a:rPr>
              <a:t>productos</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materiales</a:t>
            </a:r>
            <a:r>
              <a:rPr lang="en-US" sz="1800" b="0" i="0" u="none" strike="noStrike" baseline="0" dirty="0">
                <a:solidFill>
                  <a:schemeClr val="tx1"/>
                </a:solidFill>
                <a:latin typeface="+mn-lt"/>
              </a:rPr>
              <a:t> y</a:t>
            </a:r>
          </a:p>
          <a:p>
            <a:pPr algn="l"/>
            <a:r>
              <a:rPr lang="en-US" sz="1800" b="0" i="0" u="none" strike="noStrike" baseline="0" dirty="0" err="1">
                <a:solidFill>
                  <a:schemeClr val="tx1"/>
                </a:solidFill>
                <a:latin typeface="+mn-lt"/>
              </a:rPr>
              <a:t>soporte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2" y="1691817"/>
            <a:ext cx="3998936"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gn="l"/>
            <a:r>
              <a:rPr lang="en-US" sz="1800" b="1" i="0" u="none" strike="noStrike" baseline="0" dirty="0">
                <a:solidFill>
                  <a:schemeClr val="tx1"/>
                </a:solidFill>
                <a:latin typeface="+mn-lt"/>
              </a:rPr>
              <a:t>Dra. Diane Craft, </a:t>
            </a:r>
            <a:r>
              <a:rPr lang="en-US" sz="1800" b="1" i="0" u="none" strike="noStrike" baseline="0" dirty="0" err="1">
                <a:solidFill>
                  <a:schemeClr val="tx1"/>
                </a:solidFill>
                <a:latin typeface="+mn-lt"/>
              </a:rPr>
              <a:t>Consultora</a:t>
            </a:r>
            <a:endParaRPr lang="en-US" sz="1800" b="1" i="0" u="none" strike="noStrike" baseline="0" dirty="0">
              <a:solidFill>
                <a:schemeClr val="tx1"/>
              </a:solidFill>
              <a:latin typeface="+mn-lt"/>
            </a:endParaRPr>
          </a:p>
          <a:p>
            <a:pPr algn="l"/>
            <a:r>
              <a:rPr lang="en-US" sz="1800" b="1" i="0" u="none" strike="noStrike" baseline="0" dirty="0">
                <a:solidFill>
                  <a:schemeClr val="tx1"/>
                </a:solidFill>
                <a:latin typeface="+mn-lt"/>
              </a:rPr>
              <a:t>de </a:t>
            </a:r>
            <a:r>
              <a:rPr lang="en-US" sz="1800" b="1" i="0" u="none" strike="noStrike" baseline="0" dirty="0" err="1">
                <a:solidFill>
                  <a:schemeClr val="tx1"/>
                </a:solidFill>
                <a:latin typeface="+mn-lt"/>
              </a:rPr>
              <a:t>actividad</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física</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durante</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el</a:t>
            </a:r>
            <a:endParaRPr lang="en-US" sz="1800" b="1" i="0" u="none" strike="noStrike" baseline="0" dirty="0">
              <a:solidFill>
                <a:schemeClr val="tx1"/>
              </a:solidFill>
              <a:latin typeface="+mn-lt"/>
            </a:endParaRPr>
          </a:p>
          <a:p>
            <a:pPr algn="l"/>
            <a:r>
              <a:rPr lang="en-US" sz="1800" b="1" i="0" u="none" strike="noStrike" baseline="0" dirty="0" err="1">
                <a:solidFill>
                  <a:schemeClr val="tx1"/>
                </a:solidFill>
                <a:latin typeface="+mn-lt"/>
              </a:rPr>
              <a:t>preescolar</a:t>
            </a:r>
            <a:endParaRPr lang="en-US" sz="1800" b="1" i="0" u="none" strike="noStrike" baseline="0" dirty="0">
              <a:solidFill>
                <a:schemeClr val="tx1"/>
              </a:solidFill>
              <a:latin typeface="+mn-lt"/>
            </a:endParaRPr>
          </a:p>
          <a:p>
            <a:pPr algn="l"/>
            <a:r>
              <a:rPr lang="es-ES" sz="1800" b="0" i="0" u="none" strike="noStrike" baseline="0" dirty="0">
                <a:solidFill>
                  <a:schemeClr val="tx1"/>
                </a:solidFill>
                <a:latin typeface="+mn-lt"/>
              </a:rPr>
              <a:t>Por su experiencia y contribuciones</a:t>
            </a:r>
          </a:p>
          <a:p>
            <a:pPr algn="l"/>
            <a:r>
              <a:rPr lang="es-ES" sz="1800" b="0" i="0" u="none" strike="noStrike" baseline="0" dirty="0">
                <a:solidFill>
                  <a:schemeClr val="tx1"/>
                </a:solidFill>
                <a:latin typeface="+mn-lt"/>
              </a:rPr>
              <a:t>al desarrollo de productos</a:t>
            </a:r>
          </a:p>
          <a:p>
            <a:pPr algn="l"/>
            <a:endParaRPr lang="es-ES" sz="1800" b="0" i="0" u="none" strike="noStrike" baseline="0" dirty="0">
              <a:solidFill>
                <a:schemeClr val="tx1"/>
              </a:solidFill>
              <a:latin typeface="+mn-lt"/>
            </a:endParaRPr>
          </a:p>
          <a:p>
            <a:pPr algn="l"/>
            <a:r>
              <a:rPr lang="en-US" sz="1800" b="1" i="0" u="none" strike="noStrike" baseline="0" dirty="0">
                <a:solidFill>
                  <a:schemeClr val="tx1"/>
                </a:solidFill>
                <a:latin typeface="+mn-lt"/>
              </a:rPr>
              <a:t>Katherine Falen, Med</a:t>
            </a:r>
            <a:r>
              <a:rPr lang="en-US" sz="1800" b="0" i="0" u="none" strike="noStrike" baseline="0" dirty="0">
                <a:solidFill>
                  <a:schemeClr val="tx1"/>
                </a:solidFill>
                <a:latin typeface="+mn-lt"/>
              </a:rPr>
              <a:t>, </a:t>
            </a:r>
            <a:r>
              <a:rPr lang="en-US" sz="1800" b="1" i="0" u="none" strike="noStrike" baseline="0" dirty="0" err="1">
                <a:solidFill>
                  <a:schemeClr val="tx1"/>
                </a:solidFill>
                <a:latin typeface="+mn-lt"/>
              </a:rPr>
              <a:t>Consultora</a:t>
            </a:r>
            <a:endParaRPr lang="en-US" sz="1800" b="1" i="0" u="none" strike="noStrike" baseline="0" dirty="0">
              <a:solidFill>
                <a:schemeClr val="tx1"/>
              </a:solidFill>
              <a:latin typeface="+mn-lt"/>
            </a:endParaRPr>
          </a:p>
          <a:p>
            <a:pPr algn="l"/>
            <a:r>
              <a:rPr lang="es-ES" sz="1800" b="1" i="0" u="none" strike="noStrike" baseline="0" dirty="0">
                <a:solidFill>
                  <a:schemeClr val="tx1"/>
                </a:solidFill>
                <a:latin typeface="+mn-lt"/>
              </a:rPr>
              <a:t>de bebés y niños pequeños</a:t>
            </a:r>
          </a:p>
          <a:p>
            <a:pPr algn="l"/>
            <a:r>
              <a:rPr lang="es-ES" sz="1800" b="0" i="0" u="none" strike="noStrike" baseline="0" dirty="0">
                <a:solidFill>
                  <a:schemeClr val="tx1"/>
                </a:solidFill>
                <a:latin typeface="+mn-lt"/>
              </a:rPr>
              <a:t>Por su experiencia y contribuciones</a:t>
            </a:r>
          </a:p>
          <a:p>
            <a:pPr algn="l"/>
            <a:r>
              <a:rPr lang="es-ES" sz="1800" b="0" i="0" u="none" strike="noStrike" baseline="0" dirty="0">
                <a:solidFill>
                  <a:schemeClr val="tx1"/>
                </a:solidFill>
                <a:latin typeface="+mn-lt"/>
              </a:rPr>
              <a:t>al desarrollo de productos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814741"/>
            <a:ext cx="6749142" cy="1614259"/>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s-ES" dirty="0">
                <a:solidFill>
                  <a:srgbClr val="00426A"/>
                </a:solidFill>
              </a:rPr>
              <a:t>La actividad física en la</a:t>
            </a:r>
          </a:p>
          <a:p>
            <a:r>
              <a:rPr lang="es-ES" dirty="0">
                <a:solidFill>
                  <a:srgbClr val="00426A"/>
                </a:solidFill>
              </a:rPr>
              <a:t>primera infancia es importante</a:t>
            </a:r>
            <a:endParaRPr lang="en-US" dirty="0">
              <a:solidFill>
                <a:srgbClr val="00426A"/>
              </a:solidFill>
            </a:endParaRP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248229"/>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Sesión 1:</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s-ES" sz="1800" b="0" i="0" u="none" strike="noStrike" baseline="0" dirty="0">
                <a:solidFill>
                  <a:srgbClr val="00426A"/>
                </a:solidFill>
                <a:latin typeface="ArialMT"/>
              </a:rPr>
              <a:t>Ingrese aquí la información sobre el capacitador</a:t>
            </a:r>
            <a:endParaRPr lang="en-US" dirty="0"/>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572000" y="719956"/>
            <a:ext cx="3859266" cy="657865"/>
          </a:xfrm>
        </p:spPr>
        <p:txBody>
          <a:bodyPr>
            <a:noAutofit/>
          </a:bodyPr>
          <a:lstStyle/>
          <a:p>
            <a:r>
              <a:rPr lang="en-US" sz="2800" b="0" i="0" u="none" strike="noStrike" baseline="0" dirty="0">
                <a:solidFill>
                  <a:srgbClr val="FBAE14"/>
                </a:solidFill>
                <a:latin typeface="+mj-lt"/>
              </a:rPr>
              <a:t>¿Por </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hacer</a:t>
            </a:r>
            <a:r>
              <a:rPr lang="en-US" sz="2800" b="0" i="0" u="none" strike="noStrike" baseline="0" dirty="0">
                <a:solidFill>
                  <a:srgbClr val="FBAE14"/>
                </a:solidFill>
                <a:latin typeface="+mj-lt"/>
              </a:rPr>
              <a:t> una?</a:t>
            </a:r>
            <a:endParaRPr lang="en-US" sz="44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572000" y="1795959"/>
            <a:ext cx="4298730" cy="1211318"/>
          </a:xfrm>
        </p:spPr>
        <p:txBody>
          <a:bodyPr>
            <a:noAutofit/>
          </a:bodyPr>
          <a:lstStyle/>
          <a:p>
            <a:pPr marL="0" indent="0">
              <a:buNone/>
            </a:pPr>
            <a:r>
              <a:rPr lang="en-US" sz="2400" b="0" dirty="0">
                <a:latin typeface="+mn-lt"/>
              </a:rPr>
              <a:t>Las </a:t>
            </a:r>
            <a:r>
              <a:rPr lang="en-US" sz="2400" b="0" dirty="0" err="1">
                <a:latin typeface="+mn-lt"/>
              </a:rPr>
              <a:t>autoevaluaciones</a:t>
            </a:r>
            <a:r>
              <a:rPr lang="en-US" sz="2400" b="0" dirty="0">
                <a:latin typeface="+mn-lt"/>
              </a:rPr>
              <a:t> </a:t>
            </a:r>
            <a:r>
              <a:rPr lang="en-US" sz="2400" b="0" dirty="0" err="1">
                <a:latin typeface="+mn-lt"/>
              </a:rPr>
              <a:t>ayudan</a:t>
            </a:r>
            <a:r>
              <a:rPr lang="en-US" sz="2400" b="0" dirty="0">
                <a:latin typeface="+mn-lt"/>
              </a:rPr>
              <a:t> a:</a:t>
            </a:r>
            <a:endParaRPr lang="en-US" sz="2400" dirty="0">
              <a:latin typeface="+mn-lt"/>
            </a:endParaRPr>
          </a:p>
          <a:p>
            <a:r>
              <a:rPr lang="es-ES" sz="1800" b="0" dirty="0"/>
              <a:t>Identificar fortalezas y </a:t>
            </a:r>
            <a:r>
              <a:rPr lang="en-US" sz="1800" b="0" dirty="0" err="1"/>
              <a:t>debilidades</a:t>
            </a:r>
            <a:r>
              <a:rPr lang="en-US" sz="1800" b="0" dirty="0"/>
              <a:t> de </a:t>
            </a:r>
            <a:r>
              <a:rPr lang="en-US" sz="1800" b="0" dirty="0" err="1"/>
              <a:t>su</a:t>
            </a:r>
            <a:r>
              <a:rPr lang="en-US" sz="1800" b="0" dirty="0"/>
              <a:t> </a:t>
            </a:r>
            <a:r>
              <a:rPr lang="en-US" sz="1800" b="0" dirty="0" err="1"/>
              <a:t>programa</a:t>
            </a:r>
            <a:r>
              <a:rPr lang="en-US" sz="1800" b="0" dirty="0"/>
              <a:t>.</a:t>
            </a:r>
            <a:endParaRPr lang="en-US" sz="1400" b="0" dirty="0"/>
          </a:p>
        </p:txBody>
      </p:sp>
      <p:pic>
        <p:nvPicPr>
          <p:cNvPr id="7" name="Picture 6" descr="A baby wearing a white hat and holding a magnifying glass&#10;&#10;Description automatically generated with medium confidence">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5742" t="2732" r="4720"/>
          <a:stretch/>
        </p:blipFill>
        <p:spPr>
          <a:xfrm>
            <a:off x="0" y="180988"/>
            <a:ext cx="4424855" cy="6731876"/>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C208C878-17B0-48B1-A096-6C8E58D355D9}"/>
              </a:ext>
            </a:extLst>
          </p:cNvPr>
          <p:cNvSpPr txBox="1">
            <a:spLocks/>
          </p:cNvSpPr>
          <p:nvPr/>
        </p:nvSpPr>
        <p:spPr>
          <a:xfrm>
            <a:off x="4572001" y="5573110"/>
            <a:ext cx="4298730" cy="825063"/>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err="1"/>
              <a:t>Recordarle</a:t>
            </a:r>
            <a:r>
              <a:rPr lang="en-US" sz="1800" b="0" dirty="0"/>
              <a:t> que </a:t>
            </a:r>
            <a:r>
              <a:rPr lang="en-US" sz="1800" b="0" dirty="0" err="1"/>
              <a:t>siga</a:t>
            </a:r>
            <a:r>
              <a:rPr lang="en-US" sz="1800" b="0" dirty="0"/>
              <a:t> </a:t>
            </a:r>
            <a:r>
              <a:rPr lang="en-US" sz="1800" b="0" dirty="0" err="1"/>
              <a:t>revisando</a:t>
            </a:r>
            <a:r>
              <a:rPr lang="en-US" sz="1800" b="0" dirty="0"/>
              <a:t> y </a:t>
            </a:r>
            <a:r>
              <a:rPr lang="en-US" sz="1800" b="0" dirty="0" err="1"/>
              <a:t>mejorando</a:t>
            </a:r>
            <a:r>
              <a:rPr lang="en-US" sz="1800" b="0" dirty="0"/>
              <a:t>.</a:t>
            </a:r>
          </a:p>
        </p:txBody>
      </p:sp>
      <p:sp>
        <p:nvSpPr>
          <p:cNvPr id="6" name="Content Placeholder 2">
            <a:extLst>
              <a:ext uri="{FF2B5EF4-FFF2-40B4-BE49-F238E27FC236}">
                <a16:creationId xmlns:a16="http://schemas.microsoft.com/office/drawing/2014/main" id="{67D48464-D00A-4BEA-AC22-2750B4AB69D6}"/>
              </a:ext>
            </a:extLst>
          </p:cNvPr>
          <p:cNvSpPr txBox="1">
            <a:spLocks/>
          </p:cNvSpPr>
          <p:nvPr/>
        </p:nvSpPr>
        <p:spPr>
          <a:xfrm>
            <a:off x="4572002" y="3429004"/>
            <a:ext cx="4298730" cy="470338"/>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Pensar sobre las prácticas del </a:t>
            </a:r>
            <a:r>
              <a:rPr lang="en-US" sz="1800" b="0" dirty="0" err="1"/>
              <a:t>programa</a:t>
            </a:r>
            <a:r>
              <a:rPr lang="en-US" sz="1800" b="0" dirty="0"/>
              <a:t>.</a:t>
            </a:r>
          </a:p>
        </p:txBody>
      </p:sp>
      <p:sp>
        <p:nvSpPr>
          <p:cNvPr id="8" name="Content Placeholder 2">
            <a:extLst>
              <a:ext uri="{FF2B5EF4-FFF2-40B4-BE49-F238E27FC236}">
                <a16:creationId xmlns:a16="http://schemas.microsoft.com/office/drawing/2014/main" id="{91DA167C-1888-4CC2-BF2B-E514AF7F68C4}"/>
              </a:ext>
            </a:extLst>
          </p:cNvPr>
          <p:cNvSpPr txBox="1">
            <a:spLocks/>
          </p:cNvSpPr>
          <p:nvPr/>
        </p:nvSpPr>
        <p:spPr>
          <a:xfrm>
            <a:off x="4572002" y="3988679"/>
            <a:ext cx="4298730" cy="843455"/>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Comparar sus prácticas con los estándares de buenas prácticas.</a:t>
            </a:r>
            <a:endParaRPr lang="en-US" sz="1800" b="0" dirty="0"/>
          </a:p>
        </p:txBody>
      </p:sp>
      <p:sp>
        <p:nvSpPr>
          <p:cNvPr id="9" name="Content Placeholder 2">
            <a:extLst>
              <a:ext uri="{FF2B5EF4-FFF2-40B4-BE49-F238E27FC236}">
                <a16:creationId xmlns:a16="http://schemas.microsoft.com/office/drawing/2014/main" id="{190AC973-3426-40EC-803F-109C7C73C280}"/>
              </a:ext>
            </a:extLst>
          </p:cNvPr>
          <p:cNvSpPr txBox="1">
            <a:spLocks/>
          </p:cNvSpPr>
          <p:nvPr/>
        </p:nvSpPr>
        <p:spPr>
          <a:xfrm>
            <a:off x="4572001" y="4740166"/>
            <a:ext cx="4298730" cy="843456"/>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Guiarlo a medida que desarrolla políticas y un plan de acción.</a:t>
            </a:r>
            <a:endParaRPr lang="en-US" sz="1800" b="0" dirty="0"/>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playing with a toy&#10;&#10;Description automatically generated with low confidence">
            <a:extLst>
              <a:ext uri="{FF2B5EF4-FFF2-40B4-BE49-F238E27FC236}">
                <a16:creationId xmlns:a16="http://schemas.microsoft.com/office/drawing/2014/main" id="{59780667-C62B-41A7-969D-127C280C22C6}"/>
              </a:ext>
            </a:extLst>
          </p:cNvPr>
          <p:cNvPicPr>
            <a:picLocks noChangeAspect="1"/>
          </p:cNvPicPr>
          <p:nvPr/>
        </p:nvPicPr>
        <p:blipFill rotWithShape="1">
          <a:blip r:embed="rId3">
            <a:extLst>
              <a:ext uri="{28A0092B-C50C-407E-A947-70E740481C1C}">
                <a14:useLocalDpi xmlns:a14="http://schemas.microsoft.com/office/drawing/2010/main" val="0"/>
              </a:ext>
            </a:extLst>
          </a:blip>
          <a:srcRect l="15719" t="10675" r="22499" b="26952"/>
          <a:stretch/>
        </p:blipFill>
        <p:spPr>
          <a:xfrm>
            <a:off x="2876379" y="2705433"/>
            <a:ext cx="6257111" cy="421153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30923" y="497408"/>
            <a:ext cx="7273161" cy="1230560"/>
          </a:xfrm>
        </p:spPr>
        <p:txBody>
          <a:bodyPr>
            <a:noAutofit/>
          </a:bodyPr>
          <a:lstStyle/>
          <a:p>
            <a:pPr algn="l"/>
            <a:r>
              <a:rPr lang="es-ES" sz="2400" b="0" i="0" u="none" strike="noStrike" baseline="0" dirty="0">
                <a:solidFill>
                  <a:srgbClr val="FBAE14"/>
                </a:solidFill>
              </a:rPr>
              <a:t>Sobre la autoevaluación de nutrición y</a:t>
            </a:r>
            <a:br>
              <a:rPr lang="es-ES" sz="2400" b="0" i="0" u="none" strike="noStrike" baseline="0" dirty="0">
                <a:solidFill>
                  <a:srgbClr val="FBAE14"/>
                </a:solidFill>
              </a:rPr>
            </a:br>
            <a:r>
              <a:rPr lang="es-ES" sz="2400" b="0" i="0" u="none" strike="noStrike" baseline="0" dirty="0">
                <a:solidFill>
                  <a:srgbClr val="FBAE14"/>
                </a:solidFill>
              </a:rPr>
              <a:t>actividad física para el cuidado infantil</a:t>
            </a:r>
            <a:br>
              <a:rPr lang="es-ES" sz="2400" b="0" i="0" u="none" strike="noStrike" baseline="0" dirty="0">
                <a:solidFill>
                  <a:srgbClr val="FBAE14"/>
                </a:solidFill>
              </a:rPr>
            </a:br>
            <a:r>
              <a:rPr lang="en-US" sz="2400" b="0" i="0" u="none" strike="noStrike" baseline="0" dirty="0">
                <a:solidFill>
                  <a:srgbClr val="FBAE14"/>
                </a:solidFill>
              </a:rPr>
              <a:t>(Go NAPSACC)</a:t>
            </a:r>
            <a:endParaRPr lang="en-US" sz="3200" dirty="0"/>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30923" y="1920530"/>
            <a:ext cx="4309243" cy="2736530"/>
          </a:xfrm>
        </p:spPr>
        <p:txBody>
          <a:bodyPr>
            <a:normAutofit/>
          </a:bodyPr>
          <a:lstStyle/>
          <a:p>
            <a:pPr marL="0" indent="0">
              <a:buNone/>
            </a:pPr>
            <a:r>
              <a:rPr lang="es-ES" sz="1800" b="0" dirty="0"/>
              <a:t>La herramienta de autoevaluación para la actividad física en bebés y niños cuenta con 22 preguntas.</a:t>
            </a:r>
            <a:endParaRPr lang="en-US" sz="1800" dirty="0"/>
          </a:p>
          <a:p>
            <a:pPr marL="0" indent="0">
              <a:buNone/>
            </a:pPr>
            <a:endParaRPr lang="es-ES" sz="1800" b="0" dirty="0"/>
          </a:p>
          <a:p>
            <a:pPr marL="0" indent="0">
              <a:buNone/>
            </a:pPr>
            <a:r>
              <a:rPr lang="es-ES" sz="1800" b="0" dirty="0"/>
              <a:t>La utilizará después para guiar su plan de acción.</a:t>
            </a:r>
            <a:endParaRPr lang="en-US" sz="1800" dirty="0"/>
          </a:p>
        </p:txBody>
      </p:sp>
      <p:sp>
        <p:nvSpPr>
          <p:cNvPr id="6" name="Content Placeholder 2">
            <a:extLst>
              <a:ext uri="{FF2B5EF4-FFF2-40B4-BE49-F238E27FC236}">
                <a16:creationId xmlns:a16="http://schemas.microsoft.com/office/drawing/2014/main" id="{870723FF-3318-47D5-A0A7-236EB15C0867}"/>
              </a:ext>
            </a:extLst>
          </p:cNvPr>
          <p:cNvSpPr txBox="1">
            <a:spLocks/>
          </p:cNvSpPr>
          <p:nvPr/>
        </p:nvSpPr>
        <p:spPr>
          <a:xfrm>
            <a:off x="430923" y="4002628"/>
            <a:ext cx="3609449" cy="96383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buFont typeface="Monotype Sorts" panose="01010601010101010101" pitchFamily="2" charset="2"/>
              <a:buNone/>
            </a:pPr>
            <a:endParaRPr lang="en-US" sz="2000" b="0" dirty="0"/>
          </a:p>
        </p:txBody>
      </p:sp>
    </p:spTree>
    <p:extLst>
      <p:ext uri="{BB962C8B-B14F-4D97-AF65-F5344CB8AC3E}">
        <p14:creationId xmlns:p14="http://schemas.microsoft.com/office/powerpoint/2010/main" val="22489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3951890" y="493137"/>
            <a:ext cx="5192109" cy="998538"/>
          </a:xfrm>
        </p:spPr>
        <p:txBody>
          <a:bodyPr>
            <a:noAutofit/>
          </a:bodyPr>
          <a:lstStyle/>
          <a:p>
            <a:pPr algn="l"/>
            <a:r>
              <a:rPr lang="en-US" sz="2000" b="0" i="0" u="none" strike="noStrike" baseline="0" dirty="0">
                <a:solidFill>
                  <a:srgbClr val="FBAE14"/>
                </a:solidFill>
              </a:rPr>
              <a:t>La </a:t>
            </a:r>
            <a:r>
              <a:rPr lang="en-US" sz="2000" b="0" i="0" u="none" strike="noStrike" baseline="0" dirty="0" err="1">
                <a:solidFill>
                  <a:srgbClr val="FBAE14"/>
                </a:solidFill>
              </a:rPr>
              <a:t>herramienta</a:t>
            </a:r>
            <a:r>
              <a:rPr lang="en-US" sz="2000" b="0" i="0" u="none" strike="noStrike" baseline="0" dirty="0">
                <a:solidFill>
                  <a:srgbClr val="FBAE14"/>
                </a:solidFill>
              </a:rPr>
              <a:t> de </a:t>
            </a:r>
            <a:r>
              <a:rPr lang="en-US" sz="2000" b="0" i="0" u="none" strike="noStrike" baseline="0" dirty="0" err="1">
                <a:solidFill>
                  <a:srgbClr val="FBAE14"/>
                </a:solidFill>
              </a:rPr>
              <a:t>autoevaluación</a:t>
            </a:r>
            <a:br>
              <a:rPr lang="en-US" sz="2000" b="0" i="0" u="none" strike="noStrike" baseline="0" dirty="0">
                <a:solidFill>
                  <a:srgbClr val="FBAE14"/>
                </a:solidFill>
              </a:rPr>
            </a:br>
            <a:r>
              <a:rPr lang="es-ES" sz="2000" b="0" i="0" u="none" strike="noStrike" baseline="0" dirty="0">
                <a:solidFill>
                  <a:srgbClr val="FBAE14"/>
                </a:solidFill>
              </a:rPr>
              <a:t>para la actividad física en bebés</a:t>
            </a:r>
            <a:br>
              <a:rPr lang="es-ES" sz="2000" b="0" i="0" u="none" strike="noStrike" baseline="0" dirty="0">
                <a:solidFill>
                  <a:srgbClr val="FBAE14"/>
                </a:solidFill>
              </a:rPr>
            </a:br>
            <a:r>
              <a:rPr lang="en-US" sz="2000" b="0" i="0" u="none" strike="noStrike" baseline="0" dirty="0">
                <a:solidFill>
                  <a:srgbClr val="FBAE14"/>
                </a:solidFill>
              </a:rPr>
              <a:t>y </a:t>
            </a:r>
            <a:r>
              <a:rPr lang="en-US" sz="2000" b="0" i="0" u="none" strike="noStrike" baseline="0" dirty="0" err="1">
                <a:solidFill>
                  <a:srgbClr val="FBAE14"/>
                </a:solidFill>
              </a:rPr>
              <a:t>niños</a:t>
            </a:r>
            <a:endParaRPr lang="en-US" sz="2800" dirty="0"/>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060030" y="1784925"/>
            <a:ext cx="4768660" cy="4579938"/>
          </a:xfrm>
        </p:spPr>
        <p:txBody>
          <a:bodyPr>
            <a:normAutofit/>
          </a:bodyPr>
          <a:lstStyle/>
          <a:p>
            <a:pPr marL="0" indent="0">
              <a:buNone/>
            </a:pPr>
            <a:r>
              <a:rPr lang="en-US" sz="1800" b="0" dirty="0" err="1"/>
              <a:t>Mientras</a:t>
            </a:r>
            <a:r>
              <a:rPr lang="en-US" sz="1800" b="0" dirty="0"/>
              <a:t> la complete:</a:t>
            </a:r>
          </a:p>
          <a:p>
            <a:pPr marL="0" indent="0">
              <a:buNone/>
            </a:pPr>
            <a:endParaRPr lang="en-US" sz="1800" dirty="0"/>
          </a:p>
          <a:p>
            <a:r>
              <a:rPr lang="es-ES" sz="1800" b="0" dirty="0"/>
              <a:t>Piense en su función en el </a:t>
            </a:r>
            <a:r>
              <a:rPr lang="en-US" sz="1800" b="0" dirty="0" err="1"/>
              <a:t>programa</a:t>
            </a:r>
            <a:r>
              <a:rPr lang="en-US" sz="1800" b="0" dirty="0"/>
              <a:t>.</a:t>
            </a:r>
          </a:p>
          <a:p>
            <a:r>
              <a:rPr lang="es-ES" sz="1800" b="0" dirty="0"/>
              <a:t>Responda desde el punto de </a:t>
            </a:r>
            <a:r>
              <a:rPr lang="en-US" sz="1800" b="0" dirty="0"/>
              <a:t>vista del </a:t>
            </a:r>
            <a:r>
              <a:rPr lang="en-US" sz="1800" b="0" dirty="0" err="1"/>
              <a:t>programa</a:t>
            </a:r>
            <a:r>
              <a:rPr lang="en-US" sz="1800" b="0" dirty="0"/>
              <a:t> complete </a:t>
            </a:r>
            <a:r>
              <a:rPr lang="es-ES" sz="1800" b="0" dirty="0"/>
              <a:t>o de un aula específica.</a:t>
            </a:r>
          </a:p>
          <a:p>
            <a:r>
              <a:rPr lang="es-ES" sz="1800" b="0" dirty="0"/>
              <a:t>Identifique al menos una buena práctica que sea una fortaleza y una que deba mejorar.</a:t>
            </a:r>
            <a:r>
              <a:rPr lang="en-US" sz="1800" b="0" dirty="0"/>
              <a:t> </a:t>
            </a:r>
          </a:p>
          <a:p>
            <a:pPr marL="0" indent="0">
              <a:buNone/>
            </a:pPr>
            <a:endParaRPr lang="es-ES" sz="1800" b="0" dirty="0"/>
          </a:p>
          <a:p>
            <a:pPr marL="0" indent="0">
              <a:buNone/>
            </a:pPr>
            <a:r>
              <a:rPr lang="es-ES" sz="1800" b="0" dirty="0"/>
              <a:t>En la Sesión 2, analizaremos las fortalezas y las áreas de mejora.</a:t>
            </a:r>
            <a:r>
              <a:rPr lang="en-US" sz="1800" dirty="0"/>
              <a:t> </a:t>
            </a:r>
          </a:p>
          <a:p>
            <a:endParaRPr lang="en-US" sz="1800" dirty="0"/>
          </a:p>
        </p:txBody>
      </p:sp>
      <p:pic>
        <p:nvPicPr>
          <p:cNvPr id="6" name="Picture 5" descr="A picture containing person, holding, close&#10;&#10;Description automatically generated">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r="30818" b="2490"/>
          <a:stretch/>
        </p:blipFill>
        <p:spPr>
          <a:xfrm>
            <a:off x="0" y="0"/>
            <a:ext cx="3744719" cy="6600497"/>
          </a:xfrm>
          <a:prstGeom prst="rect">
            <a:avLst/>
          </a:prstGeom>
        </p:spPr>
      </p:pic>
    </p:spTree>
    <p:extLst>
      <p:ext uri="{BB962C8B-B14F-4D97-AF65-F5344CB8AC3E}">
        <p14:creationId xmlns:p14="http://schemas.microsoft.com/office/powerpoint/2010/main" val="5401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4059-7C57-4A41-B794-7F78C54A9828}"/>
              </a:ext>
            </a:extLst>
          </p:cNvPr>
          <p:cNvSpPr>
            <a:spLocks noGrp="1"/>
          </p:cNvSpPr>
          <p:nvPr>
            <p:ph type="title"/>
          </p:nvPr>
        </p:nvSpPr>
        <p:spPr/>
        <p:txBody>
          <a:bodyPr>
            <a:normAutofit/>
          </a:bodyPr>
          <a:lstStyle/>
          <a:p>
            <a:pPr algn="l"/>
            <a:r>
              <a:rPr lang="en-US" sz="2400" b="0" i="0" u="none" strike="noStrike" baseline="0" dirty="0" err="1">
                <a:solidFill>
                  <a:srgbClr val="309D8A"/>
                </a:solidFill>
                <a:latin typeface="+mj-lt"/>
              </a:rPr>
              <a:t>Hablemos</a:t>
            </a:r>
            <a:r>
              <a:rPr lang="en-US" sz="2400" b="0" i="0" u="none" strike="noStrike" baseline="0" dirty="0">
                <a:solidFill>
                  <a:srgbClr val="309D8A"/>
                </a:solidFill>
                <a:latin typeface="+mj-lt"/>
              </a:rPr>
              <a:t> </a:t>
            </a:r>
            <a:r>
              <a:rPr lang="en-US" sz="2400" b="0" i="0" u="none" strike="noStrike" baseline="0" dirty="0" err="1">
                <a:solidFill>
                  <a:srgbClr val="309D8A"/>
                </a:solidFill>
                <a:latin typeface="+mj-lt"/>
              </a:rPr>
              <a:t>sobre</a:t>
            </a:r>
            <a:r>
              <a:rPr lang="en-US" sz="2400" b="0" i="0" u="none" strike="noStrike" baseline="0" dirty="0">
                <a:solidFill>
                  <a:srgbClr val="309D8A"/>
                </a:solidFill>
                <a:latin typeface="+mj-lt"/>
              </a:rPr>
              <a:t> Go NAPSACC</a:t>
            </a:r>
            <a:endParaRPr lang="en-US" sz="3600" dirty="0">
              <a:solidFill>
                <a:srgbClr val="309C8A"/>
              </a:solidFill>
              <a:latin typeface="+mj-lt"/>
            </a:endParaRPr>
          </a:p>
        </p:txBody>
      </p:sp>
      <p:sp>
        <p:nvSpPr>
          <p:cNvPr id="3" name="Content Placeholder 2">
            <a:extLst>
              <a:ext uri="{FF2B5EF4-FFF2-40B4-BE49-F238E27FC236}">
                <a16:creationId xmlns:a16="http://schemas.microsoft.com/office/drawing/2014/main" id="{A32F3EFA-3DAF-4591-BF7E-5A6576796A7D}"/>
              </a:ext>
            </a:extLst>
          </p:cNvPr>
          <p:cNvSpPr>
            <a:spLocks noGrp="1"/>
          </p:cNvSpPr>
          <p:nvPr>
            <p:ph idx="1"/>
          </p:nvPr>
        </p:nvSpPr>
        <p:spPr/>
        <p:txBody>
          <a:bodyPr>
            <a:normAutofit/>
          </a:bodyPr>
          <a:lstStyle/>
          <a:p>
            <a:pPr algn="l"/>
            <a:r>
              <a:rPr lang="en-US" sz="2400" b="0" i="0" u="none" strike="noStrike" baseline="0" dirty="0">
                <a:latin typeface="+mn-lt"/>
              </a:rPr>
              <a:t>¿</a:t>
            </a:r>
            <a:r>
              <a:rPr lang="en-US" sz="2400" b="0" i="0" u="none" strike="noStrike" baseline="0" dirty="0" err="1">
                <a:latin typeface="+mn-lt"/>
              </a:rPr>
              <a:t>Qué</a:t>
            </a:r>
            <a:r>
              <a:rPr lang="en-US" sz="2400" b="0" i="0" u="none" strike="noStrike" baseline="0" dirty="0">
                <a:latin typeface="+mn-lt"/>
              </a:rPr>
              <a:t> </a:t>
            </a:r>
            <a:r>
              <a:rPr lang="en-US" sz="2400" b="0" i="0" u="none" strike="noStrike" baseline="0" dirty="0" err="1">
                <a:latin typeface="+mn-lt"/>
              </a:rPr>
              <a:t>buenas</a:t>
            </a:r>
            <a:r>
              <a:rPr lang="en-US" sz="2400" b="0" i="0" u="none" strike="noStrike" baseline="0" dirty="0">
                <a:latin typeface="+mn-lt"/>
              </a:rPr>
              <a:t> </a:t>
            </a:r>
            <a:r>
              <a:rPr lang="es-ES" sz="2400" b="0" i="0" u="none" strike="noStrike" baseline="0" dirty="0">
                <a:latin typeface="+mn-lt"/>
              </a:rPr>
              <a:t>prácticas ya está </a:t>
            </a:r>
            <a:r>
              <a:rPr lang="en-US" sz="2400" b="0" i="0" u="none" strike="noStrike" baseline="0" dirty="0" err="1">
                <a:latin typeface="+mn-lt"/>
              </a:rPr>
              <a:t>implementando</a:t>
            </a:r>
            <a:r>
              <a:rPr lang="en-US" sz="2400" b="0" i="0" u="none" strike="noStrike" baseline="0" dirty="0">
                <a:latin typeface="+mn-lt"/>
              </a:rPr>
              <a:t>?</a:t>
            </a:r>
          </a:p>
          <a:p>
            <a:pPr algn="l"/>
            <a:r>
              <a:rPr lang="en-US" sz="2400" b="0" i="0" u="none" strike="noStrike" baseline="0" dirty="0">
                <a:latin typeface="+mn-lt"/>
              </a:rPr>
              <a:t>¿</a:t>
            </a:r>
            <a:r>
              <a:rPr lang="en-US" sz="2400" b="0" i="0" u="none" strike="noStrike" baseline="0" dirty="0" err="1">
                <a:latin typeface="+mn-lt"/>
              </a:rPr>
              <a:t>Cuáles</a:t>
            </a:r>
            <a:r>
              <a:rPr lang="en-US" sz="2400" b="0" i="0" u="none" strike="noStrike" baseline="0" dirty="0">
                <a:latin typeface="+mn-lt"/>
              </a:rPr>
              <a:t> son los </a:t>
            </a:r>
            <a:r>
              <a:rPr lang="en-US" sz="2400" b="0" i="0" u="none" strike="noStrike" baseline="0" dirty="0" err="1">
                <a:latin typeface="+mn-lt"/>
              </a:rPr>
              <a:t>mayores</a:t>
            </a:r>
            <a:r>
              <a:rPr lang="en-US" sz="2400" b="0" i="0" u="none" strike="noStrike" baseline="0" dirty="0">
                <a:latin typeface="+mn-lt"/>
              </a:rPr>
              <a:t> </a:t>
            </a:r>
            <a:r>
              <a:rPr lang="en-US" sz="2400" b="0" i="0" u="none" strike="noStrike" baseline="0" dirty="0" err="1">
                <a:latin typeface="+mn-lt"/>
              </a:rPr>
              <a:t>desafíos</a:t>
            </a:r>
            <a:r>
              <a:rPr lang="en-US" sz="2400" b="0" i="0" u="none" strike="noStrike" baseline="0" dirty="0">
                <a:latin typeface="+mn-lt"/>
              </a:rPr>
              <a:t> para </a:t>
            </a:r>
            <a:r>
              <a:rPr lang="en-US" sz="2400" b="0" i="0" u="none" strike="noStrike" baseline="0" dirty="0" err="1">
                <a:latin typeface="+mn-lt"/>
              </a:rPr>
              <a:t>implementar</a:t>
            </a:r>
            <a:r>
              <a:rPr lang="en-US" sz="2400" b="0" i="0" u="none" strike="noStrike" baseline="0" dirty="0">
                <a:latin typeface="+mn-lt"/>
              </a:rPr>
              <a:t> las </a:t>
            </a:r>
            <a:r>
              <a:rPr lang="en-US" sz="2400" b="0" i="0" u="none" strike="noStrike" baseline="0" dirty="0" err="1">
                <a:latin typeface="+mn-lt"/>
              </a:rPr>
              <a:t>buenas</a:t>
            </a:r>
            <a:r>
              <a:rPr lang="en-US" sz="2400" b="0" i="0" u="none" strike="noStrike" baseline="0" dirty="0">
                <a:latin typeface="+mn-lt"/>
              </a:rPr>
              <a:t> </a:t>
            </a:r>
            <a:r>
              <a:rPr lang="en-US" sz="2400" b="0" i="0" u="none" strike="noStrike" baseline="0" dirty="0" err="1">
                <a:latin typeface="+mn-lt"/>
              </a:rPr>
              <a:t>prácticas</a:t>
            </a:r>
            <a:r>
              <a:rPr lang="en-US" sz="2400" b="0" i="0" u="none" strike="noStrike" baseline="0" dirty="0">
                <a:latin typeface="+mn-lt"/>
              </a:rPr>
              <a:t> </a:t>
            </a:r>
            <a:r>
              <a:rPr lang="en-US" sz="2400" b="0" i="0" u="none" strike="noStrike" baseline="0" dirty="0" err="1">
                <a:latin typeface="+mn-lt"/>
              </a:rPr>
              <a:t>en</a:t>
            </a:r>
            <a:r>
              <a:rPr lang="en-US" sz="2400" b="0" i="0" u="none" strike="noStrike" baseline="0" dirty="0">
                <a:latin typeface="+mn-lt"/>
              </a:rPr>
              <a:t> </a:t>
            </a:r>
            <a:r>
              <a:rPr lang="en-US" sz="2400" b="0" i="0" u="none" strike="noStrike" baseline="0" dirty="0" err="1">
                <a:latin typeface="+mn-lt"/>
              </a:rPr>
              <a:t>su</a:t>
            </a:r>
            <a:r>
              <a:rPr lang="en-US" sz="2400" b="0" i="0" u="none" strike="noStrike" baseline="0" dirty="0">
                <a:latin typeface="+mn-lt"/>
              </a:rPr>
              <a:t> </a:t>
            </a:r>
            <a:r>
              <a:rPr lang="en-US" sz="2400" b="0" i="0" u="none" strike="noStrike" baseline="0" dirty="0" err="1">
                <a:latin typeface="+mn-lt"/>
              </a:rPr>
              <a:t>programa</a:t>
            </a:r>
            <a:r>
              <a:rPr lang="en-US" sz="2400" b="0" i="0" u="none" strike="noStrike" baseline="0" dirty="0">
                <a:latin typeface="+mn-lt"/>
              </a:rPr>
              <a:t>?</a:t>
            </a:r>
          </a:p>
          <a:p>
            <a:pPr algn="l"/>
            <a:r>
              <a:rPr lang="en-US" sz="2400" b="0" i="0" u="none" strike="noStrike" baseline="0" dirty="0">
                <a:latin typeface="+mn-lt"/>
              </a:rPr>
              <a:t>¿</a:t>
            </a:r>
            <a:r>
              <a:rPr lang="en-US" sz="2400" b="0" i="0" u="none" strike="noStrike" baseline="0" dirty="0" err="1">
                <a:latin typeface="+mn-lt"/>
              </a:rPr>
              <a:t>Qué</a:t>
            </a:r>
            <a:r>
              <a:rPr lang="en-US" sz="2400" b="0" i="0" u="none" strike="noStrike" baseline="0" dirty="0">
                <a:latin typeface="+mn-lt"/>
              </a:rPr>
              <a:t> le </a:t>
            </a:r>
            <a:r>
              <a:rPr lang="en-US" sz="2400" b="0" i="0" u="none" strike="noStrike" baseline="0" dirty="0" err="1">
                <a:latin typeface="+mn-lt"/>
              </a:rPr>
              <a:t>sorprendió</a:t>
            </a:r>
            <a:r>
              <a:rPr lang="en-US" sz="2400" b="0" i="0" u="none" strike="noStrike" baseline="0" dirty="0">
                <a:latin typeface="+mn-lt"/>
              </a:rPr>
              <a:t> </a:t>
            </a:r>
            <a:r>
              <a:rPr lang="en-US" sz="2400" b="0" i="0" u="none" strike="noStrike" baseline="0" dirty="0" err="1">
                <a:latin typeface="+mn-lt"/>
              </a:rPr>
              <a:t>cuando</a:t>
            </a:r>
            <a:r>
              <a:rPr lang="en-US" sz="2400" b="0" i="0" u="none" strike="noStrike" baseline="0" dirty="0">
                <a:latin typeface="+mn-lt"/>
              </a:rPr>
              <a:t> </a:t>
            </a:r>
            <a:r>
              <a:rPr lang="en-US" sz="2400" b="0" i="0" u="none" strike="noStrike" baseline="0" dirty="0" err="1">
                <a:latin typeface="+mn-lt"/>
              </a:rPr>
              <a:t>llenó</a:t>
            </a:r>
            <a:r>
              <a:rPr lang="en-US" sz="2400" b="0" i="0" u="none" strike="noStrike" baseline="0" dirty="0">
                <a:latin typeface="+mn-lt"/>
              </a:rPr>
              <a:t> la </a:t>
            </a:r>
            <a:r>
              <a:rPr lang="en-US" sz="2400" b="0" i="0" u="none" strike="noStrike" baseline="0" dirty="0" err="1">
                <a:latin typeface="+mn-lt"/>
              </a:rPr>
              <a:t>autoevaluación</a:t>
            </a:r>
            <a:r>
              <a:rPr lang="en-US" sz="2400" b="0" i="0" u="none" strike="noStrike" baseline="0" dirty="0">
                <a:latin typeface="+mn-lt"/>
              </a:rPr>
              <a:t>?</a:t>
            </a:r>
            <a:endParaRPr lang="en-US" sz="2400" dirty="0">
              <a:latin typeface="+mn-lt"/>
            </a:endParaRPr>
          </a:p>
        </p:txBody>
      </p:sp>
      <p:sp>
        <p:nvSpPr>
          <p:cNvPr id="7" name="Rectangle 6">
            <a:extLst>
              <a:ext uri="{FF2B5EF4-FFF2-40B4-BE49-F238E27FC236}">
                <a16:creationId xmlns:a16="http://schemas.microsoft.com/office/drawing/2014/main" id="{C4E523DD-A594-4727-90F5-207395C53049}"/>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miling father and baby with faces up close">
            <a:extLst>
              <a:ext uri="{FF2B5EF4-FFF2-40B4-BE49-F238E27FC236}">
                <a16:creationId xmlns:a16="http://schemas.microsoft.com/office/drawing/2014/main" id="{A91E307F-9FA0-48EE-8841-41193372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227" y="3516795"/>
            <a:ext cx="4663440" cy="3108960"/>
          </a:xfrm>
          <a:prstGeom prst="rect">
            <a:avLst/>
          </a:prstGeom>
        </p:spPr>
      </p:pic>
    </p:spTree>
    <p:extLst>
      <p:ext uri="{BB962C8B-B14F-4D97-AF65-F5344CB8AC3E}">
        <p14:creationId xmlns:p14="http://schemas.microsoft.com/office/powerpoint/2010/main" val="1453937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pPr algn="l"/>
            <a:r>
              <a:rPr lang="en-US" b="0" i="0" u="none" strike="noStrike" baseline="0" dirty="0">
                <a:solidFill>
                  <a:srgbClr val="FBAE14"/>
                </a:solidFill>
                <a:latin typeface="Gotham Black" pitchFamily="50" charset="0"/>
              </a:rPr>
              <a:t>¡Descanso de la </a:t>
            </a:r>
            <a:r>
              <a:rPr lang="en-US" b="0" i="0" u="none" strike="noStrike" baseline="0" dirty="0" err="1">
                <a:solidFill>
                  <a:srgbClr val="FBAE14"/>
                </a:solidFill>
                <a:latin typeface="Gotham Black" pitchFamily="50" charset="0"/>
              </a:rPr>
              <a:t>actividad</a:t>
            </a:r>
            <a:r>
              <a:rPr lang="en-US" b="0" i="0" u="none" strike="noStrike" baseline="0" dirty="0">
                <a:solidFill>
                  <a:srgbClr val="FBAE14"/>
                </a:solidFill>
                <a:latin typeface="Gotham Black" pitchFamily="50" charset="0"/>
              </a:rPr>
              <a:t>!</a:t>
            </a:r>
            <a:endParaRPr lang="en-US" dirty="0">
              <a:latin typeface="Gotham Black" pitchFamily="50" charset="0"/>
            </a:endParaRPr>
          </a:p>
        </p:txBody>
      </p:sp>
      <p:sp>
        <p:nvSpPr>
          <p:cNvPr id="7" name="Content Placeholder 6">
            <a:extLst>
              <a:ext uri="{FF2B5EF4-FFF2-40B4-BE49-F238E27FC236}">
                <a16:creationId xmlns:a16="http://schemas.microsoft.com/office/drawing/2014/main" id="{C153C7E7-9A05-4FDA-ACF1-52F62378FEBE}"/>
              </a:ext>
            </a:extLst>
          </p:cNvPr>
          <p:cNvSpPr>
            <a:spLocks noGrp="1"/>
          </p:cNvSpPr>
          <p:nvPr>
            <p:ph idx="1"/>
          </p:nvPr>
        </p:nvSpPr>
        <p:spPr/>
        <p:txBody>
          <a:bodyPr/>
          <a:lstStyle/>
          <a:p>
            <a:endParaRPr lang="en-US"/>
          </a:p>
        </p:txBody>
      </p:sp>
      <p:pic>
        <p:nvPicPr>
          <p:cNvPr id="8" name="Picture 4">
            <a:extLst>
              <a:ext uri="{FF2B5EF4-FFF2-40B4-BE49-F238E27FC236}">
                <a16:creationId xmlns:a16="http://schemas.microsoft.com/office/drawing/2014/main" id="{5B89BFAE-FA0E-4248-9887-96D65067A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037" y="2296411"/>
            <a:ext cx="3881927"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06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rmAutofit/>
          </a:bodyPr>
          <a:lstStyle/>
          <a:p>
            <a:r>
              <a:rPr lang="es-ES" sz="3200" b="0" i="0" u="none" strike="noStrike" baseline="0" dirty="0">
                <a:solidFill>
                  <a:srgbClr val="FBAE14"/>
                </a:solidFill>
              </a:rPr>
              <a:t>Actividad física y juego activo</a:t>
            </a:r>
            <a:endParaRPr lang="en-US" sz="6000" dirty="0"/>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05211"/>
            <a:ext cx="3886200" cy="1884527"/>
          </a:xfrm>
        </p:spPr>
        <p:txBody>
          <a:bodyPr>
            <a:normAutofit/>
          </a:bodyPr>
          <a:lstStyle/>
          <a:p>
            <a:pPr marL="0" indent="0">
              <a:buNone/>
            </a:pPr>
            <a:r>
              <a:rPr lang="en-US" sz="1800" b="0" i="0" u="none" strike="noStrike" baseline="0" dirty="0" err="1">
                <a:latin typeface="+mj-lt"/>
              </a:rPr>
              <a:t>Actividad</a:t>
            </a:r>
            <a:r>
              <a:rPr lang="en-US" sz="1800" b="0" i="0" u="none" strike="noStrike" baseline="0" dirty="0">
                <a:latin typeface="+mj-lt"/>
              </a:rPr>
              <a:t> </a:t>
            </a:r>
            <a:r>
              <a:rPr lang="en-US" sz="1800" b="0" i="0" u="none" strike="noStrike" baseline="0" dirty="0" err="1">
                <a:latin typeface="+mj-lt"/>
              </a:rPr>
              <a:t>física</a:t>
            </a:r>
            <a:endParaRPr lang="en-US" sz="1800" b="0" i="0" u="none" strike="noStrike" baseline="0" dirty="0">
              <a:latin typeface="+mj-lt"/>
            </a:endParaRPr>
          </a:p>
          <a:p>
            <a:pPr marL="0" indent="0" algn="l">
              <a:buNone/>
            </a:pPr>
            <a:r>
              <a:rPr lang="es-ES" sz="1400" b="0" i="0" u="none" strike="noStrike" baseline="0" dirty="0"/>
              <a:t>Cualquier movimiento del cuerpo </a:t>
            </a:r>
            <a:r>
              <a:rPr lang="en-US" sz="1400" b="0" i="0" u="none" strike="noStrike" baseline="0" dirty="0" err="1"/>
              <a:t>realizado</a:t>
            </a:r>
            <a:r>
              <a:rPr lang="en-US" sz="1400" b="0" i="0" u="none" strike="noStrike" baseline="0" dirty="0"/>
              <a:t> </a:t>
            </a:r>
            <a:r>
              <a:rPr lang="en-US" sz="1400" b="0" i="0" u="none" strike="noStrike" baseline="0" dirty="0" err="1"/>
              <a:t>mediante</a:t>
            </a:r>
            <a:r>
              <a:rPr lang="en-US" sz="1400" b="0" i="0" u="none" strike="noStrike" baseline="0" dirty="0"/>
              <a:t> </a:t>
            </a:r>
            <a:r>
              <a:rPr lang="en-US" sz="1400" b="0" i="0" u="none" strike="noStrike" baseline="0" dirty="0" err="1"/>
              <a:t>esfuerzo</a:t>
            </a:r>
            <a:r>
              <a:rPr lang="en-US" sz="1400" b="0" i="0" u="none" strike="noStrike" baseline="0" dirty="0"/>
              <a:t> </a:t>
            </a:r>
            <a:r>
              <a:rPr lang="es-ES" sz="1400" b="0" i="0" u="none" strike="noStrike" baseline="0" dirty="0"/>
              <a:t>muscular que utiliza energía por encima del nivel normal de reposo.</a:t>
            </a:r>
            <a:endParaRPr lang="en-US" sz="1200" b="0" dirty="0"/>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629150" y="1405211"/>
            <a:ext cx="3886200" cy="3051175"/>
          </a:xfrm>
        </p:spPr>
        <p:txBody>
          <a:bodyPr>
            <a:normAutofit/>
          </a:bodyPr>
          <a:lstStyle/>
          <a:p>
            <a:pPr marL="0" indent="0">
              <a:buNone/>
            </a:pPr>
            <a:r>
              <a:rPr lang="en-US" sz="1800" b="0" i="0" u="none" strike="noStrike" baseline="0" dirty="0" err="1">
                <a:latin typeface="+mj-lt"/>
              </a:rPr>
              <a:t>Juego</a:t>
            </a:r>
            <a:r>
              <a:rPr lang="en-US" sz="1800" b="0" i="0" u="none" strike="noStrike" baseline="0" dirty="0">
                <a:latin typeface="+mj-lt"/>
              </a:rPr>
              <a:t> </a:t>
            </a:r>
            <a:r>
              <a:rPr lang="en-US" sz="1800" b="0" i="0" u="none" strike="noStrike" baseline="0" dirty="0" err="1">
                <a:latin typeface="+mj-lt"/>
              </a:rPr>
              <a:t>activo</a:t>
            </a:r>
            <a:endParaRPr lang="en-US" sz="1800" b="0" i="0" u="none" strike="noStrike" baseline="0" dirty="0">
              <a:latin typeface="+mj-lt"/>
            </a:endParaRPr>
          </a:p>
          <a:p>
            <a:pPr marL="0" indent="0" algn="l">
              <a:buNone/>
            </a:pPr>
            <a:r>
              <a:rPr lang="en-US" sz="1400" b="0" i="0" u="none" strike="noStrike" baseline="0" dirty="0" err="1"/>
              <a:t>Movimiento</a:t>
            </a:r>
            <a:r>
              <a:rPr lang="en-US" sz="1400" b="0" i="0" u="none" strike="noStrike" baseline="0" dirty="0"/>
              <a:t> de </a:t>
            </a:r>
            <a:r>
              <a:rPr lang="en-US" sz="1400" b="0" i="0" u="none" strike="noStrike" baseline="0" dirty="0" err="1"/>
              <a:t>músculos</a:t>
            </a:r>
            <a:r>
              <a:rPr lang="en-US" sz="1400" b="0" i="0" u="none" strike="noStrike" baseline="0" dirty="0"/>
              <a:t> </a:t>
            </a:r>
            <a:r>
              <a:rPr lang="en-US" sz="1400" b="0" i="0" u="none" strike="noStrike" baseline="0" dirty="0" err="1"/>
              <a:t>grandes</a:t>
            </a:r>
            <a:r>
              <a:rPr lang="en-US" sz="1400" b="0" i="0" u="none" strike="noStrike" baseline="0" dirty="0"/>
              <a:t> </a:t>
            </a:r>
            <a:r>
              <a:rPr lang="es-ES" sz="1400" b="0" i="0" u="none" strike="noStrike" baseline="0" dirty="0"/>
              <a:t>(motricidad gruesa) o de todo el cuerpo donde los niños usan energía para jugar de manera no estructurada y divertida de su </a:t>
            </a:r>
            <a:r>
              <a:rPr lang="en-US" sz="1400" b="0" i="0" u="none" strike="noStrike" baseline="0" dirty="0" err="1"/>
              <a:t>elección</a:t>
            </a:r>
            <a:r>
              <a:rPr lang="en-US" sz="1400" b="0" i="0" u="none" strike="noStrike" baseline="0" dirty="0"/>
              <a:t>.</a:t>
            </a:r>
          </a:p>
          <a:p>
            <a:pPr marL="0" indent="0" algn="l">
              <a:buNone/>
            </a:pPr>
            <a:r>
              <a:rPr lang="es-ES" sz="1400" b="0" i="0" u="none" strike="noStrike" baseline="0" dirty="0"/>
              <a:t>Una manera apropiada para la edad y el desarrollo en la que los niños pequeños son físicamente activos.</a:t>
            </a:r>
            <a:endParaRPr lang="en-US" sz="1400" b="0" baseline="30000" dirty="0"/>
          </a:p>
        </p:txBody>
      </p:sp>
      <p:grpSp>
        <p:nvGrpSpPr>
          <p:cNvPr id="18" name="Group 17">
            <a:extLst>
              <a:ext uri="{FF2B5EF4-FFF2-40B4-BE49-F238E27FC236}">
                <a16:creationId xmlns:a16="http://schemas.microsoft.com/office/drawing/2014/main" id="{3B449367-6DB0-4F2C-AB4A-0112462475B9}"/>
              </a:ext>
            </a:extLst>
          </p:cNvPr>
          <p:cNvGrpSpPr/>
          <p:nvPr/>
        </p:nvGrpSpPr>
        <p:grpSpPr>
          <a:xfrm>
            <a:off x="-39701" y="3429000"/>
            <a:ext cx="9117299" cy="3703930"/>
            <a:chOff x="0" y="3500807"/>
            <a:chExt cx="9117299" cy="3703930"/>
          </a:xfrm>
        </p:grpSpPr>
        <p:pic>
          <p:nvPicPr>
            <p:cNvPr id="11" name="Picture 10">
              <a:extLst>
                <a:ext uri="{FF2B5EF4-FFF2-40B4-BE49-F238E27FC236}">
                  <a16:creationId xmlns:a16="http://schemas.microsoft.com/office/drawing/2014/main" id="{D8F25E4E-4DE7-4EAD-A732-7819C2D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7" y="4530063"/>
              <a:ext cx="1783117" cy="267467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person, young&#10;&#10;Description automatically generated">
              <a:extLst>
                <a:ext uri="{FF2B5EF4-FFF2-40B4-BE49-F238E27FC236}">
                  <a16:creationId xmlns:a16="http://schemas.microsoft.com/office/drawing/2014/main" id="{96E670BF-9A25-4E3F-8CC4-902BF2EEC926}"/>
                </a:ext>
              </a:extLst>
            </p:cNvPr>
            <p:cNvPicPr>
              <a:picLocks noChangeAspect="1"/>
            </p:cNvPicPr>
            <p:nvPr/>
          </p:nvPicPr>
          <p:blipFill rotWithShape="1">
            <a:blip r:embed="rId4">
              <a:extLst>
                <a:ext uri="{28A0092B-C50C-407E-A947-70E740481C1C}">
                  <a14:useLocalDpi xmlns:a14="http://schemas.microsoft.com/office/drawing/2010/main" val="0"/>
                </a:ext>
              </a:extLst>
            </a:blip>
            <a:srcRect l="20009" t="4829" r="11565" b="9647"/>
            <a:stretch/>
          </p:blipFill>
          <p:spPr>
            <a:xfrm>
              <a:off x="6111341" y="4453285"/>
              <a:ext cx="3005958" cy="2504688"/>
            </a:xfrm>
            <a:prstGeom prst="rect">
              <a:avLst/>
            </a:prstGeom>
            <a:ln>
              <a:noFill/>
            </a:ln>
            <a:effectLst>
              <a:outerShdw blurRad="292100" dist="139700" dir="2700000" algn="tl" rotWithShape="0">
                <a:srgbClr val="333333">
                  <a:alpha val="65000"/>
                </a:srgbClr>
              </a:outerShdw>
            </a:effectLst>
          </p:spPr>
        </p:pic>
        <p:pic>
          <p:nvPicPr>
            <p:cNvPr id="15" name="Picture 14" descr="A child holding a baseball bat&#10;&#10;Description automatically generated with low confidence">
              <a:extLst>
                <a:ext uri="{FF2B5EF4-FFF2-40B4-BE49-F238E27FC236}">
                  <a16:creationId xmlns:a16="http://schemas.microsoft.com/office/drawing/2014/main" id="{117CE0F0-BF60-452C-8D14-646AA4DD0B37}"/>
                </a:ext>
              </a:extLst>
            </p:cNvPr>
            <p:cNvPicPr>
              <a:picLocks noChangeAspect="1"/>
            </p:cNvPicPr>
            <p:nvPr/>
          </p:nvPicPr>
          <p:blipFill rotWithShape="1">
            <a:blip r:embed="rId5">
              <a:extLst>
                <a:ext uri="{28A0092B-C50C-407E-A947-70E740481C1C}">
                  <a14:useLocalDpi xmlns:a14="http://schemas.microsoft.com/office/drawing/2010/main" val="0"/>
                </a:ext>
              </a:extLst>
            </a:blip>
            <a:srcRect l="45791" t="18977" r="16467" b="11911"/>
            <a:stretch/>
          </p:blipFill>
          <p:spPr>
            <a:xfrm>
              <a:off x="0" y="4353312"/>
              <a:ext cx="1953132" cy="2625682"/>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sport&#10;&#10;Description automatically generated">
              <a:extLst>
                <a:ext uri="{FF2B5EF4-FFF2-40B4-BE49-F238E27FC236}">
                  <a16:creationId xmlns:a16="http://schemas.microsoft.com/office/drawing/2014/main" id="{CAB68FB7-A7AA-499B-B6E8-B6996DCA0AEC}"/>
                </a:ext>
              </a:extLst>
            </p:cNvPr>
            <p:cNvPicPr>
              <a:picLocks noChangeAspect="1"/>
            </p:cNvPicPr>
            <p:nvPr/>
          </p:nvPicPr>
          <p:blipFill rotWithShape="1">
            <a:blip r:embed="rId6">
              <a:extLst>
                <a:ext uri="{28A0092B-C50C-407E-A947-70E740481C1C}">
                  <a14:useLocalDpi xmlns:a14="http://schemas.microsoft.com/office/drawing/2010/main" val="0"/>
                </a:ext>
              </a:extLst>
            </a:blip>
            <a:srcRect l="13751" t="9995" r="37922" b="18167"/>
            <a:stretch/>
          </p:blipFill>
          <p:spPr>
            <a:xfrm>
              <a:off x="1564221" y="3699766"/>
              <a:ext cx="1513491" cy="3258207"/>
            </a:xfrm>
            <a:prstGeom prst="rect">
              <a:avLst/>
            </a:prstGeom>
            <a:ln>
              <a:noFill/>
            </a:ln>
            <a:effectLst>
              <a:outerShdw blurRad="292100" dist="139700" dir="2700000" algn="tl" rotWithShape="0">
                <a:srgbClr val="333333">
                  <a:alpha val="65000"/>
                </a:srgbClr>
              </a:outerShdw>
            </a:effectLst>
          </p:spPr>
        </p:pic>
        <p:pic>
          <p:nvPicPr>
            <p:cNvPr id="9" name="Picture 8" descr="A young child in a pink dress dancing&#10;&#10;Description automatically generated with low confidence">
              <a:extLst>
                <a:ext uri="{FF2B5EF4-FFF2-40B4-BE49-F238E27FC236}">
                  <a16:creationId xmlns:a16="http://schemas.microsoft.com/office/drawing/2014/main" id="{71E0527A-552B-47CE-8C2D-9970DC96B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251" y="3500807"/>
              <a:ext cx="2238129" cy="335719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30199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E7484-3FB4-4EC5-88AF-21B332DFE1E4}"/>
              </a:ext>
            </a:extLst>
          </p:cNvPr>
          <p:cNvSpPr>
            <a:spLocks noGrp="1"/>
          </p:cNvSpPr>
          <p:nvPr>
            <p:ph type="title"/>
          </p:nvPr>
        </p:nvSpPr>
        <p:spPr>
          <a:xfrm>
            <a:off x="278320" y="1281462"/>
            <a:ext cx="3494894" cy="668870"/>
          </a:xfrm>
        </p:spPr>
        <p:txBody>
          <a:bodyPr vert="horz" lIns="91440" tIns="45720" rIns="91440" bIns="45720" rtlCol="0" anchor="b">
            <a:normAutofit/>
          </a:bodyPr>
          <a:lstStyle/>
          <a:p>
            <a:pPr algn="l"/>
            <a:r>
              <a:rPr lang="es-ES" sz="2000" b="0" i="0" u="none" strike="noStrike" baseline="0" dirty="0">
                <a:solidFill>
                  <a:schemeClr val="tx1"/>
                </a:solidFill>
              </a:rPr>
              <a:t>El juego activo se ve</a:t>
            </a:r>
            <a:br>
              <a:rPr lang="es-ES" sz="2000" b="0" i="0" u="none" strike="noStrike" baseline="0" dirty="0">
                <a:solidFill>
                  <a:schemeClr val="tx1"/>
                </a:solidFill>
              </a:rPr>
            </a:br>
            <a:r>
              <a:rPr lang="en-US" sz="2000" b="0" i="0" u="none" strike="noStrike" baseline="0" dirty="0" err="1">
                <a:solidFill>
                  <a:schemeClr val="tx1"/>
                </a:solidFill>
              </a:rPr>
              <a:t>diferente</a:t>
            </a:r>
            <a:r>
              <a:rPr lang="en-US" sz="2000" b="0" i="0" u="none" strike="noStrike" baseline="0" dirty="0">
                <a:solidFill>
                  <a:schemeClr val="tx1"/>
                </a:solidFill>
              </a:rPr>
              <a:t> </a:t>
            </a:r>
            <a:r>
              <a:rPr lang="en-US" sz="2000" b="0" i="0" u="none" strike="noStrike" baseline="0" dirty="0" err="1">
                <a:solidFill>
                  <a:schemeClr val="tx1"/>
                </a:solidFill>
              </a:rPr>
              <a:t>en</a:t>
            </a:r>
            <a:r>
              <a:rPr lang="en-US" sz="2000" b="0" i="0" u="none" strike="noStrike" baseline="0" dirty="0">
                <a:solidFill>
                  <a:schemeClr val="tx1"/>
                </a:solidFill>
              </a:rPr>
              <a:t> los </a:t>
            </a:r>
            <a:r>
              <a:rPr lang="en-US" sz="2000" b="0" i="0" u="none" strike="noStrike" baseline="0" dirty="0" err="1">
                <a:solidFill>
                  <a:schemeClr val="tx1"/>
                </a:solidFill>
              </a:rPr>
              <a:t>bebés</a:t>
            </a:r>
            <a:r>
              <a:rPr lang="en-US" sz="2000" b="0" i="0" u="none" strike="noStrike" baseline="0" dirty="0">
                <a:solidFill>
                  <a:schemeClr val="tx1"/>
                </a:solidFill>
              </a:rPr>
              <a:t>.</a:t>
            </a:r>
            <a:endParaRPr lang="en-US" sz="2800" dirty="0">
              <a:solidFill>
                <a:schemeClr val="tx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6B79DBF-7E5D-4259-AA31-C465626B4357}"/>
              </a:ext>
            </a:extLst>
          </p:cNvPr>
          <p:cNvSpPr>
            <a:spLocks noGrp="1"/>
          </p:cNvSpPr>
          <p:nvPr>
            <p:ph type="body" sz="half" idx="2"/>
          </p:nvPr>
        </p:nvSpPr>
        <p:spPr>
          <a:xfrm>
            <a:off x="278320" y="2718054"/>
            <a:ext cx="4494848" cy="3207258"/>
          </a:xfrm>
        </p:spPr>
        <p:txBody>
          <a:bodyPr vert="horz" lIns="91440" tIns="45720" rIns="91440" bIns="45720" rtlCol="0" anchor="t">
            <a:normAutofit/>
          </a:bodyPr>
          <a:lstStyle/>
          <a:p>
            <a:r>
              <a:rPr lang="es-ES" b="0" dirty="0"/>
              <a:t>El juego activo para bebés incluye:</a:t>
            </a:r>
          </a:p>
          <a:p>
            <a:pPr marL="285750" indent="-285750">
              <a:buFont typeface="Arial" panose="020B0604020202020204" pitchFamily="34" charset="0"/>
              <a:buChar char="•"/>
            </a:pPr>
            <a:r>
              <a:rPr lang="es-ES" b="0" dirty="0"/>
              <a:t>Mover y levantar la cabeza.</a:t>
            </a:r>
          </a:p>
          <a:p>
            <a:pPr marL="285750" indent="-285750">
              <a:buFont typeface="Arial" panose="020B0604020202020204" pitchFamily="34" charset="0"/>
              <a:buChar char="•"/>
            </a:pPr>
            <a:r>
              <a:rPr lang="es-ES" b="0" dirty="0"/>
              <a:t>Patear y alcanzar durante el </a:t>
            </a:r>
            <a:r>
              <a:rPr lang="en-US" b="0" dirty="0" err="1"/>
              <a:t>tiempo</a:t>
            </a:r>
            <a:r>
              <a:rPr lang="en-US" b="0" dirty="0"/>
              <a:t> boca </a:t>
            </a:r>
            <a:r>
              <a:rPr lang="en-US" b="0" dirty="0" err="1"/>
              <a:t>abajo</a:t>
            </a:r>
            <a:r>
              <a:rPr lang="en-US" b="0" dirty="0"/>
              <a:t>.</a:t>
            </a:r>
          </a:p>
          <a:p>
            <a:pPr marL="285750" indent="-285750">
              <a:buFont typeface="Arial" panose="020B0604020202020204" pitchFamily="34" charset="0"/>
              <a:buChar char="•"/>
            </a:pPr>
            <a:r>
              <a:rPr lang="en-US" b="0" dirty="0" err="1"/>
              <a:t>Alcanzar</a:t>
            </a:r>
            <a:r>
              <a:rPr lang="en-US" b="0" dirty="0"/>
              <a:t> y </a:t>
            </a:r>
            <a:r>
              <a:rPr lang="en-US" b="0" dirty="0" err="1"/>
              <a:t>agarrar</a:t>
            </a:r>
            <a:r>
              <a:rPr lang="en-US" b="0" dirty="0"/>
              <a:t> </a:t>
            </a:r>
            <a:r>
              <a:rPr lang="en-US" b="0" dirty="0" err="1"/>
              <a:t>juguetes</a:t>
            </a:r>
            <a:r>
              <a:rPr lang="en-US" b="0" dirty="0"/>
              <a:t>.</a:t>
            </a:r>
          </a:p>
          <a:p>
            <a:pPr marL="285750" indent="-285750">
              <a:buFont typeface="Arial" panose="020B0604020202020204" pitchFamily="34" charset="0"/>
              <a:buChar char="•"/>
            </a:pPr>
            <a:r>
              <a:rPr lang="en-US" b="0" dirty="0" err="1"/>
              <a:t>Gatear</a:t>
            </a:r>
            <a:r>
              <a:rPr lang="en-US" b="0" dirty="0"/>
              <a:t>.</a:t>
            </a:r>
            <a:endParaRPr lang="en-US" sz="1800" dirty="0"/>
          </a:p>
        </p:txBody>
      </p:sp>
      <p:sp>
        <p:nvSpPr>
          <p:cNvPr id="9" name="Rectangle 8">
            <a:extLst>
              <a:ext uri="{FF2B5EF4-FFF2-40B4-BE49-F238E27FC236}">
                <a16:creationId xmlns:a16="http://schemas.microsoft.com/office/drawing/2014/main" id="{3BF1B294-F47E-4E9D-B8FE-9893EE383E76}"/>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E92BCD4-9C85-46C3-A19D-EBE1DE87747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737" t="19615" r="14562"/>
          <a:stretch/>
        </p:blipFill>
        <p:spPr>
          <a:xfrm>
            <a:off x="2796921" y="-12024"/>
            <a:ext cx="6347079" cy="6992761"/>
          </a:xfrm>
          <a:prstGeom prst="rect">
            <a:avLst/>
          </a:prstGeom>
        </p:spPr>
      </p:pic>
    </p:spTree>
    <p:extLst>
      <p:ext uri="{BB962C8B-B14F-4D97-AF65-F5344CB8AC3E}">
        <p14:creationId xmlns:p14="http://schemas.microsoft.com/office/powerpoint/2010/main" val="33723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6AA610-C0F1-4BC6-BC90-298D7C85EC2C}"/>
              </a:ext>
            </a:extLst>
          </p:cNvPr>
          <p:cNvGrpSpPr/>
          <p:nvPr/>
        </p:nvGrpSpPr>
        <p:grpSpPr>
          <a:xfrm>
            <a:off x="-1" y="0"/>
            <a:ext cx="9144001" cy="4477328"/>
            <a:chOff x="-1" y="0"/>
            <a:chExt cx="9144001" cy="4477328"/>
          </a:xfrm>
        </p:grpSpPr>
        <p:pic>
          <p:nvPicPr>
            <p:cNvPr id="20" name="Picture 19" descr="A group of babies sitting in a box&#10;&#10;Description automatically generated with medium confidence">
              <a:extLst>
                <a:ext uri="{FF2B5EF4-FFF2-40B4-BE49-F238E27FC236}">
                  <a16:creationId xmlns:a16="http://schemas.microsoft.com/office/drawing/2014/main" id="{AD520F79-2419-4445-8073-61D686E6FCEF}"/>
                </a:ext>
              </a:extLst>
            </p:cNvPr>
            <p:cNvPicPr>
              <a:picLocks noChangeAspect="1"/>
            </p:cNvPicPr>
            <p:nvPr/>
          </p:nvPicPr>
          <p:blipFill rotWithShape="1">
            <a:blip r:embed="rId3">
              <a:extLst>
                <a:ext uri="{28A0092B-C50C-407E-A947-70E740481C1C}">
                  <a14:useLocalDpi xmlns:a14="http://schemas.microsoft.com/office/drawing/2010/main" val="0"/>
                </a:ext>
              </a:extLst>
            </a:blip>
            <a:srcRect t="25244" b="5995"/>
            <a:stretch/>
          </p:blipFill>
          <p:spPr>
            <a:xfrm>
              <a:off x="0" y="0"/>
              <a:ext cx="9144000" cy="41813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16EACC3-B088-4199-BC3E-697A1D06C220}"/>
                </a:ext>
              </a:extLst>
            </p:cNvPr>
            <p:cNvSpPr/>
            <p:nvPr/>
          </p:nvSpPr>
          <p:spPr>
            <a:xfrm rot="16200000" flipH="1">
              <a:off x="3837524" y="-829149"/>
              <a:ext cx="1468952"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457860" y="3967106"/>
            <a:ext cx="2690454" cy="2452687"/>
          </a:xfrm>
        </p:spPr>
        <p:txBody>
          <a:bodyPr vert="horz" lIns="91440" tIns="45720" rIns="91440" bIns="45720" rtlCol="0" anchor="ctr">
            <a:normAutofit/>
          </a:bodyPr>
          <a:lstStyle/>
          <a:p>
            <a:pPr algn="l"/>
            <a:r>
              <a:rPr lang="en-US" sz="2400" b="0" i="0" u="none" strike="noStrike" baseline="0" dirty="0">
                <a:solidFill>
                  <a:srgbClr val="FBAE14"/>
                </a:solidFill>
              </a:rPr>
              <a:t>¿</a:t>
            </a:r>
            <a:r>
              <a:rPr lang="en-US" sz="2400" b="0" i="0" u="none" strike="noStrike" baseline="0" dirty="0" err="1">
                <a:solidFill>
                  <a:srgbClr val="FBAE14"/>
                </a:solidFill>
              </a:rPr>
              <a:t>Cuáles</a:t>
            </a:r>
            <a:r>
              <a:rPr lang="en-US" sz="2400" b="0" i="0" u="none" strike="noStrike" baseline="0" dirty="0">
                <a:solidFill>
                  <a:srgbClr val="FBAE14"/>
                </a:solidFill>
              </a:rPr>
              <a:t> son</a:t>
            </a:r>
            <a:br>
              <a:rPr lang="en-US" sz="2400" b="0" i="0" u="none" strike="noStrike" baseline="0" dirty="0">
                <a:solidFill>
                  <a:srgbClr val="FBAE14"/>
                </a:solidFill>
              </a:rPr>
            </a:br>
            <a:r>
              <a:rPr lang="en-US" sz="2400" b="0" i="0" u="none" strike="noStrike" baseline="0" dirty="0">
                <a:solidFill>
                  <a:srgbClr val="FBAE14"/>
                </a:solidFill>
              </a:rPr>
              <a:t>los </a:t>
            </a:r>
            <a:r>
              <a:rPr lang="en-US" sz="2400" b="0" i="0" u="none" strike="noStrike" baseline="0" dirty="0" err="1">
                <a:solidFill>
                  <a:srgbClr val="FBAE14"/>
                </a:solidFill>
              </a:rPr>
              <a:t>beneficios</a:t>
            </a:r>
            <a:br>
              <a:rPr lang="en-US" sz="2400" b="0" i="0" u="none" strike="noStrike" baseline="0" dirty="0">
                <a:solidFill>
                  <a:srgbClr val="FBAE14"/>
                </a:solidFill>
              </a:rPr>
            </a:br>
            <a:r>
              <a:rPr lang="en-US" sz="2400" b="0" i="0" u="none" strike="noStrike" baseline="0" dirty="0">
                <a:solidFill>
                  <a:srgbClr val="FBAE14"/>
                </a:solidFill>
              </a:rPr>
              <a:t>de la </a:t>
            </a:r>
            <a:r>
              <a:rPr lang="en-US" sz="2400" b="0" i="0" u="none" strike="noStrike" baseline="0" dirty="0" err="1">
                <a:solidFill>
                  <a:srgbClr val="FBAE14"/>
                </a:solidFill>
              </a:rPr>
              <a:t>actividad</a:t>
            </a:r>
            <a:br>
              <a:rPr lang="en-US" sz="2400" b="0" i="0" u="none" strike="noStrike" baseline="0" dirty="0">
                <a:solidFill>
                  <a:srgbClr val="FBAE14"/>
                </a:solidFill>
              </a:rPr>
            </a:br>
            <a:r>
              <a:rPr lang="en-US" sz="2400" b="0" i="0" u="none" strike="noStrike" baseline="0" dirty="0" err="1">
                <a:solidFill>
                  <a:srgbClr val="FBAE14"/>
                </a:solidFill>
              </a:rPr>
              <a:t>física</a:t>
            </a:r>
            <a:r>
              <a:rPr lang="en-US" sz="2400" b="0" i="0" u="none" strike="noStrike" baseline="0" dirty="0">
                <a:solidFill>
                  <a:srgbClr val="FBAE14"/>
                </a:solidFill>
              </a:rPr>
              <a:t>?</a:t>
            </a:r>
            <a:endParaRPr lang="en-US" sz="3600" dirty="0"/>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383886" y="4181365"/>
            <a:ext cx="5614060" cy="2238429"/>
          </a:xfrm>
        </p:spPr>
        <p:txBody>
          <a:bodyPr vert="horz" lIns="91440" tIns="45720" rIns="91440" bIns="45720" rtlCol="0" anchor="ctr">
            <a:normAutofit/>
          </a:bodyPr>
          <a:lstStyle/>
          <a:p>
            <a:r>
              <a:rPr lang="es-ES" b="0" dirty="0"/>
              <a:t>La actividad física desarrolla:</a:t>
            </a:r>
          </a:p>
          <a:p>
            <a:pPr marL="285750" indent="-285750">
              <a:buFont typeface="Arial" panose="020B0604020202020204" pitchFamily="34" charset="0"/>
              <a:buChar char="•"/>
            </a:pPr>
            <a:r>
              <a:rPr lang="en-US" b="0" dirty="0" err="1"/>
              <a:t>Habilidades</a:t>
            </a:r>
            <a:r>
              <a:rPr lang="en-US" b="0" dirty="0"/>
              <a:t> </a:t>
            </a:r>
            <a:r>
              <a:rPr lang="en-US" b="0" dirty="0" err="1"/>
              <a:t>cognitivas</a:t>
            </a:r>
            <a:endParaRPr lang="en-US" b="0" dirty="0"/>
          </a:p>
          <a:p>
            <a:pPr marL="285750" indent="-285750">
              <a:buFont typeface="Arial" panose="020B0604020202020204" pitchFamily="34" charset="0"/>
              <a:buChar char="•"/>
            </a:pPr>
            <a:r>
              <a:rPr lang="en-US" b="0" dirty="0" err="1"/>
              <a:t>Habilidades</a:t>
            </a:r>
            <a:r>
              <a:rPr lang="en-US" b="0" dirty="0"/>
              <a:t> </a:t>
            </a:r>
            <a:r>
              <a:rPr lang="en-US" b="0" dirty="0" err="1"/>
              <a:t>motrices</a:t>
            </a:r>
            <a:r>
              <a:rPr lang="en-US" b="0" dirty="0"/>
              <a:t> </a:t>
            </a:r>
            <a:r>
              <a:rPr lang="en-US" b="0" dirty="0" err="1"/>
              <a:t>gruesas</a:t>
            </a:r>
            <a:endParaRPr lang="en-US" b="0" dirty="0"/>
          </a:p>
          <a:p>
            <a:pPr marL="285750" indent="-285750">
              <a:buFont typeface="Arial" panose="020B0604020202020204" pitchFamily="34" charset="0"/>
              <a:buChar char="•"/>
            </a:pPr>
            <a:r>
              <a:rPr lang="en-US" b="0" dirty="0" err="1"/>
              <a:t>Habilidades</a:t>
            </a:r>
            <a:r>
              <a:rPr lang="en-US" b="0" dirty="0"/>
              <a:t> </a:t>
            </a:r>
            <a:r>
              <a:rPr lang="en-US" b="0" dirty="0" err="1"/>
              <a:t>socioemocionales</a:t>
            </a:r>
            <a:endParaRPr lang="en-US" sz="1800" dirty="0"/>
          </a:p>
        </p:txBody>
      </p:sp>
    </p:spTree>
    <p:extLst>
      <p:ext uri="{BB962C8B-B14F-4D97-AF65-F5344CB8AC3E}">
        <p14:creationId xmlns:p14="http://schemas.microsoft.com/office/powerpoint/2010/main" val="18925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D9AB-220A-4730-8E5A-28D3A5CE8101}"/>
              </a:ext>
            </a:extLst>
          </p:cNvPr>
          <p:cNvSpPr>
            <a:spLocks noGrp="1"/>
          </p:cNvSpPr>
          <p:nvPr>
            <p:ph type="title"/>
          </p:nvPr>
        </p:nvSpPr>
        <p:spPr>
          <a:xfrm>
            <a:off x="360758" y="3752849"/>
            <a:ext cx="3017442" cy="2452687"/>
          </a:xfrm>
        </p:spPr>
        <p:txBody>
          <a:bodyPr anchor="ctr">
            <a:normAutofit/>
          </a:bodyPr>
          <a:lstStyle/>
          <a:p>
            <a:pPr algn="l"/>
            <a:r>
              <a:rPr lang="en-US" sz="2800" b="0" i="0" u="none" strike="noStrike" baseline="0" dirty="0">
                <a:solidFill>
                  <a:srgbClr val="309D8A"/>
                </a:solidFill>
                <a:latin typeface="+mj-lt"/>
              </a:rPr>
              <a:t>¿</a:t>
            </a:r>
            <a:r>
              <a:rPr lang="en-US" sz="2800" b="0" i="0" u="none" strike="noStrike" baseline="0" dirty="0" err="1">
                <a:solidFill>
                  <a:srgbClr val="309D8A"/>
                </a:solidFill>
                <a:latin typeface="+mj-lt"/>
              </a:rPr>
              <a:t>Cuáles</a:t>
            </a:r>
            <a:r>
              <a:rPr lang="en-US" sz="2800" b="0" i="0" u="none" strike="noStrike" baseline="0" dirty="0">
                <a:solidFill>
                  <a:srgbClr val="309D8A"/>
                </a:solidFill>
                <a:latin typeface="+mj-lt"/>
              </a:rPr>
              <a:t> son</a:t>
            </a:r>
            <a:br>
              <a:rPr lang="en-US" sz="2800" b="0" i="0" u="none" strike="noStrike" baseline="0" dirty="0">
                <a:solidFill>
                  <a:srgbClr val="309D8A"/>
                </a:solidFill>
                <a:latin typeface="+mj-lt"/>
              </a:rPr>
            </a:br>
            <a:r>
              <a:rPr lang="en-US" sz="2800" b="0" i="0" u="none" strike="noStrike" baseline="0" dirty="0">
                <a:solidFill>
                  <a:srgbClr val="309D8A"/>
                </a:solidFill>
                <a:latin typeface="+mj-lt"/>
              </a:rPr>
              <a:t>las </a:t>
            </a:r>
            <a:r>
              <a:rPr lang="en-US" sz="2800" b="0" i="0" u="none" strike="noStrike" baseline="0" dirty="0" err="1">
                <a:solidFill>
                  <a:srgbClr val="309D8A"/>
                </a:solidFill>
                <a:latin typeface="+mj-lt"/>
              </a:rPr>
              <a:t>etapas</a:t>
            </a:r>
            <a:r>
              <a:rPr lang="en-US" sz="2800" b="0" i="0" u="none" strike="noStrike" baseline="0" dirty="0">
                <a:solidFill>
                  <a:srgbClr val="309D8A"/>
                </a:solidFill>
                <a:latin typeface="+mj-lt"/>
              </a:rPr>
              <a:t> del</a:t>
            </a:r>
            <a:br>
              <a:rPr lang="en-US" sz="2800" b="0" i="0" u="none" strike="noStrike" baseline="0" dirty="0">
                <a:solidFill>
                  <a:srgbClr val="309D8A"/>
                </a:solidFill>
                <a:latin typeface="+mj-lt"/>
              </a:rPr>
            </a:br>
            <a:r>
              <a:rPr lang="en-US" sz="2800" b="0" i="0" u="none" strike="noStrike" baseline="0" dirty="0" err="1">
                <a:solidFill>
                  <a:srgbClr val="309D8A"/>
                </a:solidFill>
                <a:latin typeface="+mj-lt"/>
              </a:rPr>
              <a:t>desarrollo</a:t>
            </a:r>
            <a:r>
              <a:rPr lang="en-US" sz="2800" b="0" i="0" u="none" strike="noStrike" baseline="0" dirty="0">
                <a:solidFill>
                  <a:srgbClr val="309D8A"/>
                </a:solidFill>
                <a:latin typeface="+mj-lt"/>
              </a:rPr>
              <a:t>?</a:t>
            </a:r>
            <a:endParaRPr lang="en-US" dirty="0">
              <a:solidFill>
                <a:srgbClr val="309C8A"/>
              </a:solidFill>
              <a:latin typeface="+mj-lt"/>
            </a:endParaRPr>
          </a:p>
        </p:txBody>
      </p:sp>
      <p:pic>
        <p:nvPicPr>
          <p:cNvPr id="7" name="Picture 6" descr="A picture containing child, person, child, baby&#10;&#10;Description automatically generated">
            <a:extLst>
              <a:ext uri="{FF2B5EF4-FFF2-40B4-BE49-F238E27FC236}">
                <a16:creationId xmlns:a16="http://schemas.microsoft.com/office/drawing/2014/main" id="{99B7A59E-569F-4BA1-94C9-CE0B7699142B}"/>
              </a:ext>
            </a:extLst>
          </p:cNvPr>
          <p:cNvPicPr>
            <a:picLocks noChangeAspect="1"/>
          </p:cNvPicPr>
          <p:nvPr/>
        </p:nvPicPr>
        <p:blipFill rotWithShape="1">
          <a:blip r:embed="rId3">
            <a:extLst>
              <a:ext uri="{28A0092B-C50C-407E-A947-70E740481C1C}">
                <a14:useLocalDpi xmlns:a14="http://schemas.microsoft.com/office/drawing/2010/main" val="0"/>
              </a:ext>
            </a:extLst>
          </a:blip>
          <a:srcRect l="4001" t="13005" r="2328" b="2"/>
          <a:stretch/>
        </p:blipFill>
        <p:spPr>
          <a:xfrm>
            <a:off x="0" y="131853"/>
            <a:ext cx="9207500" cy="322801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9D5082-D28C-450B-9C70-539A1D369757}"/>
              </a:ext>
            </a:extLst>
          </p:cNvPr>
          <p:cNvSpPr txBox="1"/>
          <p:nvPr/>
        </p:nvSpPr>
        <p:spPr>
          <a:xfrm>
            <a:off x="3378200" y="3359866"/>
            <a:ext cx="5558766" cy="3754874"/>
          </a:xfrm>
          <a:prstGeom prst="rect">
            <a:avLst/>
          </a:prstGeom>
          <a:noFill/>
        </p:spPr>
        <p:txBody>
          <a:bodyPr wrap="square" rtlCol="0">
            <a:spAutoFit/>
          </a:bodyPr>
          <a:lstStyle/>
          <a:p>
            <a:pPr marL="0" indent="0">
              <a:buNone/>
            </a:pPr>
            <a:r>
              <a:rPr lang="es-ES" sz="1700" b="1" dirty="0"/>
              <a:t>Bebés pequeños (0 a 8 meses)</a:t>
            </a:r>
          </a:p>
          <a:p>
            <a:pPr marL="0" indent="0">
              <a:buNone/>
            </a:pPr>
            <a:r>
              <a:rPr lang="es-ES" sz="1700" b="0" dirty="0"/>
              <a:t>Foco en la seguridad y depende </a:t>
            </a:r>
            <a:r>
              <a:rPr lang="en-US" sz="1700" b="0" dirty="0" err="1"/>
              <a:t>completamente</a:t>
            </a:r>
            <a:r>
              <a:rPr lang="en-US" sz="1700" b="0" dirty="0"/>
              <a:t> de los </a:t>
            </a:r>
            <a:r>
              <a:rPr lang="en-US" sz="1700" b="0" dirty="0" err="1"/>
              <a:t>adultos</a:t>
            </a:r>
            <a:r>
              <a:rPr lang="en-US" sz="1700" b="0" dirty="0"/>
              <a:t> </a:t>
            </a:r>
          </a:p>
          <a:p>
            <a:pPr marL="0" indent="0">
              <a:buNone/>
            </a:pPr>
            <a:endParaRPr lang="en-US" sz="1700" b="0" dirty="0"/>
          </a:p>
          <a:p>
            <a:pPr marL="0" indent="0">
              <a:buNone/>
            </a:pPr>
            <a:r>
              <a:rPr lang="pt-BR" sz="1700" b="1" dirty="0"/>
              <a:t>Bebé móvil (6 a 18 meses)</a:t>
            </a:r>
          </a:p>
          <a:p>
            <a:pPr marL="0" indent="0">
              <a:buNone/>
            </a:pPr>
            <a:r>
              <a:rPr lang="es-ES" sz="1700" b="0" dirty="0"/>
              <a:t>Foco en el movimiento y la exploración</a:t>
            </a:r>
          </a:p>
          <a:p>
            <a:pPr marL="0" indent="0">
              <a:buNone/>
            </a:pPr>
            <a:endParaRPr lang="en-US" sz="1700" b="0" dirty="0"/>
          </a:p>
          <a:p>
            <a:pPr marL="0" indent="0">
              <a:buNone/>
            </a:pPr>
            <a:r>
              <a:rPr lang="es-ES" sz="1700" b="1" dirty="0"/>
              <a:t>Niños pequeños (16 a 36 meses)</a:t>
            </a:r>
          </a:p>
          <a:p>
            <a:pPr marL="0" indent="0">
              <a:buNone/>
            </a:pPr>
            <a:r>
              <a:rPr lang="es-ES" sz="1700" b="0" dirty="0"/>
              <a:t>Foco en la identidad</a:t>
            </a:r>
          </a:p>
          <a:p>
            <a:pPr marL="0" indent="0">
              <a:buNone/>
            </a:pPr>
            <a:endParaRPr lang="es-ES" sz="1700" b="0" dirty="0"/>
          </a:p>
          <a:p>
            <a:pPr marL="0" indent="0">
              <a:buNone/>
            </a:pPr>
            <a:r>
              <a:rPr lang="en-US" sz="1700" b="1" dirty="0"/>
              <a:t>Preescolar (3 a 5 </a:t>
            </a:r>
            <a:r>
              <a:rPr lang="en-US" sz="1700" b="1" dirty="0" err="1"/>
              <a:t>años</a:t>
            </a:r>
            <a:r>
              <a:rPr lang="en-US" sz="1700" b="1" dirty="0"/>
              <a:t> de </a:t>
            </a:r>
            <a:r>
              <a:rPr lang="en-US" sz="1700" b="1" dirty="0" err="1"/>
              <a:t>edad</a:t>
            </a:r>
            <a:r>
              <a:rPr lang="en-US" sz="1700" b="1" dirty="0"/>
              <a:t>)</a:t>
            </a:r>
          </a:p>
          <a:p>
            <a:pPr marL="0" indent="0">
              <a:buNone/>
            </a:pPr>
            <a:r>
              <a:rPr lang="en-US" sz="1700" b="0" dirty="0" err="1"/>
              <a:t>Foco</a:t>
            </a:r>
            <a:r>
              <a:rPr lang="en-US" sz="1700" b="0" dirty="0"/>
              <a:t> </a:t>
            </a:r>
            <a:r>
              <a:rPr lang="en-US" sz="1700" b="0" dirty="0" err="1"/>
              <a:t>en</a:t>
            </a:r>
            <a:r>
              <a:rPr lang="en-US" sz="1700" b="0" dirty="0"/>
              <a:t> la </a:t>
            </a:r>
            <a:r>
              <a:rPr lang="en-US" sz="1700" b="0" dirty="0" err="1"/>
              <a:t>independencia</a:t>
            </a:r>
            <a:endParaRPr lang="en-US" sz="1700" dirty="0"/>
          </a:p>
          <a:p>
            <a:pPr marL="0" indent="0">
              <a:buNone/>
            </a:pPr>
            <a:endParaRPr lang="en-US" sz="1700" b="0" dirty="0"/>
          </a:p>
          <a:p>
            <a:pPr marL="0" indent="0">
              <a:buNone/>
            </a:pPr>
            <a:endParaRPr lang="en-US" sz="1700" b="0" dirty="0"/>
          </a:p>
        </p:txBody>
      </p:sp>
    </p:spTree>
    <p:extLst>
      <p:ext uri="{BB962C8B-B14F-4D97-AF65-F5344CB8AC3E}">
        <p14:creationId xmlns:p14="http://schemas.microsoft.com/office/powerpoint/2010/main" val="1286620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1074167"/>
            <a:ext cx="2947480" cy="1211833"/>
          </a:xfrm>
        </p:spPr>
        <p:txBody>
          <a:bodyPr anchor="b">
            <a:no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Cómo</a:t>
            </a:r>
            <a:r>
              <a:rPr lang="en-US" sz="2000" b="0" i="0" u="none" strike="noStrike" baseline="0" dirty="0">
                <a:solidFill>
                  <a:srgbClr val="FBAE14"/>
                </a:solidFill>
                <a:latin typeface="+mj-lt"/>
              </a:rPr>
              <a:t> se </a:t>
            </a:r>
            <a:r>
              <a:rPr lang="en-US" sz="2000" b="0" i="0" u="none" strike="noStrike" baseline="0" dirty="0" err="1">
                <a:solidFill>
                  <a:srgbClr val="FBAE14"/>
                </a:solidFill>
                <a:latin typeface="+mj-lt"/>
              </a:rPr>
              <a:t>desarrolla</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el</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cerebro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en</a:t>
            </a:r>
            <a:r>
              <a:rPr lang="en-US" sz="2000" b="0" i="0" u="none" strike="noStrike" baseline="0" dirty="0">
                <a:solidFill>
                  <a:srgbClr val="FBAE14"/>
                </a:solidFill>
                <a:latin typeface="+mj-lt"/>
              </a:rPr>
              <a:t> los</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niños</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pequeños</a:t>
            </a:r>
            <a:r>
              <a:rPr lang="en-US" sz="2000" b="0" i="0" u="none" strike="noStrike" baseline="0" dirty="0">
                <a:solidFill>
                  <a:srgbClr val="FBAE14"/>
                </a:solidFill>
                <a:latin typeface="+mj-lt"/>
              </a:rPr>
              <a:t>?</a:t>
            </a:r>
            <a:endParaRPr lang="en-US" sz="2800" dirty="0">
              <a:latin typeface="+mj-lt"/>
            </a:endParaRP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78320" y="2610104"/>
            <a:ext cx="3430080" cy="4247896"/>
          </a:xfrm>
        </p:spPr>
        <p:txBody>
          <a:bodyPr anchor="t" anchorCtr="0">
            <a:normAutofit/>
          </a:bodyPr>
          <a:lstStyle/>
          <a:p>
            <a:r>
              <a:rPr lang="en-US" sz="1800" b="0" dirty="0">
                <a:latin typeface="+mn-lt"/>
              </a:rPr>
              <a:t>El </a:t>
            </a:r>
            <a:r>
              <a:rPr lang="en-US" sz="1800" b="0" dirty="0" err="1">
                <a:latin typeface="+mn-lt"/>
              </a:rPr>
              <a:t>desarrollo</a:t>
            </a:r>
            <a:r>
              <a:rPr lang="en-US" sz="1800" b="0" dirty="0">
                <a:latin typeface="+mn-lt"/>
              </a:rPr>
              <a:t> cerebral es </a:t>
            </a:r>
            <a:r>
              <a:rPr lang="es-ES" sz="1800" b="0" dirty="0">
                <a:latin typeface="+mn-lt"/>
              </a:rPr>
              <a:t>la forma en que el cerebro </a:t>
            </a:r>
            <a:r>
              <a:rPr lang="en-US" sz="1800" b="0" dirty="0" err="1">
                <a:latin typeface="+mn-lt"/>
              </a:rPr>
              <a:t>crece</a:t>
            </a:r>
            <a:r>
              <a:rPr lang="en-US" sz="1800" b="0" dirty="0">
                <a:latin typeface="+mn-lt"/>
              </a:rPr>
              <a:t> y </a:t>
            </a:r>
            <a:r>
              <a:rPr lang="en-US" sz="1800" b="0" dirty="0" err="1">
                <a:latin typeface="+mn-lt"/>
              </a:rPr>
              <a:t>crea</a:t>
            </a:r>
            <a:r>
              <a:rPr lang="en-US" sz="1800" b="0" dirty="0">
                <a:latin typeface="+mn-lt"/>
              </a:rPr>
              <a:t> </a:t>
            </a:r>
            <a:r>
              <a:rPr lang="en-US" sz="1800" b="0" dirty="0" err="1">
                <a:latin typeface="+mn-lt"/>
              </a:rPr>
              <a:t>nuevas</a:t>
            </a:r>
            <a:r>
              <a:rPr lang="en-US" sz="1800" b="0" dirty="0">
                <a:latin typeface="+mn-lt"/>
              </a:rPr>
              <a:t> </a:t>
            </a:r>
            <a:r>
              <a:rPr lang="en-US" sz="1800" b="0" dirty="0" err="1">
                <a:latin typeface="+mn-lt"/>
              </a:rPr>
              <a:t>conexiones</a:t>
            </a:r>
            <a:r>
              <a:rPr lang="en-US" sz="1800" b="0" dirty="0">
                <a:latin typeface="+mn-lt"/>
              </a:rPr>
              <a:t>.</a:t>
            </a:r>
            <a:r>
              <a:rPr lang="en-US" sz="1800" dirty="0">
                <a:latin typeface="+mn-lt"/>
              </a:rPr>
              <a:t> </a:t>
            </a:r>
          </a:p>
          <a:p>
            <a:r>
              <a:rPr lang="en-US" sz="1800" b="0" dirty="0" err="1">
                <a:latin typeface="+mn-lt"/>
              </a:rPr>
              <a:t>Diversos</a:t>
            </a:r>
            <a:r>
              <a:rPr lang="en-US" sz="1800" b="0" dirty="0">
                <a:latin typeface="+mn-lt"/>
              </a:rPr>
              <a:t> </a:t>
            </a:r>
            <a:r>
              <a:rPr lang="en-US" sz="1800" b="0" dirty="0" err="1">
                <a:latin typeface="+mn-lt"/>
              </a:rPr>
              <a:t>factores</a:t>
            </a:r>
            <a:r>
              <a:rPr lang="en-US" sz="1800" b="0" dirty="0">
                <a:latin typeface="+mn-lt"/>
              </a:rPr>
              <a:t> </a:t>
            </a:r>
            <a:r>
              <a:rPr lang="en-US" sz="1800" b="0" dirty="0" err="1">
                <a:latin typeface="+mn-lt"/>
              </a:rPr>
              <a:t>influyen</a:t>
            </a:r>
            <a:r>
              <a:rPr lang="en-US" sz="1800" b="0" dirty="0">
                <a:latin typeface="+mn-lt"/>
              </a:rPr>
              <a:t> </a:t>
            </a:r>
            <a:r>
              <a:rPr lang="en-US" sz="1800" b="0" dirty="0" err="1">
                <a:latin typeface="+mn-lt"/>
              </a:rPr>
              <a:t>en</a:t>
            </a:r>
            <a:r>
              <a:rPr lang="en-US" sz="1800" b="0" dirty="0">
                <a:latin typeface="+mn-lt"/>
              </a:rPr>
              <a:t> </a:t>
            </a:r>
            <a:r>
              <a:rPr lang="en-US" sz="1800" b="0" dirty="0" err="1">
                <a:latin typeface="+mn-lt"/>
              </a:rPr>
              <a:t>el</a:t>
            </a:r>
            <a:r>
              <a:rPr lang="en-US" sz="1800" b="0" dirty="0">
                <a:latin typeface="+mn-lt"/>
              </a:rPr>
              <a:t> </a:t>
            </a:r>
            <a:r>
              <a:rPr lang="en-US" sz="1800" b="0" dirty="0" err="1">
                <a:latin typeface="+mn-lt"/>
              </a:rPr>
              <a:t>desarrollo</a:t>
            </a:r>
            <a:r>
              <a:rPr lang="en-US" sz="1800" b="0" dirty="0">
                <a:latin typeface="+mn-lt"/>
              </a:rPr>
              <a:t> cerebral </a:t>
            </a:r>
            <a:r>
              <a:rPr lang="en-US" sz="1800" b="0" dirty="0" err="1">
                <a:latin typeface="+mn-lt"/>
              </a:rPr>
              <a:t>temprano</a:t>
            </a:r>
            <a:r>
              <a:rPr lang="en-US" sz="1800" b="0" dirty="0">
                <a:latin typeface="+mn-lt"/>
              </a:rPr>
              <a:t>:</a:t>
            </a:r>
            <a:r>
              <a:rPr lang="en-US" sz="1800" dirty="0">
                <a:latin typeface="+mn-lt"/>
              </a:rPr>
              <a:t> </a:t>
            </a:r>
          </a:p>
          <a:p>
            <a:pPr marL="635000" lvl="1" indent="-342900">
              <a:tabLst>
                <a:tab pos="635000" algn="l"/>
              </a:tabLst>
            </a:pPr>
            <a:r>
              <a:rPr lang="en-US" sz="1600" dirty="0" err="1">
                <a:latin typeface="+mn-lt"/>
              </a:rPr>
              <a:t>Gen</a:t>
            </a:r>
            <a:r>
              <a:rPr lang="en-US" sz="1600" dirty="0" err="1">
                <a:latin typeface="+mn-lt"/>
                <a:cs typeface="Calibri" panose="020F0502020204030204" pitchFamily="34" charset="0"/>
              </a:rPr>
              <a:t>ética</a:t>
            </a:r>
            <a:r>
              <a:rPr lang="en-US" sz="1600" dirty="0">
                <a:latin typeface="+mn-lt"/>
              </a:rPr>
              <a:t> </a:t>
            </a:r>
          </a:p>
          <a:p>
            <a:pPr marL="635000" lvl="1" indent="-342900">
              <a:tabLst>
                <a:tab pos="635000" algn="l"/>
              </a:tabLst>
            </a:pPr>
            <a:r>
              <a:rPr lang="en-US" sz="1600" dirty="0" err="1">
                <a:latin typeface="+mn-lt"/>
              </a:rPr>
              <a:t>Capacidad</a:t>
            </a:r>
            <a:r>
              <a:rPr lang="en-US" sz="1600" dirty="0">
                <a:latin typeface="+mn-lt"/>
              </a:rPr>
              <a:t> de </a:t>
            </a:r>
            <a:r>
              <a:rPr lang="en-US" sz="1600" dirty="0" err="1">
                <a:latin typeface="+mn-lt"/>
              </a:rPr>
              <a:t>respuesta</a:t>
            </a:r>
            <a:r>
              <a:rPr lang="en-US" sz="1600" dirty="0">
                <a:latin typeface="+mn-lt"/>
              </a:rPr>
              <a:t> de los </a:t>
            </a:r>
            <a:r>
              <a:rPr lang="en-US" sz="1600" dirty="0" err="1">
                <a:latin typeface="+mn-lt"/>
              </a:rPr>
              <a:t>cuidadores</a:t>
            </a:r>
            <a:endParaRPr lang="en-US" sz="1600" dirty="0">
              <a:latin typeface="+mn-lt"/>
            </a:endParaRPr>
          </a:p>
          <a:p>
            <a:pPr marL="635000" lvl="1" indent="-342900">
              <a:tabLst>
                <a:tab pos="635000" algn="l"/>
              </a:tabLst>
            </a:pPr>
            <a:r>
              <a:rPr lang="en-US" sz="1600" dirty="0" err="1">
                <a:latin typeface="+mn-lt"/>
              </a:rPr>
              <a:t>Experiencias</a:t>
            </a:r>
            <a:r>
              <a:rPr lang="en-US" sz="1600" dirty="0">
                <a:latin typeface="+mn-lt"/>
              </a:rPr>
              <a:t> </a:t>
            </a:r>
            <a:r>
              <a:rPr lang="en-US" sz="1600" dirty="0" err="1">
                <a:latin typeface="+mn-lt"/>
              </a:rPr>
              <a:t>diarias</a:t>
            </a:r>
            <a:r>
              <a:rPr lang="en-US" sz="1600" dirty="0">
                <a:latin typeface="+mn-lt"/>
              </a:rPr>
              <a:t>  </a:t>
            </a:r>
          </a:p>
          <a:p>
            <a:pPr marL="635000" lvl="1" indent="-342900">
              <a:tabLst>
                <a:tab pos="635000" algn="l"/>
              </a:tabLst>
            </a:pPr>
            <a:r>
              <a:rPr lang="en-US" sz="1600" dirty="0" err="1">
                <a:latin typeface="+mn-lt"/>
              </a:rPr>
              <a:t>Nutrici</a:t>
            </a:r>
            <a:r>
              <a:rPr lang="en-US" sz="1600" dirty="0" err="1">
                <a:latin typeface="+mn-lt"/>
                <a:cs typeface="Calibri" panose="020F0502020204030204" pitchFamily="34" charset="0"/>
              </a:rPr>
              <a:t>ó</a:t>
            </a:r>
            <a:r>
              <a:rPr lang="en-US" sz="1600" dirty="0" err="1">
                <a:latin typeface="+mn-lt"/>
              </a:rPr>
              <a:t>n</a:t>
            </a:r>
            <a:endParaRPr lang="en-US" sz="1600" dirty="0">
              <a:latin typeface="+mn-lt"/>
            </a:endParaRPr>
          </a:p>
          <a:p>
            <a:pPr marL="635000" lvl="1" indent="-342900">
              <a:tabLst>
                <a:tab pos="635000" algn="l"/>
              </a:tabLst>
            </a:pPr>
            <a:r>
              <a:rPr lang="en-US" sz="1600" dirty="0" err="1">
                <a:latin typeface="+mn-lt"/>
              </a:rPr>
              <a:t>Entorno</a:t>
            </a:r>
            <a:endParaRPr lang="en-US" sz="1600" dirty="0">
              <a:latin typeface="+mn-lt"/>
            </a:endParaRPr>
          </a:p>
          <a:p>
            <a:pPr marL="635000" lvl="1" indent="-342900">
              <a:tabLst>
                <a:tab pos="635000" algn="l"/>
              </a:tabLst>
            </a:pPr>
            <a:r>
              <a:rPr lang="en-US" sz="1600" dirty="0" err="1">
                <a:latin typeface="+mn-lt"/>
              </a:rPr>
              <a:t>Actividad</a:t>
            </a:r>
            <a:r>
              <a:rPr lang="en-US" sz="1600" dirty="0">
                <a:latin typeface="+mn-lt"/>
              </a:rPr>
              <a:t> </a:t>
            </a:r>
            <a:r>
              <a:rPr lang="en-US" sz="1600" dirty="0" err="1">
                <a:latin typeface="+mn-lt"/>
              </a:rPr>
              <a:t>f</a:t>
            </a:r>
            <a:r>
              <a:rPr lang="en-US" sz="1600" dirty="0" err="1">
                <a:latin typeface="+mn-lt"/>
                <a:cs typeface="Calibri" panose="020F0502020204030204" pitchFamily="34" charset="0"/>
              </a:rPr>
              <a:t>ísica</a:t>
            </a:r>
            <a:endParaRPr lang="en-US" sz="1600" dirty="0">
              <a:latin typeface="+mn-lt"/>
            </a:endParaRPr>
          </a:p>
          <a:p>
            <a:endParaRPr lang="en-US" sz="1800" dirty="0">
              <a:latin typeface="+mn-lt"/>
            </a:endParaRPr>
          </a:p>
        </p:txBody>
      </p:sp>
      <p:pic>
        <p:nvPicPr>
          <p:cNvPr id="9" name="Picture 8" descr="A baby with its mouth open&#10;&#10;Description automatically generated">
            <a:hlinkClick r:id="rId3"/>
            <a:extLst>
              <a:ext uri="{FF2B5EF4-FFF2-40B4-BE49-F238E27FC236}">
                <a16:creationId xmlns:a16="http://schemas.microsoft.com/office/drawing/2014/main" id="{68189321-FD57-4CBA-B72C-B707CAC9DBA3}"/>
              </a:ext>
            </a:extLst>
          </p:cNvPr>
          <p:cNvPicPr>
            <a:picLocks noChangeAspect="1"/>
          </p:cNvPicPr>
          <p:nvPr/>
        </p:nvPicPr>
        <p:blipFill rotWithShape="1">
          <a:blip r:embed="rId4">
            <a:extLst>
              <a:ext uri="{28A0092B-C50C-407E-A947-70E740481C1C}">
                <a14:useLocalDpi xmlns:a14="http://schemas.microsoft.com/office/drawing/2010/main" val="0"/>
              </a:ext>
            </a:extLst>
          </a:blip>
          <a:srcRect l="14495" t="8294" r="22505" b="5441"/>
          <a:stretch/>
        </p:blipFill>
        <p:spPr>
          <a:xfrm>
            <a:off x="3504119" y="1074167"/>
            <a:ext cx="5767310" cy="5212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2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58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1B929-49C8-4280-A4D3-698392AC0550}"/>
              </a:ext>
            </a:extLst>
          </p:cNvPr>
          <p:cNvSpPr>
            <a:spLocks noGrp="1"/>
          </p:cNvSpPr>
          <p:nvPr>
            <p:ph type="title"/>
          </p:nvPr>
        </p:nvSpPr>
        <p:spPr>
          <a:xfrm>
            <a:off x="358484" y="971630"/>
            <a:ext cx="3388015" cy="2637236"/>
          </a:xfrm>
        </p:spPr>
        <p:txBody>
          <a:bodyPr vert="horz" lIns="91440" tIns="45720" rIns="91440" bIns="45720" rtlCol="0" anchor="b">
            <a:normAutofit/>
          </a:bodyPr>
          <a:lstStyle/>
          <a:p>
            <a:r>
              <a:rPr lang="en-US" sz="3600" dirty="0">
                <a:solidFill>
                  <a:schemeClr val="tx1"/>
                </a:solidFill>
              </a:rPr>
              <a:t>Video:</a:t>
            </a:r>
            <a:br>
              <a:rPr lang="en-US" sz="3600" dirty="0">
                <a:solidFill>
                  <a:schemeClr val="tx1"/>
                </a:solidFill>
              </a:rPr>
            </a:br>
            <a:r>
              <a:rPr lang="en-US" sz="3600" dirty="0">
                <a:solidFill>
                  <a:schemeClr val="tx1"/>
                </a:solidFill>
              </a:rPr>
              <a:t>El </a:t>
            </a:r>
            <a:r>
              <a:rPr lang="en-US" sz="3600" dirty="0" err="1">
                <a:solidFill>
                  <a:schemeClr val="tx1"/>
                </a:solidFill>
              </a:rPr>
              <a:t>cerebro</a:t>
            </a:r>
            <a:br>
              <a:rPr lang="en-US" sz="3600" dirty="0">
                <a:solidFill>
                  <a:schemeClr val="tx1"/>
                </a:solidFill>
              </a:rPr>
            </a:br>
            <a:r>
              <a:rPr lang="en-US" sz="3600" dirty="0" err="1">
                <a:solidFill>
                  <a:schemeClr val="tx1"/>
                </a:solidFill>
              </a:rPr>
              <a:t>en</a:t>
            </a:r>
            <a:r>
              <a:rPr lang="en-US" sz="3600" dirty="0">
                <a:solidFill>
                  <a:schemeClr val="tx1"/>
                </a:solidFill>
              </a:rPr>
              <a:t> </a:t>
            </a:r>
            <a:r>
              <a:rPr lang="en-US" sz="3600" dirty="0" err="1">
                <a:solidFill>
                  <a:schemeClr val="tx1"/>
                </a:solidFill>
              </a:rPr>
              <a:t>desarrollo</a:t>
            </a:r>
            <a:endParaRPr lang="en-US" dirty="0">
              <a:solidFill>
                <a:schemeClr val="tx1"/>
              </a:solidFill>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E5F405-52E5-4197-B685-ED851541E77D}"/>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rain with solid fill">
            <a:hlinkClick r:id="rId3"/>
            <a:extLst>
              <a:ext uri="{FF2B5EF4-FFF2-40B4-BE49-F238E27FC236}">
                <a16:creationId xmlns:a16="http://schemas.microsoft.com/office/drawing/2014/main" id="{A4D7FDF3-0214-4125-AFF1-EABCC5B97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8925" y="1297531"/>
            <a:ext cx="4178595" cy="4178595"/>
          </a:xfrm>
          <a:prstGeom prst="rect">
            <a:avLst/>
          </a:prstGeom>
        </p:spPr>
      </p:pic>
    </p:spTree>
    <p:extLst>
      <p:ext uri="{BB962C8B-B14F-4D97-AF65-F5344CB8AC3E}">
        <p14:creationId xmlns:p14="http://schemas.microsoft.com/office/powerpoint/2010/main" val="15318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hild posing for the camera&#10;&#10;Description automatically generated with medium confidence">
            <a:extLst>
              <a:ext uri="{FF2B5EF4-FFF2-40B4-BE49-F238E27FC236}">
                <a16:creationId xmlns:a16="http://schemas.microsoft.com/office/drawing/2014/main" id="{3D0140C7-E02E-472A-B93A-ED6879737F4F}"/>
              </a:ext>
            </a:extLst>
          </p:cNvPr>
          <p:cNvPicPr>
            <a:picLocks noChangeAspect="1"/>
          </p:cNvPicPr>
          <p:nvPr/>
        </p:nvPicPr>
        <p:blipFill rotWithShape="1">
          <a:blip r:embed="rId3">
            <a:extLst>
              <a:ext uri="{28A0092B-C50C-407E-A947-70E740481C1C}">
                <a14:useLocalDpi xmlns:a14="http://schemas.microsoft.com/office/drawing/2010/main" val="0"/>
              </a:ext>
            </a:extLst>
          </a:blip>
          <a:srcRect l="22521" t="8937" r="18808"/>
          <a:stretch/>
        </p:blipFill>
        <p:spPr>
          <a:xfrm>
            <a:off x="3835400" y="508000"/>
            <a:ext cx="5308600" cy="61087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266699"/>
            <a:ext cx="4725480" cy="749301"/>
          </a:xfrm>
        </p:spPr>
        <p:txBody>
          <a:bodyPr anchor="b">
            <a:norm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Cuáles</a:t>
            </a:r>
            <a:r>
              <a:rPr lang="en-US" sz="2000" b="0" i="0" u="none" strike="noStrike" baseline="0" dirty="0">
                <a:solidFill>
                  <a:srgbClr val="FBAE14"/>
                </a:solidFill>
                <a:latin typeface="+mj-lt"/>
              </a:rPr>
              <a:t> son los </a:t>
            </a:r>
            <a:r>
              <a:rPr lang="en-US" sz="2000" b="0" i="0" u="none" strike="noStrike" baseline="0" dirty="0" err="1">
                <a:solidFill>
                  <a:srgbClr val="FBAE14"/>
                </a:solidFill>
                <a:latin typeface="+mj-lt"/>
              </a:rPr>
              <a:t>beneficios</a:t>
            </a:r>
            <a:br>
              <a:rPr lang="en-US" sz="2000" b="0" i="0" u="none" strike="noStrike" baseline="0" dirty="0">
                <a:solidFill>
                  <a:srgbClr val="FBAE14"/>
                </a:solidFill>
                <a:latin typeface="+mj-lt"/>
              </a:rPr>
            </a:br>
            <a:r>
              <a:rPr lang="es-ES" sz="2000" b="0" i="0" u="none" strike="noStrike" baseline="0" dirty="0">
                <a:solidFill>
                  <a:srgbClr val="FBAE14"/>
                </a:solidFill>
                <a:latin typeface="+mj-lt"/>
              </a:rPr>
              <a:t>cognitivos de la actividad física?</a:t>
            </a:r>
            <a:endParaRPr lang="en-US" sz="2800" dirty="0">
              <a:latin typeface="+mj-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91020" y="1130300"/>
            <a:ext cx="3963480" cy="5461001"/>
          </a:xfrm>
        </p:spPr>
        <p:txBody>
          <a:bodyPr anchor="t" anchorCtr="0">
            <a:normAutofit/>
          </a:bodyPr>
          <a:lstStyle/>
          <a:p>
            <a:r>
              <a:rPr lang="en-US" sz="1600" b="0" dirty="0" err="1">
                <a:latin typeface="+mn-lt"/>
              </a:rPr>
              <a:t>Hacer</a:t>
            </a:r>
            <a:r>
              <a:rPr lang="en-US" sz="1600" b="0" dirty="0">
                <a:latin typeface="+mn-lt"/>
              </a:rPr>
              <a:t> </a:t>
            </a:r>
            <a:r>
              <a:rPr lang="en-US" sz="1600" b="0" dirty="0" err="1">
                <a:latin typeface="+mn-lt"/>
              </a:rPr>
              <a:t>ejercicio</a:t>
            </a:r>
            <a:r>
              <a:rPr lang="en-US" sz="1600" b="0" dirty="0">
                <a:latin typeface="+mn-lt"/>
              </a:rPr>
              <a:t> con </a:t>
            </a:r>
            <a:r>
              <a:rPr lang="en-US" sz="1600" b="0" dirty="0" err="1">
                <a:latin typeface="+mn-lt"/>
              </a:rPr>
              <a:t>frecuencia</a:t>
            </a:r>
            <a:r>
              <a:rPr lang="en-US" sz="1600" b="0" dirty="0">
                <a:latin typeface="+mn-lt"/>
              </a:rPr>
              <a:t> </a:t>
            </a:r>
            <a:r>
              <a:rPr lang="es-ES" sz="1600" b="0" dirty="0">
                <a:latin typeface="+mn-lt"/>
              </a:rPr>
              <a:t>y de forma vigorosa y aprender </a:t>
            </a:r>
            <a:r>
              <a:rPr lang="en-US" sz="1600" b="0" dirty="0" err="1">
                <a:latin typeface="+mn-lt"/>
              </a:rPr>
              <a:t>nuevas</a:t>
            </a:r>
            <a:r>
              <a:rPr lang="en-US" sz="1600" b="0" dirty="0">
                <a:latin typeface="+mn-lt"/>
              </a:rPr>
              <a:t> </a:t>
            </a:r>
            <a:r>
              <a:rPr lang="en-US" sz="1600" b="0" dirty="0" err="1">
                <a:latin typeface="+mn-lt"/>
              </a:rPr>
              <a:t>habilidades</a:t>
            </a:r>
            <a:r>
              <a:rPr lang="en-US" sz="1600" b="0" dirty="0">
                <a:latin typeface="+mn-lt"/>
              </a:rPr>
              <a:t> </a:t>
            </a:r>
            <a:r>
              <a:rPr lang="en-US" sz="1600" b="0" dirty="0" err="1">
                <a:latin typeface="+mn-lt"/>
              </a:rPr>
              <a:t>motrices</a:t>
            </a:r>
            <a:r>
              <a:rPr lang="en-US" sz="1600" b="0" dirty="0">
                <a:latin typeface="+mn-lt"/>
              </a:rPr>
              <a:t> beneficia la </a:t>
            </a:r>
            <a:r>
              <a:rPr lang="en-US" sz="1600" b="0" dirty="0" err="1">
                <a:latin typeface="+mn-lt"/>
              </a:rPr>
              <a:t>función</a:t>
            </a:r>
            <a:r>
              <a:rPr lang="en-US" sz="1600" b="0" dirty="0">
                <a:latin typeface="+mn-lt"/>
              </a:rPr>
              <a:t> cerebral </a:t>
            </a:r>
            <a:r>
              <a:rPr lang="en-US" sz="1600" b="0" dirty="0" err="1">
                <a:latin typeface="+mn-lt"/>
              </a:rPr>
              <a:t>en</a:t>
            </a:r>
            <a:r>
              <a:rPr lang="en-US" sz="1600" b="0" dirty="0">
                <a:latin typeface="+mn-lt"/>
              </a:rPr>
              <a:t> los </a:t>
            </a:r>
            <a:r>
              <a:rPr lang="en-US" sz="1600" b="0" dirty="0" err="1">
                <a:latin typeface="+mn-lt"/>
              </a:rPr>
              <a:t>niños</a:t>
            </a:r>
            <a:r>
              <a:rPr lang="en-US" sz="1600" b="0" dirty="0">
                <a:latin typeface="+mn-lt"/>
              </a:rPr>
              <a:t>.</a:t>
            </a:r>
          </a:p>
          <a:p>
            <a:r>
              <a:rPr lang="es-ES" sz="1600" b="0" dirty="0">
                <a:latin typeface="+mn-lt"/>
              </a:rPr>
              <a:t>La actividad física colabora con el aprendizaje de los niños </a:t>
            </a:r>
            <a:r>
              <a:rPr lang="en-US" sz="1600" b="0" dirty="0">
                <a:latin typeface="+mn-lt"/>
              </a:rPr>
              <a:t>al </a:t>
            </a:r>
            <a:r>
              <a:rPr lang="en-US" sz="1600" b="0" dirty="0" err="1">
                <a:latin typeface="+mn-lt"/>
              </a:rPr>
              <a:t>aumentar</a:t>
            </a:r>
            <a:r>
              <a:rPr lang="en-US" sz="1600" b="0" dirty="0">
                <a:latin typeface="+mn-lt"/>
              </a:rPr>
              <a:t>:</a:t>
            </a:r>
            <a:endParaRPr lang="en-US" sz="1600" dirty="0">
              <a:latin typeface="+mn-lt"/>
            </a:endParaRPr>
          </a:p>
          <a:p>
            <a:pPr marL="457200" lvl="1" indent="-228600">
              <a:tabLst>
                <a:tab pos="457200" algn="l"/>
              </a:tabLst>
            </a:pPr>
            <a:r>
              <a:rPr lang="en-US" sz="1600" dirty="0">
                <a:latin typeface="+mn-lt"/>
              </a:rPr>
              <a:t>La </a:t>
            </a:r>
            <a:r>
              <a:rPr lang="en-US" sz="1600" dirty="0" err="1">
                <a:latin typeface="+mn-lt"/>
              </a:rPr>
              <a:t>atenci</a:t>
            </a:r>
            <a:r>
              <a:rPr lang="en-US" sz="1600" dirty="0" err="1">
                <a:latin typeface="+mn-lt"/>
                <a:cs typeface="Calibri" panose="020F0502020204030204" pitchFamily="34" charset="0"/>
              </a:rPr>
              <a:t>ón</a:t>
            </a:r>
            <a:endParaRPr lang="en-US" sz="1600" dirty="0">
              <a:latin typeface="+mn-lt"/>
            </a:endParaRPr>
          </a:p>
          <a:p>
            <a:pPr marL="457200" lvl="1" indent="-228600">
              <a:tabLst>
                <a:tab pos="457200" algn="l"/>
              </a:tabLst>
            </a:pPr>
            <a:r>
              <a:rPr lang="en-US" sz="1600" dirty="0">
                <a:latin typeface="+mn-lt"/>
              </a:rPr>
              <a:t>La </a:t>
            </a:r>
            <a:r>
              <a:rPr lang="en-US" sz="1600" dirty="0" err="1">
                <a:latin typeface="+mn-lt"/>
              </a:rPr>
              <a:t>agudeza</a:t>
            </a:r>
            <a:r>
              <a:rPr lang="en-US" sz="1600" dirty="0">
                <a:latin typeface="+mn-lt"/>
              </a:rPr>
              <a:t> mental</a:t>
            </a:r>
          </a:p>
          <a:p>
            <a:pPr marL="457200" lvl="1" indent="-228600">
              <a:spcAft>
                <a:spcPts val="1200"/>
              </a:spcAft>
              <a:tabLst>
                <a:tab pos="457200" algn="l"/>
              </a:tabLst>
            </a:pPr>
            <a:r>
              <a:rPr lang="en-US" sz="1600" dirty="0">
                <a:latin typeface="+mn-lt"/>
              </a:rPr>
              <a:t>La </a:t>
            </a:r>
            <a:r>
              <a:rPr lang="en-US" sz="1600" dirty="0" err="1">
                <a:latin typeface="+mn-lt"/>
              </a:rPr>
              <a:t>memoria</a:t>
            </a:r>
            <a:endParaRPr lang="en-US" sz="1600" dirty="0">
              <a:latin typeface="+mn-lt"/>
            </a:endParaRPr>
          </a:p>
          <a:p>
            <a:r>
              <a:rPr lang="es-ES" sz="1600" b="0" dirty="0">
                <a:latin typeface="+mn-lt"/>
              </a:rPr>
              <a:t>La actividad física regular y sostenida ayuda con el control ejecutivo de los niños, que incluye:</a:t>
            </a:r>
            <a:endParaRPr lang="en-US" sz="1600" dirty="0">
              <a:latin typeface="+mn-lt"/>
            </a:endParaRPr>
          </a:p>
          <a:p>
            <a:pPr marL="457200" lvl="1" indent="-228600">
              <a:tabLst>
                <a:tab pos="457200" algn="l"/>
              </a:tabLst>
            </a:pPr>
            <a:r>
              <a:rPr lang="en-US" sz="1600" dirty="0" err="1">
                <a:latin typeface="+mn-lt"/>
              </a:rPr>
              <a:t>Flexibilidad</a:t>
            </a:r>
            <a:r>
              <a:rPr lang="en-US" sz="1600" dirty="0">
                <a:latin typeface="+mn-lt"/>
              </a:rPr>
              <a:t> cognitive (</a:t>
            </a:r>
            <a:r>
              <a:rPr lang="en-US" sz="1600" dirty="0" err="1">
                <a:latin typeface="+mn-lt"/>
              </a:rPr>
              <a:t>resoluci</a:t>
            </a:r>
            <a:r>
              <a:rPr lang="en-US" sz="1600" dirty="0" err="1">
                <a:latin typeface="+mn-lt"/>
                <a:cs typeface="Calibri" panose="020F0502020204030204" pitchFamily="34" charset="0"/>
              </a:rPr>
              <a:t>ón</a:t>
            </a:r>
            <a:r>
              <a:rPr lang="en-US" sz="1600" dirty="0">
                <a:latin typeface="+mn-lt"/>
                <a:cs typeface="Calibri" panose="020F0502020204030204" pitchFamily="34" charset="0"/>
              </a:rPr>
              <a:t> de </a:t>
            </a:r>
            <a:r>
              <a:rPr lang="en-US" sz="1600" dirty="0" err="1">
                <a:latin typeface="+mn-lt"/>
                <a:cs typeface="Calibri" panose="020F0502020204030204" pitchFamily="34" charset="0"/>
              </a:rPr>
              <a:t>problemas</a:t>
            </a:r>
            <a:r>
              <a:rPr lang="en-US" sz="1600" dirty="0">
                <a:latin typeface="+mn-lt"/>
                <a:cs typeface="Calibri" panose="020F0502020204030204" pitchFamily="34" charset="0"/>
              </a:rPr>
              <a:t>)</a:t>
            </a:r>
            <a:endParaRPr lang="en-US" sz="1600" dirty="0">
              <a:latin typeface="+mn-lt"/>
            </a:endParaRPr>
          </a:p>
          <a:p>
            <a:pPr marL="457200" lvl="1" indent="-228600">
              <a:tabLst>
                <a:tab pos="457200" algn="l"/>
              </a:tabLst>
            </a:pPr>
            <a:r>
              <a:rPr lang="en-US" sz="1600" dirty="0">
                <a:latin typeface="+mn-lt"/>
              </a:rPr>
              <a:t>Control </a:t>
            </a:r>
            <a:r>
              <a:rPr lang="en-US" sz="1600" dirty="0" err="1">
                <a:latin typeface="+mn-lt"/>
              </a:rPr>
              <a:t>inhibitorio</a:t>
            </a:r>
            <a:endParaRPr lang="en-US" sz="1600" dirty="0">
              <a:latin typeface="+mn-lt"/>
            </a:endParaRPr>
          </a:p>
        </p:txBody>
      </p:sp>
    </p:spTree>
    <p:extLst>
      <p:ext uri="{BB962C8B-B14F-4D97-AF65-F5344CB8AC3E}">
        <p14:creationId xmlns:p14="http://schemas.microsoft.com/office/powerpoint/2010/main" val="10220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7E1-F27B-4488-9818-F01C30F994BC}"/>
              </a:ext>
            </a:extLst>
          </p:cNvPr>
          <p:cNvSpPr>
            <a:spLocks noGrp="1"/>
          </p:cNvSpPr>
          <p:nvPr>
            <p:ph type="title"/>
          </p:nvPr>
        </p:nvSpPr>
        <p:spPr>
          <a:xfrm>
            <a:off x="3479332" y="2674007"/>
            <a:ext cx="2711261" cy="1741706"/>
          </a:xfrm>
        </p:spPr>
        <p:txBody>
          <a:bodyPr anchor="t" anchorCtr="0">
            <a:noAutofit/>
          </a:bodyPr>
          <a:lstStyle/>
          <a:p>
            <a:pPr algn="l"/>
            <a:r>
              <a:rPr lang="en-US" sz="1800" b="0" i="0" u="none" strike="noStrike" baseline="0" dirty="0">
                <a:solidFill>
                  <a:srgbClr val="00426A"/>
                </a:solidFill>
                <a:latin typeface="+mn-lt"/>
              </a:rPr>
              <a:t>Los </a:t>
            </a:r>
            <a:r>
              <a:rPr lang="en-US" sz="1800" b="0" i="0" u="none" strike="noStrike" baseline="0" dirty="0" err="1">
                <a:solidFill>
                  <a:srgbClr val="00426A"/>
                </a:solidFill>
                <a:latin typeface="+mn-lt"/>
              </a:rPr>
              <a:t>niños</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necesitan</a:t>
            </a:r>
            <a:br>
              <a:rPr lang="en-US" sz="1800" b="0" i="0" u="none" strike="noStrike" baseline="0" dirty="0">
                <a:solidFill>
                  <a:srgbClr val="00426A"/>
                </a:solidFill>
                <a:latin typeface="+mn-lt"/>
              </a:rPr>
            </a:br>
            <a:r>
              <a:rPr lang="en-US" sz="1800" b="0" i="0" u="none" strike="noStrike" baseline="0" dirty="0" err="1">
                <a:solidFill>
                  <a:srgbClr val="00426A"/>
                </a:solidFill>
                <a:latin typeface="+mn-lt"/>
              </a:rPr>
              <a:t>mucha</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práctica</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y </a:t>
            </a:r>
            <a:r>
              <a:rPr lang="en-US" sz="1800" b="0" i="0" u="none" strike="noStrike" baseline="0" dirty="0" err="1">
                <a:solidFill>
                  <a:srgbClr val="00426A"/>
                </a:solidFill>
                <a:latin typeface="+mn-lt"/>
              </a:rPr>
              <a:t>repetición</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para </a:t>
            </a:r>
            <a:r>
              <a:rPr lang="en-US" sz="1800" b="0" i="0" u="none" strike="noStrike" baseline="0" dirty="0" err="1">
                <a:solidFill>
                  <a:srgbClr val="00426A"/>
                </a:solidFill>
                <a:latin typeface="+mn-lt"/>
              </a:rPr>
              <a:t>dominar</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las </a:t>
            </a:r>
            <a:r>
              <a:rPr lang="en-US" sz="1800" b="0" i="0" u="none" strike="noStrike" baseline="0" dirty="0" err="1">
                <a:solidFill>
                  <a:srgbClr val="00426A"/>
                </a:solidFill>
                <a:latin typeface="+mn-lt"/>
              </a:rPr>
              <a:t>habilidades</a:t>
            </a:r>
            <a:br>
              <a:rPr lang="en-US" sz="1800" b="0" i="0" u="none" strike="noStrike" baseline="0" dirty="0">
                <a:solidFill>
                  <a:srgbClr val="00426A"/>
                </a:solidFill>
                <a:latin typeface="+mn-lt"/>
              </a:rPr>
            </a:br>
            <a:r>
              <a:rPr lang="en-US" sz="1800" b="0" i="0" u="none" strike="noStrike" baseline="0" dirty="0" err="1">
                <a:solidFill>
                  <a:srgbClr val="00426A"/>
                </a:solidFill>
                <a:latin typeface="+mn-lt"/>
              </a:rPr>
              <a:t>motrices</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gruesas</a:t>
            </a:r>
            <a:r>
              <a:rPr lang="en-US" sz="1800" b="0" i="0" u="none" strike="noStrike" baseline="0" dirty="0">
                <a:solidFill>
                  <a:srgbClr val="00426A"/>
                </a:solidFill>
                <a:latin typeface="+mn-lt"/>
              </a:rPr>
              <a:t>.</a:t>
            </a:r>
            <a:endParaRPr lang="en-US" sz="2400" dirty="0">
              <a:solidFill>
                <a:srgbClr val="00426A"/>
              </a:solidFill>
              <a:latin typeface="+mn-lt"/>
            </a:endParaRPr>
          </a:p>
        </p:txBody>
      </p:sp>
      <p:pic>
        <p:nvPicPr>
          <p:cNvPr id="9" name="Picture 8" descr="A child throwing a frisbee&#10;&#10;Description automatically generated with medium confidence">
            <a:extLst>
              <a:ext uri="{FF2B5EF4-FFF2-40B4-BE49-F238E27FC236}">
                <a16:creationId xmlns:a16="http://schemas.microsoft.com/office/drawing/2014/main" id="{DADA4209-FCB5-4AA1-BD20-5E11E58389CB}"/>
              </a:ext>
            </a:extLst>
          </p:cNvPr>
          <p:cNvPicPr>
            <a:picLocks noChangeAspect="1"/>
          </p:cNvPicPr>
          <p:nvPr/>
        </p:nvPicPr>
        <p:blipFill rotWithShape="1">
          <a:blip r:embed="rId3">
            <a:extLst>
              <a:ext uri="{28A0092B-C50C-407E-A947-70E740481C1C}">
                <a14:useLocalDpi xmlns:a14="http://schemas.microsoft.com/office/drawing/2010/main" val="0"/>
              </a:ext>
            </a:extLst>
          </a:blip>
          <a:srcRect t="4279" r="7982"/>
          <a:stretch/>
        </p:blipFill>
        <p:spPr>
          <a:xfrm>
            <a:off x="6047270" y="1219200"/>
            <a:ext cx="3033229" cy="5691406"/>
          </a:xfrm>
          <a:prstGeom prst="rect">
            <a:avLst/>
          </a:prstGeom>
          <a:ln>
            <a:noFill/>
          </a:ln>
          <a:effectLst>
            <a:outerShdw blurRad="292100" dist="139700" dir="2700000" algn="tl" rotWithShape="0">
              <a:srgbClr val="333333">
                <a:alpha val="65000"/>
              </a:srgbClr>
            </a:outerShdw>
          </a:effectLst>
        </p:spPr>
      </p:pic>
      <p:pic>
        <p:nvPicPr>
          <p:cNvPr id="11" name="Picture 10" descr="A baby on a swing&#10;&#10;Description automatically generated with medium confidence">
            <a:extLst>
              <a:ext uri="{FF2B5EF4-FFF2-40B4-BE49-F238E27FC236}">
                <a16:creationId xmlns:a16="http://schemas.microsoft.com/office/drawing/2014/main" id="{57F584AC-D3BB-4834-9507-72615CAA1702}"/>
              </a:ext>
            </a:extLst>
          </p:cNvPr>
          <p:cNvPicPr>
            <a:picLocks noChangeAspect="1"/>
          </p:cNvPicPr>
          <p:nvPr/>
        </p:nvPicPr>
        <p:blipFill rotWithShape="1">
          <a:blip r:embed="rId4">
            <a:extLst>
              <a:ext uri="{28A0092B-C50C-407E-A947-70E740481C1C}">
                <a14:useLocalDpi xmlns:a14="http://schemas.microsoft.com/office/drawing/2010/main" val="0"/>
              </a:ext>
            </a:extLst>
          </a:blip>
          <a:srcRect l="60198" r="8887" b="11804"/>
          <a:stretch/>
        </p:blipFill>
        <p:spPr>
          <a:xfrm>
            <a:off x="0" y="6150"/>
            <a:ext cx="3476704" cy="6612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0527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41076" y="266699"/>
            <a:ext cx="4535418" cy="1790701"/>
          </a:xfrm>
        </p:spPr>
        <p:txBody>
          <a:bodyPr anchor="b">
            <a:normAutofit/>
          </a:bodyPr>
          <a:lstStyle/>
          <a:p>
            <a:pPr algn="l"/>
            <a:r>
              <a:rPr lang="es-ES" sz="1800" b="0" i="0" u="none" strike="noStrike" baseline="0" dirty="0">
                <a:solidFill>
                  <a:srgbClr val="00426A"/>
                </a:solidFill>
                <a:latin typeface="+mn-lt"/>
              </a:rPr>
              <a:t>El desarrollo de las habilidades</a:t>
            </a:r>
            <a:br>
              <a:rPr lang="es-ES" sz="1800" b="0" i="0" u="none" strike="noStrike" baseline="0" dirty="0">
                <a:solidFill>
                  <a:srgbClr val="00426A"/>
                </a:solidFill>
                <a:latin typeface="+mn-lt"/>
              </a:rPr>
            </a:br>
            <a:r>
              <a:rPr lang="es-ES" sz="1800" b="0" i="0" u="none" strike="noStrike" baseline="0" dirty="0" err="1">
                <a:solidFill>
                  <a:srgbClr val="00426A"/>
                </a:solidFill>
                <a:latin typeface="+mn-lt"/>
              </a:rPr>
              <a:t>mot</a:t>
            </a:r>
            <a:r>
              <a:rPr lang="es-ES" sz="1800" b="0" i="0" u="none" strike="noStrike" baseline="0" dirty="0">
                <a:solidFill>
                  <a:srgbClr val="00426A"/>
                </a:solidFill>
                <a:latin typeface="+mn-lt"/>
              </a:rPr>
              <a:t> rices gruesas implica el</a:t>
            </a:r>
            <a:br>
              <a:rPr lang="es-ES" sz="1800" b="0" i="0" u="none" strike="noStrike" baseline="0" dirty="0">
                <a:solidFill>
                  <a:srgbClr val="00426A"/>
                </a:solidFill>
                <a:latin typeface="+mn-lt"/>
              </a:rPr>
            </a:br>
            <a:r>
              <a:rPr lang="en-US" sz="1800" b="0" i="0" u="none" strike="noStrike" baseline="0" dirty="0" err="1">
                <a:solidFill>
                  <a:srgbClr val="00426A"/>
                </a:solidFill>
                <a:latin typeface="+mn-lt"/>
              </a:rPr>
              <a:t>movimiento</a:t>
            </a:r>
            <a:r>
              <a:rPr lang="en-US" sz="1800" b="0" i="0" u="none" strike="noStrike" baseline="0" dirty="0">
                <a:solidFill>
                  <a:srgbClr val="00426A"/>
                </a:solidFill>
                <a:latin typeface="+mn-lt"/>
              </a:rPr>
              <a:t> de los </a:t>
            </a:r>
            <a:r>
              <a:rPr lang="en-US" sz="1800" b="0" i="0" u="none" strike="noStrike" baseline="0" dirty="0" err="1">
                <a:solidFill>
                  <a:srgbClr val="00426A"/>
                </a:solidFill>
                <a:latin typeface="+mn-lt"/>
              </a:rPr>
              <a:t>músculos</a:t>
            </a:r>
            <a:br>
              <a:rPr lang="en-US" sz="1800" b="0" i="0" u="none" strike="noStrike" baseline="0" dirty="0">
                <a:solidFill>
                  <a:srgbClr val="00426A"/>
                </a:solidFill>
                <a:latin typeface="+mn-lt"/>
              </a:rPr>
            </a:br>
            <a:r>
              <a:rPr lang="es-ES" sz="1800" b="0" i="0" u="none" strike="noStrike" baseline="0" dirty="0">
                <a:solidFill>
                  <a:srgbClr val="00426A"/>
                </a:solidFill>
                <a:latin typeface="+mn-lt"/>
              </a:rPr>
              <a:t>grandes de los brazos, las</a:t>
            </a:r>
            <a:br>
              <a:rPr lang="es-ES" sz="1800" b="0" i="0" u="none" strike="noStrike" baseline="0" dirty="0">
                <a:solidFill>
                  <a:srgbClr val="00426A"/>
                </a:solidFill>
                <a:latin typeface="+mn-lt"/>
              </a:rPr>
            </a:br>
            <a:r>
              <a:rPr lang="es-ES" sz="1800" b="0" i="0" u="none" strike="noStrike" baseline="0" dirty="0">
                <a:solidFill>
                  <a:srgbClr val="00426A"/>
                </a:solidFill>
                <a:latin typeface="+mn-lt"/>
              </a:rPr>
              <a:t>piernas o todo el cuerpo.</a:t>
            </a:r>
            <a:endParaRPr lang="en-US" sz="2000" dirty="0">
              <a:solidFill>
                <a:srgbClr val="00426A"/>
              </a:solidFill>
              <a:latin typeface="+mn-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983848" y="2298701"/>
            <a:ext cx="3660408" cy="4292600"/>
          </a:xfrm>
        </p:spPr>
        <p:txBody>
          <a:bodyPr anchor="t" anchorCtr="0">
            <a:normAutofit/>
          </a:bodyPr>
          <a:lstStyle/>
          <a:p>
            <a:pPr marL="0" indent="0">
              <a:buNone/>
            </a:pPr>
            <a:r>
              <a:rPr lang="es-ES" sz="1600" b="0" dirty="0"/>
              <a:t>Para los bebés y niños </a:t>
            </a:r>
            <a:r>
              <a:rPr lang="en-US" sz="1600" b="0" dirty="0" err="1"/>
              <a:t>pequeños</a:t>
            </a:r>
            <a:r>
              <a:rPr lang="en-US" sz="1600" b="0" dirty="0"/>
              <a:t>, las </a:t>
            </a:r>
            <a:r>
              <a:rPr lang="en-US" sz="1600" b="0" dirty="0" err="1"/>
              <a:t>habilidades</a:t>
            </a:r>
            <a:r>
              <a:rPr lang="en-US" sz="1600" b="0" dirty="0"/>
              <a:t> </a:t>
            </a:r>
            <a:r>
              <a:rPr lang="en-US" sz="1600" b="0" dirty="0" err="1"/>
              <a:t>motrices</a:t>
            </a:r>
            <a:r>
              <a:rPr lang="en-US" sz="1600" b="0" dirty="0"/>
              <a:t> </a:t>
            </a:r>
            <a:r>
              <a:rPr lang="en-US" sz="1600" b="0" dirty="0" err="1"/>
              <a:t>gruesas</a:t>
            </a:r>
            <a:r>
              <a:rPr lang="en-US" sz="1600" b="0" dirty="0"/>
              <a:t> </a:t>
            </a:r>
            <a:r>
              <a:rPr lang="en-US" sz="1600" b="0" dirty="0" err="1"/>
              <a:t>incluyen</a:t>
            </a:r>
            <a:r>
              <a:rPr lang="en-US" sz="1600" b="0" dirty="0"/>
              <a:t>:</a:t>
            </a:r>
          </a:p>
          <a:p>
            <a:pPr marL="0" indent="0">
              <a:buNone/>
            </a:pPr>
            <a:r>
              <a:rPr lang="en-US" sz="1600" b="0" dirty="0" err="1"/>
              <a:t>Mantener</a:t>
            </a:r>
            <a:r>
              <a:rPr lang="en-US" sz="1600" b="0" dirty="0"/>
              <a:t> la cabeza </a:t>
            </a:r>
            <a:r>
              <a:rPr lang="en-US" sz="1600" b="0" dirty="0" err="1"/>
              <a:t>erguida</a:t>
            </a:r>
            <a:r>
              <a:rPr lang="en-US" sz="1600" b="0" dirty="0"/>
              <a:t>, </a:t>
            </a:r>
            <a:r>
              <a:rPr lang="es-ES" sz="1600" b="0" dirty="0"/>
              <a:t>sentarse, pararse por sí mismos, estirarse, caminar y correr.</a:t>
            </a:r>
          </a:p>
          <a:p>
            <a:pPr marL="0" indent="0">
              <a:buNone/>
            </a:pPr>
            <a:r>
              <a:rPr lang="es-ES" sz="1600" b="0" dirty="0"/>
              <a:t>Para los niños en edad </a:t>
            </a:r>
            <a:r>
              <a:rPr lang="en-US" sz="1600" b="0" dirty="0" err="1"/>
              <a:t>preescolar</a:t>
            </a:r>
            <a:r>
              <a:rPr lang="en-US" sz="1600" b="0" dirty="0"/>
              <a:t>, las </a:t>
            </a:r>
            <a:r>
              <a:rPr lang="en-US" sz="1600" b="0" dirty="0" err="1"/>
              <a:t>habilidades</a:t>
            </a:r>
            <a:r>
              <a:rPr lang="en-US" sz="1600" b="0" dirty="0"/>
              <a:t> </a:t>
            </a:r>
            <a:r>
              <a:rPr lang="en-US" sz="1600" b="0" dirty="0" err="1"/>
              <a:t>motrices</a:t>
            </a:r>
            <a:r>
              <a:rPr lang="en-US" sz="1600" b="0" dirty="0"/>
              <a:t> </a:t>
            </a:r>
            <a:r>
              <a:rPr lang="en-US" sz="1600" b="0" dirty="0" err="1"/>
              <a:t>gruesas</a:t>
            </a:r>
            <a:r>
              <a:rPr lang="en-US" sz="1600" b="0" dirty="0"/>
              <a:t> </a:t>
            </a:r>
            <a:r>
              <a:rPr lang="en-US" sz="1600" b="0" dirty="0" err="1"/>
              <a:t>incluyen</a:t>
            </a:r>
            <a:r>
              <a:rPr lang="en-US" sz="1600" b="0" dirty="0"/>
              <a:t>:</a:t>
            </a:r>
          </a:p>
          <a:p>
            <a:pPr marL="0" indent="0">
              <a:buNone/>
            </a:pPr>
            <a:r>
              <a:rPr lang="en-US" sz="1600" b="0" dirty="0" err="1"/>
              <a:t>Saltar</a:t>
            </a:r>
            <a:r>
              <a:rPr lang="en-US" sz="1600" b="0" dirty="0"/>
              <a:t>, </a:t>
            </a:r>
            <a:r>
              <a:rPr lang="en-US" sz="1600" b="0" dirty="0" err="1"/>
              <a:t>lanzar</a:t>
            </a:r>
            <a:r>
              <a:rPr lang="en-US" sz="1600" b="0" dirty="0"/>
              <a:t>, </a:t>
            </a:r>
            <a:r>
              <a:rPr lang="en-US" sz="1600" b="0" dirty="0" err="1"/>
              <a:t>atrapar</a:t>
            </a:r>
            <a:r>
              <a:rPr lang="en-US" sz="1600" b="0" dirty="0"/>
              <a:t>, </a:t>
            </a:r>
            <a:r>
              <a:rPr lang="en-US" sz="1600" b="0" dirty="0" err="1"/>
              <a:t>patear</a:t>
            </a:r>
            <a:r>
              <a:rPr lang="en-US" sz="1600" b="0" dirty="0"/>
              <a:t>, </a:t>
            </a:r>
            <a:r>
              <a:rPr lang="en-US" sz="1600" b="0" dirty="0" err="1"/>
              <a:t>mantener</a:t>
            </a:r>
            <a:r>
              <a:rPr lang="en-US" sz="1600" b="0" dirty="0"/>
              <a:t> </a:t>
            </a:r>
            <a:r>
              <a:rPr lang="en-US" sz="1600" b="0" dirty="0" err="1"/>
              <a:t>el</a:t>
            </a:r>
            <a:r>
              <a:rPr lang="en-US" sz="1600" b="0" dirty="0"/>
              <a:t> </a:t>
            </a:r>
            <a:r>
              <a:rPr lang="en-US" sz="1600" b="0" dirty="0" err="1"/>
              <a:t>equilibrio</a:t>
            </a:r>
            <a:r>
              <a:rPr lang="en-US" sz="1600" b="0" dirty="0"/>
              <a:t> y </a:t>
            </a:r>
            <a:r>
              <a:rPr lang="en-US" sz="1600" b="0" dirty="0" err="1"/>
              <a:t>estirarse</a:t>
            </a:r>
            <a:r>
              <a:rPr lang="en-US" sz="1600" b="0" dirty="0"/>
              <a:t>.</a:t>
            </a:r>
            <a:endParaRPr lang="en-US" sz="1050" dirty="0"/>
          </a:p>
        </p:txBody>
      </p:sp>
      <p:pic>
        <p:nvPicPr>
          <p:cNvPr id="7" name="Picture 6" descr="A picture containing person, holding, hand, arm&#10;&#10;Description automatically generated">
            <a:extLst>
              <a:ext uri="{FF2B5EF4-FFF2-40B4-BE49-F238E27FC236}">
                <a16:creationId xmlns:a16="http://schemas.microsoft.com/office/drawing/2014/main" id="{80DC0A10-E26F-4125-BCAA-6A4E607EECFE}"/>
              </a:ext>
            </a:extLst>
          </p:cNvPr>
          <p:cNvPicPr>
            <a:picLocks noChangeAspect="1"/>
          </p:cNvPicPr>
          <p:nvPr/>
        </p:nvPicPr>
        <p:blipFill rotWithShape="1">
          <a:blip r:embed="rId3">
            <a:extLst>
              <a:ext uri="{28A0092B-C50C-407E-A947-70E740481C1C}">
                <a14:useLocalDpi xmlns:a14="http://schemas.microsoft.com/office/drawing/2010/main" val="0"/>
              </a:ext>
            </a:extLst>
          </a:blip>
          <a:srcRect l="36884" r="25578"/>
          <a:stretch/>
        </p:blipFill>
        <p:spPr>
          <a:xfrm>
            <a:off x="5283201" y="12701"/>
            <a:ext cx="3894038" cy="6915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¿Cuáles son las fases del desarrollo motriz grueso?</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695450"/>
            <a:ext cx="2105024" cy="463550"/>
          </a:xfrm>
        </p:spPr>
        <p:txBody>
          <a:bodyPr>
            <a:normAutofit lnSpcReduction="10000"/>
          </a:bodyPr>
          <a:lstStyle/>
          <a:p>
            <a:pPr marL="0" indent="0">
              <a:buNone/>
            </a:pPr>
            <a:r>
              <a:rPr lang="en-US" dirty="0" err="1">
                <a:solidFill>
                  <a:schemeClr val="bg1"/>
                </a:solidFill>
              </a:rPr>
              <a:t>Reflejos</a:t>
            </a:r>
            <a:endParaRPr lang="en-US"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tabLst>
                <a:tab pos="342900" algn="l"/>
              </a:tabLst>
            </a:pPr>
            <a:r>
              <a:rPr lang="en-US" sz="1800" dirty="0"/>
              <a:t>Antes del Nacimiento y hasta meses </a:t>
            </a:r>
            <a:r>
              <a:rPr lang="en-US" sz="1800" dirty="0" err="1"/>
              <a:t>despu</a:t>
            </a:r>
            <a:r>
              <a:rPr lang="en-US" sz="1800" dirty="0" err="1">
                <a:cs typeface="Calibri" panose="020F0502020204030204" pitchFamily="34" charset="0"/>
              </a:rPr>
              <a:t>és</a:t>
            </a:r>
            <a:r>
              <a:rPr lang="en-US" sz="1800" dirty="0">
                <a:cs typeface="Calibri" panose="020F0502020204030204" pitchFamily="34" charset="0"/>
              </a:rPr>
              <a:t> del </a:t>
            </a:r>
            <a:r>
              <a:rPr lang="en-US" sz="1800" dirty="0" err="1">
                <a:cs typeface="Calibri" panose="020F0502020204030204" pitchFamily="34" charset="0"/>
              </a:rPr>
              <a:t>nacimiento</a:t>
            </a:r>
            <a:endParaRPr lang="en-US" sz="1800" dirty="0"/>
          </a:p>
          <a:p>
            <a:pPr marL="0" lvl="1" indent="0">
              <a:buNone/>
              <a:tabLst>
                <a:tab pos="342900" algn="l"/>
              </a:tabLst>
            </a:pPr>
            <a:r>
              <a:rPr lang="en-US" sz="1600" dirty="0" err="1"/>
              <a:t>Respuestas</a:t>
            </a:r>
            <a:r>
              <a:rPr lang="en-US" sz="1600" dirty="0"/>
              <a:t> </a:t>
            </a:r>
            <a:r>
              <a:rPr lang="en-US" sz="1600" dirty="0" err="1"/>
              <a:t>reflejas</a:t>
            </a:r>
            <a:r>
              <a:rPr lang="en-US" sz="1600" dirty="0"/>
              <a:t>:</a:t>
            </a:r>
          </a:p>
          <a:p>
            <a:pPr marL="342900" lvl="2" indent="-342900">
              <a:buClr>
                <a:srgbClr val="309C8A"/>
              </a:buClr>
              <a:tabLst>
                <a:tab pos="342900" algn="l"/>
              </a:tabLst>
            </a:pPr>
            <a:r>
              <a:rPr lang="en-US" sz="1600" dirty="0" err="1"/>
              <a:t>Succionar</a:t>
            </a:r>
            <a:endParaRPr lang="en-US" sz="1600" dirty="0"/>
          </a:p>
          <a:p>
            <a:pPr marL="342900" lvl="2" indent="-342900">
              <a:buClr>
                <a:srgbClr val="309C8A"/>
              </a:buClr>
              <a:tabLst>
                <a:tab pos="342900" algn="l"/>
              </a:tabLst>
            </a:pPr>
            <a:r>
              <a:rPr lang="en-US" sz="1600" dirty="0" err="1"/>
              <a:t>Agarrar</a:t>
            </a:r>
            <a:endParaRPr lang="en-US" sz="1600" dirty="0"/>
          </a:p>
          <a:p>
            <a:pPr marL="342900" lvl="2" indent="-342900">
              <a:buClr>
                <a:srgbClr val="309C8A"/>
              </a:buClr>
              <a:tabLst>
                <a:tab pos="342900" algn="l"/>
              </a:tabLst>
            </a:pPr>
            <a:r>
              <a:rPr lang="en-US" sz="1600" dirty="0"/>
              <a:t>Mover la </a:t>
            </a:r>
            <a:r>
              <a:rPr lang="en-US" sz="1600" dirty="0" err="1"/>
              <a:t>mejilla</a:t>
            </a:r>
            <a:r>
              <a:rPr lang="en-US" sz="1600" dirty="0"/>
              <a:t> con los </a:t>
            </a:r>
            <a:r>
              <a:rPr lang="en-US" sz="1600" dirty="0" err="1"/>
              <a:t>est</a:t>
            </a:r>
            <a:r>
              <a:rPr lang="en-US" sz="1600" dirty="0" err="1">
                <a:cs typeface="Calibri" panose="020F0502020204030204" pitchFamily="34" charset="0"/>
              </a:rPr>
              <a:t>ímulos</a:t>
            </a:r>
            <a:endParaRPr lang="en-US" sz="1600" dirty="0"/>
          </a:p>
        </p:txBody>
      </p:sp>
      <p:grpSp>
        <p:nvGrpSpPr>
          <p:cNvPr id="4" name="Group 3">
            <a:extLst>
              <a:ext uri="{FF2B5EF4-FFF2-40B4-BE49-F238E27FC236}">
                <a16:creationId xmlns:a16="http://schemas.microsoft.com/office/drawing/2014/main" id="{2167D9E9-8BE8-43A3-A926-D0F188726146}"/>
              </a:ext>
            </a:extLst>
          </p:cNvPr>
          <p:cNvGrpSpPr/>
          <p:nvPr/>
        </p:nvGrpSpPr>
        <p:grpSpPr>
          <a:xfrm>
            <a:off x="5162552" y="1670050"/>
            <a:ext cx="3886200" cy="5187950"/>
            <a:chOff x="5162552" y="1670050"/>
            <a:chExt cx="3886200" cy="5187950"/>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670050"/>
              <a:ext cx="3886200" cy="51434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err="1">
                  <a:solidFill>
                    <a:schemeClr val="bg1"/>
                  </a:solidFill>
                </a:rPr>
                <a:t>Rudimentario</a:t>
              </a:r>
              <a:endParaRPr lang="en-US" dirty="0">
                <a:solidFill>
                  <a:schemeClr val="bg1"/>
                </a:solidFill>
              </a:endParaRP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3600"/>
                </a:spcAft>
                <a:buNone/>
                <a:tabLst>
                  <a:tab pos="342900" algn="l"/>
                </a:tabLst>
              </a:pPr>
              <a:r>
                <a:rPr lang="en-US" sz="1800" dirty="0" err="1"/>
                <a:t>Desde</a:t>
              </a:r>
              <a:r>
                <a:rPr lang="en-US" sz="1800" dirty="0"/>
                <a:t> </a:t>
              </a:r>
              <a:r>
                <a:rPr lang="en-US" sz="1800" dirty="0" err="1"/>
                <a:t>el</a:t>
              </a:r>
              <a:r>
                <a:rPr lang="en-US" sz="1800" dirty="0"/>
                <a:t> Nacimiento hasta los 18 meses</a:t>
              </a:r>
            </a:p>
            <a:p>
              <a:pPr marL="0" lvl="1" indent="0">
                <a:buNone/>
                <a:tabLst>
                  <a:tab pos="342900" algn="l"/>
                </a:tabLst>
              </a:pPr>
              <a:r>
                <a:rPr lang="en-US" sz="1600" dirty="0"/>
                <a:t>Control </a:t>
              </a:r>
              <a:r>
                <a:rPr lang="en-US" sz="1600" dirty="0" err="1"/>
                <a:t>voluntario</a:t>
              </a:r>
              <a:r>
                <a:rPr lang="en-US" sz="1600" dirty="0"/>
                <a:t>:</a:t>
              </a:r>
            </a:p>
            <a:p>
              <a:pPr marL="342900" lvl="2" indent="-342900">
                <a:buClr>
                  <a:srgbClr val="309C8A"/>
                </a:buClr>
                <a:tabLst>
                  <a:tab pos="342900" algn="l"/>
                </a:tabLst>
              </a:pPr>
              <a:r>
                <a:rPr lang="en-US" sz="1600" dirty="0" err="1"/>
                <a:t>Sostener</a:t>
              </a:r>
              <a:r>
                <a:rPr lang="en-US" sz="1600" dirty="0"/>
                <a:t> la cabeza </a:t>
              </a:r>
              <a:r>
                <a:rPr lang="en-US" sz="1600" dirty="0" err="1"/>
                <a:t>erguida</a:t>
              </a:r>
              <a:endParaRPr lang="en-US" sz="1600" dirty="0"/>
            </a:p>
            <a:p>
              <a:pPr marL="342900" lvl="2" indent="-342900">
                <a:buClr>
                  <a:srgbClr val="309C8A"/>
                </a:buClr>
                <a:tabLst>
                  <a:tab pos="342900" algn="l"/>
                </a:tabLst>
              </a:pPr>
              <a:r>
                <a:rPr lang="en-US" sz="1600" dirty="0"/>
                <a:t>Extender los </a:t>
              </a:r>
              <a:r>
                <a:rPr lang="en-US" sz="1600" dirty="0" err="1"/>
                <a:t>brazos</a:t>
              </a:r>
              <a:endParaRPr lang="en-US" sz="1600" dirty="0"/>
            </a:p>
            <a:p>
              <a:pPr marL="342900" lvl="2" indent="-342900">
                <a:buClr>
                  <a:srgbClr val="309C8A"/>
                </a:buClr>
                <a:tabLst>
                  <a:tab pos="342900" algn="l"/>
                </a:tabLst>
              </a:pPr>
              <a:r>
                <a:rPr lang="en-US" sz="1600" dirty="0" err="1"/>
                <a:t>Darse</a:t>
              </a:r>
              <a:r>
                <a:rPr lang="en-US" sz="1600" dirty="0"/>
                <a:t> la </a:t>
              </a:r>
              <a:r>
                <a:rPr lang="en-US" sz="1600" dirty="0" err="1"/>
                <a:t>vuelta</a:t>
              </a:r>
              <a:endParaRPr lang="en-US" sz="1600" dirty="0"/>
            </a:p>
            <a:p>
              <a:pPr marL="342900" lvl="2" indent="-342900">
                <a:buClr>
                  <a:srgbClr val="309C8A"/>
                </a:buClr>
                <a:tabLst>
                  <a:tab pos="342900" algn="l"/>
                </a:tabLst>
              </a:pPr>
              <a:r>
                <a:rPr lang="en-US" sz="1600" dirty="0" err="1"/>
                <a:t>Sentarse</a:t>
              </a:r>
              <a:endParaRPr lang="en-US" sz="1600" dirty="0"/>
            </a:p>
          </p:txBody>
        </p:sp>
        <p:pic>
          <p:nvPicPr>
            <p:cNvPr id="16" name="Picture 15" descr="A baby wearing a hat&#10;&#10;Description automatically generated with low confidence">
              <a:extLst>
                <a:ext uri="{FF2B5EF4-FFF2-40B4-BE49-F238E27FC236}">
                  <a16:creationId xmlns:a16="http://schemas.microsoft.com/office/drawing/2014/main" id="{B6FF98F3-2D43-4834-9746-8BCE2605BB27}"/>
                </a:ext>
              </a:extLst>
            </p:cNvPr>
            <p:cNvPicPr>
              <a:picLocks noChangeAspect="1"/>
            </p:cNvPicPr>
            <p:nvPr/>
          </p:nvPicPr>
          <p:blipFill rotWithShape="1">
            <a:blip r:embed="rId3">
              <a:extLst>
                <a:ext uri="{28A0092B-C50C-407E-A947-70E740481C1C}">
                  <a14:useLocalDpi xmlns:a14="http://schemas.microsoft.com/office/drawing/2010/main" val="0"/>
                </a:ext>
              </a:extLst>
            </a:blip>
            <a:srcRect l="14501" t="11633" r="18113" b="14080"/>
            <a:stretch/>
          </p:blipFill>
          <p:spPr>
            <a:xfrm>
              <a:off x="6070600" y="4394199"/>
              <a:ext cx="2978152" cy="2463801"/>
            </a:xfrm>
            <a:prstGeom prst="rect">
              <a:avLst/>
            </a:prstGeom>
            <a:ln>
              <a:noFill/>
            </a:ln>
            <a:effectLst>
              <a:outerShdw blurRad="292100" dist="139700" dir="2700000" algn="tl" rotWithShape="0">
                <a:srgbClr val="333333">
                  <a:alpha val="65000"/>
                </a:srgbClr>
              </a:outerShdw>
            </a:effectLst>
          </p:spPr>
        </p:pic>
      </p:grpSp>
      <p:pic>
        <p:nvPicPr>
          <p:cNvPr id="18" name="Picture 17" descr="A picture containing person&#10;&#10;Description automatically generated">
            <a:extLst>
              <a:ext uri="{FF2B5EF4-FFF2-40B4-BE49-F238E27FC236}">
                <a16:creationId xmlns:a16="http://schemas.microsoft.com/office/drawing/2014/main" id="{8B761E4F-4CFD-4438-856E-4A659C5A700E}"/>
              </a:ext>
            </a:extLst>
          </p:cNvPr>
          <p:cNvPicPr>
            <a:picLocks noChangeAspect="1"/>
          </p:cNvPicPr>
          <p:nvPr/>
        </p:nvPicPr>
        <p:blipFill rotWithShape="1">
          <a:blip r:embed="rId4">
            <a:extLst>
              <a:ext uri="{28A0092B-C50C-407E-A947-70E740481C1C}">
                <a14:useLocalDpi xmlns:a14="http://schemas.microsoft.com/office/drawing/2010/main" val="0"/>
              </a:ext>
            </a:extLst>
          </a:blip>
          <a:srcRect r="54794"/>
          <a:stretch/>
        </p:blipFill>
        <p:spPr>
          <a:xfrm>
            <a:off x="2286000" y="4012549"/>
            <a:ext cx="2876552" cy="2610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58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6C7-4CBD-42C1-BF3B-A252378BE921}"/>
              </a:ext>
            </a:extLst>
          </p:cNvPr>
          <p:cNvSpPr>
            <a:spLocks noGrp="1"/>
          </p:cNvSpPr>
          <p:nvPr>
            <p:ph type="title"/>
          </p:nvPr>
        </p:nvSpPr>
        <p:spPr>
          <a:xfrm>
            <a:off x="1355985" y="457200"/>
            <a:ext cx="5991676" cy="928515"/>
          </a:xfrm>
        </p:spPr>
        <p:txBody>
          <a:bodyPr>
            <a:noAutofit/>
          </a:bodyPr>
          <a:lstStyle/>
          <a:p>
            <a:pPr algn="l"/>
            <a:r>
              <a:rPr lang="en-US" sz="2400" b="0" i="0" u="none" strike="noStrike" baseline="0" dirty="0">
                <a:solidFill>
                  <a:srgbClr val="FBAE14"/>
                </a:solidFill>
              </a:rPr>
              <a:t>Video:</a:t>
            </a:r>
            <a:br>
              <a:rPr lang="en-US" sz="2400" b="0" i="0" u="none" strike="noStrike" baseline="0" dirty="0">
                <a:solidFill>
                  <a:srgbClr val="FBAE14"/>
                </a:solidFill>
              </a:rPr>
            </a:br>
            <a:r>
              <a:rPr lang="en-US" sz="2400" b="0" i="0" u="none" strike="noStrike" baseline="0" dirty="0" err="1">
                <a:solidFill>
                  <a:srgbClr val="FBAE14"/>
                </a:solidFill>
              </a:rPr>
              <a:t>Habilidades</a:t>
            </a:r>
            <a:r>
              <a:rPr lang="en-US" sz="2400" b="0" i="0" u="none" strike="noStrike" baseline="0" dirty="0">
                <a:solidFill>
                  <a:srgbClr val="FBAE14"/>
                </a:solidFill>
              </a:rPr>
              <a:t> de </a:t>
            </a:r>
            <a:r>
              <a:rPr lang="en-US" sz="2400" b="0" i="0" u="none" strike="noStrike" baseline="0" dirty="0" err="1">
                <a:solidFill>
                  <a:srgbClr val="FBAE14"/>
                </a:solidFill>
              </a:rPr>
              <a:t>movimientos</a:t>
            </a:r>
            <a:br>
              <a:rPr lang="en-US" sz="2400" b="0" i="0" u="none" strike="noStrike" baseline="0" dirty="0">
                <a:solidFill>
                  <a:srgbClr val="FBAE14"/>
                </a:solidFill>
              </a:rPr>
            </a:br>
            <a:r>
              <a:rPr lang="en-US" sz="2400" b="0" i="0" u="none" strike="noStrike" baseline="0" dirty="0" err="1">
                <a:solidFill>
                  <a:srgbClr val="FBAE14"/>
                </a:solidFill>
              </a:rPr>
              <a:t>fundamentales</a:t>
            </a:r>
            <a:endParaRPr lang="en-US" sz="4000" dirty="0"/>
          </a:p>
        </p:txBody>
      </p:sp>
      <p:pic>
        <p:nvPicPr>
          <p:cNvPr id="7" name="Picture 6" descr="A group of children posing for a picture&#10;&#10;Description automatically generated with low confidence">
            <a:hlinkClick r:id="rId3"/>
            <a:extLst>
              <a:ext uri="{FF2B5EF4-FFF2-40B4-BE49-F238E27FC236}">
                <a16:creationId xmlns:a16="http://schemas.microsoft.com/office/drawing/2014/main" id="{2A66EEAC-88E8-4160-953C-168178336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2" y="1440579"/>
            <a:ext cx="8208428" cy="547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57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pPr algn="l"/>
            <a:r>
              <a:rPr lang="es-ES" sz="2400" b="0" i="0" u="none" strike="noStrike" baseline="0" dirty="0">
                <a:solidFill>
                  <a:srgbClr val="FBAE14"/>
                </a:solidFill>
              </a:rPr>
              <a:t>¿Cuáles son las habilidades de movimientos</a:t>
            </a:r>
            <a:br>
              <a:rPr lang="es-ES" sz="2400" b="0" i="0" u="none" strike="noStrike" baseline="0" dirty="0">
                <a:solidFill>
                  <a:srgbClr val="FBAE14"/>
                </a:solidFill>
              </a:rPr>
            </a:br>
            <a:r>
              <a:rPr lang="en-US" sz="2400" b="0" i="0" u="none" strike="noStrike" baseline="0" dirty="0" err="1">
                <a:solidFill>
                  <a:srgbClr val="FBAE14"/>
                </a:solidFill>
              </a:rPr>
              <a:t>fundamentales</a:t>
            </a:r>
            <a:r>
              <a:rPr lang="en-US" sz="2400" b="0" i="0" u="none" strike="noStrike" baseline="0" dirty="0">
                <a:solidFill>
                  <a:srgbClr val="FBAE14"/>
                </a:solidFill>
              </a:rPr>
              <a:t>?</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1800" b="0" i="0" u="none" strike="noStrike" baseline="0" dirty="0" err="1">
                <a:solidFill>
                  <a:srgbClr val="FFFFFF"/>
                </a:solidFill>
              </a:rPr>
              <a:t>Locomotriz</a:t>
            </a:r>
            <a:endParaRPr lang="en-US" sz="2400"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334053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err="1">
                <a:solidFill>
                  <a:schemeClr val="tx1"/>
                </a:solidFill>
              </a:rPr>
              <a:t>Caminar</a:t>
            </a:r>
            <a:endParaRPr lang="en-US" sz="1600" b="0" dirty="0">
              <a:solidFill>
                <a:schemeClr val="tx1"/>
              </a:solidFill>
            </a:endParaRPr>
          </a:p>
          <a:p>
            <a:pPr lvl="0">
              <a:buClr>
                <a:srgbClr val="309C8A"/>
              </a:buClr>
            </a:pPr>
            <a:r>
              <a:rPr lang="en-US" sz="1600" b="0" dirty="0" err="1"/>
              <a:t>Correr</a:t>
            </a:r>
            <a:endParaRPr lang="en-US" sz="1600" b="0" dirty="0"/>
          </a:p>
          <a:p>
            <a:pPr lvl="0">
              <a:buClr>
                <a:srgbClr val="309C8A"/>
              </a:buClr>
            </a:pPr>
            <a:r>
              <a:rPr lang="en-US" sz="1600" b="0" dirty="0" err="1">
                <a:solidFill>
                  <a:schemeClr val="tx1"/>
                </a:solidFill>
              </a:rPr>
              <a:t>Saltar</a:t>
            </a:r>
            <a:r>
              <a:rPr lang="en-US" sz="1600" b="0" dirty="0">
                <a:solidFill>
                  <a:schemeClr val="tx1"/>
                </a:solidFill>
              </a:rPr>
              <a:t> con las dos </a:t>
            </a:r>
            <a:r>
              <a:rPr lang="en-US" sz="1600" b="0" dirty="0" err="1">
                <a:solidFill>
                  <a:schemeClr val="tx1"/>
                </a:solidFill>
              </a:rPr>
              <a:t>piernas</a:t>
            </a:r>
            <a:endParaRPr lang="en-US" sz="1600" b="0" dirty="0">
              <a:solidFill>
                <a:schemeClr val="tx1"/>
              </a:solidFill>
            </a:endParaRPr>
          </a:p>
          <a:p>
            <a:pPr lvl="0">
              <a:buClr>
                <a:srgbClr val="309C8A"/>
              </a:buClr>
            </a:pPr>
            <a:r>
              <a:rPr lang="en-US" sz="1600" b="0" dirty="0" err="1"/>
              <a:t>Saltar</a:t>
            </a:r>
            <a:r>
              <a:rPr lang="en-US" sz="1600" b="0" dirty="0"/>
              <a:t> </a:t>
            </a:r>
            <a:r>
              <a:rPr lang="en-US" sz="1600" b="0" dirty="0" err="1"/>
              <a:t>en</a:t>
            </a:r>
            <a:r>
              <a:rPr lang="en-US" sz="1600" b="0" dirty="0"/>
              <a:t> una </a:t>
            </a:r>
            <a:r>
              <a:rPr lang="en-US" sz="1600" b="0" dirty="0" err="1"/>
              <a:t>pierna</a:t>
            </a:r>
            <a:endParaRPr lang="en-US" sz="1600" b="0" dirty="0"/>
          </a:p>
          <a:p>
            <a:pPr lvl="0">
              <a:buClr>
                <a:srgbClr val="309C8A"/>
              </a:buClr>
            </a:pPr>
            <a:r>
              <a:rPr lang="en-US" sz="1600" b="0" dirty="0" err="1">
                <a:solidFill>
                  <a:schemeClr val="tx1"/>
                </a:solidFill>
              </a:rPr>
              <a:t>Brincar</a:t>
            </a:r>
            <a:endParaRPr lang="en-US" sz="1600" b="0" dirty="0">
              <a:solidFill>
                <a:schemeClr val="tx1"/>
              </a:solidFill>
            </a:endParaRPr>
          </a:p>
          <a:p>
            <a:pPr lvl="0">
              <a:buClr>
                <a:srgbClr val="309C8A"/>
              </a:buClr>
            </a:pPr>
            <a:r>
              <a:rPr lang="en-US" sz="1600" b="0" dirty="0" err="1"/>
              <a:t>Galopar</a:t>
            </a:r>
            <a:endParaRPr lang="en-US" sz="1600" b="0" dirty="0"/>
          </a:p>
          <a:p>
            <a:pPr lvl="0">
              <a:buClr>
                <a:srgbClr val="309C8A"/>
              </a:buClr>
            </a:pPr>
            <a:r>
              <a:rPr lang="en-US" sz="1600" b="0" dirty="0" err="1">
                <a:solidFill>
                  <a:schemeClr val="tx1"/>
                </a:solidFill>
              </a:rPr>
              <a:t>Deslizarse</a:t>
            </a:r>
            <a:endParaRPr lang="en-US" sz="1600" b="0" dirty="0">
              <a:solidFill>
                <a:schemeClr val="tx1"/>
              </a:solidFill>
            </a:endParaRPr>
          </a:p>
          <a:p>
            <a:pPr lvl="0">
              <a:buClr>
                <a:srgbClr val="309C8A"/>
              </a:buClr>
            </a:pPr>
            <a:r>
              <a:rPr lang="en-US" sz="1600" b="0" dirty="0" err="1"/>
              <a:t>Esquivar</a:t>
            </a:r>
            <a:endParaRPr lang="en-US" sz="1600" b="0" dirty="0">
              <a:solidFill>
                <a:schemeClr val="tx1"/>
              </a:solidFill>
            </a:endParaRP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619829" y="1737490"/>
            <a:ext cx="2532992" cy="40815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a:solidFill>
                  <a:srgbClr val="FFFFFF"/>
                </a:solidFill>
              </a:rPr>
              <a:t>Control de </a:t>
            </a:r>
            <a:r>
              <a:rPr lang="en-US" sz="1800" b="0" i="0" u="none" strike="noStrike" baseline="0" dirty="0" err="1">
                <a:solidFill>
                  <a:srgbClr val="FFFFFF"/>
                </a:solidFill>
              </a:rPr>
              <a:t>objetos</a:t>
            </a:r>
            <a:endParaRPr lang="en-US" dirty="0">
              <a:solidFill>
                <a:schemeClr val="bg1"/>
              </a:solidFill>
            </a:endParaRP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err="1">
                <a:solidFill>
                  <a:srgbClr val="FFFFFF"/>
                </a:solidFill>
              </a:rPr>
              <a:t>Estabilidad</a:t>
            </a:r>
            <a:endParaRPr lang="en-US" sz="2400" dirty="0">
              <a:solidFill>
                <a:schemeClr val="bg1"/>
              </a:solidFill>
            </a:endParaRP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err="1">
                <a:solidFill>
                  <a:schemeClr val="tx1"/>
                </a:solidFill>
              </a:rPr>
              <a:t>Rodar</a:t>
            </a:r>
            <a:r>
              <a:rPr lang="en-US" sz="1600" b="0" dirty="0">
                <a:solidFill>
                  <a:schemeClr val="tx1"/>
                </a:solidFill>
              </a:rPr>
              <a:t> la pelota</a:t>
            </a:r>
          </a:p>
          <a:p>
            <a:pPr lvl="0">
              <a:buClr>
                <a:srgbClr val="309C8A"/>
              </a:buClr>
            </a:pPr>
            <a:r>
              <a:rPr lang="en-US" sz="1600" b="0" dirty="0" err="1"/>
              <a:t>Lanzar</a:t>
            </a:r>
            <a:endParaRPr lang="en-US" sz="1600" b="0" dirty="0"/>
          </a:p>
          <a:p>
            <a:pPr lvl="0">
              <a:buClr>
                <a:srgbClr val="309C8A"/>
              </a:buClr>
            </a:pPr>
            <a:r>
              <a:rPr lang="en-US" sz="1600" b="0" dirty="0" err="1"/>
              <a:t>Capturar</a:t>
            </a:r>
            <a:endParaRPr lang="en-US" sz="1600" b="0" dirty="0"/>
          </a:p>
          <a:p>
            <a:pPr lvl="0">
              <a:buClr>
                <a:srgbClr val="309C8A"/>
              </a:buClr>
            </a:pPr>
            <a:r>
              <a:rPr lang="en-US" sz="1600" b="0" dirty="0" err="1"/>
              <a:t>Patear</a:t>
            </a:r>
            <a:endParaRPr lang="en-US" sz="1600" b="0" dirty="0"/>
          </a:p>
          <a:p>
            <a:pPr lvl="0">
              <a:buClr>
                <a:srgbClr val="309C8A"/>
              </a:buClr>
            </a:pPr>
            <a:r>
              <a:rPr lang="en-US" sz="1600" b="0" dirty="0" err="1"/>
              <a:t>Golpear</a:t>
            </a:r>
            <a:endParaRPr lang="en-US" sz="1600" b="0" dirty="0"/>
          </a:p>
          <a:p>
            <a:pPr lvl="0">
              <a:buClr>
                <a:srgbClr val="309C8A"/>
              </a:buClr>
            </a:pPr>
            <a:r>
              <a:rPr lang="en-US" sz="1600" b="0" dirty="0" err="1"/>
              <a:t>Atrapar</a:t>
            </a:r>
            <a:endParaRPr lang="en-US" sz="1600" b="0" dirty="0"/>
          </a:p>
          <a:p>
            <a:pPr lvl="0">
              <a:buClr>
                <a:srgbClr val="309C8A"/>
              </a:buClr>
            </a:pPr>
            <a:r>
              <a:rPr lang="en-US" sz="1600" b="0" dirty="0" err="1"/>
              <a:t>Driblar</a:t>
            </a:r>
            <a:endParaRPr lang="en-US" sz="1600" b="0" dirty="0"/>
          </a:p>
          <a:p>
            <a:pPr lvl="0">
              <a:buClr>
                <a:srgbClr val="309C8A"/>
              </a:buClr>
            </a:pPr>
            <a:r>
              <a:rPr lang="en-US" sz="1600" b="0" dirty="0" err="1"/>
              <a:t>Volear</a:t>
            </a:r>
            <a:endParaRPr lang="en-US" sz="1600" b="0" dirty="0"/>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a:solidFill>
                  <a:schemeClr val="tx1"/>
                </a:solidFill>
              </a:rPr>
              <a:t>Axial </a:t>
            </a:r>
          </a:p>
          <a:p>
            <a:pPr lvl="0">
              <a:buClr>
                <a:srgbClr val="309C8A"/>
              </a:buClr>
            </a:pPr>
            <a:r>
              <a:rPr lang="en-US" sz="1600" b="0" dirty="0" err="1">
                <a:solidFill>
                  <a:schemeClr val="tx1"/>
                </a:solidFill>
              </a:rPr>
              <a:t>Saltar</a:t>
            </a:r>
            <a:endParaRPr lang="en-US" sz="1600" b="0" dirty="0">
              <a:solidFill>
                <a:schemeClr val="tx1"/>
              </a:solidFill>
            </a:endParaRPr>
          </a:p>
          <a:p>
            <a:pPr lvl="0">
              <a:buClr>
                <a:srgbClr val="309C8A"/>
              </a:buClr>
            </a:pPr>
            <a:r>
              <a:rPr lang="en-US" sz="1600" b="0" dirty="0" err="1"/>
              <a:t>Equilibrios</a:t>
            </a:r>
            <a:r>
              <a:rPr lang="en-US" sz="1600" b="0" dirty="0"/>
              <a:t> </a:t>
            </a:r>
            <a:r>
              <a:rPr lang="en-US" sz="1600" b="0" dirty="0" err="1"/>
              <a:t>en</a:t>
            </a:r>
            <a:r>
              <a:rPr lang="en-US" sz="1600" b="0" dirty="0"/>
              <a:t> </a:t>
            </a:r>
            <a:r>
              <a:rPr lang="en-US" sz="1600" b="0" dirty="0" err="1"/>
              <a:t>posici</a:t>
            </a:r>
            <a:r>
              <a:rPr lang="en-US" sz="1600" b="0" dirty="0" err="1">
                <a:cs typeface="Calibri" panose="020F0502020204030204" pitchFamily="34" charset="0"/>
              </a:rPr>
              <a:t>ón</a:t>
            </a:r>
            <a:r>
              <a:rPr lang="en-US" sz="1600" b="0" dirty="0">
                <a:cs typeface="Calibri" panose="020F0502020204030204" pitchFamily="34" charset="0"/>
              </a:rPr>
              <a:t> vertical</a:t>
            </a:r>
          </a:p>
          <a:p>
            <a:pPr lvl="0">
              <a:buClr>
                <a:srgbClr val="309C8A"/>
              </a:buClr>
            </a:pPr>
            <a:r>
              <a:rPr lang="en-US" sz="1600" b="0" dirty="0" err="1">
                <a:solidFill>
                  <a:schemeClr val="tx1"/>
                </a:solidFill>
                <a:cs typeface="Calibri" panose="020F0502020204030204" pitchFamily="34" charset="0"/>
              </a:rPr>
              <a:t>Equilibrios</a:t>
            </a:r>
            <a:r>
              <a:rPr lang="en-US" sz="1600" b="0" dirty="0">
                <a:solidFill>
                  <a:schemeClr val="tx1"/>
                </a:solidFill>
                <a:cs typeface="Calibri" panose="020F0502020204030204" pitchFamily="34" charset="0"/>
              </a:rPr>
              <a:t> </a:t>
            </a:r>
            <a:r>
              <a:rPr lang="en-US" sz="1600" b="0" dirty="0" err="1">
                <a:solidFill>
                  <a:schemeClr val="tx1"/>
                </a:solidFill>
                <a:cs typeface="Calibri" panose="020F0502020204030204" pitchFamily="34" charset="0"/>
              </a:rPr>
              <a:t>invertidos</a:t>
            </a:r>
            <a:endParaRPr lang="en-US" sz="1600" b="0" dirty="0">
              <a:solidFill>
                <a:schemeClr val="tx1"/>
              </a:solidFill>
            </a:endParaRPr>
          </a:p>
        </p:txBody>
      </p:sp>
      <p:pic>
        <p:nvPicPr>
          <p:cNvPr id="22" name="Picture 21" descr="A picture containing person&#10;&#10;Description automatically generated">
            <a:extLst>
              <a:ext uri="{FF2B5EF4-FFF2-40B4-BE49-F238E27FC236}">
                <a16:creationId xmlns:a16="http://schemas.microsoft.com/office/drawing/2014/main" id="{40FDD8A3-64F9-4692-AFA3-40FBF0F994C4}"/>
              </a:ext>
            </a:extLst>
          </p:cNvPr>
          <p:cNvPicPr>
            <a:picLocks noChangeAspect="1"/>
          </p:cNvPicPr>
          <p:nvPr/>
        </p:nvPicPr>
        <p:blipFill rotWithShape="1">
          <a:blip r:embed="rId3">
            <a:extLst>
              <a:ext uri="{28A0092B-C50C-407E-A947-70E740481C1C}">
                <a14:useLocalDpi xmlns:a14="http://schemas.microsoft.com/office/drawing/2010/main" val="0"/>
              </a:ext>
            </a:extLst>
          </a:blip>
          <a:srcRect l="25188" t="3608" r="12019" b="11958"/>
          <a:stretch/>
        </p:blipFill>
        <p:spPr>
          <a:xfrm>
            <a:off x="7557500" y="4525798"/>
            <a:ext cx="1493880" cy="2319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0509" y="1561225"/>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Las etapas de desarrollo para lanzar</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000" b="0" dirty="0">
                <a:solidFill>
                  <a:schemeClr val="bg1"/>
                </a:solidFill>
              </a:rPr>
              <a:t>Etapa </a:t>
            </a:r>
            <a:r>
              <a:rPr lang="en-US" sz="2000" b="0" dirty="0" err="1">
                <a:solidFill>
                  <a:schemeClr val="bg1"/>
                </a:solidFill>
              </a:rPr>
              <a:t>inicial</a:t>
            </a:r>
            <a:endParaRPr lang="en-US" sz="2000"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709676" y="2387600"/>
            <a:ext cx="1686286" cy="1143876"/>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a:t>Un </a:t>
            </a:r>
            <a:r>
              <a:rPr lang="en-US" sz="1400" b="0" dirty="0" err="1"/>
              <a:t>empujón</a:t>
            </a:r>
            <a:r>
              <a:rPr lang="en-US" sz="1400" b="0" dirty="0"/>
              <a:t> con un </a:t>
            </a:r>
            <a:r>
              <a:rPr lang="en-US" sz="1400" b="0" dirty="0" err="1"/>
              <a:t>brazo</a:t>
            </a:r>
            <a:r>
              <a:rPr lang="en-US" sz="1400" b="0" dirty="0"/>
              <a:t>, sin </a:t>
            </a:r>
            <a:r>
              <a:rPr lang="en-US" sz="1400" b="0" dirty="0" err="1"/>
              <a:t>movimiento</a:t>
            </a:r>
            <a:r>
              <a:rPr lang="en-US" sz="1400" b="0" dirty="0"/>
              <a:t> de la </a:t>
            </a:r>
            <a:r>
              <a:rPr lang="en-US" sz="1400" b="0" dirty="0" err="1"/>
              <a:t>parte</a:t>
            </a:r>
            <a:r>
              <a:rPr lang="en-US" sz="1400" b="0" dirty="0"/>
              <a:t> inferior del </a:t>
            </a:r>
            <a:r>
              <a:rPr lang="en-US" sz="1400" b="0" dirty="0" err="1"/>
              <a:t>cuerpo</a:t>
            </a:r>
            <a:r>
              <a:rPr lang="en-US" sz="1400" b="0" dirty="0"/>
              <a:t>.</a:t>
            </a:r>
            <a:endParaRPr lang="en-US" sz="1100" dirty="0"/>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526291" y="1723558"/>
            <a:ext cx="2809216" cy="40815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bg1"/>
                </a:solidFill>
              </a:rPr>
              <a:t>Etapa elemental</a:t>
            </a:r>
            <a:endParaRPr lang="en-US" sz="2000" dirty="0">
              <a:solidFill>
                <a:schemeClr val="bg1"/>
              </a:solidFill>
            </a:endParaRP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450476" y="1725915"/>
            <a:ext cx="2543501" cy="463550"/>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bg1"/>
                </a:solidFill>
              </a:rPr>
              <a:t>Etapa de </a:t>
            </a:r>
            <a:r>
              <a:rPr lang="en-US" sz="2000" b="0" dirty="0" err="1">
                <a:solidFill>
                  <a:schemeClr val="bg1"/>
                </a:solidFill>
              </a:rPr>
              <a:t>madurez</a:t>
            </a:r>
            <a:endParaRPr lang="en-US" sz="2000" dirty="0">
              <a:solidFill>
                <a:schemeClr val="bg1"/>
              </a:solidFill>
            </a:endParaRP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846220" y="2398548"/>
            <a:ext cx="1489716" cy="9227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err="1"/>
              <a:t>Enfrent</a:t>
            </a:r>
            <a:r>
              <a:rPr lang="en-US" sz="1400" b="0" dirty="0"/>
              <a:t> a al </a:t>
            </a:r>
            <a:r>
              <a:rPr lang="en-US" sz="1400" b="0" dirty="0" err="1"/>
              <a:t>objetivo</a:t>
            </a:r>
            <a:r>
              <a:rPr lang="en-US" sz="1400" b="0" dirty="0"/>
              <a:t>, da un paso y </a:t>
            </a:r>
            <a:r>
              <a:rPr lang="en-US" sz="1400" b="0" dirty="0" err="1"/>
              <a:t>lanza</a:t>
            </a:r>
            <a:r>
              <a:rPr lang="en-US" sz="1400" b="0" dirty="0"/>
              <a:t>.</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864072" y="2398548"/>
            <a:ext cx="1686286" cy="1395686"/>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err="1"/>
              <a:t>Comienza</a:t>
            </a:r>
            <a:r>
              <a:rPr lang="en-US" sz="1400" b="0" dirty="0"/>
              <a:t> de </a:t>
            </a:r>
            <a:r>
              <a:rPr lang="en-US" sz="1400" b="0" dirty="0" err="1"/>
              <a:t>lado</a:t>
            </a:r>
            <a:r>
              <a:rPr lang="en-US" sz="1400" b="0" dirty="0"/>
              <a:t> al </a:t>
            </a:r>
            <a:r>
              <a:rPr lang="en-US" sz="1400" b="0" dirty="0" err="1"/>
              <a:t>objetivo</a:t>
            </a:r>
            <a:r>
              <a:rPr lang="en-US" sz="1400" b="0" dirty="0"/>
              <a:t>, da un paso </a:t>
            </a:r>
            <a:r>
              <a:rPr lang="en-US" sz="1400" b="0" dirty="0" err="1"/>
              <a:t>en</a:t>
            </a:r>
            <a:r>
              <a:rPr lang="en-US" sz="1400" b="0" dirty="0"/>
              <a:t> </a:t>
            </a:r>
            <a:r>
              <a:rPr lang="en-US" sz="1400" b="0" dirty="0" err="1"/>
              <a:t>oposición</a:t>
            </a:r>
            <a:r>
              <a:rPr lang="en-US" sz="1400" b="0" dirty="0"/>
              <a:t>, </a:t>
            </a:r>
            <a:r>
              <a:rPr lang="en-US" sz="1400" b="0" dirty="0" err="1"/>
              <a:t>continúa</a:t>
            </a:r>
            <a:r>
              <a:rPr lang="en-US" sz="1400" b="0" dirty="0"/>
              <a:t>.</a:t>
            </a:r>
            <a:endParaRPr lang="en-US" sz="1400" dirty="0"/>
          </a:p>
        </p:txBody>
      </p:sp>
      <p:pic>
        <p:nvPicPr>
          <p:cNvPr id="8" name="Picture 7" descr="A picture containing person, child&#10;&#10;Description automatically generated">
            <a:extLst>
              <a:ext uri="{FF2B5EF4-FFF2-40B4-BE49-F238E27FC236}">
                <a16:creationId xmlns:a16="http://schemas.microsoft.com/office/drawing/2014/main" id="{3923D3C0-D834-49CA-BC2A-94279F7E4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878" y="3719447"/>
            <a:ext cx="1794683" cy="2692024"/>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child&#10;&#10;Description automatically generated">
            <a:extLst>
              <a:ext uri="{FF2B5EF4-FFF2-40B4-BE49-F238E27FC236}">
                <a16:creationId xmlns:a16="http://schemas.microsoft.com/office/drawing/2014/main" id="{413473A0-F32D-4FAD-9616-A2794A6ED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1" y="3611880"/>
            <a:ext cx="1988550" cy="2982824"/>
          </a:xfrm>
          <a:prstGeom prst="rect">
            <a:avLst/>
          </a:prstGeom>
          <a:ln>
            <a:noFill/>
          </a:ln>
          <a:effectLst>
            <a:outerShdw blurRad="292100" dist="139700" dir="2700000" algn="tl" rotWithShape="0">
              <a:srgbClr val="333333">
                <a:alpha val="65000"/>
              </a:srgbClr>
            </a:outerShdw>
          </a:effectLst>
        </p:spPr>
      </p:pic>
      <p:pic>
        <p:nvPicPr>
          <p:cNvPr id="16" name="Picture 15" descr="A baby with a pacifier in its mouth&#10;&#10;Description automatically generated with low confidence">
            <a:extLst>
              <a:ext uri="{FF2B5EF4-FFF2-40B4-BE49-F238E27FC236}">
                <a16:creationId xmlns:a16="http://schemas.microsoft.com/office/drawing/2014/main" id="{C9ECF113-81D8-4A7E-B015-7F87E5E91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950" y="3719447"/>
            <a:ext cx="1794683" cy="269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0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11" grpId="0"/>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p:txBody>
          <a:bodyPr>
            <a:normAutofit/>
          </a:bodyPr>
          <a:lstStyle/>
          <a:p>
            <a:pPr algn="l"/>
            <a:r>
              <a:rPr lang="en-US" sz="3200" b="0" i="0" u="none" strike="noStrike" baseline="0" dirty="0">
                <a:solidFill>
                  <a:srgbClr val="00426A"/>
                </a:solidFill>
                <a:latin typeface="Gotham Black" pitchFamily="50" charset="0"/>
              </a:rPr>
              <a:t>¿</a:t>
            </a:r>
            <a:r>
              <a:rPr lang="en-US" sz="3200" b="0" i="0" u="none" strike="noStrike" baseline="0" dirty="0" err="1">
                <a:solidFill>
                  <a:srgbClr val="00426A"/>
                </a:solidFill>
                <a:latin typeface="Gotham Black" pitchFamily="50" charset="0"/>
              </a:rPr>
              <a:t>Qué</a:t>
            </a:r>
            <a:r>
              <a:rPr lang="en-US" sz="3200" b="0" i="0" u="none" strike="noStrike" baseline="0" dirty="0">
                <a:solidFill>
                  <a:srgbClr val="00426A"/>
                </a:solidFill>
                <a:latin typeface="Gotham Black" pitchFamily="50" charset="0"/>
              </a:rPr>
              <a:t> es la </a:t>
            </a:r>
            <a:r>
              <a:rPr lang="en-US" sz="3200" b="0" i="0" u="none" strike="noStrike" baseline="0" dirty="0" err="1">
                <a:solidFill>
                  <a:srgbClr val="00426A"/>
                </a:solidFill>
                <a:latin typeface="Gotham Black" pitchFamily="50" charset="0"/>
              </a:rPr>
              <a:t>alfabetización</a:t>
            </a:r>
            <a:r>
              <a:rPr lang="en-US" sz="3200" b="0" i="0" u="none" strike="noStrike" baseline="0" dirty="0">
                <a:solidFill>
                  <a:srgbClr val="00426A"/>
                </a:solidFill>
                <a:latin typeface="Gotham Black" pitchFamily="50" charset="0"/>
              </a:rPr>
              <a:t> </a:t>
            </a:r>
            <a:r>
              <a:rPr lang="en-US" sz="3200" b="0" i="0" u="none" strike="noStrike" baseline="0" dirty="0" err="1">
                <a:solidFill>
                  <a:srgbClr val="00426A"/>
                </a:solidFill>
                <a:latin typeface="Gotham Black" pitchFamily="50" charset="0"/>
              </a:rPr>
              <a:t>física</a:t>
            </a:r>
            <a:r>
              <a:rPr lang="en-US" sz="3200" b="0" i="0" u="none" strike="noStrike" baseline="0" dirty="0">
                <a:solidFill>
                  <a:srgbClr val="00426A"/>
                </a:solidFill>
                <a:latin typeface="Gotham Black" pitchFamily="50" charset="0"/>
              </a:rPr>
              <a:t>?</a:t>
            </a:r>
            <a:endParaRPr lang="en-US" sz="6000" dirty="0">
              <a:solidFill>
                <a:srgbClr val="00426A"/>
              </a:solidFill>
              <a:latin typeface="Gotham Black" pitchFamily="50" charset="0"/>
            </a:endParaRPr>
          </a:p>
        </p:txBody>
      </p:sp>
      <p:sp>
        <p:nvSpPr>
          <p:cNvPr id="3" name="Content Placeholder 2">
            <a:extLst>
              <a:ext uri="{FF2B5EF4-FFF2-40B4-BE49-F238E27FC236}">
                <a16:creationId xmlns:a16="http://schemas.microsoft.com/office/drawing/2014/main" id="{BC724CE9-A19B-488D-B1AA-8D96E9B7B252}"/>
              </a:ext>
            </a:extLst>
          </p:cNvPr>
          <p:cNvSpPr>
            <a:spLocks noGrp="1"/>
          </p:cNvSpPr>
          <p:nvPr>
            <p:ph idx="1"/>
          </p:nvPr>
        </p:nvSpPr>
        <p:spPr>
          <a:xfrm>
            <a:off x="628650" y="2217672"/>
            <a:ext cx="7886700" cy="4580392"/>
          </a:xfrm>
        </p:spPr>
        <p:txBody>
          <a:bodyPr/>
          <a:lstStyle/>
          <a:p>
            <a:pPr marL="0" indent="0">
              <a:buNone/>
            </a:pPr>
            <a:r>
              <a:rPr lang="es-ES" dirty="0"/>
              <a:t>“Alfabetización física es la capacidad de moverse con competencia y confianza en una amplia variedad de actividades físicas en múltiples entornos que benefician el desarrollo saludable de toda la persona.”</a:t>
            </a:r>
          </a:p>
          <a:p>
            <a:pPr marL="0" indent="0">
              <a:buNone/>
            </a:pPr>
            <a:r>
              <a:rPr lang="es-ES" dirty="0"/>
              <a:t>				</a:t>
            </a:r>
            <a:r>
              <a:rPr lang="es-ES" sz="1800" dirty="0"/>
              <a:t>Mandigo, Francis, Lodewyk, &amp; López, 2012</a:t>
            </a:r>
          </a:p>
          <a:p>
            <a:endParaRPr lang="en-US" dirty="0"/>
          </a:p>
        </p:txBody>
      </p:sp>
    </p:spTree>
    <p:extLst>
      <p:ext uri="{BB962C8B-B14F-4D97-AF65-F5344CB8AC3E}">
        <p14:creationId xmlns:p14="http://schemas.microsoft.com/office/powerpoint/2010/main" val="1276153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¿Cómo promueve el desarrollo motriz grueso?</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0036"/>
            <a:ext cx="3914774" cy="463550"/>
          </a:xfrm>
        </p:spPr>
        <p:txBody>
          <a:bodyPr>
            <a:normAutofit/>
          </a:bodyPr>
          <a:lstStyle/>
          <a:p>
            <a:pPr marL="0" indent="0">
              <a:buNone/>
            </a:pPr>
            <a:r>
              <a:rPr lang="en-US" sz="1800" b="0" dirty="0" err="1">
                <a:solidFill>
                  <a:schemeClr val="bg1"/>
                </a:solidFill>
              </a:rPr>
              <a:t>Bebés</a:t>
            </a:r>
            <a:r>
              <a:rPr lang="en-US" sz="1800" b="0" dirty="0">
                <a:solidFill>
                  <a:schemeClr val="bg1"/>
                </a:solidFill>
              </a:rPr>
              <a:t> </a:t>
            </a:r>
            <a:r>
              <a:rPr lang="en-US" sz="1800" b="0" dirty="0" err="1">
                <a:solidFill>
                  <a:schemeClr val="bg1"/>
                </a:solidFill>
              </a:rPr>
              <a:t>pequeños</a:t>
            </a:r>
            <a:r>
              <a:rPr lang="en-US" sz="1800" b="0" dirty="0">
                <a:solidFill>
                  <a:schemeClr val="bg1"/>
                </a:solidFill>
              </a:rPr>
              <a:t> y </a:t>
            </a:r>
            <a:r>
              <a:rPr lang="en-US" sz="1800" b="0" dirty="0" err="1">
                <a:solidFill>
                  <a:schemeClr val="bg1"/>
                </a:solidFill>
              </a:rPr>
              <a:t>móviles</a:t>
            </a:r>
            <a:endParaRPr lang="en-US" sz="1800" dirty="0">
              <a:solidFill>
                <a:schemeClr val="bg1"/>
              </a:solidFill>
            </a:endParaRPr>
          </a:p>
        </p:txBody>
      </p:sp>
      <p:grpSp>
        <p:nvGrpSpPr>
          <p:cNvPr id="28" name="Group 27">
            <a:extLst>
              <a:ext uri="{FF2B5EF4-FFF2-40B4-BE49-F238E27FC236}">
                <a16:creationId xmlns:a16="http://schemas.microsoft.com/office/drawing/2014/main" id="{6F27348B-737C-4540-8000-0AA33B27A3DE}"/>
              </a:ext>
            </a:extLst>
          </p:cNvPr>
          <p:cNvGrpSpPr/>
          <p:nvPr/>
        </p:nvGrpSpPr>
        <p:grpSpPr>
          <a:xfrm>
            <a:off x="628650" y="2387600"/>
            <a:ext cx="4716783" cy="4543464"/>
            <a:chOff x="628650" y="2387600"/>
            <a:chExt cx="4716783" cy="4543464"/>
          </a:xfrm>
        </p:grpSpPr>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600" b="0" i="0" u="none" strike="noStrike" baseline="0" dirty="0"/>
                <a:t>Fomente la actividad física (es decir, “el tiempo boca abajo”).</a:t>
              </a:r>
            </a:p>
            <a:p>
              <a:pPr algn="l"/>
              <a:r>
                <a:rPr lang="en-US" sz="1600" b="0" i="0" u="none" strike="noStrike" baseline="0" dirty="0" err="1"/>
                <a:t>Coloque</a:t>
              </a:r>
              <a:r>
                <a:rPr lang="en-US" sz="1600" b="0" i="0" u="none" strike="noStrike" baseline="0" dirty="0"/>
                <a:t> los </a:t>
              </a:r>
              <a:r>
                <a:rPr lang="en-US" sz="1600" b="0" i="0" u="none" strike="noStrike" baseline="0" dirty="0" err="1"/>
                <a:t>juguetes</a:t>
              </a:r>
              <a:r>
                <a:rPr lang="en-US" sz="1600" b="0" i="0" u="none" strike="noStrike" baseline="0" dirty="0"/>
                <a:t> </a:t>
              </a:r>
              <a:r>
                <a:rPr lang="en-US" sz="1600" b="0" i="0" u="none" strike="noStrike" baseline="0" dirty="0" err="1"/>
                <a:t>apropiados</a:t>
              </a:r>
              <a:r>
                <a:rPr lang="en-US" sz="1600" b="0" i="0" u="none" strike="noStrike" baseline="0" dirty="0"/>
                <a:t> </a:t>
              </a:r>
              <a:r>
                <a:rPr lang="es-ES" sz="1600" b="0" i="0" u="none" strike="noStrike" baseline="0" dirty="0"/>
                <a:t>para su edad fuera del alcance; anime a los bebés a moverse hacia los </a:t>
              </a:r>
              <a:r>
                <a:rPr lang="en-US" sz="1600" b="0" i="0" u="none" strike="noStrike" baseline="0" dirty="0" err="1"/>
                <a:t>juguetes</a:t>
              </a:r>
              <a:r>
                <a:rPr lang="en-US" sz="1600" b="0" i="0" u="none" strike="noStrike" baseline="0" dirty="0"/>
                <a:t>.</a:t>
              </a:r>
            </a:p>
            <a:p>
              <a:pPr algn="l"/>
              <a:r>
                <a:rPr lang="en-US" sz="1600" b="0" i="0" u="none" strike="noStrike" baseline="0" dirty="0" err="1"/>
                <a:t>Proporcione</a:t>
              </a:r>
              <a:r>
                <a:rPr lang="en-US" sz="1600" b="0" i="0" u="none" strike="noStrike" baseline="0" dirty="0"/>
                <a:t> </a:t>
              </a:r>
              <a:r>
                <a:rPr lang="en-US" sz="1600" b="0" i="0" u="none" strike="noStrike" baseline="0" dirty="0" err="1"/>
                <a:t>espacios</a:t>
              </a:r>
              <a:r>
                <a:rPr lang="en-US" sz="1600" b="0" i="0" u="none" strike="noStrike" baseline="0" dirty="0"/>
                <a:t> </a:t>
              </a:r>
              <a:r>
                <a:rPr lang="en-US" sz="1600" b="0" i="0" u="none" strike="noStrike" baseline="0" dirty="0" err="1"/>
                <a:t>abiertos</a:t>
              </a:r>
              <a:r>
                <a:rPr lang="en-US" sz="1600" b="0" i="0" u="none" strike="noStrike" baseline="0" dirty="0"/>
                <a:t> para que los </a:t>
              </a:r>
              <a:r>
                <a:rPr lang="en-US" sz="1600" b="0" i="0" u="none" strike="noStrike" baseline="0" dirty="0" err="1"/>
                <a:t>bebés</a:t>
              </a:r>
              <a:r>
                <a:rPr lang="en-US" sz="1600" b="0" i="0" u="none" strike="noStrike" baseline="0" dirty="0"/>
                <a:t> </a:t>
              </a:r>
              <a:r>
                <a:rPr lang="en-US" sz="1600" b="0" i="0" u="none" strike="noStrike" baseline="0" dirty="0" err="1"/>
                <a:t>exploren</a:t>
              </a:r>
              <a:r>
                <a:rPr lang="en-US" sz="1600" b="0" i="0" u="none" strike="noStrike" baseline="0" dirty="0"/>
                <a:t>.</a:t>
              </a:r>
            </a:p>
            <a:p>
              <a:pPr algn="l"/>
              <a:r>
                <a:rPr lang="en-US" sz="1600" b="0" i="0" u="none" strike="noStrike" baseline="0" dirty="0" err="1"/>
                <a:t>Proporcione</a:t>
              </a:r>
              <a:r>
                <a:rPr lang="en-US" sz="1600" b="0" i="0" u="none" strike="noStrike" baseline="0" dirty="0"/>
                <a:t> </a:t>
              </a:r>
              <a:r>
                <a:rPr lang="en-US" sz="1600" b="0" i="0" u="none" strike="noStrike" baseline="0" dirty="0" err="1"/>
                <a:t>equipo</a:t>
              </a:r>
              <a:r>
                <a:rPr lang="en-US" sz="1600" b="0" i="0" u="none" strike="noStrike" baseline="0" dirty="0"/>
                <a:t> que </a:t>
              </a:r>
              <a:r>
                <a:rPr lang="en-US" sz="1600" b="0" i="0" u="none" strike="noStrike" baseline="0" dirty="0" err="1"/>
                <a:t>permita</a:t>
              </a:r>
              <a:r>
                <a:rPr lang="en-US" sz="1600" b="0" i="0" u="none" strike="noStrike" baseline="0" dirty="0"/>
                <a:t> </a:t>
              </a:r>
              <a:r>
                <a:rPr lang="en-US" sz="1600" b="0" i="0" u="none" strike="noStrike" baseline="0" dirty="0" err="1"/>
                <a:t>realizar</a:t>
              </a:r>
              <a:r>
                <a:rPr lang="en-US" sz="1600" b="0" i="0" u="none" strike="noStrike" baseline="0" dirty="0"/>
                <a:t> </a:t>
              </a:r>
              <a:r>
                <a:rPr lang="en-US" sz="1600" b="0" i="0" u="none" strike="noStrike" baseline="0" dirty="0" err="1"/>
                <a:t>actividades</a:t>
              </a:r>
              <a:r>
                <a:rPr lang="en-US" sz="1600" b="0" i="0" u="none" strike="noStrike" baseline="0" dirty="0"/>
                <a:t> </a:t>
              </a:r>
              <a:r>
                <a:rPr lang="en-US" sz="1600" b="0" i="0" u="none" strike="noStrike" baseline="0" dirty="0" err="1"/>
                <a:t>seguras</a:t>
              </a:r>
              <a:r>
                <a:rPr lang="en-US" sz="1600" b="0" i="0" u="none" strike="noStrike" baseline="0" dirty="0"/>
                <a:t> al </a:t>
              </a:r>
              <a:r>
                <a:rPr lang="en-US" sz="1600" b="0" i="0" u="none" strike="noStrike" baseline="0" dirty="0" err="1"/>
                <a:t>escalar</a:t>
              </a:r>
              <a:r>
                <a:rPr lang="en-US" sz="1600" b="0" i="0" u="none" strike="noStrike" baseline="0" dirty="0"/>
                <a:t>, </a:t>
              </a:r>
              <a:r>
                <a:rPr lang="en-US" sz="1600" b="0" i="0" u="none" strike="noStrike" baseline="0" dirty="0" err="1"/>
                <a:t>gatear</a:t>
              </a:r>
              <a:r>
                <a:rPr lang="en-US" sz="1600" b="0" i="0" u="none" strike="noStrike" baseline="0" dirty="0"/>
                <a:t> y </a:t>
              </a:r>
              <a:r>
                <a:rPr lang="en-US" sz="1600" b="0" i="0" u="none" strike="noStrike" baseline="0" dirty="0" err="1"/>
                <a:t>empujar</a:t>
              </a:r>
              <a:r>
                <a:rPr lang="en-US" sz="1600" b="0" i="0" u="none" strike="noStrike" baseline="0" dirty="0"/>
                <a:t> y </a:t>
              </a:r>
              <a:r>
                <a:rPr lang="en-US" sz="1600" b="0" i="0" u="none" strike="noStrike" baseline="0" dirty="0" err="1"/>
                <a:t>tirar</a:t>
              </a:r>
              <a:r>
                <a:rPr lang="en-US" sz="1600" b="0" i="0" u="none" strike="noStrike" baseline="0" dirty="0"/>
                <a:t>.</a:t>
              </a:r>
              <a:endParaRPr lang="en-US" sz="1600" dirty="0"/>
            </a:p>
          </p:txBody>
        </p:sp>
        <p:pic>
          <p:nvPicPr>
            <p:cNvPr id="15" name="Picture 14" descr="A picture containing person, colorful&#10;&#10;Description automatically generated">
              <a:extLst>
                <a:ext uri="{FF2B5EF4-FFF2-40B4-BE49-F238E27FC236}">
                  <a16:creationId xmlns:a16="http://schemas.microsoft.com/office/drawing/2014/main" id="{9086A7A1-3366-4D7F-BB42-B78FF44AC449}"/>
                </a:ext>
              </a:extLst>
            </p:cNvPr>
            <p:cNvPicPr>
              <a:picLocks noChangeAspect="1"/>
            </p:cNvPicPr>
            <p:nvPr/>
          </p:nvPicPr>
          <p:blipFill rotWithShape="1">
            <a:blip r:embed="rId3">
              <a:extLst>
                <a:ext uri="{28A0092B-C50C-407E-A947-70E740481C1C}">
                  <a14:useLocalDpi xmlns:a14="http://schemas.microsoft.com/office/drawing/2010/main" val="0"/>
                </a:ext>
              </a:extLst>
            </a:blip>
            <a:srcRect l="16964" t="25710" r="14580" b="18526"/>
            <a:stretch/>
          </p:blipFill>
          <p:spPr>
            <a:xfrm>
              <a:off x="2334409" y="5295901"/>
              <a:ext cx="3011024" cy="1635163"/>
            </a:xfrm>
            <a:prstGeom prst="rect">
              <a:avLst/>
            </a:prstGeom>
            <a:ln>
              <a:noFill/>
            </a:ln>
            <a:effectLst>
              <a:outerShdw blurRad="292100" dist="139700" dir="2700000" algn="tl" rotWithShape="0">
                <a:srgbClr val="333333">
                  <a:alpha val="65000"/>
                </a:srgbClr>
              </a:outerShdw>
            </a:effectLst>
          </p:spPr>
        </p:pic>
      </p:grpSp>
      <p:grpSp>
        <p:nvGrpSpPr>
          <p:cNvPr id="29" name="Group 28">
            <a:extLst>
              <a:ext uri="{FF2B5EF4-FFF2-40B4-BE49-F238E27FC236}">
                <a16:creationId xmlns:a16="http://schemas.microsoft.com/office/drawing/2014/main" id="{F66A4180-8C0C-4ADC-A0B1-4AD599C5E3B3}"/>
              </a:ext>
            </a:extLst>
          </p:cNvPr>
          <p:cNvGrpSpPr/>
          <p:nvPr/>
        </p:nvGrpSpPr>
        <p:grpSpPr>
          <a:xfrm>
            <a:off x="4977370" y="1718455"/>
            <a:ext cx="4489662" cy="5311915"/>
            <a:chOff x="4977370" y="1718455"/>
            <a:chExt cx="4489662" cy="5311915"/>
          </a:xfrm>
        </p:grpSpPr>
        <p:grpSp>
          <p:nvGrpSpPr>
            <p:cNvPr id="4" name="Group 3">
              <a:extLst>
                <a:ext uri="{FF2B5EF4-FFF2-40B4-BE49-F238E27FC236}">
                  <a16:creationId xmlns:a16="http://schemas.microsoft.com/office/drawing/2014/main" id="{2167D9E9-8BE8-43A3-A926-D0F188726146}"/>
                </a:ext>
              </a:extLst>
            </p:cNvPr>
            <p:cNvGrpSpPr/>
            <p:nvPr/>
          </p:nvGrpSpPr>
          <p:grpSpPr>
            <a:xfrm>
              <a:off x="4977370" y="1718455"/>
              <a:ext cx="3897757" cy="4923645"/>
              <a:chOff x="4977370" y="1718455"/>
              <a:chExt cx="3897757" cy="4923645"/>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4988927" y="1718455"/>
                <a:ext cx="3886200" cy="45019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err="1">
                    <a:solidFill>
                      <a:srgbClr val="FFFFFF"/>
                    </a:solidFill>
                  </a:rPr>
                  <a:t>Niños</a:t>
                </a:r>
                <a:r>
                  <a:rPr lang="en-US" sz="1800" b="0" i="0" u="none" strike="noStrike" baseline="0" dirty="0">
                    <a:solidFill>
                      <a:srgbClr val="FFFFFF"/>
                    </a:solidFill>
                  </a:rPr>
                  <a:t> </a:t>
                </a:r>
                <a:r>
                  <a:rPr lang="en-US" sz="1800" b="0" i="0" u="none" strike="noStrike" baseline="0" dirty="0" err="1">
                    <a:solidFill>
                      <a:srgbClr val="FFFFFF"/>
                    </a:solidFill>
                  </a:rPr>
                  <a:t>pequeños</a:t>
                </a:r>
                <a:endParaRPr lang="en-US" sz="2200" dirty="0">
                  <a:solidFill>
                    <a:schemeClr val="bg1"/>
                  </a:solidFill>
                </a:endParaRP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497737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600" b="0" i="0" u="none" strike="noStrike" baseline="0" dirty="0"/>
                  <a:t>Aliente la actividad física en </a:t>
                </a:r>
                <a:r>
                  <a:rPr lang="en-US" sz="1600" b="0" i="0" u="none" strike="noStrike" baseline="0" dirty="0" err="1"/>
                  <a:t>cada</a:t>
                </a:r>
                <a:r>
                  <a:rPr lang="en-US" sz="1600" b="0" i="0" u="none" strike="noStrike" baseline="0" dirty="0"/>
                  <a:t> </a:t>
                </a:r>
                <a:r>
                  <a:rPr lang="en-US" sz="1600" b="0" i="0" u="none" strike="noStrike" baseline="0" dirty="0" err="1"/>
                  <a:t>oportunidad</a:t>
                </a:r>
                <a:r>
                  <a:rPr lang="en-US" sz="1600" b="0" i="0" u="none" strike="noStrike" baseline="0" dirty="0"/>
                  <a:t>.</a:t>
                </a:r>
              </a:p>
              <a:p>
                <a:pPr algn="l"/>
                <a:r>
                  <a:rPr lang="es-ES" sz="1600" b="0" i="0" u="none" strike="noStrike" baseline="0" dirty="0"/>
                  <a:t>Permita el juego libre y cree </a:t>
                </a:r>
                <a:r>
                  <a:rPr lang="en-US" sz="1600" b="0" i="0" u="none" strike="noStrike" baseline="0" dirty="0" err="1"/>
                  <a:t>espacios</a:t>
                </a:r>
                <a:r>
                  <a:rPr lang="en-US" sz="1600" b="0" i="0" u="none" strike="noStrike" baseline="0" dirty="0"/>
                  <a:t> </a:t>
                </a:r>
                <a:r>
                  <a:rPr lang="en-US" sz="1600" b="0" i="0" u="none" strike="noStrike" baseline="0" dirty="0" err="1"/>
                  <a:t>abiertos</a:t>
                </a:r>
                <a:r>
                  <a:rPr lang="en-US" sz="1600" b="0" i="0" u="none" strike="noStrike" baseline="0" dirty="0"/>
                  <a:t> para </a:t>
                </a:r>
                <a:r>
                  <a:rPr lang="en-US" sz="1600" b="0" i="0" u="none" strike="noStrike" baseline="0" dirty="0" err="1"/>
                  <a:t>caminar</a:t>
                </a:r>
                <a:r>
                  <a:rPr lang="en-US" sz="1600" b="0" i="0" u="none" strike="noStrike" baseline="0" dirty="0"/>
                  <a:t>, </a:t>
                </a:r>
                <a:r>
                  <a:rPr lang="en-US" sz="1600" b="0" i="0" u="none" strike="noStrike" baseline="0" dirty="0" err="1"/>
                  <a:t>ponerse</a:t>
                </a:r>
                <a:r>
                  <a:rPr lang="en-US" sz="1600" b="0" i="0" u="none" strike="noStrike" baseline="0" dirty="0"/>
                  <a:t> </a:t>
                </a:r>
                <a:r>
                  <a:rPr lang="en-US" sz="1600" b="0" i="0" u="none" strike="noStrike" baseline="0" dirty="0" err="1"/>
                  <a:t>en</a:t>
                </a:r>
                <a:r>
                  <a:rPr lang="en-US" sz="1600" b="0" i="0" u="none" strike="noStrike" baseline="0" dirty="0"/>
                  <a:t> </a:t>
                </a:r>
                <a:r>
                  <a:rPr lang="en-US" sz="1600" b="0" i="0" u="none" strike="noStrike" baseline="0" dirty="0" err="1"/>
                  <a:t>cuclillas</a:t>
                </a:r>
                <a:r>
                  <a:rPr lang="en-US" sz="1600" b="0" i="0" u="none" strike="noStrike" baseline="0" dirty="0"/>
                  <a:t>, </a:t>
                </a:r>
                <a:r>
                  <a:rPr lang="en-US" sz="1600" b="0" i="0" u="none" strike="noStrike" baseline="0" dirty="0" err="1"/>
                  <a:t>trepar</a:t>
                </a:r>
                <a:r>
                  <a:rPr lang="en-US" sz="1600" b="0" i="0" u="none" strike="noStrike" baseline="0" dirty="0"/>
                  <a:t>, etc.</a:t>
                </a:r>
              </a:p>
              <a:p>
                <a:pPr algn="l"/>
                <a:r>
                  <a:rPr lang="en-US" sz="1600" b="0" i="0" u="none" strike="noStrike" baseline="0" dirty="0" err="1"/>
                  <a:t>Brinde</a:t>
                </a:r>
                <a:r>
                  <a:rPr lang="en-US" sz="1600" b="0" i="0" u="none" strike="noStrike" baseline="0" dirty="0"/>
                  <a:t> </a:t>
                </a:r>
                <a:r>
                  <a:rPr lang="en-US" sz="1600" b="0" i="0" u="none" strike="noStrike" baseline="0" dirty="0" err="1"/>
                  <a:t>muchas</a:t>
                </a:r>
                <a:r>
                  <a:rPr lang="en-US" sz="1600" b="0" i="0" u="none" strike="noStrike" baseline="0" dirty="0"/>
                  <a:t> </a:t>
                </a:r>
                <a:r>
                  <a:rPr lang="en-US" sz="1600" b="0" i="0" u="none" strike="noStrike" baseline="0" dirty="0" err="1"/>
                  <a:t>oportunidades</a:t>
                </a:r>
                <a:r>
                  <a:rPr lang="en-US" sz="1600" b="0" i="0" u="none" strike="noStrike" baseline="0" dirty="0"/>
                  <a:t> </a:t>
                </a:r>
                <a:r>
                  <a:rPr lang="es-ES" sz="1600" b="0" i="0" u="none" strike="noStrike" baseline="0" dirty="0"/>
                  <a:t>para que los niños se mantengan en equilibrio, se arrastren debajo y alrededor de los objetos, </a:t>
                </a:r>
                <a:r>
                  <a:rPr lang="en-US" sz="1600" b="0" i="0" u="none" strike="noStrike" baseline="0" dirty="0" err="1"/>
                  <a:t>bailen</a:t>
                </a:r>
                <a:r>
                  <a:rPr lang="en-US" sz="1600" b="0" i="0" u="none" strike="noStrike" baseline="0" dirty="0"/>
                  <a:t>, etc.</a:t>
                </a:r>
                <a:endParaRPr lang="en-US" sz="1600" dirty="0"/>
              </a:p>
            </p:txBody>
          </p:sp>
        </p:grpSp>
        <p:pic>
          <p:nvPicPr>
            <p:cNvPr id="27" name="Picture 26" descr="A picture containing person&#10;&#10;Description automatically generated">
              <a:extLst>
                <a:ext uri="{FF2B5EF4-FFF2-40B4-BE49-F238E27FC236}">
                  <a16:creationId xmlns:a16="http://schemas.microsoft.com/office/drawing/2014/main" id="{17778789-29FE-472A-8B35-9CAE82334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124" y="4867098"/>
              <a:ext cx="3244908" cy="216327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304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85323"/>
          </a:xfrm>
          <a:prstGeom prst="rect">
            <a:avLst/>
          </a:prstGeom>
          <a:noFill/>
        </p:spPr>
        <p:txBody>
          <a:bodyPr wrap="square" rtlCol="0">
            <a:spAutoFit/>
          </a:bodyPr>
          <a:lstStyle/>
          <a:p>
            <a:pPr algn="l"/>
            <a:r>
              <a:rPr lang="es-ES" sz="1800" b="0" i="0" u="none" strike="noStrike" baseline="0" dirty="0">
                <a:solidFill>
                  <a:srgbClr val="00426A"/>
                </a:solidFill>
              </a:rPr>
              <a:t>Actualmente Nemours está financiado por el Cent ro para el</a:t>
            </a:r>
          </a:p>
          <a:p>
            <a:pPr algn="l"/>
            <a:r>
              <a:rPr lang="es-ES" sz="1800" b="0" i="0" u="none" strike="noStrike" baseline="0" dirty="0">
                <a:solidFill>
                  <a:srgbClr val="00426A"/>
                </a:solidFill>
              </a:rPr>
              <a:t>Control y la Prevención de Enfermedades (CDC) con un</a:t>
            </a:r>
          </a:p>
          <a:p>
            <a:pPr algn="l"/>
            <a:r>
              <a:rPr lang="es-ES" sz="1800" b="0" i="0" u="none" strike="noStrike" baseline="0" dirty="0">
                <a:solidFill>
                  <a:srgbClr val="00426A"/>
                </a:solidFill>
              </a:rPr>
              <a:t>Acuerdo de Cooperación de cinco años (6NU38OT000304-01-</a:t>
            </a:r>
          </a:p>
          <a:p>
            <a:pPr algn="l"/>
            <a:r>
              <a:rPr lang="es-ES" sz="1800" b="0" i="0" u="none" strike="noStrike" baseline="0" dirty="0">
                <a:solidFill>
                  <a:srgbClr val="00426A"/>
                </a:solidFill>
              </a:rPr>
              <a:t>0 2). Mediante este esfuerzo, apoyamos a las instituciones de</a:t>
            </a:r>
          </a:p>
          <a:p>
            <a:pPr algn="l"/>
            <a:r>
              <a:rPr lang="es-ES" sz="1800" b="0" i="0" u="none" strike="noStrike" baseline="0" dirty="0">
                <a:solidFill>
                  <a:srgbClr val="00426A"/>
                </a:solidFill>
              </a:rPr>
              <a:t>cuidado y educación infantil (ECE, por sus siglas en inglés)</a:t>
            </a:r>
          </a:p>
          <a:p>
            <a:pPr algn="l"/>
            <a:r>
              <a:rPr lang="es-ES" sz="1800" b="0" i="0" u="none" strike="noStrike" baseline="0" dirty="0">
                <a:solidFill>
                  <a:srgbClr val="00426A"/>
                </a:solidFill>
              </a:rPr>
              <a:t>para integrar las mejores prácticas y normas para la</a:t>
            </a:r>
          </a:p>
          <a:p>
            <a:pPr algn="l"/>
            <a:r>
              <a:rPr lang="es-ES" sz="1800" b="0" i="0" u="none" strike="noStrike" baseline="0" dirty="0">
                <a:solidFill>
                  <a:srgbClr val="00426A"/>
                </a:solidFill>
              </a:rPr>
              <a:t>alimentación saludable, la actividad física, el apoyo a la lactancia</a:t>
            </a:r>
          </a:p>
          <a:p>
            <a:pPr algn="l"/>
            <a:r>
              <a:rPr lang="es-ES" sz="1800" b="0" i="0" u="none" strike="noStrike" baseline="0" dirty="0">
                <a:solidFill>
                  <a:srgbClr val="00426A"/>
                </a:solidFill>
              </a:rPr>
              <a:t>materna y la reducción del tiempo en pantalla en los sistemas y</a:t>
            </a:r>
          </a:p>
          <a:p>
            <a:pPr algn="l"/>
            <a:r>
              <a:rPr lang="en-US" sz="1800" b="0" i="0" u="none" strike="noStrike" baseline="0" dirty="0" err="1">
                <a:solidFill>
                  <a:srgbClr val="00426A"/>
                </a:solidFill>
              </a:rPr>
              <a:t>entornos</a:t>
            </a:r>
            <a:r>
              <a:rPr lang="en-US" sz="1800" b="0" i="0" u="none" strike="noStrike" baseline="0" dirty="0">
                <a:solidFill>
                  <a:srgbClr val="00426A"/>
                </a:solidFill>
              </a:rPr>
              <a:t> de ECE.</a:t>
            </a:r>
            <a:endParaRPr lang="en-US" sz="2000" dirty="0">
              <a:solidFill>
                <a:srgbClr val="00426A"/>
              </a:solidFill>
            </a:endParaRPr>
          </a:p>
        </p:txBody>
      </p:sp>
      <p:pic>
        <p:nvPicPr>
          <p:cNvPr id="4" name="Picture 3" descr="A baby in a highchair with a birthday cake in front of her&#10;&#10;Description automatically generated with low confidence">
            <a:extLst>
              <a:ext uri="{FF2B5EF4-FFF2-40B4-BE49-F238E27FC236}">
                <a16:creationId xmlns:a16="http://schemas.microsoft.com/office/drawing/2014/main" id="{E1349747-2DE9-4F6D-AA50-0AC6D2E6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124" y="4762124"/>
            <a:ext cx="3238875" cy="21592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r>
              <a:rPr lang="es-ES" sz="1400" dirty="0">
                <a:solidFill>
                  <a:srgbClr val="00426A"/>
                </a:solidFill>
              </a:rPr>
              <a:t>Las opiniones expresadas en materiales escritos o</a:t>
            </a:r>
          </a:p>
          <a:p>
            <a:r>
              <a:rPr lang="es-ES" sz="1400" dirty="0">
                <a:solidFill>
                  <a:srgbClr val="00426A"/>
                </a:solidFill>
              </a:rPr>
              <a:t>publicaciones, o por los oradores y moderadores no</a:t>
            </a:r>
          </a:p>
          <a:p>
            <a:r>
              <a:rPr lang="es-ES" sz="1400" dirty="0">
                <a:solidFill>
                  <a:srgbClr val="00426A"/>
                </a:solidFill>
              </a:rPr>
              <a:t>reflejan necesariamente las políticas oficiales del</a:t>
            </a:r>
          </a:p>
          <a:p>
            <a:r>
              <a:rPr lang="es-ES" sz="1400" dirty="0">
                <a:solidFill>
                  <a:srgbClr val="00426A"/>
                </a:solidFill>
              </a:rPr>
              <a:t>Departamento de Salud y Servicios Sociales.</a:t>
            </a:r>
          </a:p>
          <a:p>
            <a:r>
              <a:rPr lang="es-ES" sz="1400" dirty="0">
                <a:solidFill>
                  <a:srgbClr val="00426A"/>
                </a:solidFill>
              </a:rPr>
              <a:t>Cualquier mención de nombres comerciales, prácticas</a:t>
            </a:r>
          </a:p>
          <a:p>
            <a:r>
              <a:rPr lang="es-ES" sz="1400" dirty="0">
                <a:solidFill>
                  <a:srgbClr val="00426A"/>
                </a:solidFill>
              </a:rPr>
              <a:t>comerciales u organizaciones implican el respaldo del</a:t>
            </a:r>
          </a:p>
          <a:p>
            <a:r>
              <a:rPr lang="es-ES" sz="1400" dirty="0">
                <a:solidFill>
                  <a:srgbClr val="00426A"/>
                </a:solidFill>
              </a:rPr>
              <a:t>gobierno de los Estados Unidos.</a:t>
            </a:r>
            <a:endParaRPr lang="en-US" sz="1400" dirty="0">
              <a:solidFill>
                <a:srgbClr val="00426A"/>
              </a:solidFill>
            </a:endParaRPr>
          </a:p>
        </p:txBody>
      </p:sp>
    </p:spTree>
    <p:extLst>
      <p:ext uri="{BB962C8B-B14F-4D97-AF65-F5344CB8AC3E}">
        <p14:creationId xmlns:p14="http://schemas.microsoft.com/office/powerpoint/2010/main" val="415470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044965" y="490538"/>
            <a:ext cx="3607349" cy="1628775"/>
          </a:xfrm>
        </p:spPr>
        <p:txBody>
          <a:bodyPr anchor="b">
            <a:norm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Cómo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promueve</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el</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desarrollo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motriz</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grueso</a:t>
            </a:r>
            <a:br>
              <a:rPr lang="en-US" sz="2000" b="0" i="0" u="none" strike="noStrike" baseline="0" dirty="0">
                <a:solidFill>
                  <a:srgbClr val="FBAE14"/>
                </a:solidFill>
                <a:latin typeface="+mj-lt"/>
              </a:rPr>
            </a:br>
            <a:r>
              <a:rPr lang="es-ES" sz="2000" b="0" i="0" u="none" strike="noStrike" baseline="0" dirty="0">
                <a:solidFill>
                  <a:srgbClr val="FBAE14"/>
                </a:solidFill>
                <a:latin typeface="+mj-lt"/>
              </a:rPr>
              <a:t>en los niños en edad</a:t>
            </a:r>
            <a:br>
              <a:rPr lang="es-ES" sz="2000" b="0" i="0" u="none" strike="noStrike" baseline="0" dirty="0">
                <a:solidFill>
                  <a:srgbClr val="FBAE14"/>
                </a:solidFill>
                <a:latin typeface="+mj-lt"/>
              </a:rPr>
            </a:br>
            <a:r>
              <a:rPr lang="en-US" sz="2000" b="0" i="0" u="none" strike="noStrike" baseline="0" dirty="0" err="1">
                <a:solidFill>
                  <a:srgbClr val="FBAE14"/>
                </a:solidFill>
                <a:latin typeface="+mj-lt"/>
              </a:rPr>
              <a:t>preescolar</a:t>
            </a:r>
            <a:r>
              <a:rPr lang="en-US" sz="2000" b="0" i="0" u="none" strike="noStrike" baseline="0" dirty="0">
                <a:solidFill>
                  <a:srgbClr val="FBAE14"/>
                </a:solidFill>
                <a:latin typeface="+mj-lt"/>
              </a:rPr>
              <a:t>?</a:t>
            </a:r>
            <a:endParaRPr lang="en-US" sz="2400" dirty="0">
              <a:latin typeface="+mj-lt"/>
            </a:endParaRPr>
          </a:p>
        </p:txBody>
      </p:sp>
      <p:pic>
        <p:nvPicPr>
          <p:cNvPr id="16" name="Picture 15" descr="A picture containing slide, yellow, outdoor object, orange&#10;&#10;Description automatically generated">
            <a:extLst>
              <a:ext uri="{FF2B5EF4-FFF2-40B4-BE49-F238E27FC236}">
                <a16:creationId xmlns:a16="http://schemas.microsoft.com/office/drawing/2014/main" id="{DE70DEAC-7C51-4338-81E7-CB4F166A30BA}"/>
              </a:ext>
            </a:extLst>
          </p:cNvPr>
          <p:cNvPicPr>
            <a:picLocks noChangeAspect="1"/>
          </p:cNvPicPr>
          <p:nvPr/>
        </p:nvPicPr>
        <p:blipFill rotWithShape="1">
          <a:blip r:embed="rId3">
            <a:extLst>
              <a:ext uri="{28A0092B-C50C-407E-A947-70E740481C1C}">
                <a14:useLocalDpi xmlns:a14="http://schemas.microsoft.com/office/drawing/2010/main" val="0"/>
              </a:ext>
            </a:extLst>
          </a:blip>
          <a:srcRect l="102"/>
          <a:stretch/>
        </p:blipFill>
        <p:spPr>
          <a:xfrm>
            <a:off x="0" y="19875"/>
            <a:ext cx="4603544" cy="69037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044965" y="2312276"/>
            <a:ext cx="3737082" cy="4055186"/>
          </a:xfrm>
        </p:spPr>
        <p:txBody>
          <a:bodyPr anchorCtr="0">
            <a:normAutofit/>
          </a:bodyPr>
          <a:lstStyle/>
          <a:p>
            <a:r>
              <a:rPr lang="es-ES" sz="1800" b="0" dirty="0"/>
              <a:t>Aliente la actividad física </a:t>
            </a:r>
            <a:r>
              <a:rPr lang="en-US" sz="1800" b="0" dirty="0" err="1"/>
              <a:t>en</a:t>
            </a:r>
            <a:r>
              <a:rPr lang="en-US" sz="1800" b="0" dirty="0"/>
              <a:t> </a:t>
            </a:r>
            <a:r>
              <a:rPr lang="en-US" sz="1800" b="0" dirty="0" err="1"/>
              <a:t>cada</a:t>
            </a:r>
            <a:r>
              <a:rPr lang="en-US" sz="1800" b="0" dirty="0"/>
              <a:t> </a:t>
            </a:r>
            <a:r>
              <a:rPr lang="en-US" sz="1800" b="0" dirty="0" err="1"/>
              <a:t>oportunidad</a:t>
            </a:r>
            <a:r>
              <a:rPr lang="en-US" sz="1800" b="0" dirty="0"/>
              <a:t>.</a:t>
            </a:r>
          </a:p>
          <a:p>
            <a:r>
              <a:rPr lang="en-US" sz="1800" b="0" dirty="0" err="1"/>
              <a:t>Proporcione</a:t>
            </a:r>
            <a:r>
              <a:rPr lang="en-US" sz="1800" b="0" dirty="0"/>
              <a:t> </a:t>
            </a:r>
            <a:r>
              <a:rPr lang="en-US" sz="1800" b="0" dirty="0" err="1"/>
              <a:t>juego</a:t>
            </a:r>
            <a:r>
              <a:rPr lang="en-US" sz="1800" b="0" dirty="0"/>
              <a:t> libre y </a:t>
            </a:r>
            <a:r>
              <a:rPr lang="en-US" sz="1800" b="0" dirty="0" err="1"/>
              <a:t>espacios</a:t>
            </a:r>
            <a:r>
              <a:rPr lang="en-US" sz="1800" b="0" dirty="0"/>
              <a:t> </a:t>
            </a:r>
            <a:r>
              <a:rPr lang="en-US" sz="1800" b="0" dirty="0" err="1"/>
              <a:t>abiertos</a:t>
            </a:r>
            <a:r>
              <a:rPr lang="en-US" sz="1800" b="0" dirty="0"/>
              <a:t> para </a:t>
            </a:r>
            <a:r>
              <a:rPr lang="en-US" sz="1800" b="0" dirty="0" err="1"/>
              <a:t>correr</a:t>
            </a:r>
            <a:r>
              <a:rPr lang="en-US" sz="1800" b="0" dirty="0"/>
              <a:t>, </a:t>
            </a:r>
            <a:r>
              <a:rPr lang="en-US" sz="1800" b="0" dirty="0" err="1"/>
              <a:t>saltar</a:t>
            </a:r>
            <a:r>
              <a:rPr lang="en-US" sz="1800" b="0" dirty="0"/>
              <a:t>, </a:t>
            </a:r>
            <a:r>
              <a:rPr lang="en-US" sz="1800" b="0" dirty="0" err="1"/>
              <a:t>escalar</a:t>
            </a:r>
            <a:r>
              <a:rPr lang="en-US" sz="1800" b="0" dirty="0"/>
              <a:t>, etc.</a:t>
            </a:r>
          </a:p>
          <a:p>
            <a:r>
              <a:rPr lang="en-US" sz="1800" b="0" dirty="0" err="1"/>
              <a:t>Brinde</a:t>
            </a:r>
            <a:r>
              <a:rPr lang="en-US" sz="1800" b="0" dirty="0"/>
              <a:t> </a:t>
            </a:r>
            <a:r>
              <a:rPr lang="en-US" sz="1800" b="0" dirty="0" err="1"/>
              <a:t>diversas</a:t>
            </a:r>
            <a:r>
              <a:rPr lang="en-US" sz="1800" b="0" dirty="0"/>
              <a:t> </a:t>
            </a:r>
            <a:r>
              <a:rPr lang="en-US" sz="1800" b="0" dirty="0" err="1"/>
              <a:t>oportunidades</a:t>
            </a:r>
            <a:r>
              <a:rPr lang="en-US" sz="1800" b="0" dirty="0"/>
              <a:t> para </a:t>
            </a:r>
            <a:r>
              <a:rPr lang="en-US" sz="1800" b="0" dirty="0" err="1"/>
              <a:t>mantener</a:t>
            </a:r>
            <a:r>
              <a:rPr lang="en-US" sz="1800" b="0" dirty="0"/>
              <a:t> </a:t>
            </a:r>
            <a:r>
              <a:rPr lang="en-US" sz="1800" b="0" dirty="0" err="1"/>
              <a:t>el</a:t>
            </a:r>
            <a:r>
              <a:rPr lang="en-US" sz="1800" b="0" dirty="0"/>
              <a:t> </a:t>
            </a:r>
            <a:r>
              <a:rPr lang="en-US" sz="1800" b="0" dirty="0" err="1"/>
              <a:t>equilibrio</a:t>
            </a:r>
            <a:r>
              <a:rPr lang="en-US" sz="1800" b="0" dirty="0"/>
              <a:t>, </a:t>
            </a:r>
            <a:r>
              <a:rPr lang="en-US" sz="1800" b="0" dirty="0" err="1"/>
              <a:t>balancearse</a:t>
            </a:r>
            <a:r>
              <a:rPr lang="en-US" sz="1800" b="0" dirty="0"/>
              <a:t>, explorer </a:t>
            </a:r>
            <a:r>
              <a:rPr lang="en-US" sz="1800" b="0" dirty="0" err="1"/>
              <a:t>posiciones</a:t>
            </a:r>
            <a:r>
              <a:rPr lang="en-US" sz="1800" b="0" dirty="0"/>
              <a:t> </a:t>
            </a:r>
            <a:r>
              <a:rPr lang="en-US" sz="1800" b="0" dirty="0" err="1"/>
              <a:t>invertidas</a:t>
            </a:r>
            <a:r>
              <a:rPr lang="en-US" sz="1800" b="0" dirty="0"/>
              <a:t>, </a:t>
            </a:r>
            <a:r>
              <a:rPr lang="es-ES" sz="1800" b="0" dirty="0"/>
              <a:t>soportar el peso de sus </a:t>
            </a:r>
            <a:r>
              <a:rPr lang="en-US" sz="1800" b="0" dirty="0" err="1"/>
              <a:t>cuerpos</a:t>
            </a:r>
            <a:r>
              <a:rPr lang="en-US" sz="1800" b="0" dirty="0"/>
              <a:t>, etc.</a:t>
            </a:r>
            <a:endParaRPr lang="en-US" sz="1100" b="0" dirty="0"/>
          </a:p>
        </p:txBody>
      </p:sp>
    </p:spTree>
    <p:extLst>
      <p:ext uri="{BB962C8B-B14F-4D97-AF65-F5344CB8AC3E}">
        <p14:creationId xmlns:p14="http://schemas.microsoft.com/office/powerpoint/2010/main" val="39647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357803" y="3519871"/>
            <a:ext cx="3500730" cy="1191025"/>
          </a:xfrm>
        </p:spPr>
        <p:txBody>
          <a:bodyPr anchor="b">
            <a:normAutofit/>
          </a:bodyPr>
          <a:lstStyle/>
          <a:p>
            <a:pPr algn="l"/>
            <a:r>
              <a:rPr lang="en-US" sz="1800" b="0" i="0" u="none" strike="noStrike" baseline="0" dirty="0">
                <a:solidFill>
                  <a:srgbClr val="309D8A"/>
                </a:solidFill>
                <a:latin typeface="+mn-lt"/>
              </a:rPr>
              <a:t>La </a:t>
            </a:r>
            <a:r>
              <a:rPr lang="en-US" sz="1800" b="0" i="0" u="none" strike="noStrike" baseline="0" dirty="0" err="1">
                <a:solidFill>
                  <a:srgbClr val="309D8A"/>
                </a:solidFill>
                <a:latin typeface="+mn-lt"/>
              </a:rPr>
              <a:t>actividad</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física</a:t>
            </a:r>
            <a:br>
              <a:rPr lang="en-US" sz="1800" b="0" i="0" u="none" strike="noStrike" baseline="0" dirty="0">
                <a:solidFill>
                  <a:srgbClr val="309D8A"/>
                </a:solidFill>
                <a:latin typeface="+mn-lt"/>
              </a:rPr>
            </a:br>
            <a:r>
              <a:rPr lang="en-US" sz="1800" b="0" i="0" u="none" strike="noStrike" baseline="0" dirty="0" err="1">
                <a:solidFill>
                  <a:srgbClr val="309D8A"/>
                </a:solidFill>
                <a:latin typeface="+mn-lt"/>
              </a:rPr>
              <a:t>fomenta</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el</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desarrollo</a:t>
            </a:r>
            <a:br>
              <a:rPr lang="en-US" sz="1800" b="0" i="0" u="none" strike="noStrike" baseline="0" dirty="0">
                <a:solidFill>
                  <a:srgbClr val="309D8A"/>
                </a:solidFill>
                <a:latin typeface="+mn-lt"/>
              </a:rPr>
            </a:br>
            <a:r>
              <a:rPr lang="en-US" sz="1800" b="0" i="0" u="none" strike="noStrike" baseline="0" dirty="0" err="1">
                <a:solidFill>
                  <a:srgbClr val="309D8A"/>
                </a:solidFill>
                <a:latin typeface="+mn-lt"/>
              </a:rPr>
              <a:t>socioemocional</a:t>
            </a:r>
            <a:r>
              <a:rPr lang="en-US" sz="1800" b="0" i="0" u="none" strike="noStrike" baseline="0" dirty="0">
                <a:solidFill>
                  <a:srgbClr val="309D8A"/>
                </a:solidFill>
                <a:latin typeface="+mn-lt"/>
              </a:rPr>
              <a:t> de</a:t>
            </a:r>
            <a:br>
              <a:rPr lang="en-US" sz="1800" b="0" i="0" u="none" strike="noStrike" baseline="0" dirty="0">
                <a:solidFill>
                  <a:srgbClr val="309D8A"/>
                </a:solidFill>
                <a:latin typeface="+mn-lt"/>
              </a:rPr>
            </a:br>
            <a:r>
              <a:rPr lang="en-US" sz="1800" b="0" i="0" u="none" strike="noStrike" baseline="0" dirty="0">
                <a:solidFill>
                  <a:srgbClr val="309D8A"/>
                </a:solidFill>
                <a:latin typeface="+mn-lt"/>
              </a:rPr>
              <a:t>los </a:t>
            </a:r>
            <a:r>
              <a:rPr lang="en-US" sz="1800" b="0" i="0" u="none" strike="noStrike" baseline="0" dirty="0" err="1">
                <a:solidFill>
                  <a:srgbClr val="309D8A"/>
                </a:solidFill>
                <a:latin typeface="+mn-lt"/>
              </a:rPr>
              <a:t>niños</a:t>
            </a:r>
            <a:r>
              <a:rPr lang="en-US" sz="1800" b="0" i="0" u="none" strike="noStrike" baseline="0" dirty="0">
                <a:solidFill>
                  <a:srgbClr val="309D8A"/>
                </a:solidFill>
                <a:latin typeface="+mn-lt"/>
              </a:rPr>
              <a:t>.</a:t>
            </a:r>
            <a:endParaRPr lang="en-US" sz="2000" dirty="0">
              <a:solidFill>
                <a:srgbClr val="309C8A"/>
              </a:solidFill>
              <a:latin typeface="+mn-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4012602" y="2991633"/>
            <a:ext cx="4920740" cy="3635078"/>
          </a:xfrm>
        </p:spPr>
        <p:txBody>
          <a:bodyPr anchorCtr="0">
            <a:normAutofit/>
          </a:bodyPr>
          <a:lstStyle/>
          <a:p>
            <a:r>
              <a:rPr lang="es-ES" sz="1600" b="0" dirty="0"/>
              <a:t>Les da retroalimentación cálida y positiva cuando se involucran en una actividad </a:t>
            </a:r>
            <a:r>
              <a:rPr lang="en-US" sz="1600" b="0" dirty="0"/>
              <a:t>con </a:t>
            </a:r>
            <a:r>
              <a:rPr lang="en-US" sz="1600" b="0" dirty="0" err="1"/>
              <a:t>éxito</a:t>
            </a:r>
            <a:r>
              <a:rPr lang="en-US" sz="1600" b="0" dirty="0"/>
              <a:t>.</a:t>
            </a:r>
          </a:p>
          <a:p>
            <a:r>
              <a:rPr lang="es-ES" sz="1600" b="0" dirty="0"/>
              <a:t>Los anima a escuchar y seguir </a:t>
            </a:r>
            <a:r>
              <a:rPr lang="en-US" sz="1600" b="0" dirty="0" err="1"/>
              <a:t>instrucciones</a:t>
            </a:r>
            <a:r>
              <a:rPr lang="en-US" sz="1600" b="0" dirty="0"/>
              <a:t>.</a:t>
            </a:r>
          </a:p>
          <a:p>
            <a:r>
              <a:rPr lang="es-ES" sz="1600" b="0" dirty="0"/>
              <a:t>Los anima a participar en actividades </a:t>
            </a:r>
            <a:r>
              <a:rPr lang="en-US" sz="1600" b="0" dirty="0" err="1"/>
              <a:t>individuales</a:t>
            </a:r>
            <a:r>
              <a:rPr lang="en-US" sz="1600" b="0" dirty="0"/>
              <a:t> y </a:t>
            </a:r>
            <a:r>
              <a:rPr lang="en-US" sz="1600" b="0" dirty="0" err="1"/>
              <a:t>grupales</a:t>
            </a:r>
            <a:r>
              <a:rPr lang="en-US" sz="1600" b="0" dirty="0"/>
              <a:t>.</a:t>
            </a:r>
          </a:p>
          <a:p>
            <a:r>
              <a:rPr lang="es-ES" sz="1600" b="0" dirty="0"/>
              <a:t>Establece relaciones con los compañeros durante el juego no estructurado.</a:t>
            </a:r>
          </a:p>
          <a:p>
            <a:r>
              <a:rPr lang="es-ES" sz="1600" b="0" dirty="0"/>
              <a:t>Muestra interés y respeto por sus </a:t>
            </a:r>
            <a:r>
              <a:rPr lang="en-US" sz="1600" b="0" dirty="0" err="1"/>
              <a:t>compañeros</a:t>
            </a:r>
            <a:r>
              <a:rPr lang="en-US" sz="1600" b="0" dirty="0"/>
              <a:t>.</a:t>
            </a:r>
            <a:endParaRPr lang="en-US" sz="1100" b="0" dirty="0"/>
          </a:p>
        </p:txBody>
      </p:sp>
      <p:pic>
        <p:nvPicPr>
          <p:cNvPr id="17" name="Picture 16" descr="A group of children on a roller coaster ride&#10;&#10;Description automatically generated with medium confidence">
            <a:extLst>
              <a:ext uri="{FF2B5EF4-FFF2-40B4-BE49-F238E27FC236}">
                <a16:creationId xmlns:a16="http://schemas.microsoft.com/office/drawing/2014/main" id="{CBC3CA71-691A-4F09-B63F-1BF87D1CE9EF}"/>
              </a:ext>
            </a:extLst>
          </p:cNvPr>
          <p:cNvPicPr>
            <a:picLocks noChangeAspect="1"/>
          </p:cNvPicPr>
          <p:nvPr/>
        </p:nvPicPr>
        <p:blipFill rotWithShape="1">
          <a:blip r:embed="rId3">
            <a:extLst>
              <a:ext uri="{28A0092B-C50C-407E-A947-70E740481C1C}">
                <a14:useLocalDpi xmlns:a14="http://schemas.microsoft.com/office/drawing/2010/main" val="0"/>
              </a:ext>
            </a:extLst>
          </a:blip>
          <a:srcRect b="29388"/>
          <a:stretch/>
        </p:blipFill>
        <p:spPr>
          <a:xfrm>
            <a:off x="0" y="1"/>
            <a:ext cx="9144000" cy="2635624"/>
          </a:xfrm>
          <a:prstGeom prst="rect">
            <a:avLst/>
          </a:prstGeom>
        </p:spPr>
      </p:pic>
    </p:spTree>
    <p:extLst>
      <p:ext uri="{BB962C8B-B14F-4D97-AF65-F5344CB8AC3E}">
        <p14:creationId xmlns:p14="http://schemas.microsoft.com/office/powerpoint/2010/main" val="3475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duct image 1 of 2 slides">
            <a:extLst>
              <a:ext uri="{FF2B5EF4-FFF2-40B4-BE49-F238E27FC236}">
                <a16:creationId xmlns:a16="http://schemas.microsoft.com/office/drawing/2014/main" id="{BD868A93-0E7B-4A4D-B71B-42A9BFFD0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4497"/>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pPr algn="l"/>
            <a:r>
              <a:rPr lang="en-US" sz="3600" b="0" i="0" u="none" strike="noStrike" baseline="0" dirty="0">
                <a:solidFill>
                  <a:srgbClr val="FBAE14"/>
                </a:solidFill>
                <a:latin typeface="Gotham Black" pitchFamily="50" charset="0"/>
              </a:rPr>
              <a:t>¡Descanso de la </a:t>
            </a:r>
            <a:r>
              <a:rPr lang="en-US" sz="3600" b="0" i="0" u="none" strike="noStrike" baseline="0" dirty="0" err="1">
                <a:solidFill>
                  <a:srgbClr val="FBAE14"/>
                </a:solidFill>
                <a:latin typeface="Gotham Black" pitchFamily="50" charset="0"/>
              </a:rPr>
              <a:t>actividad</a:t>
            </a:r>
            <a:r>
              <a:rPr lang="en-US" sz="3600" b="0" i="0" u="none" strike="noStrike" baseline="0" dirty="0">
                <a:solidFill>
                  <a:srgbClr val="FBAE14"/>
                </a:solidFill>
                <a:latin typeface="Gotham Black" pitchFamily="50" charset="0"/>
              </a:rPr>
              <a:t>!</a:t>
            </a:r>
            <a:endParaRPr lang="en-US" sz="8000" dirty="0">
              <a:latin typeface="Gotham Black" pitchFamily="50" charset="0"/>
            </a:endParaRPr>
          </a:p>
        </p:txBody>
      </p:sp>
    </p:spTree>
    <p:extLst>
      <p:ext uri="{BB962C8B-B14F-4D97-AF65-F5344CB8AC3E}">
        <p14:creationId xmlns:p14="http://schemas.microsoft.com/office/powerpoint/2010/main" val="1141039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p:nvPr>
        </p:nvSpPr>
        <p:spPr>
          <a:xfrm>
            <a:off x="4754880" y="1122363"/>
            <a:ext cx="4149090" cy="3339910"/>
          </a:xfrm>
        </p:spPr>
        <p:txBody>
          <a:bodyPr vert="horz" lIns="91440" tIns="45720" rIns="91440" bIns="45720" rtlCol="0" anchor="b">
            <a:normAutofit/>
          </a:bodyPr>
          <a:lstStyle/>
          <a:p>
            <a:pPr algn="l"/>
            <a:r>
              <a:rPr lang="en-US" sz="3200" b="0" i="0" u="none" strike="noStrike" baseline="0" dirty="0" err="1">
                <a:solidFill>
                  <a:srgbClr val="FBAE14"/>
                </a:solidFill>
                <a:latin typeface="+mj-lt"/>
              </a:rPr>
              <a:t>Resumen</a:t>
            </a:r>
            <a:r>
              <a:rPr lang="en-US" sz="3200" b="0" i="0" u="none" strike="noStrike" baseline="0" dirty="0">
                <a:solidFill>
                  <a:srgbClr val="FBAE14"/>
                </a:solidFill>
                <a:latin typeface="+mj-lt"/>
              </a:rPr>
              <a:t>:</a:t>
            </a:r>
            <a:br>
              <a:rPr lang="en-US" sz="2800" dirty="0">
                <a:latin typeface="+mj-lt"/>
              </a:rPr>
            </a:br>
            <a:br>
              <a:rPr lang="en-US" sz="2800" dirty="0">
                <a:solidFill>
                  <a:schemeClr val="tx1"/>
                </a:solidFill>
                <a:latin typeface="+mj-lt"/>
              </a:rPr>
            </a:br>
            <a:r>
              <a:rPr lang="en-US" sz="2400" b="0" i="0" u="none" strike="noStrike" baseline="0" dirty="0" err="1">
                <a:solidFill>
                  <a:schemeClr val="tx1"/>
                </a:solidFill>
                <a:latin typeface="+mn-lt"/>
              </a:rPr>
              <a:t>Reconocer</a:t>
            </a:r>
            <a:r>
              <a:rPr lang="en-US" sz="2400" b="0" i="0" u="none" strike="noStrike" baseline="0" dirty="0">
                <a:solidFill>
                  <a:schemeClr val="tx1"/>
                </a:solidFill>
                <a:latin typeface="+mn-lt"/>
              </a:rPr>
              <a:t> la</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importancia</a:t>
            </a:r>
            <a:r>
              <a:rPr lang="en-US" sz="2400" b="0" i="0" u="none" strike="noStrike" baseline="0" dirty="0">
                <a:solidFill>
                  <a:schemeClr val="tx1"/>
                </a:solidFill>
                <a:latin typeface="+mn-lt"/>
              </a:rPr>
              <a:t> de</a:t>
            </a:r>
            <a:br>
              <a:rPr lang="en-US" sz="2400" b="0" i="0" u="none" strike="noStrike" baseline="0" dirty="0">
                <a:solidFill>
                  <a:schemeClr val="tx1"/>
                </a:solidFill>
                <a:latin typeface="+mn-lt"/>
              </a:rPr>
            </a:br>
            <a:r>
              <a:rPr lang="en-US" sz="2400" b="0" i="0" u="none" strike="noStrike" baseline="0" dirty="0">
                <a:solidFill>
                  <a:schemeClr val="tx1"/>
                </a:solidFill>
                <a:latin typeface="+mn-lt"/>
              </a:rPr>
              <a:t>la </a:t>
            </a:r>
            <a:r>
              <a:rPr lang="en-US" sz="2400" b="0" i="0" u="none" strike="noStrike" baseline="0" dirty="0" err="1">
                <a:solidFill>
                  <a:schemeClr val="tx1"/>
                </a:solidFill>
                <a:latin typeface="+mn-lt"/>
              </a:rPr>
              <a:t>actividad</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física</a:t>
            </a:r>
            <a:br>
              <a:rPr lang="en-US" sz="2400" b="0" i="0" u="none" strike="noStrike" baseline="0" dirty="0">
                <a:solidFill>
                  <a:schemeClr val="tx1"/>
                </a:solidFill>
                <a:latin typeface="+mn-lt"/>
              </a:rPr>
            </a:br>
            <a:r>
              <a:rPr lang="en-US" sz="2400" b="0" i="0" u="none" strike="noStrike" baseline="0" dirty="0">
                <a:solidFill>
                  <a:schemeClr val="tx1"/>
                </a:solidFill>
                <a:latin typeface="+mn-lt"/>
              </a:rPr>
              <a:t>para </a:t>
            </a:r>
            <a:r>
              <a:rPr lang="en-US" sz="2400" b="0" i="0" u="none" strike="noStrike" baseline="0" dirty="0" err="1">
                <a:solidFill>
                  <a:schemeClr val="tx1"/>
                </a:solidFill>
                <a:latin typeface="+mn-lt"/>
              </a:rPr>
              <a:t>bebés</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niños</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pequeños</a:t>
            </a:r>
            <a:r>
              <a:rPr lang="en-US" sz="2400" b="0" i="0" u="none" strike="noStrike" baseline="0" dirty="0">
                <a:solidFill>
                  <a:schemeClr val="tx1"/>
                </a:solidFill>
                <a:latin typeface="+mn-lt"/>
              </a:rPr>
              <a:t> y </a:t>
            </a:r>
            <a:r>
              <a:rPr lang="en-US" sz="2400" b="0" i="0" u="none" strike="noStrike" baseline="0" dirty="0" err="1">
                <a:solidFill>
                  <a:schemeClr val="tx1"/>
                </a:solidFill>
                <a:latin typeface="+mn-lt"/>
              </a:rPr>
              <a:t>niños</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en</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edad</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preescolar</a:t>
            </a:r>
            <a:r>
              <a:rPr lang="en-US" sz="2400" b="0" i="0" u="none" strike="noStrike" baseline="0" dirty="0">
                <a:solidFill>
                  <a:schemeClr val="tx1"/>
                </a:solidFill>
                <a:latin typeface="+mn-lt"/>
              </a:rPr>
              <a:t>.</a:t>
            </a:r>
            <a:endParaRPr lang="en-US" sz="2800" dirty="0">
              <a:solidFill>
                <a:schemeClr val="tx1"/>
              </a:solidFill>
              <a:latin typeface="+mn-lt"/>
            </a:endParaRPr>
          </a:p>
        </p:txBody>
      </p:sp>
      <p:pic>
        <p:nvPicPr>
          <p:cNvPr id="6" name="Picture 2">
            <a:extLst>
              <a:ext uri="{FF2B5EF4-FFF2-40B4-BE49-F238E27FC236}">
                <a16:creationId xmlns:a16="http://schemas.microsoft.com/office/drawing/2014/main" id="{F761D777-E1B9-4B9F-914E-9812DCBC8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21265"/>
            <a:ext cx="455133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6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99090" y="4538218"/>
            <a:ext cx="3142593" cy="1662886"/>
          </a:xfrm>
        </p:spPr>
        <p:txBody>
          <a:bodyPr>
            <a:normAutofit fontScale="90000"/>
          </a:bodyPr>
          <a:lstStyle/>
          <a:p>
            <a:r>
              <a:rPr lang="en-US" dirty="0">
                <a:solidFill>
                  <a:srgbClr val="00426A"/>
                </a:solidFill>
                <a:latin typeface="Arial" panose="020B0604020202020204" pitchFamily="34" charset="0"/>
                <a:cs typeface="Arial" panose="020B0604020202020204" pitchFamily="34" charset="0"/>
              </a:rPr>
              <a:t>¡Ser un </a:t>
            </a:r>
            <a:r>
              <a:rPr lang="en-US" dirty="0" err="1">
                <a:solidFill>
                  <a:srgbClr val="00426A"/>
                </a:solidFill>
                <a:latin typeface="Arial" panose="020B0604020202020204" pitchFamily="34" charset="0"/>
                <a:cs typeface="Arial" panose="020B0604020202020204" pitchFamily="34" charset="0"/>
              </a:rPr>
              <a:t>influenciador</a:t>
            </a:r>
            <a:r>
              <a:rPr lang="en-US" dirty="0">
                <a:solidFill>
                  <a:srgbClr val="00426A"/>
                </a:solidFill>
                <a:latin typeface="Arial" panose="020B0604020202020204" pitchFamily="34" charset="0"/>
                <a:cs typeface="Arial" panose="020B0604020202020204" pitchFamily="34" charset="0"/>
              </a:rPr>
              <a:t> (‘influencer’)!</a:t>
            </a:r>
            <a:endParaRPr lang="en-US" dirty="0">
              <a:solidFill>
                <a:srgbClr val="00426A"/>
              </a:solidFill>
            </a:endParaRPr>
          </a:p>
        </p:txBody>
      </p:sp>
      <p:sp>
        <p:nvSpPr>
          <p:cNvPr id="24" name="TextBox 23">
            <a:extLst>
              <a:ext uri="{FF2B5EF4-FFF2-40B4-BE49-F238E27FC236}">
                <a16:creationId xmlns:a16="http://schemas.microsoft.com/office/drawing/2014/main" id="{7BB33383-E12C-4FF4-94FE-2D4E4C36F58B}"/>
              </a:ext>
            </a:extLst>
          </p:cNvPr>
          <p:cNvSpPr txBox="1"/>
          <p:nvPr/>
        </p:nvSpPr>
        <p:spPr>
          <a:xfrm>
            <a:off x="3636334" y="4060660"/>
            <a:ext cx="5265683" cy="2246769"/>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Piense en la información que hemos discutido hoy y cree un título y un hashtag para publicar en las redes sociales.</a:t>
            </a:r>
            <a:br>
              <a:rPr kumimoji="0" lang="es-E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b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Por </a:t>
            </a:r>
            <a:r>
              <a:rPr kumimoji="0" lang="en-US" sz="2000" b="0" i="0" u="none" strike="noStrike" kern="1200" cap="none" spc="0" normalizeH="0" baseline="0" noProof="0" dirty="0" err="1">
                <a:ln>
                  <a:noFill/>
                </a:ln>
                <a:solidFill>
                  <a:srgbClr val="000000"/>
                </a:solidFill>
                <a:effectLst/>
                <a:uLnTx/>
                <a:uFillTx/>
                <a:latin typeface="Gotham" panose="02000504020000020004" pitchFamily="2" charset="0"/>
                <a:ea typeface="+mn-ea"/>
                <a:cs typeface="+mn-cs"/>
              </a:rPr>
              <a:t>ejemplo</a:t>
            </a:r>
            <a:r>
              <a:rPr kumimoji="0" lang="en-U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AAD14"/>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Actividad</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física</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por</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la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salud</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#Empezar hoy!</a:t>
            </a:r>
            <a:endParaRPr kumimoji="0" lang="en-US" sz="2000" b="0" i="0" u="none" strike="noStrike" kern="1200" cap="none" spc="0" normalizeH="0" baseline="0" noProof="0" dirty="0">
              <a:ln>
                <a:noFill/>
              </a:ln>
              <a:solidFill>
                <a:srgbClr val="FAAD14"/>
              </a:solidFill>
              <a:effectLs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a:ea typeface="+mn-ea"/>
              <a:cs typeface="+mn-cs"/>
            </a:endParaRPr>
          </a:p>
        </p:txBody>
      </p:sp>
      <p:pic>
        <p:nvPicPr>
          <p:cNvPr id="5122" name="Picture 2">
            <a:extLst>
              <a:ext uri="{FF2B5EF4-FFF2-40B4-BE49-F238E27FC236}">
                <a16:creationId xmlns:a16="http://schemas.microsoft.com/office/drawing/2014/main" id="{844A7B56-B808-440C-89AB-3E5675EF9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fontScale="90000"/>
          </a:bodyPr>
          <a:lstStyle/>
          <a:p>
            <a:r>
              <a:rPr lang="en-US" dirty="0">
                <a:solidFill>
                  <a:srgbClr val="00426A"/>
                </a:solidFill>
              </a:rPr>
              <a:t>¿Tiene</a:t>
            </a:r>
            <a:br>
              <a:rPr lang="en-US" dirty="0">
                <a:solidFill>
                  <a:srgbClr val="00426A"/>
                </a:solidFill>
              </a:rPr>
            </a:br>
            <a:r>
              <a:rPr lang="en-US" dirty="0" err="1">
                <a:solidFill>
                  <a:srgbClr val="00426A"/>
                </a:solidFill>
              </a:rPr>
              <a:t>preguntas</a:t>
            </a:r>
            <a:r>
              <a:rPr lang="en-US" dirty="0">
                <a:solidFill>
                  <a:srgbClr val="00426A"/>
                </a:solidFill>
              </a:rPr>
              <a:t>?</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gn="l"/>
            <a:r>
              <a:rPr lang="en-US" sz="2400" b="0" i="0" u="none" strike="noStrike" baseline="0" dirty="0" err="1">
                <a:solidFill>
                  <a:srgbClr val="FBAE14"/>
                </a:solidFill>
              </a:rPr>
              <a:t>Agradecemos</a:t>
            </a:r>
            <a:r>
              <a:rPr lang="en-US" sz="2400" b="0" i="0" u="none" strike="noStrike" baseline="0" dirty="0">
                <a:solidFill>
                  <a:srgbClr val="FBAE14"/>
                </a:solidFill>
              </a:rPr>
              <a:t> </a:t>
            </a:r>
            <a:r>
              <a:rPr lang="en-US" sz="2400" b="0" i="0" u="none" strike="noStrike" baseline="0" dirty="0" err="1">
                <a:solidFill>
                  <a:srgbClr val="FBAE14"/>
                </a:solidFill>
              </a:rPr>
              <a:t>su</a:t>
            </a:r>
            <a:br>
              <a:rPr lang="en-US" sz="2400" b="0" i="0" u="none" strike="noStrike" baseline="0" dirty="0">
                <a:solidFill>
                  <a:srgbClr val="FBAE14"/>
                </a:solidFill>
              </a:rPr>
            </a:br>
            <a:r>
              <a:rPr lang="en-US" sz="2400" b="0" i="0" u="none" strike="noStrike" baseline="0" dirty="0" err="1">
                <a:solidFill>
                  <a:srgbClr val="FBAE14"/>
                </a:solidFill>
              </a:rPr>
              <a:t>participación</a:t>
            </a:r>
            <a:r>
              <a:rPr lang="en-US" sz="2400" b="0" i="0" u="none" strike="noStrike" baseline="0" dirty="0">
                <a:solidFill>
                  <a:srgbClr val="FBAE14"/>
                </a:solidFill>
              </a:rPr>
              <a:t> </a:t>
            </a:r>
            <a:r>
              <a:rPr lang="en-US" sz="2400" b="0" i="0" u="none" strike="noStrike" baseline="0" dirty="0" err="1">
                <a:solidFill>
                  <a:srgbClr val="FBAE14"/>
                </a:solidFill>
              </a:rPr>
              <a:t>en</a:t>
            </a:r>
            <a:br>
              <a:rPr lang="en-US" sz="2400" b="0" i="0" u="none" strike="noStrike" baseline="0" dirty="0">
                <a:solidFill>
                  <a:srgbClr val="FBAE14"/>
                </a:solidFill>
              </a:rPr>
            </a:br>
            <a:r>
              <a:rPr lang="en-US" sz="2400" b="0" i="0" u="none" strike="noStrike" baseline="0" dirty="0">
                <a:solidFill>
                  <a:srgbClr val="FBAE14"/>
                </a:solidFill>
              </a:rPr>
              <a:t>la </a:t>
            </a:r>
            <a:r>
              <a:rPr lang="en-US" sz="2400" b="0" i="0" u="none" strike="noStrike" baseline="0" dirty="0" err="1">
                <a:solidFill>
                  <a:srgbClr val="FBAE14"/>
                </a:solidFill>
              </a:rPr>
              <a:t>sesión</a:t>
            </a:r>
            <a:r>
              <a:rPr lang="en-US" sz="2400" b="0" i="0" u="none" strike="noStrike" baseline="0" dirty="0">
                <a:solidFill>
                  <a:srgbClr val="FBAE14"/>
                </a:solidFill>
              </a:rPr>
              <a:t> 1.</a:t>
            </a:r>
            <a:endParaRPr lang="en-US" dirty="0"/>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pPr algn="l"/>
            <a:r>
              <a:rPr lang="en-US" sz="1600" b="0" i="0" u="none" strike="noStrike" baseline="0" dirty="0" err="1">
                <a:solidFill>
                  <a:srgbClr val="FBAE14"/>
                </a:solidFill>
                <a:latin typeface="ArialMT"/>
              </a:rPr>
              <a:t>Siguiente</a:t>
            </a:r>
            <a:r>
              <a:rPr lang="en-US" sz="1600" b="0" i="0" u="none" strike="noStrike" baseline="0" dirty="0">
                <a:solidFill>
                  <a:srgbClr val="FBAE14"/>
                </a:solidFill>
                <a:latin typeface="ArialMT"/>
              </a:rPr>
              <a:t> </a:t>
            </a:r>
            <a:r>
              <a:rPr lang="en-US" sz="1600" b="0" i="0" u="none" strike="noStrike" baseline="0" dirty="0" err="1">
                <a:solidFill>
                  <a:srgbClr val="FBAE14"/>
                </a:solidFill>
                <a:latin typeface="ArialMT"/>
              </a:rPr>
              <a:t>sesión</a:t>
            </a:r>
            <a:r>
              <a:rPr lang="en-US" sz="1600" b="0" i="0" u="none" strike="noStrike" baseline="0" dirty="0">
                <a:solidFill>
                  <a:srgbClr val="FBAE14"/>
                </a:solidFill>
                <a:latin typeface="ArialMT"/>
              </a:rPr>
              <a:t>:</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2" y="4476698"/>
            <a:ext cx="3351850"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fecha</a:t>
            </a:r>
            <a:r>
              <a:rPr lang="en-US" sz="1800" b="0" i="0" u="none" strike="noStrike" baseline="0" dirty="0">
                <a:solidFill>
                  <a:srgbClr val="000000"/>
                </a:solidFill>
                <a:latin typeface="ArialMT"/>
              </a:rPr>
              <a:t>.</a:t>
            </a:r>
          </a:p>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horario</a:t>
            </a:r>
            <a:r>
              <a:rPr lang="en-US" sz="1800" b="0" i="0" u="none" strike="noStrike" baseline="0" dirty="0">
                <a:solidFill>
                  <a:srgbClr val="000000"/>
                </a:solidFill>
                <a:latin typeface="ArialMT"/>
              </a:rPr>
              <a:t>.</a:t>
            </a:r>
          </a:p>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información</a:t>
            </a:r>
            <a:r>
              <a:rPr lang="en-US" sz="1800" b="0" i="0" u="none" strike="noStrike" baseline="0" dirty="0">
                <a:solidFill>
                  <a:srgbClr val="000000"/>
                </a:solidFill>
                <a:latin typeface="ArialMT"/>
              </a:rPr>
              <a:t> de </a:t>
            </a:r>
            <a:r>
              <a:rPr lang="en-US" sz="1800" b="0" i="0" u="none" strike="noStrike" baseline="0" dirty="0" err="1">
                <a:solidFill>
                  <a:srgbClr val="000000"/>
                </a:solidFill>
                <a:latin typeface="ArialMT"/>
              </a:rPr>
              <a:t>contacto</a:t>
            </a:r>
            <a:r>
              <a:rPr lang="en-US" sz="1800" b="0" i="0" u="none" strike="noStrike" baseline="0" dirty="0">
                <a:solidFill>
                  <a:srgbClr val="000000"/>
                </a:solidFill>
                <a:latin typeface="ArialMT"/>
              </a:rPr>
              <a:t> del instructor.</a:t>
            </a:r>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309C8A"/>
                </a:solidFill>
                <a:effectLst/>
                <a:uLnTx/>
                <a:uFillTx/>
                <a:ea typeface="+mn-ea"/>
                <a:cs typeface="Calibri" panose="020F0502020204030204" pitchFamily="34" charset="0"/>
                <a:sym typeface="Arial Narrow"/>
              </a:rPr>
              <a:t>PALSECE@Nemours.org</a:t>
            </a:r>
            <a:endParaRPr lang="en-US" sz="2000" dirty="0">
              <a:solidFill>
                <a:srgbClr val="309C8A"/>
              </a:solidFill>
            </a:endParaRPr>
          </a:p>
        </p:txBody>
      </p:sp>
      <p:pic>
        <p:nvPicPr>
          <p:cNvPr id="9" name="Picture 8" descr="A picture containing person, ground, wooden, outdoor&#10;&#10;Description automatically generated">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44300" r="10467"/>
          <a:stretch/>
        </p:blipFill>
        <p:spPr>
          <a:xfrm>
            <a:off x="4648200" y="0"/>
            <a:ext cx="4495800" cy="6633947"/>
          </a:xfrm>
          <a:prstGeom prst="rect">
            <a:avLst/>
          </a:prstGeom>
        </p:spPr>
      </p:pic>
    </p:spTree>
    <p:extLst>
      <p:ext uri="{BB962C8B-B14F-4D97-AF65-F5344CB8AC3E}">
        <p14:creationId xmlns:p14="http://schemas.microsoft.com/office/powerpoint/2010/main" val="427472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looking through a window&#10;&#10;Description automatically generated with low confidence">
            <a:extLst>
              <a:ext uri="{FF2B5EF4-FFF2-40B4-BE49-F238E27FC236}">
                <a16:creationId xmlns:a16="http://schemas.microsoft.com/office/drawing/2014/main" id="{357863DB-D93B-4C71-8E3B-F7200B6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 y="-29948"/>
            <a:ext cx="4447048" cy="6661162"/>
          </a:xfrm>
          <a:prstGeom prst="rect">
            <a:avLst/>
          </a:prstGeom>
        </p:spPr>
      </p:pic>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195546" y="239486"/>
            <a:ext cx="4150183" cy="926645"/>
          </a:xfrm>
        </p:spPr>
        <p:txBody>
          <a:bodyPr/>
          <a:lstStyle/>
          <a:p>
            <a:r>
              <a:rPr lang="en-US" dirty="0"/>
              <a:t>¿</a:t>
            </a:r>
            <a:r>
              <a:rPr lang="en-US" dirty="0" err="1"/>
              <a:t>Qué</a:t>
            </a:r>
            <a:r>
              <a:rPr lang="en-US" dirty="0"/>
              <a:t> es PALS?</a:t>
            </a:r>
          </a:p>
        </p:txBody>
      </p:sp>
      <p:sp>
        <p:nvSpPr>
          <p:cNvPr id="24" name="TextBox 23">
            <a:extLst>
              <a:ext uri="{FF2B5EF4-FFF2-40B4-BE49-F238E27FC236}">
                <a16:creationId xmlns:a16="http://schemas.microsoft.com/office/drawing/2014/main" id="{7BB33383-E12C-4FF4-94FE-2D4E4C36F58B}"/>
              </a:ext>
            </a:extLst>
          </p:cNvPr>
          <p:cNvSpPr txBox="1"/>
          <p:nvPr/>
        </p:nvSpPr>
        <p:spPr>
          <a:xfrm>
            <a:off x="4934856" y="2075543"/>
            <a:ext cx="3628571" cy="2554545"/>
          </a:xfrm>
          <a:prstGeom prst="rect">
            <a:avLst/>
          </a:prstGeom>
          <a:noFill/>
        </p:spPr>
        <p:txBody>
          <a:bodyPr wrap="square" rtlCol="0">
            <a:spAutoFit/>
          </a:bodyPr>
          <a:lstStyle/>
          <a:p>
            <a:r>
              <a:rPr lang="es-ES" sz="3200" dirty="0">
                <a:solidFill>
                  <a:srgbClr val="00426A"/>
                </a:solidFill>
              </a:rPr>
              <a:t>Es una serie de</a:t>
            </a:r>
          </a:p>
          <a:p>
            <a:r>
              <a:rPr lang="es-ES" sz="3200" dirty="0">
                <a:solidFill>
                  <a:srgbClr val="00426A"/>
                </a:solidFill>
              </a:rPr>
              <a:t>sesiones de</a:t>
            </a:r>
          </a:p>
          <a:p>
            <a:r>
              <a:rPr lang="es-ES" sz="3200" dirty="0">
                <a:solidFill>
                  <a:srgbClr val="00426A"/>
                </a:solidFill>
              </a:rPr>
              <a:t>aprendizaje</a:t>
            </a:r>
          </a:p>
          <a:p>
            <a:r>
              <a:rPr lang="es-ES" sz="3200" dirty="0">
                <a:solidFill>
                  <a:srgbClr val="00426A"/>
                </a:solidFill>
              </a:rPr>
              <a:t>enfocadas en la</a:t>
            </a:r>
          </a:p>
          <a:p>
            <a:r>
              <a:rPr lang="es-ES" sz="3200" dirty="0">
                <a:solidFill>
                  <a:srgbClr val="00426A"/>
                </a:solidFill>
              </a:rPr>
              <a:t>actividad física</a:t>
            </a:r>
            <a:endParaRPr lang="en-US" sz="3200" dirty="0">
              <a:solidFill>
                <a:srgbClr val="00426A"/>
              </a:solidFill>
            </a:endParaRPr>
          </a:p>
        </p:txBody>
      </p:sp>
    </p:spTree>
    <p:extLst>
      <p:ext uri="{BB962C8B-B14F-4D97-AF65-F5344CB8AC3E}">
        <p14:creationId xmlns:p14="http://schemas.microsoft.com/office/powerpoint/2010/main" val="98727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1123467" y="439876"/>
            <a:ext cx="7556075" cy="872670"/>
          </a:xfrm>
        </p:spPr>
        <p:txBody>
          <a:bodyPr>
            <a:normAutofit/>
          </a:bodyPr>
          <a:lstStyle/>
          <a:p>
            <a:r>
              <a:rPr lang="en-US" sz="3600" b="0" i="0" u="none" strike="noStrike" baseline="0" dirty="0">
                <a:solidFill>
                  <a:srgbClr val="FBAE14"/>
                </a:solidFill>
              </a:rPr>
              <a:t>¿</a:t>
            </a:r>
            <a:r>
              <a:rPr lang="en-US" sz="3600" b="0" i="0" u="none" strike="noStrike" baseline="0" dirty="0" err="1">
                <a:solidFill>
                  <a:srgbClr val="FBAE14"/>
                </a:solidFill>
              </a:rPr>
              <a:t>Qué</a:t>
            </a:r>
            <a:r>
              <a:rPr lang="en-US" sz="3600" b="0" i="0" u="none" strike="noStrike" baseline="0" dirty="0">
                <a:solidFill>
                  <a:srgbClr val="FBAE14"/>
                </a:solidFill>
              </a:rPr>
              <a:t> </a:t>
            </a:r>
            <a:r>
              <a:rPr lang="en-US" sz="3600" b="0" i="0" u="none" strike="noStrike" baseline="0" dirty="0" err="1">
                <a:solidFill>
                  <a:srgbClr val="FBAE14"/>
                </a:solidFill>
              </a:rPr>
              <a:t>aprenderá</a:t>
            </a:r>
            <a:r>
              <a:rPr lang="en-US" sz="3600" b="0" i="0" u="none" strike="noStrike" baseline="0" dirty="0">
                <a:solidFill>
                  <a:srgbClr val="FBAE14"/>
                </a:solidFill>
              </a:rPr>
              <a:t> de PALS?</a:t>
            </a:r>
            <a:endParaRPr lang="en-US" sz="6000" dirty="0"/>
          </a:p>
        </p:txBody>
      </p:sp>
      <p:pic>
        <p:nvPicPr>
          <p:cNvPr id="7" name="Picture Placeholder 6" descr="A baby holding a green balloon&#10;&#10;Description automatically generated with medium confidence">
            <a:extLst>
              <a:ext uri="{FF2B5EF4-FFF2-40B4-BE49-F238E27FC236}">
                <a16:creationId xmlns:a16="http://schemas.microsoft.com/office/drawing/2014/main" id="{AE635193-F80B-47D8-A604-11F0A2D3CEB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032" r="21032"/>
          <a:stretch>
            <a:fillRect/>
          </a:stretch>
        </p:blipFill>
        <p:spPr>
          <a:xfrm>
            <a:off x="0" y="168933"/>
            <a:ext cx="5196114" cy="6742209"/>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225159" y="2155373"/>
            <a:ext cx="4334898" cy="4702627"/>
          </a:xfrm>
        </p:spPr>
        <p:txBody>
          <a:bodyPr>
            <a:normAutofit/>
          </a:bodyPr>
          <a:lstStyle/>
          <a:p>
            <a:pPr marL="285750" indent="-285750" algn="l">
              <a:buFont typeface="Wingdings" panose="05000000000000000000" pitchFamily="2" charset="2"/>
              <a:buChar char="§"/>
            </a:pPr>
            <a:r>
              <a:rPr lang="es-ES" sz="1800" b="0" i="0" u="none" strike="noStrike" baseline="0" dirty="0"/>
              <a:t>Reconocer la importancia de la actividad física para los bebés, los niños pequeños y los niños en </a:t>
            </a:r>
            <a:r>
              <a:rPr lang="en-US" sz="1800" b="0" i="0" u="none" strike="noStrike" baseline="0" dirty="0" err="1"/>
              <a:t>edad</a:t>
            </a:r>
            <a:r>
              <a:rPr lang="en-US" sz="1800" b="0" i="0" u="none" strike="noStrike" baseline="0" dirty="0"/>
              <a:t> </a:t>
            </a:r>
            <a:r>
              <a:rPr lang="en-US" sz="1800" b="0" i="0" u="none" strike="noStrike" baseline="0" dirty="0" err="1"/>
              <a:t>preescolar</a:t>
            </a:r>
            <a:r>
              <a:rPr lang="en-US" sz="1800" b="0" i="0" u="none" strike="noStrike" baseline="0" dirty="0"/>
              <a:t>.</a:t>
            </a:r>
          </a:p>
          <a:p>
            <a:pPr marL="285750" indent="-285750" algn="l">
              <a:buFont typeface="Wingdings" panose="05000000000000000000" pitchFamily="2" charset="2"/>
              <a:buChar char="§"/>
            </a:pPr>
            <a:r>
              <a:rPr lang="es-ES" sz="1800" b="0" i="0" u="none" strike="noStrike" baseline="0" dirty="0"/>
              <a:t>Identificar el papel de los proveedores de Cuidado y educación temprana (ECE) en la promoción de la actividad física para niños desde el nacimiento y hasta los 5 años de edad.</a:t>
            </a:r>
          </a:p>
          <a:p>
            <a:pPr marL="285750" indent="-285750" algn="l">
              <a:buFont typeface="Wingdings" panose="05000000000000000000" pitchFamily="2" charset="2"/>
              <a:buChar char="§"/>
            </a:pPr>
            <a:r>
              <a:rPr lang="en-US" sz="1800" b="0" i="0" u="none" strike="noStrike" baseline="0" dirty="0" err="1"/>
              <a:t>Desarrollar</a:t>
            </a:r>
            <a:r>
              <a:rPr lang="en-US" sz="1800" b="0" i="0" u="none" strike="noStrike" baseline="0" dirty="0"/>
              <a:t> </a:t>
            </a:r>
            <a:r>
              <a:rPr lang="en-US" sz="1800" b="0" i="0" u="none" strike="noStrike" baseline="0" dirty="0" err="1"/>
              <a:t>habilidades</a:t>
            </a:r>
            <a:r>
              <a:rPr lang="en-US" sz="1800" b="0" i="0" u="none" strike="noStrike" baseline="0" dirty="0"/>
              <a:t> para </a:t>
            </a:r>
            <a:r>
              <a:rPr lang="en-US" sz="1800" b="0" i="0" u="none" strike="noStrike" baseline="0" dirty="0" err="1"/>
              <a:t>seguir</a:t>
            </a:r>
            <a:r>
              <a:rPr lang="en-US" sz="1800" b="0" i="0" u="none" strike="noStrike" baseline="0" dirty="0"/>
              <a:t> </a:t>
            </a:r>
            <a:r>
              <a:rPr lang="es-ES" sz="1800" b="0" i="0" u="none" strike="noStrike" baseline="0" dirty="0"/>
              <a:t>buenas prácticas de actividad física </a:t>
            </a:r>
            <a:r>
              <a:rPr lang="en-US" sz="1800" b="0" i="0" u="none" strike="noStrike" baseline="0" dirty="0" err="1"/>
              <a:t>en</a:t>
            </a:r>
            <a:r>
              <a:rPr lang="en-US" sz="1800" b="0" i="0" u="none" strike="noStrike" baseline="0" dirty="0"/>
              <a:t> </a:t>
            </a:r>
            <a:r>
              <a:rPr lang="en-US" sz="1800" b="0" i="0" u="none" strike="noStrike" baseline="0" dirty="0" err="1"/>
              <a:t>entornos</a:t>
            </a:r>
            <a:r>
              <a:rPr lang="en-US" sz="1800" b="0" i="0" u="none" strike="noStrike" baseline="0" dirty="0"/>
              <a:t> de ECE.</a:t>
            </a:r>
            <a:endParaRPr lang="en-US" sz="1800" dirty="0"/>
          </a:p>
        </p:txBody>
      </p:sp>
      <p:sp>
        <p:nvSpPr>
          <p:cNvPr id="3" name="TextBox 2">
            <a:extLst>
              <a:ext uri="{FF2B5EF4-FFF2-40B4-BE49-F238E27FC236}">
                <a16:creationId xmlns:a16="http://schemas.microsoft.com/office/drawing/2014/main" id="{40427578-07E9-4E2F-B28D-783755ADE4BF}"/>
              </a:ext>
            </a:extLst>
          </p:cNvPr>
          <p:cNvSpPr txBox="1"/>
          <p:nvPr/>
        </p:nvSpPr>
        <p:spPr>
          <a:xfrm>
            <a:off x="3785841" y="1713053"/>
            <a:ext cx="5196113" cy="369332"/>
          </a:xfrm>
          <a:prstGeom prst="rect">
            <a:avLst/>
          </a:prstGeom>
          <a:noFill/>
        </p:spPr>
        <p:txBody>
          <a:bodyPr wrap="square" rtlCol="0">
            <a:spAutoFit/>
          </a:bodyPr>
          <a:lstStyle/>
          <a:p>
            <a:r>
              <a:rPr lang="en-US" b="1" dirty="0" err="1"/>
              <a:t>Despu</a:t>
            </a:r>
            <a:r>
              <a:rPr lang="en-US" b="1" dirty="0" err="1">
                <a:cs typeface="Calibri" panose="020F0502020204030204" pitchFamily="34" charset="0"/>
              </a:rPr>
              <a:t>és</a:t>
            </a:r>
            <a:r>
              <a:rPr lang="en-US" b="1" dirty="0">
                <a:cs typeface="Calibri" panose="020F0502020204030204" pitchFamily="34" charset="0"/>
              </a:rPr>
              <a:t> de la </a:t>
            </a:r>
            <a:r>
              <a:rPr lang="en-US" b="1" dirty="0" err="1">
                <a:cs typeface="Calibri" panose="020F0502020204030204" pitchFamily="34" charset="0"/>
              </a:rPr>
              <a:t>capacitación</a:t>
            </a:r>
            <a:r>
              <a:rPr lang="en-US" b="1" dirty="0">
                <a:cs typeface="Calibri" panose="020F0502020204030204" pitchFamily="34" charset="0"/>
              </a:rPr>
              <a:t>, </a:t>
            </a:r>
            <a:r>
              <a:rPr lang="en-US" b="1" dirty="0" err="1">
                <a:cs typeface="Calibri" panose="020F0502020204030204" pitchFamily="34" charset="0"/>
              </a:rPr>
              <a:t>usted</a:t>
            </a:r>
            <a:r>
              <a:rPr lang="en-US" b="1" dirty="0">
                <a:cs typeface="Calibri" panose="020F0502020204030204" pitchFamily="34" charset="0"/>
              </a:rPr>
              <a:t> </a:t>
            </a:r>
            <a:r>
              <a:rPr lang="en-US" b="1" dirty="0" err="1">
                <a:cs typeface="Calibri" panose="020F0502020204030204" pitchFamily="34" charset="0"/>
              </a:rPr>
              <a:t>podrá</a:t>
            </a:r>
            <a:r>
              <a:rPr lang="en-US" b="1" dirty="0">
                <a:cs typeface="Calibri" panose="020F0502020204030204" pitchFamily="34" charset="0"/>
              </a:rPr>
              <a:t>:</a:t>
            </a:r>
            <a:endParaRPr lang="en-US" b="1" dirty="0"/>
          </a:p>
        </p:txBody>
      </p:sp>
    </p:spTree>
    <p:extLst>
      <p:ext uri="{BB962C8B-B14F-4D97-AF65-F5344CB8AC3E}">
        <p14:creationId xmlns:p14="http://schemas.microsoft.com/office/powerpoint/2010/main" val="31884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3936652" y="460896"/>
            <a:ext cx="4307462" cy="872670"/>
          </a:xfrm>
        </p:spPr>
        <p:txBody>
          <a:bodyPr>
            <a:normAutofit/>
          </a:bodyPr>
          <a:lstStyle/>
          <a:p>
            <a:pPr algn="l"/>
            <a:r>
              <a:rPr lang="en-US" sz="2800" b="0" i="0" u="none" strike="noStrike" baseline="0" dirty="0">
                <a:solidFill>
                  <a:srgbClr val="FBAE14"/>
                </a:solidFill>
              </a:rPr>
              <a:t>¿</a:t>
            </a:r>
            <a:r>
              <a:rPr lang="en-US" sz="2800" b="0" i="0" u="none" strike="noStrike" baseline="0" dirty="0" err="1">
                <a:solidFill>
                  <a:srgbClr val="FBAE14"/>
                </a:solidFill>
              </a:rPr>
              <a:t>Qué</a:t>
            </a:r>
            <a:r>
              <a:rPr lang="en-US" sz="2800" b="0" i="0" u="none" strike="noStrike" baseline="0" dirty="0">
                <a:solidFill>
                  <a:srgbClr val="FBAE14"/>
                </a:solidFill>
              </a:rPr>
              <a:t> </a:t>
            </a:r>
            <a:r>
              <a:rPr lang="en-US" sz="2800" b="0" i="0" u="none" strike="noStrike" baseline="0" dirty="0" err="1">
                <a:solidFill>
                  <a:srgbClr val="FBAE14"/>
                </a:solidFill>
              </a:rPr>
              <a:t>aprenderá</a:t>
            </a:r>
            <a:r>
              <a:rPr lang="en-US" sz="2800" b="0" i="0" u="none" strike="noStrike" baseline="0" dirty="0">
                <a:solidFill>
                  <a:srgbClr val="FBAE14"/>
                </a:solidFill>
              </a:rPr>
              <a:t> de</a:t>
            </a:r>
            <a:br>
              <a:rPr lang="en-US" sz="2800" b="0" i="0" u="none" strike="noStrike" baseline="0" dirty="0">
                <a:solidFill>
                  <a:srgbClr val="FBAE14"/>
                </a:solidFill>
              </a:rPr>
            </a:br>
            <a:r>
              <a:rPr lang="en-US" sz="2800" b="0" i="0" u="none" strike="noStrike" baseline="0" dirty="0">
                <a:solidFill>
                  <a:srgbClr val="FBAE14"/>
                </a:solidFill>
              </a:rPr>
              <a:t>PALS?</a:t>
            </a:r>
            <a:endParaRPr lang="en-US" sz="4800" dirty="0"/>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349098" y="2586833"/>
            <a:ext cx="4334898" cy="2923305"/>
          </a:xfrm>
        </p:spPr>
        <p:txBody>
          <a:bodyPr>
            <a:normAutofit/>
          </a:bodyPr>
          <a:lstStyle/>
          <a:p>
            <a:pPr marL="285750" indent="-285750" algn="l">
              <a:buFont typeface="Arial" panose="020B0604020202020204" pitchFamily="34" charset="0"/>
              <a:buChar char="•"/>
            </a:pPr>
            <a:r>
              <a:rPr lang="es-ES" sz="1800" b="0" i="0" u="none" strike="noStrike" baseline="0" dirty="0"/>
              <a:t>Comunicar a las familias sobre la actividad física de los niños.</a:t>
            </a:r>
          </a:p>
          <a:p>
            <a:pPr marL="285750" indent="-285750" algn="l">
              <a:buFont typeface="Arial" panose="020B0604020202020204" pitchFamily="34" charset="0"/>
              <a:buChar char="•"/>
            </a:pPr>
            <a:r>
              <a:rPr lang="es-ES" sz="1800" b="0" i="0" u="none" strike="noStrike" baseline="0" dirty="0"/>
              <a:t>Establecer políticas para seguir buenas prácticas para la actividad física en entornos de educación para la primera </a:t>
            </a:r>
            <a:r>
              <a:rPr lang="en-US" sz="1800" b="0" i="0" u="none" strike="noStrike" baseline="0" dirty="0" err="1"/>
              <a:t>infancia</a:t>
            </a:r>
            <a:r>
              <a:rPr lang="en-US" sz="1800" b="0" i="0" u="none" strike="noStrike" baseline="0" dirty="0"/>
              <a:t>.</a:t>
            </a:r>
          </a:p>
          <a:p>
            <a:pPr marL="285750" indent="-285750" algn="l">
              <a:buFont typeface="Arial" panose="020B0604020202020204" pitchFamily="34" charset="0"/>
              <a:buChar char="•"/>
            </a:pPr>
            <a:r>
              <a:rPr lang="en-US" sz="1800" b="0" i="0" u="none" strike="noStrike" baseline="0" dirty="0" err="1"/>
              <a:t>Identificar</a:t>
            </a:r>
            <a:r>
              <a:rPr lang="en-US" sz="1800" b="0" i="0" u="none" strike="noStrike" baseline="0" dirty="0"/>
              <a:t> </a:t>
            </a:r>
            <a:r>
              <a:rPr lang="en-US" sz="1800" b="0" i="0" u="none" strike="noStrike" baseline="0" dirty="0" err="1"/>
              <a:t>oportunidades</a:t>
            </a:r>
            <a:r>
              <a:rPr lang="en-US" sz="1800" b="0" i="0" u="none" strike="noStrike" baseline="0" dirty="0"/>
              <a:t> de </a:t>
            </a:r>
            <a:r>
              <a:rPr lang="en-US" sz="1800" b="0" i="0" u="none" strike="noStrike" baseline="0" dirty="0" err="1"/>
              <a:t>cambio</a:t>
            </a:r>
            <a:r>
              <a:rPr lang="en-US" sz="1800" b="0" i="0" u="none" strike="noStrike" baseline="0" dirty="0"/>
              <a:t> </a:t>
            </a:r>
            <a:r>
              <a:rPr lang="es-ES" sz="1800" b="0" i="0" u="none" strike="noStrike" baseline="0" dirty="0"/>
              <a:t>y desarrollar un plan de acción.</a:t>
            </a:r>
            <a:endParaRPr lang="en-US" sz="1800" b="0" dirty="0"/>
          </a:p>
        </p:txBody>
      </p:sp>
      <p:sp>
        <p:nvSpPr>
          <p:cNvPr id="3" name="TextBox 2">
            <a:extLst>
              <a:ext uri="{FF2B5EF4-FFF2-40B4-BE49-F238E27FC236}">
                <a16:creationId xmlns:a16="http://schemas.microsoft.com/office/drawing/2014/main" id="{B22F9805-8AA4-4A81-90BB-BBD0F47DF0CA}"/>
              </a:ext>
            </a:extLst>
          </p:cNvPr>
          <p:cNvSpPr txBox="1"/>
          <p:nvPr/>
        </p:nvSpPr>
        <p:spPr>
          <a:xfrm>
            <a:off x="4074289" y="1666754"/>
            <a:ext cx="4884516" cy="646331"/>
          </a:xfrm>
          <a:prstGeom prst="rect">
            <a:avLst/>
          </a:prstGeom>
          <a:noFill/>
        </p:spPr>
        <p:txBody>
          <a:bodyPr wrap="square" rtlCol="0">
            <a:spAutoFit/>
          </a:bodyPr>
          <a:lstStyle/>
          <a:p>
            <a:r>
              <a:rPr lang="es-ES" sz="1800" b="1" i="0" u="none" strike="noStrike" baseline="0" dirty="0"/>
              <a:t>Después de la capacitación, usted podrá:</a:t>
            </a:r>
            <a:endParaRPr lang="en-US" b="1" dirty="0"/>
          </a:p>
        </p:txBody>
      </p:sp>
      <p:pic>
        <p:nvPicPr>
          <p:cNvPr id="6" name="Picture 5">
            <a:extLst>
              <a:ext uri="{FF2B5EF4-FFF2-40B4-BE49-F238E27FC236}">
                <a16:creationId xmlns:a16="http://schemas.microsoft.com/office/drawing/2014/main" id="{BACAC1BF-1606-4D0C-B8FD-A747562B9C24}"/>
              </a:ext>
            </a:extLst>
          </p:cNvPr>
          <p:cNvPicPr>
            <a:picLocks noChangeAspect="1"/>
          </p:cNvPicPr>
          <p:nvPr/>
        </p:nvPicPr>
        <p:blipFill>
          <a:blip r:embed="rId3">
            <a:extLst>
              <a:ext uri="{28A0092B-C50C-407E-A947-70E740481C1C}">
                <a14:useLocalDpi xmlns:a14="http://schemas.microsoft.com/office/drawing/2010/main" val="0"/>
              </a:ext>
            </a:extLst>
          </a:blip>
          <a:srcRect l="1436" r="1436"/>
          <a:stretch/>
        </p:blipFill>
        <p:spPr>
          <a:xfrm>
            <a:off x="10220" y="1356785"/>
            <a:ext cx="3926432" cy="5598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893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idx="4294967295"/>
          </p:nvPr>
        </p:nvSpPr>
        <p:spPr>
          <a:xfrm>
            <a:off x="5037826" y="1716881"/>
            <a:ext cx="4106174" cy="3424237"/>
          </a:xfrm>
        </p:spPr>
        <p:txBody>
          <a:bodyPr vert="horz" lIns="91440" tIns="45720" rIns="91440" bIns="45720" rtlCol="0" anchor="b">
            <a:normAutofit/>
          </a:bodyPr>
          <a:lstStyle/>
          <a:p>
            <a:pPr algn="l"/>
            <a:r>
              <a:rPr lang="en-US" sz="2800" b="0" i="0" u="none" strike="noStrike" baseline="0" dirty="0" err="1">
                <a:solidFill>
                  <a:schemeClr val="tx1"/>
                </a:solidFill>
                <a:latin typeface="+mj-lt"/>
              </a:rPr>
              <a:t>Reconocer</a:t>
            </a:r>
            <a:r>
              <a:rPr lang="en-US" sz="2800" b="0" i="0" u="none" strike="noStrike" baseline="0" dirty="0">
                <a:solidFill>
                  <a:schemeClr val="tx1"/>
                </a:solidFill>
                <a:latin typeface="+mj-lt"/>
              </a:rPr>
              <a:t> que</a:t>
            </a:r>
            <a:br>
              <a:rPr lang="en-US" sz="2800" b="0" i="0" u="none" strike="noStrike" baseline="0" dirty="0">
                <a:solidFill>
                  <a:schemeClr val="tx1"/>
                </a:solidFill>
                <a:latin typeface="+mj-lt"/>
              </a:rPr>
            </a:br>
            <a:r>
              <a:rPr lang="en-US" sz="2800" b="0" i="0" u="none" strike="noStrike" baseline="0" dirty="0">
                <a:solidFill>
                  <a:schemeClr val="tx1"/>
                </a:solidFill>
                <a:latin typeface="+mj-lt"/>
              </a:rPr>
              <a:t>la </a:t>
            </a:r>
            <a:r>
              <a:rPr lang="en-US" sz="2800" b="0" i="0" u="none" strike="noStrike" baseline="0" dirty="0" err="1">
                <a:solidFill>
                  <a:schemeClr val="tx1"/>
                </a:solidFill>
                <a:latin typeface="+mj-lt"/>
              </a:rPr>
              <a:t>actividad</a:t>
            </a:r>
            <a:br>
              <a:rPr lang="en-US" sz="2800" b="0" i="0" u="none" strike="noStrike" baseline="0" dirty="0">
                <a:solidFill>
                  <a:schemeClr val="tx1"/>
                </a:solidFill>
                <a:latin typeface="+mj-lt"/>
              </a:rPr>
            </a:br>
            <a:r>
              <a:rPr lang="en-US" sz="2800" b="0" i="0" u="none" strike="noStrike" baseline="0" dirty="0" err="1">
                <a:solidFill>
                  <a:schemeClr val="tx1"/>
                </a:solidFill>
                <a:latin typeface="+mj-lt"/>
              </a:rPr>
              <a:t>física</a:t>
            </a:r>
            <a:r>
              <a:rPr lang="en-US" sz="2800" b="0" i="0" u="none" strike="noStrike" baseline="0" dirty="0">
                <a:solidFill>
                  <a:schemeClr val="tx1"/>
                </a:solidFill>
                <a:latin typeface="+mj-lt"/>
              </a:rPr>
              <a:t> es </a:t>
            </a:r>
            <a:r>
              <a:rPr lang="en-US" sz="2800" b="0" i="0" u="none" strike="noStrike" baseline="0" dirty="0" err="1">
                <a:solidFill>
                  <a:schemeClr val="tx1"/>
                </a:solidFill>
                <a:latin typeface="+mj-lt"/>
              </a:rPr>
              <a:t>importante</a:t>
            </a:r>
            <a:br>
              <a:rPr lang="en-US" sz="2800" b="0" i="0" u="none" strike="noStrike" baseline="0" dirty="0">
                <a:solidFill>
                  <a:schemeClr val="tx1"/>
                </a:solidFill>
                <a:latin typeface="+mj-lt"/>
              </a:rPr>
            </a:br>
            <a:r>
              <a:rPr lang="en-US" sz="2800" b="0" i="0" u="none" strike="noStrike" baseline="0" dirty="0">
                <a:solidFill>
                  <a:schemeClr val="tx1"/>
                </a:solidFill>
                <a:latin typeface="+mj-lt"/>
              </a:rPr>
              <a:t>para los </a:t>
            </a:r>
            <a:r>
              <a:rPr lang="en-US" sz="2800" b="0" i="0" u="none" strike="noStrike" baseline="0" dirty="0" err="1">
                <a:solidFill>
                  <a:schemeClr val="tx1"/>
                </a:solidFill>
                <a:latin typeface="+mj-lt"/>
              </a:rPr>
              <a:t>bebés</a:t>
            </a:r>
            <a:r>
              <a:rPr lang="en-US" sz="2800" b="0" i="0" u="none" strike="noStrike" baseline="0" dirty="0">
                <a:solidFill>
                  <a:schemeClr val="tx1"/>
                </a:solidFill>
                <a:latin typeface="+mj-lt"/>
              </a:rPr>
              <a:t>,</a:t>
            </a:r>
            <a:br>
              <a:rPr lang="en-US" sz="2800" b="0" i="0" u="none" strike="noStrike" baseline="0" dirty="0">
                <a:solidFill>
                  <a:schemeClr val="tx1"/>
                </a:solidFill>
                <a:latin typeface="+mj-lt"/>
              </a:rPr>
            </a:br>
            <a:r>
              <a:rPr lang="en-US" sz="2800" b="0" i="0" u="none" strike="noStrike" baseline="0" dirty="0">
                <a:solidFill>
                  <a:schemeClr val="tx1"/>
                </a:solidFill>
                <a:latin typeface="+mj-lt"/>
              </a:rPr>
              <a:t>los </a:t>
            </a:r>
            <a:r>
              <a:rPr lang="en-US" sz="2800" b="0" i="0" u="none" strike="noStrike" baseline="0" dirty="0" err="1">
                <a:solidFill>
                  <a:schemeClr val="tx1"/>
                </a:solidFill>
                <a:latin typeface="+mj-lt"/>
              </a:rPr>
              <a:t>niños</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pequeños</a:t>
            </a:r>
            <a:r>
              <a:rPr lang="en-US" sz="2800" b="0" i="0" u="none" strike="noStrike" baseline="0" dirty="0">
                <a:solidFill>
                  <a:schemeClr val="tx1"/>
                </a:solidFill>
                <a:latin typeface="+mj-lt"/>
              </a:rPr>
              <a:t> y los </a:t>
            </a:r>
            <a:r>
              <a:rPr lang="en-US" sz="2800" b="0" i="0" u="none" strike="noStrike" baseline="0" dirty="0" err="1">
                <a:solidFill>
                  <a:schemeClr val="tx1"/>
                </a:solidFill>
                <a:latin typeface="+mj-lt"/>
              </a:rPr>
              <a:t>niños</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en</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edad</a:t>
            </a:r>
            <a:br>
              <a:rPr lang="en-US" sz="2800" b="0" i="0" u="none" strike="noStrike" baseline="0" dirty="0">
                <a:solidFill>
                  <a:schemeClr val="tx1"/>
                </a:solidFill>
                <a:latin typeface="+mj-lt"/>
              </a:rPr>
            </a:br>
            <a:r>
              <a:rPr lang="en-US" sz="2800" b="0" i="0" u="none" strike="noStrike" baseline="0" dirty="0" err="1">
                <a:solidFill>
                  <a:schemeClr val="tx1"/>
                </a:solidFill>
                <a:latin typeface="+mj-lt"/>
              </a:rPr>
              <a:t>preescolar</a:t>
            </a:r>
            <a:r>
              <a:rPr lang="en-US" sz="2800" b="0" i="0" u="none" strike="noStrike" baseline="0" dirty="0">
                <a:solidFill>
                  <a:schemeClr val="tx1"/>
                </a:solidFill>
                <a:latin typeface="+mj-lt"/>
              </a:rPr>
              <a:t>.</a:t>
            </a:r>
            <a:endParaRPr lang="en-US" dirty="0">
              <a:solidFill>
                <a:schemeClr val="tx1"/>
              </a:solidFill>
              <a:latin typeface="+mj-lt"/>
            </a:endParaRPr>
          </a:p>
        </p:txBody>
      </p:sp>
      <p:pic>
        <p:nvPicPr>
          <p:cNvPr id="8" name="Picture 4">
            <a:extLst>
              <a:ext uri="{FF2B5EF4-FFF2-40B4-BE49-F238E27FC236}">
                <a16:creationId xmlns:a16="http://schemas.microsoft.com/office/drawing/2014/main" id="{B316DB8D-FD78-46D6-BF05-B0ED93EE1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21265"/>
            <a:ext cx="4574778" cy="661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5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5550940" y="298177"/>
            <a:ext cx="3214687" cy="3017837"/>
          </a:xfrm>
          <a:noFill/>
        </p:spPr>
        <p:txBody>
          <a:bodyPr vert="horz" lIns="91440" tIns="45720" rIns="91440" bIns="45720" rtlCol="0" anchor="b">
            <a:noAutofit/>
          </a:bodyPr>
          <a:lstStyle/>
          <a:p>
            <a:pPr algn="l"/>
            <a:r>
              <a:rPr lang="en-US" sz="2800" b="0" i="0" u="none" strike="noStrike" baseline="0" dirty="0">
                <a:solidFill>
                  <a:srgbClr val="309D8A"/>
                </a:solidFill>
              </a:rPr>
              <a:t>¿</a:t>
            </a:r>
            <a:r>
              <a:rPr lang="en-US" sz="2800" b="0" i="0" u="none" strike="noStrike" baseline="0" dirty="0" err="1">
                <a:solidFill>
                  <a:srgbClr val="309D8A"/>
                </a:solidFill>
              </a:rPr>
              <a:t>Qué</a:t>
            </a:r>
            <a:r>
              <a:rPr lang="en-US" sz="2800" b="0" i="0" u="none" strike="noStrike" baseline="0" dirty="0">
                <a:solidFill>
                  <a:srgbClr val="309D8A"/>
                </a:solidFill>
              </a:rPr>
              <a:t> </a:t>
            </a:r>
            <a:r>
              <a:rPr lang="en-US" sz="2800" b="0" i="0" u="none" strike="noStrike" baseline="0" dirty="0" err="1">
                <a:solidFill>
                  <a:srgbClr val="309D8A"/>
                </a:solidFill>
              </a:rPr>
              <a:t>recuerdos</a:t>
            </a:r>
            <a:br>
              <a:rPr lang="en-US" sz="2800" b="0" i="0" u="none" strike="noStrike" baseline="0" dirty="0">
                <a:solidFill>
                  <a:srgbClr val="309D8A"/>
                </a:solidFill>
              </a:rPr>
            </a:br>
            <a:r>
              <a:rPr lang="en-US" sz="2800" b="0" i="0" u="none" strike="noStrike" baseline="0" dirty="0" err="1">
                <a:solidFill>
                  <a:srgbClr val="309D8A"/>
                </a:solidFill>
              </a:rPr>
              <a:t>tiene</a:t>
            </a:r>
            <a:r>
              <a:rPr lang="en-US" sz="2800" b="0" i="0" u="none" strike="noStrike" baseline="0" dirty="0">
                <a:solidFill>
                  <a:srgbClr val="309D8A"/>
                </a:solidFill>
              </a:rPr>
              <a:t> de la</a:t>
            </a:r>
            <a:br>
              <a:rPr lang="en-US" sz="2800" b="0" i="0" u="none" strike="noStrike" baseline="0" dirty="0">
                <a:solidFill>
                  <a:srgbClr val="309D8A"/>
                </a:solidFill>
              </a:rPr>
            </a:br>
            <a:r>
              <a:rPr lang="en-US" sz="2800" b="0" i="0" u="none" strike="noStrike" baseline="0" dirty="0" err="1">
                <a:solidFill>
                  <a:srgbClr val="309D8A"/>
                </a:solidFill>
              </a:rPr>
              <a:t>actividad</a:t>
            </a:r>
            <a:r>
              <a:rPr lang="en-US" sz="2800" b="0" i="0" u="none" strike="noStrike" baseline="0" dirty="0">
                <a:solidFill>
                  <a:srgbClr val="309D8A"/>
                </a:solidFill>
              </a:rPr>
              <a:t> </a:t>
            </a:r>
            <a:r>
              <a:rPr lang="en-US" sz="2800" b="0" i="0" u="none" strike="noStrike" baseline="0" dirty="0" err="1">
                <a:solidFill>
                  <a:srgbClr val="309D8A"/>
                </a:solidFill>
              </a:rPr>
              <a:t>física</a:t>
            </a:r>
            <a:br>
              <a:rPr lang="en-US" sz="2800" b="0" i="0" u="none" strike="noStrike" baseline="0" dirty="0">
                <a:solidFill>
                  <a:srgbClr val="309D8A"/>
                </a:solidFill>
              </a:rPr>
            </a:br>
            <a:r>
              <a:rPr lang="en-US" sz="2800" b="0" i="0" u="none" strike="noStrike" baseline="0" dirty="0" err="1">
                <a:solidFill>
                  <a:srgbClr val="309D8A"/>
                </a:solidFill>
              </a:rPr>
              <a:t>en</a:t>
            </a:r>
            <a:r>
              <a:rPr lang="en-US" sz="2800" b="0" i="0" u="none" strike="noStrike" baseline="0" dirty="0">
                <a:solidFill>
                  <a:srgbClr val="309D8A"/>
                </a:solidFill>
              </a:rPr>
              <a:t> </a:t>
            </a:r>
            <a:r>
              <a:rPr lang="en-US" sz="2800" b="0" i="0" u="none" strike="noStrike" baseline="0" dirty="0" err="1">
                <a:solidFill>
                  <a:srgbClr val="309D8A"/>
                </a:solidFill>
              </a:rPr>
              <a:t>su</a:t>
            </a:r>
            <a:r>
              <a:rPr lang="en-US" sz="2800" b="0" i="0" u="none" strike="noStrike" baseline="0" dirty="0">
                <a:solidFill>
                  <a:srgbClr val="309D8A"/>
                </a:solidFill>
              </a:rPr>
              <a:t> </a:t>
            </a:r>
            <a:r>
              <a:rPr lang="en-US" sz="2800" b="0" i="0" u="none" strike="noStrike" baseline="0" dirty="0" err="1">
                <a:solidFill>
                  <a:srgbClr val="309D8A"/>
                </a:solidFill>
              </a:rPr>
              <a:t>infancia</a:t>
            </a:r>
            <a:r>
              <a:rPr lang="en-US" sz="2800" b="0" i="0" u="none" strike="noStrike" baseline="0" dirty="0">
                <a:solidFill>
                  <a:srgbClr val="309D8A"/>
                </a:solidFill>
              </a:rPr>
              <a:t>?</a:t>
            </a:r>
            <a:endParaRPr lang="en-US" dirty="0">
              <a:solidFill>
                <a:srgbClr val="309C8A"/>
              </a:solidFill>
            </a:endParaRPr>
          </a:p>
        </p:txBody>
      </p:sp>
      <p:pic>
        <p:nvPicPr>
          <p:cNvPr id="9" name="Picture 8" descr="A baby sitting on a slide&#10;&#10;Description automatically generated with low confidence">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27642" r="13095" b="885"/>
          <a:stretch/>
        </p:blipFill>
        <p:spPr>
          <a:xfrm>
            <a:off x="-1" y="0"/>
            <a:ext cx="5947283" cy="663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children looking at a computer&#10;&#10;Description automatically generated with medium confidence">
            <a:extLst>
              <a:ext uri="{FF2B5EF4-FFF2-40B4-BE49-F238E27FC236}">
                <a16:creationId xmlns:a16="http://schemas.microsoft.com/office/drawing/2014/main" id="{4D803EC4-AD27-4CCD-8E62-45BC4CE9AD73}"/>
              </a:ext>
            </a:extLst>
          </p:cNvPr>
          <p:cNvPicPr>
            <a:picLocks noChangeAspect="1"/>
          </p:cNvPicPr>
          <p:nvPr/>
        </p:nvPicPr>
        <p:blipFill rotWithShape="1">
          <a:blip r:embed="rId3">
            <a:extLst>
              <a:ext uri="{28A0092B-C50C-407E-A947-70E740481C1C}">
                <a14:useLocalDpi xmlns:a14="http://schemas.microsoft.com/office/drawing/2010/main" val="0"/>
              </a:ext>
            </a:extLst>
          </a:blip>
          <a:srcRect t="-1" b="14455"/>
          <a:stretch/>
        </p:blipFill>
        <p:spPr>
          <a:xfrm>
            <a:off x="0" y="1438191"/>
            <a:ext cx="9144000" cy="5214857"/>
          </a:xfrm>
          <a:prstGeom prst="rect">
            <a:avLst/>
          </a:prstGeom>
        </p:spPr>
      </p:pic>
      <p:sp>
        <p:nvSpPr>
          <p:cNvPr id="2" name="Title 1">
            <a:extLst>
              <a:ext uri="{FF2B5EF4-FFF2-40B4-BE49-F238E27FC236}">
                <a16:creationId xmlns:a16="http://schemas.microsoft.com/office/drawing/2014/main" id="{A953F1EC-C95B-435A-80C8-C373306F7F0B}"/>
              </a:ext>
            </a:extLst>
          </p:cNvPr>
          <p:cNvSpPr>
            <a:spLocks noGrp="1"/>
          </p:cNvSpPr>
          <p:nvPr>
            <p:ph type="title"/>
          </p:nvPr>
        </p:nvSpPr>
        <p:spPr>
          <a:xfrm>
            <a:off x="0" y="0"/>
            <a:ext cx="9144000" cy="1438191"/>
          </a:xfrm>
          <a:solidFill>
            <a:srgbClr val="00426A"/>
          </a:solidFill>
        </p:spPr>
        <p:txBody>
          <a:bodyPr>
            <a:normAutofit/>
          </a:bodyPr>
          <a:lstStyle/>
          <a:p>
            <a:pPr indent="400050"/>
            <a:r>
              <a:rPr lang="en-US" sz="3600" b="0" i="0" u="none" strike="noStrike" baseline="0" dirty="0" err="1">
                <a:solidFill>
                  <a:srgbClr val="FBAE14"/>
                </a:solidFill>
              </a:rPr>
              <a:t>Revisemos</a:t>
            </a:r>
            <a:r>
              <a:rPr lang="en-US" sz="3600" b="0" i="0" u="none" strike="noStrike" baseline="0" dirty="0">
                <a:solidFill>
                  <a:srgbClr val="FBAE14"/>
                </a:solidFill>
              </a:rPr>
              <a:t> las </a:t>
            </a:r>
            <a:r>
              <a:rPr lang="en-US" sz="3600" b="0" i="0" u="none" strike="noStrike" baseline="0" dirty="0" err="1">
                <a:solidFill>
                  <a:srgbClr val="FBAE14"/>
                </a:solidFill>
              </a:rPr>
              <a:t>autoevaluaciones</a:t>
            </a:r>
            <a:endParaRPr lang="en-US" sz="6600" dirty="0"/>
          </a:p>
        </p:txBody>
      </p:sp>
    </p:spTree>
    <p:extLst>
      <p:ext uri="{BB962C8B-B14F-4D97-AF65-F5344CB8AC3E}">
        <p14:creationId xmlns:p14="http://schemas.microsoft.com/office/powerpoint/2010/main" val="8177133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8" ma:contentTypeDescription="Create a new document." ma:contentTypeScope="" ma:versionID="62667eace57a4b14a0cb99adfeacdfee">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04a56e6a5739e0f46801ac10bb37f233"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8CBAFD-D20D-4A14-BCD6-2534F9F9AA58}">
  <ds:schemaRefs>
    <ds:schemaRef ds:uri="http://schemas.microsoft.com/sharepoint/v3/contenttype/forms"/>
  </ds:schemaRefs>
</ds:datastoreItem>
</file>

<file path=customXml/itemProps2.xml><?xml version="1.0" encoding="utf-8"?>
<ds:datastoreItem xmlns:ds="http://schemas.openxmlformats.org/officeDocument/2006/customXml" ds:itemID="{6D5C402E-6DED-4440-975B-BEAABD0AEFAD}">
  <ds:schemaRefs>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60dfdbe2-22b5-4261-a021-0a589e027dce"/>
    <ds:schemaRef ds:uri="128e445f-53bd-4d7c-94e9-7ccc49acf3c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4028231-0BEB-4F6C-B4EB-85BC8A77C72A}"/>
</file>

<file path=docProps/app.xml><?xml version="1.0" encoding="utf-8"?>
<Properties xmlns="http://schemas.openxmlformats.org/officeDocument/2006/extended-properties" xmlns:vt="http://schemas.openxmlformats.org/officeDocument/2006/docPropsVTypes">
  <Template>Office Theme</Template>
  <TotalTime>20689</TotalTime>
  <Words>8214</Words>
  <Application>Microsoft Office PowerPoint</Application>
  <PresentationFormat>On-screen Show (4:3)</PresentationFormat>
  <Paragraphs>668</Paragraphs>
  <Slides>36</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Gotham-Book</vt:lpstr>
      <vt:lpstr>Gotham</vt:lpstr>
      <vt:lpstr>Segoe UI</vt:lpstr>
      <vt:lpstr>Gotham Thin</vt:lpstr>
      <vt:lpstr>Calibri</vt:lpstr>
      <vt:lpstr>Arial</vt:lpstr>
      <vt:lpstr>ArialMT</vt:lpstr>
      <vt:lpstr>Symbol</vt:lpstr>
      <vt:lpstr>Monotype Sorts</vt:lpstr>
      <vt:lpstr>Wingdings</vt:lpstr>
      <vt:lpstr>Gotham Black</vt:lpstr>
      <vt:lpstr>Poppins</vt:lpstr>
      <vt:lpstr>Office Theme</vt:lpstr>
      <vt:lpstr>PowerPoint Presentation</vt:lpstr>
      <vt:lpstr>PowerPoint Presentation</vt:lpstr>
      <vt:lpstr>PowerPoint Presentation</vt:lpstr>
      <vt:lpstr>¿Qué es PALS?</vt:lpstr>
      <vt:lpstr>¿Qué aprenderá de PALS?</vt:lpstr>
      <vt:lpstr>¿Qué aprenderá de PALS?</vt:lpstr>
      <vt:lpstr>Reconocer que la actividad física es importante para los bebés, los niños pequeños y los niños en edad preescolar.</vt:lpstr>
      <vt:lpstr>¿Qué recuerdos tiene de la actividad física en su infancia?</vt:lpstr>
      <vt:lpstr>Revisemos las autoevaluaciones</vt:lpstr>
      <vt:lpstr>¿Por qué hacer una?</vt:lpstr>
      <vt:lpstr>Sobre la autoevaluación de nutrición y actividad física para el cuidado infantil (Go NAPSACC)</vt:lpstr>
      <vt:lpstr>La herramienta de autoevaluación para la actividad física en bebés y niños</vt:lpstr>
      <vt:lpstr>Hablemos sobre Go NAPSACC</vt:lpstr>
      <vt:lpstr>¡Descanso de la actividad!</vt:lpstr>
      <vt:lpstr>Actividad física y juego activo</vt:lpstr>
      <vt:lpstr>El juego activo se ve diferente en los bebés.</vt:lpstr>
      <vt:lpstr>¿Cuáles son los beneficios de la actividad física?</vt:lpstr>
      <vt:lpstr>¿Cuáles son las etapas del desarrollo?</vt:lpstr>
      <vt:lpstr>¿Cómo se desarrolla el cerebro en los niños pequeños?</vt:lpstr>
      <vt:lpstr>Video: El cerebro en desarrollo</vt:lpstr>
      <vt:lpstr>¿Cuáles son los beneficios cognitivos de la actividad física?</vt:lpstr>
      <vt:lpstr>Los niños necesitan mucha práctica y repetición para dominar las habilidades motrices gruesas.</vt:lpstr>
      <vt:lpstr>El desarrollo de las habilidades mot rices gruesas implica el movimiento de los músculos grandes de los brazos, las piernas o todo el cuerpo.</vt:lpstr>
      <vt:lpstr>¿Cuáles son las fases del desarrollo motriz grueso?</vt:lpstr>
      <vt:lpstr>Video: Habilidades de movimientos fundamentales</vt:lpstr>
      <vt:lpstr>¿Cuáles son las habilidades de movimientos fundamentales?</vt:lpstr>
      <vt:lpstr>Las etapas de desarrollo para lanzar</vt:lpstr>
      <vt:lpstr>¿Qué es la alfabetización física?</vt:lpstr>
      <vt:lpstr>¿Cómo promueve el desarrollo motriz grueso?</vt:lpstr>
      <vt:lpstr>¿Cómo promueve el desarrollo motriz grueso en los niños en edad preescolar?</vt:lpstr>
      <vt:lpstr>La actividad física fomenta el desarrollo socioemocional de los niños.</vt:lpstr>
      <vt:lpstr>¡Descanso de la actividad!</vt:lpstr>
      <vt:lpstr>Resumen:  Reconocer la importancia de la actividad física para bebés, niños pequeños y niños en edad preescolar.</vt:lpstr>
      <vt:lpstr>¡Ser un influenciador (‘influencer’)!</vt:lpstr>
      <vt:lpstr>¿Tiene preguntas?</vt:lpstr>
      <vt:lpstr>Agradecemos su participación en la sesión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209</cp:revision>
  <dcterms:created xsi:type="dcterms:W3CDTF">2021-07-01T15:43:00Z</dcterms:created>
  <dcterms:modified xsi:type="dcterms:W3CDTF">2022-07-08T13:48:49Z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