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3" r:id="rId5"/>
  </p:sldMasterIdLst>
  <p:notesMasterIdLst>
    <p:notesMasterId r:id="rId32"/>
  </p:notesMasterIdLst>
  <p:handoutMasterIdLst>
    <p:handoutMasterId r:id="rId33"/>
  </p:handoutMasterIdLst>
  <p:sldIdLst>
    <p:sldId id="256" r:id="rId6"/>
    <p:sldId id="257" r:id="rId7"/>
    <p:sldId id="295" r:id="rId8"/>
    <p:sldId id="314" r:id="rId9"/>
    <p:sldId id="333" r:id="rId10"/>
    <p:sldId id="341" r:id="rId11"/>
    <p:sldId id="334" r:id="rId12"/>
    <p:sldId id="335" r:id="rId13"/>
    <p:sldId id="319" r:id="rId14"/>
    <p:sldId id="265" r:id="rId15"/>
    <p:sldId id="347" r:id="rId16"/>
    <p:sldId id="321" r:id="rId17"/>
    <p:sldId id="346" r:id="rId18"/>
    <p:sldId id="262" r:id="rId19"/>
    <p:sldId id="270" r:id="rId20"/>
    <p:sldId id="299" r:id="rId21"/>
    <p:sldId id="338" r:id="rId22"/>
    <p:sldId id="272" r:id="rId23"/>
    <p:sldId id="339" r:id="rId24"/>
    <p:sldId id="340" r:id="rId25"/>
    <p:sldId id="318" r:id="rId26"/>
    <p:sldId id="260" r:id="rId27"/>
    <p:sldId id="330" r:id="rId28"/>
    <p:sldId id="325" r:id="rId29"/>
    <p:sldId id="291" r:id="rId30"/>
    <p:sldId id="292" r:id="rId31"/>
  </p:sldIdLst>
  <p:sldSz cx="9144000" cy="6858000" type="screen4x3"/>
  <p:notesSz cx="6858000" cy="9144000"/>
  <p:embeddedFontLst>
    <p:embeddedFont>
      <p:font typeface="Calibri" panose="020F0502020204030204" pitchFamily="34" charset="0"/>
      <p:regular r:id="rId34"/>
      <p:bold r:id="rId35"/>
      <p:italic r:id="rId36"/>
      <p:boldItalic r:id="rId37"/>
    </p:embeddedFont>
    <p:embeddedFont>
      <p:font typeface="Gotham" panose="02000504020000020004" pitchFamily="2" charset="0"/>
      <p:regular r:id="rId38"/>
      <p:bold r:id="rId39"/>
      <p:italic r:id="rId40"/>
      <p:boldItalic r:id="rId41"/>
    </p:embeddedFont>
    <p:embeddedFont>
      <p:font typeface="Gotham Black" pitchFamily="50" charset="0"/>
      <p:regular r:id="rId42"/>
    </p:embeddedFont>
    <p:embeddedFont>
      <p:font typeface="Gotham Thin" pitchFamily="50" charset="0"/>
      <p:regular r:id="rId43"/>
      <p:italic r:id="rId44"/>
    </p:embeddedFont>
    <p:embeddedFont>
      <p:font typeface="Gotham-Book" panose="02000504050000020004" pitchFamily="2" charset="0"/>
      <p:regular r:id="rId45"/>
    </p:embeddedFont>
    <p:embeddedFont>
      <p:font typeface="Monotype Sorts" panose="020B0604020202020204" charset="2"/>
      <p:regular r:id="rId46"/>
    </p:embeddedFont>
    <p:embeddedFont>
      <p:font typeface="Montserrat" panose="00000500000000000000" pitchFamily="2" charset="0"/>
      <p:regular r:id="rId47"/>
      <p:bold r:id="rId48"/>
      <p:italic r:id="rId49"/>
      <p:boldItalic r:id="rId50"/>
    </p:embeddedFont>
    <p:embeddedFont>
      <p:font typeface="Poppins" panose="00000500000000000000" pitchFamily="2" charset="0"/>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6" userDrawn="1">
          <p15:clr>
            <a:srgbClr val="A4A3A4"/>
          </p15:clr>
        </p15:guide>
        <p15:guide id="2" pos="26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3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hette, Rebekah" initials="DR" lastIdx="12" clrIdx="0">
    <p:extLst>
      <p:ext uri="{19B8F6BF-5375-455C-9EA6-DF929625EA0E}">
        <p15:presenceInfo xmlns:p15="http://schemas.microsoft.com/office/powerpoint/2012/main" userId="S::rd0057@nemours.org::165f8d16-cdf4-4bcd-aefd-1ad807eec2cc" providerId="AD"/>
      </p:ext>
    </p:extLst>
  </p:cmAuthor>
  <p:cmAuthor id="2" name="Roshelle Payes" initials="RP" lastIdx="1" clrIdx="1">
    <p:extLst>
      <p:ext uri="{19B8F6BF-5375-455C-9EA6-DF929625EA0E}">
        <p15:presenceInfo xmlns:p15="http://schemas.microsoft.com/office/powerpoint/2012/main" userId="S::rp0009@nemours.org::40a02bf0-f419-4fe2-aa30-42475b76c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5965"/>
    <a:srgbClr val="309C8A"/>
    <a:srgbClr val="00426A"/>
    <a:srgbClr val="01A8B6"/>
    <a:srgbClr val="F4A815"/>
    <a:srgbClr val="D3D1D1"/>
    <a:srgbClr val="EC01C0"/>
    <a:srgbClr val="CCC801"/>
    <a:srgbClr val="9E0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BD4FF9-1536-4BCD-B9F5-A74A8BE8B071}" v="1070" dt="2023-08-25T19:38:39.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41988" autoAdjust="0"/>
  </p:normalViewPr>
  <p:slideViewPr>
    <p:cSldViewPr snapToGrid="0">
      <p:cViewPr varScale="1">
        <p:scale>
          <a:sx n="30" d="100"/>
          <a:sy n="30" d="100"/>
        </p:scale>
        <p:origin x="2152" y="28"/>
      </p:cViewPr>
      <p:guideLst>
        <p:guide orient="horz" pos="1896"/>
        <p:guide pos="2664"/>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62" d="100"/>
          <a:sy n="62" d="100"/>
        </p:scale>
        <p:origin x="2640" y="72"/>
      </p:cViewPr>
      <p:guideLst>
        <p:guide orient="horz" pos="2880"/>
        <p:guide pos="23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chette, Rebekah" userId="165f8d16-cdf4-4bcd-aefd-1ad807eec2cc" providerId="ADAL" clId="{10BD4FF9-1536-4BCD-B9F5-A74A8BE8B071}"/>
    <pc:docChg chg="undo custSel modSld">
      <pc:chgData name="Duchette, Rebekah" userId="165f8d16-cdf4-4bcd-aefd-1ad807eec2cc" providerId="ADAL" clId="{10BD4FF9-1536-4BCD-B9F5-A74A8BE8B071}" dt="2023-08-25T19:30:51.772" v="1241" actId="6549"/>
      <pc:docMkLst>
        <pc:docMk/>
      </pc:docMkLst>
      <pc:sldChg chg="modNotesTx">
        <pc:chgData name="Duchette, Rebekah" userId="165f8d16-cdf4-4bcd-aefd-1ad807eec2cc" providerId="ADAL" clId="{10BD4FF9-1536-4BCD-B9F5-A74A8BE8B071}" dt="2023-08-25T18:45:13.582" v="1240" actId="20577"/>
        <pc:sldMkLst>
          <pc:docMk/>
          <pc:sldMk cId="3896264795" sldId="256"/>
        </pc:sldMkLst>
      </pc:sldChg>
      <pc:sldChg chg="modNotesTx">
        <pc:chgData name="Duchette, Rebekah" userId="165f8d16-cdf4-4bcd-aefd-1ad807eec2cc" providerId="ADAL" clId="{10BD4FF9-1536-4BCD-B9F5-A74A8BE8B071}" dt="2023-08-25T18:43:22.356" v="1190" actId="6549"/>
        <pc:sldMkLst>
          <pc:docMk/>
          <pc:sldMk cId="665619919" sldId="262"/>
        </pc:sldMkLst>
      </pc:sldChg>
      <pc:sldChg chg="modSp modNotesTx">
        <pc:chgData name="Duchette, Rebekah" userId="165f8d16-cdf4-4bcd-aefd-1ad807eec2cc" providerId="ADAL" clId="{10BD4FF9-1536-4BCD-B9F5-A74A8BE8B071}" dt="2023-08-25T19:30:51.772" v="1241" actId="6549"/>
        <pc:sldMkLst>
          <pc:docMk/>
          <pc:sldMk cId="70900922" sldId="265"/>
        </pc:sldMkLst>
        <pc:spChg chg="mod">
          <ac:chgData name="Duchette, Rebekah" userId="165f8d16-cdf4-4bcd-aefd-1ad807eec2cc" providerId="ADAL" clId="{10BD4FF9-1536-4BCD-B9F5-A74A8BE8B071}" dt="2023-08-25T18:42:42.160" v="1183" actId="6549"/>
          <ac:spMkLst>
            <pc:docMk/>
            <pc:sldMk cId="70900922" sldId="265"/>
            <ac:spMk id="3" creationId="{6C9ABDE6-3D4E-425E-94D5-5A47757BAE82}"/>
          </ac:spMkLst>
        </pc:spChg>
      </pc:sldChg>
      <pc:sldChg chg="modNotesTx">
        <pc:chgData name="Duchette, Rebekah" userId="165f8d16-cdf4-4bcd-aefd-1ad807eec2cc" providerId="ADAL" clId="{10BD4FF9-1536-4BCD-B9F5-A74A8BE8B071}" dt="2023-08-25T18:43:45.622" v="1204" actId="6549"/>
        <pc:sldMkLst>
          <pc:docMk/>
          <pc:sldMk cId="3662133699" sldId="318"/>
        </pc:sldMkLst>
      </pc:sldChg>
      <pc:sldChg chg="delSp modSp mod addAnim delAnim modAnim modNotesTx">
        <pc:chgData name="Duchette, Rebekah" userId="165f8d16-cdf4-4bcd-aefd-1ad807eec2cc" providerId="ADAL" clId="{10BD4FF9-1536-4BCD-B9F5-A74A8BE8B071}" dt="2023-08-25T18:34:11.930" v="1181" actId="478"/>
        <pc:sldMkLst>
          <pc:docMk/>
          <pc:sldMk cId="2032262950" sldId="334"/>
        </pc:sldMkLst>
        <pc:spChg chg="mod">
          <ac:chgData name="Duchette, Rebekah" userId="165f8d16-cdf4-4bcd-aefd-1ad807eec2cc" providerId="ADAL" clId="{10BD4FF9-1536-4BCD-B9F5-A74A8BE8B071}" dt="2023-08-25T18:33:54.472" v="1180" actId="20577"/>
          <ac:spMkLst>
            <pc:docMk/>
            <pc:sldMk cId="2032262950" sldId="334"/>
            <ac:spMk id="3" creationId="{11D49ABC-5571-4AB8-BE08-97AAC425B80C}"/>
          </ac:spMkLst>
        </pc:spChg>
        <pc:spChg chg="mod">
          <ac:chgData name="Duchette, Rebekah" userId="165f8d16-cdf4-4bcd-aefd-1ad807eec2cc" providerId="ADAL" clId="{10BD4FF9-1536-4BCD-B9F5-A74A8BE8B071}" dt="2023-08-25T18:28:19.572" v="1013" actId="1036"/>
          <ac:spMkLst>
            <pc:docMk/>
            <pc:sldMk cId="2032262950" sldId="334"/>
            <ac:spMk id="23" creationId="{AFF5676C-43AB-4EC2-A86D-910565A04B12}"/>
          </ac:spMkLst>
        </pc:spChg>
        <pc:spChg chg="mod">
          <ac:chgData name="Duchette, Rebekah" userId="165f8d16-cdf4-4bcd-aefd-1ad807eec2cc" providerId="ADAL" clId="{10BD4FF9-1536-4BCD-B9F5-A74A8BE8B071}" dt="2023-08-25T18:18:16.331" v="606" actId="1036"/>
          <ac:spMkLst>
            <pc:docMk/>
            <pc:sldMk cId="2032262950" sldId="334"/>
            <ac:spMk id="24" creationId="{5B5227FA-140C-487A-8DDF-0D8B62158F83}"/>
          </ac:spMkLst>
        </pc:spChg>
        <pc:spChg chg="mod">
          <ac:chgData name="Duchette, Rebekah" userId="165f8d16-cdf4-4bcd-aefd-1ad807eec2cc" providerId="ADAL" clId="{10BD4FF9-1536-4BCD-B9F5-A74A8BE8B071}" dt="2023-08-25T18:18:02.492" v="592" actId="20577"/>
          <ac:spMkLst>
            <pc:docMk/>
            <pc:sldMk cId="2032262950" sldId="334"/>
            <ac:spMk id="25" creationId="{8761B2A8-FD31-4B4B-A144-BAFA2DB88E39}"/>
          </ac:spMkLst>
        </pc:spChg>
        <pc:picChg chg="del mod">
          <ac:chgData name="Duchette, Rebekah" userId="165f8d16-cdf4-4bcd-aefd-1ad807eec2cc" providerId="ADAL" clId="{10BD4FF9-1536-4BCD-B9F5-A74A8BE8B071}" dt="2023-08-25T18:34:11.930" v="1181" actId="478"/>
          <ac:picMkLst>
            <pc:docMk/>
            <pc:sldMk cId="2032262950" sldId="334"/>
            <ac:picMk id="44" creationId="{1280C037-9513-416B-B4A6-ADEED6E4901A}"/>
          </ac:picMkLst>
        </pc:picChg>
        <pc:cxnChg chg="mod">
          <ac:chgData name="Duchette, Rebekah" userId="165f8d16-cdf4-4bcd-aefd-1ad807eec2cc" providerId="ADAL" clId="{10BD4FF9-1536-4BCD-B9F5-A74A8BE8B071}" dt="2023-08-25T18:28:23.977" v="1017" actId="1036"/>
          <ac:cxnSpMkLst>
            <pc:docMk/>
            <pc:sldMk cId="2032262950" sldId="334"/>
            <ac:cxnSpMk id="6" creationId="{67E02798-49EF-4A9E-BD62-FE750F50B8B6}"/>
          </ac:cxnSpMkLst>
        </pc:cxnChg>
        <pc:cxnChg chg="mod">
          <ac:chgData name="Duchette, Rebekah" userId="165f8d16-cdf4-4bcd-aefd-1ad807eec2cc" providerId="ADAL" clId="{10BD4FF9-1536-4BCD-B9F5-A74A8BE8B071}" dt="2023-08-25T18:18:21.801" v="625" actId="1035"/>
          <ac:cxnSpMkLst>
            <pc:docMk/>
            <pc:sldMk cId="2032262950" sldId="334"/>
            <ac:cxnSpMk id="32" creationId="{F9033793-B729-45FB-9506-9830DB40B712}"/>
          </ac:cxnSpMkLst>
        </pc:cxnChg>
        <pc:cxnChg chg="mod">
          <ac:chgData name="Duchette, Rebekah" userId="165f8d16-cdf4-4bcd-aefd-1ad807eec2cc" providerId="ADAL" clId="{10BD4FF9-1536-4BCD-B9F5-A74A8BE8B071}" dt="2023-08-25T18:18:11.490" v="599" actId="1036"/>
          <ac:cxnSpMkLst>
            <pc:docMk/>
            <pc:sldMk cId="2032262950" sldId="334"/>
            <ac:cxnSpMk id="33" creationId="{9A8F4603-32D4-44A7-A607-21150E71C2A9}"/>
          </ac:cxnSpMkLst>
        </pc:cxnChg>
      </pc:sldChg>
      <pc:sldChg chg="modSp mod modAnim">
        <pc:chgData name="Duchette, Rebekah" userId="165f8d16-cdf4-4bcd-aefd-1ad807eec2cc" providerId="ADAL" clId="{10BD4FF9-1536-4BCD-B9F5-A74A8BE8B071}" dt="2023-08-25T18:03:52.807" v="11" actId="255"/>
        <pc:sldMkLst>
          <pc:docMk/>
          <pc:sldMk cId="3656616860" sldId="335"/>
        </pc:sldMkLst>
        <pc:spChg chg="mod">
          <ac:chgData name="Duchette, Rebekah" userId="165f8d16-cdf4-4bcd-aefd-1ad807eec2cc" providerId="ADAL" clId="{10BD4FF9-1536-4BCD-B9F5-A74A8BE8B071}" dt="2023-08-25T18:03:52.807" v="11" actId="255"/>
          <ac:spMkLst>
            <pc:docMk/>
            <pc:sldMk cId="3656616860" sldId="335"/>
            <ac:spMk id="23" creationId="{AFF5676C-43AB-4EC2-A86D-910565A04B12}"/>
          </ac:spMkLst>
        </pc:spChg>
        <pc:spChg chg="mod">
          <ac:chgData name="Duchette, Rebekah" userId="165f8d16-cdf4-4bcd-aefd-1ad807eec2cc" providerId="ADAL" clId="{10BD4FF9-1536-4BCD-B9F5-A74A8BE8B071}" dt="2023-08-25T18:03:35.181" v="10" actId="255"/>
          <ac:spMkLst>
            <pc:docMk/>
            <pc:sldMk cId="3656616860" sldId="335"/>
            <ac:spMk id="24" creationId="{5B5227FA-140C-487A-8DDF-0D8B62158F83}"/>
          </ac:spMkLst>
        </pc:spChg>
        <pc:spChg chg="mod">
          <ac:chgData name="Duchette, Rebekah" userId="165f8d16-cdf4-4bcd-aefd-1ad807eec2cc" providerId="ADAL" clId="{10BD4FF9-1536-4BCD-B9F5-A74A8BE8B071}" dt="2023-08-25T18:03:15.884" v="9" actId="255"/>
          <ac:spMkLst>
            <pc:docMk/>
            <pc:sldMk cId="3656616860" sldId="335"/>
            <ac:spMk id="25" creationId="{8761B2A8-FD31-4B4B-A144-BAFA2DB88E3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B160E2-0E15-45ED-B8B5-BF2542497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Session 3: Best practices for physical activity in ECE Settings  Type, Daily Activities and Providers’ Role</a:t>
            </a:r>
          </a:p>
        </p:txBody>
      </p:sp>
      <p:sp>
        <p:nvSpPr>
          <p:cNvPr id="3" name="Date Placeholder 2">
            <a:extLst>
              <a:ext uri="{FF2B5EF4-FFF2-40B4-BE49-F238E27FC236}">
                <a16:creationId xmlns:a16="http://schemas.microsoft.com/office/drawing/2014/main" id="{AB7F8009-8D3C-48F0-9EA8-CD4CF2FCDC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1436DF-9ECD-4401-84C1-AACFFEBC4755}" type="datetimeFigureOut">
              <a:rPr lang="en-US" smtClean="0"/>
              <a:t>8/25/2023</a:t>
            </a:fld>
            <a:endParaRPr lang="en-US"/>
          </a:p>
        </p:txBody>
      </p:sp>
      <p:sp>
        <p:nvSpPr>
          <p:cNvPr id="4" name="Footer Placeholder 3">
            <a:extLst>
              <a:ext uri="{FF2B5EF4-FFF2-40B4-BE49-F238E27FC236}">
                <a16:creationId xmlns:a16="http://schemas.microsoft.com/office/drawing/2014/main" id="{3B273556-B3F2-4250-A705-BAE9DEA2A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PALS: Page ‹#›</a:t>
            </a:r>
          </a:p>
        </p:txBody>
      </p:sp>
      <p:sp>
        <p:nvSpPr>
          <p:cNvPr id="5" name="Slide Number Placeholder 4">
            <a:extLst>
              <a:ext uri="{FF2B5EF4-FFF2-40B4-BE49-F238E27FC236}">
                <a16:creationId xmlns:a16="http://schemas.microsoft.com/office/drawing/2014/main" id="{F2830769-5FEC-42FD-A28C-E921A70B18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A37431-22C7-4967-84FF-ABA0503919A4}" type="slidenum">
              <a:rPr lang="en-US" smtClean="0"/>
              <a:t>‹#›</a:t>
            </a:fld>
            <a:endParaRPr lang="en-US"/>
          </a:p>
        </p:txBody>
      </p:sp>
    </p:spTree>
    <p:extLst>
      <p:ext uri="{BB962C8B-B14F-4D97-AF65-F5344CB8AC3E}">
        <p14:creationId xmlns:p14="http://schemas.microsoft.com/office/powerpoint/2010/main" val="89890916"/>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23950"/>
            <a:ext cx="2971800" cy="2228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543300"/>
            <a:ext cx="5496560" cy="44577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s Placeholder 4">
            <a:extLst>
              <a:ext uri="{FF2B5EF4-FFF2-40B4-BE49-F238E27FC236}">
                <a16:creationId xmlns:a16="http://schemas.microsoft.com/office/drawing/2014/main" id="{0FBACB98-B9F4-4984-8515-B44246BF1680}"/>
              </a:ext>
            </a:extLst>
          </p:cNvPr>
          <p:cNvSpPr txBox="1">
            <a:spLocks/>
          </p:cNvSpPr>
          <p:nvPr/>
        </p:nvSpPr>
        <p:spPr>
          <a:xfrm>
            <a:off x="3747452" y="1123950"/>
            <a:ext cx="2763837" cy="22288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50" b="1" dirty="0">
                <a:solidFill>
                  <a:srgbClr val="F05A66"/>
                </a:solidFill>
                <a:latin typeface="Poppins" panose="00000500000000000000" pitchFamily="2" charset="0"/>
                <a:cs typeface="Poppins" panose="00000500000000000000" pitchFamily="2" charset="0"/>
              </a:rPr>
              <a:t>Notes</a:t>
            </a:r>
          </a:p>
        </p:txBody>
      </p:sp>
      <p:sp>
        <p:nvSpPr>
          <p:cNvPr id="7" name="Header Placeholder 1">
            <a:extLst>
              <a:ext uri="{FF2B5EF4-FFF2-40B4-BE49-F238E27FC236}">
                <a16:creationId xmlns:a16="http://schemas.microsoft.com/office/drawing/2014/main" id="{2B6FE325-E5BD-442F-B9B7-1D5C7496482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
        <p:nvSpPr>
          <p:cNvPr id="11" name="Footer Placeholder 5">
            <a:extLst>
              <a:ext uri="{FF2B5EF4-FFF2-40B4-BE49-F238E27FC236}">
                <a16:creationId xmlns:a16="http://schemas.microsoft.com/office/drawing/2014/main" id="{6F22D38A-1B8A-440F-BFFA-B45F8A184C05}"/>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a:t>
            </a:fld>
            <a:endParaRPr lang="en-US" b="1" dirty="0">
              <a:latin typeface="Gotham" panose="02000504050000020004" pitchFamily="2" charset="0"/>
            </a:endParaRPr>
          </a:p>
        </p:txBody>
      </p:sp>
    </p:spTree>
    <p:extLst>
      <p:ext uri="{BB962C8B-B14F-4D97-AF65-F5344CB8AC3E}">
        <p14:creationId xmlns:p14="http://schemas.microsoft.com/office/powerpoint/2010/main" val="210109125"/>
      </p:ext>
    </p:extLst>
  </p:cSld>
  <p:clrMap bg1="lt1" tx1="dk1" bg2="lt2" tx2="dk2" accent1="accent1" accent2="accent2" accent3="accent3" accent4="accent4" accent5="accent5" accent6="accent6" hlink="hlink" folHlink="folHlink"/>
  <p:hf sldNum="0" dt="0"/>
  <p:notesStyle>
    <a:lvl1pPr marL="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1pPr>
    <a:lvl2pPr marL="174625" indent="-174625" algn="l" defTabSz="914400" rtl="0" eaLnBrk="1" latinLnBrk="0" hangingPunct="1">
      <a:lnSpc>
        <a:spcPts val="1260"/>
      </a:lnSpc>
      <a:spcAft>
        <a:spcPts val="1200"/>
      </a:spcAft>
      <a:buClr>
        <a:srgbClr val="00426A"/>
      </a:buClr>
      <a:buSzPct val="80000"/>
      <a:buFont typeface="Monotype Sorts" panose="01010601010101010101" pitchFamily="2" charset="2"/>
      <a:buChar char="n"/>
      <a:tabLst>
        <a:tab pos="174625" algn="l"/>
      </a:tabLst>
      <a:defRPr sz="1000" kern="1200">
        <a:solidFill>
          <a:schemeClr val="tx1"/>
        </a:solidFill>
        <a:latin typeface="Poppins" panose="00000500000000000000" pitchFamily="2" charset="0"/>
        <a:ea typeface="+mn-ea"/>
        <a:cs typeface="Poppins" panose="00000500000000000000" pitchFamily="2" charset="0"/>
      </a:defRPr>
    </a:lvl2pPr>
    <a:lvl3pPr marL="288925" indent="-114300" algn="l" defTabSz="914400" rtl="0" eaLnBrk="1" latinLnBrk="0" hangingPunct="1">
      <a:lnSpc>
        <a:spcPts val="1260"/>
      </a:lnSpc>
      <a:spcAft>
        <a:spcPts val="1200"/>
      </a:spcAft>
      <a:buFont typeface="Wingdings" panose="05000000000000000000" pitchFamily="2" charset="2"/>
      <a:buChar char="§"/>
      <a:tabLst>
        <a:tab pos="288925" algn="l"/>
      </a:tabLst>
      <a:defRPr sz="1000" kern="1200">
        <a:solidFill>
          <a:schemeClr val="tx1"/>
        </a:solidFill>
        <a:latin typeface="Poppins" panose="00000500000000000000" pitchFamily="2" charset="0"/>
        <a:ea typeface="+mn-ea"/>
        <a:cs typeface="Poppins" panose="00000500000000000000" pitchFamily="2" charset="0"/>
      </a:defRPr>
    </a:lvl3pPr>
    <a:lvl4pPr marL="457200" indent="-168275" algn="l" defTabSz="914400" rtl="0" eaLnBrk="1" latinLnBrk="0" hangingPunct="1">
      <a:lnSpc>
        <a:spcPts val="1260"/>
      </a:lnSpc>
      <a:spcAft>
        <a:spcPts val="1200"/>
      </a:spcAft>
      <a:buClr>
        <a:srgbClr val="00ACBA"/>
      </a:buClr>
      <a:buFont typeface="Symbol" panose="05050102010706020507" pitchFamily="18" charset="2"/>
      <a:buChar char="¾"/>
      <a:tabLst>
        <a:tab pos="457200" algn="l"/>
      </a:tabLst>
      <a:defRPr sz="1000" kern="1200">
        <a:solidFill>
          <a:schemeClr val="tx1"/>
        </a:solidFill>
        <a:latin typeface="Poppins" panose="00000500000000000000" pitchFamily="2" charset="0"/>
        <a:ea typeface="+mn-ea"/>
        <a:cs typeface="Poppins" panose="00000500000000000000" pitchFamily="2" charset="0"/>
      </a:defRPr>
    </a:lvl4pPr>
    <a:lvl5pPr marL="182880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1" i="0" u="none" strike="noStrike" baseline="0" dirty="0">
                <a:latin typeface="Gotham" panose="020B0604020202020204"/>
              </a:rPr>
              <a:t>Bienvenidos a la Sesión de aprendizaje para la </a:t>
            </a:r>
            <a:r>
              <a:rPr lang="en-US" sz="1200" b="1" i="0" u="none" strike="noStrike" baseline="0" dirty="0" err="1">
                <a:latin typeface="Gotham" panose="020B0604020202020204"/>
              </a:rPr>
              <a:t>actividad</a:t>
            </a:r>
            <a:r>
              <a:rPr lang="en-US" sz="1200" b="1" i="0" u="none" strike="noStrike" baseline="0" dirty="0">
                <a:latin typeface="Gotham" panose="020B0604020202020204"/>
              </a:rPr>
              <a:t> </a:t>
            </a:r>
            <a:r>
              <a:rPr lang="en-US" sz="1200" b="1" i="0" u="none" strike="noStrike" baseline="0" dirty="0" err="1">
                <a:latin typeface="Gotham" panose="020B0604020202020204"/>
              </a:rPr>
              <a:t>física</a:t>
            </a:r>
            <a:r>
              <a:rPr lang="en-US" sz="1200" b="1" i="0" u="none" strike="noStrike" baseline="0" dirty="0">
                <a:latin typeface="Gotham" panose="020B0604020202020204"/>
              </a:rPr>
              <a:t> de Healthy Kids, Healthy Future.</a:t>
            </a:r>
          </a:p>
          <a:p>
            <a:pPr algn="l"/>
            <a:r>
              <a:rPr lang="es-ES" sz="1200" b="0" i="0" u="none" strike="noStrike" baseline="0" dirty="0">
                <a:latin typeface="Gotham" panose="020B0604020202020204"/>
              </a:rPr>
              <a:t>Esta es la última sesión de los talleres PALS.</a:t>
            </a:r>
            <a:endParaRPr lang="en-US" sz="1200" b="1" i="0" u="none" strike="noStrike" baseline="0" dirty="0">
              <a:latin typeface="Gotham" panose="020B0604020202020204"/>
            </a:endParaRPr>
          </a:p>
          <a:p>
            <a:pPr algn="l"/>
            <a:r>
              <a:rPr lang="es-ES" sz="1200" b="0" i="0" u="none" strike="noStrike" baseline="0" dirty="0">
                <a:latin typeface="Gotham" panose="020B0604020202020204"/>
              </a:rPr>
              <a:t>Gracias por compartir su tiempo con nosotros hoy para conocer más sobre cómo los centros de atención temprana pueden ayudar a los niños pequeños a ser más activos físicamente.</a:t>
            </a:r>
          </a:p>
          <a:p>
            <a:pPr marL="0" marR="0" lvl="0" indent="0" algn="l" defTabSz="914400" rtl="0" eaLnBrk="1" fontAlgn="auto" latinLnBrk="0" hangingPunct="1">
              <a:lnSpc>
                <a:spcPts val="1260"/>
              </a:lnSpc>
              <a:spcBef>
                <a:spcPts val="0"/>
              </a:spcBef>
              <a:spcAft>
                <a:spcPts val="12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En esta capacitación establecerá una meta y creará un plan de acción para mejorar o aumentar la experiencia de actividad física de los niños que </a:t>
            </a:r>
            <a:r>
              <a:rPr kumimoji="0" lang="en-US" sz="1200" b="0" i="0" u="none" strike="noStrike" kern="1200" cap="none" spc="0" normalizeH="0" baseline="0" noProof="0" dirty="0" err="1">
                <a:ln>
                  <a:noFill/>
                </a:ln>
                <a:solidFill>
                  <a:prstClr val="black"/>
                </a:solidFill>
                <a:effectLst/>
                <a:uLnTx/>
                <a:uFillTx/>
                <a:latin typeface="Gotham" panose="020B0604020202020204"/>
                <a:ea typeface="+mn-ea"/>
                <a:cs typeface="Poppins" panose="00000500000000000000" pitchFamily="2" charset="0"/>
              </a:rPr>
              <a:t>están</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 a </a:t>
            </a:r>
            <a:r>
              <a:rPr kumimoji="0" lang="en-US" sz="1200" b="0" i="0" u="none" strike="noStrike" kern="1200" cap="none" spc="0" normalizeH="0" baseline="0" noProof="0" dirty="0" err="1">
                <a:ln>
                  <a:noFill/>
                </a:ln>
                <a:solidFill>
                  <a:prstClr val="black"/>
                </a:solidFill>
                <a:effectLst/>
                <a:uLnTx/>
                <a:uFillTx/>
                <a:latin typeface="Gotham" panose="020B0604020202020204"/>
                <a:ea typeface="+mn-ea"/>
                <a:cs typeface="Poppins" panose="00000500000000000000" pitchFamily="2" charset="0"/>
              </a:rPr>
              <a:t>su</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 cargo.</a:t>
            </a:r>
          </a:p>
          <a:p>
            <a:pPr marL="0" marR="0" lvl="0" indent="0" algn="l" defTabSz="914400" rtl="0" eaLnBrk="1" fontAlgn="auto" latinLnBrk="0" hangingPunct="1">
              <a:lnSpc>
                <a:spcPts val="126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endParaRPr>
          </a:p>
          <a:p>
            <a:pPr marL="0" marR="0" lvl="0" indent="0" algn="l" defTabSz="914400" rtl="0" eaLnBrk="1" fontAlgn="auto" latinLnBrk="0" hangingPunct="1">
              <a:lnSpc>
                <a:spcPts val="126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Notas para </a:t>
            </a:r>
            <a:r>
              <a:rPr kumimoji="0" lang="en-US" sz="1200" b="0" i="0" u="none" strike="noStrike" kern="1200" cap="none" spc="0" normalizeH="0" baseline="0" noProof="0" dirty="0" err="1">
                <a:ln>
                  <a:noFill/>
                </a:ln>
                <a:solidFill>
                  <a:prstClr val="black"/>
                </a:solidFill>
                <a:effectLst/>
                <a:uLnTx/>
                <a:uFillTx/>
                <a:latin typeface="Gotham" panose="020B0604020202020204"/>
                <a:ea typeface="+mn-ea"/>
                <a:cs typeface="Poppins" panose="00000500000000000000" pitchFamily="2" charset="0"/>
              </a:rPr>
              <a:t>el</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 </a:t>
            </a:r>
            <a:r>
              <a:rPr kumimoji="0" lang="en-US" sz="1200" b="0" i="0" u="none" strike="noStrike" kern="1200" cap="none" spc="0" normalizeH="0" baseline="0" noProof="0" dirty="0" err="1">
                <a:ln>
                  <a:noFill/>
                </a:ln>
                <a:solidFill>
                  <a:prstClr val="black"/>
                </a:solidFill>
                <a:effectLst/>
                <a:uLnTx/>
                <a:uFillTx/>
                <a:latin typeface="Gotham" panose="020B0604020202020204"/>
                <a:ea typeface="+mn-ea"/>
                <a:cs typeface="Poppins" panose="00000500000000000000" pitchFamily="2" charset="0"/>
              </a:rPr>
              <a:t>capacitador</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a:t>
            </a:r>
          </a:p>
          <a:p>
            <a:pPr marL="0" marR="0" lvl="0" indent="0" algn="l" defTabSz="914400" rtl="0" eaLnBrk="1" fontAlgn="auto" latinLnBrk="0" hangingPunct="1">
              <a:lnSpc>
                <a:spcPts val="1260"/>
              </a:lnSpc>
              <a:spcBef>
                <a:spcPts val="0"/>
              </a:spcBef>
              <a:spcAft>
                <a:spcPts val="12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Pida a los participantes que </a:t>
            </a:r>
            <a:r>
              <a:rPr lang="es-US" sz="1800" i="1" dirty="0">
                <a:effectLst/>
                <a:latin typeface="Montserrat" panose="00000500000000000000" pitchFamily="2" charset="0"/>
                <a:ea typeface="Calibri" panose="020F0502020204030204" pitchFamily="34" charset="0"/>
                <a:cs typeface="Arial" panose="020B0604020202020204" pitchFamily="34" charset="0"/>
              </a:rPr>
              <a:t>la autoevaluación de actividad física </a:t>
            </a:r>
            <a:r>
              <a:rPr kumimoji="0" lang="es-E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y las notas de su </a:t>
            </a:r>
            <a:r>
              <a:rPr kumimoji="0" lang="es-ES" sz="1200" b="0" i="1"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Cuaderno de calentamiento</a:t>
            </a:r>
            <a:r>
              <a:rPr kumimoji="0" lang="es-E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 Los utilizaremos para desarrollar una meta y un plan </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de </a:t>
            </a:r>
            <a:r>
              <a:rPr kumimoji="0" lang="en-US" sz="1200" b="0" i="0" u="none" strike="noStrike" kern="1200" cap="none" spc="0" normalizeH="0" baseline="0" noProof="0" dirty="0" err="1">
                <a:ln>
                  <a:noFill/>
                </a:ln>
                <a:solidFill>
                  <a:prstClr val="black"/>
                </a:solidFill>
                <a:effectLst/>
                <a:uLnTx/>
                <a:uFillTx/>
                <a:latin typeface="Gotham" panose="020B0604020202020204"/>
                <a:ea typeface="+mn-ea"/>
                <a:cs typeface="Poppins" panose="00000500000000000000" pitchFamily="2" charset="0"/>
              </a:rPr>
              <a:t>acción</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a:t>
            </a:r>
          </a:p>
          <a:p>
            <a:pPr algn="l"/>
            <a:endParaRPr lang="es-ES" sz="1200" b="0" i="0" u="none" strike="noStrike" baseline="0" dirty="0">
              <a:latin typeface="Gotham" panose="020B0604020202020204"/>
              <a:cs typeface="Poppins" panose="02000000000000000000" pitchFamily="2" charset="0"/>
            </a:endParaRPr>
          </a:p>
          <a:p>
            <a:pPr marL="0" marR="0" lvl="0" indent="0" algn="l" defTabSz="914400" rtl="0" eaLnBrk="1" fontAlgn="auto" latinLnBrk="0" hangingPunct="1">
              <a:lnSpc>
                <a:spcPts val="1260"/>
              </a:lnSpc>
              <a:spcBef>
                <a:spcPts val="0"/>
              </a:spcBef>
              <a:spcAft>
                <a:spcPts val="12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 tengan listos los resultados de su autoevaluación de </a:t>
            </a:r>
            <a:r>
              <a:rPr lang="es-ES" sz="1800" dirty="0">
                <a:effectLst/>
                <a:latin typeface="Montserrat" panose="00000500000000000000" pitchFamily="2" charset="0"/>
                <a:ea typeface="Calibri" panose="020F0502020204030204" pitchFamily="34" charset="0"/>
                <a:cs typeface="Arial" panose="020B0604020202020204" pitchFamily="34" charset="0"/>
              </a:rPr>
              <a:t>la </a:t>
            </a:r>
            <a:r>
              <a:rPr lang="es-ES" sz="1800" i="1" dirty="0">
                <a:effectLst/>
                <a:latin typeface="Montserrat" panose="00000500000000000000" pitchFamily="2" charset="0"/>
                <a:ea typeface="Calibri" panose="020F0502020204030204" pitchFamily="34" charset="0"/>
                <a:cs typeface="Arial" panose="020B0604020202020204" pitchFamily="34" charset="0"/>
              </a:rPr>
              <a:t>autoevaluación de actividad</a:t>
            </a:r>
            <a:endParaRPr lang="en-US" sz="1200" dirty="0">
              <a:latin typeface="Gotham" panose="020B0604020202020204"/>
              <a:cs typeface="Poppins" panose="02000000000000000000" pitchFamily="2" charset="0"/>
            </a:endParaRPr>
          </a:p>
        </p:txBody>
      </p:sp>
      <p:sp>
        <p:nvSpPr>
          <p:cNvPr id="8" name="Header Placeholder 1">
            <a:extLst>
              <a:ext uri="{FF2B5EF4-FFF2-40B4-BE49-F238E27FC236}">
                <a16:creationId xmlns:a16="http://schemas.microsoft.com/office/drawing/2014/main" id="{EABF5670-C77F-4049-8A47-8AFA0262F3E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
        <p:nvSpPr>
          <p:cNvPr id="4" name="Footer Placeholder 3">
            <a:extLst>
              <a:ext uri="{FF2B5EF4-FFF2-40B4-BE49-F238E27FC236}">
                <a16:creationId xmlns:a16="http://schemas.microsoft.com/office/drawing/2014/main" id="{04ED535E-D816-46DA-976A-28F6EB09D0F6}"/>
              </a:ext>
            </a:extLst>
          </p:cNvPr>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a:t>
            </a:fld>
            <a:endParaRPr lang="en-US" b="1" dirty="0">
              <a:latin typeface="Gotham" panose="02000504050000020004" pitchFamily="2" charset="0"/>
            </a:endParaRPr>
          </a:p>
        </p:txBody>
      </p:sp>
    </p:spTree>
    <p:extLst>
      <p:ext uri="{BB962C8B-B14F-4D97-AF65-F5344CB8AC3E}">
        <p14:creationId xmlns:p14="http://schemas.microsoft.com/office/powerpoint/2010/main" val="30387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Remita a los participantes a su autoevaluación </a:t>
            </a:r>
            <a:r>
              <a:rPr lang="es-US" sz="1200" b="0" i="0" u="none" strike="noStrike" baseline="0" dirty="0">
                <a:latin typeface="Gotham" panose="020B0604020202020204"/>
              </a:rPr>
              <a:t>de actividad física </a:t>
            </a:r>
            <a:r>
              <a:rPr lang="es-ES" sz="1200" b="0" i="0" u="none" strike="noStrike" baseline="0" dirty="0">
                <a:latin typeface="Gotham" panose="020B0604020202020204"/>
              </a:rPr>
              <a:t>y a el </a:t>
            </a:r>
            <a:r>
              <a:rPr lang="es-ES" sz="1200" b="0" i="1" u="none" strike="noStrike" baseline="0" dirty="0">
                <a:latin typeface="Gotham" panose="020B0604020202020204"/>
              </a:rPr>
              <a:t>Cuaderno de calentamiento </a:t>
            </a:r>
            <a:r>
              <a:rPr lang="es-ES" sz="1200" b="0" i="0" u="none" strike="noStrike" baseline="0" dirty="0">
                <a:latin typeface="Gotham" panose="020B0604020202020204"/>
              </a:rPr>
              <a:t>de </a:t>
            </a:r>
            <a:r>
              <a:rPr lang="en-US" sz="1200" b="0" i="0" u="none" strike="noStrike" baseline="0" dirty="0" err="1">
                <a:latin typeface="Gotham" panose="020B0604020202020204"/>
              </a:rPr>
              <a:t>más</a:t>
            </a:r>
            <a:r>
              <a:rPr lang="en-US" sz="1200" b="0" i="0" u="none" strike="noStrike" baseline="0" dirty="0">
                <a:latin typeface="Gotham" panose="020B0604020202020204"/>
              </a:rPr>
              <a:t> </a:t>
            </a:r>
            <a:r>
              <a:rPr lang="en-US" sz="1200" b="0" i="0" u="none" strike="noStrike" baseline="0" dirty="0" err="1">
                <a:latin typeface="Gotham" panose="020B0604020202020204"/>
              </a:rPr>
              <a:t>temprano</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Utilizarán sus resultados para desarrollar </a:t>
            </a:r>
            <a:r>
              <a:rPr lang="en-US" sz="1200" b="0" i="0" u="none" strike="noStrike" baseline="0" dirty="0">
                <a:latin typeface="Gotham" panose="020B0604020202020204"/>
              </a:rPr>
              <a:t>sus planes de </a:t>
            </a:r>
            <a:r>
              <a:rPr lang="en-US" sz="1200" b="0" i="0" u="none" strike="noStrike" baseline="0" dirty="0" err="1">
                <a:latin typeface="Gotham" panose="020B0604020202020204"/>
              </a:rPr>
              <a:t>acción</a:t>
            </a:r>
            <a:r>
              <a:rPr lang="en-US" sz="1200" b="0" i="0" u="none" strike="noStrike" baseline="0" dirty="0">
                <a:latin typeface="Gotham" panose="020B0604020202020204"/>
              </a:rPr>
              <a: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10</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30312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89713" cy="5141913"/>
          </a:xfrm>
        </p:spPr>
        <p:txBody>
          <a:bodyPr/>
          <a:lstStyle/>
          <a:p>
            <a:pPr algn="l"/>
            <a:r>
              <a:rPr lang="es-ES" sz="1200" b="1" i="0" u="none" strike="noStrike" baseline="0" dirty="0">
                <a:latin typeface="Gotham" panose="020B0604020202020204"/>
              </a:rPr>
              <a:t>Establecer metas es un paso necesario para hacer cambios a un programa o a una práctica.</a:t>
            </a:r>
          </a:p>
          <a:p>
            <a:pPr algn="l"/>
            <a:r>
              <a:rPr lang="es-ES" sz="1200" b="0" i="0" u="none" strike="noStrike" baseline="0" dirty="0">
                <a:latin typeface="Gotham" panose="020B0604020202020204"/>
              </a:rPr>
              <a:t>Una meta establece un objetivo amplio de lo que </a:t>
            </a:r>
            <a:r>
              <a:rPr lang="en-US" sz="1200" b="0" i="0" u="none" strike="noStrike" baseline="0" dirty="0" err="1">
                <a:latin typeface="Gotham" panose="020B0604020202020204"/>
              </a:rPr>
              <a:t>tiene</a:t>
            </a:r>
            <a:r>
              <a:rPr lang="en-US" sz="1200" b="0" i="0" u="none" strike="noStrike" baseline="0" dirty="0">
                <a:latin typeface="Gotham" panose="020B0604020202020204"/>
              </a:rPr>
              <a:t> que </a:t>
            </a:r>
            <a:r>
              <a:rPr lang="en-US" sz="1200" b="0" i="0" u="none" strike="noStrike" baseline="0" dirty="0" err="1">
                <a:latin typeface="Gotham" panose="020B0604020202020204"/>
              </a:rPr>
              <a:t>lograr</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S.M.A.R.T son las siglas utilizadas para apoyar el desarrollo de una declaración de metas.</a:t>
            </a:r>
          </a:p>
          <a:p>
            <a:pPr marL="285750" indent="-285750" algn="l">
              <a:buFont typeface="Arial" panose="020B0604020202020204" pitchFamily="34" charset="0"/>
              <a:buChar char="•"/>
            </a:pPr>
            <a:r>
              <a:rPr lang="es-ES" sz="1200" b="1" i="0" u="none" strike="noStrike" baseline="0" dirty="0">
                <a:latin typeface="Gotham" panose="020B0604020202020204"/>
              </a:rPr>
              <a:t>Especificas (</a:t>
            </a:r>
            <a:r>
              <a:rPr lang="es-ES" sz="1200" b="1" i="0" u="none" strike="noStrike" baseline="0" dirty="0" err="1">
                <a:latin typeface="Gotham" panose="020B0604020202020204"/>
              </a:rPr>
              <a:t>Specific</a:t>
            </a:r>
            <a:r>
              <a:rPr lang="es-ES" sz="1200" b="1" i="0" u="none" strike="noStrike" baseline="0" dirty="0">
                <a:latin typeface="Gotham" panose="020B0604020202020204"/>
              </a:rPr>
              <a:t>)</a:t>
            </a:r>
            <a:r>
              <a:rPr lang="es-ES" sz="1200" b="0" i="0" u="none" strike="noStrike" baseline="0" dirty="0">
                <a:latin typeface="Gotham" panose="020B0604020202020204"/>
              </a:rPr>
              <a:t>: Las metas deben declarar claramente lo que quiere alcanzar. Deben ser específicas y estar claramente escritas. Las metas definen el quién, qué, cuándo y dónde del resultado deseado.</a:t>
            </a:r>
          </a:p>
          <a:p>
            <a:pPr marL="285750" indent="-285750" algn="l">
              <a:buFont typeface="Arial" panose="020B0604020202020204" pitchFamily="34" charset="0"/>
              <a:buChar char="•"/>
            </a:pPr>
            <a:r>
              <a:rPr lang="es-ES" sz="1200" b="1" i="0" u="none" strike="noStrike" baseline="0" dirty="0">
                <a:latin typeface="Gotham" panose="020B0604020202020204"/>
              </a:rPr>
              <a:t>Medibles (</a:t>
            </a:r>
            <a:r>
              <a:rPr lang="es-ES" sz="1200" b="1" i="0" u="none" strike="noStrike" baseline="0" dirty="0" err="1">
                <a:latin typeface="Gotham" panose="020B0604020202020204"/>
              </a:rPr>
              <a:t>Measureable</a:t>
            </a:r>
            <a:r>
              <a:rPr lang="es-ES" sz="1200" b="1" i="0" u="none" strike="noStrike" baseline="0" dirty="0">
                <a:latin typeface="Gotham" panose="020B0604020202020204"/>
              </a:rPr>
              <a:t>)</a:t>
            </a:r>
            <a:r>
              <a:rPr lang="es-ES" sz="1200" b="0" i="0" u="none" strike="noStrike" baseline="0" dirty="0">
                <a:latin typeface="Gotham" panose="020B0604020202020204"/>
              </a:rPr>
              <a:t>: Las metas deben contener una métrica que mida el avance y la finalización de la meta. Pueden medirse por </a:t>
            </a:r>
            <a:r>
              <a:rPr lang="en-US" sz="1200" b="0" i="0" u="none" strike="noStrike" baseline="0" dirty="0" err="1">
                <a:latin typeface="Gotham" panose="020B0604020202020204"/>
              </a:rPr>
              <a:t>fechas</a:t>
            </a:r>
            <a:r>
              <a:rPr lang="en-US" sz="1200" b="0" i="0" u="none" strike="noStrike" baseline="0" dirty="0">
                <a:latin typeface="Gotham" panose="020B0604020202020204"/>
              </a:rPr>
              <a:t>, por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número</a:t>
            </a:r>
            <a:r>
              <a:rPr lang="en-US" sz="1200" b="0" i="0" u="none" strike="noStrike" baseline="0" dirty="0">
                <a:latin typeface="Gotham" panose="020B0604020202020204"/>
              </a:rPr>
              <a:t> de </a:t>
            </a:r>
            <a:r>
              <a:rPr lang="en-US" sz="1200" b="0" i="0" u="none" strike="noStrike" baseline="0" dirty="0" err="1">
                <a:latin typeface="Gotham" panose="020B0604020202020204"/>
              </a:rPr>
              <a:t>tareas</a:t>
            </a:r>
            <a:r>
              <a:rPr lang="en-US" sz="1200" b="0" i="0" u="none" strike="noStrike" baseline="0" dirty="0">
                <a:latin typeface="Gotham" panose="020B0604020202020204"/>
              </a:rPr>
              <a:t> </a:t>
            </a:r>
            <a:r>
              <a:rPr lang="en-US" sz="1200" b="0" i="0" u="none" strike="noStrike" baseline="0" dirty="0" err="1">
                <a:latin typeface="Gotham" panose="020B0604020202020204"/>
              </a:rPr>
              <a:t>completadas</a:t>
            </a:r>
            <a:r>
              <a:rPr lang="en-US" sz="1200" b="0" i="0" u="none" strike="noStrike" baseline="0" dirty="0">
                <a:latin typeface="Gotham" panose="020B0604020202020204"/>
              </a:rPr>
              <a:t> o </a:t>
            </a:r>
            <a:r>
              <a:rPr lang="es-ES" sz="1200" b="0" i="0" u="none" strike="noStrike" baseline="0" dirty="0">
                <a:latin typeface="Gotham" panose="020B0604020202020204"/>
              </a:rPr>
              <a:t>por los cambios en el entorno.</a:t>
            </a:r>
          </a:p>
          <a:p>
            <a:pPr marL="285750" indent="-285750" algn="l">
              <a:buFont typeface="Arial" panose="020B0604020202020204" pitchFamily="34" charset="0"/>
              <a:buChar char="•"/>
            </a:pPr>
            <a:r>
              <a:rPr lang="es-ES" sz="1200" b="1" i="0" u="none" strike="noStrike" baseline="0" dirty="0">
                <a:latin typeface="Gotham" panose="020B0604020202020204"/>
              </a:rPr>
              <a:t>Alcanzables (</a:t>
            </a:r>
            <a:r>
              <a:rPr lang="es-ES" sz="1200" b="1" i="0" u="none" strike="noStrike" baseline="0" dirty="0" err="1">
                <a:latin typeface="Gotham" panose="020B0604020202020204"/>
              </a:rPr>
              <a:t>Attainable</a:t>
            </a:r>
            <a:r>
              <a:rPr lang="es-ES" sz="1200" b="1" i="0" u="none" strike="noStrike" baseline="0" dirty="0">
                <a:latin typeface="Gotham" panose="020B0604020202020204"/>
              </a:rPr>
              <a:t>)</a:t>
            </a:r>
            <a:r>
              <a:rPr lang="es-ES" sz="1200" b="0" i="0" u="none" strike="noStrike" baseline="0" dirty="0">
                <a:latin typeface="Gotham" panose="020B0604020202020204"/>
              </a:rPr>
              <a:t>: El establecimiento de metas que son alcanzables aumenta la motivación del personal. Alcanzar una meta puede requerir desarrollar nuevas habilidades y conocimientos, un cambio de actitud y posibles cambios en el entorno. Piense en su meta en función de lo que actualmente tiene (por </a:t>
            </a:r>
            <a:r>
              <a:rPr lang="en-US" sz="1200" b="0" i="0" u="none" strike="noStrike" baseline="0" dirty="0" err="1">
                <a:latin typeface="Gotham" panose="020B0604020202020204"/>
              </a:rPr>
              <a:t>ejemplo</a:t>
            </a:r>
            <a:r>
              <a:rPr lang="en-US" sz="1200" b="0" i="0" u="none" strike="noStrike" baseline="0" dirty="0">
                <a:latin typeface="Gotham" panose="020B0604020202020204"/>
              </a:rPr>
              <a:t>, </a:t>
            </a:r>
            <a:r>
              <a:rPr lang="en-US" sz="1200" b="0" i="0" u="none" strike="noStrike" baseline="0" dirty="0" err="1">
                <a:latin typeface="Gotham" panose="020B0604020202020204"/>
              </a:rPr>
              <a:t>recursos</a:t>
            </a:r>
            <a:r>
              <a:rPr lang="en-US" sz="1200" b="0" i="0" u="none" strike="noStrike" baseline="0" dirty="0">
                <a:latin typeface="Gotham" panose="020B0604020202020204"/>
              </a:rPr>
              <a:t>, personal).</a:t>
            </a:r>
          </a:p>
          <a:p>
            <a:pPr marL="285750" indent="-285750" algn="l">
              <a:buFont typeface="Arial" panose="020B0604020202020204" pitchFamily="34" charset="0"/>
              <a:buChar char="•"/>
            </a:pPr>
            <a:r>
              <a:rPr lang="es-ES" sz="1200" b="1" i="0" u="none" strike="noStrike" baseline="0" dirty="0">
                <a:latin typeface="Gotham" panose="020B0604020202020204"/>
              </a:rPr>
              <a:t>Relevantes (</a:t>
            </a:r>
            <a:r>
              <a:rPr lang="es-ES" sz="1200" b="1" i="0" u="none" strike="noStrike" baseline="0" dirty="0" err="1">
                <a:latin typeface="Gotham" panose="020B0604020202020204"/>
              </a:rPr>
              <a:t>Relevant</a:t>
            </a:r>
            <a:r>
              <a:rPr lang="es-ES" sz="1200" b="1" i="0" u="none" strike="noStrike" baseline="0" dirty="0">
                <a:latin typeface="Gotham" panose="020B0604020202020204"/>
              </a:rPr>
              <a:t>)</a:t>
            </a:r>
            <a:r>
              <a:rPr lang="es-ES" sz="1200" b="0" i="0" u="none" strike="noStrike" baseline="0" dirty="0">
                <a:latin typeface="Gotham" panose="020B0604020202020204"/>
              </a:rPr>
              <a:t>: Las metas que se alinean con la filosofía o las creencias de su programa tienen sentido. Las metas que se ajustan a las demandas e intereses de las familias también puede ser un buen ajuste para los programas. Para que las metas sean significativas para el personal, asegúrese que se ajusten a un panorama más grande de los objetivos del programa.</a:t>
            </a:r>
          </a:p>
          <a:p>
            <a:pPr marL="285750" indent="-285750" algn="l">
              <a:buFont typeface="Arial" panose="020B0604020202020204" pitchFamily="34" charset="0"/>
              <a:buChar char="•"/>
            </a:pPr>
            <a:r>
              <a:rPr lang="es-ES" sz="1200" b="1" i="0" u="none" strike="noStrike" baseline="0" dirty="0">
                <a:latin typeface="Gotham" panose="020B0604020202020204"/>
              </a:rPr>
              <a:t>Limitadas en el tiempo (Time-</a:t>
            </a:r>
            <a:r>
              <a:rPr lang="es-ES" sz="1200" b="1" i="0" u="none" strike="noStrike" baseline="0" dirty="0" err="1">
                <a:latin typeface="Gotham" panose="020B0604020202020204"/>
              </a:rPr>
              <a:t>bound</a:t>
            </a:r>
            <a:r>
              <a:rPr lang="es-ES" sz="1200" b="1" i="0" u="none" strike="noStrike" baseline="0" dirty="0">
                <a:latin typeface="Gotham" panose="020B0604020202020204"/>
              </a:rPr>
              <a:t>): </a:t>
            </a:r>
            <a:r>
              <a:rPr lang="es-ES" sz="1200" b="0" i="0" u="none" strike="noStrike" baseline="0" dirty="0">
                <a:latin typeface="Gotham" panose="020B0604020202020204"/>
              </a:rPr>
              <a:t>Las metas deben tener una fecha fijada de finalización. Los plazos ayudan al reconocimiento del avance y la responsabilidad.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err="1">
                <a:latin typeface="+mn-lt"/>
                <a:cs typeface="Calibri" panose="020F0502020204030204" pitchFamily="34" charset="0"/>
              </a:rPr>
              <a:t>Inclusivo</a:t>
            </a:r>
            <a:r>
              <a:rPr lang="en-US" sz="1200" b="1" dirty="0">
                <a:latin typeface="+mn-lt"/>
                <a:cs typeface="Calibri" panose="020F0502020204030204" pitchFamily="34" charset="0"/>
              </a:rPr>
              <a:t>: </a:t>
            </a:r>
            <a:r>
              <a:rPr lang="es-ES" sz="1200" b="0" dirty="0">
                <a:latin typeface="+mn-lt"/>
                <a:cs typeface="Calibri" panose="020F0502020204030204" pitchFamily="34" charset="0"/>
              </a:rPr>
              <a:t>apoya la actividad física para todos los niños bajo cuidado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i="0" dirty="0">
                <a:solidFill>
                  <a:srgbClr val="202124"/>
                </a:solidFill>
                <a:effectLst/>
                <a:latin typeface="Roboto" panose="02000000000000000000" pitchFamily="2" charset="0"/>
              </a:rPr>
              <a:t>Equitativa</a:t>
            </a:r>
            <a:r>
              <a:rPr lang="es-ES" b="0" i="0" dirty="0">
                <a:solidFill>
                  <a:srgbClr val="202124"/>
                </a:solidFill>
                <a:effectLst/>
                <a:latin typeface="Roboto" panose="02000000000000000000" pitchFamily="2" charset="0"/>
              </a:rPr>
              <a:t>: busca abordar las desigualdades</a:t>
            </a:r>
            <a:endParaRPr lang="es-ES" sz="1200" b="0" dirty="0">
              <a:latin typeface="+mn-lt"/>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pPr marL="285750" indent="-285750" algn="l">
              <a:buFont typeface="Arial" panose="020B0604020202020204" pitchFamily="34" charset="0"/>
              <a:buChar char="•"/>
            </a:pP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8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8339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a:lnSpc>
                <a:spcPts val="1100"/>
              </a:lnSpc>
              <a:spcAft>
                <a:spcPts val="600"/>
              </a:spcAft>
            </a:pPr>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nSpc>
                <a:spcPts val="1100"/>
              </a:lnSpc>
              <a:spcAft>
                <a:spcPts val="600"/>
              </a:spcAft>
            </a:pPr>
            <a:r>
              <a:rPr lang="en-US" sz="1200" b="0" i="0" u="none" strike="noStrike" baseline="0" dirty="0">
                <a:latin typeface="Gotham" panose="020B0604020202020204"/>
              </a:rPr>
              <a:t>Revise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ejemplo</a:t>
            </a:r>
            <a:r>
              <a:rPr lang="en-US" sz="1200" b="0" i="0" u="none" strike="noStrike" baseline="0" dirty="0">
                <a:latin typeface="Gotham" panose="020B0604020202020204"/>
              </a:rPr>
              <a:t> de plan de </a:t>
            </a:r>
            <a:r>
              <a:rPr lang="en-US" sz="1200" b="0" i="0" u="none" strike="noStrike" baseline="0" dirty="0" err="1">
                <a:latin typeface="Gotham" panose="020B0604020202020204"/>
              </a:rPr>
              <a:t>acci</a:t>
            </a:r>
            <a:r>
              <a:rPr lang="en-US" sz="1200" b="0" i="0" u="none" strike="noStrike" baseline="0" dirty="0" err="1">
                <a:latin typeface="Gotham" panose="020B0604020202020204"/>
                <a:cs typeface="Calibri" panose="020F0502020204030204" pitchFamily="34" charset="0"/>
              </a:rPr>
              <a:t>ón</a:t>
            </a:r>
            <a:r>
              <a:rPr lang="en-US" sz="1200" b="0" i="0" u="none" strike="noStrike" baseline="0" dirty="0">
                <a:latin typeface="Gotham" panose="020B0604020202020204"/>
                <a:cs typeface="Calibri" panose="020F0502020204030204" pitchFamily="34" charset="0"/>
              </a:rPr>
              <a:t> con los </a:t>
            </a:r>
            <a:r>
              <a:rPr lang="en-US" sz="1200" b="0" i="0" u="none" strike="noStrike" baseline="0" dirty="0" err="1">
                <a:latin typeface="Gotham" panose="020B0604020202020204"/>
                <a:cs typeface="Calibri" panose="020F0502020204030204" pitchFamily="34" charset="0"/>
              </a:rPr>
              <a:t>participantes</a:t>
            </a:r>
            <a:r>
              <a:rPr lang="en-US" sz="1200" b="0" i="0" u="none" strike="noStrike" baseline="0" dirty="0">
                <a:latin typeface="Gotham" panose="020B0604020202020204"/>
                <a:cs typeface="Calibri" panose="020F0502020204030204" pitchFamily="34" charset="0"/>
              </a:rPr>
              <a:t>.</a:t>
            </a:r>
          </a:p>
          <a:p>
            <a:pPr>
              <a:lnSpc>
                <a:spcPts val="1100"/>
              </a:lnSpc>
              <a:spcAft>
                <a:spcPts val="600"/>
              </a:spcAft>
            </a:pPr>
            <a:r>
              <a:rPr lang="en-US" sz="1200" b="0" i="0" u="none" strike="noStrike" baseline="0" dirty="0" err="1">
                <a:latin typeface="Gotham" panose="020B0604020202020204"/>
                <a:cs typeface="Calibri" panose="020F0502020204030204" pitchFamily="34" charset="0"/>
              </a:rPr>
              <a:t>Destaque</a:t>
            </a:r>
            <a:r>
              <a:rPr lang="en-US" sz="1200" b="0" i="0" u="none" strike="noStrike" baseline="0" dirty="0">
                <a:latin typeface="Gotham" panose="020B0604020202020204"/>
                <a:cs typeface="Calibri" panose="020F0502020204030204" pitchFamily="34" charset="0"/>
              </a:rPr>
              <a:t> la </a:t>
            </a:r>
            <a:r>
              <a:rPr lang="en-US" sz="1200" b="0" i="0" u="none" strike="noStrike" baseline="0" dirty="0" err="1">
                <a:latin typeface="Gotham" panose="020B0604020202020204"/>
                <a:cs typeface="Calibri" panose="020F0502020204030204" pitchFamily="34" charset="0"/>
              </a:rPr>
              <a:t>sección</a:t>
            </a:r>
            <a:r>
              <a:rPr lang="en-US" sz="1200" b="0" i="0" u="none" strike="noStrike" baseline="0" dirty="0">
                <a:latin typeface="Gotham" panose="020B0604020202020204"/>
                <a:cs typeface="Calibri" panose="020F0502020204030204" pitchFamily="34" charset="0"/>
              </a:rPr>
              <a:t> de </a:t>
            </a:r>
            <a:r>
              <a:rPr lang="en-US" sz="1200" b="0" i="0" u="none" strike="noStrike" baseline="0" dirty="0" err="1">
                <a:latin typeface="Gotham" panose="020B0604020202020204"/>
                <a:cs typeface="Calibri" panose="020F0502020204030204" pitchFamily="34" charset="0"/>
              </a:rPr>
              <a:t>buenas</a:t>
            </a:r>
            <a:r>
              <a:rPr lang="en-US" sz="1200" b="0" i="0" u="none" strike="noStrike" baseline="0" dirty="0">
                <a:latin typeface="Gotham" panose="020B0604020202020204"/>
                <a:cs typeface="Calibri" panose="020F0502020204030204" pitchFamily="34" charset="0"/>
              </a:rPr>
              <a:t> practices y </a:t>
            </a:r>
            <a:r>
              <a:rPr lang="en-US" sz="1200" b="0" i="0" u="none" strike="noStrike" baseline="0" dirty="0" err="1">
                <a:latin typeface="Gotham" panose="020B0604020202020204"/>
                <a:cs typeface="Calibri" panose="020F0502020204030204" pitchFamily="34" charset="0"/>
              </a:rPr>
              <a:t>metas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Pídales</a:t>
            </a:r>
            <a:r>
              <a:rPr lang="en-US" sz="1200" b="0" i="0" u="none" strike="noStrike" baseline="0" dirty="0">
                <a:latin typeface="Gotham" panose="020B0604020202020204"/>
                <a:cs typeface="Calibri" panose="020F0502020204030204" pitchFamily="34" charset="0"/>
              </a:rPr>
              <a:t> que </a:t>
            </a:r>
            <a:r>
              <a:rPr lang="en-US" sz="1200" b="0" i="0" u="none" strike="noStrike" baseline="0" dirty="0" err="1">
                <a:latin typeface="Gotham" panose="020B0604020202020204"/>
                <a:cs typeface="Calibri" panose="020F0502020204030204" pitchFamily="34" charset="0"/>
              </a:rPr>
              <a:t>piensen</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en</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cómo</a:t>
            </a:r>
            <a:r>
              <a:rPr lang="en-US" sz="1200" b="0" i="0" u="none" strike="noStrike" baseline="0" dirty="0">
                <a:latin typeface="Gotham" panose="020B0604020202020204"/>
                <a:cs typeface="Calibri" panose="020F0502020204030204" pitchFamily="34" charset="0"/>
              </a:rPr>
              <a:t> la meta </a:t>
            </a:r>
            <a:r>
              <a:rPr lang="en-US" sz="1200" b="0" i="0" u="none" strike="noStrike" baseline="0" dirty="0" err="1">
                <a:latin typeface="Gotham" panose="020B0604020202020204"/>
                <a:cs typeface="Calibri" panose="020F0502020204030204" pitchFamily="34" charset="0"/>
              </a:rPr>
              <a:t>detallada</a:t>
            </a:r>
            <a:r>
              <a:rPr lang="en-US" sz="1200" b="0" i="0" u="none" strike="noStrike" baseline="0" dirty="0">
                <a:latin typeface="Gotham" panose="020B0604020202020204"/>
                <a:cs typeface="Calibri" panose="020F0502020204030204" pitchFamily="34" charset="0"/>
              </a:rPr>
              <a:t> satisfice los requisites de </a:t>
            </a:r>
            <a:r>
              <a:rPr lang="en-US" sz="1200" b="0" i="0" u="none" strike="noStrike" baseline="0" dirty="0" err="1">
                <a:latin typeface="Gotham" panose="020B0604020202020204"/>
                <a:cs typeface="Calibri" panose="020F0502020204030204" pitchFamily="34" charset="0"/>
              </a:rPr>
              <a:t>metas</a:t>
            </a:r>
            <a:r>
              <a:rPr lang="en-US" sz="1200" b="0" i="0" u="none" strike="noStrike" baseline="0" dirty="0">
                <a:latin typeface="Gotham" panose="020B0604020202020204"/>
                <a:cs typeface="Calibri" panose="020F0502020204030204" pitchFamily="34" charset="0"/>
              </a:rPr>
              <a:t> SMART.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12</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9E29BCB3-CAC0-4E3E-8EF3-8ECC9C515DD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4105349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76461" cy="5141913"/>
          </a:xfrm>
        </p:spPr>
        <p:txBody>
          <a:bodyPr/>
          <a:lstStyle/>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n-US" sz="1200" b="0" i="0" u="none" strike="noStrike" baseline="0" dirty="0" err="1">
                <a:latin typeface="Gotham" panose="020B0604020202020204"/>
              </a:rPr>
              <a:t>Facilite</a:t>
            </a:r>
            <a:r>
              <a:rPr lang="en-US" sz="1200" b="0" i="0" u="none" strike="noStrike" baseline="0" dirty="0">
                <a:latin typeface="Gotham" panose="020B0604020202020204"/>
              </a:rPr>
              <a:t> </a:t>
            </a:r>
            <a:r>
              <a:rPr lang="en-US" sz="1200" b="0" i="0" u="none" strike="noStrike" baseline="0" dirty="0" err="1">
                <a:latin typeface="Gotham" panose="020B0604020202020204"/>
              </a:rPr>
              <a:t>el</a:t>
            </a:r>
            <a:r>
              <a:rPr lang="en-US" sz="1200" b="0" i="0" u="none" strike="noStrike" baseline="0" dirty="0">
                <a:latin typeface="Gotham" panose="020B0604020202020204"/>
              </a:rPr>
              <a:t> debate. </a:t>
            </a:r>
            <a:r>
              <a:rPr lang="en-US" sz="1200" b="0" i="0" u="none" strike="noStrike" baseline="0" dirty="0" err="1">
                <a:latin typeface="Gotham" panose="020B0604020202020204"/>
              </a:rPr>
              <a:t>Pida</a:t>
            </a:r>
            <a:r>
              <a:rPr lang="en-US" sz="1200" b="0" i="0" u="none" strike="noStrike" baseline="0" dirty="0">
                <a:latin typeface="Gotham" panose="020B0604020202020204"/>
              </a:rPr>
              <a:t> a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a:t>
            </a:r>
            <a:r>
              <a:rPr lang="es-ES" sz="1200" b="0" i="0" u="none" strike="noStrike" baseline="0" dirty="0">
                <a:latin typeface="Gotham" panose="020B0604020202020204"/>
              </a:rPr>
              <a:t>que utilicen la meta en la diapositiva y su conocimiento sobre el establecimiento de metas para establecer una meta más sólida. La declaración de metas en la diapositiva es </a:t>
            </a:r>
            <a:r>
              <a:rPr lang="en-US" sz="1200" b="0" i="0" u="none" strike="noStrike" baseline="0" dirty="0" err="1">
                <a:latin typeface="Gotham" panose="020B0604020202020204"/>
              </a:rPr>
              <a:t>ambigua</a:t>
            </a:r>
            <a:r>
              <a:rPr lang="en-US" sz="1200" b="0" i="0" u="none" strike="noStrike" baseline="0" dirty="0">
                <a:latin typeface="Gotham" panose="020B0604020202020204"/>
              </a:rPr>
              <a:t> e </a:t>
            </a:r>
            <a:r>
              <a:rPr lang="en-US" sz="1200" b="0" i="0" u="none" strike="noStrike" baseline="0" dirty="0" err="1">
                <a:latin typeface="Gotham" panose="020B0604020202020204"/>
              </a:rPr>
              <a:t>imprecisa</a:t>
            </a:r>
            <a:r>
              <a:rPr lang="en-US" sz="1200" b="0" i="0" u="none" strike="noStrike" baseline="0" dirty="0">
                <a:latin typeface="Gotham" panose="020B0604020202020204"/>
              </a:rPr>
              <a:t>. </a:t>
            </a:r>
            <a:r>
              <a:rPr lang="en-US" sz="1200" b="0" i="0" u="none" strike="noStrike" baseline="0" dirty="0" err="1">
                <a:latin typeface="Gotham" panose="020B0604020202020204"/>
              </a:rPr>
              <a:t>Utilizando</a:t>
            </a:r>
            <a:r>
              <a:rPr lang="en-US" sz="1200" b="0" i="0" u="none" strike="noStrike" baseline="0" dirty="0">
                <a:latin typeface="Gotham" panose="020B0604020202020204"/>
              </a:rPr>
              <a:t> las </a:t>
            </a:r>
            <a:r>
              <a:rPr lang="en-US" sz="1200" b="0" i="0" u="none" strike="noStrike" baseline="0" dirty="0" err="1">
                <a:latin typeface="Gotham" panose="020B0604020202020204"/>
              </a:rPr>
              <a:t>siglas</a:t>
            </a:r>
            <a:r>
              <a:rPr lang="en-US" sz="1200" b="0" i="0" u="none" strike="noStrike" baseline="0" dirty="0">
                <a:latin typeface="Gotham" panose="020B0604020202020204"/>
              </a:rPr>
              <a:t> SMART, </a:t>
            </a:r>
            <a:r>
              <a:rPr lang="es-ES" sz="1200" b="0" i="0" u="none" strike="noStrike" baseline="0" dirty="0">
                <a:latin typeface="Gotham" panose="020B0604020202020204"/>
              </a:rPr>
              <a:t>dirija una actividad de lluvia de ideas con el grupo para desarrollar una declaración de metas </a:t>
            </a:r>
            <a:r>
              <a:rPr lang="en-US" sz="1200" b="0" i="0" u="none" strike="noStrike" baseline="0" dirty="0" err="1">
                <a:latin typeface="Gotham" panose="020B0604020202020204"/>
              </a:rPr>
              <a:t>más</a:t>
            </a:r>
            <a:r>
              <a:rPr lang="en-US" sz="1200" b="0" i="0" u="none" strike="noStrike" baseline="0" dirty="0">
                <a:latin typeface="Gotham" panose="020B0604020202020204"/>
              </a:rPr>
              <a:t> </a:t>
            </a:r>
            <a:r>
              <a:rPr lang="en-US" sz="1200" b="0" i="0" u="none" strike="noStrike" baseline="0" dirty="0" err="1">
                <a:latin typeface="Gotham" panose="020B0604020202020204"/>
              </a:rPr>
              <a:t>sólida</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Sugerencias</a:t>
            </a:r>
            <a:r>
              <a:rPr lang="en-US" sz="1200" b="0" i="0" u="none" strike="noStrike" baseline="0" dirty="0">
                <a:latin typeface="Gotham" panose="020B0604020202020204"/>
              </a:rPr>
              <a:t> para la </a:t>
            </a:r>
            <a:r>
              <a:rPr lang="en-US" sz="1200" b="0" i="0" u="none" strike="noStrike" baseline="0" dirty="0" err="1">
                <a:latin typeface="Gotham" panose="020B0604020202020204"/>
              </a:rPr>
              <a:t>facilitación</a:t>
            </a:r>
            <a:r>
              <a:rPr lang="en-US" sz="1200" b="0" i="0" u="none" strike="noStrike" baseline="0" dirty="0">
                <a:latin typeface="Gotham" panose="020B0604020202020204"/>
              </a:rPr>
              <a:t>:</a:t>
            </a:r>
          </a:p>
          <a:p>
            <a:pPr algn="l"/>
            <a:r>
              <a:rPr lang="es-ES" sz="1200" b="0" i="0" u="none" strike="noStrike" baseline="0" dirty="0">
                <a:latin typeface="Gotham" panose="020B0604020202020204"/>
              </a:rPr>
              <a:t>• Vaya letra por letra a través de las siglas </a:t>
            </a:r>
            <a:r>
              <a:rPr lang="en-US" sz="1200" b="0" i="0" u="none" strike="noStrike" baseline="0" dirty="0">
                <a:latin typeface="Gotham" panose="020B0604020202020204"/>
              </a:rPr>
              <a:t>S.M.A.R.T.</a:t>
            </a:r>
          </a:p>
          <a:p>
            <a:pPr algn="l"/>
            <a:r>
              <a:rPr lang="es-ES" sz="1200" b="0" i="0" u="none" strike="noStrike" baseline="0" dirty="0">
                <a:latin typeface="Gotham" panose="020B0604020202020204"/>
              </a:rPr>
              <a:t>• Utilizando una pizarra, pida a los participantes que añadan palabras para crear la meta </a:t>
            </a:r>
            <a:r>
              <a:rPr lang="en-US" sz="1200" b="0" i="0" u="none" strike="noStrike" baseline="0" dirty="0">
                <a:latin typeface="Gotham" panose="020B0604020202020204"/>
              </a:rPr>
              <a:t>S.M.A.R.T.</a:t>
            </a:r>
          </a:p>
          <a:p>
            <a:pPr algn="l"/>
            <a:r>
              <a:rPr lang="es-ES" sz="1200" b="0" i="0" u="none" strike="noStrike" baseline="0" dirty="0">
                <a:latin typeface="Gotham" panose="020B0604020202020204"/>
              </a:rPr>
              <a:t>• Si la sesión es virtual, utilice el chat. Arme grupos de trabajo y encargue a cada grupo que desarrolle una declaración de metas S.M.A.R.T. Cuando el trabajo termine, pida a cada grupo que compartan sus declaraciones.</a:t>
            </a:r>
          </a:p>
          <a:p>
            <a:pPr algn="l"/>
            <a:r>
              <a:rPr lang="es-ES" sz="1200" b="0" i="0" u="none" strike="noStrike" baseline="0" dirty="0">
                <a:latin typeface="Gotham" panose="020B0604020202020204"/>
              </a:rPr>
              <a:t>Ejemplo:</a:t>
            </a:r>
          </a:p>
          <a:p>
            <a:pPr algn="l"/>
            <a:r>
              <a:rPr lang="es-ES" sz="1200" b="0" i="0" u="none" strike="noStrike" baseline="0" dirty="0">
                <a:latin typeface="Gotham" panose="020B0604020202020204"/>
              </a:rPr>
              <a:t>Para el 15 de agosto, todos los maestros encargados elaborarán un cronograma diario para sus salones de clases</a:t>
            </a:r>
          </a:p>
          <a:p>
            <a:pPr algn="l"/>
            <a:r>
              <a:rPr lang="es-ES" sz="1200" b="0" i="0" u="none" strike="noStrike" baseline="0" dirty="0">
                <a:latin typeface="Gotham" panose="020B0604020202020204"/>
              </a:rPr>
              <a:t>que incluya 2 actividades físicas estructuradas y 2 periodos de juego al aire libre.</a:t>
            </a:r>
          </a:p>
          <a:p>
            <a:pPr algn="l"/>
            <a:endParaRPr lang="es-ES" sz="1200" b="0" i="0" u="none" strike="noStrike" baseline="0" dirty="0">
              <a:latin typeface="Gotham" panose="020B0604020202020204"/>
            </a:endParaRPr>
          </a:p>
          <a:p>
            <a:pPr algn="l"/>
            <a:r>
              <a:rPr lang="es-ES" sz="1200" b="1" i="0" u="none" strike="noStrike" baseline="0" dirty="0">
                <a:latin typeface="Gotham" panose="020B0604020202020204"/>
              </a:rPr>
              <a:t>Especificas (</a:t>
            </a:r>
            <a:r>
              <a:rPr lang="es-ES" sz="1200" b="1" i="0" u="none" strike="noStrike" baseline="0" dirty="0" err="1">
                <a:latin typeface="Gotham" panose="020B0604020202020204"/>
              </a:rPr>
              <a:t>Specific</a:t>
            </a:r>
            <a:r>
              <a:rPr lang="es-ES" sz="1200" b="1" i="0" u="none" strike="noStrike" baseline="0" dirty="0">
                <a:latin typeface="Gotham" panose="020B0604020202020204"/>
              </a:rPr>
              <a:t>)</a:t>
            </a:r>
            <a:r>
              <a:rPr lang="es-ES" sz="1200" b="0" i="0" u="none" strike="noStrike" baseline="0" dirty="0">
                <a:latin typeface="Gotham" panose="020B0604020202020204"/>
              </a:rPr>
              <a:t>: 2 actividades físicas estructuradas diarias y 2 periodos de juego al aire libre.</a:t>
            </a:r>
          </a:p>
          <a:p>
            <a:pPr algn="l"/>
            <a:r>
              <a:rPr lang="es-ES" sz="1200" b="1" i="0" u="none" strike="noStrike" baseline="0" dirty="0">
                <a:latin typeface="Gotham" panose="020B0604020202020204"/>
              </a:rPr>
              <a:t>Medibles (</a:t>
            </a:r>
            <a:r>
              <a:rPr lang="es-ES" sz="1200" b="1" i="0" u="none" strike="noStrike" baseline="0" dirty="0" err="1">
                <a:latin typeface="Gotham" panose="020B0604020202020204"/>
              </a:rPr>
              <a:t>Measureable</a:t>
            </a:r>
            <a:r>
              <a:rPr lang="es-ES" sz="1200" b="1" i="0" u="none" strike="noStrike" baseline="0" dirty="0">
                <a:latin typeface="Gotham" panose="020B0604020202020204"/>
              </a:rPr>
              <a:t>)</a:t>
            </a:r>
            <a:r>
              <a:rPr lang="es-ES" sz="1200" b="0" i="0" u="none" strike="noStrike" baseline="0" dirty="0">
                <a:latin typeface="Gotham" panose="020B0604020202020204"/>
              </a:rPr>
              <a:t>: los cronogramas detallarán las actividades específicas que implementarán, así como</a:t>
            </a:r>
          </a:p>
          <a:p>
            <a:pPr algn="l"/>
            <a:r>
              <a:rPr lang="es-ES" sz="1200" b="0" i="0" u="none" strike="noStrike" baseline="0" dirty="0">
                <a:latin typeface="Gotham" panose="020B0604020202020204"/>
              </a:rPr>
              <a:t>el tiempo al aire libre.</a:t>
            </a:r>
          </a:p>
          <a:p>
            <a:pPr algn="l"/>
            <a:r>
              <a:rPr lang="es-ES" sz="1200" b="1" i="0" u="none" strike="noStrike" baseline="0" dirty="0">
                <a:latin typeface="Gotham" panose="020B0604020202020204"/>
              </a:rPr>
              <a:t>Alcanzables (</a:t>
            </a:r>
            <a:r>
              <a:rPr lang="es-ES" sz="1200" b="1" i="0" u="none" strike="noStrike" baseline="0" dirty="0" err="1">
                <a:latin typeface="Gotham" panose="020B0604020202020204"/>
              </a:rPr>
              <a:t>Attainable</a:t>
            </a:r>
            <a:r>
              <a:rPr lang="es-ES" sz="1200" b="1" i="0" u="none" strike="noStrike" baseline="0" dirty="0">
                <a:latin typeface="Gotham" panose="020B0604020202020204"/>
              </a:rPr>
              <a:t>)</a:t>
            </a:r>
            <a:r>
              <a:rPr lang="es-ES" sz="1200" b="0" i="0" u="none" strike="noStrike" baseline="0" dirty="0">
                <a:latin typeface="Gotham" panose="020B0604020202020204"/>
              </a:rPr>
              <a:t>: los maestros cuentan con 4 semanas para planificar esta meta. Discutiremos esto en</a:t>
            </a:r>
          </a:p>
          <a:p>
            <a:pPr algn="l"/>
            <a:r>
              <a:rPr lang="es-ES" sz="1200" b="0" i="0" u="none" strike="noStrike" baseline="0" dirty="0">
                <a:latin typeface="Gotham" panose="020B0604020202020204"/>
              </a:rPr>
              <a:t>nuestra reunión con el personal esta semana con oportunidades para realizar actividades del tipo lluvia de ideas.</a:t>
            </a:r>
          </a:p>
          <a:p>
            <a:pPr algn="l"/>
            <a:r>
              <a:rPr lang="es-ES" sz="1200" b="1" i="0" u="none" strike="noStrike" baseline="0" dirty="0">
                <a:latin typeface="Gotham" panose="020B0604020202020204"/>
              </a:rPr>
              <a:t>Relevantes (</a:t>
            </a:r>
            <a:r>
              <a:rPr lang="es-ES" sz="1200" b="1" i="0" u="none" strike="noStrike" baseline="0" dirty="0" err="1">
                <a:latin typeface="Gotham" panose="020B0604020202020204"/>
              </a:rPr>
              <a:t>Relevant</a:t>
            </a:r>
            <a:r>
              <a:rPr lang="es-ES" sz="1200" b="1" i="0" u="none" strike="noStrike" baseline="0" dirty="0">
                <a:latin typeface="Gotham" panose="020B0604020202020204"/>
              </a:rPr>
              <a:t>)</a:t>
            </a:r>
            <a:r>
              <a:rPr lang="es-ES" sz="1200" b="0" i="0" u="none" strike="noStrike" baseline="0" dirty="0">
                <a:latin typeface="Gotham" panose="020B0604020202020204"/>
              </a:rPr>
              <a:t>: los maestros elaboran cronogramas diarios y esta meta respeta nuestra filosofía del</a:t>
            </a:r>
          </a:p>
          <a:p>
            <a:pPr algn="l"/>
            <a:r>
              <a:rPr lang="es-ES" sz="1200" b="0" i="0" u="none" strike="noStrike" baseline="0" dirty="0">
                <a:latin typeface="Gotham" panose="020B0604020202020204"/>
              </a:rPr>
              <a:t>programa y las expectativas de los padres.</a:t>
            </a:r>
          </a:p>
          <a:p>
            <a:pPr algn="l"/>
            <a:r>
              <a:rPr lang="es-ES" sz="1200" b="1" i="0" u="none" strike="noStrike" baseline="0" dirty="0">
                <a:latin typeface="Gotham" panose="020B0604020202020204"/>
              </a:rPr>
              <a:t>Limitadas en el tiempo (Time-</a:t>
            </a:r>
            <a:r>
              <a:rPr lang="es-ES" sz="1200" b="1" i="0" u="none" strike="noStrike" baseline="0" dirty="0" err="1">
                <a:latin typeface="Gotham" panose="020B0604020202020204"/>
              </a:rPr>
              <a:t>bound</a:t>
            </a:r>
            <a:r>
              <a:rPr lang="es-ES" sz="1200" b="1" i="0" u="none" strike="noStrike" baseline="0" dirty="0">
                <a:latin typeface="Gotham" panose="020B0604020202020204"/>
              </a:rPr>
              <a:t>): </a:t>
            </a:r>
            <a:r>
              <a:rPr lang="es-ES" sz="1200" b="0" i="0" u="none" strike="noStrike" baseline="0" dirty="0">
                <a:latin typeface="Gotham" panose="020B0604020202020204"/>
              </a:rPr>
              <a:t>fecha de finalización establecida el 15 de agosto.</a:t>
            </a:r>
          </a:p>
          <a:p>
            <a:pPr algn="l"/>
            <a:r>
              <a:rPr lang="es-ES" sz="1200" b="1" i="0" u="none" strike="noStrike" baseline="0" dirty="0">
                <a:latin typeface="Gotham" panose="020B0604020202020204"/>
              </a:rPr>
              <a:t>Inclusiva (Inclusive): </a:t>
            </a:r>
            <a:r>
              <a:rPr lang="es-ES" sz="1200" b="0" i="0" u="none" strike="noStrike" baseline="0" dirty="0">
                <a:latin typeface="Gotham" panose="020B0604020202020204"/>
              </a:rPr>
              <a:t>Representa las habilidades de los niños</a:t>
            </a:r>
          </a:p>
          <a:p>
            <a:pPr algn="l"/>
            <a:r>
              <a:rPr lang="es-ES" sz="1200" b="1" i="0" u="none" strike="noStrike" baseline="0" dirty="0">
                <a:latin typeface="Gotham" panose="020B0604020202020204"/>
              </a:rPr>
              <a:t>Equitativa (</a:t>
            </a:r>
            <a:r>
              <a:rPr lang="es-ES" sz="1200" b="1" i="0" u="none" strike="noStrike" baseline="0" dirty="0" err="1">
                <a:latin typeface="Gotham" panose="020B0604020202020204"/>
              </a:rPr>
              <a:t>Equitable</a:t>
            </a:r>
            <a:r>
              <a:rPr lang="es-ES" sz="1200" b="1" i="0" u="none" strike="noStrike" baseline="0" dirty="0">
                <a:latin typeface="Gotham" panose="020B0604020202020204"/>
              </a:rPr>
              <a:t>): </a:t>
            </a:r>
            <a:r>
              <a:rPr lang="es-ES" dirty="0"/>
              <a:t>Representa las culturas de los niños</a:t>
            </a:r>
            <a:endParaRPr lang="en-US" sz="1200" b="1"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18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1776961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10200" cy="5141913"/>
          </a:xfrm>
        </p:spPr>
        <p:txBody>
          <a:bodyPr/>
          <a:lstStyle/>
          <a:p>
            <a:pPr marL="914400" indent="-914400">
              <a:lnSpc>
                <a:spcPct val="100000"/>
              </a:lnSpc>
              <a:spcAft>
                <a:spcPts val="200"/>
              </a:spcAft>
              <a:tabLst>
                <a:tab pos="914400" algn="l"/>
              </a:tabLst>
            </a:pPr>
            <a:r>
              <a:rPr lang="en-US" sz="1200" dirty="0" err="1">
                <a:latin typeface="Gotham" panose="020B0604020202020204"/>
              </a:rPr>
              <a:t>Notas</a:t>
            </a:r>
            <a:r>
              <a:rPr lang="en-US" sz="1200" dirty="0">
                <a:latin typeface="Gotham" panose="020B0604020202020204"/>
              </a:rPr>
              <a:t> para </a:t>
            </a:r>
            <a:r>
              <a:rPr lang="en-US" sz="1200" dirty="0" err="1">
                <a:latin typeface="Gotham" panose="020B0604020202020204"/>
              </a:rPr>
              <a:t>el</a:t>
            </a:r>
            <a:r>
              <a:rPr lang="en-US" sz="1200" dirty="0">
                <a:latin typeface="Gotham" panose="020B0604020202020204"/>
              </a:rPr>
              <a:t> </a:t>
            </a:r>
            <a:r>
              <a:rPr lang="en-US" sz="1200" dirty="0" err="1">
                <a:latin typeface="Gotham" panose="020B0604020202020204"/>
              </a:rPr>
              <a:t>capacitador</a:t>
            </a:r>
            <a:r>
              <a:rPr lang="en-US" sz="1200" dirty="0">
                <a:latin typeface="Gotham" panose="020B0604020202020204"/>
              </a:rPr>
              <a:t>:</a:t>
            </a:r>
          </a:p>
          <a:p>
            <a:pPr marL="914400" indent="-914400">
              <a:lnSpc>
                <a:spcPct val="100000"/>
              </a:lnSpc>
              <a:spcAft>
                <a:spcPts val="200"/>
              </a:spcAft>
              <a:tabLst>
                <a:tab pos="914400" algn="l"/>
              </a:tabLst>
            </a:pPr>
            <a:r>
              <a:rPr lang="en-US" sz="1200" dirty="0" err="1">
                <a:latin typeface="Gotham" panose="020B0604020202020204"/>
              </a:rPr>
              <a:t>Conceda</a:t>
            </a:r>
            <a:r>
              <a:rPr lang="en-US" sz="1200" dirty="0">
                <a:latin typeface="Gotham" panose="020B0604020202020204"/>
              </a:rPr>
              <a:t> a los </a:t>
            </a:r>
            <a:r>
              <a:rPr lang="en-US" sz="1200" dirty="0" err="1">
                <a:latin typeface="Gotham" panose="020B0604020202020204"/>
              </a:rPr>
              <a:t>participantes</a:t>
            </a:r>
            <a:r>
              <a:rPr lang="en-US" sz="1200" dirty="0">
                <a:latin typeface="Gotham" panose="020B0604020202020204"/>
              </a:rPr>
              <a:t> de 3 a 5 </a:t>
            </a:r>
            <a:r>
              <a:rPr lang="en-US" sz="1200" dirty="0" err="1">
                <a:latin typeface="Gotham" panose="020B0604020202020204"/>
              </a:rPr>
              <a:t>minutos</a:t>
            </a:r>
            <a:r>
              <a:rPr lang="en-US" sz="1200" dirty="0">
                <a:latin typeface="Gotham" panose="020B0604020202020204"/>
              </a:rPr>
              <a:t> para completer </a:t>
            </a:r>
            <a:r>
              <a:rPr lang="en-US" sz="1200" dirty="0" err="1">
                <a:latin typeface="Gotham" panose="020B0604020202020204"/>
              </a:rPr>
              <a:t>esta</a:t>
            </a:r>
            <a:r>
              <a:rPr lang="en-US" sz="1200" dirty="0">
                <a:latin typeface="Gotham" panose="020B0604020202020204"/>
              </a:rPr>
              <a:t> </a:t>
            </a:r>
            <a:r>
              <a:rPr lang="en-US" sz="1200" dirty="0" err="1">
                <a:latin typeface="Gotham" panose="020B0604020202020204"/>
              </a:rPr>
              <a:t>actividad</a:t>
            </a:r>
            <a:r>
              <a:rPr lang="en-US" sz="1200" dirty="0">
                <a:latin typeface="Gotham" panose="020B0604020202020204"/>
              </a:rPr>
              <a:t>. </a:t>
            </a:r>
            <a:r>
              <a:rPr lang="en-US" sz="1200" dirty="0" err="1">
                <a:latin typeface="Gotham" panose="020B0604020202020204"/>
              </a:rPr>
              <a:t>Pida</a:t>
            </a:r>
            <a:r>
              <a:rPr lang="en-US" sz="1200" dirty="0">
                <a:latin typeface="Gotham" panose="020B0604020202020204"/>
              </a:rPr>
              <a:t> que </a:t>
            </a:r>
            <a:r>
              <a:rPr lang="en-US" sz="1200" dirty="0" err="1">
                <a:latin typeface="Gotham" panose="020B0604020202020204"/>
              </a:rPr>
              <a:t>consulten</a:t>
            </a:r>
            <a:r>
              <a:rPr lang="en-US" sz="1200" dirty="0">
                <a:latin typeface="Gotham" panose="020B0604020202020204"/>
              </a:rPr>
              <a:t> </a:t>
            </a:r>
            <a:r>
              <a:rPr lang="en-US" sz="1200" dirty="0" err="1">
                <a:latin typeface="Gotham" panose="020B0604020202020204"/>
              </a:rPr>
              <a:t>su</a:t>
            </a:r>
            <a:r>
              <a:rPr lang="en-US" sz="1200" dirty="0">
                <a:latin typeface="Gotham" panose="020B0604020202020204"/>
              </a:rPr>
              <a:t> Plan de </a:t>
            </a:r>
            <a:r>
              <a:rPr lang="en-US" sz="1200" dirty="0" err="1">
                <a:latin typeface="Gotham" panose="020B0604020202020204"/>
              </a:rPr>
              <a:t>acci</a:t>
            </a:r>
            <a:r>
              <a:rPr lang="en-US" sz="1200" dirty="0" err="1">
                <a:latin typeface="Gotham" panose="020B0604020202020204"/>
                <a:cs typeface="Calibri" panose="020F0502020204030204" pitchFamily="34" charset="0"/>
              </a:rPr>
              <a:t>ón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blanco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Dígales</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escriban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su</a:t>
            </a:r>
            <a:r>
              <a:rPr lang="en-US" sz="1200" dirty="0">
                <a:latin typeface="Gotham" panose="020B0604020202020204"/>
                <a:cs typeface="Calibri" panose="020F0502020204030204" pitchFamily="34" charset="0"/>
              </a:rPr>
              <a:t> meta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la </a:t>
            </a:r>
            <a:r>
              <a:rPr lang="en-US" sz="1200" dirty="0" err="1">
                <a:latin typeface="Gotham" panose="020B0604020202020204"/>
                <a:cs typeface="Calibri" panose="020F0502020204030204" pitchFamily="34" charset="0"/>
              </a:rPr>
              <a:t>plantilla</a:t>
            </a:r>
            <a:r>
              <a:rPr lang="en-US" sz="1200" dirty="0">
                <a:latin typeface="Gotham" panose="020B0604020202020204"/>
                <a:cs typeface="Calibri" panose="020F0502020204030204" pitchFamily="34" charset="0"/>
              </a:rPr>
              <a:t> del plan de </a:t>
            </a:r>
            <a:r>
              <a:rPr lang="en-US" sz="1200" dirty="0" err="1">
                <a:latin typeface="Gotham" panose="020B0604020202020204"/>
                <a:cs typeface="Calibri" panose="020F0502020204030204" pitchFamily="34" charset="0"/>
              </a:rPr>
              <a:t>acción</a:t>
            </a:r>
            <a:r>
              <a:rPr lang="en-US" sz="1200" dirty="0">
                <a:latin typeface="Gotham" panose="020B0604020202020204"/>
                <a:cs typeface="Calibri" panose="020F0502020204030204" pitchFamily="34" charset="0"/>
              </a:rPr>
              <a:t>. Si es possible, </a:t>
            </a:r>
            <a:r>
              <a:rPr lang="en-US" sz="1200" dirty="0" err="1">
                <a:latin typeface="Gotham" panose="020B0604020202020204"/>
                <a:cs typeface="Calibri" panose="020F0502020204030204" pitchFamily="34" charset="0"/>
              </a:rPr>
              <a:t>reproduzca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música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durante</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este</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tiempo</a:t>
            </a:r>
            <a:r>
              <a:rPr lang="en-US" sz="1200" dirty="0">
                <a:latin typeface="Gotham" panose="020B0604020202020204"/>
                <a:cs typeface="Calibri" panose="020F0502020204030204" pitchFamily="34" charset="0"/>
              </a:rPr>
              <a:t>.</a:t>
            </a:r>
          </a:p>
          <a:p>
            <a:pPr marL="914400" indent="-914400">
              <a:lnSpc>
                <a:spcPct val="100000"/>
              </a:lnSpc>
              <a:spcAft>
                <a:spcPts val="200"/>
              </a:spcAft>
              <a:tabLst>
                <a:tab pos="914400" algn="l"/>
              </a:tabLst>
            </a:pPr>
            <a:endParaRPr lang="en-US" sz="1200" dirty="0">
              <a:latin typeface="Gotham" panose="020B0604020202020204"/>
              <a:cs typeface="Calibri" panose="020F0502020204030204" pitchFamily="34" charset="0"/>
            </a:endParaRPr>
          </a:p>
          <a:p>
            <a:pPr marL="914400" indent="-914400">
              <a:lnSpc>
                <a:spcPct val="100000"/>
              </a:lnSpc>
              <a:spcAft>
                <a:spcPts val="200"/>
              </a:spcAft>
              <a:tabLst>
                <a:tab pos="914400" algn="l"/>
              </a:tabLst>
            </a:pPr>
            <a:r>
              <a:rPr lang="en-US" sz="1200" dirty="0">
                <a:latin typeface="Gotham" panose="020B0604020202020204"/>
                <a:cs typeface="Calibri" panose="020F0502020204030204" pitchFamily="34" charset="0"/>
              </a:rPr>
              <a:t>Si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tiempo</a:t>
            </a:r>
            <a:r>
              <a:rPr lang="en-US" sz="1200" dirty="0">
                <a:latin typeface="Gotham" panose="020B0604020202020204"/>
                <a:cs typeface="Calibri" panose="020F0502020204030204" pitchFamily="34" charset="0"/>
              </a:rPr>
              <a:t> lo </a:t>
            </a:r>
            <a:r>
              <a:rPr lang="en-US" sz="1200" dirty="0" err="1">
                <a:latin typeface="Gotham" panose="020B0604020202020204"/>
                <a:cs typeface="Calibri" panose="020F0502020204030204" pitchFamily="34" charset="0"/>
              </a:rPr>
              <a:t>permite</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pida</a:t>
            </a:r>
            <a:r>
              <a:rPr lang="en-US" sz="1200" dirty="0">
                <a:latin typeface="Gotham" panose="020B0604020202020204"/>
                <a:cs typeface="Calibri" panose="020F0502020204030204" pitchFamily="34" charset="0"/>
              </a:rPr>
              <a:t> a los </a:t>
            </a:r>
            <a:r>
              <a:rPr lang="en-US" sz="1200" dirty="0" err="1">
                <a:latin typeface="Gotham" panose="020B0604020202020204"/>
                <a:cs typeface="Calibri" panose="020F0502020204030204" pitchFamily="34" charset="0"/>
              </a:rPr>
              <a:t>participantes</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compartan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su</a:t>
            </a:r>
            <a:r>
              <a:rPr lang="en-US" sz="1200" dirty="0">
                <a:latin typeface="Gotham" panose="020B0604020202020204"/>
                <a:cs typeface="Calibri" panose="020F0502020204030204" pitchFamily="34" charset="0"/>
              </a:rPr>
              <a:t> meta con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grupo</a:t>
            </a:r>
            <a:r>
              <a:rPr lang="en-US" sz="1200" dirty="0">
                <a:latin typeface="Gotham" panose="020B0604020202020204"/>
                <a:cs typeface="Calibri" panose="020F0502020204030204" pitchFamily="34" charset="0"/>
              </a:rPr>
              <a:t>.</a:t>
            </a:r>
          </a:p>
          <a:p>
            <a:pPr marL="914400" indent="-914400">
              <a:lnSpc>
                <a:spcPct val="100000"/>
              </a:lnSpc>
              <a:spcAft>
                <a:spcPts val="200"/>
              </a:spcAft>
              <a:buFont typeface="Arial" panose="020B0604020202020204" pitchFamily="34" charset="0"/>
              <a:buChar char="•"/>
              <a:tabLst>
                <a:tab pos="914400" algn="l"/>
              </a:tabLst>
            </a:pPr>
            <a:r>
              <a:rPr lang="en-US" sz="1200" dirty="0" err="1">
                <a:latin typeface="Gotham" panose="020B0604020202020204"/>
                <a:cs typeface="Calibri" panose="020F0502020204030204" pitchFamily="34" charset="0"/>
              </a:rPr>
              <a:t>Añada</a:t>
            </a:r>
            <a:r>
              <a:rPr lang="en-US" sz="1200" dirty="0">
                <a:latin typeface="Gotham" panose="020B0604020202020204"/>
                <a:cs typeface="Calibri" panose="020F0502020204030204" pitchFamily="34" charset="0"/>
              </a:rPr>
              <a:t> a la </a:t>
            </a:r>
            <a:r>
              <a:rPr lang="en-US" sz="1200" dirty="0" err="1">
                <a:latin typeface="Gotham" panose="020B0604020202020204"/>
                <a:cs typeface="Calibri" panose="020F0502020204030204" pitchFamily="34" charset="0"/>
              </a:rPr>
              <a:t>plantilla</a:t>
            </a:r>
            <a:r>
              <a:rPr lang="en-US" sz="1200" dirty="0">
                <a:latin typeface="Gotham" panose="020B0604020202020204"/>
                <a:cs typeface="Calibri" panose="020F0502020204030204" pitchFamily="34" charset="0"/>
              </a:rPr>
              <a:t> del plan de </a:t>
            </a:r>
            <a:r>
              <a:rPr lang="en-US" sz="1200" dirty="0" err="1">
                <a:latin typeface="Gotham" panose="020B0604020202020204"/>
                <a:cs typeface="Calibri" panose="020F0502020204030204" pitchFamily="34" charset="0"/>
              </a:rPr>
              <a:t>acción</a:t>
            </a:r>
            <a:r>
              <a:rPr lang="en-US" sz="1200" dirty="0">
                <a:latin typeface="Gotham" panose="020B0604020202020204"/>
                <a:cs typeface="Calibri" panose="020F0502020204030204" pitchFamily="34" charset="0"/>
              </a:rPr>
              <a:t> las </a:t>
            </a:r>
            <a:r>
              <a:rPr lang="en-US" sz="1200" dirty="0" err="1">
                <a:latin typeface="Gotham" panose="020B0604020202020204"/>
                <a:cs typeface="Calibri" panose="020F0502020204030204" pitchFamily="34" charset="0"/>
              </a:rPr>
              <a:t>buenas</a:t>
            </a:r>
            <a:r>
              <a:rPr lang="en-US" sz="1200" dirty="0">
                <a:latin typeface="Gotham" panose="020B0604020202020204"/>
                <a:cs typeface="Calibri" panose="020F0502020204030204" pitchFamily="34" charset="0"/>
              </a:rPr>
              <a:t> practices con las que se Alinea </a:t>
            </a:r>
            <a:r>
              <a:rPr lang="en-US" sz="1200" dirty="0" err="1">
                <a:latin typeface="Gotham" panose="020B0604020202020204"/>
                <a:cs typeface="Calibri" panose="020F0502020204030204" pitchFamily="34" charset="0"/>
              </a:rPr>
              <a:t>este</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objetivo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usando</a:t>
            </a:r>
            <a:r>
              <a:rPr lang="en-US" sz="1200" dirty="0">
                <a:latin typeface="Gotham" panose="020B0604020202020204"/>
                <a:cs typeface="Calibri" panose="020F0502020204030204" pitchFamily="34" charset="0"/>
              </a:rPr>
              <a:t> la </a:t>
            </a:r>
            <a:r>
              <a:rPr lang="en-US" sz="1200" dirty="0" err="1">
                <a:latin typeface="Gotham" panose="020B0604020202020204"/>
                <a:cs typeface="Calibri" panose="020F0502020204030204" pitchFamily="34" charset="0"/>
              </a:rPr>
              <a:t>herramienta</a:t>
            </a:r>
            <a:r>
              <a:rPr lang="en-US" sz="1200" dirty="0">
                <a:latin typeface="Gotham" panose="020B0604020202020204"/>
                <a:cs typeface="Calibri" panose="020F0502020204030204" pitchFamily="34" charset="0"/>
              </a:rPr>
              <a:t> </a:t>
            </a:r>
            <a:r>
              <a:rPr lang="es-ES" sz="1800" dirty="0">
                <a:effectLst/>
                <a:latin typeface="Montserrat" panose="00000500000000000000" pitchFamily="2" charset="0"/>
                <a:ea typeface="Calibri" panose="020F0502020204030204" pitchFamily="34" charset="0"/>
                <a:cs typeface="Arial" panose="020B0604020202020204" pitchFamily="34" charset="0"/>
              </a:rPr>
              <a:t>la </a:t>
            </a:r>
            <a:r>
              <a:rPr lang="es-ES" sz="1800" i="1" dirty="0">
                <a:effectLst/>
                <a:latin typeface="Montserrat" panose="00000500000000000000" pitchFamily="2" charset="0"/>
                <a:ea typeface="Calibri" panose="020F0502020204030204" pitchFamily="34" charset="0"/>
                <a:cs typeface="Arial" panose="020B0604020202020204" pitchFamily="34" charset="0"/>
              </a:rPr>
              <a:t>autoevaluación de actividad física</a:t>
            </a:r>
            <a:r>
              <a:rPr lang="en-US" sz="1200" dirty="0">
                <a:latin typeface="Gotham" panose="020B0604020202020204"/>
                <a:cs typeface="Calibri" panose="020F0502020204030204" pitchFamily="34" charset="0"/>
              </a:rPr>
              <a: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14</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BF09C5B5-4C09-4500-9788-AAB500BE98CC}"/>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083752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516217" cy="5334001"/>
          </a:xfrm>
        </p:spPr>
        <p:txBody>
          <a:bodyPr/>
          <a:lstStyle/>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Pida a los participantes que se pongan de pie para participar en esta pausa de movimiento.</a:t>
            </a:r>
          </a:p>
          <a:p>
            <a:pPr algn="l"/>
            <a:r>
              <a:rPr lang="es-ES" sz="1200" b="0" i="0" u="none" strike="noStrike" baseline="0" dirty="0">
                <a:latin typeface="Gotham" panose="020B0604020202020204"/>
              </a:rPr>
              <a:t>El </a:t>
            </a:r>
            <a:r>
              <a:rPr lang="es-ES" sz="1200" b="0" i="1" u="none" strike="noStrike" baseline="0" dirty="0">
                <a:latin typeface="Gotham" panose="020B0604020202020204"/>
              </a:rPr>
              <a:t>Veo, veo </a:t>
            </a:r>
            <a:r>
              <a:rPr lang="es-ES" sz="1200" b="0" i="0" u="none" strike="noStrike" baseline="0" dirty="0">
                <a:latin typeface="Gotham" panose="020B0604020202020204"/>
              </a:rPr>
              <a:t>es una actividad de llamada y respuesta. Los participantes representan el movimiento que el facilitador ‘ve’.</a:t>
            </a:r>
          </a:p>
          <a:p>
            <a:pPr algn="l"/>
            <a:r>
              <a:rPr lang="es-ES" sz="1200" b="0" i="0" u="none" strike="noStrike" baseline="0" dirty="0">
                <a:latin typeface="Gotham" panose="020B0604020202020204"/>
              </a:rPr>
              <a:t>El facilitador dice: “veo, veo.”</a:t>
            </a:r>
          </a:p>
          <a:p>
            <a:pPr algn="l"/>
            <a:r>
              <a:rPr lang="es-ES" sz="1200" b="0" i="0" u="none" strike="noStrike" baseline="0" dirty="0">
                <a:latin typeface="Gotham" panose="020B0604020202020204"/>
              </a:rPr>
              <a:t>Los participantes responden: “¿qué ves?”</a:t>
            </a:r>
          </a:p>
          <a:p>
            <a:pPr algn="l"/>
            <a:r>
              <a:rPr lang="es-ES" sz="1200" b="0" i="0" u="none" strike="noStrike" baseline="0" dirty="0">
                <a:latin typeface="Gotham" panose="020B0604020202020204"/>
              </a:rPr>
              <a:t>El facilitador responde: “veo una banda </a:t>
            </a:r>
            <a:r>
              <a:rPr lang="en-US" sz="1200" b="0" i="0" u="none" strike="noStrike" baseline="0" dirty="0" err="1">
                <a:latin typeface="Gotham" panose="020B0604020202020204"/>
              </a:rPr>
              <a:t>marchando</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lugar</a:t>
            </a:r>
            <a:r>
              <a:rPr lang="en-US" sz="1200" b="0" i="0" u="none" strike="noStrike" baseline="0" dirty="0">
                <a:latin typeface="Gotham" panose="020B0604020202020204"/>
              </a:rPr>
              <a:t>.”</a:t>
            </a:r>
          </a:p>
          <a:p>
            <a:pPr algn="l"/>
            <a:r>
              <a:rPr lang="en-US" sz="1200" b="0" i="0" u="none" strike="noStrike" baseline="0" dirty="0" err="1">
                <a:latin typeface="Gotham" panose="020B0604020202020204"/>
              </a:rPr>
              <a:t>Todos</a:t>
            </a:r>
            <a:r>
              <a:rPr lang="en-US" sz="1200" b="0" i="0" u="none" strike="noStrike" baseline="0" dirty="0">
                <a:latin typeface="Gotham" panose="020B0604020202020204"/>
              </a:rPr>
              <a:t>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a:t>
            </a:r>
            <a:r>
              <a:rPr lang="en-US" sz="1200" b="0" i="0" u="none" strike="noStrike" baseline="0" dirty="0" err="1">
                <a:latin typeface="Gotham" panose="020B0604020202020204"/>
              </a:rPr>
              <a:t>marcharán</a:t>
            </a:r>
            <a:r>
              <a:rPr lang="en-US" sz="1200" b="0" i="0" u="none" strike="noStrike" baseline="0" dirty="0">
                <a:latin typeface="Gotham" panose="020B0604020202020204"/>
              </a:rPr>
              <a:t>.</a:t>
            </a:r>
          </a:p>
          <a:p>
            <a:pPr algn="l"/>
            <a:r>
              <a:rPr lang="es-ES" sz="1200" b="0" i="0" u="none" strike="noStrike" baseline="0" dirty="0">
                <a:latin typeface="Gotham" panose="020B0604020202020204"/>
              </a:rPr>
              <a:t>La actividad continúa con el facilitador diciendo:</a:t>
            </a:r>
          </a:p>
          <a:p>
            <a:pPr algn="l"/>
            <a:r>
              <a:rPr lang="en-US" sz="1200" b="0" i="0" u="none" strike="noStrike" baseline="0" dirty="0">
                <a:latin typeface="Gotham" panose="020B0604020202020204"/>
              </a:rPr>
              <a:t>“</a:t>
            </a:r>
            <a:r>
              <a:rPr lang="en-US" sz="1200" b="0" i="0" u="none" strike="noStrike" baseline="0" dirty="0" err="1">
                <a:latin typeface="Gotham" panose="020B0604020202020204"/>
              </a:rPr>
              <a:t>Veo</a:t>
            </a:r>
            <a:r>
              <a:rPr lang="en-US" sz="1200" b="0" i="0" u="none" strike="noStrike" baseline="0" dirty="0">
                <a:latin typeface="Gotham" panose="020B0604020202020204"/>
              </a:rPr>
              <a:t>, </a:t>
            </a:r>
            <a:r>
              <a:rPr lang="en-US" sz="1200" b="0" i="0" u="none" strike="noStrike" baseline="0" dirty="0" err="1">
                <a:latin typeface="Gotham" panose="020B0604020202020204"/>
              </a:rPr>
              <a:t>veo</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Algunas</a:t>
            </a:r>
            <a:r>
              <a:rPr lang="en-US" sz="1200" b="0" i="0" u="none" strike="noStrike" baseline="0" dirty="0">
                <a:latin typeface="Gotham" panose="020B0604020202020204"/>
              </a:rPr>
              <a:t> </a:t>
            </a:r>
            <a:r>
              <a:rPr lang="en-US" sz="1200" b="0" i="0" u="none" strike="noStrike" baseline="0" dirty="0" err="1">
                <a:latin typeface="Gotham" panose="020B0604020202020204"/>
              </a:rPr>
              <a:t>sugerencias</a:t>
            </a:r>
            <a:r>
              <a:rPr lang="en-US" sz="1200" b="0" i="0" u="none" strike="noStrike" baseline="0" dirty="0">
                <a:latin typeface="Gotham" panose="020B0604020202020204"/>
              </a:rPr>
              <a:t>:</a:t>
            </a:r>
          </a:p>
          <a:p>
            <a:pPr algn="l"/>
            <a:r>
              <a:rPr lang="es-ES" sz="1200" b="0" i="0" u="none" strike="noStrike" baseline="0" dirty="0">
                <a:latin typeface="Gotham" panose="020B0604020202020204"/>
              </a:rPr>
              <a:t>• Veo una bandada de gansos volando.</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Veo</a:t>
            </a:r>
            <a:r>
              <a:rPr lang="en-US" sz="1200" b="0" i="0" u="none" strike="noStrike" baseline="0" dirty="0">
                <a:latin typeface="Gotham" panose="020B0604020202020204"/>
              </a:rPr>
              <a:t> </a:t>
            </a:r>
            <a:r>
              <a:rPr lang="en-US" sz="1200" b="0" i="0" u="none" strike="noStrike" baseline="0" dirty="0" err="1">
                <a:latin typeface="Gotham" panose="020B0604020202020204"/>
              </a:rPr>
              <a:t>patinadores</a:t>
            </a:r>
            <a:r>
              <a:rPr lang="en-US" sz="1200" b="0" i="0" u="none" strike="noStrike" baseline="0" dirty="0">
                <a:latin typeface="Gotham" panose="020B0604020202020204"/>
              </a:rPr>
              <a:t> </a:t>
            </a:r>
            <a:r>
              <a:rPr lang="en-US" sz="1200" b="0" i="0" u="none" strike="noStrike" baseline="0" dirty="0" err="1">
                <a:latin typeface="Gotham" panose="020B0604020202020204"/>
              </a:rPr>
              <a:t>deslizándose</a:t>
            </a:r>
            <a:r>
              <a:rPr lang="en-US" sz="1200" b="0" i="0" u="none" strike="noStrike" baseline="0" dirty="0">
                <a:latin typeface="Gotham" panose="020B0604020202020204"/>
              </a:rPr>
              <a:t>.</a:t>
            </a:r>
          </a:p>
          <a:p>
            <a:pPr algn="l"/>
            <a:r>
              <a:rPr lang="es-ES" sz="1200" b="0" i="0" u="none" strike="noStrike" baseline="0" dirty="0">
                <a:latin typeface="Gotham" panose="020B0604020202020204"/>
              </a:rPr>
              <a:t>• Veo un banco de peces nadando.</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Veo</a:t>
            </a:r>
            <a:r>
              <a:rPr lang="en-US" sz="1200" b="0" i="0" u="none" strike="noStrike" baseline="0" dirty="0">
                <a:latin typeface="Gotham" panose="020B0604020202020204"/>
              </a:rPr>
              <a:t> </a:t>
            </a:r>
            <a:r>
              <a:rPr lang="en-US" sz="1200" b="0" i="0" u="none" strike="noStrike" baseline="0" dirty="0" err="1">
                <a:latin typeface="Gotham" panose="020B0604020202020204"/>
              </a:rPr>
              <a:t>músicos</a:t>
            </a:r>
            <a:r>
              <a:rPr lang="en-US" sz="1200" b="0" i="0" u="none" strike="noStrike" baseline="0" dirty="0">
                <a:latin typeface="Gotham" panose="020B0604020202020204"/>
              </a:rPr>
              <a:t> </a:t>
            </a:r>
            <a:r>
              <a:rPr lang="en-US" sz="1200" b="0" i="0" u="none" strike="noStrike" baseline="0" dirty="0" err="1">
                <a:latin typeface="Gotham" panose="020B0604020202020204"/>
              </a:rPr>
              <a:t>tocando</a:t>
            </a:r>
            <a:r>
              <a:rPr lang="en-US" sz="1200" b="0" i="0" u="none" strike="noStrike" baseline="0" dirty="0">
                <a:latin typeface="Gotham" panose="020B0604020202020204"/>
              </a:rPr>
              <a:t> un </a:t>
            </a:r>
            <a:r>
              <a:rPr lang="en-US" sz="1200" b="0" i="0" u="none" strike="noStrike" baseline="0" dirty="0" err="1">
                <a:latin typeface="Gotham" panose="020B0604020202020204"/>
              </a:rPr>
              <a:t>instrumento</a:t>
            </a:r>
            <a:r>
              <a:rPr lang="en-US" sz="1200" b="0" i="0" u="none" strike="noStrike" baseline="0" dirty="0">
                <a:latin typeface="Gotham" panose="020B0604020202020204"/>
              </a:rPr>
              <a:t>.</a:t>
            </a:r>
          </a:p>
          <a:p>
            <a:pPr algn="l"/>
            <a:r>
              <a:rPr lang="es-ES" sz="1200" b="0" i="0" u="none" strike="noStrike" baseline="0" dirty="0">
                <a:latin typeface="Gotham" panose="020B0604020202020204"/>
              </a:rPr>
              <a:t>• Veo una nidada de gallinas cacareando.</a:t>
            </a:r>
          </a:p>
          <a:p>
            <a:pPr algn="l"/>
            <a:r>
              <a:rPr lang="es-ES" sz="1200" b="0" i="0" u="none" strike="noStrike" baseline="0" dirty="0">
                <a:latin typeface="Gotham" panose="020B0604020202020204"/>
              </a:rPr>
              <a:t>Veo un equipo de baloncesto jugando con pelotas.</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Veo</a:t>
            </a:r>
            <a:r>
              <a:rPr lang="en-US" sz="1200" b="0" i="0" u="none" strike="noStrike" baseline="0" dirty="0">
                <a:latin typeface="Gotham" panose="020B0604020202020204"/>
              </a:rPr>
              <a:t> a un chef </a:t>
            </a:r>
            <a:r>
              <a:rPr lang="en-US" sz="1200" b="0" i="0" u="none" strike="noStrike" baseline="0" dirty="0" err="1">
                <a:latin typeface="Gotham" panose="020B0604020202020204"/>
              </a:rPr>
              <a:t>revolviendo</a:t>
            </a:r>
            <a:r>
              <a:rPr lang="en-US" sz="1200" b="0" i="0" u="none" strike="noStrike" baseline="0" dirty="0">
                <a:latin typeface="Gotham" panose="020B0604020202020204"/>
              </a:rPr>
              <a:t> una gran olla de </a:t>
            </a:r>
            <a:r>
              <a:rPr lang="en-US" sz="1200" b="0" i="0" u="none" strike="noStrike" baseline="0" dirty="0" err="1">
                <a:latin typeface="Gotham" panose="020B0604020202020204"/>
              </a:rPr>
              <a:t>sopa</a:t>
            </a:r>
            <a:r>
              <a:rPr lang="en-US" sz="1200" b="0" i="0" u="none" strike="noStrike" baseline="0" dirty="0">
                <a:latin typeface="Gotham" panose="020B0604020202020204"/>
              </a:rPr>
              <a:t>.</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Veo</a:t>
            </a:r>
            <a:r>
              <a:rPr lang="en-US" sz="1200" b="0" i="0" u="none" strike="noStrike" baseline="0" dirty="0">
                <a:latin typeface="Gotham" panose="020B0604020202020204"/>
              </a:rPr>
              <a:t> </a:t>
            </a:r>
            <a:r>
              <a:rPr lang="en-US" sz="1200" b="0" i="0" u="none" strike="noStrike" baseline="0" dirty="0" err="1">
                <a:latin typeface="Gotham" panose="020B0604020202020204"/>
              </a:rPr>
              <a:t>remeros</a:t>
            </a:r>
            <a:r>
              <a:rPr lang="en-US" sz="1200" b="0" i="0" u="none" strike="noStrike" baseline="0" dirty="0">
                <a:latin typeface="Gotham" panose="020B0604020202020204"/>
              </a:rPr>
              <a:t> </a:t>
            </a:r>
            <a:r>
              <a:rPr lang="en-US" sz="1200" b="0" i="0" u="none" strike="noStrike" baseline="0" dirty="0" err="1">
                <a:latin typeface="Gotham" panose="020B0604020202020204"/>
              </a:rPr>
              <a:t>remando</a:t>
            </a:r>
            <a:r>
              <a:rPr lang="en-US" sz="1200" b="0" i="0" u="none" strike="noStrike" baseline="0" dirty="0">
                <a:latin typeface="Gotham" panose="020B0604020202020204"/>
              </a:rPr>
              <a:t>.</a:t>
            </a:r>
          </a:p>
          <a:p>
            <a:pPr algn="l"/>
            <a:r>
              <a:rPr lang="es-ES" sz="1200" b="0" i="0" u="none" strike="noStrike" baseline="0" dirty="0">
                <a:latin typeface="Gotham" panose="020B0604020202020204"/>
              </a:rPr>
              <a:t>• Veo a un artista haciendo una reverencia.</a:t>
            </a:r>
          </a:p>
          <a:p>
            <a:pPr algn="l"/>
            <a:r>
              <a:rPr lang="es-ES" sz="1200" b="0" i="0" u="none" strike="noStrike" baseline="0" dirty="0">
                <a:latin typeface="Gotham" panose="020B0604020202020204"/>
              </a:rPr>
              <a:t>Para hacer un resumen sobre la actividad, pregúnteles cómo podrían usar esta actividad con los niños que cuidan.</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15</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6A2F7B6A-2B24-45DE-B890-24FCE101BA3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45414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gn="l"/>
            <a:r>
              <a:rPr lang="es-ES" sz="1200" b="0" i="0" u="none" strike="noStrike" baseline="0" dirty="0">
                <a:latin typeface="Gotham-Book"/>
              </a:rPr>
              <a:t>Las medidas de acción son </a:t>
            </a:r>
            <a:r>
              <a:rPr lang="en-US" sz="1200" b="0" i="0" u="none" strike="noStrike" baseline="0" dirty="0" err="1">
                <a:latin typeface="Gotham-Book"/>
              </a:rPr>
              <a:t>actividades</a:t>
            </a:r>
            <a:r>
              <a:rPr lang="en-US" sz="1200" b="0" i="0" u="none" strike="noStrike" baseline="0" dirty="0">
                <a:latin typeface="Gotham-Book"/>
              </a:rPr>
              <a:t> </a:t>
            </a:r>
            <a:r>
              <a:rPr lang="en-US" sz="1200" b="0" i="0" u="none" strike="noStrike" baseline="0" dirty="0" err="1">
                <a:latin typeface="Gotham-Book"/>
              </a:rPr>
              <a:t>específicas</a:t>
            </a:r>
            <a:r>
              <a:rPr lang="en-US" sz="1200" b="0" i="0" u="none" strike="noStrike" baseline="0" dirty="0">
                <a:latin typeface="Gotham-Book"/>
              </a:rPr>
              <a:t> </a:t>
            </a:r>
            <a:r>
              <a:rPr lang="es-ES" sz="1200" b="0" i="0" u="none" strike="noStrike" baseline="0" dirty="0">
                <a:latin typeface="Gotham-Book"/>
              </a:rPr>
              <a:t>que se realizarán para cumplir la meta.</a:t>
            </a:r>
          </a:p>
          <a:p>
            <a:pPr algn="l"/>
            <a:r>
              <a:rPr lang="es-ES" sz="1200" b="0" i="0" u="none" strike="noStrike" baseline="0" dirty="0">
                <a:latin typeface="Gotham-Book"/>
              </a:rPr>
              <a:t>Son el ‘cómo’ se alcanzará la meta.</a:t>
            </a:r>
            <a:endParaRPr lang="en-US" sz="12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16</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208484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gn="l"/>
            <a:r>
              <a:rPr lang="es-ES" sz="1200" b="0" i="0" u="none" strike="noStrike" baseline="0" dirty="0">
                <a:latin typeface="Gotham-Book"/>
              </a:rPr>
              <a:t>Desarrolle sus medidas de acción en función de </a:t>
            </a:r>
            <a:r>
              <a:rPr lang="en-US" sz="1200" b="0" i="0" u="none" strike="noStrike" baseline="0" dirty="0" err="1">
                <a:latin typeface="Gotham-Book"/>
              </a:rPr>
              <a:t>su</a:t>
            </a:r>
            <a:r>
              <a:rPr lang="en-US" sz="1200" b="0" i="0" u="none" strike="noStrike" baseline="0" dirty="0">
                <a:latin typeface="Gotham-Book"/>
              </a:rPr>
              <a:t> meta.</a:t>
            </a:r>
          </a:p>
          <a:p>
            <a:pPr algn="l"/>
            <a:r>
              <a:rPr lang="es-ES" sz="1200" b="0" i="0" u="none" strike="noStrike" baseline="0" dirty="0">
                <a:latin typeface="Gotham-Book"/>
              </a:rPr>
              <a:t>El desarrollo de una meta clara y sólida ayuda a comprender y desarrollar elementos alcanzables.</a:t>
            </a:r>
            <a:endParaRPr lang="en-US" sz="12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17</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2082066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2971800" cy="5141914"/>
          </a:xfrm>
        </p:spPr>
        <p:txBody>
          <a:bodyPr/>
          <a:lstStyle/>
          <a:p>
            <a:pPr algn="l"/>
            <a:r>
              <a:rPr lang="en-US" sz="1200" b="0" i="0" u="none" strike="noStrike" baseline="0" dirty="0" err="1">
                <a:latin typeface="Gotham-Book"/>
              </a:rPr>
              <a:t>Notas</a:t>
            </a:r>
            <a:r>
              <a:rPr lang="en-US" sz="1200" b="0" i="0" u="none" strike="noStrike" baseline="0" dirty="0">
                <a:latin typeface="Gotham-Book"/>
              </a:rPr>
              <a:t> para </a:t>
            </a:r>
            <a:r>
              <a:rPr lang="en-US" sz="1200" b="0" i="0" u="none" strike="noStrike" baseline="0" dirty="0" err="1">
                <a:latin typeface="Gotham-Book"/>
              </a:rPr>
              <a:t>el</a:t>
            </a:r>
            <a:r>
              <a:rPr lang="en-US" sz="1200" b="0" i="0" u="none" strike="noStrike" baseline="0" dirty="0">
                <a:latin typeface="Gotham-Book"/>
              </a:rPr>
              <a:t> </a:t>
            </a:r>
            <a:r>
              <a:rPr lang="en-US" sz="1200" b="0" i="0" u="none" strike="noStrike" baseline="0" dirty="0" err="1">
                <a:latin typeface="Gotham-Book"/>
              </a:rPr>
              <a:t>capacitador</a:t>
            </a:r>
            <a:r>
              <a:rPr lang="en-US" sz="1200" b="0" i="0" u="none" strike="noStrike" baseline="0" dirty="0">
                <a:latin typeface="Gotham-Book"/>
              </a:rPr>
              <a:t>:</a:t>
            </a:r>
          </a:p>
          <a:p>
            <a:pPr algn="l"/>
            <a:r>
              <a:rPr lang="es-ES" sz="1200" b="0" i="0" u="none" strike="noStrike" baseline="0" dirty="0">
                <a:latin typeface="Gotham-Book"/>
              </a:rPr>
              <a:t>Utilice el contenido de la diapositiva para ayudar a los participantes a distinguir entre metas y </a:t>
            </a:r>
            <a:r>
              <a:rPr lang="en-US" sz="1200" b="0" i="0" u="none" strike="noStrike" baseline="0" dirty="0" err="1">
                <a:latin typeface="Gotham-Book"/>
              </a:rPr>
              <a:t>medidas</a:t>
            </a:r>
            <a:r>
              <a:rPr lang="en-US" sz="1200" b="0" i="0" u="none" strike="noStrike" baseline="0" dirty="0">
                <a:latin typeface="Gotham-Book"/>
              </a:rPr>
              <a:t> de </a:t>
            </a:r>
            <a:r>
              <a:rPr lang="en-US" sz="1200" b="0" i="0" u="none" strike="noStrike" baseline="0" dirty="0" err="1">
                <a:latin typeface="Gotham-Book"/>
              </a:rPr>
              <a:t>acción</a:t>
            </a:r>
            <a:r>
              <a:rPr lang="en-US" sz="1200" b="0" i="0" u="none" strike="noStrike" baseline="0" dirty="0">
                <a:latin typeface="Gotham-Book"/>
              </a:rPr>
              <a:t>.</a:t>
            </a:r>
          </a:p>
          <a:p>
            <a:pPr algn="l"/>
            <a:r>
              <a:rPr lang="es-ES" sz="1200" b="0" i="0" u="none" strike="noStrike" baseline="0" dirty="0">
                <a:latin typeface="Gotham-Book"/>
              </a:rPr>
              <a:t>• Las metas son como el destino de un viaje.</a:t>
            </a:r>
          </a:p>
          <a:p>
            <a:pPr algn="l"/>
            <a:r>
              <a:rPr lang="es-ES" sz="1200" b="0" i="0" u="none" strike="noStrike" baseline="0" dirty="0">
                <a:latin typeface="Gotham-Book"/>
              </a:rPr>
              <a:t>• Las medidas de acción serían las direcciones necesarias para llegar al destino.</a:t>
            </a:r>
          </a:p>
          <a:p>
            <a:pPr algn="l"/>
            <a:r>
              <a:rPr lang="es-ES" sz="1200" b="0" i="0" u="none" strike="noStrike" baseline="0" dirty="0">
                <a:latin typeface="Gotham-Book"/>
              </a:rPr>
              <a:t>• Sin las direcciones o medidas de acción, puede ser desafiante o imposible alcanzar la meta.</a:t>
            </a:r>
            <a:endParaRPr lang="en-US" sz="12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18</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8B80D9F-E962-49F3-9E3F-4E8910F90B41}"/>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3695077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nSpc>
                <a:spcPts val="1260"/>
              </a:lnSpc>
              <a:spcAft>
                <a:spcPts val="1200"/>
              </a:spcAft>
            </a:pPr>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En la diapositiva hay un ejemplo de una meta y de </a:t>
            </a:r>
            <a:r>
              <a:rPr lang="en-US" sz="1200" b="0" i="0" u="none" strike="noStrike" baseline="0" dirty="0" err="1">
                <a:latin typeface="Gotham" panose="020B0604020202020204"/>
              </a:rPr>
              <a:t>medidas</a:t>
            </a:r>
            <a:r>
              <a:rPr lang="en-US" sz="1200" b="0" i="0" u="none" strike="noStrike" baseline="0" dirty="0">
                <a:latin typeface="Gotham" panose="020B0604020202020204"/>
              </a:rPr>
              <a:t> de </a:t>
            </a:r>
            <a:r>
              <a:rPr lang="en-US" sz="1200" b="0" i="0" u="none" strike="noStrike" baseline="0" dirty="0" err="1">
                <a:latin typeface="Gotham" panose="020B0604020202020204"/>
              </a:rPr>
              <a:t>acción</a:t>
            </a:r>
            <a:r>
              <a:rPr lang="en-US" sz="1200" b="0" i="0" u="none" strike="noStrike" baseline="0" dirty="0">
                <a:latin typeface="Gotham" panose="020B0604020202020204"/>
              </a:rPr>
              <a:t>.</a:t>
            </a:r>
          </a:p>
          <a:p>
            <a:pPr marL="171450" indent="-171450" algn="l">
              <a:buFont typeface="Arial" panose="020B0604020202020204" pitchFamily="34" charset="0"/>
              <a:buChar char="•"/>
            </a:pPr>
            <a:r>
              <a:rPr lang="en-US" sz="1200" dirty="0">
                <a:latin typeface="Gotham" panose="020B0604020202020204"/>
              </a:rPr>
              <a:t>Lea la meta y las </a:t>
            </a:r>
            <a:r>
              <a:rPr lang="en-US" sz="1200" dirty="0" err="1">
                <a:latin typeface="Gotham" panose="020B0604020202020204"/>
              </a:rPr>
              <a:t>medidas</a:t>
            </a:r>
            <a:r>
              <a:rPr lang="en-US" sz="1200" dirty="0">
                <a:latin typeface="Gotham" panose="020B0604020202020204"/>
              </a:rPr>
              <a:t>.</a:t>
            </a:r>
          </a:p>
          <a:p>
            <a:pPr marL="171450" indent="-171450" algn="l">
              <a:buFont typeface="Arial" panose="020B0604020202020204" pitchFamily="34" charset="0"/>
              <a:buChar char="•"/>
            </a:pPr>
            <a:r>
              <a:rPr lang="en-US" sz="1200" dirty="0" err="1">
                <a:latin typeface="Gotham" panose="020B0604020202020204"/>
              </a:rPr>
              <a:t>Pida</a:t>
            </a:r>
            <a:r>
              <a:rPr lang="en-US" sz="1200" dirty="0">
                <a:latin typeface="Gotham" panose="020B0604020202020204"/>
              </a:rPr>
              <a:t> a los </a:t>
            </a:r>
            <a:r>
              <a:rPr lang="en-US" sz="1200" dirty="0" err="1">
                <a:latin typeface="Gotham" panose="020B0604020202020204"/>
              </a:rPr>
              <a:t>participantes</a:t>
            </a:r>
            <a:r>
              <a:rPr lang="en-US" sz="1200" dirty="0">
                <a:latin typeface="Gotham" panose="020B0604020202020204"/>
              </a:rPr>
              <a:t> que </a:t>
            </a:r>
            <a:r>
              <a:rPr lang="en-US" sz="1200" dirty="0" err="1">
                <a:latin typeface="Gotham" panose="020B0604020202020204"/>
              </a:rPr>
              <a:t>aporten</a:t>
            </a:r>
            <a:r>
              <a:rPr lang="en-US" sz="1200" dirty="0">
                <a:latin typeface="Gotham" panose="020B0604020202020204"/>
              </a:rPr>
              <a:t> ideas para </a:t>
            </a:r>
            <a:r>
              <a:rPr lang="en-US" sz="1200" dirty="0" err="1">
                <a:latin typeface="Gotham" panose="020B0604020202020204"/>
              </a:rPr>
              <a:t>m</a:t>
            </a:r>
            <a:r>
              <a:rPr lang="en-US" sz="1200" dirty="0" err="1">
                <a:latin typeface="Gotham" panose="020B0604020202020204"/>
                <a:cs typeface="Calibri" panose="020F0502020204030204" pitchFamily="34" charset="0"/>
              </a:rPr>
              <a:t>ás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medidas</a:t>
            </a:r>
            <a:r>
              <a:rPr lang="en-US" sz="1200" dirty="0">
                <a:latin typeface="Gotham" panose="020B0604020202020204"/>
                <a:cs typeface="Calibri" panose="020F0502020204030204" pitchFamily="34" charset="0"/>
              </a:rPr>
              <a:t> de </a:t>
            </a:r>
            <a:r>
              <a:rPr lang="en-US" sz="1200" dirty="0" err="1">
                <a:latin typeface="Gotham" panose="020B0604020202020204"/>
                <a:cs typeface="Calibri" panose="020F0502020204030204" pitchFamily="34" charset="0"/>
              </a:rPr>
              <a:t>acción</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respalden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esta</a:t>
            </a:r>
            <a:r>
              <a:rPr lang="en-US" sz="1200" dirty="0">
                <a:latin typeface="Gotham" panose="020B0604020202020204"/>
                <a:cs typeface="Calibri" panose="020F0502020204030204" pitchFamily="34" charset="0"/>
              </a:rPr>
              <a:t> meta.</a:t>
            </a:r>
          </a:p>
          <a:p>
            <a:pPr marL="171450" indent="-171450" algn="l">
              <a:buFont typeface="Arial" panose="020B0604020202020204" pitchFamily="34" charset="0"/>
              <a:buChar char="•"/>
            </a:pPr>
            <a:r>
              <a:rPr lang="en-US" sz="1200" dirty="0" err="1">
                <a:latin typeface="Gotham" panose="020B0604020202020204"/>
                <a:cs typeface="Calibri" panose="020F0502020204030204" pitchFamily="34" charset="0"/>
              </a:rPr>
              <a:t>Anímelos</a:t>
            </a:r>
            <a:r>
              <a:rPr lang="en-US" sz="1200" dirty="0">
                <a:latin typeface="Gotham" panose="020B0604020202020204"/>
                <a:cs typeface="Calibri" panose="020F0502020204030204" pitchFamily="34" charset="0"/>
              </a:rPr>
              <a:t> a que </a:t>
            </a:r>
            <a:r>
              <a:rPr lang="en-US" sz="1200" dirty="0" err="1">
                <a:latin typeface="Gotham" panose="020B0604020202020204"/>
                <a:cs typeface="Calibri" panose="020F0502020204030204" pitchFamily="34" charset="0"/>
              </a:rPr>
              <a:t>piensen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sobre</a:t>
            </a:r>
            <a:r>
              <a:rPr lang="en-US" sz="1200" dirty="0">
                <a:latin typeface="Gotham" panose="020B0604020202020204"/>
                <a:cs typeface="Calibri" panose="020F0502020204030204" pitchFamily="34" charset="0"/>
              </a:rPr>
              <a:t> sus </a:t>
            </a:r>
            <a:r>
              <a:rPr lang="en-US" sz="1200" dirty="0" err="1">
                <a:latin typeface="Gotham" panose="020B0604020202020204"/>
                <a:cs typeface="Calibri" panose="020F0502020204030204" pitchFamily="34" charset="0"/>
              </a:rPr>
              <a:t>programas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específicos</a:t>
            </a:r>
            <a:r>
              <a:rPr lang="en-US" sz="1200" dirty="0">
                <a:latin typeface="Gotham" panose="020B0604020202020204"/>
                <a:cs typeface="Calibri" panose="020F0502020204030204" pitchFamily="34" charset="0"/>
              </a:rPr>
              <a:t> y </a:t>
            </a:r>
            <a:r>
              <a:rPr lang="en-US" sz="1200" dirty="0" err="1">
                <a:latin typeface="Gotham" panose="020B0604020202020204"/>
                <a:cs typeface="Calibri" panose="020F0502020204030204" pitchFamily="34" charset="0"/>
              </a:rPr>
              <a:t>cómo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podrían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alcanzar</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esta</a:t>
            </a:r>
            <a:r>
              <a:rPr lang="en-US" sz="1200" dirty="0">
                <a:latin typeface="Gotham" panose="020B0604020202020204"/>
                <a:cs typeface="Calibri" panose="020F0502020204030204" pitchFamily="34" charset="0"/>
              </a:rPr>
              <a:t> meta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sus </a:t>
            </a:r>
            <a:r>
              <a:rPr lang="en-US" sz="1200" dirty="0" err="1">
                <a:latin typeface="Gotham" panose="020B0604020202020204"/>
                <a:cs typeface="Calibri" panose="020F0502020204030204" pitchFamily="34" charset="0"/>
              </a:rPr>
              <a:t>entornos</a:t>
            </a:r>
            <a:r>
              <a:rPr lang="en-US" sz="1200" dirty="0">
                <a:latin typeface="Gotham" panose="020B0604020202020204"/>
                <a:cs typeface="Calibri" panose="020F0502020204030204" pitchFamily="34" charset="0"/>
              </a:rPr>
              <a: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19</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591716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err="1">
                <a:latin typeface="Gotham" panose="020B0604020202020204"/>
              </a:rPr>
              <a:t>Agradecemos</a:t>
            </a:r>
            <a:r>
              <a:rPr lang="en-US" sz="1200" b="0" i="0" u="none" strike="noStrike" baseline="0" dirty="0">
                <a:latin typeface="Gotham" panose="020B0604020202020204"/>
              </a:rPr>
              <a:t> </a:t>
            </a:r>
            <a:r>
              <a:rPr lang="en-US" sz="1200" b="0" i="0" u="none" strike="noStrike" baseline="0" dirty="0" err="1">
                <a:latin typeface="Gotham" panose="020B0604020202020204"/>
              </a:rPr>
              <a:t>especialmente</a:t>
            </a:r>
            <a:r>
              <a:rPr lang="en-US" sz="1200" b="0" i="0" u="none" strike="noStrike" baseline="0" dirty="0">
                <a:latin typeface="Gotham" panose="020B0604020202020204"/>
              </a:rPr>
              <a:t> a </a:t>
            </a:r>
            <a:r>
              <a:rPr lang="en-US" sz="1200" b="0" i="0" u="none" strike="noStrike" baseline="0" dirty="0" err="1">
                <a:latin typeface="Gotham" panose="020B0604020202020204"/>
              </a:rPr>
              <a:t>estas</a:t>
            </a:r>
            <a:r>
              <a:rPr lang="en-US" sz="1200" b="0" i="0" u="none" strike="noStrike" baseline="0" dirty="0">
                <a:latin typeface="Gotham" panose="020B0604020202020204"/>
              </a:rPr>
              <a:t> </a:t>
            </a:r>
            <a:r>
              <a:rPr lang="es-ES" sz="1200" b="0" i="0" u="none" strike="noStrike" baseline="0" dirty="0">
                <a:latin typeface="Gotham" panose="020B0604020202020204"/>
              </a:rPr>
              <a:t>organizaciones y personas que ayudaron a</a:t>
            </a:r>
          </a:p>
          <a:p>
            <a:pPr algn="l"/>
            <a:r>
              <a:rPr lang="es-ES" sz="1200" b="0" i="0" u="none" strike="noStrike" baseline="0" dirty="0">
                <a:latin typeface="Gotham" panose="020B0604020202020204"/>
              </a:rPr>
              <a:t>desarrollar con éxito esta capacitación.</a:t>
            </a:r>
          </a:p>
          <a:p>
            <a:pPr algn="l"/>
            <a:r>
              <a:rPr lang="en-US" sz="1200" b="0" i="0" u="none" strike="noStrike" baseline="0" dirty="0" err="1">
                <a:latin typeface="Gotham" panose="020B0604020202020204"/>
              </a:rPr>
              <a:t>Agradecimientos</a:t>
            </a:r>
            <a:r>
              <a:rPr lang="en-US" sz="1200" b="0" i="0" u="none" strike="noStrike" baseline="0" dirty="0">
                <a:latin typeface="Gotham" panose="020B0604020202020204"/>
              </a:rPr>
              <a:t>: </a:t>
            </a:r>
            <a:r>
              <a:rPr lang="en-US" sz="1200" b="0" i="0" u="none" strike="noStrike" baseline="0" dirty="0" err="1">
                <a:latin typeface="Gotham" panose="020B0604020202020204"/>
              </a:rPr>
              <a:t>Todas</a:t>
            </a:r>
            <a:r>
              <a:rPr lang="en-US" sz="1200" b="0" i="0" u="none" strike="noStrike" baseline="0" dirty="0">
                <a:latin typeface="Gotham" panose="020B0604020202020204"/>
              </a:rPr>
              <a:t> las </a:t>
            </a:r>
            <a:r>
              <a:rPr lang="en-US" sz="1200" b="0" i="0" u="none" strike="noStrike" baseline="0" dirty="0" err="1">
                <a:latin typeface="Gotham" panose="020B0604020202020204"/>
              </a:rPr>
              <a:t>fotos</a:t>
            </a:r>
            <a:r>
              <a:rPr lang="en-US" sz="1200" b="0" i="0" u="none" strike="noStrike" baseline="0" dirty="0">
                <a:latin typeface="Gotham" panose="020B0604020202020204"/>
              </a:rPr>
              <a:t> </a:t>
            </a:r>
            <a:r>
              <a:rPr lang="en-US" sz="1200" b="0" i="0" u="none" strike="noStrike" baseline="0" dirty="0" err="1">
                <a:latin typeface="Gotham" panose="020B0604020202020204"/>
              </a:rPr>
              <a:t>utilizadas</a:t>
            </a:r>
            <a:r>
              <a:rPr lang="en-US" sz="1200" b="0" i="0" u="none" strike="noStrike" baseline="0" dirty="0">
                <a:latin typeface="Gotham" panose="020B0604020202020204"/>
              </a:rPr>
              <a:t> se </a:t>
            </a:r>
            <a:r>
              <a:rPr lang="en-US" sz="1200" b="0" i="0" u="none" strike="noStrike" baseline="0" dirty="0" err="1">
                <a:latin typeface="Gotham" panose="020B0604020202020204"/>
              </a:rPr>
              <a:t>tomaron</a:t>
            </a:r>
            <a:r>
              <a:rPr lang="en-US" sz="1200" b="0" i="0" u="none" strike="noStrike" baseline="0" dirty="0">
                <a:latin typeface="Gotham" panose="020B0604020202020204"/>
              </a:rPr>
              <a:t> de Getty Images.</a:t>
            </a:r>
            <a:endParaRPr lang="en-US" sz="1200" dirty="0">
              <a:latin typeface="Gotham" panose="020B0604020202020204"/>
            </a:endParaRPr>
          </a:p>
        </p:txBody>
      </p:sp>
      <p:sp>
        <p:nvSpPr>
          <p:cNvPr id="7" name="Footer Placeholder 4">
            <a:extLst>
              <a:ext uri="{FF2B5EF4-FFF2-40B4-BE49-F238E27FC236}">
                <a16:creationId xmlns:a16="http://schemas.microsoft.com/office/drawing/2014/main" id="{99693AE9-3954-489F-8334-9CE2ECFD8402}"/>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41FFC407-1104-4648-8805-C0BA5F62BACF}"/>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63474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2971800" cy="5141913"/>
          </a:xfrm>
        </p:spPr>
        <p:txBody>
          <a:bodyPr/>
          <a:lstStyle/>
          <a:p>
            <a:pPr algn="l"/>
            <a:r>
              <a:rPr lang="en-US" sz="1200" b="0" i="0" u="none" strike="noStrike" baseline="0" dirty="0" err="1">
                <a:latin typeface="Gotham-Book"/>
              </a:rPr>
              <a:t>Notas</a:t>
            </a:r>
            <a:r>
              <a:rPr lang="en-US" sz="1200" b="0" i="0" u="none" strike="noStrike" baseline="0" dirty="0">
                <a:latin typeface="Gotham-Book"/>
              </a:rPr>
              <a:t> para </a:t>
            </a:r>
            <a:r>
              <a:rPr lang="en-US" sz="1200" b="0" i="0" u="none" strike="noStrike" baseline="0" dirty="0" err="1">
                <a:latin typeface="Gotham-Book"/>
              </a:rPr>
              <a:t>el</a:t>
            </a:r>
            <a:r>
              <a:rPr lang="en-US" sz="1200" b="0" i="0" u="none" strike="noStrike" baseline="0" dirty="0">
                <a:latin typeface="Gotham-Book"/>
              </a:rPr>
              <a:t> </a:t>
            </a:r>
            <a:r>
              <a:rPr lang="en-US" sz="1200" b="0" i="0" u="none" strike="noStrike" baseline="0" dirty="0" err="1">
                <a:latin typeface="Gotham-Book"/>
              </a:rPr>
              <a:t>capacitador</a:t>
            </a:r>
            <a:r>
              <a:rPr lang="en-US" sz="1200" b="0" i="0" u="none" strike="noStrike" baseline="0" dirty="0">
                <a:latin typeface="Gotham-Book"/>
              </a:rPr>
              <a:t>:</a:t>
            </a:r>
          </a:p>
          <a:p>
            <a:pPr algn="l"/>
            <a:r>
              <a:rPr lang="es-ES" sz="1200" b="0" i="0" u="none" strike="noStrike" baseline="0" dirty="0">
                <a:latin typeface="Gotham-Book"/>
              </a:rPr>
              <a:t>• Anime a los participantes a sacar este folleto mientras revisa el ejemplo de plan de acción.</a:t>
            </a:r>
          </a:p>
          <a:p>
            <a:pPr algn="l"/>
            <a:r>
              <a:rPr lang="es-ES" sz="1200" b="0" i="0" u="none" strike="noStrike" baseline="0" dirty="0">
                <a:latin typeface="Gotham-Book"/>
              </a:rPr>
              <a:t>• Resalte las medidas de acción enumeradas.</a:t>
            </a:r>
          </a:p>
          <a:p>
            <a:pPr algn="l"/>
            <a:r>
              <a:rPr lang="es-ES" sz="1200" b="0" i="0" u="none" strike="noStrike" baseline="0" dirty="0">
                <a:latin typeface="Gotham-Book"/>
              </a:rPr>
              <a:t>• Pídales que piensen en cómo las medidas de acción están en consonancia con las buenas </a:t>
            </a:r>
            <a:r>
              <a:rPr lang="en-US" sz="1200" b="0" i="0" u="none" strike="noStrike" baseline="0" dirty="0" err="1">
                <a:latin typeface="Gotham-Book"/>
              </a:rPr>
              <a:t>prácticas</a:t>
            </a:r>
            <a:r>
              <a:rPr lang="en-US" sz="1200" b="0" i="0" u="none" strike="noStrike" baseline="0" dirty="0">
                <a:latin typeface="Gotham-Book"/>
              </a:rPr>
              <a:t> y la meta.</a:t>
            </a:r>
          </a:p>
          <a:p>
            <a:pPr algn="l"/>
            <a:r>
              <a:rPr lang="es-ES" sz="1200" b="0" i="0" u="none" strike="noStrike" baseline="0" dirty="0">
                <a:latin typeface="Gotham-Book"/>
              </a:rPr>
              <a:t>• Discuta otras medidas de acción que pudieran enumerar para alcanzar la meta.</a:t>
            </a:r>
            <a:endParaRPr lang="en-US" sz="1200" dirty="0">
              <a:latin typeface="Gotham" panose="02000504020000020004" pitchFamily="2" charset="0"/>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20</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9E29BCB3-CAC0-4E3E-8EF3-8ECC9C515DD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3474733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3350"/>
          </a:xfrm>
        </p:spPr>
        <p:txBody>
          <a:bodyPr/>
          <a:lstStyle/>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Pida</a:t>
            </a:r>
            <a:r>
              <a:rPr lang="en-US" sz="1200" b="0" i="0" u="none" strike="noStrike" baseline="0" dirty="0">
                <a:latin typeface="Gotham" panose="020B0604020202020204"/>
              </a:rPr>
              <a:t> a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que </a:t>
            </a:r>
            <a:r>
              <a:rPr lang="es-ES" sz="1200" b="0" i="0" u="none" strike="noStrike" baseline="0" dirty="0">
                <a:latin typeface="Gotham" panose="020B0604020202020204"/>
              </a:rPr>
              <a:t>desarrollen 2 o 3 medidas de acción en función de la meta que definieron.</a:t>
            </a:r>
          </a:p>
          <a:p>
            <a:pPr algn="l"/>
            <a:r>
              <a:rPr lang="es-ES" sz="1200" b="0" i="0" u="none" strike="noStrike" baseline="0" dirty="0">
                <a:latin typeface="Gotham" panose="020B0604020202020204"/>
              </a:rPr>
              <a:t>• Anímelos a que consulten las </a:t>
            </a:r>
            <a:r>
              <a:rPr lang="es-ES" sz="1200" b="0" i="1" u="none" strike="noStrike" baseline="0" dirty="0">
                <a:latin typeface="Gotham" panose="020B0604020202020204"/>
              </a:rPr>
              <a:t>Cuadernos de calentamiento </a:t>
            </a:r>
            <a:r>
              <a:rPr lang="es-ES" sz="1200" b="0" i="0" u="none" strike="noStrike" baseline="0" dirty="0">
                <a:latin typeface="Gotham" panose="020B0604020202020204"/>
              </a:rPr>
              <a:t>de PALS y </a:t>
            </a:r>
            <a:r>
              <a:rPr lang="es-ES" sz="1800" dirty="0">
                <a:effectLst/>
                <a:latin typeface="Montserrat" panose="00000500000000000000" pitchFamily="2" charset="0"/>
                <a:ea typeface="Calibri" panose="020F0502020204030204" pitchFamily="34" charset="0"/>
                <a:cs typeface="Arial" panose="020B0604020202020204" pitchFamily="34" charset="0"/>
              </a:rPr>
              <a:t>la </a:t>
            </a:r>
            <a:r>
              <a:rPr lang="es-ES" sz="1800" i="1" dirty="0">
                <a:effectLst/>
                <a:latin typeface="Montserrat" panose="00000500000000000000" pitchFamily="2" charset="0"/>
                <a:ea typeface="Calibri" panose="020F0502020204030204" pitchFamily="34" charset="0"/>
                <a:cs typeface="Arial" panose="020B0604020202020204" pitchFamily="34" charset="0"/>
              </a:rPr>
              <a:t>autoevaluación de actividad física </a:t>
            </a:r>
            <a:r>
              <a:rPr lang="es-ES" sz="1200" b="0" i="0" u="none" strike="noStrike" baseline="0" dirty="0">
                <a:latin typeface="Gotham" panose="020B0604020202020204"/>
              </a:rPr>
              <a:t>para obtener ideas.</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Conceda</a:t>
            </a:r>
            <a:r>
              <a:rPr lang="en-US" sz="1200" b="0" i="0" u="none" strike="noStrike" baseline="0" dirty="0">
                <a:latin typeface="Gotham" panose="020B0604020202020204"/>
              </a:rPr>
              <a:t> a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de 5 a 10 </a:t>
            </a:r>
            <a:r>
              <a:rPr lang="en-US" sz="1200" b="0" i="0" u="none" strike="noStrike" baseline="0" dirty="0" err="1">
                <a:latin typeface="Gotham" panose="020B0604020202020204"/>
              </a:rPr>
              <a:t>minutos</a:t>
            </a:r>
            <a:r>
              <a:rPr lang="en-US" sz="1200" b="0" i="0" u="none" strike="noStrike" baseline="0" dirty="0">
                <a:latin typeface="Gotham" panose="020B0604020202020204"/>
              </a:rPr>
              <a:t> para que </a:t>
            </a:r>
            <a:r>
              <a:rPr lang="en-US" sz="1200" b="0" i="0" u="none" strike="noStrike" baseline="0" dirty="0" err="1">
                <a:latin typeface="Gotham" panose="020B0604020202020204"/>
              </a:rPr>
              <a:t>desarrollen</a:t>
            </a:r>
            <a:r>
              <a:rPr lang="en-US" sz="1200" b="0" i="0" u="none" strike="noStrike" baseline="0" dirty="0">
                <a:latin typeface="Gotham" panose="020B0604020202020204"/>
              </a:rPr>
              <a:t> 2 o 3 </a:t>
            </a:r>
            <a:r>
              <a:rPr lang="en-US" sz="1200" b="0" i="0" u="none" strike="noStrike" baseline="0" dirty="0" err="1">
                <a:latin typeface="Gotham" panose="020B0604020202020204"/>
              </a:rPr>
              <a:t>medidas</a:t>
            </a:r>
            <a:r>
              <a:rPr lang="en-US" sz="1200" b="0" i="0" u="none" strike="noStrike" baseline="0" dirty="0">
                <a:latin typeface="Gotham" panose="020B0604020202020204"/>
              </a:rPr>
              <a:t> de </a:t>
            </a:r>
            <a:r>
              <a:rPr lang="en-US" sz="1200" b="0" i="0" u="none" strike="noStrike" baseline="0" dirty="0" err="1">
                <a:latin typeface="Gotham" panose="020B0604020202020204"/>
              </a:rPr>
              <a:t>acción</a:t>
            </a:r>
            <a:r>
              <a:rPr lang="en-US" sz="1200" b="0" i="0" u="none" strike="noStrike" baseline="0" dirty="0">
                <a:latin typeface="Gotham" panose="020B0604020202020204"/>
              </a:rPr>
              <a:t>.</a:t>
            </a:r>
          </a:p>
          <a:p>
            <a:pPr algn="l"/>
            <a:r>
              <a:rPr lang="es-ES" sz="1200" b="0" i="0" u="none" strike="noStrike" baseline="0" dirty="0">
                <a:latin typeface="Gotham" panose="020B0604020202020204"/>
              </a:rPr>
              <a:t>• Pida a los voluntarios que compartan. </a:t>
            </a:r>
            <a:r>
              <a:rPr lang="en-US" sz="1200" b="0" i="0" u="none" strike="noStrike" baseline="0" dirty="0">
                <a:latin typeface="Gotham" panose="020B0604020202020204"/>
              </a:rPr>
              <a:t>Anime a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a que </a:t>
            </a:r>
            <a:r>
              <a:rPr lang="es-ES" sz="1200" b="0" i="0" u="none" strike="noStrike" baseline="0" dirty="0">
                <a:latin typeface="Gotham" panose="020B0604020202020204"/>
              </a:rPr>
              <a:t>compartan los posibles desafíos que </a:t>
            </a:r>
            <a:r>
              <a:rPr lang="en-US" sz="1200" b="0" i="0" u="none" strike="noStrike" baseline="0" dirty="0" err="1">
                <a:latin typeface="Gotham" panose="020B0604020202020204"/>
              </a:rPr>
              <a:t>anticipan</a:t>
            </a:r>
            <a:r>
              <a:rPr lang="en-US" sz="1200" b="0" i="0" u="none" strike="noStrike" baseline="0" dirty="0">
                <a:latin typeface="Gotham" panose="020B0604020202020204"/>
              </a:rPr>
              <a:t> </a:t>
            </a:r>
            <a:r>
              <a:rPr lang="en-US" sz="1200" b="0" i="0" u="none" strike="noStrike" baseline="0" dirty="0" err="1">
                <a:latin typeface="Gotham" panose="020B0604020202020204"/>
              </a:rPr>
              <a:t>durante</a:t>
            </a:r>
            <a:r>
              <a:rPr lang="en-US" sz="1200" b="0" i="0" u="none" strike="noStrike" baseline="0" dirty="0">
                <a:latin typeface="Gotham" panose="020B0604020202020204"/>
              </a:rPr>
              <a:t> la </a:t>
            </a:r>
            <a:r>
              <a:rPr lang="en-US" sz="1200" b="0" i="0" u="none" strike="noStrike" baseline="0" dirty="0" err="1">
                <a:latin typeface="Gotham" panose="020B0604020202020204"/>
              </a:rPr>
              <a:t>implementación</a:t>
            </a:r>
            <a:r>
              <a:rPr lang="en-US" sz="1200" b="0" i="0" u="none" strike="noStrike" baseline="0" dirty="0">
                <a:latin typeface="Gotham" panose="020B0604020202020204"/>
              </a:rPr>
              <a:t> de sus planes.</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21</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62F4E6B7-7EF8-48A5-931E-CC67B0E43214}"/>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3609570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27320"/>
          </a:xfrm>
        </p:spPr>
        <p:txBody>
          <a:bodyPr/>
          <a:lstStyle/>
          <a:p>
            <a:pPr defTabSz="914266">
              <a:lnSpc>
                <a:spcPts val="1300"/>
              </a:lnSpc>
              <a:spcAft>
                <a:spcPts val="600"/>
              </a:spcAft>
              <a:defRPr/>
            </a:pPr>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defTabSz="914266">
              <a:lnSpc>
                <a:spcPts val="1300"/>
              </a:lnSpc>
              <a:spcAft>
                <a:spcPts val="600"/>
              </a:spcAft>
              <a:defRPr/>
            </a:pPr>
            <a:r>
              <a:rPr lang="en-US" sz="1200" b="0" i="0" u="none" strike="noStrike" baseline="0" dirty="0" err="1">
                <a:latin typeface="Gotham" panose="020B0604020202020204"/>
              </a:rPr>
              <a:t>Organice</a:t>
            </a:r>
            <a:r>
              <a:rPr lang="en-US" sz="1200" b="0" i="0" u="none" strike="noStrike" baseline="0" dirty="0">
                <a:latin typeface="Gotham" panose="020B0604020202020204"/>
              </a:rPr>
              <a:t> un debate </a:t>
            </a:r>
            <a:r>
              <a:rPr lang="en-US" sz="1200" b="0" i="0" u="none" strike="noStrike" baseline="0" dirty="0" err="1">
                <a:latin typeface="Gotham" panose="020B0604020202020204"/>
              </a:rPr>
              <a:t>grupal</a:t>
            </a:r>
            <a:r>
              <a:rPr lang="en-US" sz="1200" b="0" i="0" u="none" strike="noStrike" baseline="0" dirty="0">
                <a:latin typeface="Gotham" panose="020B0604020202020204"/>
              </a:rPr>
              <a:t> </a:t>
            </a:r>
            <a:r>
              <a:rPr lang="en-US" sz="1200" b="0" i="0" u="none" strike="noStrike" baseline="0" dirty="0" err="1">
                <a:latin typeface="Gotham" panose="020B0604020202020204"/>
              </a:rPr>
              <a:t>sobre</a:t>
            </a:r>
            <a:r>
              <a:rPr lang="en-US" sz="1200" b="0" i="0" u="none" strike="noStrike" baseline="0" dirty="0">
                <a:latin typeface="Gotham" panose="020B0604020202020204"/>
              </a:rPr>
              <a:t> la </a:t>
            </a:r>
            <a:r>
              <a:rPr lang="en-US" sz="1200" b="0" i="0" u="none" strike="noStrike" baseline="0" dirty="0" err="1">
                <a:latin typeface="Gotham" panose="020B0604020202020204"/>
              </a:rPr>
              <a:t>planificaci</a:t>
            </a:r>
            <a:r>
              <a:rPr lang="en-US" sz="1200" b="0" i="0" u="none" strike="noStrike" baseline="0" dirty="0" err="1">
                <a:latin typeface="Gotham" panose="020B0604020202020204"/>
                <a:cs typeface="Calibri" panose="020F0502020204030204" pitchFamily="34" charset="0"/>
              </a:rPr>
              <a:t>ón</a:t>
            </a:r>
            <a:r>
              <a:rPr lang="en-US" sz="1200" b="0" i="0" u="none" strike="noStrike" baseline="0" dirty="0">
                <a:latin typeface="Gotham" panose="020B0604020202020204"/>
                <a:cs typeface="Calibri" panose="020F0502020204030204" pitchFamily="34" charset="0"/>
              </a:rPr>
              <a:t> de la </a:t>
            </a:r>
            <a:r>
              <a:rPr lang="en-US" sz="1200" b="0" i="0" u="none" strike="noStrike" baseline="0" dirty="0" err="1">
                <a:latin typeface="Gotham" panose="020B0604020202020204"/>
                <a:cs typeface="Calibri" panose="020F0502020204030204" pitchFamily="34" charset="0"/>
              </a:rPr>
              <a:t>acción</a:t>
            </a:r>
            <a:r>
              <a:rPr lang="en-US" sz="1200" b="0" i="0" u="none" strike="noStrike" baseline="0" dirty="0">
                <a:latin typeface="Gotham" panose="020B0604020202020204"/>
                <a:cs typeface="Calibri" panose="020F0502020204030204" pitchFamily="34" charset="0"/>
              </a:rPr>
              <a:t>.</a:t>
            </a:r>
          </a:p>
          <a:p>
            <a:pPr marL="171450" indent="-171450" defTabSz="914266">
              <a:lnSpc>
                <a:spcPts val="1300"/>
              </a:lnSpc>
              <a:spcAft>
                <a:spcPts val="600"/>
              </a:spcAft>
              <a:buFont typeface="Arial" panose="020B0604020202020204" pitchFamily="34" charset="0"/>
              <a:buChar char="•"/>
              <a:defRPr/>
            </a:pPr>
            <a:r>
              <a:rPr lang="en-US" sz="1200" dirty="0">
                <a:latin typeface="Gotham" panose="020B0604020202020204"/>
                <a:cs typeface="Calibri" panose="020F0502020204030204" pitchFamily="34" charset="0"/>
              </a:rPr>
              <a:t>¿Las </a:t>
            </a:r>
            <a:r>
              <a:rPr lang="en-US" sz="1200" dirty="0" err="1">
                <a:latin typeface="Gotham" panose="020B0604020202020204"/>
                <a:cs typeface="Calibri" panose="020F0502020204030204" pitchFamily="34" charset="0"/>
              </a:rPr>
              <a:t>medidas</a:t>
            </a:r>
            <a:r>
              <a:rPr lang="en-US" sz="1200" dirty="0">
                <a:latin typeface="Gotham" panose="020B0604020202020204"/>
                <a:cs typeface="Calibri" panose="020F0502020204030204" pitchFamily="34" charset="0"/>
              </a:rPr>
              <a:t> de </a:t>
            </a:r>
            <a:r>
              <a:rPr lang="en-US" sz="1200" dirty="0" err="1">
                <a:latin typeface="Gotham" panose="020B0604020202020204"/>
                <a:cs typeface="Calibri" panose="020F0502020204030204" pitchFamily="34" charset="0"/>
              </a:rPr>
              <a:t>acción</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anotan</a:t>
            </a:r>
            <a:r>
              <a:rPr lang="en-US" sz="1200" dirty="0">
                <a:latin typeface="Gotham" panose="020B0604020202020204"/>
                <a:cs typeface="Calibri" panose="020F0502020204030204" pitchFamily="34" charset="0"/>
              </a:rPr>
              <a:t> los </a:t>
            </a:r>
            <a:r>
              <a:rPr lang="en-US" sz="1200" dirty="0" err="1">
                <a:latin typeface="Gotham" panose="020B0604020202020204"/>
                <a:cs typeface="Calibri" panose="020F0502020204030204" pitchFamily="34" charset="0"/>
              </a:rPr>
              <a:t>participantes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están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consonancia</a:t>
            </a:r>
            <a:r>
              <a:rPr lang="en-US" sz="1200" dirty="0">
                <a:latin typeface="Gotham" panose="020B0604020202020204"/>
                <a:cs typeface="Calibri" panose="020F0502020204030204" pitchFamily="34" charset="0"/>
              </a:rPr>
              <a:t> con las </a:t>
            </a:r>
            <a:r>
              <a:rPr lang="en-US" sz="1200" dirty="0" err="1">
                <a:latin typeface="Gotham" panose="020B0604020202020204"/>
                <a:cs typeface="Calibri" panose="020F0502020204030204" pitchFamily="34" charset="0"/>
              </a:rPr>
              <a:t>buenas</a:t>
            </a:r>
            <a:r>
              <a:rPr lang="en-US" sz="1200" dirty="0">
                <a:latin typeface="Gotham" panose="020B0604020202020204"/>
                <a:cs typeface="Calibri" panose="020F0502020204030204" pitchFamily="34" charset="0"/>
              </a:rPr>
              <a:t> practices?</a:t>
            </a:r>
          </a:p>
          <a:p>
            <a:pPr marL="171450" indent="-171450" defTabSz="914266">
              <a:lnSpc>
                <a:spcPts val="1300"/>
              </a:lnSpc>
              <a:spcAft>
                <a:spcPts val="600"/>
              </a:spcAft>
              <a:buFont typeface="Arial" panose="020B0604020202020204" pitchFamily="34" charset="0"/>
              <a:buChar char="•"/>
              <a:defRPr/>
            </a:pPr>
            <a:r>
              <a:rPr lang="en-US" sz="1200" dirty="0">
                <a:latin typeface="Gotham" panose="020B0604020202020204"/>
                <a:cs typeface="Calibri" panose="020F0502020204030204" pitchFamily="34" charset="0"/>
              </a:rPr>
              <a:t>¿</a:t>
            </a:r>
            <a:r>
              <a:rPr lang="en-US" sz="1200" dirty="0" err="1">
                <a:latin typeface="Gotham" panose="020B0604020202020204"/>
                <a:cs typeface="Calibri" panose="020F0502020204030204" pitchFamily="34" charset="0"/>
              </a:rPr>
              <a:t>Qué</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desafíos</a:t>
            </a:r>
            <a:r>
              <a:rPr lang="en-US" sz="1200" dirty="0">
                <a:latin typeface="Gotham" panose="020B0604020202020204"/>
                <a:cs typeface="Calibri" panose="020F0502020204030204" pitchFamily="34" charset="0"/>
              </a:rPr>
              <a:t> anticipant los </a:t>
            </a:r>
            <a:r>
              <a:rPr lang="en-US" sz="1200" dirty="0" err="1">
                <a:latin typeface="Gotham" panose="020B0604020202020204"/>
                <a:cs typeface="Calibri" panose="020F0502020204030204" pitchFamily="34" charset="0"/>
              </a:rPr>
              <a:t>participantes</a:t>
            </a:r>
            <a:r>
              <a:rPr lang="en-US" sz="1200" dirty="0">
                <a:latin typeface="Gotham" panose="020B0604020202020204"/>
                <a:cs typeface="Calibri" panose="020F0502020204030204" pitchFamily="34" charset="0"/>
              </a:rPr>
              <a:t> respect de la </a:t>
            </a:r>
            <a:r>
              <a:rPr lang="en-US" sz="1200" dirty="0" err="1">
                <a:latin typeface="Gotham" panose="020B0604020202020204"/>
                <a:cs typeface="Calibri" panose="020F0502020204030204" pitchFamily="34" charset="0"/>
              </a:rPr>
              <a:t>implementación</a:t>
            </a:r>
            <a:r>
              <a:rPr lang="en-US" sz="1200" dirty="0">
                <a:latin typeface="Gotham" panose="020B0604020202020204"/>
                <a:cs typeface="Calibri" panose="020F0502020204030204" pitchFamily="34" charset="0"/>
              </a:rPr>
              <a:t> de sus planes de </a:t>
            </a:r>
            <a:r>
              <a:rPr lang="en-US" sz="1200" dirty="0" err="1">
                <a:latin typeface="Gotham" panose="020B0604020202020204"/>
                <a:cs typeface="Calibri" panose="020F0502020204030204" pitchFamily="34" charset="0"/>
              </a:rPr>
              <a:t>acción</a:t>
            </a:r>
            <a:r>
              <a:rPr lang="en-US" sz="1200" dirty="0">
                <a:latin typeface="Gotham" panose="020B0604020202020204"/>
                <a:cs typeface="Calibri" panose="020F0502020204030204" pitchFamily="34" charset="0"/>
              </a:rPr>
              <a: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22</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2F158336-97A3-4BBE-83E7-A4802AAD71F3}"/>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713127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059680"/>
          </a:xfrm>
        </p:spPr>
        <p:txBody>
          <a:bodyPr/>
          <a:lstStyle/>
          <a:p>
            <a:pPr algn="l"/>
            <a:r>
              <a:rPr lang="es-ES" sz="1200" b="1" i="0" u="none" strike="noStrike" baseline="0" dirty="0">
                <a:latin typeface="Gotham" panose="020B0604020202020204"/>
              </a:rPr>
              <a:t>La planificación de acciones es una herramienta que respalda el proceso de cambios.</a:t>
            </a:r>
          </a:p>
          <a:p>
            <a:pPr algn="l"/>
            <a:r>
              <a:rPr lang="es-ES" sz="1200" b="0" i="0" u="none" strike="noStrike" baseline="0" dirty="0">
                <a:latin typeface="Gotham" panose="020B0604020202020204"/>
              </a:rPr>
              <a:t>Los planes de acción son documentos vivos y deben ser tratados como tales: permitir cambios y revisiones. Usted debe revisar los planes de acción para identificar avances, desafíos y reflexiones sobre la implementación del plan.</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Entre las revisiones comunes se encuentran:</a:t>
            </a:r>
          </a:p>
          <a:p>
            <a:pPr algn="l"/>
            <a:r>
              <a:rPr lang="es-ES" sz="1200" b="0" i="0" u="none" strike="noStrike" baseline="0" dirty="0">
                <a:latin typeface="Gotham" panose="020B0604020202020204"/>
              </a:rPr>
              <a:t>• más oportunidades de desarrollo profesional,</a:t>
            </a:r>
          </a:p>
          <a:p>
            <a:pPr algn="l"/>
            <a:r>
              <a:rPr lang="es-ES" sz="1200" b="0" i="0" u="none" strike="noStrike" baseline="0" dirty="0">
                <a:latin typeface="Gotham" panose="020B0604020202020204"/>
              </a:rPr>
              <a:t>• un aumento en las estrategias de </a:t>
            </a:r>
            <a:r>
              <a:rPr lang="en-US" sz="1200" b="0" i="0" u="none" strike="noStrike" baseline="0" dirty="0" err="1">
                <a:latin typeface="Gotham" panose="020B0604020202020204"/>
              </a:rPr>
              <a:t>participación</a:t>
            </a:r>
            <a:r>
              <a:rPr lang="en-US" sz="1200" b="0" i="0" u="none" strike="noStrike" baseline="0" dirty="0">
                <a:latin typeface="Gotham" panose="020B0604020202020204"/>
              </a:rPr>
              <a:t> familiar, y</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más</a:t>
            </a:r>
            <a:r>
              <a:rPr lang="en-US" sz="1200" b="0" i="0" u="none" strike="noStrike" baseline="0" dirty="0">
                <a:latin typeface="Gotham" panose="020B0604020202020204"/>
              </a:rPr>
              <a:t> </a:t>
            </a:r>
            <a:r>
              <a:rPr lang="en-US" sz="1200" b="0" i="0" u="none" strike="noStrike" baseline="0" dirty="0" err="1">
                <a:latin typeface="Gotham" panose="020B0604020202020204"/>
              </a:rPr>
              <a:t>recursos</a:t>
            </a:r>
            <a:r>
              <a:rPr lang="en-US" sz="1200" b="0" i="0" u="none" strike="noStrike" baseline="0" dirty="0">
                <a:latin typeface="Gotham" panose="020B0604020202020204"/>
              </a:rPr>
              <a:t> </a:t>
            </a:r>
            <a:r>
              <a:rPr lang="en-US" sz="1200" b="0" i="0" u="none" strike="noStrike" baseline="0" dirty="0" err="1">
                <a:latin typeface="Gotham" panose="020B0604020202020204"/>
              </a:rPr>
              <a:t>necesarios</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Considere solicitar que los participantes trabajen en parejas y animarlos a que hagan un seguimiento de cada uno durante 2 semanas para comprobar el avance del plan de acción.</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23</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61A74695-1D2F-4350-B968-DC32E31B5C73}"/>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44486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2971800" cy="5141913"/>
          </a:xfrm>
        </p:spPr>
        <p:txBody>
          <a:bodyPr/>
          <a:lstStyle/>
          <a:p>
            <a:pPr algn="l"/>
            <a:r>
              <a:rPr lang="en-US" sz="1200" b="0" i="0" u="none" strike="noStrike" baseline="0" dirty="0" err="1">
                <a:latin typeface="Gotham-Book"/>
              </a:rPr>
              <a:t>Notas</a:t>
            </a:r>
            <a:r>
              <a:rPr lang="en-US" sz="1200" b="0" i="0" u="none" strike="noStrike" baseline="0" dirty="0">
                <a:latin typeface="Gotham-Book"/>
              </a:rPr>
              <a:t> para </a:t>
            </a:r>
            <a:r>
              <a:rPr lang="en-US" sz="1200" b="0" i="0" u="none" strike="noStrike" baseline="0" dirty="0" err="1">
                <a:latin typeface="Gotham-Book"/>
              </a:rPr>
              <a:t>el</a:t>
            </a:r>
            <a:r>
              <a:rPr lang="en-US" sz="1200" b="0" i="0" u="none" strike="noStrike" baseline="0" dirty="0">
                <a:latin typeface="Gotham-Book"/>
              </a:rPr>
              <a:t> </a:t>
            </a:r>
            <a:r>
              <a:rPr lang="en-US" sz="1200" b="0" i="0" u="none" strike="noStrike" baseline="0" dirty="0" err="1">
                <a:latin typeface="Gotham-Book"/>
              </a:rPr>
              <a:t>capacitador</a:t>
            </a:r>
            <a:r>
              <a:rPr lang="en-US" sz="1200" b="0" i="0" u="none" strike="noStrike" baseline="0" dirty="0">
                <a:latin typeface="Gotham-Book"/>
              </a:rPr>
              <a:t>:</a:t>
            </a:r>
          </a:p>
          <a:p>
            <a:pPr algn="l"/>
            <a:r>
              <a:rPr lang="es-ES" sz="1200" b="0" i="0" u="none" strike="noStrike" baseline="0" dirty="0">
                <a:latin typeface="Gotham-Book"/>
              </a:rPr>
              <a:t>Pida a los participantes que compartan lo más importante que hayan aprendido durante las sesiones PALS. La lección más importante que aprenda es una herramienta para ayudar a los participantes a resumir la capacitación. Anime a que todos compartan. Esto puede facilitarse formando parejas y que compartan sus opiniones. </a:t>
            </a:r>
            <a:r>
              <a:rPr lang="en-US" sz="1200" b="0" i="0" u="none" strike="noStrike" baseline="0" dirty="0" err="1">
                <a:latin typeface="Gotham-Book"/>
              </a:rPr>
              <a:t>Conceda</a:t>
            </a:r>
            <a:r>
              <a:rPr lang="en-US" sz="1200" b="0" i="0" u="none" strike="noStrike" baseline="0" dirty="0">
                <a:latin typeface="Gotham-Book"/>
              </a:rPr>
              <a:t> a </a:t>
            </a:r>
            <a:r>
              <a:rPr lang="en-US" sz="1200" b="0" i="0" u="none" strike="noStrike" baseline="0" dirty="0" err="1">
                <a:latin typeface="Gotham-Book"/>
              </a:rPr>
              <a:t>cada</a:t>
            </a:r>
            <a:r>
              <a:rPr lang="en-US" sz="1200" b="0" i="0" u="none" strike="noStrike" baseline="0" dirty="0">
                <a:latin typeface="Gotham-Book"/>
              </a:rPr>
              <a:t> </a:t>
            </a:r>
            <a:r>
              <a:rPr lang="en-US" sz="1200" b="0" i="0" u="none" strike="noStrike" baseline="0" dirty="0" err="1">
                <a:latin typeface="Gotham-Book"/>
              </a:rPr>
              <a:t>grupo</a:t>
            </a:r>
            <a:r>
              <a:rPr lang="en-US" sz="1200" b="0" i="0" u="none" strike="noStrike" baseline="0" dirty="0">
                <a:latin typeface="Gotham-Book"/>
              </a:rPr>
              <a:t> de 3 a 5 </a:t>
            </a:r>
            <a:r>
              <a:rPr lang="en-US" sz="1200" b="0" i="0" u="none" strike="noStrike" baseline="0" dirty="0" err="1">
                <a:latin typeface="Gotham-Book"/>
              </a:rPr>
              <a:t>minutos</a:t>
            </a:r>
            <a:r>
              <a:rPr lang="en-US" sz="1200" b="0" i="0" u="none" strike="noStrike" baseline="0" dirty="0">
                <a:latin typeface="Gotham-Book"/>
              </a:rPr>
              <a:t> para que </a:t>
            </a:r>
            <a:r>
              <a:rPr lang="es-ES" sz="1200" b="0" i="0" u="none" strike="noStrike" baseline="0" dirty="0">
                <a:latin typeface="Gotham-Book"/>
              </a:rPr>
              <a:t>compartan con un compañero y luego solicite voluntarios para que compartan con todo el grupo.</a:t>
            </a:r>
          </a:p>
          <a:p>
            <a:pPr algn="l"/>
            <a:r>
              <a:rPr lang="es-ES" sz="1200" b="0" i="0" u="none" strike="noStrike" baseline="0" dirty="0">
                <a:latin typeface="Gotham-Book"/>
              </a:rPr>
              <a:t>Todos los niños tienen el derecho de tener experiencias óptimas con la actividad física mientras están bajo su tutela.</a:t>
            </a:r>
          </a:p>
          <a:p>
            <a:pPr algn="l"/>
            <a:r>
              <a:rPr lang="es-ES" sz="1200" b="0" i="0" u="none" strike="noStrike" baseline="0" dirty="0">
                <a:latin typeface="Gotham-Book"/>
              </a:rPr>
              <a:t>Al utilizar las buenas prácticas presentadas en PALS, puede crear entornos y políticas que colaboren con la actividad física.</a:t>
            </a:r>
          </a:p>
          <a:p>
            <a:pPr algn="l"/>
            <a:r>
              <a:rPr lang="es-ES" sz="1200" b="0" i="0" u="none" strike="noStrike" baseline="0" dirty="0">
                <a:latin typeface="Gotham-Book"/>
              </a:rPr>
              <a:t>Como profesionales del cuidado infantil, puede ayudar a que los niños experimenten diversas actividades que favorezcan el desarrollo de habilidades y, lo más importante, a que aprendan a querer estar activos.</a:t>
            </a:r>
            <a:endParaRPr lang="en-US" sz="12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24</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6E1D3B1-EDE2-4187-9630-31331684A091}"/>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277090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err="1">
                <a:latin typeface="Gotham-Book"/>
              </a:rPr>
              <a:t>Notas</a:t>
            </a:r>
            <a:r>
              <a:rPr lang="en-US" sz="1200" b="0" i="0" u="none" strike="noStrike" baseline="0" dirty="0">
                <a:latin typeface="Gotham-Book"/>
              </a:rPr>
              <a:t> para </a:t>
            </a:r>
            <a:r>
              <a:rPr lang="en-US" sz="1200" b="0" i="0" u="none" strike="noStrike" baseline="0" dirty="0" err="1">
                <a:latin typeface="Gotham-Book"/>
              </a:rPr>
              <a:t>el</a:t>
            </a:r>
            <a:r>
              <a:rPr lang="en-US" sz="1200" b="0" i="0" u="none" strike="noStrike" baseline="0" dirty="0">
                <a:latin typeface="Gotham-Book"/>
              </a:rPr>
              <a:t> </a:t>
            </a:r>
            <a:r>
              <a:rPr lang="en-US" sz="1200" b="0" i="0" u="none" strike="noStrike" baseline="0" dirty="0" err="1">
                <a:latin typeface="Gotham-Book"/>
              </a:rPr>
              <a:t>capacitador</a:t>
            </a:r>
            <a:r>
              <a:rPr lang="en-US" sz="1200" b="0" i="0" u="none" strike="noStrike" baseline="0" dirty="0">
                <a:latin typeface="Gotham-Book"/>
              </a:rPr>
              <a:t>:</a:t>
            </a:r>
          </a:p>
          <a:p>
            <a:pPr algn="l"/>
            <a:r>
              <a:rPr lang="es-ES" sz="1200" b="0" i="0" u="none" strike="noStrike" baseline="0" dirty="0">
                <a:latin typeface="Gotham-Book"/>
              </a:rPr>
              <a:t>Si ofrece asistencia técnica, elabore un plan para realizar un seguimiento con los proveedores sobre los planes de acción. Distribuya tarjetas y pida a los participantes que anoten sus nombres, programas y metas del plan de acción. Si la sesión es virtual, utilice el chat para recopilar esta </a:t>
            </a:r>
            <a:r>
              <a:rPr lang="en-US" sz="1200" b="0" i="0" u="none" strike="noStrike" baseline="0" dirty="0" err="1">
                <a:latin typeface="Gotham-Book"/>
              </a:rPr>
              <a:t>información</a:t>
            </a:r>
            <a:r>
              <a:rPr lang="en-US" sz="1200" b="0" i="0" u="none" strike="noStrike" baseline="0" dirty="0">
                <a:latin typeface="Gotham-Book"/>
              </a:rPr>
              <a:t>.</a:t>
            </a:r>
            <a:endParaRPr lang="en-US" sz="12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25</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39EB41FC-E88E-4C39-AB36-F116AACA2A5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3543797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26</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F59B9420-98D6-4A12-B093-E99BB59908C8}"/>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566566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800100" indent="-800100">
              <a:tabLst>
                <a:tab pos="800100" algn="l"/>
              </a:tabLst>
            </a:pPr>
            <a:r>
              <a:rPr lang="en-US"/>
              <a:t>Session 5:	</a:t>
            </a:r>
            <a:r>
              <a:rPr lang="en-US" b="1"/>
              <a:t>Best practices for physical activity </a:t>
            </a:r>
            <a:r>
              <a:rPr lang="en-US" b="1">
                <a:sym typeface="Symbol" panose="05050102010706020507" pitchFamily="18" charset="2"/>
              </a:rPr>
              <a:t> </a:t>
            </a:r>
            <a:r>
              <a:rPr lang="en-US">
                <a:sym typeface="Symbol" panose="05050102010706020507" pitchFamily="18" charset="2"/>
              </a:rPr>
              <a:t>Goal Setting and Action Planning</a:t>
            </a:r>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a:t>
            </a:fld>
            <a:endParaRPr lang="en-US" b="1" dirty="0">
              <a:latin typeface="Gotham" panose="02000504050000020004" pitchFamily="2" charset="0"/>
            </a:endParaRPr>
          </a:p>
        </p:txBody>
      </p:sp>
    </p:spTree>
    <p:extLst>
      <p:ext uri="{BB962C8B-B14F-4D97-AF65-F5344CB8AC3E}">
        <p14:creationId xmlns:p14="http://schemas.microsoft.com/office/powerpoint/2010/main" val="1021402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433060" cy="5227638"/>
          </a:xfrm>
        </p:spPr>
        <p:txBody>
          <a:bodyPr/>
          <a:lstStyle/>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Esta es la última sesión de PALS. Los participantes han cubierto las 8 áreas de las buenas prácticas de la actividad física en </a:t>
            </a:r>
            <a:r>
              <a:rPr lang="en-US" sz="1200" b="0" i="0" u="none" strike="noStrike" baseline="0" dirty="0" err="1">
                <a:latin typeface="Gotham" panose="020B0604020202020204"/>
              </a:rPr>
              <a:t>entornos</a:t>
            </a:r>
            <a:r>
              <a:rPr lang="en-US" sz="1200" b="0" i="0" u="none" strike="noStrike" baseline="0" dirty="0">
                <a:latin typeface="Gotham" panose="020B0604020202020204"/>
              </a:rPr>
              <a:t> ECE.</a:t>
            </a:r>
          </a:p>
          <a:p>
            <a:pPr algn="l"/>
            <a:r>
              <a:rPr lang="es-ES" sz="1200" b="0" i="0" u="none" strike="noStrike" baseline="0" dirty="0">
                <a:latin typeface="Gotham" panose="020B0604020202020204"/>
              </a:rPr>
              <a:t>Como recapitulación, realice estas actividades de Emparejar y compartir para que reflexionen sobre los aspectos destacados y perspectivas de su </a:t>
            </a:r>
            <a:r>
              <a:rPr lang="en-US" sz="1200" b="0" i="0" u="none" strike="noStrike" baseline="0" dirty="0" err="1">
                <a:latin typeface="Gotham" panose="020B0604020202020204"/>
              </a:rPr>
              <a:t>capacitación</a:t>
            </a:r>
            <a:r>
              <a:rPr lang="en-US" sz="1200" b="0" i="0" u="none" strike="noStrike" baseline="0" dirty="0">
                <a:latin typeface="Gotham" panose="020B0604020202020204"/>
              </a:rPr>
              <a:t> PALS.</a:t>
            </a:r>
          </a:p>
          <a:p>
            <a:pPr algn="l"/>
            <a:r>
              <a:rPr lang="es-ES" sz="1200" b="0" i="0" u="none" strike="noStrike" baseline="0" dirty="0">
                <a:latin typeface="Gotham" panose="020B0604020202020204"/>
              </a:rPr>
              <a:t>Este debate recogerá los cambios que ya han realizado en sus entornos y prácticas.</a:t>
            </a:r>
          </a:p>
          <a:p>
            <a:pPr algn="l"/>
            <a:r>
              <a:rPr lang="es-ES" sz="1200" b="0" i="0" u="none" strike="noStrike" baseline="0" dirty="0">
                <a:latin typeface="Gotham" panose="020B0604020202020204"/>
              </a:rPr>
              <a:t>También puede darle una perspectiva sobre las formas para mejorar la capacitación y la </a:t>
            </a:r>
            <a:r>
              <a:rPr lang="en-US" sz="1200" b="0" i="0" u="none" strike="noStrike" baseline="0" dirty="0" err="1">
                <a:latin typeface="Gotham" panose="020B0604020202020204"/>
              </a:rPr>
              <a:t>facilitación</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Instrucciones</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Pida los participantes que saquen su cuaderno de calentamiento de PALS.</a:t>
            </a:r>
          </a:p>
          <a:p>
            <a:pPr marL="285750" indent="-285750" algn="l">
              <a:buFont typeface="Arial" panose="020B0604020202020204" pitchFamily="34" charset="0"/>
              <a:buChar char="•"/>
            </a:pPr>
            <a:r>
              <a:rPr lang="en-US" sz="1200" b="0" i="0" u="none" strike="noStrike" baseline="0" dirty="0" err="1">
                <a:latin typeface="Gotham" panose="020B0604020202020204"/>
              </a:rPr>
              <a:t>Divídalos</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grupos</a:t>
            </a:r>
            <a:r>
              <a:rPr lang="en-US" sz="1200" b="0" i="0" u="none" strike="noStrike" baseline="0" dirty="0">
                <a:latin typeface="Gotham" panose="020B0604020202020204"/>
              </a:rPr>
              <a:t> de 3 a 5 personas.</a:t>
            </a:r>
          </a:p>
          <a:p>
            <a:pPr marL="285750" indent="-285750" algn="l">
              <a:buFont typeface="Arial" panose="020B0604020202020204" pitchFamily="34" charset="0"/>
              <a:buChar char="•"/>
            </a:pPr>
            <a:r>
              <a:rPr lang="es-ES" sz="1200" b="0" i="0" u="none" strike="noStrike" baseline="0" dirty="0">
                <a:latin typeface="Gotham" panose="020B0604020202020204"/>
              </a:rPr>
              <a:t>Deles 5 minutos para que se conozcan y discutan sus aspectos destacados y perspectivas.</a:t>
            </a:r>
          </a:p>
          <a:p>
            <a:pPr marL="285750" indent="-285750" algn="l">
              <a:buFont typeface="Arial" panose="020B0604020202020204" pitchFamily="34" charset="0"/>
              <a:buChar char="•"/>
            </a:pPr>
            <a:r>
              <a:rPr lang="es-ES" sz="1200" b="0" i="0" u="none" strike="noStrike" baseline="0" dirty="0">
                <a:latin typeface="Gotham" panose="020B0604020202020204"/>
              </a:rPr>
              <a:t>Cuando los grupos vuelvan a reunirse, pida a algunos voluntarios que compartan sus </a:t>
            </a:r>
            <a:r>
              <a:rPr lang="en-US" sz="1200" b="0" i="0" u="none" strike="noStrike" baseline="0" dirty="0" err="1">
                <a:latin typeface="Gotham" panose="020B0604020202020204"/>
              </a:rPr>
              <a:t>comentarios</a:t>
            </a:r>
            <a:r>
              <a:rPr lang="en-US" sz="1200" b="0" i="0" u="none" strike="noStrike" baseline="0" dirty="0">
                <a:latin typeface="Gotham" panose="020B0604020202020204"/>
              </a:rPr>
              <a:t> </a:t>
            </a:r>
            <a:r>
              <a:rPr lang="en-US" sz="1200" b="0" i="0" u="none" strike="noStrike" baseline="0" dirty="0" err="1">
                <a:latin typeface="Gotham" panose="020B0604020202020204"/>
              </a:rPr>
              <a:t>sobre</a:t>
            </a:r>
            <a:r>
              <a:rPr lang="en-US" sz="1200" b="0" i="0" u="none" strike="noStrike" baseline="0" dirty="0">
                <a:latin typeface="Gotham" panose="020B0604020202020204"/>
              </a:rPr>
              <a:t> la </a:t>
            </a:r>
            <a:r>
              <a:rPr lang="en-US" sz="1200" b="0" i="0" u="none" strike="noStrike" baseline="0" dirty="0" err="1">
                <a:latin typeface="Gotham" panose="020B0604020202020204"/>
              </a:rPr>
              <a:t>discusión</a:t>
            </a:r>
            <a:r>
              <a:rPr lang="en-US" sz="1200" b="0" i="0" u="none" strike="noStrike" baseline="0" dirty="0">
                <a:latin typeface="Gotham" panose="020B0604020202020204"/>
              </a:rPr>
              <a: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4</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8B41D0C3-FDEC-4F7D-B7F3-98B79520150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2839972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Book"/>
              </a:rPr>
              <a:t>Objetivos para esta sesión final:</a:t>
            </a:r>
          </a:p>
          <a:p>
            <a:pPr marL="285750" indent="-285750" algn="l">
              <a:buFont typeface="Arial" panose="020B0604020202020204" pitchFamily="34" charset="0"/>
              <a:buChar char="•"/>
            </a:pPr>
            <a:r>
              <a:rPr lang="en-US" sz="1200" b="0" i="0" u="none" strike="noStrike" baseline="0" dirty="0" err="1">
                <a:latin typeface="Gotham-Book"/>
              </a:rPr>
              <a:t>Identificar</a:t>
            </a:r>
            <a:r>
              <a:rPr lang="en-US" sz="1200" b="0" i="0" u="none" strike="noStrike" baseline="0" dirty="0">
                <a:latin typeface="Gotham-Book"/>
              </a:rPr>
              <a:t> </a:t>
            </a:r>
            <a:r>
              <a:rPr lang="en-US" sz="1200" b="0" i="0" u="none" strike="noStrike" baseline="0" dirty="0" err="1">
                <a:latin typeface="Gotham-Book"/>
              </a:rPr>
              <a:t>oportunidades</a:t>
            </a:r>
            <a:r>
              <a:rPr lang="en-US" sz="1200" b="0" i="0" u="none" strike="noStrike" baseline="0" dirty="0">
                <a:latin typeface="Gotham-Book"/>
              </a:rPr>
              <a:t> de </a:t>
            </a:r>
            <a:r>
              <a:rPr lang="en-US" sz="1200" b="0" i="0" u="none" strike="noStrike" baseline="0" dirty="0" err="1">
                <a:latin typeface="Gotham-Book"/>
              </a:rPr>
              <a:t>cambio</a:t>
            </a:r>
            <a:r>
              <a:rPr lang="en-US" sz="1200" b="0" i="0" u="none" strike="noStrike" baseline="0" dirty="0">
                <a:latin typeface="Gotham-Book"/>
              </a:rPr>
              <a:t>.</a:t>
            </a:r>
          </a:p>
          <a:p>
            <a:pPr marL="285750" indent="-285750" algn="l">
              <a:buFont typeface="Arial" panose="020B0604020202020204" pitchFamily="34" charset="0"/>
              <a:buChar char="•"/>
            </a:pPr>
            <a:r>
              <a:rPr lang="es-ES" sz="1200" b="0" i="0" u="none" strike="noStrike" baseline="0" dirty="0">
                <a:latin typeface="Gotham-Book"/>
              </a:rPr>
              <a:t>Desarrollar una meta y crear un plan de acción.</a:t>
            </a:r>
          </a:p>
          <a:p>
            <a:pPr marL="285750" indent="-285750" algn="l">
              <a:buFont typeface="Arial" panose="020B0604020202020204" pitchFamily="34" charset="0"/>
              <a:buChar char="•"/>
            </a:pPr>
            <a:r>
              <a:rPr lang="es-ES" sz="1200" b="0" i="0" u="none" strike="noStrike" baseline="0" dirty="0">
                <a:latin typeface="Gotham-Book"/>
              </a:rPr>
              <a:t>Identificar las medidas de acción para promover la actividad física en los niños a su cuidado (o, para los administradores de programas, los niños en sus programas).</a:t>
            </a:r>
            <a:endParaRPr lang="en-US" sz="1200" dirty="0">
              <a:latin typeface="Gotham" panose="02000504020000020004" pitchFamily="2" charset="0"/>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5</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927C10E5-E8B7-4146-B0CD-04DCB0B3192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71312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 panose="020B0604020202020204"/>
              </a:rPr>
              <a:t>Las buenas prácticas para la actividad física han </a:t>
            </a:r>
            <a:r>
              <a:rPr lang="en-US" sz="1200" b="0" i="0" u="none" strike="noStrike" baseline="0" dirty="0" err="1">
                <a:latin typeface="Gotham" panose="020B0604020202020204"/>
              </a:rPr>
              <a:t>cubierto</a:t>
            </a:r>
            <a:r>
              <a:rPr lang="en-US" sz="1200" b="0" i="0" u="none" strike="noStrike" baseline="0" dirty="0">
                <a:latin typeface="Gotham" panose="020B0604020202020204"/>
              </a:rPr>
              <a:t> 8 </a:t>
            </a:r>
            <a:r>
              <a:rPr lang="en-US" sz="1200" b="0" i="0" u="none" strike="noStrike" baseline="0" dirty="0" err="1">
                <a:latin typeface="Gotham" panose="020B0604020202020204"/>
              </a:rPr>
              <a:t>áreas</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Pida a los participantes que consulten sus </a:t>
            </a:r>
            <a:r>
              <a:rPr lang="es-ES" sz="1200" b="0" i="1" u="none" strike="noStrike" baseline="0" dirty="0">
                <a:latin typeface="Gotham" panose="020B0604020202020204"/>
              </a:rPr>
              <a:t>Cuadernos de calentamiento </a:t>
            </a:r>
            <a:r>
              <a:rPr lang="es-ES" sz="1200" b="0" i="0" u="none" strike="noStrike" baseline="0" dirty="0">
                <a:latin typeface="Gotham" panose="020B0604020202020204"/>
              </a:rPr>
              <a:t>y que capten cualquier cosa que destaque al revisar las áreas.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Note que las políticas están en medio. Una </a:t>
            </a:r>
            <a:r>
              <a:rPr lang="en-US" sz="1200" b="0" i="0" u="none" strike="noStrike" baseline="0" dirty="0" err="1">
                <a:latin typeface="Gotham" panose="020B0604020202020204"/>
              </a:rPr>
              <a:t>política</a:t>
            </a:r>
            <a:r>
              <a:rPr lang="en-US" sz="1200" b="0" i="0" u="none" strike="noStrike" baseline="0" dirty="0">
                <a:latin typeface="Gotham" panose="020B0604020202020204"/>
              </a:rPr>
              <a:t> de </a:t>
            </a:r>
            <a:r>
              <a:rPr lang="en-US" sz="1200" b="0" i="0" u="none" strike="noStrike" baseline="0" dirty="0" err="1">
                <a:latin typeface="Gotham" panose="020B0604020202020204"/>
              </a:rPr>
              <a:t>programas</a:t>
            </a:r>
            <a:r>
              <a:rPr lang="en-US" sz="1200" b="0" i="0" u="none" strike="noStrike" baseline="0" dirty="0">
                <a:latin typeface="Gotham" panose="020B0604020202020204"/>
              </a:rPr>
              <a:t> </a:t>
            </a:r>
            <a:r>
              <a:rPr lang="en-US" sz="1200" b="0" i="0" u="none" strike="noStrike" baseline="0" dirty="0" err="1">
                <a:latin typeface="Gotham" panose="020B0604020202020204"/>
              </a:rPr>
              <a:t>sólida</a:t>
            </a:r>
            <a:r>
              <a:rPr lang="en-US" sz="1200" b="0" i="0" u="none" strike="noStrike" baseline="0" dirty="0">
                <a:latin typeface="Gotham" panose="020B0604020202020204"/>
              </a:rPr>
              <a:t> </a:t>
            </a:r>
            <a:r>
              <a:rPr lang="en-US" sz="1200" b="0" i="0" u="none" strike="noStrike" baseline="0" dirty="0" err="1">
                <a:latin typeface="Gotham" panose="020B0604020202020204"/>
              </a:rPr>
              <a:t>respaldará</a:t>
            </a:r>
            <a:r>
              <a:rPr lang="en-US" sz="1200" b="0" i="0" u="none" strike="noStrike" baseline="0" dirty="0">
                <a:latin typeface="Gotham" panose="020B0604020202020204"/>
              </a:rPr>
              <a:t> </a:t>
            </a:r>
            <a:r>
              <a:rPr lang="en-US" sz="1200" b="0" i="0" u="none" strike="noStrike" baseline="0" dirty="0" err="1">
                <a:latin typeface="Gotham" panose="020B0604020202020204"/>
              </a:rPr>
              <a:t>cada</a:t>
            </a:r>
            <a:r>
              <a:rPr lang="en-US" sz="1200" b="0" i="0" u="none" strike="noStrike" baseline="0" dirty="0">
                <a:latin typeface="Gotham" panose="020B0604020202020204"/>
              </a:rPr>
              <a:t> </a:t>
            </a:r>
            <a:r>
              <a:rPr lang="es-ES" sz="1200" b="0" i="0" u="none" strike="noStrike" baseline="0" dirty="0">
                <a:latin typeface="Gotham" panose="020B0604020202020204"/>
              </a:rPr>
              <a:t>una de las buenas prácticas. Por ejemplo, una política en los manuales para padres y personal que indique cuánto tiempo pasarán los niños</a:t>
            </a:r>
          </a:p>
          <a:p>
            <a:pPr algn="l"/>
            <a:r>
              <a:rPr lang="es-ES" sz="1200" b="0" i="0" u="none" strike="noStrike" baseline="0" dirty="0">
                <a:latin typeface="Gotham" panose="020B0604020202020204"/>
              </a:rPr>
              <a:t>diariamente al aire libre y los tipos de actividad física que experimentarán ayuda a todos a comprender las prácticas que se esperan. Las familias comprenderán que estarán al aire libre diariamente, si el tiempo lo permite. El personal</a:t>
            </a:r>
          </a:p>
          <a:p>
            <a:pPr algn="l"/>
            <a:r>
              <a:rPr lang="es-ES" sz="1200" b="0" i="0" u="none" strike="noStrike" baseline="0" dirty="0">
                <a:latin typeface="Gotham" panose="020B0604020202020204"/>
              </a:rPr>
              <a:t>comprenderá la planificación que debe hacer para desarrollar las actividades dirigidas por un </a:t>
            </a:r>
            <a:r>
              <a:rPr lang="en-US" sz="1200" b="0" i="0" u="none" strike="noStrike" baseline="0" dirty="0" err="1">
                <a:latin typeface="Gotham" panose="020B0604020202020204"/>
              </a:rPr>
              <a:t>adulto</a:t>
            </a:r>
            <a:r>
              <a:rPr lang="en-US" sz="1200" b="0" i="0" u="none" strike="noStrike" baseline="0" dirty="0">
                <a:latin typeface="Gotham" panose="020B0604020202020204"/>
              </a:rPr>
              <a:t>.</a:t>
            </a:r>
            <a:endParaRPr lang="en-US" sz="1200" dirty="0">
              <a:latin typeface="Gotham" panose="020B0604020202020204"/>
            </a:endParaRP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6</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364D1477-256E-4D25-A951-51DCCEE4143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3: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Type, Daily Activities and Providers’ Role</a:t>
            </a:r>
            <a:endParaRPr lang="en-US" dirty="0"/>
          </a:p>
        </p:txBody>
      </p:sp>
    </p:spTree>
    <p:extLst>
      <p:ext uri="{BB962C8B-B14F-4D97-AF65-F5344CB8AC3E}">
        <p14:creationId xmlns:p14="http://schemas.microsoft.com/office/powerpoint/2010/main" val="401341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Book"/>
              </a:rPr>
              <a:t>Las buenas prácticas para la actividad física han </a:t>
            </a:r>
            <a:r>
              <a:rPr lang="es-US" sz="1200" b="0" i="0" u="none" strike="noStrike" baseline="0" noProof="0" dirty="0">
                <a:latin typeface="Gotham-Book"/>
              </a:rPr>
              <a:t>cubierto</a:t>
            </a:r>
            <a:r>
              <a:rPr lang="en-US" sz="1200" b="0" i="0" u="none" strike="noStrike" baseline="0" dirty="0">
                <a:latin typeface="Gotham-Book"/>
              </a:rPr>
              <a:t> 8 </a:t>
            </a:r>
            <a:r>
              <a:rPr lang="en-US" sz="1200" b="0" i="0" u="none" strike="noStrike" baseline="0" dirty="0" err="1">
                <a:latin typeface="Gotham-Book"/>
              </a:rPr>
              <a:t>áreas</a:t>
            </a:r>
            <a:r>
              <a:rPr lang="en-US" sz="1200" b="0" i="0" u="none" strike="noStrike" baseline="0" dirty="0">
                <a:latin typeface="Gotham-Book"/>
              </a:rPr>
              <a:t>.</a:t>
            </a:r>
            <a:endParaRPr lang="en-US" sz="1200" baseline="0" dirty="0">
              <a:latin typeface="Gotham" panose="02000504020000020004" pitchFamily="2" charset="0"/>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7</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CBD183D5-B052-4C41-9D2D-F0D7C40AB93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721940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 panose="020B0604020202020204"/>
              </a:rPr>
              <a:t>Note que las </a:t>
            </a:r>
            <a:r>
              <a:rPr lang="es-ES" sz="1200" b="1" i="0" u="none" strike="noStrike" baseline="0" dirty="0">
                <a:latin typeface="Gotham" panose="020B0604020202020204"/>
              </a:rPr>
              <a:t>políticas </a:t>
            </a:r>
            <a:r>
              <a:rPr lang="es-ES" sz="1200" b="0" i="0" u="none" strike="noStrike" baseline="0" dirty="0">
                <a:latin typeface="Gotham" panose="020B0604020202020204"/>
              </a:rPr>
              <a:t>están en medio. Una </a:t>
            </a:r>
            <a:r>
              <a:rPr lang="en-US" sz="1200" b="0" i="0" u="none" strike="noStrike" baseline="0" dirty="0" err="1">
                <a:latin typeface="Gotham" panose="020B0604020202020204"/>
              </a:rPr>
              <a:t>política</a:t>
            </a:r>
            <a:r>
              <a:rPr lang="en-US" sz="1200" b="0" i="0" u="none" strike="noStrike" baseline="0" dirty="0">
                <a:latin typeface="Gotham" panose="020B0604020202020204"/>
              </a:rPr>
              <a:t> de </a:t>
            </a:r>
            <a:r>
              <a:rPr lang="en-US" sz="1200" b="0" i="0" u="none" strike="noStrike" baseline="0" dirty="0" err="1">
                <a:latin typeface="Gotham" panose="020B0604020202020204"/>
              </a:rPr>
              <a:t>programas</a:t>
            </a:r>
            <a:r>
              <a:rPr lang="en-US" sz="1200" b="0" i="0" u="none" strike="noStrike" baseline="0" dirty="0">
                <a:latin typeface="Gotham" panose="020B0604020202020204"/>
              </a:rPr>
              <a:t> </a:t>
            </a:r>
            <a:r>
              <a:rPr lang="en-US" sz="1200" b="0" i="0" u="none" strike="noStrike" baseline="0" dirty="0" err="1">
                <a:latin typeface="Gotham" panose="020B0604020202020204"/>
              </a:rPr>
              <a:t>sólida</a:t>
            </a:r>
            <a:r>
              <a:rPr lang="en-US" sz="1200" b="0" i="0" u="none" strike="noStrike" baseline="0" dirty="0">
                <a:latin typeface="Gotham" panose="020B0604020202020204"/>
              </a:rPr>
              <a:t> </a:t>
            </a:r>
            <a:r>
              <a:rPr lang="en-US" sz="1200" b="0" i="0" u="none" strike="noStrike" baseline="0" dirty="0" err="1">
                <a:latin typeface="Gotham" panose="020B0604020202020204"/>
              </a:rPr>
              <a:t>abordará</a:t>
            </a:r>
            <a:r>
              <a:rPr lang="en-US" sz="1200" b="0" i="0" u="none" strike="noStrike" baseline="0" dirty="0">
                <a:latin typeface="Gotham" panose="020B0604020202020204"/>
              </a:rPr>
              <a:t> </a:t>
            </a:r>
            <a:r>
              <a:rPr lang="en-US" sz="1200" b="0" i="0" u="none" strike="noStrike" baseline="0" dirty="0" err="1">
                <a:latin typeface="Gotham" panose="020B0604020202020204"/>
              </a:rPr>
              <a:t>cada</a:t>
            </a:r>
            <a:r>
              <a:rPr lang="en-US" sz="1200" b="0" i="0" u="none" strike="noStrike" baseline="0" dirty="0">
                <a:latin typeface="Gotham" panose="020B0604020202020204"/>
              </a:rPr>
              <a:t> una </a:t>
            </a:r>
            <a:r>
              <a:rPr lang="es-ES" sz="1200" b="0" i="0" u="none" strike="noStrike" baseline="0" dirty="0">
                <a:latin typeface="Gotham" panose="020B0604020202020204"/>
              </a:rPr>
              <a:t>de las áreas de buenas prácticas.</a:t>
            </a:r>
            <a:endParaRPr lang="en-US" sz="1200" baseline="0" dirty="0">
              <a:latin typeface="Gotham" panose="020B0604020202020204"/>
            </a:endParaRPr>
          </a:p>
          <a:p>
            <a:endParaRPr lang="en-US" sz="1200" dirty="0">
              <a:latin typeface="Gotham" panose="020B0604020202020204"/>
            </a:endParaRPr>
          </a:p>
          <a:p>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8</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CBD183D5-B052-4C41-9D2D-F0D7C40AB93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77026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algn="l"/>
            <a:r>
              <a:rPr lang="es-ES" sz="1200" b="1" i="0" u="none" strike="noStrike" baseline="0" dirty="0">
                <a:latin typeface="Gotham" panose="020B0604020202020204"/>
              </a:rPr>
              <a:t>Los planes de acción respaldan el proceso de </a:t>
            </a:r>
            <a:r>
              <a:rPr lang="en-US" sz="1200" b="1" i="0" u="none" strike="noStrike" baseline="0" dirty="0" err="1">
                <a:latin typeface="Gotham" panose="020B0604020202020204"/>
              </a:rPr>
              <a:t>cambios</a:t>
            </a:r>
            <a:r>
              <a:rPr lang="en-US" sz="1200" b="1" i="0" u="none" strike="noStrike" baseline="0" dirty="0">
                <a:latin typeface="Gotham" panose="020B0604020202020204"/>
              </a:rPr>
              <a:t>.</a:t>
            </a:r>
          </a:p>
          <a:p>
            <a:pPr algn="l"/>
            <a:r>
              <a:rPr lang="es-ES" sz="1200" b="0" i="0" u="none" strike="noStrike" baseline="0" dirty="0">
                <a:latin typeface="Gotham" panose="020B0604020202020204"/>
              </a:rPr>
              <a:t>Un plan de acción es como un viaje por un </a:t>
            </a:r>
            <a:r>
              <a:rPr lang="en-US" sz="1200" b="0" i="0" u="none" strike="noStrike" baseline="0" dirty="0" err="1">
                <a:latin typeface="Gotham" panose="020B0604020202020204"/>
              </a:rPr>
              <a:t>camino</a:t>
            </a:r>
            <a:r>
              <a:rPr lang="en-US" sz="1200" b="0" i="0" u="none" strike="noStrike" baseline="0" dirty="0">
                <a:latin typeface="Gotham" panose="020B0604020202020204"/>
              </a:rPr>
              <a:t> </a:t>
            </a:r>
            <a:r>
              <a:rPr lang="en-US" sz="1200" b="0" i="0" u="none" strike="noStrike" baseline="0" dirty="0" err="1">
                <a:latin typeface="Gotham" panose="020B0604020202020204"/>
              </a:rPr>
              <a:t>marcado</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La </a:t>
            </a:r>
            <a:r>
              <a:rPr lang="es-ES" sz="1200" b="1" i="0" u="none" strike="noStrike" baseline="0" dirty="0">
                <a:latin typeface="Gotham" panose="020B0604020202020204"/>
              </a:rPr>
              <a:t>meta </a:t>
            </a:r>
            <a:r>
              <a:rPr lang="es-ES" sz="1200" b="0" i="0" u="none" strike="noStrike" baseline="0" dirty="0">
                <a:latin typeface="Gotham" panose="020B0604020202020204"/>
              </a:rPr>
              <a:t>de un plan es como el destino del viaje por carretera. ¿Adónde quiere ir? ¿Qué </a:t>
            </a:r>
            <a:r>
              <a:rPr lang="en-US" sz="1200" b="0" i="0" u="none" strike="noStrike" baseline="0" dirty="0" err="1">
                <a:latin typeface="Gotham" panose="020B0604020202020204"/>
              </a:rPr>
              <a:t>cambio</a:t>
            </a:r>
            <a:r>
              <a:rPr lang="en-US" sz="1200" b="0" i="0" u="none" strike="noStrike" baseline="0" dirty="0">
                <a:latin typeface="Gotham" panose="020B0604020202020204"/>
              </a:rPr>
              <a:t> </a:t>
            </a:r>
            <a:r>
              <a:rPr lang="en-US" sz="1200" b="0" i="0" u="none" strike="noStrike" baseline="0" dirty="0" err="1">
                <a:latin typeface="Gotham" panose="020B0604020202020204"/>
              </a:rPr>
              <a:t>quiere</a:t>
            </a:r>
            <a:r>
              <a:rPr lang="en-US" sz="1200" b="0" i="0" u="none" strike="noStrike" baseline="0" dirty="0">
                <a:latin typeface="Gotham" panose="020B0604020202020204"/>
              </a:rPr>
              <a:t> </a:t>
            </a:r>
            <a:r>
              <a:rPr lang="en-US" sz="1200" b="0" i="0" u="none" strike="noStrike" baseline="0" dirty="0" err="1">
                <a:latin typeface="Gotham" panose="020B0604020202020204"/>
              </a:rPr>
              <a:t>hacer</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Las </a:t>
            </a:r>
            <a:r>
              <a:rPr lang="es-ES" sz="1200" b="1" i="0" u="none" strike="noStrike" baseline="0" dirty="0">
                <a:latin typeface="Gotham" panose="020B0604020202020204"/>
              </a:rPr>
              <a:t>medidas de acción </a:t>
            </a:r>
            <a:r>
              <a:rPr lang="es-ES" sz="1200" b="0" i="0" u="none" strike="noStrike" baseline="0" dirty="0">
                <a:latin typeface="Gotham" panose="020B0604020202020204"/>
              </a:rPr>
              <a:t>en el plan son como las direcciones para llegar al destino.</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Las autoevaluaciones le ayudan a comprender dónde puede mejorar sus programas o prácticas. Estas áreas para mejorar pueden ser metas. Puede elegir una meta que se base en fortalezas actuales. Mientras trabaja en el plan de acción, piense en los desafíos que pudiera enfrentar. Considere los materiales y cualquier costo para implementar las</a:t>
            </a:r>
          </a:p>
          <a:p>
            <a:pPr algn="l"/>
            <a:r>
              <a:rPr lang="en-US" sz="1200" b="0" i="0" u="none" strike="noStrike" baseline="0" dirty="0" err="1">
                <a:latin typeface="Gotham" panose="020B0604020202020204"/>
              </a:rPr>
              <a:t>medidas</a:t>
            </a:r>
            <a:r>
              <a:rPr lang="en-US" sz="1200" b="0" i="0" u="none" strike="noStrike" baseline="0" dirty="0">
                <a:latin typeface="Gotham" panose="020B0604020202020204"/>
              </a:rPr>
              <a:t>. </a:t>
            </a:r>
            <a:r>
              <a:rPr lang="en-US" sz="1200" b="0" i="0" u="none" strike="noStrike" baseline="0" dirty="0" err="1">
                <a:latin typeface="Gotham" panose="020B0604020202020204"/>
              </a:rPr>
              <a:t>Utilizar</a:t>
            </a:r>
            <a:r>
              <a:rPr lang="en-US" sz="1200" b="0" i="0" u="none" strike="noStrike" baseline="0" dirty="0">
                <a:latin typeface="Gotham" panose="020B0604020202020204"/>
              </a:rPr>
              <a:t> </a:t>
            </a:r>
            <a:r>
              <a:rPr lang="en-US" sz="1200" b="0" i="0" u="none" strike="noStrike" baseline="0" dirty="0" err="1">
                <a:latin typeface="Gotham" panose="020B0604020202020204"/>
              </a:rPr>
              <a:t>recursos</a:t>
            </a:r>
            <a:r>
              <a:rPr lang="en-US" sz="1200" b="0" i="0" u="none" strike="noStrike" baseline="0" dirty="0">
                <a:latin typeface="Gotham" panose="020B0604020202020204"/>
              </a:rPr>
              <a:t> que </a:t>
            </a:r>
            <a:r>
              <a:rPr lang="en-US" sz="1200" b="0" i="0" u="none" strike="noStrike" baseline="0" dirty="0" err="1">
                <a:latin typeface="Gotham" panose="020B0604020202020204"/>
              </a:rPr>
              <a:t>estén</a:t>
            </a:r>
            <a:r>
              <a:rPr lang="en-US" sz="1200" b="0" i="0" u="none" strike="noStrike" baseline="0" dirty="0">
                <a:latin typeface="Gotham" panose="020B0604020202020204"/>
              </a:rPr>
              <a:t> </a:t>
            </a:r>
            <a:r>
              <a:rPr lang="en-US" sz="1200" b="0" i="0" u="none" strike="noStrike" baseline="0" dirty="0" err="1">
                <a:latin typeface="Gotham" panose="020B0604020202020204"/>
              </a:rPr>
              <a:t>disponibles</a:t>
            </a:r>
            <a:r>
              <a:rPr lang="en-US" sz="1200" b="0" i="0" u="none" strike="noStrike" baseline="0" dirty="0">
                <a:latin typeface="Gotham" panose="020B0604020202020204"/>
              </a:rPr>
              <a:t> </a:t>
            </a:r>
            <a:r>
              <a:rPr lang="es-ES" sz="1200" b="0" i="0" u="none" strike="noStrike" baseline="0" dirty="0">
                <a:latin typeface="Gotham" panose="020B0604020202020204"/>
              </a:rPr>
              <a:t>actualmente pueden hacer sus metas más </a:t>
            </a:r>
            <a:r>
              <a:rPr lang="en-US" sz="1200" b="0" i="0" u="none" strike="noStrike" baseline="0" dirty="0" err="1">
                <a:latin typeface="Gotham" panose="020B0604020202020204"/>
              </a:rPr>
              <a:t>alcanzables</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s-ES" sz="1200" b="0" i="0" u="none" strike="noStrike" baseline="0" dirty="0">
                <a:latin typeface="Gotham" panose="020B0604020202020204"/>
              </a:rPr>
              <a:t>Las medidas de acción ayudan a los niños, al personal y a las familias a alcanzar la meta y también deben abordar los cambios que sean necesarios en el entorno. Por ejemplo, podría identificar la necesidad de una estación de agua al aire libre para apoyar un periodo más largo de juego al aire libre.</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Un calendario ayuda a mantener el plan de acción en movimiento hacia su finalización. Establecer fechas de finalización favorece la responsabilidad de completar cada paso del plan.</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La responsabilidad compartida entre el personal del programa colabora con la aceptación y la implementación.</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9</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2746635-1284-4C81-A6AB-2C0350648E2A}"/>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4767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70" y="4985515"/>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pic>
        <p:nvPicPr>
          <p:cNvPr id="9" name="Picture 8" descr="Logo, company name&#10;&#10;Description automatically generated">
            <a:extLst>
              <a:ext uri="{FF2B5EF4-FFF2-40B4-BE49-F238E27FC236}">
                <a16:creationId xmlns:a16="http://schemas.microsoft.com/office/drawing/2014/main" id="{2374849F-547E-44FB-BF12-A3964BBAF9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74918" y="5348921"/>
            <a:ext cx="3560064" cy="1271016"/>
          </a:xfrm>
          <a:prstGeom prst="rect">
            <a:avLst/>
          </a:prstGeom>
        </p:spPr>
      </p:pic>
      <p:pic>
        <p:nvPicPr>
          <p:cNvPr id="10" name="Picture 9">
            <a:extLst>
              <a:ext uri="{FF2B5EF4-FFF2-40B4-BE49-F238E27FC236}">
                <a16:creationId xmlns:a16="http://schemas.microsoft.com/office/drawing/2014/main" id="{73C9677E-7BE1-4183-9880-23FC6752846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128449" y="609716"/>
            <a:ext cx="2453002" cy="1280160"/>
          </a:xfrm>
          <a:prstGeom prst="rect">
            <a:avLst/>
          </a:prstGeom>
        </p:spPr>
      </p:pic>
      <p:sp>
        <p:nvSpPr>
          <p:cNvPr id="11" name="TextBox 10">
            <a:extLst>
              <a:ext uri="{FF2B5EF4-FFF2-40B4-BE49-F238E27FC236}">
                <a16:creationId xmlns:a16="http://schemas.microsoft.com/office/drawing/2014/main" id="{60FF088A-A6DB-4CA2-9A1C-B51BB4171579}"/>
              </a:ext>
            </a:extLst>
          </p:cNvPr>
          <p:cNvSpPr txBox="1"/>
          <p:nvPr userDrawn="1"/>
        </p:nvSpPr>
        <p:spPr>
          <a:xfrm>
            <a:off x="3464251" y="2137089"/>
            <a:ext cx="5174384" cy="2031325"/>
          </a:xfrm>
          <a:prstGeom prst="rect">
            <a:avLst/>
          </a:prstGeom>
          <a:noFill/>
        </p:spPr>
        <p:txBody>
          <a:bodyPr wrap="square" rtlCol="0">
            <a:spAutoFit/>
          </a:bodyPr>
          <a:lstStyle/>
          <a:p>
            <a:r>
              <a:rPr lang="es-ES" b="1" dirty="0">
                <a:solidFill>
                  <a:srgbClr val="00426A"/>
                </a:solidFill>
              </a:rPr>
              <a:t>Sesión 5</a:t>
            </a:r>
          </a:p>
          <a:p>
            <a:r>
              <a:rPr lang="es-ES" b="1" dirty="0">
                <a:solidFill>
                  <a:srgbClr val="00426A"/>
                </a:solidFill>
              </a:rPr>
              <a:t>Las buenas prácticas para la</a:t>
            </a:r>
          </a:p>
          <a:p>
            <a:pPr algn="l"/>
            <a:r>
              <a:rPr lang="es-ES" b="1" dirty="0">
                <a:solidFill>
                  <a:srgbClr val="00426A"/>
                </a:solidFill>
              </a:rPr>
              <a:t>actividad física en entornos de ECE:  </a:t>
            </a:r>
            <a:r>
              <a:rPr lang="en-US" sz="1800" b="1" i="0" u="none" strike="noStrike" baseline="0" dirty="0">
                <a:solidFill>
                  <a:srgbClr val="00426A"/>
                </a:solidFill>
              </a:rPr>
              <a:t>Establecimiento de </a:t>
            </a:r>
            <a:r>
              <a:rPr lang="en-US" sz="1800" b="1" i="0" u="none" strike="noStrike" baseline="0" dirty="0" err="1">
                <a:solidFill>
                  <a:srgbClr val="00426A"/>
                </a:solidFill>
              </a:rPr>
              <a:t>metas</a:t>
            </a:r>
            <a:r>
              <a:rPr lang="en-US" sz="1800" b="1" i="0" u="none" strike="noStrike" baseline="0" dirty="0">
                <a:solidFill>
                  <a:srgbClr val="00426A"/>
                </a:solidFill>
              </a:rPr>
              <a:t> y </a:t>
            </a:r>
            <a:r>
              <a:rPr lang="en-US" sz="1800" b="1" i="0" u="none" strike="noStrike" baseline="0" dirty="0" err="1">
                <a:solidFill>
                  <a:srgbClr val="00426A"/>
                </a:solidFill>
              </a:rPr>
              <a:t>planificación</a:t>
            </a:r>
            <a:r>
              <a:rPr lang="en-US" sz="1800" b="1" i="0" u="none" strike="noStrike" baseline="0" dirty="0">
                <a:solidFill>
                  <a:srgbClr val="00426A"/>
                </a:solidFill>
              </a:rPr>
              <a:t> de </a:t>
            </a:r>
            <a:r>
              <a:rPr lang="en-US" sz="1800" b="1" i="0" u="none" strike="noStrike" baseline="0" dirty="0" err="1">
                <a:solidFill>
                  <a:srgbClr val="00426A"/>
                </a:solidFill>
              </a:rPr>
              <a:t>acci</a:t>
            </a:r>
            <a:r>
              <a:rPr lang="en-US" sz="1800" b="1" i="0" u="none" strike="noStrike" baseline="0" dirty="0" err="1">
                <a:solidFill>
                  <a:srgbClr val="00426A"/>
                </a:solidFill>
                <a:cs typeface="Calibri" panose="020F0502020204030204" pitchFamily="34" charset="0"/>
              </a:rPr>
              <a:t>ó</a:t>
            </a:r>
            <a:r>
              <a:rPr lang="en-US" sz="1800" b="1" i="0" u="none" strike="noStrike" baseline="0" dirty="0" err="1">
                <a:solidFill>
                  <a:srgbClr val="00426A"/>
                </a:solidFill>
              </a:rPr>
              <a:t>nes</a:t>
            </a:r>
            <a:endParaRPr lang="en-US" sz="1800" b="1" dirty="0"/>
          </a:p>
          <a:p>
            <a:r>
              <a:rPr lang="es-ES" b="1" dirty="0">
                <a:solidFill>
                  <a:srgbClr val="00426A"/>
                </a:solidFill>
              </a:rPr>
              <a:t>  </a:t>
            </a:r>
          </a:p>
          <a:p>
            <a:endParaRPr lang="en-US" b="0" dirty="0">
              <a:solidFill>
                <a:srgbClr val="00426A"/>
              </a:solidFill>
            </a:endParaRPr>
          </a:p>
        </p:txBody>
      </p:sp>
    </p:spTree>
    <p:extLst>
      <p:ext uri="{BB962C8B-B14F-4D97-AF65-F5344CB8AC3E}">
        <p14:creationId xmlns:p14="http://schemas.microsoft.com/office/powerpoint/2010/main" val="168424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34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9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44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097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C7551900-981D-4D4E-AE08-91E1B55C6DE7}"/>
              </a:ext>
            </a:extLst>
          </p:cNvPr>
          <p:cNvPicPr>
            <a:picLocks noChangeAspect="1"/>
          </p:cNvPicPr>
          <p:nvPr userDrawn="1"/>
        </p:nvPicPr>
        <p:blipFill>
          <a:blip r:embed="rId2"/>
          <a:stretch>
            <a:fillRect/>
          </a:stretch>
        </p:blipFill>
        <p:spPr>
          <a:xfrm>
            <a:off x="3327143" y="681005"/>
            <a:ext cx="5308856" cy="3290612"/>
          </a:xfrm>
          <a:prstGeom prst="rect">
            <a:avLst/>
          </a:prstGeom>
        </p:spPr>
      </p:pic>
      <p:pic>
        <p:nvPicPr>
          <p:cNvPr id="8" name="Picture 7">
            <a:extLst>
              <a:ext uri="{FF2B5EF4-FFF2-40B4-BE49-F238E27FC236}">
                <a16:creationId xmlns:a16="http://schemas.microsoft.com/office/drawing/2014/main" id="{0F7E8BA0-46BB-47D6-B1C4-07A22CA2CB66}"/>
              </a:ext>
            </a:extLst>
          </p:cNvPr>
          <p:cNvPicPr>
            <a:picLocks noChangeAspect="1"/>
          </p:cNvPicPr>
          <p:nvPr userDrawn="1"/>
        </p:nvPicPr>
        <p:blipFill>
          <a:blip r:embed="rId3"/>
          <a:stretch>
            <a:fillRect/>
          </a:stretch>
        </p:blipFill>
        <p:spPr>
          <a:xfrm>
            <a:off x="3571586" y="5726792"/>
            <a:ext cx="2931108" cy="900406"/>
          </a:xfrm>
          <a:prstGeom prst="rect">
            <a:avLst/>
          </a:prstGeom>
        </p:spPr>
      </p:pic>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570" y="4985515"/>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spTree>
    <p:extLst>
      <p:ext uri="{BB962C8B-B14F-4D97-AF65-F5344CB8AC3E}">
        <p14:creationId xmlns:p14="http://schemas.microsoft.com/office/powerpoint/2010/main" val="380964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8250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803735"/>
      </p:ext>
    </p:extLst>
  </p:cSld>
  <p:clrMapOvr>
    <a:masterClrMapping/>
  </p:clrMapOvr>
  <p:extLst>
    <p:ext uri="{DCECCB84-F9BA-43D5-87BE-67443E8EF086}">
      <p15:sldGuideLst xmlns:p15="http://schemas.microsoft.com/office/powerpoint/2012/main">
        <p15:guide id="1" orient="horz" pos="1152">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705414"/>
            <a:ext cx="7498446" cy="138648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dirty="0">
                <a:solidFill>
                  <a:srgbClr val="00426A"/>
                </a:solidFill>
              </a:rPr>
              <a:t>Best practices for physical activity in </a:t>
            </a:r>
            <a:r>
              <a:rPr lang="en-US" dirty="0" err="1">
                <a:solidFill>
                  <a:srgbClr val="00426A"/>
                </a:solidFill>
              </a:rPr>
              <a:t>ECE</a:t>
            </a:r>
            <a:r>
              <a:rPr lang="en-US" dirty="0">
                <a:solidFill>
                  <a:srgbClr val="00426A"/>
                </a:solidFill>
              </a:rPr>
              <a:t> settings</a:t>
            </a: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138901"/>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Session 2:</a:t>
            </a:r>
          </a:p>
        </p:txBody>
      </p:sp>
      <p:sp>
        <p:nvSpPr>
          <p:cNvPr id="13" name="Title Placeholder 1">
            <a:extLst>
              <a:ext uri="{FF2B5EF4-FFF2-40B4-BE49-F238E27FC236}">
                <a16:creationId xmlns:a16="http://schemas.microsoft.com/office/drawing/2014/main" id="{1EC34982-02B1-4401-B3D8-6577358B9A5C}"/>
              </a:ext>
            </a:extLst>
          </p:cNvPr>
          <p:cNvSpPr txBox="1">
            <a:spLocks/>
          </p:cNvSpPr>
          <p:nvPr userDrawn="1"/>
        </p:nvSpPr>
        <p:spPr>
          <a:xfrm>
            <a:off x="6791875" y="3346317"/>
            <a:ext cx="1973044" cy="158780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3600" dirty="0">
                <a:solidFill>
                  <a:srgbClr val="00426A"/>
                </a:solidFill>
                <a:latin typeface="Gotham Thin" pitchFamily="50" charset="0"/>
              </a:rPr>
              <a:t>Time and space</a:t>
            </a:r>
          </a:p>
        </p:txBody>
      </p:sp>
    </p:spTree>
    <p:extLst>
      <p:ext uri="{BB962C8B-B14F-4D97-AF65-F5344CB8AC3E}">
        <p14:creationId xmlns:p14="http://schemas.microsoft.com/office/powerpoint/2010/main" val="3254482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marL="739775" indent="-282575">
              <a:buFont typeface="Symbol" panose="05050102010706020507" pitchFamily="18" charset="2"/>
              <a:buChar char="¾"/>
              <a:defRPr/>
            </a:lvl2pPr>
            <a:lvl4pPr marL="14351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marL="739775" indent="-282575">
              <a:buFont typeface="Symbol" panose="05050102010706020507" pitchFamily="18" charset="2"/>
              <a:buChar char="¾"/>
              <a:defRPr/>
            </a:lvl2pPr>
            <a:lvl4pPr marL="13716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44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50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349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464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404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090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618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729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55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We especially thank:</a:t>
            </a: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373538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Centers for Disease Control and Prevention (CDC) </a:t>
            </a:r>
          </a:p>
          <a:p>
            <a:pPr marL="347663" marR="0" lvl="1" indent="0" algn="l" defTabSz="914400" rtl="0" eaLnBrk="1" fontAlgn="auto" latinLnBrk="0" hangingPunct="1">
              <a:lnSpc>
                <a:spcPts val="2000"/>
              </a:lnSpc>
              <a:spcBef>
                <a:spcPts val="0"/>
              </a:spcBef>
              <a:spcAft>
                <a:spcPts val="300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generous funding support and expertise </a:t>
            </a:r>
          </a:p>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Nemours Children’s Health</a:t>
            </a:r>
          </a:p>
          <a:p>
            <a:pPr marL="347663" marR="0" lvl="1" indent="0" algn="l" defTabSz="914400" rtl="0" eaLnBrk="1" fontAlgn="auto" latinLnBrk="0" hangingPunct="1">
              <a:lnSpc>
                <a:spcPts val="2000"/>
              </a:lnSpc>
              <a:spcBef>
                <a:spcPts val="0"/>
              </a:spcBef>
              <a:spcAft>
                <a:spcPts val="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product development, materials and support </a:t>
            </a:r>
          </a:p>
        </p:txBody>
      </p:sp>
      <p:sp>
        <p:nvSpPr>
          <p:cNvPr id="30" name="Title Placeholder 1">
            <a:extLst>
              <a:ext uri="{FF2B5EF4-FFF2-40B4-BE49-F238E27FC236}">
                <a16:creationId xmlns:a16="http://schemas.microsoft.com/office/drawing/2014/main" id="{092D377E-3E62-4BAC-BD1D-E3E9D07D242D}"/>
              </a:ext>
            </a:extLst>
          </p:cNvPr>
          <p:cNvSpPr txBox="1">
            <a:spLocks/>
          </p:cNvSpPr>
          <p:nvPr userDrawn="1"/>
        </p:nvSpPr>
        <p:spPr>
          <a:xfrm>
            <a:off x="4746171" y="1691817"/>
            <a:ext cx="4397829"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Dr. Diane Craft: Preschool Physical Activity Consultant </a:t>
            </a:r>
          </a:p>
          <a:p>
            <a:pPr marL="347663" marR="0" lvl="1" indent="0" algn="l" defTabSz="914400" rtl="0" eaLnBrk="1" fontAlgn="auto" latinLnBrk="0" hangingPunct="1">
              <a:lnSpc>
                <a:spcPts val="2000"/>
              </a:lnSpc>
              <a:spcBef>
                <a:spcPts val="0"/>
              </a:spcBef>
              <a:spcAft>
                <a:spcPts val="300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 </a:t>
            </a:r>
          </a:p>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Katherine </a:t>
            </a:r>
            <a:r>
              <a:rPr kumimoji="0" lang="en-US" sz="1800" b="1" i="0" u="none" strike="noStrike" kern="1200" cap="none" spc="0" normalizeH="0" baseline="0" noProof="0" dirty="0" err="1">
                <a:ln>
                  <a:noFill/>
                </a:ln>
                <a:solidFill>
                  <a:prstClr val="black"/>
                </a:solidFill>
                <a:effectLst/>
                <a:uLnTx/>
                <a:uFillTx/>
                <a:latin typeface="Gotham"/>
                <a:ea typeface="+mn-ea"/>
                <a:cs typeface="+mn-cs"/>
              </a:rPr>
              <a:t>Falen</a:t>
            </a:r>
            <a:r>
              <a:rPr kumimoji="0" lang="en-US" sz="1800" b="1" i="0" u="none" strike="noStrike" kern="1200" cap="none" spc="0" normalizeH="0" baseline="0" noProof="0" dirty="0">
                <a:ln>
                  <a:noFill/>
                </a:ln>
                <a:solidFill>
                  <a:prstClr val="black"/>
                </a:solidFill>
                <a:effectLst/>
                <a:uLnTx/>
                <a:uFillTx/>
                <a:latin typeface="Gotham"/>
                <a:ea typeface="+mn-ea"/>
                <a:cs typeface="+mn-cs"/>
              </a:rPr>
              <a:t>, MEd: Infant/Toddler Consultant </a:t>
            </a:r>
          </a:p>
          <a:p>
            <a:pPr marL="347663" marR="0" lvl="1" indent="0" algn="l" defTabSz="914400" rtl="0" eaLnBrk="1" fontAlgn="auto" latinLnBrk="0" hangingPunct="1">
              <a:lnSpc>
                <a:spcPts val="2000"/>
              </a:lnSpc>
              <a:spcBef>
                <a:spcPts val="0"/>
              </a:spcBef>
              <a:spcAft>
                <a:spcPts val="0"/>
              </a:spcAft>
              <a:buClr>
                <a:srgbClr val="00426A"/>
              </a:buClr>
              <a:buSzPct val="80000"/>
              <a:buFont typeface="Monotype Sorts" panose="01010601010101010101" pitchFamily="2" charset="2"/>
              <a:buNone/>
              <a:tabLst>
                <a:tab pos="682625" algn="l"/>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a:t>
            </a: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240BA46-A239-4182-96AE-E64481AE1A22}"/>
              </a:ext>
            </a:extLst>
          </p:cNvPr>
          <p:cNvGrpSpPr/>
          <p:nvPr userDrawn="1"/>
        </p:nvGrpSpPr>
        <p:grpSpPr>
          <a:xfrm>
            <a:off x="224418" y="4789716"/>
            <a:ext cx="8520689" cy="2129282"/>
            <a:chOff x="224418" y="4789716"/>
            <a:chExt cx="8520689" cy="2129282"/>
          </a:xfrm>
        </p:grpSpPr>
        <p:pic>
          <p:nvPicPr>
            <p:cNvPr id="35" name="Picture 34" descr="A group of babies&#10;&#10;Description automatically generated with medium confidence">
              <a:extLst>
                <a:ext uri="{FF2B5EF4-FFF2-40B4-BE49-F238E27FC236}">
                  <a16:creationId xmlns:a16="http://schemas.microsoft.com/office/drawing/2014/main" id="{D500CCB6-9ECF-4AAC-8945-16FD6FF75E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464" r="4193" b="7125"/>
            <a:stretch/>
          </p:blipFill>
          <p:spPr>
            <a:xfrm>
              <a:off x="224418" y="4789716"/>
              <a:ext cx="7235926" cy="2085060"/>
            </a:xfrm>
            <a:prstGeom prst="rect">
              <a:avLst/>
            </a:prstGeom>
            <a:ln>
              <a:noFill/>
            </a:ln>
            <a:effectLst>
              <a:outerShdw blurRad="292100" dist="139700" dir="2700000" algn="tl" rotWithShape="0">
                <a:srgbClr val="333333">
                  <a:alpha val="65000"/>
                </a:srgbClr>
              </a:outerShdw>
            </a:effectLst>
          </p:spPr>
        </p:pic>
        <p:pic>
          <p:nvPicPr>
            <p:cNvPr id="4" name="Picture 3" descr="A baby sitting on a black background&#10;&#10;Description automatically generated with low confidence">
              <a:extLst>
                <a:ext uri="{FF2B5EF4-FFF2-40B4-BE49-F238E27FC236}">
                  <a16:creationId xmlns:a16="http://schemas.microsoft.com/office/drawing/2014/main" id="{0000B040-9AA0-4448-AF32-1E5F37143EF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98" b="24979"/>
            <a:stretch/>
          </p:blipFill>
          <p:spPr>
            <a:xfrm>
              <a:off x="6880559" y="5000625"/>
              <a:ext cx="1864548" cy="191837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540325916"/>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endParaRPr lang="en-US" sz="2800" dirty="0">
              <a:solidFill>
                <a:srgbClr val="00426A"/>
              </a:solidFill>
              <a:latin typeface="Gotham Thin" pitchFamily="50" charset="0"/>
            </a:endParaRP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742999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endParaRPr kumimoji="0" lang="en-US" sz="1800" b="0" i="0" u="none" strike="noStrike" kern="1200" cap="none" spc="0" normalizeH="0" baseline="0" noProof="0" dirty="0">
              <a:ln>
                <a:noFill/>
              </a:ln>
              <a:solidFill>
                <a:prstClr val="black"/>
              </a:solidFill>
              <a:effectLst/>
              <a:uLnTx/>
              <a:uFillTx/>
              <a:latin typeface="Gotham"/>
              <a:ea typeface="+mn-ea"/>
              <a:cs typeface="+mn-cs"/>
            </a:endParaRP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295720"/>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705414"/>
            <a:ext cx="7498446" cy="138648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dirty="0">
                <a:solidFill>
                  <a:srgbClr val="00426A"/>
                </a:solidFill>
              </a:rPr>
              <a:t>Best practices for physical activity in </a:t>
            </a:r>
            <a:r>
              <a:rPr lang="en-US" dirty="0" err="1">
                <a:solidFill>
                  <a:srgbClr val="00426A"/>
                </a:solidFill>
              </a:rPr>
              <a:t>ECE</a:t>
            </a:r>
            <a:r>
              <a:rPr lang="en-US" dirty="0">
                <a:solidFill>
                  <a:srgbClr val="00426A"/>
                </a:solidFill>
              </a:rPr>
              <a:t> settings</a:t>
            </a: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138901"/>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Session 5:</a:t>
            </a:r>
          </a:p>
        </p:txBody>
      </p:sp>
      <p:sp>
        <p:nvSpPr>
          <p:cNvPr id="13" name="Title Placeholder 1">
            <a:extLst>
              <a:ext uri="{FF2B5EF4-FFF2-40B4-BE49-F238E27FC236}">
                <a16:creationId xmlns:a16="http://schemas.microsoft.com/office/drawing/2014/main" id="{1EC34982-02B1-4401-B3D8-6577358B9A5C}"/>
              </a:ext>
            </a:extLst>
          </p:cNvPr>
          <p:cNvSpPr txBox="1">
            <a:spLocks/>
          </p:cNvSpPr>
          <p:nvPr userDrawn="1"/>
        </p:nvSpPr>
        <p:spPr>
          <a:xfrm>
            <a:off x="6791875" y="3439899"/>
            <a:ext cx="2317834" cy="17126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a:lnSpc>
                <a:spcPts val="2900"/>
              </a:lnSpc>
            </a:pPr>
            <a:r>
              <a:rPr lang="en-US" sz="2400" dirty="0">
                <a:solidFill>
                  <a:srgbClr val="00426A"/>
                </a:solidFill>
                <a:latin typeface="Gotham Thin" pitchFamily="50" charset="0"/>
              </a:rPr>
              <a:t>Goal Setting and Action Planning</a:t>
            </a:r>
          </a:p>
        </p:txBody>
      </p:sp>
    </p:spTree>
    <p:extLst>
      <p:ext uri="{BB962C8B-B14F-4D97-AF65-F5344CB8AC3E}">
        <p14:creationId xmlns:p14="http://schemas.microsoft.com/office/powerpoint/2010/main" val="224520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marL="739775" indent="-282575">
              <a:buFont typeface="Symbol" panose="05050102010706020507" pitchFamily="18" charset="2"/>
              <a:buChar char="¾"/>
              <a:defRPr/>
            </a:lvl2pPr>
            <a:lvl4pPr marL="14351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marL="739775" indent="-282575">
              <a:buFont typeface="Symbol" panose="05050102010706020507" pitchFamily="18" charset="2"/>
              <a:buChar char="¾"/>
              <a:defRPr/>
            </a:lvl2pPr>
            <a:lvl4pPr marL="13716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6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70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35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16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272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6" r:id="rId4"/>
    <p:sldLayoutId id="2147483672"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2878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pjTgt96E_Co"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067334-4FE4-4E9D-9F98-3310FC696E3D}"/>
              </a:ext>
            </a:extLst>
          </p:cNvPr>
          <p:cNvSpPr>
            <a:spLocks noGrp="1"/>
          </p:cNvSpPr>
          <p:nvPr>
            <p:ph type="subTitle" idx="1"/>
          </p:nvPr>
        </p:nvSpPr>
        <p:spPr>
          <a:xfrm>
            <a:off x="3090441" y="4746170"/>
            <a:ext cx="5960961" cy="827315"/>
          </a:xfrm>
        </p:spPr>
        <p:txBody>
          <a:bodyPr>
            <a:normAutofit/>
          </a:bodyPr>
          <a:lstStyle/>
          <a:p>
            <a:r>
              <a:rPr lang="es-ES" sz="1800" b="0" i="0" u="none" strike="noStrike" baseline="0" dirty="0">
                <a:solidFill>
                  <a:srgbClr val="00426A"/>
                </a:solidFill>
                <a:latin typeface="+mn-lt"/>
              </a:rPr>
              <a:t>Ingrese aquí la información sobre el capacitador.</a:t>
            </a:r>
            <a:endParaRPr lang="en-US" sz="1800" dirty="0">
              <a:latin typeface="+mn-lt"/>
            </a:endParaRPr>
          </a:p>
        </p:txBody>
      </p:sp>
    </p:spTree>
    <p:extLst>
      <p:ext uri="{BB962C8B-B14F-4D97-AF65-F5344CB8AC3E}">
        <p14:creationId xmlns:p14="http://schemas.microsoft.com/office/powerpoint/2010/main" val="3896264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938E1F2-BBA6-4B93-A1BF-6A280859FD2D}"/>
              </a:ext>
            </a:extLst>
          </p:cNvPr>
          <p:cNvGrpSpPr/>
          <p:nvPr/>
        </p:nvGrpSpPr>
        <p:grpSpPr>
          <a:xfrm>
            <a:off x="0" y="-1"/>
            <a:ext cx="9144000" cy="6642101"/>
            <a:chOff x="0" y="-1"/>
            <a:chExt cx="9144000" cy="6642101"/>
          </a:xfrm>
        </p:grpSpPr>
        <p:pic>
          <p:nvPicPr>
            <p:cNvPr id="7" name="Picture 6">
              <a:extLst>
                <a:ext uri="{FF2B5EF4-FFF2-40B4-BE49-F238E27FC236}">
                  <a16:creationId xmlns:a16="http://schemas.microsoft.com/office/drawing/2014/main" id="{49262CA7-DB39-49E3-9727-6DAD9564C1BE}"/>
                </a:ext>
              </a:extLst>
            </p:cNvPr>
            <p:cNvPicPr>
              <a:picLocks noChangeAspect="1"/>
            </p:cNvPicPr>
            <p:nvPr/>
          </p:nvPicPr>
          <p:blipFill rotWithShape="1">
            <a:blip r:embed="rId3">
              <a:extLst>
                <a:ext uri="{28A0092B-C50C-407E-A947-70E740481C1C}">
                  <a14:useLocalDpi xmlns:a14="http://schemas.microsoft.com/office/drawing/2010/main" val="0"/>
                </a:ext>
              </a:extLst>
            </a:blip>
            <a:srcRect l="16497" t="487" r="20542" b="997"/>
            <a:stretch/>
          </p:blipFill>
          <p:spPr>
            <a:xfrm>
              <a:off x="3278839" y="-1"/>
              <a:ext cx="5865161" cy="664210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537755C-6C89-44C4-B13D-46ED5CA2BCB0}"/>
                </a:ext>
              </a:extLst>
            </p:cNvPr>
            <p:cNvSpPr/>
            <p:nvPr/>
          </p:nvSpPr>
          <p:spPr>
            <a:xfrm flipH="1">
              <a:off x="0" y="-1"/>
              <a:ext cx="8305800" cy="66421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377058"/>
            <a:ext cx="3683000" cy="1172342"/>
          </a:xfrm>
        </p:spPr>
        <p:txBody>
          <a:bodyPr>
            <a:noAutofit/>
          </a:bodyPr>
          <a:lstStyle/>
          <a:p>
            <a:pPr algn="l"/>
            <a:r>
              <a:rPr lang="en-US" sz="2800" b="0" i="0" u="none" strike="noStrike" baseline="0" dirty="0">
                <a:solidFill>
                  <a:srgbClr val="FBAE14"/>
                </a:solidFill>
                <a:latin typeface="+mj-lt"/>
              </a:rPr>
              <a:t>¿</a:t>
            </a:r>
            <a:r>
              <a:rPr lang="en-US" sz="2800" b="0" i="0" u="none" strike="noStrike" baseline="0" dirty="0" err="1">
                <a:solidFill>
                  <a:srgbClr val="FBAE14"/>
                </a:solidFill>
                <a:latin typeface="+mj-lt"/>
              </a:rPr>
              <a:t>Cómo</a:t>
            </a:r>
            <a:r>
              <a:rPr lang="en-US" sz="2800" b="0" i="0" u="none" strike="noStrike" baseline="0" dirty="0">
                <a:solidFill>
                  <a:srgbClr val="FBAE14"/>
                </a:solidFill>
                <a:latin typeface="+mj-lt"/>
              </a:rPr>
              <a:t> </a:t>
            </a:r>
            <a:r>
              <a:rPr lang="en-US" sz="2800" b="0" i="0" u="none" strike="noStrike" baseline="0" dirty="0" err="1">
                <a:solidFill>
                  <a:srgbClr val="FBAE14"/>
                </a:solidFill>
                <a:latin typeface="+mj-lt"/>
              </a:rPr>
              <a:t>identifica</a:t>
            </a:r>
            <a:br>
              <a:rPr lang="en-US" sz="2800" b="0" i="0" u="none" strike="noStrike" baseline="0" dirty="0">
                <a:solidFill>
                  <a:srgbClr val="FBAE14"/>
                </a:solidFill>
                <a:latin typeface="+mj-lt"/>
              </a:rPr>
            </a:br>
            <a:r>
              <a:rPr lang="en-US" sz="2800" b="0" i="0" u="none" strike="noStrike" baseline="0" dirty="0">
                <a:solidFill>
                  <a:srgbClr val="FBAE14"/>
                </a:solidFill>
                <a:latin typeface="+mj-lt"/>
              </a:rPr>
              <a:t>las </a:t>
            </a:r>
            <a:r>
              <a:rPr lang="en-US" sz="2800" b="0" i="0" u="none" strike="noStrike" baseline="0" dirty="0" err="1">
                <a:solidFill>
                  <a:srgbClr val="FBAE14"/>
                </a:solidFill>
                <a:latin typeface="+mj-lt"/>
              </a:rPr>
              <a:t>metas</a:t>
            </a:r>
            <a:r>
              <a:rPr lang="en-US" sz="2800" b="0" i="0" u="none" strike="noStrike" baseline="0" dirty="0">
                <a:solidFill>
                  <a:srgbClr val="FBAE14"/>
                </a:solidFill>
                <a:latin typeface="+mj-lt"/>
              </a:rPr>
              <a:t>?</a:t>
            </a:r>
            <a:endParaRPr lang="en-US" sz="4400"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546100" y="1671484"/>
            <a:ext cx="4191000" cy="4919816"/>
          </a:xfrm>
        </p:spPr>
        <p:txBody>
          <a:bodyPr>
            <a:noAutofit/>
          </a:bodyPr>
          <a:lstStyle/>
          <a:p>
            <a:pPr>
              <a:lnSpc>
                <a:spcPts val="2000"/>
              </a:lnSpc>
              <a:spcAft>
                <a:spcPts val="1200"/>
              </a:spcAft>
              <a:buClrTx/>
              <a:buFont typeface="Monotype Sorts" panose="01010601010101010101" pitchFamily="2" charset="2"/>
              <a:buChar char="n"/>
            </a:pPr>
            <a:r>
              <a:rPr lang="en-US" sz="1600" b="0" dirty="0">
                <a:latin typeface="+mn-lt"/>
              </a:rPr>
              <a:t>Revise las </a:t>
            </a:r>
            <a:r>
              <a:rPr lang="en-US" sz="1600" b="0" dirty="0" err="1">
                <a:latin typeface="+mn-lt"/>
              </a:rPr>
              <a:t>buenas</a:t>
            </a:r>
            <a:r>
              <a:rPr lang="en-US" sz="1600" b="0" dirty="0">
                <a:latin typeface="+mn-lt"/>
              </a:rPr>
              <a:t> </a:t>
            </a:r>
            <a:r>
              <a:rPr lang="en-US" sz="1600" b="0" dirty="0" err="1">
                <a:latin typeface="+mn-lt"/>
              </a:rPr>
              <a:t>prácticas</a:t>
            </a:r>
            <a:r>
              <a:rPr lang="en-US" sz="1600" b="0" dirty="0">
                <a:latin typeface="+mn-lt"/>
                <a:cs typeface="Calibri" panose="020F0502020204030204" pitchFamily="34" charset="0"/>
              </a:rPr>
              <a:t> para la </a:t>
            </a:r>
            <a:r>
              <a:rPr lang="en-US" sz="1600" b="0" dirty="0" err="1">
                <a:latin typeface="+mn-lt"/>
                <a:cs typeface="Calibri" panose="020F0502020204030204" pitchFamily="34" charset="0"/>
              </a:rPr>
              <a:t>actividad</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física</a:t>
            </a:r>
            <a:r>
              <a:rPr lang="en-US" sz="1600" b="0" dirty="0">
                <a:latin typeface="+mn-lt"/>
                <a:cs typeface="Calibri" panose="020F0502020204030204" pitchFamily="34" charset="0"/>
              </a:rPr>
              <a:t>.</a:t>
            </a:r>
            <a:endParaRPr lang="en-US" sz="1600" b="0" dirty="0">
              <a:latin typeface="+mn-lt"/>
            </a:endParaRPr>
          </a:p>
          <a:p>
            <a:pPr>
              <a:lnSpc>
                <a:spcPts val="2000"/>
              </a:lnSpc>
              <a:spcAft>
                <a:spcPts val="1200"/>
              </a:spcAft>
              <a:buClrTx/>
              <a:buFont typeface="Monotype Sorts" panose="01010601010101010101" pitchFamily="2" charset="2"/>
              <a:buChar char="n"/>
            </a:pPr>
            <a:r>
              <a:rPr lang="en-US" sz="1600" b="0" dirty="0" err="1">
                <a:latin typeface="+mn-lt"/>
              </a:rPr>
              <a:t>Piense</a:t>
            </a:r>
            <a:r>
              <a:rPr lang="en-US" sz="1600" b="0" dirty="0">
                <a:latin typeface="+mn-lt"/>
              </a:rPr>
              <a:t> </a:t>
            </a:r>
            <a:r>
              <a:rPr lang="en-US" sz="1600" b="0" dirty="0" err="1">
                <a:latin typeface="+mn-lt"/>
              </a:rPr>
              <a:t>en</a:t>
            </a:r>
            <a:r>
              <a:rPr lang="en-US" sz="1600" b="0" dirty="0">
                <a:latin typeface="+mn-lt"/>
              </a:rPr>
              <a:t> las </a:t>
            </a:r>
            <a:r>
              <a:rPr lang="en-US" sz="1600" b="0" dirty="0" err="1">
                <a:latin typeface="+mn-lt"/>
              </a:rPr>
              <a:t>buenas</a:t>
            </a:r>
            <a:r>
              <a:rPr lang="en-US" sz="1600" b="0" dirty="0">
                <a:latin typeface="+mn-lt"/>
              </a:rPr>
              <a:t> </a:t>
            </a:r>
            <a:r>
              <a:rPr lang="en-US" sz="1600" b="0" dirty="0" err="1">
                <a:latin typeface="+mn-lt"/>
              </a:rPr>
              <a:t>prácticas</a:t>
            </a:r>
            <a:r>
              <a:rPr lang="en-US" sz="1600" b="0" dirty="0">
                <a:latin typeface="+mn-lt"/>
              </a:rPr>
              <a:t> que </a:t>
            </a:r>
            <a:r>
              <a:rPr lang="en-US" sz="1600" b="0" dirty="0" err="1">
                <a:latin typeface="+mn-lt"/>
              </a:rPr>
              <a:t>tiene</a:t>
            </a:r>
            <a:r>
              <a:rPr lang="en-US" sz="1600" b="0" dirty="0">
                <a:latin typeface="+mn-lt"/>
              </a:rPr>
              <a:t> </a:t>
            </a:r>
            <a:r>
              <a:rPr lang="en-US" sz="1600" b="0" dirty="0" err="1">
                <a:latin typeface="+mn-lt"/>
              </a:rPr>
              <a:t>actualmente</a:t>
            </a:r>
            <a:r>
              <a:rPr lang="en-US" sz="1600" b="0" dirty="0">
                <a:latin typeface="+mn-lt"/>
              </a:rPr>
              <a:t> </a:t>
            </a:r>
            <a:r>
              <a:rPr lang="en-US" sz="1600" b="0" dirty="0" err="1">
                <a:latin typeface="+mn-lt"/>
              </a:rPr>
              <a:t>en</a:t>
            </a:r>
            <a:r>
              <a:rPr lang="en-US" sz="1600" b="0" dirty="0">
                <a:latin typeface="+mn-lt"/>
              </a:rPr>
              <a:t> </a:t>
            </a:r>
            <a:r>
              <a:rPr lang="en-US" sz="1600" b="0" dirty="0" err="1">
                <a:latin typeface="+mn-lt"/>
              </a:rPr>
              <a:t>marcha</a:t>
            </a:r>
            <a:r>
              <a:rPr lang="en-US" sz="1600" b="0" dirty="0">
                <a:latin typeface="+mn-lt"/>
              </a:rPr>
              <a:t> y por </a:t>
            </a:r>
            <a:r>
              <a:rPr lang="en-US" sz="1600" b="0" dirty="0" err="1">
                <a:latin typeface="+mn-lt"/>
              </a:rPr>
              <a:t>qu</a:t>
            </a:r>
            <a:r>
              <a:rPr lang="en-US" sz="1600" b="0" dirty="0" err="1">
                <a:latin typeface="+mn-lt"/>
                <a:cs typeface="Calibri" panose="020F0502020204030204" pitchFamily="34" charset="0"/>
              </a:rPr>
              <a:t>é</a:t>
            </a:r>
            <a:r>
              <a:rPr lang="en-US" sz="1600" b="0" dirty="0">
                <a:latin typeface="+mn-lt"/>
                <a:cs typeface="Calibri" panose="020F0502020204030204" pitchFamily="34" charset="0"/>
              </a:rPr>
              <a:t> le </a:t>
            </a:r>
            <a:r>
              <a:rPr lang="en-US" sz="1600" b="0" dirty="0" err="1">
                <a:latin typeface="+mn-lt"/>
                <a:cs typeface="Calibri" panose="020F0502020204030204" pitchFamily="34" charset="0"/>
              </a:rPr>
              <a:t>gustaría</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mejorar</a:t>
            </a:r>
            <a:r>
              <a:rPr lang="en-US" sz="1600" b="0" dirty="0">
                <a:latin typeface="+mn-lt"/>
                <a:cs typeface="Calibri" panose="020F0502020204030204" pitchFamily="34" charset="0"/>
              </a:rPr>
              <a:t> sus </a:t>
            </a:r>
            <a:r>
              <a:rPr lang="en-US" sz="1600" b="0" dirty="0">
                <a:latin typeface="+mn-lt"/>
              </a:rPr>
              <a:t>practices para la </a:t>
            </a:r>
            <a:r>
              <a:rPr lang="en-US" sz="1600" b="0" dirty="0" err="1">
                <a:latin typeface="+mn-lt"/>
              </a:rPr>
              <a:t>actividad</a:t>
            </a:r>
            <a:r>
              <a:rPr lang="en-US" sz="1600" b="0" dirty="0">
                <a:latin typeface="+mn-lt"/>
              </a:rPr>
              <a:t> </a:t>
            </a:r>
            <a:r>
              <a:rPr lang="en-US" sz="1600" b="0" dirty="0" err="1">
                <a:latin typeface="+mn-lt"/>
                <a:cs typeface="Calibri" panose="020F0502020204030204" pitchFamily="34" charset="0"/>
              </a:rPr>
              <a:t>física</a:t>
            </a:r>
            <a:r>
              <a:rPr lang="en-US" sz="1600" b="0" dirty="0">
                <a:latin typeface="+mn-lt"/>
                <a:cs typeface="Calibri" panose="020F0502020204030204" pitchFamily="34" charset="0"/>
              </a:rPr>
              <a:t>.</a:t>
            </a:r>
            <a:endParaRPr lang="en-US" sz="1600" b="0" dirty="0">
              <a:latin typeface="+mn-lt"/>
            </a:endParaRPr>
          </a:p>
          <a:p>
            <a:pPr>
              <a:lnSpc>
                <a:spcPts val="2000"/>
              </a:lnSpc>
              <a:spcAft>
                <a:spcPts val="1200"/>
              </a:spcAft>
              <a:buClrTx/>
              <a:buFont typeface="Monotype Sorts" panose="01010601010101010101" pitchFamily="2" charset="2"/>
              <a:buChar char="n"/>
            </a:pPr>
            <a:r>
              <a:rPr lang="en-US" sz="1600" b="0" dirty="0">
                <a:latin typeface="+mn-lt"/>
              </a:rPr>
              <a:t>Use sus </a:t>
            </a:r>
            <a:r>
              <a:rPr lang="en-US" sz="1600" b="0" dirty="0" err="1">
                <a:latin typeface="+mn-lt"/>
              </a:rPr>
              <a:t>resultados</a:t>
            </a:r>
            <a:r>
              <a:rPr lang="en-US" sz="1600" b="0" dirty="0">
                <a:latin typeface="+mn-lt"/>
              </a:rPr>
              <a:t> de </a:t>
            </a:r>
            <a:r>
              <a:rPr lang="es-US" sz="1600" b="0" dirty="0">
                <a:latin typeface="+mn-lt"/>
              </a:rPr>
              <a:t>la autoevaluación de actividad física </a:t>
            </a:r>
            <a:r>
              <a:rPr lang="en-US" sz="1600" b="0" dirty="0">
                <a:latin typeface="+mn-lt"/>
              </a:rPr>
              <a:t>y del </a:t>
            </a:r>
            <a:r>
              <a:rPr lang="en-US" sz="1600" b="0" dirty="0" err="1">
                <a:latin typeface="+mn-lt"/>
              </a:rPr>
              <a:t>Cuaderno</a:t>
            </a:r>
            <a:r>
              <a:rPr lang="en-US" sz="1600" b="0" dirty="0">
                <a:latin typeface="+mn-lt"/>
              </a:rPr>
              <a:t> de </a:t>
            </a:r>
            <a:r>
              <a:rPr lang="en-US" sz="1600" b="0" dirty="0" err="1">
                <a:latin typeface="+mn-lt"/>
              </a:rPr>
              <a:t>calentamiento</a:t>
            </a:r>
            <a:r>
              <a:rPr lang="en-US" sz="1600" b="0" dirty="0">
                <a:latin typeface="+mn-lt"/>
              </a:rPr>
              <a:t> para </a:t>
            </a:r>
            <a:r>
              <a:rPr lang="en-US" sz="1600" b="0" dirty="0" err="1">
                <a:latin typeface="+mn-lt"/>
              </a:rPr>
              <a:t>identificar</a:t>
            </a:r>
            <a:r>
              <a:rPr lang="en-US" sz="1600" b="0" dirty="0">
                <a:latin typeface="+mn-lt"/>
              </a:rPr>
              <a:t> sus </a:t>
            </a:r>
            <a:r>
              <a:rPr lang="en-US" sz="1600" b="0" dirty="0" err="1">
                <a:latin typeface="+mn-lt"/>
              </a:rPr>
              <a:t>fortalezas</a:t>
            </a:r>
            <a:r>
              <a:rPr lang="en-US" sz="1600" b="0" dirty="0">
                <a:latin typeface="+mn-lt"/>
              </a:rPr>
              <a:t> y </a:t>
            </a:r>
            <a:r>
              <a:rPr lang="en-US" sz="1600" b="0" dirty="0" err="1">
                <a:latin typeface="+mn-lt"/>
                <a:cs typeface="Calibri" panose="020F0502020204030204" pitchFamily="34" charset="0"/>
              </a:rPr>
              <a:t>áreas</a:t>
            </a:r>
            <a:r>
              <a:rPr lang="en-US" sz="1600" b="0" dirty="0">
                <a:latin typeface="+mn-lt"/>
                <a:cs typeface="Calibri" panose="020F0502020204030204" pitchFamily="34" charset="0"/>
              </a:rPr>
              <a:t> de </a:t>
            </a:r>
            <a:r>
              <a:rPr lang="en-US" sz="1600" b="0" dirty="0" err="1">
                <a:latin typeface="+mn-lt"/>
                <a:cs typeface="Calibri" panose="020F0502020204030204" pitchFamily="34" charset="0"/>
              </a:rPr>
              <a:t>mejora</a:t>
            </a:r>
            <a:r>
              <a:rPr lang="en-US" sz="1600" b="0" dirty="0">
                <a:latin typeface="+mn-lt"/>
                <a:cs typeface="Calibri" panose="020F0502020204030204" pitchFamily="34" charset="0"/>
              </a:rPr>
              <a:t>.</a:t>
            </a:r>
            <a:endParaRPr lang="en-US" sz="1600" b="0" dirty="0">
              <a:latin typeface="+mn-lt"/>
            </a:endParaRPr>
          </a:p>
          <a:p>
            <a:pPr>
              <a:lnSpc>
                <a:spcPts val="2000"/>
              </a:lnSpc>
              <a:spcAft>
                <a:spcPts val="1200"/>
              </a:spcAft>
              <a:buClrTx/>
              <a:buFont typeface="Monotype Sorts" panose="01010601010101010101" pitchFamily="2" charset="2"/>
              <a:buChar char="n"/>
            </a:pPr>
            <a:r>
              <a:rPr lang="en-US" sz="1600" b="0" dirty="0" err="1">
                <a:latin typeface="+mn-lt"/>
              </a:rPr>
              <a:t>Identifique</a:t>
            </a:r>
            <a:r>
              <a:rPr lang="en-US" sz="1600" b="0" dirty="0">
                <a:latin typeface="+mn-lt"/>
              </a:rPr>
              <a:t> una meta </a:t>
            </a:r>
            <a:r>
              <a:rPr lang="en-US" sz="1600" b="0" dirty="0" err="1">
                <a:latin typeface="+mn-lt"/>
              </a:rPr>
              <a:t>en</a:t>
            </a:r>
            <a:r>
              <a:rPr lang="en-US" sz="1600" b="0" dirty="0">
                <a:latin typeface="+mn-lt"/>
              </a:rPr>
              <a:t> la que le </a:t>
            </a:r>
            <a:r>
              <a:rPr lang="en-US" sz="1600" b="0" dirty="0" err="1">
                <a:latin typeface="+mn-lt"/>
              </a:rPr>
              <a:t>gustar</a:t>
            </a:r>
            <a:r>
              <a:rPr lang="en-US" sz="1600" b="0" dirty="0" err="1">
                <a:latin typeface="+mn-lt"/>
                <a:cs typeface="Calibri" panose="020F0502020204030204" pitchFamily="34" charset="0"/>
              </a:rPr>
              <a:t>ía</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trabajar</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en</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su</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programa</a:t>
            </a:r>
            <a:r>
              <a:rPr lang="en-US" sz="1600" b="0" dirty="0">
                <a:latin typeface="+mn-lt"/>
                <a:cs typeface="Calibri" panose="020F0502020204030204" pitchFamily="34" charset="0"/>
              </a:rPr>
              <a:t>.</a:t>
            </a:r>
            <a:endParaRPr lang="en-US" sz="1600" b="0" dirty="0">
              <a:latin typeface="+mn-lt"/>
            </a:endParaRPr>
          </a:p>
        </p:txBody>
      </p:sp>
    </p:spTree>
    <p:extLst>
      <p:ext uri="{BB962C8B-B14F-4D97-AF65-F5344CB8AC3E}">
        <p14:creationId xmlns:p14="http://schemas.microsoft.com/office/powerpoint/2010/main" val="7090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262CA7-DB39-49E3-9727-6DAD9564C1BE}"/>
              </a:ext>
            </a:extLst>
          </p:cNvPr>
          <p:cNvPicPr>
            <a:picLocks noChangeAspect="1"/>
          </p:cNvPicPr>
          <p:nvPr/>
        </p:nvPicPr>
        <p:blipFill rotWithShape="1">
          <a:blip r:embed="rId3">
            <a:extLst>
              <a:ext uri="{28A0092B-C50C-407E-A947-70E740481C1C}">
                <a14:useLocalDpi xmlns:a14="http://schemas.microsoft.com/office/drawing/2010/main" val="0"/>
              </a:ext>
            </a:extLst>
          </a:blip>
          <a:srcRect l="28761" t="17592" b="2723"/>
          <a:stretch/>
        </p:blipFill>
        <p:spPr>
          <a:xfrm>
            <a:off x="4965700" y="-25400"/>
            <a:ext cx="4178300" cy="70104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377058"/>
            <a:ext cx="4419600" cy="727842"/>
          </a:xfrm>
        </p:spPr>
        <p:txBody>
          <a:bodyPr>
            <a:noAutofit/>
          </a:bodyPr>
          <a:lstStyle/>
          <a:p>
            <a:pPr algn="l"/>
            <a:r>
              <a:rPr lang="en-US" sz="2800" b="0" i="0" u="none" strike="noStrike" baseline="0" dirty="0">
                <a:solidFill>
                  <a:srgbClr val="FBAE14"/>
                </a:solidFill>
                <a:latin typeface="+mj-lt"/>
              </a:rPr>
              <a:t>¿Por </a:t>
            </a:r>
            <a:r>
              <a:rPr lang="en-US" sz="2800" b="0" i="0" u="none" strike="noStrike" baseline="0" dirty="0" err="1">
                <a:solidFill>
                  <a:srgbClr val="FBAE14"/>
                </a:solidFill>
                <a:latin typeface="+mj-lt"/>
              </a:rPr>
              <a:t>qué</a:t>
            </a:r>
            <a:r>
              <a:rPr lang="en-US" sz="2800" b="0" i="0" u="none" strike="noStrike" baseline="0" dirty="0">
                <a:solidFill>
                  <a:srgbClr val="FBAE14"/>
                </a:solidFill>
                <a:latin typeface="+mj-lt"/>
              </a:rPr>
              <a:t> </a:t>
            </a:r>
            <a:r>
              <a:rPr lang="en-US" sz="2800" b="0" i="0" u="none" strike="noStrike" baseline="0" dirty="0" err="1">
                <a:solidFill>
                  <a:srgbClr val="FBAE14"/>
                </a:solidFill>
                <a:latin typeface="+mj-lt"/>
              </a:rPr>
              <a:t>establecer</a:t>
            </a:r>
            <a:br>
              <a:rPr lang="en-US" sz="2800" b="0" i="0" u="none" strike="noStrike" baseline="0" dirty="0">
                <a:solidFill>
                  <a:srgbClr val="FBAE14"/>
                </a:solidFill>
                <a:latin typeface="+mj-lt"/>
              </a:rPr>
            </a:br>
            <a:r>
              <a:rPr lang="en-US" sz="2800" b="0" i="0" u="none" strike="noStrike" baseline="0" dirty="0" err="1">
                <a:solidFill>
                  <a:srgbClr val="FBAE14"/>
                </a:solidFill>
                <a:latin typeface="+mj-lt"/>
              </a:rPr>
              <a:t>metas</a:t>
            </a:r>
            <a:r>
              <a:rPr lang="en-US" sz="2800" b="0" i="0" u="none" strike="noStrike" baseline="0" dirty="0">
                <a:solidFill>
                  <a:srgbClr val="FBAE14"/>
                </a:solidFill>
                <a:latin typeface="+mj-lt"/>
              </a:rPr>
              <a:t>?</a:t>
            </a:r>
            <a:endParaRPr lang="en-US"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546100" y="1322614"/>
            <a:ext cx="5524500" cy="4957537"/>
          </a:xfrm>
        </p:spPr>
        <p:txBody>
          <a:bodyPr>
            <a:noAutofit/>
          </a:bodyPr>
          <a:lstStyle/>
          <a:p>
            <a:pPr>
              <a:lnSpc>
                <a:spcPts val="2000"/>
              </a:lnSpc>
              <a:spcAft>
                <a:spcPts val="1200"/>
              </a:spcAft>
              <a:buClrTx/>
              <a:buFont typeface="Monotype Sorts" panose="01010601010101010101" pitchFamily="2" charset="2"/>
              <a:buChar char="n"/>
            </a:pPr>
            <a:r>
              <a:rPr lang="en-US" sz="1800" dirty="0" err="1">
                <a:latin typeface="+mn-lt"/>
              </a:rPr>
              <a:t>Especificas</a:t>
            </a:r>
            <a:r>
              <a:rPr lang="en-US" sz="1800" dirty="0">
                <a:latin typeface="+mn-lt"/>
              </a:rPr>
              <a:t> (Specific) </a:t>
            </a:r>
            <a:r>
              <a:rPr lang="en-US" sz="1800" dirty="0">
                <a:latin typeface="+mn-lt"/>
                <a:sym typeface="Symbol" panose="05050102010706020507" pitchFamily="18" charset="2"/>
              </a:rPr>
              <a:t></a:t>
            </a:r>
            <a:r>
              <a:rPr lang="en-US" sz="1800" dirty="0">
                <a:latin typeface="+mn-lt"/>
              </a:rPr>
              <a:t> </a:t>
            </a:r>
            <a:r>
              <a:rPr lang="en-US" sz="1800" b="0" dirty="0" err="1">
                <a:latin typeface="+mn-lt"/>
              </a:rPr>
              <a:t>exactamente</a:t>
            </a:r>
            <a:r>
              <a:rPr lang="en-US" sz="1800" b="0" dirty="0">
                <a:latin typeface="+mn-lt"/>
              </a:rPr>
              <a:t> </a:t>
            </a:r>
            <a:r>
              <a:rPr lang="en-US" sz="1800" b="0" dirty="0" err="1">
                <a:latin typeface="+mn-lt"/>
              </a:rPr>
              <a:t>qu</a:t>
            </a:r>
            <a:r>
              <a:rPr lang="en-US" sz="1800" b="0" dirty="0" err="1">
                <a:latin typeface="+mn-lt"/>
                <a:cs typeface="Calibri" panose="020F0502020204030204" pitchFamily="34" charset="0"/>
              </a:rPr>
              <a:t>é</a:t>
            </a:r>
            <a:r>
              <a:rPr lang="en-US" sz="1800" b="0" dirty="0">
                <a:latin typeface="+mn-lt"/>
                <a:cs typeface="Calibri" panose="020F0502020204030204" pitchFamily="34" charset="0"/>
              </a:rPr>
              <a:t> le </a:t>
            </a:r>
            <a:r>
              <a:rPr lang="en-US" sz="1800" b="0" dirty="0" err="1">
                <a:latin typeface="+mn-lt"/>
                <a:cs typeface="Calibri" panose="020F0502020204030204" pitchFamily="34" charset="0"/>
              </a:rPr>
              <a:t>gustaría</a:t>
            </a:r>
            <a:r>
              <a:rPr lang="en-US" sz="1800" b="0" dirty="0">
                <a:latin typeface="+mn-lt"/>
                <a:cs typeface="Calibri" panose="020F0502020204030204" pitchFamily="34" charset="0"/>
              </a:rPr>
              <a:t> </a:t>
            </a:r>
            <a:r>
              <a:rPr lang="en-US" sz="1800" b="0" dirty="0" err="1">
                <a:latin typeface="+mn-lt"/>
                <a:cs typeface="Calibri" panose="020F0502020204030204" pitchFamily="34" charset="0"/>
              </a:rPr>
              <a:t>conseguir</a:t>
            </a:r>
            <a:endParaRPr lang="en-US" sz="1800" b="0" dirty="0">
              <a:latin typeface="+mn-lt"/>
            </a:endParaRPr>
          </a:p>
          <a:p>
            <a:pPr>
              <a:lnSpc>
                <a:spcPts val="2000"/>
              </a:lnSpc>
              <a:spcAft>
                <a:spcPts val="1200"/>
              </a:spcAft>
              <a:buClrTx/>
              <a:buFont typeface="Monotype Sorts" panose="01010601010101010101" pitchFamily="2" charset="2"/>
              <a:buChar char="n"/>
            </a:pPr>
            <a:r>
              <a:rPr lang="en-US" sz="1800" dirty="0" err="1">
                <a:latin typeface="+mn-lt"/>
              </a:rPr>
              <a:t>Medibles</a:t>
            </a:r>
            <a:r>
              <a:rPr lang="en-US" sz="1800" dirty="0">
                <a:latin typeface="+mn-lt"/>
              </a:rPr>
              <a:t> (Measurable) </a:t>
            </a:r>
            <a:r>
              <a:rPr lang="en-US" sz="1800" dirty="0">
                <a:latin typeface="+mn-lt"/>
                <a:sym typeface="Symbol" panose="05050102010706020507" pitchFamily="18" charset="2"/>
              </a:rPr>
              <a:t></a:t>
            </a:r>
            <a:r>
              <a:rPr lang="en-US" sz="1800" dirty="0">
                <a:latin typeface="+mn-lt"/>
              </a:rPr>
              <a:t> </a:t>
            </a:r>
            <a:r>
              <a:rPr lang="en-US" sz="1800" b="0" dirty="0">
                <a:latin typeface="+mn-lt"/>
              </a:rPr>
              <a:t>una forma para determiner </a:t>
            </a:r>
            <a:r>
              <a:rPr lang="en-US" sz="1800" b="0" dirty="0" err="1">
                <a:latin typeface="+mn-lt"/>
              </a:rPr>
              <a:t>si</a:t>
            </a:r>
            <a:r>
              <a:rPr lang="en-US" sz="1800" b="0" dirty="0">
                <a:latin typeface="+mn-lt"/>
              </a:rPr>
              <a:t> la meta se ha </a:t>
            </a:r>
            <a:r>
              <a:rPr lang="en-US" sz="1800" b="0" dirty="0" err="1">
                <a:latin typeface="+mn-lt"/>
              </a:rPr>
              <a:t>alcanzado</a:t>
            </a:r>
            <a:r>
              <a:rPr lang="en-US" sz="1800" b="0" dirty="0">
                <a:latin typeface="+mn-lt"/>
              </a:rPr>
              <a:t> </a:t>
            </a:r>
          </a:p>
          <a:p>
            <a:pPr>
              <a:lnSpc>
                <a:spcPts val="2000"/>
              </a:lnSpc>
              <a:spcAft>
                <a:spcPts val="1200"/>
              </a:spcAft>
              <a:buClrTx/>
              <a:buFont typeface="Monotype Sorts" panose="01010601010101010101" pitchFamily="2" charset="2"/>
              <a:buChar char="n"/>
            </a:pPr>
            <a:r>
              <a:rPr lang="en-US" sz="1800" dirty="0" err="1">
                <a:latin typeface="+mn-lt"/>
              </a:rPr>
              <a:t>Alcanzables</a:t>
            </a:r>
            <a:r>
              <a:rPr lang="en-US" sz="1800" dirty="0">
                <a:latin typeface="+mn-lt"/>
              </a:rPr>
              <a:t> (Attainable) </a:t>
            </a:r>
            <a:r>
              <a:rPr lang="en-US" sz="1800" dirty="0">
                <a:latin typeface="+mn-lt"/>
                <a:sym typeface="Symbol" panose="05050102010706020507" pitchFamily="18" charset="2"/>
              </a:rPr>
              <a:t></a:t>
            </a:r>
            <a:r>
              <a:rPr lang="en-US" sz="1800" dirty="0">
                <a:latin typeface="+mn-lt"/>
              </a:rPr>
              <a:t> </a:t>
            </a:r>
            <a:r>
              <a:rPr lang="en-US" sz="1800" b="0" dirty="0">
                <a:latin typeface="+mn-lt"/>
              </a:rPr>
              <a:t>debe ser </a:t>
            </a:r>
            <a:r>
              <a:rPr lang="en-US" sz="1800" b="0" dirty="0" err="1">
                <a:latin typeface="+mn-lt"/>
              </a:rPr>
              <a:t>alcanzable</a:t>
            </a:r>
            <a:r>
              <a:rPr lang="en-US" sz="1800" b="0" dirty="0">
                <a:latin typeface="+mn-lt"/>
              </a:rPr>
              <a:t> de forma </a:t>
            </a:r>
            <a:r>
              <a:rPr lang="en-US" sz="1800" b="0" dirty="0" err="1">
                <a:latin typeface="+mn-lt"/>
              </a:rPr>
              <a:t>razonable</a:t>
            </a:r>
            <a:r>
              <a:rPr lang="en-US" sz="1800" b="0" dirty="0">
                <a:latin typeface="+mn-lt"/>
              </a:rPr>
              <a:t> </a:t>
            </a:r>
            <a:r>
              <a:rPr lang="en-US" sz="1800" b="0" dirty="0" err="1">
                <a:latin typeface="+mn-lt"/>
              </a:rPr>
              <a:t>en</a:t>
            </a:r>
            <a:r>
              <a:rPr lang="en-US" sz="1800" b="0" dirty="0">
                <a:latin typeface="+mn-lt"/>
              </a:rPr>
              <a:t> un </a:t>
            </a:r>
            <a:r>
              <a:rPr lang="en-US" sz="1800" b="0" dirty="0" err="1">
                <a:latin typeface="+mn-lt"/>
              </a:rPr>
              <a:t>plazo</a:t>
            </a:r>
            <a:r>
              <a:rPr lang="en-US" sz="1800" b="0" dirty="0">
                <a:latin typeface="+mn-lt"/>
              </a:rPr>
              <a:t> </a:t>
            </a:r>
            <a:r>
              <a:rPr lang="en-US" sz="1800" b="0" dirty="0" err="1">
                <a:latin typeface="+mn-lt"/>
              </a:rPr>
              <a:t>determinado</a:t>
            </a:r>
            <a:endParaRPr lang="en-US" sz="1800" b="0" dirty="0">
              <a:latin typeface="+mn-lt"/>
            </a:endParaRPr>
          </a:p>
          <a:p>
            <a:pPr>
              <a:lnSpc>
                <a:spcPts val="2000"/>
              </a:lnSpc>
              <a:spcAft>
                <a:spcPts val="1200"/>
              </a:spcAft>
              <a:buClrTx/>
              <a:buFont typeface="Monotype Sorts" panose="01010601010101010101" pitchFamily="2" charset="2"/>
              <a:buChar char="n"/>
            </a:pPr>
            <a:r>
              <a:rPr lang="en-US" sz="1800" dirty="0" err="1">
                <a:latin typeface="+mn-lt"/>
              </a:rPr>
              <a:t>Relevantes</a:t>
            </a:r>
            <a:r>
              <a:rPr lang="en-US" sz="1800" dirty="0">
                <a:latin typeface="+mn-lt"/>
              </a:rPr>
              <a:t> (Relevant) </a:t>
            </a:r>
            <a:r>
              <a:rPr lang="en-US" sz="1800" dirty="0">
                <a:latin typeface="+mn-lt"/>
                <a:sym typeface="Symbol" panose="05050102010706020507" pitchFamily="18" charset="2"/>
              </a:rPr>
              <a:t></a:t>
            </a:r>
            <a:r>
              <a:rPr lang="en-US" sz="1800" dirty="0">
                <a:latin typeface="+mn-lt"/>
              </a:rPr>
              <a:t> </a:t>
            </a:r>
            <a:r>
              <a:rPr lang="en-US" sz="1800" b="0" dirty="0">
                <a:latin typeface="+mn-lt"/>
              </a:rPr>
              <a:t>y </a:t>
            </a:r>
            <a:r>
              <a:rPr lang="en-US" sz="1800" b="0" dirty="0" err="1">
                <a:latin typeface="+mn-lt"/>
              </a:rPr>
              <a:t>en</a:t>
            </a:r>
            <a:r>
              <a:rPr lang="en-US" sz="1800" b="0" dirty="0">
                <a:latin typeface="+mn-lt"/>
              </a:rPr>
              <a:t> </a:t>
            </a:r>
            <a:r>
              <a:rPr lang="en-US" sz="1800" b="0" dirty="0" err="1">
                <a:latin typeface="+mn-lt"/>
              </a:rPr>
              <a:t>consonancia</a:t>
            </a:r>
            <a:r>
              <a:rPr lang="en-US" sz="1800" b="0" dirty="0">
                <a:latin typeface="+mn-lt"/>
              </a:rPr>
              <a:t> con los </a:t>
            </a:r>
            <a:r>
              <a:rPr lang="en-US" sz="1800" b="0" dirty="0" err="1">
                <a:latin typeface="+mn-lt"/>
              </a:rPr>
              <a:t>objetivos</a:t>
            </a:r>
            <a:r>
              <a:rPr lang="en-US" sz="1800" b="0" dirty="0">
                <a:latin typeface="+mn-lt"/>
              </a:rPr>
              <a:t> del </a:t>
            </a:r>
            <a:r>
              <a:rPr lang="en-US" sz="1800" b="0" dirty="0" err="1">
                <a:latin typeface="+mn-lt"/>
              </a:rPr>
              <a:t>programa</a:t>
            </a:r>
            <a:endParaRPr lang="en-US" sz="1800" b="0" dirty="0">
              <a:latin typeface="+mn-lt"/>
            </a:endParaRPr>
          </a:p>
          <a:p>
            <a:pPr>
              <a:lnSpc>
                <a:spcPts val="2000"/>
              </a:lnSpc>
              <a:spcAft>
                <a:spcPts val="1200"/>
              </a:spcAft>
              <a:buClrTx/>
              <a:buFont typeface="Monotype Sorts" panose="01010601010101010101" pitchFamily="2" charset="2"/>
              <a:buChar char="n"/>
            </a:pPr>
            <a:r>
              <a:rPr lang="en-US" sz="1800" dirty="0" err="1">
                <a:latin typeface="+mn-lt"/>
              </a:rPr>
              <a:t>Limitadas</a:t>
            </a:r>
            <a:r>
              <a:rPr lang="en-US" sz="1800" dirty="0">
                <a:latin typeface="+mn-lt"/>
              </a:rPr>
              <a:t> </a:t>
            </a:r>
            <a:r>
              <a:rPr lang="en-US" sz="1800" dirty="0" err="1">
                <a:latin typeface="+mn-lt"/>
              </a:rPr>
              <a:t>en</a:t>
            </a:r>
            <a:r>
              <a:rPr lang="en-US" sz="1800" dirty="0">
                <a:latin typeface="+mn-lt"/>
              </a:rPr>
              <a:t> </a:t>
            </a:r>
            <a:r>
              <a:rPr lang="en-US" sz="1800" dirty="0" err="1">
                <a:latin typeface="+mn-lt"/>
              </a:rPr>
              <a:t>el</a:t>
            </a:r>
            <a:r>
              <a:rPr lang="en-US" sz="1800" dirty="0">
                <a:latin typeface="+mn-lt"/>
              </a:rPr>
              <a:t> </a:t>
            </a:r>
            <a:r>
              <a:rPr lang="en-US" sz="1800" dirty="0" err="1">
                <a:latin typeface="+mn-lt"/>
              </a:rPr>
              <a:t>tiempo</a:t>
            </a:r>
            <a:r>
              <a:rPr lang="en-US" sz="1800" dirty="0">
                <a:latin typeface="+mn-lt"/>
              </a:rPr>
              <a:t> (Time-bound) </a:t>
            </a:r>
            <a:r>
              <a:rPr lang="en-US" sz="1800" dirty="0">
                <a:latin typeface="+mn-lt"/>
                <a:sym typeface="Symbol" panose="05050102010706020507" pitchFamily="18" charset="2"/>
              </a:rPr>
              <a:t></a:t>
            </a:r>
            <a:r>
              <a:rPr lang="en-US" sz="1800" dirty="0">
                <a:latin typeface="+mn-lt"/>
              </a:rPr>
              <a:t> </a:t>
            </a:r>
            <a:r>
              <a:rPr lang="en-US" sz="1800" b="0" dirty="0">
                <a:latin typeface="+mn-lt"/>
              </a:rPr>
              <a:t>debe </a:t>
            </a:r>
            <a:r>
              <a:rPr lang="en-US" sz="1800" b="0" dirty="0" err="1">
                <a:latin typeface="+mn-lt"/>
              </a:rPr>
              <a:t>contar</a:t>
            </a:r>
            <a:r>
              <a:rPr lang="en-US" sz="1800" b="0" dirty="0">
                <a:latin typeface="+mn-lt"/>
              </a:rPr>
              <a:t> con una </a:t>
            </a:r>
            <a:r>
              <a:rPr lang="en-US" sz="1800" b="0" dirty="0" err="1">
                <a:latin typeface="+mn-lt"/>
              </a:rPr>
              <a:t>fecha</a:t>
            </a:r>
            <a:r>
              <a:rPr lang="en-US" sz="1800" b="0" dirty="0">
                <a:latin typeface="+mn-lt"/>
              </a:rPr>
              <a:t> de </a:t>
            </a:r>
            <a:r>
              <a:rPr lang="en-US" sz="1800" b="0" dirty="0" err="1">
                <a:latin typeface="+mn-lt"/>
              </a:rPr>
              <a:t>finalizaci</a:t>
            </a:r>
            <a:r>
              <a:rPr lang="en-US" sz="1800" b="0" dirty="0" err="1">
                <a:latin typeface="+mn-lt"/>
                <a:cs typeface="Calibri" panose="020F0502020204030204" pitchFamily="34" charset="0"/>
              </a:rPr>
              <a:t>ón</a:t>
            </a:r>
            <a:endParaRPr lang="en-US" sz="1800" b="0" dirty="0">
              <a:latin typeface="+mn-lt"/>
              <a:cs typeface="Calibri" panose="020F0502020204030204" pitchFamily="34" charset="0"/>
            </a:endParaRPr>
          </a:p>
          <a:p>
            <a:pPr>
              <a:lnSpc>
                <a:spcPts val="2000"/>
              </a:lnSpc>
              <a:spcAft>
                <a:spcPts val="1200"/>
              </a:spcAft>
              <a:buClrTx/>
              <a:buFont typeface="Monotype Sorts" panose="01010601010101010101" pitchFamily="2" charset="2"/>
              <a:buChar char="n"/>
            </a:pPr>
            <a:r>
              <a:rPr lang="en-US" sz="1800" dirty="0" err="1">
                <a:latin typeface="+mn-lt"/>
                <a:cs typeface="Calibri" panose="020F0502020204030204" pitchFamily="34" charset="0"/>
              </a:rPr>
              <a:t>Inclusiva</a:t>
            </a:r>
            <a:r>
              <a:rPr lang="en-US" sz="1800" dirty="0">
                <a:latin typeface="+mn-lt"/>
                <a:cs typeface="Calibri" panose="020F0502020204030204" pitchFamily="34" charset="0"/>
              </a:rPr>
              <a:t> - </a:t>
            </a:r>
            <a:r>
              <a:rPr lang="es-ES" sz="1800" b="0" dirty="0">
                <a:latin typeface="+mn-lt"/>
                <a:cs typeface="Calibri" panose="020F0502020204030204" pitchFamily="34" charset="0"/>
              </a:rPr>
              <a:t>apoya la actividad física para todos los niños bajo cuidado</a:t>
            </a:r>
          </a:p>
          <a:p>
            <a:pPr>
              <a:lnSpc>
                <a:spcPts val="2000"/>
              </a:lnSpc>
              <a:spcAft>
                <a:spcPts val="1200"/>
              </a:spcAft>
              <a:buClrTx/>
              <a:buFont typeface="Monotype Sorts" panose="01010601010101010101" pitchFamily="2" charset="2"/>
              <a:buChar char="n"/>
            </a:pPr>
            <a:r>
              <a:rPr lang="es-ES" sz="1800" dirty="0">
                <a:solidFill>
                  <a:srgbClr val="202124"/>
                </a:solidFill>
                <a:latin typeface="Roboto" panose="02000000000000000000" pitchFamily="2" charset="0"/>
              </a:rPr>
              <a:t>Equitativa</a:t>
            </a:r>
            <a:r>
              <a:rPr lang="es-ES" sz="1800" b="0" dirty="0">
                <a:solidFill>
                  <a:srgbClr val="202124"/>
                </a:solidFill>
                <a:latin typeface="Roboto" panose="02000000000000000000" pitchFamily="2" charset="0"/>
              </a:rPr>
              <a:t>: busca abordar las desigualdades</a:t>
            </a:r>
            <a:endParaRPr lang="es-ES" sz="1800" b="0" dirty="0">
              <a:cs typeface="Calibri" panose="020F0502020204030204" pitchFamily="34" charset="0"/>
            </a:endParaRPr>
          </a:p>
        </p:txBody>
      </p:sp>
    </p:spTree>
    <p:extLst>
      <p:ext uri="{BB962C8B-B14F-4D97-AF65-F5344CB8AC3E}">
        <p14:creationId xmlns:p14="http://schemas.microsoft.com/office/powerpoint/2010/main" val="98730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CCA65C-56B7-4A3B-8920-F48DFAE8347D}"/>
              </a:ext>
            </a:extLst>
          </p:cNvPr>
          <p:cNvPicPr>
            <a:picLocks noChangeAspect="1"/>
          </p:cNvPicPr>
          <p:nvPr/>
        </p:nvPicPr>
        <p:blipFill rotWithShape="1">
          <a:blip r:embed="rId3">
            <a:extLst>
              <a:ext uri="{28A0092B-C50C-407E-A947-70E740481C1C}">
                <a14:useLocalDpi xmlns:a14="http://schemas.microsoft.com/office/drawing/2010/main" val="0"/>
              </a:ext>
            </a:extLst>
          </a:blip>
          <a:srcRect l="8764" t="1889" r="14545" b="2749"/>
          <a:stretch/>
        </p:blipFill>
        <p:spPr>
          <a:xfrm rot="5400000">
            <a:off x="1983674" y="-1219133"/>
            <a:ext cx="5420493" cy="8595360"/>
          </a:xfrm>
          <a:prstGeom prst="rect">
            <a:avLst/>
          </a:prstGeom>
        </p:spPr>
      </p:pic>
      <p:sp>
        <p:nvSpPr>
          <p:cNvPr id="9" name="Oval 8">
            <a:extLst>
              <a:ext uri="{FF2B5EF4-FFF2-40B4-BE49-F238E27FC236}">
                <a16:creationId xmlns:a16="http://schemas.microsoft.com/office/drawing/2014/main" id="{424BE5A1-5602-4089-B890-F47039751016}"/>
              </a:ext>
            </a:extLst>
          </p:cNvPr>
          <p:cNvSpPr/>
          <p:nvPr/>
        </p:nvSpPr>
        <p:spPr>
          <a:xfrm>
            <a:off x="396240" y="1714500"/>
            <a:ext cx="7985760" cy="635000"/>
          </a:xfrm>
          <a:prstGeom prst="ellipse">
            <a:avLst/>
          </a:prstGeom>
          <a:noFill/>
          <a:ln w="57150">
            <a:solidFill>
              <a:srgbClr val="EA5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4CBDD4-F868-4DA2-AB1F-8B74C683C461}"/>
              </a:ext>
            </a:extLst>
          </p:cNvPr>
          <p:cNvPicPr>
            <a:picLocks noChangeAspect="1"/>
          </p:cNvPicPr>
          <p:nvPr/>
        </p:nvPicPr>
        <p:blipFill rotWithShape="1">
          <a:blip r:embed="rId4"/>
          <a:srcRect l="64005" t="12813" r="10811" b="36900"/>
          <a:stretch/>
        </p:blipFill>
        <p:spPr>
          <a:xfrm>
            <a:off x="48968" y="278196"/>
            <a:ext cx="8942634" cy="5868603"/>
          </a:xfrm>
          <a:prstGeom prst="rect">
            <a:avLst/>
          </a:prstGeom>
        </p:spPr>
      </p:pic>
    </p:spTree>
    <p:extLst>
      <p:ext uri="{BB962C8B-B14F-4D97-AF65-F5344CB8AC3E}">
        <p14:creationId xmlns:p14="http://schemas.microsoft.com/office/powerpoint/2010/main" val="40905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495302"/>
            <a:ext cx="4635500" cy="727842"/>
          </a:xfrm>
        </p:spPr>
        <p:txBody>
          <a:bodyPr>
            <a:noAutofit/>
          </a:bodyPr>
          <a:lstStyle/>
          <a:p>
            <a:pPr algn="l"/>
            <a:r>
              <a:rPr lang="en-US" sz="2800" b="0" i="0" u="none" strike="noStrike" baseline="0" dirty="0">
                <a:solidFill>
                  <a:srgbClr val="FBAE14"/>
                </a:solidFill>
                <a:latin typeface="+mj-lt"/>
              </a:rPr>
              <a:t>¿</a:t>
            </a:r>
            <a:r>
              <a:rPr lang="en-US" sz="2800" b="0" i="0" u="none" strike="noStrike" baseline="0" dirty="0" err="1">
                <a:solidFill>
                  <a:srgbClr val="FBAE14"/>
                </a:solidFill>
                <a:latin typeface="+mj-lt"/>
              </a:rPr>
              <a:t>Cómo</a:t>
            </a:r>
            <a:r>
              <a:rPr lang="en-US" sz="2800" b="0" i="0" u="none" strike="noStrike" baseline="0" dirty="0">
                <a:solidFill>
                  <a:srgbClr val="FBAE14"/>
                </a:solidFill>
                <a:latin typeface="+mj-lt"/>
              </a:rPr>
              <a:t> se </a:t>
            </a:r>
            <a:r>
              <a:rPr lang="en-US" sz="2800" b="0" i="0" u="none" strike="noStrike" baseline="0" dirty="0" err="1">
                <a:solidFill>
                  <a:srgbClr val="FBAE14"/>
                </a:solidFill>
                <a:latin typeface="+mj-lt"/>
              </a:rPr>
              <a:t>establece</a:t>
            </a:r>
            <a:br>
              <a:rPr lang="en-US" sz="2800" b="0" i="0" u="none" strike="noStrike" baseline="0" dirty="0">
                <a:solidFill>
                  <a:srgbClr val="FBAE14"/>
                </a:solidFill>
                <a:latin typeface="+mj-lt"/>
              </a:rPr>
            </a:br>
            <a:r>
              <a:rPr lang="en-US" sz="2800" b="0" i="0" u="none" strike="noStrike" baseline="0" dirty="0">
                <a:solidFill>
                  <a:srgbClr val="FBAE14"/>
                </a:solidFill>
                <a:latin typeface="+mj-lt"/>
              </a:rPr>
              <a:t>una meta </a:t>
            </a:r>
            <a:r>
              <a:rPr lang="en-US" sz="2800" b="0" i="0" u="none" strike="noStrike" baseline="0" dirty="0" err="1">
                <a:solidFill>
                  <a:srgbClr val="FBAE14"/>
                </a:solidFill>
                <a:latin typeface="+mj-lt"/>
              </a:rPr>
              <a:t>inteligente</a:t>
            </a:r>
            <a:r>
              <a:rPr lang="en-US" sz="2800" b="0" i="0" u="none" strike="noStrike" baseline="0" dirty="0">
                <a:solidFill>
                  <a:srgbClr val="FBAE14"/>
                </a:solidFill>
                <a:latin typeface="+mj-lt"/>
              </a:rPr>
              <a:t>?</a:t>
            </a:r>
            <a:endParaRPr lang="en-US"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647700" y="3035301"/>
            <a:ext cx="4025900" cy="2489201"/>
          </a:xfrm>
        </p:spPr>
        <p:txBody>
          <a:bodyPr>
            <a:noAutofit/>
          </a:bodyPr>
          <a:lstStyle/>
          <a:p>
            <a:pPr>
              <a:lnSpc>
                <a:spcPts val="2000"/>
              </a:lnSpc>
              <a:spcAft>
                <a:spcPts val="600"/>
              </a:spcAft>
              <a:buClrTx/>
              <a:buFont typeface="Monotype Sorts" panose="01010601010101010101" pitchFamily="2" charset="2"/>
              <a:buChar char="n"/>
            </a:pPr>
            <a:r>
              <a:rPr lang="en-US" sz="1800" b="0" dirty="0" err="1"/>
              <a:t>Especificas</a:t>
            </a:r>
            <a:r>
              <a:rPr lang="en-US" sz="1800" b="0" dirty="0"/>
              <a:t> (Specific)</a:t>
            </a:r>
          </a:p>
          <a:p>
            <a:pPr>
              <a:lnSpc>
                <a:spcPts val="2000"/>
              </a:lnSpc>
              <a:spcAft>
                <a:spcPts val="600"/>
              </a:spcAft>
              <a:buClrTx/>
              <a:buFont typeface="Monotype Sorts" panose="01010601010101010101" pitchFamily="2" charset="2"/>
              <a:buChar char="n"/>
            </a:pPr>
            <a:r>
              <a:rPr lang="en-US" sz="1800" b="0" dirty="0" err="1"/>
              <a:t>Medibles</a:t>
            </a:r>
            <a:r>
              <a:rPr lang="en-US" sz="1800" b="0" dirty="0"/>
              <a:t> (Measurable)</a:t>
            </a:r>
          </a:p>
          <a:p>
            <a:pPr>
              <a:lnSpc>
                <a:spcPts val="2000"/>
              </a:lnSpc>
              <a:spcAft>
                <a:spcPts val="600"/>
              </a:spcAft>
              <a:buClrTx/>
              <a:buFont typeface="Monotype Sorts" panose="01010601010101010101" pitchFamily="2" charset="2"/>
              <a:buChar char="n"/>
            </a:pPr>
            <a:r>
              <a:rPr lang="en-US" sz="1800" b="0" dirty="0" err="1"/>
              <a:t>Alcanzables</a:t>
            </a:r>
            <a:r>
              <a:rPr lang="en-US" sz="1800" b="0" dirty="0"/>
              <a:t> (Attainable)</a:t>
            </a:r>
          </a:p>
          <a:p>
            <a:pPr>
              <a:lnSpc>
                <a:spcPts val="2000"/>
              </a:lnSpc>
              <a:spcAft>
                <a:spcPts val="600"/>
              </a:spcAft>
              <a:buClrTx/>
              <a:buFont typeface="Monotype Sorts" panose="01010601010101010101" pitchFamily="2" charset="2"/>
              <a:buChar char="n"/>
            </a:pPr>
            <a:r>
              <a:rPr lang="en-US" sz="1800" b="0" dirty="0" err="1"/>
              <a:t>Relevantes</a:t>
            </a:r>
            <a:r>
              <a:rPr lang="en-US" sz="1800" b="0" dirty="0"/>
              <a:t> (Relevant) </a:t>
            </a:r>
          </a:p>
          <a:p>
            <a:pPr>
              <a:lnSpc>
                <a:spcPts val="2000"/>
              </a:lnSpc>
              <a:spcAft>
                <a:spcPts val="1200"/>
              </a:spcAft>
              <a:buClrTx/>
              <a:buFont typeface="Monotype Sorts" panose="01010601010101010101" pitchFamily="2" charset="2"/>
              <a:buChar char="n"/>
            </a:pPr>
            <a:r>
              <a:rPr lang="en-US" sz="1800" b="0" dirty="0" err="1"/>
              <a:t>Limitadas</a:t>
            </a:r>
            <a:r>
              <a:rPr lang="en-US" sz="1800" b="0" dirty="0"/>
              <a:t> </a:t>
            </a:r>
            <a:r>
              <a:rPr lang="en-US" sz="1800" b="0" dirty="0" err="1"/>
              <a:t>en</a:t>
            </a:r>
            <a:r>
              <a:rPr lang="en-US" sz="1800" b="0" dirty="0"/>
              <a:t> </a:t>
            </a:r>
            <a:r>
              <a:rPr lang="en-US" sz="1800" b="0" dirty="0" err="1"/>
              <a:t>el</a:t>
            </a:r>
            <a:r>
              <a:rPr lang="en-US" sz="1800" b="0" dirty="0"/>
              <a:t> </a:t>
            </a:r>
            <a:r>
              <a:rPr lang="en-US" sz="1800" b="0" dirty="0" err="1"/>
              <a:t>tiempo</a:t>
            </a:r>
            <a:r>
              <a:rPr lang="en-US" sz="1800" b="0" dirty="0"/>
              <a:t> (Time-bound)</a:t>
            </a:r>
          </a:p>
          <a:p>
            <a:pPr>
              <a:lnSpc>
                <a:spcPts val="2000"/>
              </a:lnSpc>
              <a:spcAft>
                <a:spcPts val="1200"/>
              </a:spcAft>
              <a:buClrTx/>
              <a:buFont typeface="Monotype Sorts" panose="01010601010101010101" pitchFamily="2" charset="2"/>
              <a:buChar char="n"/>
            </a:pPr>
            <a:r>
              <a:rPr lang="en-US" sz="1800" b="0" dirty="0" err="1"/>
              <a:t>Inclusivas</a:t>
            </a:r>
            <a:r>
              <a:rPr lang="en-US" sz="1800" b="0" dirty="0"/>
              <a:t> (Inclusive)</a:t>
            </a:r>
          </a:p>
          <a:p>
            <a:pPr>
              <a:lnSpc>
                <a:spcPts val="2000"/>
              </a:lnSpc>
              <a:spcAft>
                <a:spcPts val="1200"/>
              </a:spcAft>
              <a:buClrTx/>
              <a:buFont typeface="Monotype Sorts" panose="01010601010101010101" pitchFamily="2" charset="2"/>
              <a:buChar char="n"/>
            </a:pPr>
            <a:r>
              <a:rPr lang="en-US" sz="1800" b="0" dirty="0" err="1"/>
              <a:t>Equitativa</a:t>
            </a:r>
            <a:r>
              <a:rPr lang="en-US" sz="1800" b="0" dirty="0"/>
              <a:t> (Equitable)</a:t>
            </a:r>
          </a:p>
          <a:p>
            <a:pPr>
              <a:lnSpc>
                <a:spcPts val="2000"/>
              </a:lnSpc>
              <a:spcAft>
                <a:spcPts val="1200"/>
              </a:spcAft>
              <a:buClrTx/>
              <a:buFont typeface="Monotype Sorts" panose="01010601010101010101" pitchFamily="2" charset="2"/>
              <a:buChar char="n"/>
            </a:pPr>
            <a:endParaRPr lang="en-US" sz="1800" b="0" dirty="0"/>
          </a:p>
        </p:txBody>
      </p:sp>
      <p:sp>
        <p:nvSpPr>
          <p:cNvPr id="8" name="Content Placeholder 2">
            <a:extLst>
              <a:ext uri="{FF2B5EF4-FFF2-40B4-BE49-F238E27FC236}">
                <a16:creationId xmlns:a16="http://schemas.microsoft.com/office/drawing/2014/main" id="{76B00B92-B636-452C-BA71-2BE6A1B0E045}"/>
              </a:ext>
            </a:extLst>
          </p:cNvPr>
          <p:cNvSpPr txBox="1">
            <a:spLocks/>
          </p:cNvSpPr>
          <p:nvPr/>
        </p:nvSpPr>
        <p:spPr>
          <a:xfrm>
            <a:off x="546100" y="1587501"/>
            <a:ext cx="5092700" cy="1168400"/>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C4C4C4"/>
              </a:buClr>
              <a:buSzPct val="80000"/>
              <a:buFont typeface="Monotype Sorts" panose="01010601010101010101" pitchFamily="2" charset="2"/>
              <a:buNone/>
              <a:tabLst>
                <a:tab pos="406400" algn="l"/>
              </a:tabLst>
              <a:defRPr/>
            </a:pPr>
            <a:r>
              <a:rPr kumimoji="0" lang="es-ES" sz="2000" b="0" i="0" u="none" strike="noStrike" kern="1200" cap="none" spc="0" normalizeH="0" baseline="0" noProof="0" dirty="0">
                <a:ln>
                  <a:noFill/>
                </a:ln>
                <a:solidFill>
                  <a:prstClr val="black"/>
                </a:solidFill>
                <a:effectLst/>
                <a:uLnTx/>
                <a:uFillTx/>
                <a:latin typeface="Gotham"/>
                <a:ea typeface="+mn-ea"/>
                <a:cs typeface="+mn-cs"/>
              </a:rPr>
              <a:t>¿Cómo podemos hacer que esa meta sea más sólida?</a:t>
            </a:r>
          </a:p>
          <a:p>
            <a:pPr marL="0" marR="0" lvl="0" indent="0" algn="l" defTabSz="914400" rtl="0" eaLnBrk="1" fontAlgn="auto" latinLnBrk="0" hangingPunct="1">
              <a:lnSpc>
                <a:spcPct val="90000"/>
              </a:lnSpc>
              <a:spcBef>
                <a:spcPts val="1000"/>
              </a:spcBef>
              <a:spcAft>
                <a:spcPts val="0"/>
              </a:spcAft>
              <a:buClr>
                <a:srgbClr val="C4C4C4"/>
              </a:buClr>
              <a:buSzPct val="80000"/>
              <a:buFont typeface="Monotype Sorts" panose="01010601010101010101" pitchFamily="2" charset="2"/>
              <a:buNone/>
              <a:tabLst>
                <a:tab pos="406400" algn="l"/>
              </a:tabLst>
              <a:defRPr/>
            </a:pPr>
            <a:r>
              <a:rPr kumimoji="0" lang="es-ES" sz="2000" b="0" i="0" u="none" strike="noStrike" kern="1200" cap="none" spc="0" normalizeH="0" baseline="0" noProof="0" dirty="0">
                <a:ln>
                  <a:noFill/>
                </a:ln>
                <a:solidFill>
                  <a:srgbClr val="F4A815"/>
                </a:solidFill>
                <a:effectLst/>
                <a:uLnTx/>
                <a:uFillTx/>
                <a:latin typeface="Gotham"/>
                <a:ea typeface="+mn-ea"/>
                <a:cs typeface="+mn-cs"/>
              </a:rPr>
              <a:t>Los niños estarán físicamente activos en mi programa</a:t>
            </a:r>
            <a:endParaRPr kumimoji="0" lang="en-US" sz="2000" b="0" i="0" u="none" strike="noStrike" kern="1200" cap="none" spc="0" normalizeH="0" baseline="0" noProof="0" dirty="0">
              <a:ln>
                <a:noFill/>
              </a:ln>
              <a:solidFill>
                <a:srgbClr val="F4A815"/>
              </a:solidFill>
              <a:effectLst/>
              <a:uLnTx/>
              <a:uFillTx/>
              <a:latin typeface="Gotham"/>
              <a:ea typeface="+mn-ea"/>
              <a:cs typeface="+mn-cs"/>
            </a:endParaRPr>
          </a:p>
        </p:txBody>
      </p:sp>
      <p:pic>
        <p:nvPicPr>
          <p:cNvPr id="9" name="Picture 8">
            <a:extLst>
              <a:ext uri="{FF2B5EF4-FFF2-40B4-BE49-F238E27FC236}">
                <a16:creationId xmlns:a16="http://schemas.microsoft.com/office/drawing/2014/main" id="{ECF410DB-41D9-46D4-8A41-9F3581B72533}"/>
              </a:ext>
            </a:extLst>
          </p:cNvPr>
          <p:cNvPicPr>
            <a:picLocks noChangeAspect="1"/>
          </p:cNvPicPr>
          <p:nvPr/>
        </p:nvPicPr>
        <p:blipFill rotWithShape="1">
          <a:blip r:embed="rId3">
            <a:extLst>
              <a:ext uri="{28A0092B-C50C-407E-A947-70E740481C1C}">
                <a14:useLocalDpi xmlns:a14="http://schemas.microsoft.com/office/drawing/2010/main" val="0"/>
              </a:ext>
            </a:extLst>
          </a:blip>
          <a:srcRect l="13372" t="194" r="19476" b="1161"/>
          <a:stretch/>
        </p:blipFill>
        <p:spPr>
          <a:xfrm>
            <a:off x="5892800" y="-21110"/>
            <a:ext cx="3162300" cy="6968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536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6861388-BB2F-4F47-91EC-A1A4658D9DC9}"/>
              </a:ext>
            </a:extLst>
          </p:cNvPr>
          <p:cNvPicPr>
            <a:picLocks noChangeAspect="1"/>
          </p:cNvPicPr>
          <p:nvPr/>
        </p:nvPicPr>
        <p:blipFill rotWithShape="1">
          <a:blip r:embed="rId3">
            <a:extLst>
              <a:ext uri="{28A0092B-C50C-407E-A947-70E740481C1C}">
                <a14:useLocalDpi xmlns:a14="http://schemas.microsoft.com/office/drawing/2010/main" val="0"/>
              </a:ext>
            </a:extLst>
          </a:blip>
          <a:srcRect l="19609" t="12231" r="23603" b="9506"/>
          <a:stretch/>
        </p:blipFill>
        <p:spPr>
          <a:xfrm>
            <a:off x="2419350" y="415450"/>
            <a:ext cx="6718300" cy="635692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60686BE-07CF-4EA3-87A6-F074A89ADC63}"/>
              </a:ext>
            </a:extLst>
          </p:cNvPr>
          <p:cNvSpPr>
            <a:spLocks noGrp="1"/>
          </p:cNvSpPr>
          <p:nvPr>
            <p:ph type="title" idx="4294967295"/>
          </p:nvPr>
        </p:nvSpPr>
        <p:spPr>
          <a:xfrm>
            <a:off x="495300" y="3593913"/>
            <a:ext cx="5118100" cy="1114382"/>
          </a:xfrm>
        </p:spPr>
        <p:txBody>
          <a:bodyPr vert="horz" lIns="91440" tIns="45720" rIns="91440" bIns="45720" rtlCol="0" anchor="ctr">
            <a:noAutofit/>
          </a:bodyPr>
          <a:lstStyle/>
          <a:p>
            <a:r>
              <a:rPr lang="en-US" sz="3600" dirty="0" err="1">
                <a:solidFill>
                  <a:schemeClr val="tx1"/>
                </a:solidFill>
              </a:rPr>
              <a:t>Establezca</a:t>
            </a:r>
            <a:r>
              <a:rPr lang="en-US" sz="3600" dirty="0">
                <a:solidFill>
                  <a:schemeClr val="tx1"/>
                </a:solidFill>
              </a:rPr>
              <a:t> </a:t>
            </a:r>
            <a:r>
              <a:rPr lang="en-US" sz="3600" dirty="0" err="1">
                <a:solidFill>
                  <a:schemeClr val="tx1"/>
                </a:solidFill>
              </a:rPr>
              <a:t>su</a:t>
            </a:r>
            <a:r>
              <a:rPr lang="en-US" sz="3600" dirty="0">
                <a:solidFill>
                  <a:schemeClr val="tx1"/>
                </a:solidFill>
              </a:rPr>
              <a:t> meta</a:t>
            </a:r>
          </a:p>
        </p:txBody>
      </p:sp>
      <p:sp>
        <p:nvSpPr>
          <p:cNvPr id="7" name="Rectangle 6">
            <a:extLst>
              <a:ext uri="{FF2B5EF4-FFF2-40B4-BE49-F238E27FC236}">
                <a16:creationId xmlns:a16="http://schemas.microsoft.com/office/drawing/2014/main" id="{D841ED86-26B4-458F-B185-6D9FAEE7307B}"/>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61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62B3E6AB-B6C6-449D-898C-3E522E76ADF8}"/>
              </a:ext>
            </a:extLst>
          </p:cNvPr>
          <p:cNvPicPr>
            <a:picLocks noChangeAspect="1"/>
          </p:cNvPicPr>
          <p:nvPr/>
        </p:nvPicPr>
        <p:blipFill rotWithShape="1">
          <a:blip r:embed="rId4">
            <a:extLst>
              <a:ext uri="{28A0092B-C50C-407E-A947-70E740481C1C}">
                <a14:useLocalDpi xmlns:a14="http://schemas.microsoft.com/office/drawing/2010/main" val="0"/>
              </a:ext>
            </a:extLst>
          </a:blip>
          <a:srcRect l="6528" t="11587" r="19305" b="20302"/>
          <a:stretch/>
        </p:blipFill>
        <p:spPr>
          <a:xfrm>
            <a:off x="985266" y="1145538"/>
            <a:ext cx="8158734" cy="54783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a:xfrm>
            <a:off x="661415" y="1150862"/>
            <a:ext cx="2774553" cy="1257300"/>
          </a:xfrm>
        </p:spPr>
        <p:txBody>
          <a:bodyPr>
            <a:normAutofit/>
          </a:bodyPr>
          <a:lstStyle/>
          <a:p>
            <a:r>
              <a:rPr lang="en-US" sz="4000" b="0" i="0" u="none" strike="noStrike" baseline="0" dirty="0" err="1">
                <a:solidFill>
                  <a:srgbClr val="FBAE14"/>
                </a:solidFill>
              </a:rPr>
              <a:t>Actividad</a:t>
            </a:r>
            <a:endParaRPr lang="en-US" sz="4000" dirty="0"/>
          </a:p>
        </p:txBody>
      </p:sp>
      <p:sp>
        <p:nvSpPr>
          <p:cNvPr id="4" name="Text Placeholder 3">
            <a:extLst>
              <a:ext uri="{FF2B5EF4-FFF2-40B4-BE49-F238E27FC236}">
                <a16:creationId xmlns:a16="http://schemas.microsoft.com/office/drawing/2014/main" id="{D6E73F01-AFF5-4CDE-BC79-FFDA0E0C2B53}"/>
              </a:ext>
            </a:extLst>
          </p:cNvPr>
          <p:cNvSpPr>
            <a:spLocks noGrp="1"/>
          </p:cNvSpPr>
          <p:nvPr>
            <p:ph type="body" sz="half" idx="2"/>
          </p:nvPr>
        </p:nvSpPr>
        <p:spPr>
          <a:xfrm>
            <a:off x="705866" y="2555482"/>
            <a:ext cx="2418334" cy="551180"/>
          </a:xfrm>
        </p:spPr>
        <p:txBody>
          <a:bodyPr>
            <a:normAutofit/>
          </a:bodyPr>
          <a:lstStyle/>
          <a:p>
            <a:r>
              <a:rPr lang="en-US" sz="2800" b="0" dirty="0" err="1"/>
              <a:t>Veo</a:t>
            </a:r>
            <a:r>
              <a:rPr lang="en-US" sz="2800" b="0" dirty="0"/>
              <a:t>, </a:t>
            </a:r>
            <a:r>
              <a:rPr lang="en-US" sz="2800" b="0" dirty="0" err="1"/>
              <a:t>veo</a:t>
            </a:r>
            <a:endParaRPr lang="en-US" sz="2800" b="0" dirty="0">
              <a:solidFill>
                <a:srgbClr val="FAAD14"/>
              </a:solidFill>
            </a:endParaRPr>
          </a:p>
        </p:txBody>
      </p:sp>
    </p:spTree>
    <p:extLst>
      <p:ext uri="{BB962C8B-B14F-4D97-AF65-F5344CB8AC3E}">
        <p14:creationId xmlns:p14="http://schemas.microsoft.com/office/powerpoint/2010/main" val="330660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2F2E80-D0CD-4B08-930E-407706DC6247}"/>
              </a:ext>
            </a:extLst>
          </p:cNvPr>
          <p:cNvPicPr>
            <a:picLocks noChangeAspect="1"/>
          </p:cNvPicPr>
          <p:nvPr/>
        </p:nvPicPr>
        <p:blipFill rotWithShape="1">
          <a:blip r:embed="rId3">
            <a:extLst>
              <a:ext uri="{28A0092B-C50C-407E-A947-70E740481C1C}">
                <a14:useLocalDpi xmlns:a14="http://schemas.microsoft.com/office/drawing/2010/main" val="0"/>
              </a:ext>
            </a:extLst>
          </a:blip>
          <a:srcRect l="27137" t="27803" r="44271"/>
          <a:stretch/>
        </p:blipFill>
        <p:spPr>
          <a:xfrm>
            <a:off x="5105400" y="-64396"/>
            <a:ext cx="4038600" cy="671896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560661"/>
            <a:ext cx="4419600" cy="1190078"/>
          </a:xfrm>
        </p:spPr>
        <p:txBody>
          <a:bodyPr>
            <a:noAutofit/>
          </a:bodyPr>
          <a:lstStyle/>
          <a:p>
            <a:pPr algn="l"/>
            <a:r>
              <a:rPr lang="en-US" sz="2800" b="0" i="0" u="none" strike="noStrike" baseline="0" dirty="0">
                <a:solidFill>
                  <a:srgbClr val="FBAE14"/>
                </a:solidFill>
                <a:latin typeface="+mj-lt"/>
              </a:rPr>
              <a:t>¿</a:t>
            </a:r>
            <a:r>
              <a:rPr lang="en-US" sz="2800" b="0" i="0" u="none" strike="noStrike" baseline="0" dirty="0" err="1">
                <a:solidFill>
                  <a:srgbClr val="FBAE14"/>
                </a:solidFill>
                <a:latin typeface="+mj-lt"/>
              </a:rPr>
              <a:t>Qué</a:t>
            </a:r>
            <a:r>
              <a:rPr lang="en-US" sz="2800" b="0" i="0" u="none" strike="noStrike" baseline="0" dirty="0">
                <a:solidFill>
                  <a:srgbClr val="FBAE14"/>
                </a:solidFill>
                <a:latin typeface="+mj-lt"/>
              </a:rPr>
              <a:t> son las </a:t>
            </a:r>
            <a:r>
              <a:rPr lang="en-US" sz="2800" b="0" i="0" u="none" strike="noStrike" baseline="0" dirty="0" err="1">
                <a:solidFill>
                  <a:srgbClr val="FBAE14"/>
                </a:solidFill>
                <a:latin typeface="+mj-lt"/>
              </a:rPr>
              <a:t>medidas</a:t>
            </a:r>
            <a:br>
              <a:rPr lang="en-US" sz="2800" b="0" i="0" u="none" strike="noStrike" baseline="0" dirty="0">
                <a:solidFill>
                  <a:srgbClr val="FBAE14"/>
                </a:solidFill>
                <a:latin typeface="+mj-lt"/>
              </a:rPr>
            </a:br>
            <a:r>
              <a:rPr lang="en-US" sz="2800" b="0" i="0" u="none" strike="noStrike" baseline="0" dirty="0">
                <a:solidFill>
                  <a:srgbClr val="FBAE14"/>
                </a:solidFill>
                <a:latin typeface="+mj-lt"/>
              </a:rPr>
              <a:t>de </a:t>
            </a:r>
            <a:r>
              <a:rPr lang="en-US" sz="2800" b="0" i="0" u="none" strike="noStrike" baseline="0" dirty="0" err="1">
                <a:solidFill>
                  <a:srgbClr val="FBAE14"/>
                </a:solidFill>
                <a:latin typeface="+mj-lt"/>
              </a:rPr>
              <a:t>acción</a:t>
            </a:r>
            <a:r>
              <a:rPr lang="en-US" sz="2800" b="0" i="0" u="none" strike="noStrike" baseline="0" dirty="0">
                <a:solidFill>
                  <a:srgbClr val="FBAE14"/>
                </a:solidFill>
                <a:latin typeface="+mj-lt"/>
              </a:rPr>
              <a:t>?</a:t>
            </a:r>
            <a:endParaRPr lang="en-US" sz="3600"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558801" y="1733003"/>
            <a:ext cx="4330700" cy="1031108"/>
          </a:xfrm>
        </p:spPr>
        <p:txBody>
          <a:bodyPr>
            <a:noAutofit/>
          </a:bodyPr>
          <a:lstStyle/>
          <a:p>
            <a:pPr marL="0" indent="0" algn="l">
              <a:buNone/>
            </a:pPr>
            <a:r>
              <a:rPr lang="es-ES" sz="1800" b="0" i="0" u="none" strike="noStrike" baseline="0" dirty="0">
                <a:latin typeface="+mn-lt"/>
              </a:rPr>
              <a:t>Las medidas de acción son </a:t>
            </a:r>
            <a:r>
              <a:rPr lang="en-US" sz="1800" b="0" i="0" u="none" strike="noStrike" baseline="0" dirty="0" err="1">
                <a:latin typeface="+mn-lt"/>
              </a:rPr>
              <a:t>actividades</a:t>
            </a:r>
            <a:r>
              <a:rPr lang="en-US" sz="1800" b="0" i="0" u="none" strike="noStrike" baseline="0" dirty="0">
                <a:latin typeface="+mn-lt"/>
              </a:rPr>
              <a:t> </a:t>
            </a:r>
            <a:r>
              <a:rPr lang="en-US" sz="1800" b="0" i="0" u="none" strike="noStrike" baseline="0" dirty="0" err="1">
                <a:latin typeface="+mn-lt"/>
              </a:rPr>
              <a:t>específicas</a:t>
            </a:r>
            <a:r>
              <a:rPr lang="en-US" sz="1800" b="0" i="0" u="none" strike="noStrike" baseline="0" dirty="0">
                <a:latin typeface="+mn-lt"/>
              </a:rPr>
              <a:t> que </a:t>
            </a:r>
            <a:r>
              <a:rPr lang="en-US" sz="1800" b="0" i="0" u="none" strike="noStrike" baseline="0" dirty="0" err="1">
                <a:latin typeface="+mn-lt"/>
              </a:rPr>
              <a:t>llevará</a:t>
            </a:r>
            <a:r>
              <a:rPr lang="en-US" sz="1800" b="0" i="0" u="none" strike="noStrike" baseline="0" dirty="0">
                <a:latin typeface="+mn-lt"/>
              </a:rPr>
              <a:t> </a:t>
            </a:r>
            <a:r>
              <a:rPr lang="es-ES" sz="1800" b="0" i="0" u="none" strike="noStrike" baseline="0" dirty="0">
                <a:latin typeface="+mn-lt"/>
              </a:rPr>
              <a:t>a cabo para alcanzar su meta.</a:t>
            </a:r>
            <a:endParaRPr lang="en-US" sz="2000" dirty="0">
              <a:latin typeface="+mn-lt"/>
            </a:endParaRP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590550" y="2954611"/>
            <a:ext cx="4330700" cy="2057400"/>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Aft>
                <a:spcPts val="600"/>
              </a:spcAft>
              <a:buClr>
                <a:srgbClr val="EC01C0"/>
              </a:buClr>
              <a:buNone/>
            </a:pPr>
            <a:r>
              <a:rPr lang="es-ES" sz="1800" b="0" dirty="0">
                <a:latin typeface="+mn-lt"/>
              </a:rPr>
              <a:t>Las medidas de acción deberían:</a:t>
            </a:r>
          </a:p>
          <a:p>
            <a:pPr>
              <a:lnSpc>
                <a:spcPts val="2000"/>
              </a:lnSpc>
              <a:spcAft>
                <a:spcPts val="600"/>
              </a:spcAft>
              <a:buClrTx/>
            </a:pPr>
            <a:r>
              <a:rPr lang="en-US" sz="1800" b="0" dirty="0" err="1">
                <a:latin typeface="+mn-lt"/>
              </a:rPr>
              <a:t>Estar</a:t>
            </a:r>
            <a:r>
              <a:rPr lang="en-US" sz="1800" b="0" dirty="0">
                <a:latin typeface="+mn-lt"/>
              </a:rPr>
              <a:t> </a:t>
            </a:r>
            <a:r>
              <a:rPr lang="en-US" sz="1800" b="0" dirty="0" err="1">
                <a:latin typeface="+mn-lt"/>
              </a:rPr>
              <a:t>conectadas</a:t>
            </a:r>
            <a:r>
              <a:rPr lang="en-US" sz="1800" b="0" dirty="0">
                <a:latin typeface="+mn-lt"/>
              </a:rPr>
              <a:t> con la meta;</a:t>
            </a:r>
          </a:p>
          <a:p>
            <a:pPr>
              <a:lnSpc>
                <a:spcPts val="1800"/>
              </a:lnSpc>
              <a:spcAft>
                <a:spcPts val="600"/>
              </a:spcAft>
              <a:buClrTx/>
              <a:buFont typeface="Monotype Sorts" panose="01010601010101010101" pitchFamily="2" charset="2"/>
              <a:buChar char="n"/>
            </a:pPr>
            <a:r>
              <a:rPr lang="en-US" sz="1800" b="0" dirty="0">
                <a:latin typeface="+mn-lt"/>
              </a:rPr>
              <a:t>Ser </a:t>
            </a:r>
            <a:r>
              <a:rPr lang="en-US" sz="1800" b="0" dirty="0" err="1">
                <a:latin typeface="+mn-lt"/>
              </a:rPr>
              <a:t>claras</a:t>
            </a:r>
            <a:r>
              <a:rPr lang="en-US" sz="1800" b="0" dirty="0">
                <a:latin typeface="+mn-lt"/>
              </a:rPr>
              <a:t> y </a:t>
            </a:r>
            <a:r>
              <a:rPr lang="en-US" sz="1800" b="0" dirty="0" err="1">
                <a:latin typeface="+mn-lt"/>
              </a:rPr>
              <a:t>espec</a:t>
            </a:r>
            <a:r>
              <a:rPr lang="en-US" sz="1800" b="0" dirty="0" err="1">
                <a:latin typeface="+mn-lt"/>
                <a:cs typeface="Calibri" panose="020F0502020204030204" pitchFamily="34" charset="0"/>
              </a:rPr>
              <a:t>íficas</a:t>
            </a:r>
            <a:r>
              <a:rPr lang="en-US" sz="1800" b="0" dirty="0">
                <a:latin typeface="+mn-lt"/>
                <a:cs typeface="Calibri" panose="020F0502020204030204" pitchFamily="34" charset="0"/>
              </a:rPr>
              <a:t>;</a:t>
            </a:r>
            <a:endParaRPr lang="en-US" sz="1800" b="0" dirty="0">
              <a:latin typeface="+mn-lt"/>
            </a:endParaRPr>
          </a:p>
          <a:p>
            <a:pPr>
              <a:lnSpc>
                <a:spcPts val="1800"/>
              </a:lnSpc>
              <a:spcAft>
                <a:spcPts val="600"/>
              </a:spcAft>
              <a:buClrTx/>
              <a:buFont typeface="Monotype Sorts" panose="01010601010101010101" pitchFamily="2" charset="2"/>
              <a:buChar char="n"/>
            </a:pPr>
            <a:r>
              <a:rPr lang="en-US" sz="1800" b="0" dirty="0">
                <a:latin typeface="+mn-lt"/>
              </a:rPr>
              <a:t>Responder a la </a:t>
            </a:r>
            <a:r>
              <a:rPr lang="en-US" sz="1800" b="0" dirty="0" err="1">
                <a:latin typeface="+mn-lt"/>
              </a:rPr>
              <a:t>pregunta</a:t>
            </a:r>
            <a:r>
              <a:rPr lang="en-US" sz="1800" b="0" dirty="0">
                <a:latin typeface="+mn-lt"/>
              </a:rPr>
              <a:t>: </a:t>
            </a:r>
            <a:r>
              <a:rPr lang="en-US" sz="1800" b="0" dirty="0">
                <a:latin typeface="+mn-lt"/>
                <a:cs typeface="Calibri" panose="020F0502020204030204" pitchFamily="34" charset="0"/>
              </a:rPr>
              <a:t>¿</a:t>
            </a:r>
            <a:r>
              <a:rPr lang="en-US" sz="1800" b="0" dirty="0" err="1">
                <a:latin typeface="+mn-lt"/>
                <a:cs typeface="Calibri" panose="020F0502020204030204" pitchFamily="34" charset="0"/>
              </a:rPr>
              <a:t>cómo</a:t>
            </a:r>
            <a:r>
              <a:rPr lang="en-US" sz="1800" b="0" dirty="0">
                <a:latin typeface="+mn-lt"/>
                <a:cs typeface="Calibri" panose="020F0502020204030204" pitchFamily="34" charset="0"/>
              </a:rPr>
              <a:t>?</a:t>
            </a:r>
            <a:endParaRPr lang="en-US" sz="1800" b="0" dirty="0">
              <a:latin typeface="+mn-lt"/>
            </a:endParaRPr>
          </a:p>
          <a:p>
            <a:pPr marL="0" indent="0">
              <a:spcAft>
                <a:spcPts val="1800"/>
              </a:spcAft>
              <a:buFont typeface="Monotype Sorts" panose="01010601010101010101" pitchFamily="2" charset="2"/>
              <a:buNone/>
            </a:pPr>
            <a:endParaRPr lang="en-US" sz="2400" b="0" dirty="0">
              <a:latin typeface="+mn-lt"/>
            </a:endParaRPr>
          </a:p>
        </p:txBody>
      </p:sp>
    </p:spTree>
    <p:extLst>
      <p:ext uri="{BB962C8B-B14F-4D97-AF65-F5344CB8AC3E}">
        <p14:creationId xmlns:p14="http://schemas.microsoft.com/office/powerpoint/2010/main" val="20486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9FC08D-520B-45CB-8E6D-E40F252CD417}"/>
              </a:ext>
            </a:extLst>
          </p:cNvPr>
          <p:cNvGrpSpPr/>
          <p:nvPr/>
        </p:nvGrpSpPr>
        <p:grpSpPr>
          <a:xfrm>
            <a:off x="-25400" y="-1"/>
            <a:ext cx="7372351" cy="6629401"/>
            <a:chOff x="-25400" y="-1"/>
            <a:chExt cx="7372351" cy="6629401"/>
          </a:xfrm>
        </p:grpSpPr>
        <p:pic>
          <p:nvPicPr>
            <p:cNvPr id="5" name="Picture 4">
              <a:extLst>
                <a:ext uri="{FF2B5EF4-FFF2-40B4-BE49-F238E27FC236}">
                  <a16:creationId xmlns:a16="http://schemas.microsoft.com/office/drawing/2014/main" id="{E2FBF9DE-E74E-47C1-A522-010AFCFD3FEC}"/>
                </a:ext>
              </a:extLst>
            </p:cNvPr>
            <p:cNvPicPr>
              <a:picLocks noChangeAspect="1"/>
            </p:cNvPicPr>
            <p:nvPr/>
          </p:nvPicPr>
          <p:blipFill rotWithShape="1">
            <a:blip r:embed="rId3">
              <a:extLst>
                <a:ext uri="{28A0092B-C50C-407E-A947-70E740481C1C}">
                  <a14:useLocalDpi xmlns:a14="http://schemas.microsoft.com/office/drawing/2010/main" val="0"/>
                </a:ext>
              </a:extLst>
            </a:blip>
            <a:srcRect l="-279" t="1137" r="15755" b="409"/>
            <a:stretch/>
          </p:blipFill>
          <p:spPr>
            <a:xfrm>
              <a:off x="-25400" y="0"/>
              <a:ext cx="3822700" cy="66294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DA4DCFE-BE55-416C-93DF-95211ED7A343}"/>
                </a:ext>
              </a:extLst>
            </p:cNvPr>
            <p:cNvSpPr/>
            <p:nvPr/>
          </p:nvSpPr>
          <p:spPr>
            <a:xfrm>
              <a:off x="1492251" y="-1"/>
              <a:ext cx="5854700" cy="66294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127500" y="636861"/>
            <a:ext cx="4419600" cy="1190078"/>
          </a:xfrm>
        </p:spPr>
        <p:txBody>
          <a:bodyPr>
            <a:noAutofit/>
          </a:bodyPr>
          <a:lstStyle/>
          <a:p>
            <a:pPr algn="l"/>
            <a:r>
              <a:rPr lang="en-US" sz="2800" b="0" i="0" u="none" strike="noStrike" baseline="0" dirty="0">
                <a:solidFill>
                  <a:srgbClr val="FBAE14"/>
                </a:solidFill>
                <a:latin typeface="+mj-lt"/>
              </a:rPr>
              <a:t>¿</a:t>
            </a:r>
            <a:r>
              <a:rPr lang="en-US" sz="2800" b="0" i="0" u="none" strike="noStrike" baseline="0" dirty="0" err="1">
                <a:solidFill>
                  <a:srgbClr val="FBAE14"/>
                </a:solidFill>
                <a:latin typeface="+mj-lt"/>
              </a:rPr>
              <a:t>Qué</a:t>
            </a:r>
            <a:r>
              <a:rPr lang="en-US" sz="2800" b="0" i="0" u="none" strike="noStrike" baseline="0" dirty="0">
                <a:solidFill>
                  <a:srgbClr val="FBAE14"/>
                </a:solidFill>
                <a:latin typeface="+mj-lt"/>
              </a:rPr>
              <a:t> son las </a:t>
            </a:r>
            <a:r>
              <a:rPr lang="en-US" sz="2800" b="0" i="0" u="none" strike="noStrike" baseline="0" dirty="0" err="1">
                <a:solidFill>
                  <a:srgbClr val="FBAE14"/>
                </a:solidFill>
                <a:latin typeface="+mj-lt"/>
              </a:rPr>
              <a:t>medidas</a:t>
            </a:r>
            <a:br>
              <a:rPr lang="en-US" sz="2800" b="0" i="0" u="none" strike="noStrike" baseline="0" dirty="0">
                <a:solidFill>
                  <a:srgbClr val="FBAE14"/>
                </a:solidFill>
                <a:latin typeface="+mj-lt"/>
              </a:rPr>
            </a:br>
            <a:r>
              <a:rPr lang="en-US" sz="2800" b="0" i="0" u="none" strike="noStrike" baseline="0" dirty="0">
                <a:solidFill>
                  <a:srgbClr val="FBAE14"/>
                </a:solidFill>
                <a:latin typeface="+mj-lt"/>
              </a:rPr>
              <a:t>de </a:t>
            </a:r>
            <a:r>
              <a:rPr lang="en-US" sz="2800" b="0" i="0" u="none" strike="noStrike" baseline="0" dirty="0" err="1">
                <a:solidFill>
                  <a:srgbClr val="FBAE14"/>
                </a:solidFill>
                <a:latin typeface="+mj-lt"/>
              </a:rPr>
              <a:t>acción</a:t>
            </a:r>
            <a:r>
              <a:rPr lang="en-US" sz="2800" b="0" i="0" u="none" strike="noStrike" baseline="0" dirty="0">
                <a:solidFill>
                  <a:srgbClr val="FBAE14"/>
                </a:solidFill>
                <a:latin typeface="+mj-lt"/>
              </a:rPr>
              <a:t>?</a:t>
            </a:r>
            <a:endParaRPr lang="en-US" sz="3600"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140201" y="1720303"/>
            <a:ext cx="4330700" cy="629197"/>
          </a:xfrm>
        </p:spPr>
        <p:txBody>
          <a:bodyPr>
            <a:noAutofit/>
          </a:bodyPr>
          <a:lstStyle/>
          <a:p>
            <a:pPr marL="0" indent="0">
              <a:lnSpc>
                <a:spcPts val="2300"/>
              </a:lnSpc>
              <a:spcAft>
                <a:spcPts val="600"/>
              </a:spcAft>
              <a:buClr>
                <a:srgbClr val="EC01C0"/>
              </a:buClr>
              <a:buNone/>
            </a:pPr>
            <a:r>
              <a:rPr lang="es-ES" sz="1800" b="0" i="0" u="none" strike="noStrike" baseline="0" dirty="0">
                <a:latin typeface="+mn-lt"/>
              </a:rPr>
              <a:t>Piense en el proceso de cambio.</a:t>
            </a:r>
            <a:endParaRPr lang="en-US" sz="2000" dirty="0">
              <a:latin typeface="+mn-lt"/>
            </a:endParaRP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4171950" y="2349500"/>
            <a:ext cx="4330700" cy="2738711"/>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2000" b="0" dirty="0">
                <a:latin typeface="+mn-lt"/>
              </a:rPr>
              <a:t>¿</a:t>
            </a:r>
            <a:r>
              <a:rPr lang="en-US" sz="2000" b="0" dirty="0" err="1">
                <a:latin typeface="+mn-lt"/>
              </a:rPr>
              <a:t>Qué</a:t>
            </a:r>
            <a:r>
              <a:rPr lang="en-US" sz="2000" b="0" dirty="0">
                <a:latin typeface="+mn-lt"/>
              </a:rPr>
              <a:t> </a:t>
            </a:r>
            <a:r>
              <a:rPr lang="en-US" sz="2000" b="0" dirty="0" err="1">
                <a:latin typeface="+mn-lt"/>
              </a:rPr>
              <a:t>medidas</a:t>
            </a:r>
            <a:r>
              <a:rPr lang="en-US" sz="2000" b="0" dirty="0">
                <a:latin typeface="+mn-lt"/>
              </a:rPr>
              <a:t> </a:t>
            </a:r>
            <a:r>
              <a:rPr lang="en-US" sz="2000" b="0" dirty="0" err="1">
                <a:latin typeface="+mn-lt"/>
              </a:rPr>
              <a:t>respaldarán</a:t>
            </a:r>
            <a:r>
              <a:rPr lang="en-US" sz="2000" b="0" dirty="0">
                <a:latin typeface="+mn-lt"/>
              </a:rPr>
              <a:t> </a:t>
            </a:r>
            <a:r>
              <a:rPr lang="es-ES" sz="2000" b="0" dirty="0">
                <a:latin typeface="+mn-lt"/>
              </a:rPr>
              <a:t>los cambios en su programa?</a:t>
            </a:r>
          </a:p>
          <a:p>
            <a:pPr>
              <a:buClrTx/>
            </a:pPr>
            <a:r>
              <a:rPr lang="en-US" sz="2000" b="0" dirty="0">
                <a:latin typeface="+mn-lt"/>
              </a:rPr>
              <a:t>¿</a:t>
            </a:r>
            <a:r>
              <a:rPr lang="en-US" sz="2000" b="0" dirty="0" err="1">
                <a:latin typeface="+mn-lt"/>
              </a:rPr>
              <a:t>Qué</a:t>
            </a:r>
            <a:r>
              <a:rPr lang="en-US" sz="2000" b="0" dirty="0">
                <a:latin typeface="+mn-lt"/>
              </a:rPr>
              <a:t> </a:t>
            </a:r>
            <a:r>
              <a:rPr lang="en-US" sz="2000" b="0" dirty="0" err="1">
                <a:latin typeface="+mn-lt"/>
              </a:rPr>
              <a:t>recursos</a:t>
            </a:r>
            <a:r>
              <a:rPr lang="en-US" sz="2000" b="0" dirty="0">
                <a:latin typeface="+mn-lt"/>
              </a:rPr>
              <a:t> se </a:t>
            </a:r>
            <a:r>
              <a:rPr lang="en-US" sz="2000" b="0" dirty="0" err="1">
                <a:latin typeface="+mn-lt"/>
              </a:rPr>
              <a:t>necesitan</a:t>
            </a:r>
            <a:r>
              <a:rPr lang="en-US" sz="2000" b="0" dirty="0">
                <a:latin typeface="+mn-lt"/>
              </a:rPr>
              <a:t>?</a:t>
            </a:r>
          </a:p>
          <a:p>
            <a:pPr>
              <a:buClrTx/>
            </a:pPr>
            <a:r>
              <a:rPr lang="en-US" sz="2000" b="0" dirty="0">
                <a:latin typeface="+mn-lt"/>
              </a:rPr>
              <a:t>¿</a:t>
            </a:r>
            <a:r>
              <a:rPr lang="en-US" sz="2000" b="0" dirty="0" err="1">
                <a:latin typeface="+mn-lt"/>
              </a:rPr>
              <a:t>Qué</a:t>
            </a:r>
            <a:r>
              <a:rPr lang="en-US" sz="2000" b="0" dirty="0">
                <a:latin typeface="+mn-lt"/>
              </a:rPr>
              <a:t> </a:t>
            </a:r>
            <a:r>
              <a:rPr lang="en-US" sz="2000" b="0" dirty="0" err="1">
                <a:latin typeface="+mn-lt"/>
              </a:rPr>
              <a:t>desafíos</a:t>
            </a:r>
            <a:r>
              <a:rPr lang="en-US" sz="2000" b="0" dirty="0">
                <a:latin typeface="+mn-lt"/>
              </a:rPr>
              <a:t> </a:t>
            </a:r>
            <a:r>
              <a:rPr lang="en-US" sz="2000" b="0" dirty="0" err="1">
                <a:latin typeface="+mn-lt"/>
              </a:rPr>
              <a:t>podrían</a:t>
            </a:r>
            <a:r>
              <a:rPr lang="en-US" sz="2000" b="0" dirty="0">
                <a:latin typeface="+mn-lt"/>
              </a:rPr>
              <a:t> </a:t>
            </a:r>
            <a:r>
              <a:rPr lang="en-US" sz="2000" b="0" dirty="0" err="1">
                <a:latin typeface="+mn-lt"/>
              </a:rPr>
              <a:t>surgir</a:t>
            </a:r>
            <a:r>
              <a:rPr lang="en-US" sz="2000" b="0" dirty="0">
                <a:latin typeface="+mn-lt"/>
              </a:rPr>
              <a:t>?</a:t>
            </a:r>
          </a:p>
        </p:txBody>
      </p:sp>
    </p:spTree>
    <p:extLst>
      <p:ext uri="{BB962C8B-B14F-4D97-AF65-F5344CB8AC3E}">
        <p14:creationId xmlns:p14="http://schemas.microsoft.com/office/powerpoint/2010/main" val="72936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99C5EE70-B697-426A-B5F6-78CD15C33C96}"/>
              </a:ext>
            </a:extLst>
          </p:cNvPr>
          <p:cNvSpPr/>
          <p:nvPr/>
        </p:nvSpPr>
        <p:spPr>
          <a:xfrm>
            <a:off x="4247163" y="1369356"/>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a16="http://schemas.microsoft.com/office/drawing/2014/main" id="{44AC4B6A-FF94-4BAD-874D-6D72A1A5B3DB}"/>
              </a:ext>
            </a:extLst>
          </p:cNvPr>
          <p:cNvSpPr/>
          <p:nvPr/>
        </p:nvSpPr>
        <p:spPr>
          <a:xfrm>
            <a:off x="-1972" y="1369356"/>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a:xfrm>
            <a:off x="628650" y="365127"/>
            <a:ext cx="7886700" cy="752446"/>
          </a:xfrm>
        </p:spPr>
        <p:txBody>
          <a:bodyPr>
            <a:noAutofit/>
          </a:bodyPr>
          <a:lstStyle/>
          <a:p>
            <a:pPr>
              <a:lnSpc>
                <a:spcPct val="100000"/>
              </a:lnSpc>
              <a:spcAft>
                <a:spcPts val="1200"/>
              </a:spcAft>
            </a:pPr>
            <a:r>
              <a:rPr lang="en-US" sz="2800" b="0" i="0" u="none" strike="noStrike" baseline="0" dirty="0">
                <a:solidFill>
                  <a:srgbClr val="FBAE14"/>
                </a:solidFill>
              </a:rPr>
              <a:t>¿</a:t>
            </a:r>
            <a:r>
              <a:rPr lang="en-US" sz="2800" b="0" i="0" u="none" strike="noStrike" baseline="0" dirty="0" err="1">
                <a:solidFill>
                  <a:srgbClr val="FBAE14"/>
                </a:solidFill>
              </a:rPr>
              <a:t>Cuál</a:t>
            </a:r>
            <a:r>
              <a:rPr lang="en-US" sz="2800" b="0" i="0" u="none" strike="noStrike" baseline="0" dirty="0">
                <a:solidFill>
                  <a:srgbClr val="FBAE14"/>
                </a:solidFill>
              </a:rPr>
              <a:t> es la </a:t>
            </a:r>
            <a:r>
              <a:rPr lang="en-US" sz="2800" b="0" i="0" u="none" strike="noStrike" baseline="0" dirty="0" err="1">
                <a:solidFill>
                  <a:srgbClr val="FBAE14"/>
                </a:solidFill>
              </a:rPr>
              <a:t>diferencia</a:t>
            </a:r>
            <a:r>
              <a:rPr lang="en-US" sz="2800" b="0" i="0" u="none" strike="noStrike" baseline="0" dirty="0">
                <a:solidFill>
                  <a:srgbClr val="FBAE14"/>
                </a:solidFill>
              </a:rPr>
              <a:t>?</a:t>
            </a:r>
            <a:endParaRPr lang="en-US" sz="3600" dirty="0"/>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1"/>
          </p:nvPr>
        </p:nvSpPr>
        <p:spPr>
          <a:xfrm>
            <a:off x="628650" y="1490730"/>
            <a:ext cx="3886200" cy="454588"/>
          </a:xfrm>
        </p:spPr>
        <p:txBody>
          <a:bodyPr>
            <a:normAutofit/>
          </a:bodyPr>
          <a:lstStyle/>
          <a:p>
            <a:pPr marL="0" indent="0">
              <a:buNone/>
            </a:pPr>
            <a:r>
              <a:rPr lang="en-US" sz="2400" dirty="0">
                <a:solidFill>
                  <a:schemeClr val="bg1"/>
                </a:solidFill>
              </a:rPr>
              <a:t>Metas</a:t>
            </a:r>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2"/>
          </p:nvPr>
        </p:nvSpPr>
        <p:spPr>
          <a:xfrm>
            <a:off x="5247290" y="1515489"/>
            <a:ext cx="3886200" cy="614089"/>
          </a:xfrm>
        </p:spPr>
        <p:txBody>
          <a:bodyPr>
            <a:normAutofit/>
          </a:bodyPr>
          <a:lstStyle/>
          <a:p>
            <a:pPr marL="0" indent="0">
              <a:buNone/>
            </a:pPr>
            <a:r>
              <a:rPr lang="en-US" sz="2400" dirty="0" err="1">
                <a:solidFill>
                  <a:schemeClr val="bg1"/>
                </a:solidFill>
              </a:rPr>
              <a:t>Medidas</a:t>
            </a:r>
            <a:r>
              <a:rPr lang="en-US" sz="2400" dirty="0">
                <a:solidFill>
                  <a:schemeClr val="bg1"/>
                </a:solidFill>
              </a:rPr>
              <a:t> de </a:t>
            </a:r>
            <a:r>
              <a:rPr lang="en-US" sz="2400" dirty="0" err="1">
                <a:solidFill>
                  <a:schemeClr val="bg1"/>
                </a:solidFill>
              </a:rPr>
              <a:t>acci</a:t>
            </a:r>
            <a:r>
              <a:rPr lang="en-US" sz="2400" dirty="0" err="1">
                <a:solidFill>
                  <a:schemeClr val="bg1"/>
                </a:solidFill>
                <a:latin typeface="Calibri" panose="020F0502020204030204" pitchFamily="34" charset="0"/>
                <a:cs typeface="Calibri" panose="020F0502020204030204" pitchFamily="34" charset="0"/>
              </a:rPr>
              <a:t>ón</a:t>
            </a:r>
            <a:endParaRPr lang="en-US" sz="2400" dirty="0">
              <a:solidFill>
                <a:schemeClr val="bg1"/>
              </a:solidFill>
            </a:endParaRPr>
          </a:p>
        </p:txBody>
      </p:sp>
      <p:sp>
        <p:nvSpPr>
          <p:cNvPr id="16" name="Content Placeholder 3">
            <a:extLst>
              <a:ext uri="{FF2B5EF4-FFF2-40B4-BE49-F238E27FC236}">
                <a16:creationId xmlns:a16="http://schemas.microsoft.com/office/drawing/2014/main" id="{504830ED-157D-44D9-B2CA-BFBDB2C74279}"/>
              </a:ext>
            </a:extLst>
          </p:cNvPr>
          <p:cNvSpPr txBox="1">
            <a:spLocks/>
          </p:cNvSpPr>
          <p:nvPr/>
        </p:nvSpPr>
        <p:spPr>
          <a:xfrm>
            <a:off x="642445" y="2140000"/>
            <a:ext cx="3225774" cy="458864"/>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0" dirty="0"/>
              <a:t>Un </a:t>
            </a:r>
            <a:r>
              <a:rPr lang="en-US" sz="1600" b="0" dirty="0" err="1"/>
              <a:t>resultado</a:t>
            </a:r>
            <a:r>
              <a:rPr lang="en-US" sz="1600" b="0" dirty="0"/>
              <a:t> </a:t>
            </a:r>
            <a:r>
              <a:rPr lang="en-US" sz="1600" b="0" dirty="0" err="1"/>
              <a:t>deseado</a:t>
            </a:r>
            <a:r>
              <a:rPr lang="en-US" sz="1600" b="0" dirty="0"/>
              <a:t> de forma </a:t>
            </a:r>
            <a:r>
              <a:rPr lang="en-US" sz="1600" b="0" dirty="0" err="1"/>
              <a:t>amplia</a:t>
            </a:r>
            <a:endParaRPr lang="en-US" sz="1600" dirty="0"/>
          </a:p>
        </p:txBody>
      </p:sp>
      <p:sp>
        <p:nvSpPr>
          <p:cNvPr id="20" name="Content Placeholder 4">
            <a:extLst>
              <a:ext uri="{FF2B5EF4-FFF2-40B4-BE49-F238E27FC236}">
                <a16:creationId xmlns:a16="http://schemas.microsoft.com/office/drawing/2014/main" id="{665A3328-8370-4178-A6AD-C356A76E9CD9}"/>
              </a:ext>
            </a:extLst>
          </p:cNvPr>
          <p:cNvSpPr txBox="1">
            <a:spLocks/>
          </p:cNvSpPr>
          <p:nvPr/>
        </p:nvSpPr>
        <p:spPr>
          <a:xfrm>
            <a:off x="5275783" y="2104549"/>
            <a:ext cx="3402724" cy="2021697"/>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0" dirty="0"/>
              <a:t>La </a:t>
            </a:r>
            <a:r>
              <a:rPr lang="en-US" sz="1600" b="0" dirty="0" err="1"/>
              <a:t>implementación</a:t>
            </a:r>
            <a:r>
              <a:rPr lang="en-US" sz="1600" b="0" dirty="0"/>
              <a:t> </a:t>
            </a:r>
            <a:r>
              <a:rPr lang="en-US" sz="1600" b="0" dirty="0" err="1"/>
              <a:t>planificada</a:t>
            </a:r>
            <a:r>
              <a:rPr lang="en-US" sz="1600" b="0" dirty="0"/>
              <a:t> </a:t>
            </a:r>
            <a:r>
              <a:rPr lang="es-ES" sz="1600" b="0" dirty="0"/>
              <a:t>de la meta y el objetivo</a:t>
            </a:r>
          </a:p>
          <a:p>
            <a:pPr marL="0" indent="0">
              <a:buNone/>
            </a:pPr>
            <a:r>
              <a:rPr lang="es-ES" sz="1600" b="0" dirty="0"/>
              <a:t>Elabore un anillo de actividades físicas que los maestros puedan llevar a cabo en interiores y al </a:t>
            </a:r>
            <a:r>
              <a:rPr lang="en-US" sz="1600" b="0" dirty="0" err="1"/>
              <a:t>aire</a:t>
            </a:r>
            <a:r>
              <a:rPr lang="en-US" sz="1600" b="0" dirty="0"/>
              <a:t> libre.</a:t>
            </a:r>
            <a:endParaRPr lang="en-US" sz="1100" b="0" baseline="30000" dirty="0"/>
          </a:p>
        </p:txBody>
      </p:sp>
      <p:sp>
        <p:nvSpPr>
          <p:cNvPr id="21" name="Content Placeholder 3">
            <a:extLst>
              <a:ext uri="{FF2B5EF4-FFF2-40B4-BE49-F238E27FC236}">
                <a16:creationId xmlns:a16="http://schemas.microsoft.com/office/drawing/2014/main" id="{1B4E5B65-1370-4707-831F-022C7E2A0152}"/>
              </a:ext>
            </a:extLst>
          </p:cNvPr>
          <p:cNvSpPr txBox="1">
            <a:spLocks/>
          </p:cNvSpPr>
          <p:nvPr/>
        </p:nvSpPr>
        <p:spPr>
          <a:xfrm>
            <a:off x="642444" y="2780892"/>
            <a:ext cx="3618513" cy="940629"/>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b="0" dirty="0"/>
              <a:t>Los niños pequeños realizarán al </a:t>
            </a:r>
            <a:r>
              <a:rPr lang="en-US" sz="1600" b="0" dirty="0" err="1"/>
              <a:t>menos</a:t>
            </a:r>
            <a:r>
              <a:rPr lang="en-US" sz="1600" b="0" dirty="0"/>
              <a:t> 60 </a:t>
            </a:r>
            <a:r>
              <a:rPr lang="en-US" sz="1600" b="0" dirty="0" err="1"/>
              <a:t>minutos</a:t>
            </a:r>
            <a:r>
              <a:rPr lang="en-US" sz="1600" b="0" dirty="0"/>
              <a:t> de </a:t>
            </a:r>
            <a:r>
              <a:rPr lang="en-US" sz="1600" b="0" dirty="0" err="1"/>
              <a:t>actividad</a:t>
            </a:r>
            <a:r>
              <a:rPr lang="en-US" sz="1600" b="0" dirty="0"/>
              <a:t> </a:t>
            </a:r>
            <a:r>
              <a:rPr lang="en-US" sz="1600" b="0" dirty="0" err="1"/>
              <a:t>física</a:t>
            </a:r>
            <a:r>
              <a:rPr lang="en-US" sz="1600" b="0" dirty="0"/>
              <a:t> por día.</a:t>
            </a:r>
          </a:p>
        </p:txBody>
      </p:sp>
      <p:pic>
        <p:nvPicPr>
          <p:cNvPr id="28" name="Picture 27">
            <a:extLst>
              <a:ext uri="{FF2B5EF4-FFF2-40B4-BE49-F238E27FC236}">
                <a16:creationId xmlns:a16="http://schemas.microsoft.com/office/drawing/2014/main" id="{A94BE26F-2F42-4092-B2A8-9B69D63EB3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344" y="4126246"/>
            <a:ext cx="3745844" cy="2507448"/>
          </a:xfrm>
          <a:prstGeom prst="rect">
            <a:avLst/>
          </a:prstGeom>
          <a:ln>
            <a:noFill/>
          </a:ln>
          <a:effectLst>
            <a:outerShdw blurRad="292100" dist="139700" dir="2700000" algn="tl" rotWithShape="0">
              <a:srgbClr val="333333">
                <a:alpha val="65000"/>
              </a:srgbClr>
            </a:outerShdw>
          </a:effectLst>
        </p:spPr>
      </p:pic>
      <p:pic>
        <p:nvPicPr>
          <p:cNvPr id="30" name="Picture 29" descr="A group of children posing for a photo&#10;&#10;Description automatically generated with low confidence">
            <a:extLst>
              <a:ext uri="{FF2B5EF4-FFF2-40B4-BE49-F238E27FC236}">
                <a16:creationId xmlns:a16="http://schemas.microsoft.com/office/drawing/2014/main" id="{2ECE6331-302A-4E91-A7AF-07835A42B914}"/>
              </a:ext>
            </a:extLst>
          </p:cNvPr>
          <p:cNvPicPr>
            <a:picLocks noChangeAspect="1"/>
          </p:cNvPicPr>
          <p:nvPr/>
        </p:nvPicPr>
        <p:blipFill rotWithShape="1">
          <a:blip r:embed="rId4">
            <a:extLst>
              <a:ext uri="{28A0092B-C50C-407E-A947-70E740481C1C}">
                <a14:useLocalDpi xmlns:a14="http://schemas.microsoft.com/office/drawing/2010/main" val="0"/>
              </a:ext>
            </a:extLst>
          </a:blip>
          <a:srcRect l="19334" t="24103" r="29466" b="1376"/>
          <a:stretch/>
        </p:blipFill>
        <p:spPr>
          <a:xfrm>
            <a:off x="5473699" y="3581400"/>
            <a:ext cx="3546957" cy="3441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01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16"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9FC08D-520B-45CB-8E6D-E40F252CD417}"/>
              </a:ext>
            </a:extLst>
          </p:cNvPr>
          <p:cNvGrpSpPr/>
          <p:nvPr/>
        </p:nvGrpSpPr>
        <p:grpSpPr>
          <a:xfrm>
            <a:off x="0" y="0"/>
            <a:ext cx="6673852" cy="6629401"/>
            <a:chOff x="673098" y="-1"/>
            <a:chExt cx="6673852" cy="6629401"/>
          </a:xfrm>
        </p:grpSpPr>
        <p:pic>
          <p:nvPicPr>
            <p:cNvPr id="5" name="Picture 4">
              <a:extLst>
                <a:ext uri="{FF2B5EF4-FFF2-40B4-BE49-F238E27FC236}">
                  <a16:creationId xmlns:a16="http://schemas.microsoft.com/office/drawing/2014/main" id="{E2FBF9DE-E74E-47C1-A522-010AFCFD3FEC}"/>
                </a:ext>
              </a:extLst>
            </p:cNvPr>
            <p:cNvPicPr>
              <a:picLocks noChangeAspect="1"/>
            </p:cNvPicPr>
            <p:nvPr/>
          </p:nvPicPr>
          <p:blipFill rotWithShape="1">
            <a:blip r:embed="rId3">
              <a:extLst>
                <a:ext uri="{28A0092B-C50C-407E-A947-70E740481C1C}">
                  <a14:useLocalDpi xmlns:a14="http://schemas.microsoft.com/office/drawing/2010/main" val="0"/>
                </a:ext>
              </a:extLst>
            </a:blip>
            <a:srcRect l="24823" t="11877" r="10323"/>
            <a:stretch/>
          </p:blipFill>
          <p:spPr>
            <a:xfrm>
              <a:off x="673098" y="-1"/>
              <a:ext cx="3556002" cy="662940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DA4DCFE-BE55-416C-93DF-95211ED7A343}"/>
                </a:ext>
              </a:extLst>
            </p:cNvPr>
            <p:cNvSpPr/>
            <p:nvPr/>
          </p:nvSpPr>
          <p:spPr>
            <a:xfrm>
              <a:off x="2463800" y="-1"/>
              <a:ext cx="4883150" cy="66294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127500" y="228600"/>
            <a:ext cx="4724400" cy="1190078"/>
          </a:xfrm>
        </p:spPr>
        <p:txBody>
          <a:bodyPr>
            <a:noAutofit/>
          </a:bodyPr>
          <a:lstStyle/>
          <a:p>
            <a:pPr algn="l"/>
            <a:r>
              <a:rPr lang="en-US" sz="2400" b="0" i="0" u="none" strike="noStrike" baseline="0" dirty="0">
                <a:solidFill>
                  <a:srgbClr val="FBAE14"/>
                </a:solidFill>
                <a:latin typeface="+mj-lt"/>
              </a:rPr>
              <a:t>¿</a:t>
            </a:r>
            <a:r>
              <a:rPr lang="en-US" sz="2400" b="0" i="0" u="none" strike="noStrike" baseline="0" dirty="0" err="1">
                <a:solidFill>
                  <a:srgbClr val="FBAE14"/>
                </a:solidFill>
                <a:latin typeface="+mj-lt"/>
              </a:rPr>
              <a:t>Cómo</a:t>
            </a:r>
            <a:r>
              <a:rPr lang="en-US" sz="2400" b="0" i="0" u="none" strike="noStrike" baseline="0" dirty="0">
                <a:solidFill>
                  <a:srgbClr val="FBAE14"/>
                </a:solidFill>
                <a:latin typeface="+mj-lt"/>
              </a:rPr>
              <a:t> se </a:t>
            </a:r>
            <a:r>
              <a:rPr lang="en-US" sz="2400" b="0" i="0" u="none" strike="noStrike" baseline="0" dirty="0" err="1">
                <a:solidFill>
                  <a:srgbClr val="FBAE14"/>
                </a:solidFill>
                <a:latin typeface="+mj-lt"/>
              </a:rPr>
              <a:t>desarrollan</a:t>
            </a:r>
            <a:r>
              <a:rPr lang="en-US" sz="2400" b="0" i="0" u="none" strike="noStrike" baseline="0" dirty="0">
                <a:solidFill>
                  <a:srgbClr val="FBAE14"/>
                </a:solidFill>
                <a:latin typeface="+mj-lt"/>
              </a:rPr>
              <a:t> los</a:t>
            </a:r>
            <a:br>
              <a:rPr lang="en-US" sz="2400" b="0" i="0" u="none" strike="noStrike" baseline="0" dirty="0">
                <a:solidFill>
                  <a:srgbClr val="FBAE14"/>
                </a:solidFill>
                <a:latin typeface="+mj-lt"/>
              </a:rPr>
            </a:br>
            <a:r>
              <a:rPr lang="es-ES" sz="2400" b="0" i="0" u="none" strike="noStrike" baseline="0" dirty="0">
                <a:solidFill>
                  <a:srgbClr val="FBAE14"/>
                </a:solidFill>
                <a:latin typeface="+mj-lt"/>
              </a:rPr>
              <a:t>pasos de un plan de acción?</a:t>
            </a:r>
            <a:endParaRPr lang="en-US" sz="3200"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140201" y="1312042"/>
            <a:ext cx="4330700" cy="629197"/>
          </a:xfrm>
        </p:spPr>
        <p:txBody>
          <a:bodyPr>
            <a:noAutofit/>
          </a:bodyPr>
          <a:lstStyle/>
          <a:p>
            <a:pPr marL="0" indent="0">
              <a:lnSpc>
                <a:spcPts val="2300"/>
              </a:lnSpc>
              <a:spcAft>
                <a:spcPts val="600"/>
              </a:spcAft>
              <a:buClr>
                <a:srgbClr val="EC01C0"/>
              </a:buClr>
              <a:buNone/>
            </a:pPr>
            <a:r>
              <a:rPr lang="en-US" sz="2000" dirty="0">
                <a:latin typeface="+mn-lt"/>
              </a:rPr>
              <a:t>Meta:</a:t>
            </a: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4159250" y="1663920"/>
            <a:ext cx="4330700" cy="1431159"/>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1800" b="0" dirty="0">
                <a:latin typeface="+mn-lt"/>
              </a:rPr>
              <a:t>Los </a:t>
            </a:r>
            <a:r>
              <a:rPr lang="en-US" sz="1800" b="0" dirty="0" err="1">
                <a:latin typeface="+mn-lt"/>
              </a:rPr>
              <a:t>niños</a:t>
            </a:r>
            <a:r>
              <a:rPr lang="en-US" sz="1800" b="0" dirty="0">
                <a:latin typeface="+mn-lt"/>
              </a:rPr>
              <a:t> </a:t>
            </a:r>
            <a:r>
              <a:rPr lang="en-US" sz="1800" b="0" dirty="0" err="1">
                <a:latin typeface="+mn-lt"/>
              </a:rPr>
              <a:t>pequeños</a:t>
            </a:r>
            <a:r>
              <a:rPr lang="en-US" sz="1800" b="0" dirty="0">
                <a:latin typeface="+mn-lt"/>
              </a:rPr>
              <a:t> </a:t>
            </a:r>
            <a:r>
              <a:rPr lang="en-US" sz="1800" b="0" dirty="0" err="1">
                <a:latin typeface="+mn-lt"/>
              </a:rPr>
              <a:t>realizarán</a:t>
            </a:r>
            <a:r>
              <a:rPr lang="en-US" sz="1800" b="0" dirty="0">
                <a:latin typeface="+mn-lt"/>
              </a:rPr>
              <a:t> 60 </a:t>
            </a:r>
            <a:r>
              <a:rPr lang="en-US" sz="1800" b="0" dirty="0" err="1">
                <a:latin typeface="+mn-lt"/>
              </a:rPr>
              <a:t>minutos</a:t>
            </a:r>
            <a:r>
              <a:rPr lang="en-US" sz="1800" b="0" dirty="0">
                <a:latin typeface="+mn-lt"/>
              </a:rPr>
              <a:t> de </a:t>
            </a:r>
            <a:r>
              <a:rPr lang="en-US" sz="1800" b="0" dirty="0" err="1">
                <a:latin typeface="+mn-lt"/>
              </a:rPr>
              <a:t>actividad</a:t>
            </a:r>
            <a:r>
              <a:rPr lang="en-US" sz="1800" b="0" dirty="0">
                <a:latin typeface="+mn-lt"/>
              </a:rPr>
              <a:t> </a:t>
            </a:r>
            <a:r>
              <a:rPr lang="en-US" sz="1800" b="0" dirty="0" err="1">
                <a:latin typeface="+mn-lt"/>
              </a:rPr>
              <a:t>física</a:t>
            </a:r>
            <a:r>
              <a:rPr lang="en-US" sz="1800" b="0" dirty="0">
                <a:latin typeface="+mn-lt"/>
              </a:rPr>
              <a:t> </a:t>
            </a:r>
            <a:r>
              <a:rPr lang="es-ES" sz="1800" b="0" dirty="0">
                <a:latin typeface="+mn-lt"/>
              </a:rPr>
              <a:t>diaria durante los juegos y las transiciones de juego al aire libre </a:t>
            </a:r>
            <a:r>
              <a:rPr lang="en-US" sz="1800" b="0" dirty="0">
                <a:latin typeface="+mn-lt"/>
              </a:rPr>
              <a:t>y </a:t>
            </a:r>
            <a:r>
              <a:rPr lang="en-US" sz="1800" b="0" dirty="0" err="1">
                <a:latin typeface="+mn-lt"/>
              </a:rPr>
              <a:t>en</a:t>
            </a:r>
            <a:r>
              <a:rPr lang="en-US" sz="1800" b="0" dirty="0">
                <a:latin typeface="+mn-lt"/>
              </a:rPr>
              <a:t> </a:t>
            </a:r>
            <a:r>
              <a:rPr lang="en-US" sz="1800" b="0" dirty="0" err="1">
                <a:latin typeface="+mn-lt"/>
              </a:rPr>
              <a:t>el</a:t>
            </a:r>
            <a:r>
              <a:rPr lang="en-US" sz="1800" b="0" dirty="0">
                <a:latin typeface="+mn-lt"/>
              </a:rPr>
              <a:t> interior.</a:t>
            </a:r>
            <a:endParaRPr lang="en-US" sz="1200" b="0" dirty="0">
              <a:latin typeface="+mn-lt"/>
            </a:endParaRPr>
          </a:p>
        </p:txBody>
      </p:sp>
      <p:sp>
        <p:nvSpPr>
          <p:cNvPr id="9" name="Content Placeholder 2">
            <a:extLst>
              <a:ext uri="{FF2B5EF4-FFF2-40B4-BE49-F238E27FC236}">
                <a16:creationId xmlns:a16="http://schemas.microsoft.com/office/drawing/2014/main" id="{EC9765B0-23C7-4294-B668-9A4C8635DFDA}"/>
              </a:ext>
            </a:extLst>
          </p:cNvPr>
          <p:cNvSpPr txBox="1">
            <a:spLocks/>
          </p:cNvSpPr>
          <p:nvPr/>
        </p:nvSpPr>
        <p:spPr>
          <a:xfrm>
            <a:off x="4140201" y="3190711"/>
            <a:ext cx="4330700" cy="629197"/>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Aft>
                <a:spcPts val="600"/>
              </a:spcAft>
              <a:buClr>
                <a:srgbClr val="EC01C0"/>
              </a:buClr>
              <a:buFont typeface="Monotype Sorts" panose="01010601010101010101" pitchFamily="2" charset="2"/>
              <a:buNone/>
            </a:pPr>
            <a:r>
              <a:rPr lang="en-US" sz="2000" dirty="0" err="1">
                <a:latin typeface="+mn-lt"/>
              </a:rPr>
              <a:t>Medidas</a:t>
            </a:r>
            <a:r>
              <a:rPr lang="en-US" sz="2000" dirty="0">
                <a:latin typeface="+mn-lt"/>
              </a:rPr>
              <a:t> de </a:t>
            </a:r>
            <a:r>
              <a:rPr lang="en-US" sz="2000" dirty="0" err="1">
                <a:latin typeface="+mn-lt"/>
              </a:rPr>
              <a:t>acci</a:t>
            </a:r>
            <a:r>
              <a:rPr lang="en-US" sz="2000" dirty="0" err="1">
                <a:latin typeface="+mn-lt"/>
                <a:cs typeface="Calibri" panose="020F0502020204030204" pitchFamily="34" charset="0"/>
              </a:rPr>
              <a:t>ón</a:t>
            </a:r>
            <a:r>
              <a:rPr lang="en-US" sz="2000" dirty="0">
                <a:latin typeface="+mn-lt"/>
              </a:rPr>
              <a:t>:</a:t>
            </a:r>
          </a:p>
        </p:txBody>
      </p:sp>
      <p:sp>
        <p:nvSpPr>
          <p:cNvPr id="10" name="Content Placeholder 2">
            <a:extLst>
              <a:ext uri="{FF2B5EF4-FFF2-40B4-BE49-F238E27FC236}">
                <a16:creationId xmlns:a16="http://schemas.microsoft.com/office/drawing/2014/main" id="{B5E79A25-CC38-44DC-9BCD-38D7657AAABB}"/>
              </a:ext>
            </a:extLst>
          </p:cNvPr>
          <p:cNvSpPr txBox="1">
            <a:spLocks/>
          </p:cNvSpPr>
          <p:nvPr/>
        </p:nvSpPr>
        <p:spPr>
          <a:xfrm>
            <a:off x="4159250" y="3616708"/>
            <a:ext cx="4883150" cy="3012691"/>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s-ES" sz="1800" b="0" dirty="0">
                <a:latin typeface="+mn-lt"/>
              </a:rPr>
              <a:t>Elaborar un anillo de actividades </a:t>
            </a:r>
            <a:r>
              <a:rPr lang="en-US" sz="1800" b="0" dirty="0">
                <a:latin typeface="+mn-lt"/>
              </a:rPr>
              <a:t>con </a:t>
            </a:r>
            <a:r>
              <a:rPr lang="en-US" sz="1800" b="0" dirty="0" err="1">
                <a:latin typeface="+mn-lt"/>
              </a:rPr>
              <a:t>actividades</a:t>
            </a:r>
            <a:r>
              <a:rPr lang="en-US" sz="1800" b="0" dirty="0">
                <a:latin typeface="+mn-lt"/>
              </a:rPr>
              <a:t> </a:t>
            </a:r>
            <a:r>
              <a:rPr lang="en-US" sz="1800" b="0" dirty="0" err="1">
                <a:latin typeface="+mn-lt"/>
              </a:rPr>
              <a:t>físicas</a:t>
            </a:r>
            <a:r>
              <a:rPr lang="en-US" sz="1800" b="0" dirty="0">
                <a:latin typeface="+mn-lt"/>
              </a:rPr>
              <a:t> </a:t>
            </a:r>
            <a:r>
              <a:rPr lang="en-US" sz="1800" b="0" dirty="0" err="1">
                <a:latin typeface="+mn-lt"/>
              </a:rPr>
              <a:t>rápidas</a:t>
            </a:r>
            <a:r>
              <a:rPr lang="en-US" sz="1800" b="0" dirty="0">
                <a:latin typeface="+mn-lt"/>
              </a:rPr>
              <a:t> para </a:t>
            </a:r>
            <a:r>
              <a:rPr lang="es-ES" sz="1800" b="0" dirty="0">
                <a:latin typeface="+mn-lt"/>
              </a:rPr>
              <a:t>utilizar durante las transiciones.</a:t>
            </a:r>
          </a:p>
          <a:p>
            <a:pPr>
              <a:buClrTx/>
            </a:pPr>
            <a:r>
              <a:rPr lang="en-US" sz="1800" b="0" dirty="0" err="1">
                <a:latin typeface="+mn-lt"/>
              </a:rPr>
              <a:t>Incluir</a:t>
            </a:r>
            <a:r>
              <a:rPr lang="en-US" sz="1800" b="0" dirty="0">
                <a:latin typeface="+mn-lt"/>
              </a:rPr>
              <a:t> 2 </a:t>
            </a:r>
            <a:r>
              <a:rPr lang="en-US" sz="1800" b="0" dirty="0" err="1">
                <a:latin typeface="+mn-lt"/>
              </a:rPr>
              <a:t>actividades</a:t>
            </a:r>
            <a:r>
              <a:rPr lang="en-US" sz="1800" b="0" dirty="0">
                <a:latin typeface="+mn-lt"/>
              </a:rPr>
              <a:t> </a:t>
            </a:r>
            <a:r>
              <a:rPr lang="en-US" sz="1800" b="0" dirty="0" err="1">
                <a:latin typeface="+mn-lt"/>
              </a:rPr>
              <a:t>físicas</a:t>
            </a:r>
            <a:r>
              <a:rPr lang="en-US" sz="1800" b="0" dirty="0">
                <a:latin typeface="+mn-lt"/>
              </a:rPr>
              <a:t> </a:t>
            </a:r>
            <a:r>
              <a:rPr lang="es-ES" sz="1800" b="0" dirty="0">
                <a:latin typeface="+mn-lt"/>
              </a:rPr>
              <a:t>estructuradas en los planes de </a:t>
            </a:r>
            <a:r>
              <a:rPr lang="en-US" sz="1800" b="0" dirty="0" err="1">
                <a:latin typeface="+mn-lt"/>
              </a:rPr>
              <a:t>estudio</a:t>
            </a:r>
            <a:r>
              <a:rPr lang="en-US" sz="1800" b="0" dirty="0">
                <a:latin typeface="+mn-lt"/>
              </a:rPr>
              <a:t> </a:t>
            </a:r>
            <a:r>
              <a:rPr lang="en-US" sz="1800" b="0" dirty="0" err="1">
                <a:latin typeface="+mn-lt"/>
              </a:rPr>
              <a:t>diarios</a:t>
            </a:r>
            <a:r>
              <a:rPr lang="en-US" sz="1800" b="0" dirty="0">
                <a:latin typeface="+mn-lt"/>
              </a:rPr>
              <a:t>.</a:t>
            </a:r>
          </a:p>
          <a:p>
            <a:pPr>
              <a:buClrTx/>
            </a:pPr>
            <a:r>
              <a:rPr lang="es-ES" sz="1800" b="0" dirty="0">
                <a:latin typeface="+mn-lt"/>
              </a:rPr>
              <a:t>Crear un cuadro de actividades con </a:t>
            </a:r>
            <a:r>
              <a:rPr lang="en-US" sz="1800" b="0" dirty="0" err="1">
                <a:latin typeface="+mn-lt"/>
              </a:rPr>
              <a:t>equipo</a:t>
            </a:r>
            <a:r>
              <a:rPr lang="en-US" sz="1800" b="0" dirty="0">
                <a:latin typeface="+mn-lt"/>
              </a:rPr>
              <a:t> </a:t>
            </a:r>
            <a:r>
              <a:rPr lang="en-US" sz="1800" b="0" dirty="0" err="1">
                <a:latin typeface="+mn-lt"/>
              </a:rPr>
              <a:t>portátil</a:t>
            </a:r>
            <a:r>
              <a:rPr lang="en-US" sz="1800" b="0" dirty="0">
                <a:latin typeface="+mn-lt"/>
              </a:rPr>
              <a:t> para </a:t>
            </a:r>
            <a:r>
              <a:rPr lang="en-US" sz="1800" b="0" dirty="0" err="1">
                <a:latin typeface="+mn-lt"/>
              </a:rPr>
              <a:t>utilizar</a:t>
            </a:r>
            <a:r>
              <a:rPr lang="en-US" sz="1800" b="0" dirty="0">
                <a:latin typeface="+mn-lt"/>
              </a:rPr>
              <a:t> </a:t>
            </a:r>
            <a:r>
              <a:rPr lang="en-US" sz="1800" b="0" dirty="0" err="1">
                <a:latin typeface="+mn-lt"/>
              </a:rPr>
              <a:t>durante</a:t>
            </a:r>
            <a:r>
              <a:rPr lang="en-US" sz="1800" b="0" dirty="0">
                <a:latin typeface="+mn-lt"/>
              </a:rPr>
              <a:t> </a:t>
            </a:r>
            <a:r>
              <a:rPr lang="es-ES" sz="1800" b="0" dirty="0">
                <a:latin typeface="+mn-lt"/>
              </a:rPr>
              <a:t>el juego al aire libre y en interior.</a:t>
            </a:r>
            <a:endParaRPr lang="en-US" sz="1200" b="0" dirty="0">
              <a:latin typeface="+mn-lt"/>
            </a:endParaRPr>
          </a:p>
        </p:txBody>
      </p:sp>
    </p:spTree>
    <p:extLst>
      <p:ext uri="{BB962C8B-B14F-4D97-AF65-F5344CB8AC3E}">
        <p14:creationId xmlns:p14="http://schemas.microsoft.com/office/powerpoint/2010/main" val="19424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F5BB1A-0501-4B00-BA5A-EBB783379DD5}"/>
              </a:ext>
            </a:extLst>
          </p:cNvPr>
          <p:cNvSpPr/>
          <p:nvPr/>
        </p:nvSpPr>
        <p:spPr>
          <a:xfrm>
            <a:off x="625033" y="1088020"/>
            <a:ext cx="8241175" cy="35997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580CB9-648C-469A-97DA-9A8598A5F300}"/>
              </a:ext>
            </a:extLst>
          </p:cNvPr>
          <p:cNvSpPr txBox="1"/>
          <p:nvPr/>
        </p:nvSpPr>
        <p:spPr>
          <a:xfrm>
            <a:off x="625033" y="1088020"/>
            <a:ext cx="6319778" cy="461665"/>
          </a:xfrm>
          <a:prstGeom prst="rect">
            <a:avLst/>
          </a:prstGeom>
          <a:noFill/>
        </p:spPr>
        <p:txBody>
          <a:bodyPr wrap="square" rtlCol="0">
            <a:spAutoFit/>
          </a:bodyPr>
          <a:lstStyle/>
          <a:p>
            <a:r>
              <a:rPr lang="en-US" sz="2400" b="0" i="0" u="none" strike="noStrike" baseline="0" dirty="0" err="1">
                <a:solidFill>
                  <a:srgbClr val="00426A"/>
                </a:solidFill>
              </a:rPr>
              <a:t>Queremos</a:t>
            </a:r>
            <a:r>
              <a:rPr lang="en-US" sz="2400" b="0" i="0" u="none" strike="noStrike" baseline="0" dirty="0">
                <a:solidFill>
                  <a:srgbClr val="00426A"/>
                </a:solidFill>
              </a:rPr>
              <a:t> </a:t>
            </a:r>
            <a:r>
              <a:rPr lang="en-US" sz="2400" b="0" i="0" u="none" strike="noStrike" baseline="0" dirty="0" err="1">
                <a:solidFill>
                  <a:srgbClr val="00426A"/>
                </a:solidFill>
              </a:rPr>
              <a:t>agradecer</a:t>
            </a:r>
            <a:r>
              <a:rPr lang="en-US" sz="2400" b="0" i="0" u="none" strike="noStrike" baseline="0" dirty="0">
                <a:solidFill>
                  <a:srgbClr val="00426A"/>
                </a:solidFill>
              </a:rPr>
              <a:t> </a:t>
            </a:r>
            <a:r>
              <a:rPr lang="en-US" sz="2400" b="0" i="0" u="none" strike="noStrike" baseline="0" dirty="0" err="1">
                <a:solidFill>
                  <a:srgbClr val="00426A"/>
                </a:solidFill>
              </a:rPr>
              <a:t>especialmente</a:t>
            </a:r>
            <a:r>
              <a:rPr lang="en-US" sz="2400" b="0" i="0" u="none" strike="noStrike" baseline="0" dirty="0">
                <a:solidFill>
                  <a:srgbClr val="00426A"/>
                </a:solidFill>
              </a:rPr>
              <a:t> a:</a:t>
            </a:r>
            <a:endParaRPr lang="en-US" sz="2400" dirty="0"/>
          </a:p>
        </p:txBody>
      </p:sp>
      <p:sp>
        <p:nvSpPr>
          <p:cNvPr id="4" name="TextBox 3">
            <a:extLst>
              <a:ext uri="{FF2B5EF4-FFF2-40B4-BE49-F238E27FC236}">
                <a16:creationId xmlns:a16="http://schemas.microsoft.com/office/drawing/2014/main" id="{89D7043F-B022-43DF-B776-415F8C379DE5}"/>
              </a:ext>
            </a:extLst>
          </p:cNvPr>
          <p:cNvSpPr txBox="1"/>
          <p:nvPr/>
        </p:nvSpPr>
        <p:spPr>
          <a:xfrm>
            <a:off x="972277" y="1967696"/>
            <a:ext cx="3206187" cy="2246769"/>
          </a:xfrm>
          <a:prstGeom prst="rect">
            <a:avLst/>
          </a:prstGeom>
          <a:noFill/>
        </p:spPr>
        <p:txBody>
          <a:bodyPr wrap="square" lIns="91440" tIns="45720" rIns="91440" bIns="45720" rtlCol="0" anchor="t">
            <a:spAutoFit/>
          </a:bodyPr>
          <a:lstStyle/>
          <a:p>
            <a:pPr algn="l"/>
            <a:r>
              <a:rPr lang="es-ES" sz="1400" b="1" i="0" u="none" strike="noStrike" baseline="0" dirty="0"/>
              <a:t>Centros para el Control y la</a:t>
            </a:r>
          </a:p>
          <a:p>
            <a:pPr algn="l"/>
            <a:r>
              <a:rPr lang="en-US" sz="1400" b="1" i="0" u="none" strike="noStrike" baseline="0" dirty="0" err="1"/>
              <a:t>Prevención</a:t>
            </a:r>
            <a:r>
              <a:rPr lang="en-US" sz="1400" b="1" i="0" u="none" strike="noStrike" baseline="0" dirty="0"/>
              <a:t> de </a:t>
            </a:r>
            <a:r>
              <a:rPr lang="en-US" sz="1400" b="1" i="0" u="none" strike="noStrike" baseline="0" dirty="0" err="1"/>
              <a:t>Enfermedades</a:t>
            </a:r>
            <a:endParaRPr lang="en-US" sz="1400" b="1" i="0" u="none" strike="noStrike" baseline="0" dirty="0"/>
          </a:p>
          <a:p>
            <a:pPr algn="l"/>
            <a:r>
              <a:rPr lang="es-ES" sz="1400" b="1" i="0" u="none" strike="noStrike" baseline="0" dirty="0"/>
              <a:t>(CDC, por sus siglas en inglés)</a:t>
            </a:r>
          </a:p>
          <a:p>
            <a:pPr algn="l"/>
            <a:r>
              <a:rPr lang="en-US" sz="1400" b="0" i="0" u="none" strike="noStrike" baseline="0" dirty="0"/>
              <a:t>Por </a:t>
            </a:r>
            <a:r>
              <a:rPr lang="en-US" sz="1400" b="0" i="0" u="none" strike="noStrike" baseline="0" dirty="0" err="1"/>
              <a:t>el</a:t>
            </a:r>
            <a:r>
              <a:rPr lang="en-US" sz="1400" b="0" i="0" u="none" strike="noStrike" baseline="0" dirty="0"/>
              <a:t> </a:t>
            </a:r>
            <a:r>
              <a:rPr lang="en-US" sz="1400" b="0" i="0" u="none" strike="noStrike" baseline="0" dirty="0" err="1"/>
              <a:t>generoso</a:t>
            </a:r>
            <a:r>
              <a:rPr lang="en-US" sz="1400" b="0" i="0" u="none" strike="noStrike" baseline="0" dirty="0"/>
              <a:t> </a:t>
            </a:r>
            <a:r>
              <a:rPr lang="en-US" sz="1400" b="0" i="0" u="none" strike="noStrike" baseline="0" dirty="0" err="1"/>
              <a:t>apoyo</a:t>
            </a:r>
            <a:r>
              <a:rPr lang="en-US" sz="1400" b="0" i="0" u="none" strike="noStrike" baseline="0" dirty="0"/>
              <a:t> </a:t>
            </a:r>
            <a:r>
              <a:rPr lang="en-US" sz="1400" b="0" i="0" u="none" strike="noStrike" baseline="0" dirty="0" err="1"/>
              <a:t>financiero</a:t>
            </a:r>
            <a:r>
              <a:rPr lang="en-US" sz="1400" b="0" i="0" u="none" strike="noStrike" baseline="0" dirty="0"/>
              <a:t> y la </a:t>
            </a:r>
            <a:r>
              <a:rPr lang="en-US" sz="1400" b="0" i="0" u="none" strike="noStrike" baseline="0" dirty="0" err="1"/>
              <a:t>experiencia</a:t>
            </a:r>
            <a:endParaRPr lang="en-US" sz="1400" b="0" i="0" u="none" strike="noStrike" baseline="0" dirty="0"/>
          </a:p>
          <a:p>
            <a:pPr algn="l"/>
            <a:endParaRPr lang="en-US" sz="1400" b="0" i="0" u="none" strike="noStrike" baseline="0" dirty="0"/>
          </a:p>
          <a:p>
            <a:pPr algn="l"/>
            <a:r>
              <a:rPr lang="en-US" sz="1400" b="1" i="0" u="none" strike="noStrike" baseline="0" dirty="0"/>
              <a:t>Nemours Children’s Health</a:t>
            </a:r>
          </a:p>
          <a:p>
            <a:pPr algn="l"/>
            <a:r>
              <a:rPr lang="es-ES" sz="1400" b="0" i="0" u="none" strike="noStrike" baseline="0" dirty="0"/>
              <a:t>Por su experiencia y desarrollo</a:t>
            </a:r>
          </a:p>
          <a:p>
            <a:pPr algn="l"/>
            <a:r>
              <a:rPr lang="en-US" sz="1400" b="0" i="0" u="none" strike="noStrike" baseline="0" dirty="0"/>
              <a:t>de </a:t>
            </a:r>
            <a:r>
              <a:rPr lang="en-US" sz="1400" b="0" i="0" u="none" strike="noStrike" baseline="0" dirty="0" err="1"/>
              <a:t>productos</a:t>
            </a:r>
            <a:r>
              <a:rPr lang="en-US" sz="1400" b="0" i="0" u="none" strike="noStrike" baseline="0" dirty="0"/>
              <a:t>, </a:t>
            </a:r>
            <a:r>
              <a:rPr lang="en-US" sz="1400" b="0" i="0" u="none" strike="noStrike" baseline="0" dirty="0" err="1"/>
              <a:t>materiales</a:t>
            </a:r>
            <a:r>
              <a:rPr lang="en-US" sz="1400" b="0" i="0" u="none" strike="noStrike" baseline="0" dirty="0"/>
              <a:t> y</a:t>
            </a:r>
          </a:p>
          <a:p>
            <a:pPr algn="l"/>
            <a:r>
              <a:rPr lang="en-US" sz="1400" b="0" i="0" u="none" strike="noStrike" baseline="0" dirty="0" err="1"/>
              <a:t>soporte</a:t>
            </a:r>
            <a:endParaRPr lang="en-US" sz="1400" dirty="0"/>
          </a:p>
        </p:txBody>
      </p:sp>
      <p:sp>
        <p:nvSpPr>
          <p:cNvPr id="6" name="TextBox 5">
            <a:extLst>
              <a:ext uri="{FF2B5EF4-FFF2-40B4-BE49-F238E27FC236}">
                <a16:creationId xmlns:a16="http://schemas.microsoft.com/office/drawing/2014/main" id="{05EEF9B4-5F13-4E78-B1AA-942F7B8D2866}"/>
              </a:ext>
            </a:extLst>
          </p:cNvPr>
          <p:cNvSpPr txBox="1"/>
          <p:nvPr/>
        </p:nvSpPr>
        <p:spPr>
          <a:xfrm>
            <a:off x="4965538" y="1995331"/>
            <a:ext cx="3391384" cy="2246769"/>
          </a:xfrm>
          <a:prstGeom prst="rect">
            <a:avLst/>
          </a:prstGeom>
          <a:noFill/>
        </p:spPr>
        <p:txBody>
          <a:bodyPr wrap="square" lIns="91440" tIns="45720" rIns="91440" bIns="45720" rtlCol="0" anchor="t">
            <a:spAutoFit/>
          </a:bodyPr>
          <a:lstStyle/>
          <a:p>
            <a:pPr algn="l"/>
            <a:r>
              <a:rPr lang="en-US" sz="1400" b="1" i="0" u="none" strike="noStrike" baseline="0" dirty="0"/>
              <a:t>Dra. Diane Craft, </a:t>
            </a:r>
            <a:r>
              <a:rPr lang="en-US" sz="1400" b="1" i="0" u="none" strike="noStrike" baseline="0" dirty="0" err="1"/>
              <a:t>Consultora</a:t>
            </a:r>
            <a:endParaRPr lang="en-US" sz="1400" b="1" i="0" u="none" strike="noStrike" baseline="0" dirty="0"/>
          </a:p>
          <a:p>
            <a:pPr algn="l"/>
            <a:r>
              <a:rPr lang="en-US" sz="1400" b="1" i="0" u="none" strike="noStrike" baseline="0" dirty="0"/>
              <a:t>de </a:t>
            </a:r>
            <a:r>
              <a:rPr lang="en-US" sz="1400" b="1" i="0" u="none" strike="noStrike" baseline="0" dirty="0" err="1"/>
              <a:t>actividad</a:t>
            </a:r>
            <a:r>
              <a:rPr lang="en-US" sz="1400" b="1" i="0" u="none" strike="noStrike" baseline="0" dirty="0"/>
              <a:t> </a:t>
            </a:r>
            <a:r>
              <a:rPr lang="en-US" sz="1400" b="1" i="0" u="none" strike="noStrike" baseline="0" dirty="0" err="1"/>
              <a:t>física</a:t>
            </a:r>
            <a:r>
              <a:rPr lang="en-US" sz="1400" b="1" i="0" u="none" strike="noStrike" baseline="0" dirty="0"/>
              <a:t> </a:t>
            </a:r>
            <a:r>
              <a:rPr lang="en-US" sz="1400" b="1" i="0" u="none" strike="noStrike" baseline="0" dirty="0" err="1"/>
              <a:t>durante</a:t>
            </a:r>
            <a:r>
              <a:rPr lang="en-US" sz="1400" b="1" i="0" u="none" strike="noStrike" baseline="0" dirty="0"/>
              <a:t> </a:t>
            </a:r>
            <a:r>
              <a:rPr lang="en-US" sz="1400" b="1" i="0" u="none" strike="noStrike" baseline="0" dirty="0" err="1"/>
              <a:t>el</a:t>
            </a:r>
            <a:endParaRPr lang="en-US" sz="1400" b="1" i="0" u="none" strike="noStrike" baseline="0" dirty="0"/>
          </a:p>
          <a:p>
            <a:pPr algn="l"/>
            <a:r>
              <a:rPr lang="en-US" sz="1400" b="1" i="0" u="none" strike="noStrike" baseline="0" dirty="0"/>
              <a:t>preescolar</a:t>
            </a:r>
          </a:p>
          <a:p>
            <a:pPr algn="l"/>
            <a:r>
              <a:rPr lang="es-ES" sz="1400" b="0" i="0" u="none" strike="noStrike" baseline="0" dirty="0"/>
              <a:t>Por su experiencia y contribuciones al desarrollo de productos</a:t>
            </a:r>
          </a:p>
          <a:p>
            <a:pPr algn="l"/>
            <a:endParaRPr lang="en-US" sz="1400" b="0" i="0" u="none" strike="noStrike" baseline="0" dirty="0"/>
          </a:p>
          <a:p>
            <a:pPr algn="l"/>
            <a:r>
              <a:rPr lang="en-US" sz="1400" b="1" i="0" u="none" strike="noStrike" baseline="0" dirty="0"/>
              <a:t>Katherine Falen, Med, </a:t>
            </a:r>
            <a:r>
              <a:rPr lang="en-US" sz="1400" b="1" i="0" u="none" strike="noStrike" baseline="0" dirty="0" err="1"/>
              <a:t>Consultora</a:t>
            </a:r>
            <a:endParaRPr lang="en-US" sz="1400" b="1" i="0" u="none" strike="noStrike" baseline="0" dirty="0"/>
          </a:p>
          <a:p>
            <a:pPr algn="l"/>
            <a:r>
              <a:rPr lang="es-ES" sz="1400" b="1" i="0" u="none" strike="noStrike" baseline="0" dirty="0"/>
              <a:t>de bebés y niños pequeños</a:t>
            </a:r>
          </a:p>
          <a:p>
            <a:pPr algn="l"/>
            <a:r>
              <a:rPr lang="es-ES" sz="1400" b="0" i="0" u="none" strike="noStrike" baseline="0" dirty="0"/>
              <a:t>Por su experiencia y contribuciones</a:t>
            </a:r>
          </a:p>
          <a:p>
            <a:pPr algn="l"/>
            <a:r>
              <a:rPr lang="es-ES" sz="1400" b="0" i="0" u="none" strike="noStrike" baseline="0" dirty="0"/>
              <a:t>al desarrollo de productos</a:t>
            </a:r>
            <a:endParaRPr lang="en-US" sz="1100" dirty="0"/>
          </a:p>
        </p:txBody>
      </p:sp>
    </p:spTree>
    <p:extLst>
      <p:ext uri="{BB962C8B-B14F-4D97-AF65-F5344CB8AC3E}">
        <p14:creationId xmlns:p14="http://schemas.microsoft.com/office/powerpoint/2010/main" val="412744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1CC6AD-9F96-4B0B-AB37-9891F6564E36}"/>
              </a:ext>
            </a:extLst>
          </p:cNvPr>
          <p:cNvPicPr>
            <a:picLocks noChangeAspect="1"/>
          </p:cNvPicPr>
          <p:nvPr/>
        </p:nvPicPr>
        <p:blipFill rotWithShape="1">
          <a:blip r:embed="rId3"/>
          <a:srcRect l="64309" t="12259" r="9289" b="34902"/>
          <a:stretch/>
        </p:blipFill>
        <p:spPr>
          <a:xfrm>
            <a:off x="0" y="254000"/>
            <a:ext cx="9151820" cy="6019800"/>
          </a:xfrm>
          <a:prstGeom prst="rect">
            <a:avLst/>
          </a:prstGeom>
        </p:spPr>
      </p:pic>
    </p:spTree>
    <p:extLst>
      <p:ext uri="{BB962C8B-B14F-4D97-AF65-F5344CB8AC3E}">
        <p14:creationId xmlns:p14="http://schemas.microsoft.com/office/powerpoint/2010/main" val="3433372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EACEF2-4C97-462A-90C1-5CD37BA1976A}"/>
              </a:ext>
            </a:extLst>
          </p:cNvPr>
          <p:cNvGrpSpPr/>
          <p:nvPr/>
        </p:nvGrpSpPr>
        <p:grpSpPr>
          <a:xfrm>
            <a:off x="0" y="771524"/>
            <a:ext cx="9144004" cy="5938830"/>
            <a:chOff x="0" y="771524"/>
            <a:chExt cx="9144004" cy="5938830"/>
          </a:xfrm>
        </p:grpSpPr>
        <p:pic>
          <p:nvPicPr>
            <p:cNvPr id="25" name="Picture 24">
              <a:extLst>
                <a:ext uri="{FF2B5EF4-FFF2-40B4-BE49-F238E27FC236}">
                  <a16:creationId xmlns:a16="http://schemas.microsoft.com/office/drawing/2014/main" id="{193D3072-6F1F-4E25-90A6-BDD43D6E4D25}"/>
                </a:ext>
              </a:extLst>
            </p:cNvPr>
            <p:cNvPicPr>
              <a:picLocks noChangeAspect="1"/>
            </p:cNvPicPr>
            <p:nvPr/>
          </p:nvPicPr>
          <p:blipFill rotWithShape="1">
            <a:blip r:embed="rId3">
              <a:extLst>
                <a:ext uri="{28A0092B-C50C-407E-A947-70E740481C1C}">
                  <a14:useLocalDpi xmlns:a14="http://schemas.microsoft.com/office/drawing/2010/main" val="0"/>
                </a:ext>
              </a:extLst>
            </a:blip>
            <a:srcRect t="9462" b="23851"/>
            <a:stretch/>
          </p:blipFill>
          <p:spPr>
            <a:xfrm>
              <a:off x="0" y="2648444"/>
              <a:ext cx="9144000" cy="4061910"/>
            </a:xfrm>
            <a:prstGeom prst="rect">
              <a:avLst/>
            </a:prstGeom>
          </p:spPr>
        </p:pic>
        <p:sp>
          <p:nvSpPr>
            <p:cNvPr id="27" name="Rectangle 26">
              <a:extLst>
                <a:ext uri="{FF2B5EF4-FFF2-40B4-BE49-F238E27FC236}">
                  <a16:creationId xmlns:a16="http://schemas.microsoft.com/office/drawing/2014/main" id="{59B0D746-7E64-4E83-90DF-600CC5E9BEDA}"/>
                </a:ext>
              </a:extLst>
            </p:cNvPr>
            <p:cNvSpPr/>
            <p:nvPr/>
          </p:nvSpPr>
          <p:spPr>
            <a:xfrm rot="16200000">
              <a:off x="3116266" y="-2344739"/>
              <a:ext cx="2911476" cy="91440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itle 4">
            <a:extLst>
              <a:ext uri="{FF2B5EF4-FFF2-40B4-BE49-F238E27FC236}">
                <a16:creationId xmlns:a16="http://schemas.microsoft.com/office/drawing/2014/main" id="{C9FD611D-324D-4FD8-B72F-BFC8301C240F}"/>
              </a:ext>
            </a:extLst>
          </p:cNvPr>
          <p:cNvSpPr>
            <a:spLocks noGrp="1"/>
          </p:cNvSpPr>
          <p:nvPr>
            <p:ph type="title"/>
          </p:nvPr>
        </p:nvSpPr>
        <p:spPr>
          <a:xfrm>
            <a:off x="4229100" y="519275"/>
            <a:ext cx="4605748" cy="1489415"/>
          </a:xfrm>
        </p:spPr>
        <p:txBody>
          <a:bodyPr>
            <a:noAutofit/>
          </a:bodyPr>
          <a:lstStyle/>
          <a:p>
            <a:r>
              <a:rPr lang="es-ES" sz="2400" b="0" i="0" u="none" strike="noStrike" baseline="0" dirty="0">
                <a:solidFill>
                  <a:srgbClr val="00426A"/>
                </a:solidFill>
              </a:rPr>
              <a:t>Cree sus medidas de acción</a:t>
            </a:r>
            <a:endParaRPr lang="en-US" sz="3600" dirty="0">
              <a:solidFill>
                <a:srgbClr val="00426A"/>
              </a:solidFill>
            </a:endParaRPr>
          </a:p>
        </p:txBody>
      </p:sp>
    </p:spTree>
    <p:extLst>
      <p:ext uri="{BB962C8B-B14F-4D97-AF65-F5344CB8AC3E}">
        <p14:creationId xmlns:p14="http://schemas.microsoft.com/office/powerpoint/2010/main" val="3662133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0A7A433-645E-4722-9C03-26953DB124CD}"/>
              </a:ext>
            </a:extLst>
          </p:cNvPr>
          <p:cNvGrpSpPr/>
          <p:nvPr/>
        </p:nvGrpSpPr>
        <p:grpSpPr>
          <a:xfrm>
            <a:off x="-4" y="1"/>
            <a:ext cx="9144003" cy="6933300"/>
            <a:chOff x="-4" y="1"/>
            <a:chExt cx="9144003" cy="6933300"/>
          </a:xfrm>
        </p:grpSpPr>
        <p:pic>
          <p:nvPicPr>
            <p:cNvPr id="12" name="Picture 11" descr="A picture containing person, indoor&#10;&#10;Description automatically generated">
              <a:extLst>
                <a:ext uri="{FF2B5EF4-FFF2-40B4-BE49-F238E27FC236}">
                  <a16:creationId xmlns:a16="http://schemas.microsoft.com/office/drawing/2014/main" id="{137AF960-3A1C-4E9C-94F2-5DF61EEA002E}"/>
                </a:ext>
              </a:extLst>
            </p:cNvPr>
            <p:cNvPicPr>
              <a:picLocks noChangeAspect="1"/>
            </p:cNvPicPr>
            <p:nvPr/>
          </p:nvPicPr>
          <p:blipFill rotWithShape="1">
            <a:blip r:embed="rId3">
              <a:extLst>
                <a:ext uri="{28A0092B-C50C-407E-A947-70E740481C1C}">
                  <a14:useLocalDpi xmlns:a14="http://schemas.microsoft.com/office/drawing/2010/main" val="0"/>
                </a:ext>
              </a:extLst>
            </a:blip>
            <a:srcRect t="4368" b="6465"/>
            <a:stretch/>
          </p:blipFill>
          <p:spPr>
            <a:xfrm>
              <a:off x="-1" y="1497701"/>
              <a:ext cx="9144000" cy="5435600"/>
            </a:xfrm>
            <a:prstGeom prst="rect">
              <a:avLst/>
            </a:prstGeom>
          </p:spPr>
        </p:pic>
        <p:sp>
          <p:nvSpPr>
            <p:cNvPr id="13" name="Rectangle 12">
              <a:extLst>
                <a:ext uri="{FF2B5EF4-FFF2-40B4-BE49-F238E27FC236}">
                  <a16:creationId xmlns:a16="http://schemas.microsoft.com/office/drawing/2014/main" id="{890EC622-6645-4FB5-8182-1ED119B96221}"/>
                </a:ext>
              </a:extLst>
            </p:cNvPr>
            <p:cNvSpPr/>
            <p:nvPr/>
          </p:nvSpPr>
          <p:spPr>
            <a:xfrm rot="16200000">
              <a:off x="3116259" y="-3116262"/>
              <a:ext cx="2911476" cy="91440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529300" y="110224"/>
            <a:ext cx="8085398" cy="872670"/>
          </a:xfrm>
        </p:spPr>
        <p:txBody>
          <a:bodyPr>
            <a:normAutofit fontScale="90000"/>
          </a:bodyPr>
          <a:lstStyle/>
          <a:p>
            <a:r>
              <a:rPr lang="es-ES" b="0" i="0" u="none" strike="noStrike" baseline="0" dirty="0">
                <a:solidFill>
                  <a:srgbClr val="FBAE14"/>
                </a:solidFill>
              </a:rPr>
              <a:t>Comparta sus metas y medidas de acción</a:t>
            </a:r>
            <a:endParaRPr lang="en-US" sz="5400" dirty="0"/>
          </a:p>
        </p:txBody>
      </p:sp>
      <p:sp>
        <p:nvSpPr>
          <p:cNvPr id="9" name="Rectangle 8">
            <a:extLst>
              <a:ext uri="{FF2B5EF4-FFF2-40B4-BE49-F238E27FC236}">
                <a16:creationId xmlns:a16="http://schemas.microsoft.com/office/drawing/2014/main" id="{A5A39DB6-2C45-4E84-B060-50179C7396EC}"/>
              </a:ext>
            </a:extLst>
          </p:cNvPr>
          <p:cNvSpPr/>
          <p:nvPr/>
        </p:nvSpPr>
        <p:spPr>
          <a:xfrm rot="5400000" flipH="1">
            <a:off x="3963479" y="-2876232"/>
            <a:ext cx="1217039" cy="9144000"/>
          </a:xfrm>
          <a:prstGeom prst="rect">
            <a:avLst/>
          </a:prstGeom>
          <a:gradFill flip="none" rotWithShape="1">
            <a:gsLst>
              <a:gs pos="50000">
                <a:srgbClr val="ECECEC">
                  <a:alpha val="50000"/>
                </a:srgbClr>
              </a:gs>
              <a:gs pos="0">
                <a:schemeClr val="bg1">
                  <a:lumMod val="85000"/>
                  <a:alpha val="0"/>
                </a:schemeClr>
              </a:gs>
              <a:gs pos="8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413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629840" y="457200"/>
            <a:ext cx="3942159" cy="1119352"/>
          </a:xfrm>
        </p:spPr>
        <p:txBody>
          <a:bodyPr>
            <a:normAutofit/>
          </a:bodyPr>
          <a:lstStyle/>
          <a:p>
            <a:pPr algn="l"/>
            <a:r>
              <a:rPr lang="en-US" b="0" i="0" u="none" strike="noStrike" baseline="0" dirty="0">
                <a:solidFill>
                  <a:srgbClr val="FBAE14"/>
                </a:solidFill>
              </a:rPr>
              <a:t>¿</a:t>
            </a:r>
            <a:r>
              <a:rPr lang="en-US" b="0" i="0" u="none" strike="noStrike" baseline="0" dirty="0" err="1">
                <a:solidFill>
                  <a:srgbClr val="FBAE14"/>
                </a:solidFill>
              </a:rPr>
              <a:t>Cómo</a:t>
            </a:r>
            <a:r>
              <a:rPr lang="en-US" b="0" i="0" u="none" strike="noStrike" baseline="0" dirty="0">
                <a:solidFill>
                  <a:srgbClr val="FBAE14"/>
                </a:solidFill>
              </a:rPr>
              <a:t> </a:t>
            </a:r>
            <a:r>
              <a:rPr lang="en-US" b="0" i="0" u="none" strike="noStrike" baseline="0" dirty="0" err="1">
                <a:solidFill>
                  <a:srgbClr val="FBAE14"/>
                </a:solidFill>
              </a:rPr>
              <a:t>utiliza</a:t>
            </a:r>
            <a:r>
              <a:rPr lang="en-US" b="0" i="0" u="none" strike="noStrike" baseline="0" dirty="0">
                <a:solidFill>
                  <a:srgbClr val="FBAE14"/>
                </a:solidFill>
              </a:rPr>
              <a:t> </a:t>
            </a:r>
            <a:r>
              <a:rPr lang="en-US" b="0" i="0" u="none" strike="noStrike" baseline="0" dirty="0" err="1">
                <a:solidFill>
                  <a:srgbClr val="FBAE14"/>
                </a:solidFill>
              </a:rPr>
              <a:t>su</a:t>
            </a:r>
            <a:br>
              <a:rPr lang="en-US" b="0" i="0" u="none" strike="noStrike" baseline="0" dirty="0">
                <a:solidFill>
                  <a:srgbClr val="FBAE14"/>
                </a:solidFill>
              </a:rPr>
            </a:br>
            <a:r>
              <a:rPr lang="en-US" b="0" i="0" u="none" strike="noStrike" baseline="0" dirty="0">
                <a:solidFill>
                  <a:srgbClr val="FBAE14"/>
                </a:solidFill>
              </a:rPr>
              <a:t>plan de </a:t>
            </a:r>
            <a:r>
              <a:rPr lang="en-US" b="0" i="0" u="none" strike="noStrike" baseline="0" dirty="0" err="1">
                <a:solidFill>
                  <a:srgbClr val="FBAE14"/>
                </a:solidFill>
              </a:rPr>
              <a:t>acción</a:t>
            </a:r>
            <a:r>
              <a:rPr lang="en-US" b="0" i="0" u="none" strike="noStrike" baseline="0" dirty="0">
                <a:solidFill>
                  <a:srgbClr val="FBAE14"/>
                </a:solidFill>
              </a:rPr>
              <a:t>?</a:t>
            </a:r>
            <a:endParaRPr lang="en-US" sz="4800" dirty="0"/>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686300" y="1576552"/>
            <a:ext cx="4254500" cy="5052848"/>
          </a:xfrm>
        </p:spPr>
        <p:txBody>
          <a:bodyPr>
            <a:noAutofit/>
          </a:bodyPr>
          <a:lstStyle/>
          <a:p>
            <a:r>
              <a:rPr lang="en-US" sz="1800" b="0" dirty="0" err="1"/>
              <a:t>Establezca</a:t>
            </a:r>
            <a:r>
              <a:rPr lang="en-US" sz="1800" b="0" dirty="0"/>
              <a:t> una </a:t>
            </a:r>
            <a:r>
              <a:rPr lang="en-US" sz="1800" b="0" dirty="0" err="1"/>
              <a:t>fecha</a:t>
            </a:r>
            <a:r>
              <a:rPr lang="en-US" sz="1800" b="0" dirty="0"/>
              <a:t> de </a:t>
            </a:r>
            <a:r>
              <a:rPr lang="es-ES" sz="1800" b="0" dirty="0"/>
              <a:t>finalización para sus medidas de </a:t>
            </a:r>
            <a:r>
              <a:rPr lang="en-US" sz="1800" b="0" dirty="0" err="1"/>
              <a:t>acción</a:t>
            </a:r>
            <a:r>
              <a:rPr lang="en-US" sz="1800" b="0" dirty="0"/>
              <a:t> y </a:t>
            </a:r>
            <a:r>
              <a:rPr lang="en-US" sz="1800" b="0" dirty="0" err="1"/>
              <a:t>metas</a:t>
            </a:r>
            <a:r>
              <a:rPr lang="en-US" sz="1800" b="0" dirty="0"/>
              <a:t>.</a:t>
            </a:r>
          </a:p>
          <a:p>
            <a:r>
              <a:rPr lang="en-US" sz="1800" b="0" dirty="0" err="1"/>
              <a:t>Comparta</a:t>
            </a:r>
            <a:r>
              <a:rPr lang="en-US" sz="1800" b="0" dirty="0"/>
              <a:t> </a:t>
            </a:r>
            <a:r>
              <a:rPr lang="en-US" sz="1800" b="0" dirty="0" err="1"/>
              <a:t>responsabilidad</a:t>
            </a:r>
            <a:r>
              <a:rPr lang="en-US" sz="1800" b="0" dirty="0"/>
              <a:t>.</a:t>
            </a:r>
          </a:p>
          <a:p>
            <a:r>
              <a:rPr lang="es-ES" sz="1800" b="0" dirty="0"/>
              <a:t>Comparta su plan de acción con el personal, los compañeros de trabajo y las familias.</a:t>
            </a:r>
          </a:p>
          <a:p>
            <a:r>
              <a:rPr lang="en-US" sz="1800" b="0" dirty="0" err="1"/>
              <a:t>Obtenga</a:t>
            </a:r>
            <a:r>
              <a:rPr lang="en-US" sz="1800" b="0" dirty="0"/>
              <a:t> </a:t>
            </a:r>
            <a:r>
              <a:rPr lang="en-US" sz="1800" b="0" dirty="0" err="1"/>
              <a:t>información</a:t>
            </a:r>
            <a:r>
              <a:rPr lang="en-US" sz="1800" b="0" dirty="0"/>
              <a:t> </a:t>
            </a:r>
            <a:r>
              <a:rPr lang="en-US" sz="1800" b="0" dirty="0" err="1"/>
              <a:t>sobre</a:t>
            </a:r>
            <a:r>
              <a:rPr lang="en-US" sz="1800" b="0" dirty="0"/>
              <a:t> las </a:t>
            </a:r>
            <a:r>
              <a:rPr lang="en-US" sz="1800" b="0" dirty="0" err="1"/>
              <a:t>medidas</a:t>
            </a:r>
            <a:r>
              <a:rPr lang="en-US" sz="1800" b="0" dirty="0"/>
              <a:t> de </a:t>
            </a:r>
            <a:r>
              <a:rPr lang="en-US" sz="1800" b="0" dirty="0" err="1"/>
              <a:t>acción</a:t>
            </a:r>
            <a:r>
              <a:rPr lang="en-US" sz="1800" b="0" dirty="0"/>
              <a:t>.</a:t>
            </a:r>
          </a:p>
          <a:p>
            <a:r>
              <a:rPr lang="es-ES" sz="1800" b="0" dirty="0"/>
              <a:t>Controle el progreso de su plan y haga los cambios necesarios.</a:t>
            </a:r>
          </a:p>
          <a:p>
            <a:r>
              <a:rPr lang="es-ES" sz="1800" b="0" dirty="0"/>
              <a:t>Celebre la meta alcanzada.</a:t>
            </a:r>
          </a:p>
          <a:p>
            <a:r>
              <a:rPr lang="es-ES" sz="1800" b="0" dirty="0"/>
              <a:t>¡Identifique su siguiente meta!</a:t>
            </a:r>
            <a:endParaRPr lang="en-US" sz="1100" dirty="0"/>
          </a:p>
        </p:txBody>
      </p:sp>
      <p:pic>
        <p:nvPicPr>
          <p:cNvPr id="29" name="Picture 28" descr="A picture containing person, air, arm, high&#10;&#10;Description automatically generated">
            <a:extLst>
              <a:ext uri="{FF2B5EF4-FFF2-40B4-BE49-F238E27FC236}">
                <a16:creationId xmlns:a16="http://schemas.microsoft.com/office/drawing/2014/main" id="{7CDC8EBB-B637-4AF8-B762-733127494920}"/>
              </a:ext>
            </a:extLst>
          </p:cNvPr>
          <p:cNvPicPr>
            <a:picLocks noChangeAspect="1"/>
          </p:cNvPicPr>
          <p:nvPr/>
        </p:nvPicPr>
        <p:blipFill rotWithShape="1">
          <a:blip r:embed="rId3">
            <a:extLst>
              <a:ext uri="{28A0092B-C50C-407E-A947-70E740481C1C}">
                <a14:useLocalDpi xmlns:a14="http://schemas.microsoft.com/office/drawing/2010/main" val="0"/>
              </a:ext>
            </a:extLst>
          </a:blip>
          <a:srcRect l="35830" t="7074" r="13518"/>
          <a:stretch/>
        </p:blipFill>
        <p:spPr>
          <a:xfrm>
            <a:off x="368300" y="1197730"/>
            <a:ext cx="4433726" cy="5431670"/>
          </a:xfrm>
          <a:prstGeom prst="rect">
            <a:avLst/>
          </a:prstGeom>
        </p:spPr>
      </p:pic>
    </p:spTree>
    <p:extLst>
      <p:ext uri="{BB962C8B-B14F-4D97-AF65-F5344CB8AC3E}">
        <p14:creationId xmlns:p14="http://schemas.microsoft.com/office/powerpoint/2010/main" val="29429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91E3EC-F4CD-4754-9B9A-DF32EECEFA9B}"/>
              </a:ext>
            </a:extLst>
          </p:cNvPr>
          <p:cNvSpPr/>
          <p:nvPr/>
        </p:nvSpPr>
        <p:spPr>
          <a:xfrm rot="16200000">
            <a:off x="3698300" y="-3289300"/>
            <a:ext cx="1747400" cy="9144001"/>
          </a:xfrm>
          <a:prstGeom prst="rect">
            <a:avLst/>
          </a:prstGeom>
          <a:gradFill flip="none" rotWithShape="1">
            <a:gsLst>
              <a:gs pos="31000">
                <a:schemeClr val="bg1"/>
              </a:gs>
              <a:gs pos="0">
                <a:schemeClr val="bg1">
                  <a:lumMod val="8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oup of children jumping&#10;&#10;Description automatically generated with low confidence">
            <a:extLst>
              <a:ext uri="{FF2B5EF4-FFF2-40B4-BE49-F238E27FC236}">
                <a16:creationId xmlns:a16="http://schemas.microsoft.com/office/drawing/2014/main" id="{BA89D16E-B856-48E1-AB7B-F148EDF8A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 y="569020"/>
            <a:ext cx="9052560" cy="6035040"/>
          </a:xfrm>
          <a:prstGeom prst="rect">
            <a:avLst/>
          </a:prstGeom>
        </p:spPr>
      </p:pic>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a:xfrm>
            <a:off x="477338" y="409000"/>
            <a:ext cx="6126662" cy="975300"/>
          </a:xfrm>
        </p:spPr>
        <p:txBody>
          <a:bodyPr>
            <a:normAutofit/>
          </a:bodyPr>
          <a:lstStyle/>
          <a:p>
            <a:pPr algn="l"/>
            <a:r>
              <a:rPr lang="es-ES" sz="2400" b="0" i="0" u="none" strike="noStrike" baseline="0" dirty="0">
                <a:solidFill>
                  <a:srgbClr val="00426A"/>
                </a:solidFill>
              </a:rPr>
              <a:t>¿Cuál es la lección más importante</a:t>
            </a:r>
            <a:br>
              <a:rPr lang="es-ES" sz="2400" b="0" i="0" u="none" strike="noStrike" baseline="0" dirty="0">
                <a:solidFill>
                  <a:srgbClr val="00426A"/>
                </a:solidFill>
              </a:rPr>
            </a:br>
            <a:r>
              <a:rPr lang="en-US" sz="2400" b="0" i="0" u="none" strike="noStrike" baseline="0" dirty="0">
                <a:solidFill>
                  <a:srgbClr val="00426A"/>
                </a:solidFill>
              </a:rPr>
              <a:t>que </a:t>
            </a:r>
            <a:r>
              <a:rPr lang="en-US" sz="2400" b="0" i="0" u="none" strike="noStrike" baseline="0" dirty="0" err="1">
                <a:solidFill>
                  <a:srgbClr val="00426A"/>
                </a:solidFill>
              </a:rPr>
              <a:t>aprendió</a:t>
            </a:r>
            <a:r>
              <a:rPr lang="en-US" sz="2400" b="0" i="0" u="none" strike="noStrike" baseline="0" dirty="0">
                <a:solidFill>
                  <a:srgbClr val="00426A"/>
                </a:solidFill>
              </a:rPr>
              <a:t> </a:t>
            </a:r>
            <a:r>
              <a:rPr lang="en-US" sz="2400" b="0" i="0" u="none" strike="noStrike" baseline="0" dirty="0" err="1">
                <a:solidFill>
                  <a:srgbClr val="00426A"/>
                </a:solidFill>
              </a:rPr>
              <a:t>en</a:t>
            </a:r>
            <a:r>
              <a:rPr lang="en-US" sz="2400" b="0" i="0" u="none" strike="noStrike" baseline="0" dirty="0">
                <a:solidFill>
                  <a:srgbClr val="00426A"/>
                </a:solidFill>
              </a:rPr>
              <a:t> PALS?</a:t>
            </a:r>
            <a:endParaRPr lang="en-US" sz="3600" dirty="0">
              <a:solidFill>
                <a:srgbClr val="00426A"/>
              </a:solidFill>
            </a:endParaRPr>
          </a:p>
        </p:txBody>
      </p:sp>
    </p:spTree>
    <p:extLst>
      <p:ext uri="{BB962C8B-B14F-4D97-AF65-F5344CB8AC3E}">
        <p14:creationId xmlns:p14="http://schemas.microsoft.com/office/powerpoint/2010/main" val="3142941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77228" y="3319273"/>
            <a:ext cx="3153103" cy="1214627"/>
          </a:xfrm>
        </p:spPr>
        <p:txBody>
          <a:bodyPr>
            <a:normAutofit/>
          </a:bodyPr>
          <a:lstStyle/>
          <a:p>
            <a:pPr algn="ctr"/>
            <a:r>
              <a:rPr lang="en-US" sz="3200" b="0" i="0" u="none" strike="noStrike" baseline="0" dirty="0">
                <a:solidFill>
                  <a:srgbClr val="00426A"/>
                </a:solidFill>
              </a:rPr>
              <a:t>¿Tiene</a:t>
            </a:r>
            <a:br>
              <a:rPr lang="en-US" sz="3200" b="0" i="0" u="none" strike="noStrike" baseline="0" dirty="0">
                <a:solidFill>
                  <a:srgbClr val="00426A"/>
                </a:solidFill>
              </a:rPr>
            </a:br>
            <a:r>
              <a:rPr lang="en-US" sz="3200" b="0" i="0" u="none" strike="noStrike" baseline="0" dirty="0" err="1">
                <a:solidFill>
                  <a:srgbClr val="00426A"/>
                </a:solidFill>
              </a:rPr>
              <a:t>preguntas</a:t>
            </a:r>
            <a:r>
              <a:rPr lang="en-US" sz="3200" b="0" i="0" u="none" strike="noStrike" baseline="0" dirty="0">
                <a:solidFill>
                  <a:srgbClr val="00426A"/>
                </a:solidFill>
              </a:rPr>
              <a:t>?</a:t>
            </a:r>
            <a:endParaRPr lang="en-US" sz="6000" dirty="0">
              <a:solidFill>
                <a:srgbClr val="00426A"/>
              </a:solidFill>
            </a:endParaRPr>
          </a:p>
        </p:txBody>
      </p:sp>
      <p:pic>
        <p:nvPicPr>
          <p:cNvPr id="4" name="Picture 3" descr="Question mark on green pastel background">
            <a:extLst>
              <a:ext uri="{FF2B5EF4-FFF2-40B4-BE49-F238E27FC236}">
                <a16:creationId xmlns:a16="http://schemas.microsoft.com/office/drawing/2014/main" id="{8D8058CD-0437-4B19-A6BA-454BA59B981B}"/>
              </a:ext>
            </a:extLst>
          </p:cNvPr>
          <p:cNvPicPr>
            <a:picLocks/>
          </p:cNvPicPr>
          <p:nvPr/>
        </p:nvPicPr>
        <p:blipFill rotWithShape="1">
          <a:blip r:embed="rId3" cstate="print">
            <a:duotone>
              <a:prstClr val="black"/>
              <a:srgbClr val="309C8A">
                <a:tint val="45000"/>
                <a:satMod val="400000"/>
              </a:srgbClr>
            </a:duotone>
            <a:extLst>
              <a:ext uri="{28A0092B-C50C-407E-A947-70E740481C1C}">
                <a14:useLocalDpi xmlns:a14="http://schemas.microsoft.com/office/drawing/2010/main"/>
              </a:ext>
            </a:extLst>
          </a:blip>
          <a:srcRect/>
          <a:stretch/>
        </p:blipFill>
        <p:spPr>
          <a:xfrm>
            <a:off x="4645152" y="-15240"/>
            <a:ext cx="4498848" cy="6632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4676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B85F-8C1B-43EA-864E-D784F9AB7450}"/>
              </a:ext>
            </a:extLst>
          </p:cNvPr>
          <p:cNvSpPr>
            <a:spLocks noGrp="1"/>
          </p:cNvSpPr>
          <p:nvPr>
            <p:ph type="title"/>
          </p:nvPr>
        </p:nvSpPr>
        <p:spPr>
          <a:xfrm>
            <a:off x="552983" y="512978"/>
            <a:ext cx="3599259" cy="838201"/>
          </a:xfrm>
        </p:spPr>
        <p:txBody>
          <a:bodyPr>
            <a:normAutofit fontScale="90000"/>
          </a:bodyPr>
          <a:lstStyle/>
          <a:p>
            <a:pPr algn="l"/>
            <a:r>
              <a:rPr lang="en-US" sz="2400" b="0" i="0" u="none" strike="noStrike" baseline="0" dirty="0" err="1">
                <a:solidFill>
                  <a:srgbClr val="FBAE14"/>
                </a:solidFill>
              </a:rPr>
              <a:t>Agradecemos</a:t>
            </a:r>
            <a:r>
              <a:rPr lang="en-US" sz="2400" b="0" i="0" u="none" strike="noStrike" baseline="0" dirty="0">
                <a:solidFill>
                  <a:srgbClr val="FBAE14"/>
                </a:solidFill>
              </a:rPr>
              <a:t> </a:t>
            </a:r>
            <a:r>
              <a:rPr lang="en-US" sz="2400" b="0" i="0" u="none" strike="noStrike" baseline="0" dirty="0" err="1">
                <a:solidFill>
                  <a:srgbClr val="FBAE14"/>
                </a:solidFill>
              </a:rPr>
              <a:t>su</a:t>
            </a:r>
            <a:br>
              <a:rPr lang="en-US" sz="2400" b="0" i="0" u="none" strike="noStrike" baseline="0" dirty="0">
                <a:solidFill>
                  <a:srgbClr val="FBAE14"/>
                </a:solidFill>
              </a:rPr>
            </a:br>
            <a:r>
              <a:rPr lang="en-US" sz="2400" b="0" i="0" u="none" strike="noStrike" baseline="0" dirty="0" err="1">
                <a:solidFill>
                  <a:srgbClr val="FBAE14"/>
                </a:solidFill>
              </a:rPr>
              <a:t>participación</a:t>
            </a:r>
            <a:r>
              <a:rPr lang="en-US" sz="2400" b="0" i="0" u="none" strike="noStrike" baseline="0" dirty="0">
                <a:solidFill>
                  <a:srgbClr val="FBAE14"/>
                </a:solidFill>
              </a:rPr>
              <a:t> </a:t>
            </a:r>
            <a:r>
              <a:rPr lang="en-US" sz="2400" b="0" i="0" u="none" strike="noStrike" baseline="0" dirty="0" err="1">
                <a:solidFill>
                  <a:srgbClr val="FBAE14"/>
                </a:solidFill>
              </a:rPr>
              <a:t>en</a:t>
            </a:r>
            <a:r>
              <a:rPr lang="en-US" sz="2400" b="0" i="0" u="none" strike="noStrike" baseline="0" dirty="0">
                <a:solidFill>
                  <a:srgbClr val="FBAE14"/>
                </a:solidFill>
              </a:rPr>
              <a:t> PALS.</a:t>
            </a:r>
            <a:endParaRPr lang="en-US" dirty="0"/>
          </a:p>
        </p:txBody>
      </p:sp>
      <p:pic>
        <p:nvPicPr>
          <p:cNvPr id="5" name="Content Placeholder 3">
            <a:extLst>
              <a:ext uri="{FF2B5EF4-FFF2-40B4-BE49-F238E27FC236}">
                <a16:creationId xmlns:a16="http://schemas.microsoft.com/office/drawing/2014/main" id="{99F15B37-C410-4BE6-B084-8039C2B04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0812" y="1825438"/>
            <a:ext cx="2437448" cy="1272043"/>
          </a:xfrm>
          <a:prstGeom prst="rect">
            <a:avLst/>
          </a:prstGeom>
        </p:spPr>
      </p:pic>
      <p:sp>
        <p:nvSpPr>
          <p:cNvPr id="7" name="Text Placeholder 3">
            <a:extLst>
              <a:ext uri="{FF2B5EF4-FFF2-40B4-BE49-F238E27FC236}">
                <a16:creationId xmlns:a16="http://schemas.microsoft.com/office/drawing/2014/main" id="{95FA2CCC-8AD9-47DF-8250-6AB9D107BF3D}"/>
              </a:ext>
            </a:extLst>
          </p:cNvPr>
          <p:cNvSpPr txBox="1">
            <a:spLocks/>
          </p:cNvSpPr>
          <p:nvPr/>
        </p:nvSpPr>
        <p:spPr>
          <a:xfrm>
            <a:off x="81478" y="6075147"/>
            <a:ext cx="3752973" cy="5397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en-US" sz="2000" b="1" i="0" u="none" strike="noStrike" kern="0" cap="none" spc="0" normalizeH="0" baseline="0" noProof="0" dirty="0">
                <a:ln>
                  <a:noFill/>
                </a:ln>
                <a:solidFill>
                  <a:srgbClr val="00ACBA"/>
                </a:solidFill>
                <a:effectLst/>
                <a:uLnTx/>
                <a:uFillTx/>
                <a:ea typeface="+mn-ea"/>
                <a:cs typeface="Calibri" panose="020F0502020204030204" pitchFamily="34" charset="0"/>
                <a:sym typeface="Arial Narrow"/>
              </a:rPr>
              <a:t>PALSECE@Nemours.org</a:t>
            </a:r>
            <a:endParaRPr lang="en-US" sz="2000" dirty="0">
              <a:solidFill>
                <a:srgbClr val="00ACBA"/>
              </a:solidFill>
            </a:endParaRPr>
          </a:p>
        </p:txBody>
      </p:sp>
      <p:pic>
        <p:nvPicPr>
          <p:cNvPr id="8" name="Picture 7" descr="A baby wearing a hat&#10;&#10;Description automatically generated with medium confidence">
            <a:extLst>
              <a:ext uri="{FF2B5EF4-FFF2-40B4-BE49-F238E27FC236}">
                <a16:creationId xmlns:a16="http://schemas.microsoft.com/office/drawing/2014/main" id="{D11515F2-15EB-46BA-A605-C759AFAF854A}"/>
              </a:ext>
            </a:extLst>
          </p:cNvPr>
          <p:cNvPicPr>
            <a:picLocks noChangeAspect="1"/>
          </p:cNvPicPr>
          <p:nvPr/>
        </p:nvPicPr>
        <p:blipFill rotWithShape="1">
          <a:blip r:embed="rId4">
            <a:extLst>
              <a:ext uri="{28A0092B-C50C-407E-A947-70E740481C1C}">
                <a14:useLocalDpi xmlns:a14="http://schemas.microsoft.com/office/drawing/2010/main" val="0"/>
              </a:ext>
            </a:extLst>
          </a:blip>
          <a:srcRect l="45568" t="15764" r="1"/>
          <a:stretch/>
        </p:blipFill>
        <p:spPr>
          <a:xfrm>
            <a:off x="3362945" y="368301"/>
            <a:ext cx="6073155" cy="6265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472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5394B4-9481-4CB5-91C7-2B48917DE6E1}"/>
              </a:ext>
            </a:extLst>
          </p:cNvPr>
          <p:cNvSpPr txBox="1"/>
          <p:nvPr/>
        </p:nvSpPr>
        <p:spPr>
          <a:xfrm>
            <a:off x="960384" y="1536174"/>
            <a:ext cx="7504606" cy="2585323"/>
          </a:xfrm>
          <a:prstGeom prst="rect">
            <a:avLst/>
          </a:prstGeom>
          <a:noFill/>
        </p:spPr>
        <p:txBody>
          <a:bodyPr wrap="square" rtlCol="0">
            <a:spAutoFit/>
          </a:bodyPr>
          <a:lstStyle/>
          <a:p>
            <a:pPr algn="l"/>
            <a:r>
              <a:rPr lang="es-ES" sz="1800" b="0" i="0" u="none" strike="noStrike" baseline="0" dirty="0">
                <a:solidFill>
                  <a:srgbClr val="00426A"/>
                </a:solidFill>
              </a:rPr>
              <a:t>Actualmente Nemours está financiado por el Cent ro para el Control y la Prevención de Enfermedades (CDC) con un Acuerdo de Cooperación de cinco años (6NU38OT000304-01-02). Mediante este esfuerzo, apoyamos a las instituciones de cuidado y </a:t>
            </a:r>
            <a:r>
              <a:rPr lang="es-ES" sz="1800" b="0" i="0" u="none" strike="noStrike" baseline="0" dirty="0" err="1">
                <a:solidFill>
                  <a:srgbClr val="00426A"/>
                </a:solidFill>
              </a:rPr>
              <a:t>educacion</a:t>
            </a:r>
            <a:r>
              <a:rPr lang="es-ES" sz="1800" b="0" i="0" u="none" strike="noStrike" baseline="0" dirty="0">
                <a:solidFill>
                  <a:srgbClr val="00426A"/>
                </a:solidFill>
              </a:rPr>
              <a:t> infantil (ECE, por sus siglas en inglés) para integrar las mejores prácticas y normas para la alimentación saludable, la actividad física, el apoyo a la lactancia materna y la reducción del tiempo en pantalla en los sistemas y </a:t>
            </a:r>
            <a:r>
              <a:rPr lang="en-US" sz="1800" b="0" i="0" u="none" strike="noStrike" baseline="0" dirty="0" err="1">
                <a:solidFill>
                  <a:srgbClr val="00426A"/>
                </a:solidFill>
              </a:rPr>
              <a:t>entornos</a:t>
            </a:r>
            <a:r>
              <a:rPr lang="en-US" sz="1800" b="0" i="0" u="none" strike="noStrike" baseline="0" dirty="0">
                <a:solidFill>
                  <a:srgbClr val="00426A"/>
                </a:solidFill>
              </a:rPr>
              <a:t> de ECE.</a:t>
            </a:r>
            <a:endParaRPr lang="en-US" sz="2000" dirty="0">
              <a:solidFill>
                <a:srgbClr val="00426A"/>
              </a:solidFill>
            </a:endParaRPr>
          </a:p>
        </p:txBody>
      </p:sp>
      <p:sp>
        <p:nvSpPr>
          <p:cNvPr id="5" name="TextBox 4">
            <a:extLst>
              <a:ext uri="{FF2B5EF4-FFF2-40B4-BE49-F238E27FC236}">
                <a16:creationId xmlns:a16="http://schemas.microsoft.com/office/drawing/2014/main" id="{4D002A3B-8D44-4445-B291-BBA913F801C9}"/>
              </a:ext>
            </a:extLst>
          </p:cNvPr>
          <p:cNvSpPr txBox="1"/>
          <p:nvPr/>
        </p:nvSpPr>
        <p:spPr>
          <a:xfrm>
            <a:off x="960384" y="4403706"/>
            <a:ext cx="5141652" cy="1600438"/>
          </a:xfrm>
          <a:prstGeom prst="rect">
            <a:avLst/>
          </a:prstGeom>
          <a:noFill/>
        </p:spPr>
        <p:txBody>
          <a:bodyPr wrap="square" rtlCol="0">
            <a:spAutoFit/>
          </a:bodyPr>
          <a:lstStyle/>
          <a:p>
            <a:pPr algn="l"/>
            <a:r>
              <a:rPr lang="es-ES" sz="1400" b="0" i="0" u="none" strike="noStrike" baseline="0" dirty="0">
                <a:solidFill>
                  <a:srgbClr val="00426A"/>
                </a:solidFill>
              </a:rPr>
              <a:t>Las opiniones expresadas en materiales escritos o publicaciones, o por los oradores y moderadores no reflejan necesariamente las políticas oficiales del Departamento de Salud y Servicios Sociales.</a:t>
            </a:r>
          </a:p>
          <a:p>
            <a:pPr algn="l"/>
            <a:r>
              <a:rPr lang="es-ES" sz="1400" b="0" i="0" u="none" strike="noStrike" baseline="0" dirty="0">
                <a:solidFill>
                  <a:srgbClr val="00426A"/>
                </a:solidFill>
              </a:rPr>
              <a:t>Cualquier mención de nombres comerciales, prácticas comerciales u organizaciones implican el respaldo del gobierno de los Estados Unidos.</a:t>
            </a:r>
            <a:endParaRPr lang="en-US" sz="1100" dirty="0">
              <a:solidFill>
                <a:srgbClr val="00426A"/>
              </a:solidFill>
            </a:endParaRPr>
          </a:p>
        </p:txBody>
      </p:sp>
    </p:spTree>
    <p:extLst>
      <p:ext uri="{BB962C8B-B14F-4D97-AF65-F5344CB8AC3E}">
        <p14:creationId xmlns:p14="http://schemas.microsoft.com/office/powerpoint/2010/main" val="4154707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AC7311-E9F9-4D8D-A003-90CE1C58B2A5}"/>
              </a:ext>
            </a:extLst>
          </p:cNvPr>
          <p:cNvPicPr>
            <a:picLocks noChangeAspect="1"/>
          </p:cNvPicPr>
          <p:nvPr/>
        </p:nvPicPr>
        <p:blipFill rotWithShape="1">
          <a:blip r:embed="rId3">
            <a:extLst>
              <a:ext uri="{28A0092B-C50C-407E-A947-70E740481C1C}">
                <a14:useLocalDpi xmlns:a14="http://schemas.microsoft.com/office/drawing/2010/main" val="0"/>
              </a:ext>
            </a:extLst>
          </a:blip>
          <a:srcRect l="10202" t="91" r="6650" b="6420"/>
          <a:stretch/>
        </p:blipFill>
        <p:spPr>
          <a:xfrm>
            <a:off x="0" y="289094"/>
            <a:ext cx="9144000" cy="663892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406535" y="289094"/>
            <a:ext cx="2914650" cy="1305152"/>
          </a:xfrm>
        </p:spPr>
        <p:txBody>
          <a:bodyPr>
            <a:noAutofit/>
          </a:bodyPr>
          <a:lstStyle/>
          <a:p>
            <a:pPr algn="l"/>
            <a:r>
              <a:rPr lang="en-US" sz="2800" b="0" i="0" u="none" strike="noStrike" baseline="0" dirty="0" err="1">
                <a:solidFill>
                  <a:srgbClr val="00426A"/>
                </a:solidFill>
              </a:rPr>
              <a:t>Aspectos</a:t>
            </a:r>
            <a:br>
              <a:rPr lang="en-US" sz="2800" b="0" i="0" u="none" strike="noStrike" baseline="0" dirty="0">
                <a:solidFill>
                  <a:srgbClr val="00426A"/>
                </a:solidFill>
              </a:rPr>
            </a:br>
            <a:r>
              <a:rPr lang="en-US" sz="2800" b="0" i="0" u="none" strike="noStrike" baseline="0" dirty="0" err="1">
                <a:solidFill>
                  <a:srgbClr val="00426A"/>
                </a:solidFill>
              </a:rPr>
              <a:t>destacados</a:t>
            </a:r>
            <a:r>
              <a:rPr lang="en-US" sz="2800" b="0" i="0" u="none" strike="noStrike" baseline="0" dirty="0">
                <a:solidFill>
                  <a:srgbClr val="00426A"/>
                </a:solidFill>
              </a:rPr>
              <a:t> y</a:t>
            </a:r>
            <a:br>
              <a:rPr lang="en-US" sz="2800" b="0" i="0" u="none" strike="noStrike" baseline="0" dirty="0">
                <a:solidFill>
                  <a:srgbClr val="00426A"/>
                </a:solidFill>
              </a:rPr>
            </a:br>
            <a:r>
              <a:rPr lang="en-US" sz="2800" b="0" i="0" u="none" strike="noStrike" baseline="0" dirty="0" err="1">
                <a:solidFill>
                  <a:srgbClr val="00426A"/>
                </a:solidFill>
              </a:rPr>
              <a:t>perspectivas</a:t>
            </a:r>
            <a:endParaRPr lang="en-US" sz="4400" dirty="0">
              <a:solidFill>
                <a:srgbClr val="00426A"/>
              </a:solidFill>
            </a:endParaRPr>
          </a:p>
        </p:txBody>
      </p:sp>
    </p:spTree>
    <p:extLst>
      <p:ext uri="{BB962C8B-B14F-4D97-AF65-F5344CB8AC3E}">
        <p14:creationId xmlns:p14="http://schemas.microsoft.com/office/powerpoint/2010/main" val="3599314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p:txBody>
          <a:bodyPr>
            <a:noAutofit/>
          </a:bodyPr>
          <a:lstStyle/>
          <a:p>
            <a:pPr algn="l"/>
            <a:r>
              <a:rPr lang="en-US" sz="3600" b="0" i="0" u="none" strike="noStrike" baseline="0" dirty="0">
                <a:solidFill>
                  <a:srgbClr val="FBAE14"/>
                </a:solidFill>
                <a:latin typeface="Gotham Black" pitchFamily="50" charset="0"/>
              </a:rPr>
              <a:t>¿</a:t>
            </a:r>
            <a:r>
              <a:rPr lang="en-US" sz="3600" b="0" i="0" u="none" strike="noStrike" baseline="0" dirty="0" err="1">
                <a:solidFill>
                  <a:srgbClr val="FBAE14"/>
                </a:solidFill>
                <a:latin typeface="Gotham Black" pitchFamily="50" charset="0"/>
              </a:rPr>
              <a:t>Qué</a:t>
            </a:r>
            <a:r>
              <a:rPr lang="en-US" sz="3600" b="0" i="0" u="none" strike="noStrike" baseline="0" dirty="0">
                <a:solidFill>
                  <a:srgbClr val="FBAE14"/>
                </a:solidFill>
                <a:latin typeface="Gotham Black" pitchFamily="50" charset="0"/>
              </a:rPr>
              <a:t> </a:t>
            </a:r>
            <a:r>
              <a:rPr lang="en-US" sz="3600" b="0" i="0" u="none" strike="noStrike" baseline="0" dirty="0" err="1">
                <a:solidFill>
                  <a:srgbClr val="FBAE14"/>
                </a:solidFill>
                <a:latin typeface="Gotham Black" pitchFamily="50" charset="0"/>
              </a:rPr>
              <a:t>aprenderá</a:t>
            </a:r>
            <a:r>
              <a:rPr lang="en-US" sz="3600" b="0" i="0" u="none" strike="noStrike" baseline="0" dirty="0">
                <a:solidFill>
                  <a:srgbClr val="FBAE14"/>
                </a:solidFill>
                <a:latin typeface="Gotham Black" pitchFamily="50" charset="0"/>
              </a:rPr>
              <a:t> </a:t>
            </a:r>
            <a:r>
              <a:rPr lang="en-US" sz="3600" b="0" i="0" u="none" strike="noStrike" baseline="0" dirty="0" err="1">
                <a:solidFill>
                  <a:srgbClr val="FBAE14"/>
                </a:solidFill>
                <a:latin typeface="Gotham Black" pitchFamily="50" charset="0"/>
              </a:rPr>
              <a:t>en</a:t>
            </a:r>
            <a:r>
              <a:rPr lang="en-US" sz="3600" b="0" i="0" u="none" strike="noStrike" baseline="0" dirty="0">
                <a:solidFill>
                  <a:srgbClr val="FBAE14"/>
                </a:solidFill>
                <a:latin typeface="Gotham Black" pitchFamily="50" charset="0"/>
              </a:rPr>
              <a:t> </a:t>
            </a:r>
            <a:r>
              <a:rPr lang="en-US" sz="3600" b="0" i="0" u="none" strike="noStrike" baseline="0" dirty="0" err="1">
                <a:solidFill>
                  <a:srgbClr val="FBAE14"/>
                </a:solidFill>
                <a:latin typeface="Gotham Black" pitchFamily="50" charset="0"/>
              </a:rPr>
              <a:t>esta</a:t>
            </a:r>
            <a:r>
              <a:rPr lang="en-US" sz="3600" b="0" i="0" u="none" strike="noStrike" baseline="0" dirty="0">
                <a:solidFill>
                  <a:srgbClr val="FBAE14"/>
                </a:solidFill>
                <a:latin typeface="Gotham Black" pitchFamily="50" charset="0"/>
              </a:rPr>
              <a:t> </a:t>
            </a:r>
            <a:r>
              <a:rPr lang="en-US" sz="3600" b="0" i="0" u="none" strike="noStrike" baseline="0" dirty="0" err="1">
                <a:solidFill>
                  <a:srgbClr val="FBAE14"/>
                </a:solidFill>
                <a:latin typeface="Gotham Black" pitchFamily="50" charset="0"/>
              </a:rPr>
              <a:t>sesión</a:t>
            </a:r>
            <a:r>
              <a:rPr lang="en-US" sz="3600" b="0" i="0" u="none" strike="noStrike" baseline="0" dirty="0">
                <a:solidFill>
                  <a:srgbClr val="FBAE14"/>
                </a:solidFill>
                <a:latin typeface="Gotham Black" pitchFamily="50" charset="0"/>
              </a:rPr>
              <a:t>?</a:t>
            </a:r>
            <a:endParaRPr lang="en-US" sz="3600" dirty="0">
              <a:latin typeface="Gotham Black" pitchFamily="50" charset="0"/>
            </a:endParaRPr>
          </a:p>
        </p:txBody>
      </p:sp>
      <p:sp>
        <p:nvSpPr>
          <p:cNvPr id="5" name="Text Placeholder 4">
            <a:extLst>
              <a:ext uri="{FF2B5EF4-FFF2-40B4-BE49-F238E27FC236}">
                <a16:creationId xmlns:a16="http://schemas.microsoft.com/office/drawing/2014/main" id="{730BD617-35D2-450F-B270-DA06F116410A}"/>
              </a:ext>
            </a:extLst>
          </p:cNvPr>
          <p:cNvSpPr>
            <a:spLocks noGrp="1"/>
          </p:cNvSpPr>
          <p:nvPr>
            <p:ph idx="1"/>
          </p:nvPr>
        </p:nvSpPr>
        <p:spPr/>
        <p:txBody>
          <a:bodyPr tIns="274320">
            <a:normAutofit/>
          </a:bodyPr>
          <a:lstStyle/>
          <a:p>
            <a:pPr marL="0" indent="0">
              <a:lnSpc>
                <a:spcPts val="2160"/>
              </a:lnSpc>
              <a:spcAft>
                <a:spcPts val="600"/>
              </a:spcAft>
              <a:buClr>
                <a:srgbClr val="309C8A"/>
              </a:buClr>
              <a:buNone/>
            </a:pPr>
            <a:r>
              <a:rPr lang="es-ES" sz="2400" i="0" u="none" strike="noStrike" baseline="0" dirty="0"/>
              <a:t>Con esta capacitación, usted</a:t>
            </a:r>
            <a:r>
              <a:rPr lang="es-ES" sz="2400" b="0" i="0" u="none" strike="noStrike" baseline="0" dirty="0"/>
              <a:t>:</a:t>
            </a:r>
          </a:p>
          <a:p>
            <a:pPr marL="285750" indent="-285750">
              <a:lnSpc>
                <a:spcPct val="100000"/>
              </a:lnSpc>
              <a:spcBef>
                <a:spcPts val="600"/>
              </a:spcBef>
              <a:spcAft>
                <a:spcPts val="600"/>
              </a:spcAft>
              <a:buClr>
                <a:srgbClr val="309C8A"/>
              </a:buClr>
              <a:buFont typeface="Arial" panose="020B0604020202020204" pitchFamily="34" charset="0"/>
              <a:buChar char="•"/>
            </a:pPr>
            <a:r>
              <a:rPr lang="en-US" sz="2400" b="0" dirty="0"/>
              <a:t>Identificar</a:t>
            </a:r>
            <a:r>
              <a:rPr lang="en-US" sz="2400" b="0" dirty="0">
                <a:cs typeface="Calibri" panose="020F0502020204030204" pitchFamily="34" charset="0"/>
              </a:rPr>
              <a:t>á </a:t>
            </a:r>
            <a:r>
              <a:rPr lang="en-US" sz="2400" b="0" dirty="0" err="1">
                <a:cs typeface="Calibri" panose="020F0502020204030204" pitchFamily="34" charset="0"/>
              </a:rPr>
              <a:t>oportunidades</a:t>
            </a:r>
            <a:r>
              <a:rPr lang="en-US" sz="2400" b="0" dirty="0">
                <a:cs typeface="Calibri" panose="020F0502020204030204" pitchFamily="34" charset="0"/>
              </a:rPr>
              <a:t> de </a:t>
            </a:r>
            <a:r>
              <a:rPr lang="en-US" sz="2400" b="0" dirty="0" err="1">
                <a:cs typeface="Calibri" panose="020F0502020204030204" pitchFamily="34" charset="0"/>
              </a:rPr>
              <a:t>cambio</a:t>
            </a:r>
            <a:r>
              <a:rPr lang="en-US" sz="2400" b="0" dirty="0">
                <a:cs typeface="Calibri" panose="020F0502020204030204" pitchFamily="34" charset="0"/>
              </a:rPr>
              <a:t>;</a:t>
            </a:r>
            <a:endParaRPr lang="en-US" sz="2400" b="0" dirty="0"/>
          </a:p>
          <a:p>
            <a:pPr marL="285750" indent="-285750">
              <a:lnSpc>
                <a:spcPct val="100000"/>
              </a:lnSpc>
              <a:spcBef>
                <a:spcPts val="600"/>
              </a:spcBef>
              <a:spcAft>
                <a:spcPts val="600"/>
              </a:spcAft>
              <a:buClr>
                <a:srgbClr val="309C8A"/>
              </a:buClr>
              <a:buFont typeface="Arial" panose="020B0604020202020204" pitchFamily="34" charset="0"/>
              <a:buChar char="•"/>
            </a:pPr>
            <a:r>
              <a:rPr lang="en-US" sz="2400" b="0" dirty="0" err="1"/>
              <a:t>Desarrollar</a:t>
            </a:r>
            <a:r>
              <a:rPr lang="en-US" sz="2400" b="0" dirty="0" err="1">
                <a:cs typeface="Calibri" panose="020F0502020204030204" pitchFamily="34" charset="0"/>
              </a:rPr>
              <a:t>á</a:t>
            </a:r>
            <a:r>
              <a:rPr lang="en-US" sz="2400" b="0" dirty="0">
                <a:cs typeface="Calibri" panose="020F0502020204030204" pitchFamily="34" charset="0"/>
              </a:rPr>
              <a:t> una meta; y</a:t>
            </a:r>
            <a:endParaRPr lang="en-US" sz="2400" b="0" dirty="0"/>
          </a:p>
          <a:p>
            <a:pPr marL="285750" indent="-285750">
              <a:lnSpc>
                <a:spcPct val="100000"/>
              </a:lnSpc>
              <a:spcBef>
                <a:spcPts val="600"/>
              </a:spcBef>
              <a:spcAft>
                <a:spcPts val="600"/>
              </a:spcAft>
              <a:buClr>
                <a:srgbClr val="309C8A"/>
              </a:buClr>
              <a:buFont typeface="Arial" panose="020B0604020202020204" pitchFamily="34" charset="0"/>
              <a:buChar char="•"/>
            </a:pPr>
            <a:r>
              <a:rPr lang="en-US" sz="2400" b="0" dirty="0"/>
              <a:t>Identificar</a:t>
            </a:r>
            <a:r>
              <a:rPr lang="en-US" sz="2400" b="0" dirty="0">
                <a:cs typeface="Calibri" panose="020F0502020204030204" pitchFamily="34" charset="0"/>
              </a:rPr>
              <a:t>á las </a:t>
            </a:r>
            <a:r>
              <a:rPr lang="en-US" sz="2400" b="0" dirty="0" err="1">
                <a:cs typeface="Calibri" panose="020F0502020204030204" pitchFamily="34" charset="0"/>
              </a:rPr>
              <a:t>medidas</a:t>
            </a:r>
            <a:r>
              <a:rPr lang="en-US" sz="2400" b="0" dirty="0">
                <a:cs typeface="Calibri" panose="020F0502020204030204" pitchFamily="34" charset="0"/>
              </a:rPr>
              <a:t> de </a:t>
            </a:r>
            <a:r>
              <a:rPr lang="en-US" sz="2400" b="0" dirty="0" err="1">
                <a:cs typeface="Calibri" panose="020F0502020204030204" pitchFamily="34" charset="0"/>
              </a:rPr>
              <a:t>acción</a:t>
            </a:r>
            <a:r>
              <a:rPr lang="en-US" sz="2400" b="0" dirty="0">
                <a:cs typeface="Calibri" panose="020F0502020204030204" pitchFamily="34" charset="0"/>
              </a:rPr>
              <a:t> para </a:t>
            </a:r>
            <a:r>
              <a:rPr lang="en-US" sz="2400" b="0" dirty="0" err="1">
                <a:cs typeface="Calibri" panose="020F0502020204030204" pitchFamily="34" charset="0"/>
              </a:rPr>
              <a:t>promover</a:t>
            </a:r>
            <a:r>
              <a:rPr lang="en-US" sz="2400" b="0" dirty="0">
                <a:cs typeface="Calibri" panose="020F0502020204030204" pitchFamily="34" charset="0"/>
              </a:rPr>
              <a:t> la </a:t>
            </a:r>
            <a:r>
              <a:rPr lang="en-US" sz="2400" b="0" dirty="0" err="1">
                <a:cs typeface="Calibri" panose="020F0502020204030204" pitchFamily="34" charset="0"/>
              </a:rPr>
              <a:t>actividad</a:t>
            </a:r>
            <a:r>
              <a:rPr lang="en-US" sz="2400" b="0" dirty="0">
                <a:cs typeface="Calibri" panose="020F0502020204030204" pitchFamily="34" charset="0"/>
              </a:rPr>
              <a:t> </a:t>
            </a:r>
            <a:r>
              <a:rPr lang="en-US" sz="2400" b="0" dirty="0" err="1">
                <a:cs typeface="Calibri" panose="020F0502020204030204" pitchFamily="34" charset="0"/>
              </a:rPr>
              <a:t>física</a:t>
            </a:r>
            <a:r>
              <a:rPr lang="en-US" sz="2400" b="0" dirty="0">
                <a:cs typeface="Calibri" panose="020F0502020204030204" pitchFamily="34" charset="0"/>
              </a:rPr>
              <a:t> </a:t>
            </a:r>
            <a:r>
              <a:rPr lang="en-US" sz="2400" b="0" dirty="0" err="1">
                <a:cs typeface="Calibri" panose="020F0502020204030204" pitchFamily="34" charset="0"/>
              </a:rPr>
              <a:t>en</a:t>
            </a:r>
            <a:r>
              <a:rPr lang="en-US" sz="2400" b="0" dirty="0">
                <a:cs typeface="Calibri" panose="020F0502020204030204" pitchFamily="34" charset="0"/>
              </a:rPr>
              <a:t> los </a:t>
            </a:r>
            <a:r>
              <a:rPr lang="en-US" sz="2400" b="0" dirty="0" err="1">
                <a:cs typeface="Calibri" panose="020F0502020204030204" pitchFamily="34" charset="0"/>
              </a:rPr>
              <a:t>niños</a:t>
            </a:r>
            <a:r>
              <a:rPr lang="en-US" sz="2400" b="0" dirty="0">
                <a:cs typeface="Calibri" panose="020F0502020204030204" pitchFamily="34" charset="0"/>
              </a:rPr>
              <a:t> a </a:t>
            </a:r>
            <a:r>
              <a:rPr lang="en-US" sz="2400" b="0" dirty="0" err="1">
                <a:cs typeface="Calibri" panose="020F0502020204030204" pitchFamily="34" charset="0"/>
              </a:rPr>
              <a:t>su</a:t>
            </a:r>
            <a:r>
              <a:rPr lang="en-US" sz="2400" b="0" dirty="0">
                <a:cs typeface="Calibri" panose="020F0502020204030204" pitchFamily="34" charset="0"/>
              </a:rPr>
              <a:t> </a:t>
            </a:r>
            <a:r>
              <a:rPr lang="en-US" sz="2400" b="0" dirty="0" err="1">
                <a:cs typeface="Calibri" panose="020F0502020204030204" pitchFamily="34" charset="0"/>
              </a:rPr>
              <a:t>cuidado</a:t>
            </a:r>
            <a:r>
              <a:rPr lang="en-US" sz="2400" b="0" dirty="0">
                <a:cs typeface="Calibri" panose="020F0502020204030204" pitchFamily="34" charset="0"/>
              </a:rPr>
              <a:t>.</a:t>
            </a:r>
            <a:endParaRPr lang="en-US" sz="2400" b="0" dirty="0"/>
          </a:p>
        </p:txBody>
      </p:sp>
    </p:spTree>
    <p:extLst>
      <p:ext uri="{BB962C8B-B14F-4D97-AF65-F5344CB8AC3E}">
        <p14:creationId xmlns:p14="http://schemas.microsoft.com/office/powerpoint/2010/main" val="1983968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629841" y="709442"/>
            <a:ext cx="3570292" cy="1119352"/>
          </a:xfrm>
        </p:spPr>
        <p:txBody>
          <a:bodyPr>
            <a:noAutofit/>
          </a:bodyPr>
          <a:lstStyle/>
          <a:p>
            <a:pPr algn="l"/>
            <a:r>
              <a:rPr lang="en-US" sz="2900" b="0" i="0" u="none" strike="noStrike" baseline="0" dirty="0" err="1">
                <a:solidFill>
                  <a:srgbClr val="00426A"/>
                </a:solidFill>
              </a:rPr>
              <a:t>Resumen</a:t>
            </a:r>
            <a:r>
              <a:rPr lang="en-US" sz="2900" b="0" i="0" u="none" strike="noStrike" baseline="0" dirty="0">
                <a:solidFill>
                  <a:srgbClr val="00426A"/>
                </a:solidFill>
              </a:rPr>
              <a:t>:</a:t>
            </a:r>
            <a:br>
              <a:rPr lang="en-US" sz="2900" b="0" i="0" u="none" strike="noStrike" baseline="0" dirty="0">
                <a:solidFill>
                  <a:srgbClr val="00426A"/>
                </a:solidFill>
              </a:rPr>
            </a:br>
            <a:r>
              <a:rPr lang="en-US" sz="2900" b="0" i="0" u="none" strike="noStrike" baseline="0" dirty="0" err="1">
                <a:solidFill>
                  <a:srgbClr val="FBAE14"/>
                </a:solidFill>
              </a:rPr>
              <a:t>Buenas</a:t>
            </a:r>
            <a:r>
              <a:rPr lang="en-US" sz="2900" b="0" i="0" u="none" strike="noStrike" baseline="0" dirty="0">
                <a:solidFill>
                  <a:srgbClr val="FBAE14"/>
                </a:solidFill>
              </a:rPr>
              <a:t> </a:t>
            </a:r>
            <a:r>
              <a:rPr lang="en-US" sz="2900" b="0" i="0" u="none" strike="noStrike" baseline="0" dirty="0" err="1">
                <a:solidFill>
                  <a:srgbClr val="FBAE14"/>
                </a:solidFill>
              </a:rPr>
              <a:t>prácticas</a:t>
            </a:r>
            <a:br>
              <a:rPr lang="en-US" sz="2900" b="0" i="0" u="none" strike="noStrike" baseline="0" dirty="0">
                <a:solidFill>
                  <a:srgbClr val="FBAE14"/>
                </a:solidFill>
              </a:rPr>
            </a:br>
            <a:r>
              <a:rPr lang="en-US" sz="2900" b="0" i="0" u="none" strike="noStrike" baseline="0" dirty="0">
                <a:solidFill>
                  <a:srgbClr val="FBAE14"/>
                </a:solidFill>
              </a:rPr>
              <a:t>para la </a:t>
            </a:r>
            <a:r>
              <a:rPr lang="en-US" sz="2900" b="0" i="0" u="none" strike="noStrike" baseline="0" dirty="0" err="1">
                <a:solidFill>
                  <a:srgbClr val="FBAE14"/>
                </a:solidFill>
              </a:rPr>
              <a:t>actividad</a:t>
            </a:r>
            <a:br>
              <a:rPr lang="en-US" sz="2900" b="0" i="0" u="none" strike="noStrike" baseline="0" dirty="0">
                <a:solidFill>
                  <a:srgbClr val="FBAE14"/>
                </a:solidFill>
              </a:rPr>
            </a:br>
            <a:r>
              <a:rPr lang="en-US" sz="2900" b="0" i="0" u="none" strike="noStrike" baseline="0" dirty="0" err="1">
                <a:solidFill>
                  <a:srgbClr val="FBAE14"/>
                </a:solidFill>
              </a:rPr>
              <a:t>física</a:t>
            </a:r>
            <a:endParaRPr lang="en-US" sz="2900" dirty="0"/>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656075" y="592873"/>
            <a:ext cx="4317125" cy="636838"/>
          </a:xfrm>
        </p:spPr>
        <p:txBody>
          <a:bodyPr>
            <a:normAutofit/>
          </a:bodyPr>
          <a:lstStyle/>
          <a:p>
            <a:pPr>
              <a:lnSpc>
                <a:spcPts val="1600"/>
              </a:lnSpc>
              <a:spcBef>
                <a:spcPts val="600"/>
              </a:spcBef>
              <a:spcAft>
                <a:spcPts val="600"/>
              </a:spcAft>
              <a:buClr>
                <a:srgbClr val="309C8A"/>
              </a:buClr>
              <a:buFont typeface="Monotype Sorts" panose="01010601010101010101" pitchFamily="2" charset="2"/>
              <a:buChar char=""/>
            </a:pPr>
            <a:r>
              <a:rPr lang="en-US" sz="1500" dirty="0" err="1"/>
              <a:t>Tiempo</a:t>
            </a:r>
            <a:r>
              <a:rPr lang="en-US" sz="1500" dirty="0"/>
              <a:t>:</a:t>
            </a:r>
            <a:r>
              <a:rPr lang="en-US" sz="1500" b="0" dirty="0"/>
              <a:t> </a:t>
            </a:r>
            <a:r>
              <a:rPr lang="en-US" sz="1500" b="0" dirty="0" err="1"/>
              <a:t>duraci</a:t>
            </a:r>
            <a:r>
              <a:rPr lang="en-US" sz="1500" b="0" dirty="0" err="1">
                <a:cs typeface="Calibri" panose="020F0502020204030204" pitchFamily="34" charset="0"/>
              </a:rPr>
              <a:t>ó</a:t>
            </a:r>
            <a:r>
              <a:rPr lang="en-US" sz="1500" b="0" dirty="0" err="1"/>
              <a:t>n</a:t>
            </a:r>
            <a:r>
              <a:rPr lang="en-US" sz="1500" b="0" dirty="0"/>
              <a:t> </a:t>
            </a:r>
            <a:r>
              <a:rPr lang="en-US" sz="1500" b="0" dirty="0" err="1"/>
              <a:t>recomendada</a:t>
            </a:r>
            <a:r>
              <a:rPr lang="en-US" sz="1500" b="0" dirty="0"/>
              <a:t> de </a:t>
            </a:r>
            <a:r>
              <a:rPr lang="en-US" sz="1500" b="0" dirty="0" err="1"/>
              <a:t>actividad</a:t>
            </a:r>
            <a:r>
              <a:rPr lang="en-US" sz="1500" b="0" dirty="0"/>
              <a:t> </a:t>
            </a:r>
            <a:r>
              <a:rPr lang="en-US" sz="1500" b="0" dirty="0" err="1"/>
              <a:t>f</a:t>
            </a:r>
            <a:r>
              <a:rPr lang="en-US" sz="1500" b="0" dirty="0" err="1">
                <a:cs typeface="Calibri" panose="020F0502020204030204" pitchFamily="34" charset="0"/>
              </a:rPr>
              <a:t>í</a:t>
            </a:r>
            <a:r>
              <a:rPr lang="en-US" sz="1500" b="0" dirty="0" err="1"/>
              <a:t>sica</a:t>
            </a:r>
            <a:r>
              <a:rPr lang="en-US" sz="1500" b="0" dirty="0"/>
              <a:t> </a:t>
            </a:r>
            <a:r>
              <a:rPr lang="en-US" sz="1500" b="0" dirty="0" err="1"/>
              <a:t>en</a:t>
            </a:r>
            <a:r>
              <a:rPr lang="en-US" sz="1500" b="0" dirty="0"/>
              <a:t> </a:t>
            </a:r>
            <a:r>
              <a:rPr lang="en-US" sz="1500" b="0" dirty="0" err="1"/>
              <a:t>entornos</a:t>
            </a:r>
            <a:r>
              <a:rPr lang="en-US" sz="1500" b="0" dirty="0"/>
              <a:t> ECE</a:t>
            </a:r>
          </a:p>
        </p:txBody>
      </p:sp>
      <p:grpSp>
        <p:nvGrpSpPr>
          <p:cNvPr id="30" name="Group 29">
            <a:extLst>
              <a:ext uri="{FF2B5EF4-FFF2-40B4-BE49-F238E27FC236}">
                <a16:creationId xmlns:a16="http://schemas.microsoft.com/office/drawing/2014/main" id="{2A8302B0-53EB-4A32-A66A-5DE99C0B4309}"/>
              </a:ext>
            </a:extLst>
          </p:cNvPr>
          <p:cNvGrpSpPr/>
          <p:nvPr/>
        </p:nvGrpSpPr>
        <p:grpSpPr>
          <a:xfrm>
            <a:off x="763579" y="2636100"/>
            <a:ext cx="3059061" cy="3049182"/>
            <a:chOff x="693008" y="2825284"/>
            <a:chExt cx="3059061" cy="3049182"/>
          </a:xfrm>
        </p:grpSpPr>
        <p:sp>
          <p:nvSpPr>
            <p:cNvPr id="7" name="Block Arc 6">
              <a:extLst>
                <a:ext uri="{FF2B5EF4-FFF2-40B4-BE49-F238E27FC236}">
                  <a16:creationId xmlns:a16="http://schemas.microsoft.com/office/drawing/2014/main" id="{F853947D-88E5-4B4C-8237-00355D7FBD5B}"/>
                </a:ext>
              </a:extLst>
            </p:cNvPr>
            <p:cNvSpPr/>
            <p:nvPr/>
          </p:nvSpPr>
          <p:spPr>
            <a:xfrm>
              <a:off x="697948" y="2825284"/>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8" name="Block Arc 7">
              <a:extLst>
                <a:ext uri="{FF2B5EF4-FFF2-40B4-BE49-F238E27FC236}">
                  <a16:creationId xmlns:a16="http://schemas.microsoft.com/office/drawing/2014/main" id="{467F03A6-9B54-4ADE-B1D0-C5D798DD383D}"/>
                </a:ext>
              </a:extLst>
            </p:cNvPr>
            <p:cNvSpPr/>
            <p:nvPr/>
          </p:nvSpPr>
          <p:spPr>
            <a:xfrm>
              <a:off x="697948" y="2825284"/>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9" name="Block Arc 8">
              <a:extLst>
                <a:ext uri="{FF2B5EF4-FFF2-40B4-BE49-F238E27FC236}">
                  <a16:creationId xmlns:a16="http://schemas.microsoft.com/office/drawing/2014/main" id="{C2884EE0-BB86-4879-98D0-0ACD08BABB78}"/>
                </a:ext>
              </a:extLst>
            </p:cNvPr>
            <p:cNvSpPr/>
            <p:nvPr/>
          </p:nvSpPr>
          <p:spPr>
            <a:xfrm>
              <a:off x="697948" y="2825284"/>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0" name="Block Arc 9">
              <a:extLst>
                <a:ext uri="{FF2B5EF4-FFF2-40B4-BE49-F238E27FC236}">
                  <a16:creationId xmlns:a16="http://schemas.microsoft.com/office/drawing/2014/main" id="{7395DEB6-CE53-4689-8A11-FB3A7815EF58}"/>
                </a:ext>
              </a:extLst>
            </p:cNvPr>
            <p:cNvSpPr/>
            <p:nvPr/>
          </p:nvSpPr>
          <p:spPr>
            <a:xfrm>
              <a:off x="697948" y="2825284"/>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1" name="Block Arc 10">
              <a:extLst>
                <a:ext uri="{FF2B5EF4-FFF2-40B4-BE49-F238E27FC236}">
                  <a16:creationId xmlns:a16="http://schemas.microsoft.com/office/drawing/2014/main" id="{1A1B040E-B9FB-4536-A67A-144785BAEA97}"/>
                </a:ext>
              </a:extLst>
            </p:cNvPr>
            <p:cNvSpPr/>
            <p:nvPr/>
          </p:nvSpPr>
          <p:spPr>
            <a:xfrm>
              <a:off x="697948" y="2825284"/>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2" name="Block Arc 11">
              <a:extLst>
                <a:ext uri="{FF2B5EF4-FFF2-40B4-BE49-F238E27FC236}">
                  <a16:creationId xmlns:a16="http://schemas.microsoft.com/office/drawing/2014/main" id="{E97EBBFA-558B-47E4-B1A5-074340B5FB55}"/>
                </a:ext>
              </a:extLst>
            </p:cNvPr>
            <p:cNvSpPr/>
            <p:nvPr/>
          </p:nvSpPr>
          <p:spPr>
            <a:xfrm>
              <a:off x="693008" y="2839326"/>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3" name="Block Arc 12">
              <a:extLst>
                <a:ext uri="{FF2B5EF4-FFF2-40B4-BE49-F238E27FC236}">
                  <a16:creationId xmlns:a16="http://schemas.microsoft.com/office/drawing/2014/main" id="{37EDD09C-958C-4D81-BD3E-06E39B26A7E7}"/>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grpSp>
      <p:sp>
        <p:nvSpPr>
          <p:cNvPr id="14" name="Freeform: Shape 13">
            <a:extLst>
              <a:ext uri="{FF2B5EF4-FFF2-40B4-BE49-F238E27FC236}">
                <a16:creationId xmlns:a16="http://schemas.microsoft.com/office/drawing/2014/main" id="{9A5D18A5-08B2-43FC-88E4-893F614FCB98}"/>
              </a:ext>
            </a:extLst>
          </p:cNvPr>
          <p:cNvSpPr/>
          <p:nvPr/>
        </p:nvSpPr>
        <p:spPr>
          <a:xfrm>
            <a:off x="1605603" y="3419851"/>
            <a:ext cx="1420683" cy="1420683"/>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rgbClr val="00ACB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lvl="0" algn="ctr" defTabSz="800100">
              <a:lnSpc>
                <a:spcPct val="90000"/>
              </a:lnSpc>
              <a:spcBef>
                <a:spcPct val="0"/>
              </a:spcBef>
              <a:spcAft>
                <a:spcPct val="35000"/>
              </a:spcAft>
            </a:pPr>
            <a:r>
              <a:rPr lang="en-US" sz="1700" b="1" dirty="0" err="1"/>
              <a:t>Políticas</a:t>
            </a:r>
            <a:r>
              <a:rPr lang="en-US" kern="1200" dirty="0"/>
              <a:t> </a:t>
            </a:r>
          </a:p>
        </p:txBody>
      </p:sp>
      <p:sp>
        <p:nvSpPr>
          <p:cNvPr id="15" name="Freeform: Shape 14">
            <a:extLst>
              <a:ext uri="{FF2B5EF4-FFF2-40B4-BE49-F238E27FC236}">
                <a16:creationId xmlns:a16="http://schemas.microsoft.com/office/drawing/2014/main" id="{FF544F28-8043-40A7-B5D6-9D3CFB31AD0C}"/>
              </a:ext>
            </a:extLst>
          </p:cNvPr>
          <p:cNvSpPr/>
          <p:nvPr/>
        </p:nvSpPr>
        <p:spPr>
          <a:xfrm>
            <a:off x="1818706" y="2137951"/>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300" b="1" dirty="0" err="1"/>
              <a:t>Tiempo</a:t>
            </a:r>
            <a:endParaRPr lang="en-US" sz="1300" b="1" kern="1200" cap="none" spc="0" dirty="0">
              <a:ln w="0"/>
              <a:solidFill>
                <a:schemeClr val="bg1"/>
              </a:solidFill>
              <a:effectLst>
                <a:outerShdw blurRad="38100" dist="19050" dir="2700000" algn="tl" rotWithShape="0">
                  <a:schemeClr val="dk1">
                    <a:alpha val="40000"/>
                  </a:schemeClr>
                </a:outerShdw>
              </a:effectLst>
            </a:endParaRPr>
          </a:p>
        </p:txBody>
      </p:sp>
      <p:sp>
        <p:nvSpPr>
          <p:cNvPr id="16" name="Freeform: Shape 15">
            <a:extLst>
              <a:ext uri="{FF2B5EF4-FFF2-40B4-BE49-F238E27FC236}">
                <a16:creationId xmlns:a16="http://schemas.microsoft.com/office/drawing/2014/main" id="{11832EF8-24BB-4059-93C4-B2312A1020FF}"/>
              </a:ext>
            </a:extLst>
          </p:cNvPr>
          <p:cNvSpPr/>
          <p:nvPr/>
        </p:nvSpPr>
        <p:spPr>
          <a:xfrm>
            <a:off x="2987546"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300" b="1" dirty="0"/>
              <a:t>Espacio</a:t>
            </a:r>
            <a:endParaRPr lang="en-US" sz="1300" b="1" kern="1200" cap="none" spc="0" dirty="0">
              <a:ln w="0"/>
              <a:solidFill>
                <a:schemeClr val="bg1"/>
              </a:solidFill>
              <a:effectLst>
                <a:outerShdw blurRad="38100" dist="19050" dir="2700000" algn="tl" rotWithShape="0">
                  <a:schemeClr val="dk1">
                    <a:alpha val="40000"/>
                  </a:schemeClr>
                </a:outerShdw>
              </a:effectLst>
            </a:endParaRPr>
          </a:p>
        </p:txBody>
      </p:sp>
      <p:sp>
        <p:nvSpPr>
          <p:cNvPr id="17" name="Freeform: Shape 16">
            <a:extLst>
              <a:ext uri="{FF2B5EF4-FFF2-40B4-BE49-F238E27FC236}">
                <a16:creationId xmlns:a16="http://schemas.microsoft.com/office/drawing/2014/main" id="{2C4E764B-9F95-44F5-8290-BC7CC0018CEB}"/>
              </a:ext>
            </a:extLst>
          </p:cNvPr>
          <p:cNvSpPr/>
          <p:nvPr/>
        </p:nvSpPr>
        <p:spPr>
          <a:xfrm>
            <a:off x="3276226" y="3965624"/>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400" b="1" dirty="0"/>
              <a:t>Tipo</a:t>
            </a:r>
            <a:r>
              <a:rPr lang="en-US" sz="1400" b="1" kern="1200" dirty="0"/>
              <a:t> </a:t>
            </a:r>
          </a:p>
        </p:txBody>
      </p:sp>
      <p:sp>
        <p:nvSpPr>
          <p:cNvPr id="18" name="Freeform: Shape 17">
            <a:extLst>
              <a:ext uri="{FF2B5EF4-FFF2-40B4-BE49-F238E27FC236}">
                <a16:creationId xmlns:a16="http://schemas.microsoft.com/office/drawing/2014/main" id="{3F3AAFED-4773-47F6-95F0-6075017807A4}"/>
              </a:ext>
            </a:extLst>
          </p:cNvPr>
          <p:cNvSpPr/>
          <p:nvPr/>
        </p:nvSpPr>
        <p:spPr>
          <a:xfrm>
            <a:off x="2467363"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lvl="0" algn="ctr" defTabSz="488950">
              <a:lnSpc>
                <a:spcPct val="90000"/>
              </a:lnSpc>
              <a:spcBef>
                <a:spcPct val="0"/>
              </a:spcBef>
              <a:spcAft>
                <a:spcPct val="35000"/>
              </a:spcAft>
            </a:pPr>
            <a:r>
              <a:rPr lang="en-US" sz="900" b="1" dirty="0" err="1"/>
              <a:t>Actividades</a:t>
            </a:r>
            <a:endParaRPr lang="en-US" sz="900" b="1" dirty="0"/>
          </a:p>
          <a:p>
            <a:pPr lvl="0" algn="ctr" defTabSz="488950">
              <a:lnSpc>
                <a:spcPct val="90000"/>
              </a:lnSpc>
              <a:spcBef>
                <a:spcPct val="0"/>
              </a:spcBef>
              <a:spcAft>
                <a:spcPct val="35000"/>
              </a:spcAft>
            </a:pPr>
            <a:r>
              <a:rPr lang="en-US" sz="1000" b="1" dirty="0" err="1"/>
              <a:t>diarias</a:t>
            </a:r>
            <a:endParaRPr lang="en-US" sz="1000" b="1" kern="1200" dirty="0">
              <a:solidFill>
                <a:schemeClr val="bg1"/>
              </a:solidFill>
            </a:endParaRPr>
          </a:p>
        </p:txBody>
      </p:sp>
      <p:sp>
        <p:nvSpPr>
          <p:cNvPr id="19" name="Freeform: Shape 18">
            <a:extLst>
              <a:ext uri="{FF2B5EF4-FFF2-40B4-BE49-F238E27FC236}">
                <a16:creationId xmlns:a16="http://schemas.microsoft.com/office/drawing/2014/main" id="{CF2280DA-ACAC-49E7-BFF5-D1B5BB4512DD}"/>
              </a:ext>
            </a:extLst>
          </p:cNvPr>
          <p:cNvSpPr/>
          <p:nvPr/>
        </p:nvSpPr>
        <p:spPr>
          <a:xfrm>
            <a:off x="1170048"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D2CD0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59608" tIns="159608" rIns="159608" bIns="159608" numCol="1" spcCol="1270" anchor="ctr" anchorCtr="0">
            <a:noAutofit/>
          </a:bodyPr>
          <a:lstStyle/>
          <a:p>
            <a:pPr lvl="0" algn="ctr" defTabSz="466725">
              <a:lnSpc>
                <a:spcPct val="90000"/>
              </a:lnSpc>
              <a:spcBef>
                <a:spcPct val="0"/>
              </a:spcBef>
              <a:spcAft>
                <a:spcPct val="35000"/>
              </a:spcAft>
            </a:pPr>
            <a:r>
              <a:rPr lang="en-US" sz="800" b="1" dirty="0" err="1"/>
              <a:t>Proveedores</a:t>
            </a:r>
            <a:r>
              <a:rPr lang="en-US" sz="800" b="0" kern="1200" cap="none" spc="0" dirty="0">
                <a:ln w="0"/>
                <a:solidFill>
                  <a:schemeClr val="tx1"/>
                </a:solidFill>
                <a:effectLst>
                  <a:outerShdw blurRad="38100" dist="19050" dir="2700000" algn="tl" rotWithShape="0">
                    <a:schemeClr val="dk1">
                      <a:alpha val="40000"/>
                    </a:schemeClr>
                  </a:outerShdw>
                </a:effectLst>
              </a:rPr>
              <a:t> </a:t>
            </a:r>
          </a:p>
        </p:txBody>
      </p:sp>
      <p:sp>
        <p:nvSpPr>
          <p:cNvPr id="20" name="Freeform: Shape 19">
            <a:extLst>
              <a:ext uri="{FF2B5EF4-FFF2-40B4-BE49-F238E27FC236}">
                <a16:creationId xmlns:a16="http://schemas.microsoft.com/office/drawing/2014/main" id="{8A4B6125-2E1C-4302-A6BA-2407CAA46ADB}"/>
              </a:ext>
            </a:extLst>
          </p:cNvPr>
          <p:cNvSpPr/>
          <p:nvPr/>
        </p:nvSpPr>
        <p:spPr>
          <a:xfrm>
            <a:off x="311462" y="3915900"/>
            <a:ext cx="1093926" cy="1093926"/>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rgbClr val="00426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lvl="0" algn="ctr" defTabSz="533400">
              <a:lnSpc>
                <a:spcPct val="90000"/>
              </a:lnSpc>
              <a:spcBef>
                <a:spcPct val="0"/>
              </a:spcBef>
              <a:spcAft>
                <a:spcPct val="35000"/>
              </a:spcAft>
            </a:pPr>
            <a:r>
              <a:rPr lang="en-US" sz="1300" b="1" dirty="0" err="1"/>
              <a:t>Familias</a:t>
            </a:r>
            <a:r>
              <a:rPr lang="en-US" sz="1400" b="1" kern="1200" cap="none" spc="0" dirty="0">
                <a:ln w="0"/>
                <a:solidFill>
                  <a:schemeClr val="tx1"/>
                </a:solidFill>
                <a:effectLst>
                  <a:outerShdw blurRad="38100" dist="19050" dir="2700000" algn="tl" rotWithShape="0">
                    <a:schemeClr val="dk1">
                      <a:alpha val="40000"/>
                    </a:schemeClr>
                  </a:outerShdw>
                </a:effectLst>
              </a:rPr>
              <a:t> </a:t>
            </a:r>
          </a:p>
        </p:txBody>
      </p:sp>
      <p:sp>
        <p:nvSpPr>
          <p:cNvPr id="21" name="Freeform: Shape 20">
            <a:extLst>
              <a:ext uri="{FF2B5EF4-FFF2-40B4-BE49-F238E27FC236}">
                <a16:creationId xmlns:a16="http://schemas.microsoft.com/office/drawing/2014/main" id="{0C49AFA4-163B-409D-AB54-C6C5E34ECF91}"/>
              </a:ext>
            </a:extLst>
          </p:cNvPr>
          <p:cNvSpPr/>
          <p:nvPr/>
        </p:nvSpPr>
        <p:spPr>
          <a:xfrm>
            <a:off x="649865"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200C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lvl="0" algn="ctr" defTabSz="533400">
              <a:lnSpc>
                <a:spcPct val="90000"/>
              </a:lnSpc>
              <a:spcBef>
                <a:spcPct val="0"/>
              </a:spcBef>
              <a:spcAft>
                <a:spcPct val="35000"/>
              </a:spcAft>
            </a:pPr>
            <a:r>
              <a:rPr lang="en-US" sz="800" b="1" dirty="0" err="1"/>
              <a:t>Capacitación</a:t>
            </a:r>
            <a:r>
              <a:rPr lang="en-US" sz="800" b="1" kern="1200" dirty="0">
                <a:solidFill>
                  <a:schemeClr val="bg1"/>
                </a:solidFill>
              </a:rPr>
              <a:t> </a:t>
            </a:r>
          </a:p>
        </p:txBody>
      </p:sp>
      <p:sp>
        <p:nvSpPr>
          <p:cNvPr id="22" name="Content Placeholder 2">
            <a:extLst>
              <a:ext uri="{FF2B5EF4-FFF2-40B4-BE49-F238E27FC236}">
                <a16:creationId xmlns:a16="http://schemas.microsoft.com/office/drawing/2014/main" id="{9AA798DB-B08D-4052-A7E0-6B8ED604C374}"/>
              </a:ext>
            </a:extLst>
          </p:cNvPr>
          <p:cNvSpPr txBox="1">
            <a:spLocks/>
          </p:cNvSpPr>
          <p:nvPr/>
        </p:nvSpPr>
        <p:spPr>
          <a:xfrm>
            <a:off x="4656074" y="5754953"/>
            <a:ext cx="4317125" cy="698057"/>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err="1"/>
              <a:t>Pol</a:t>
            </a:r>
            <a:r>
              <a:rPr lang="en-US" sz="1500" dirty="0" err="1">
                <a:cs typeface="Calibri" panose="020F0502020204030204" pitchFamily="34" charset="0"/>
              </a:rPr>
              <a:t>í</a:t>
            </a:r>
            <a:r>
              <a:rPr lang="en-US" sz="1500" dirty="0" err="1"/>
              <a:t>ticas</a:t>
            </a:r>
            <a:r>
              <a:rPr lang="en-US" sz="1500" dirty="0"/>
              <a:t>:</a:t>
            </a:r>
            <a:r>
              <a:rPr lang="en-US" sz="1500" b="0" dirty="0"/>
              <a:t> </a:t>
            </a:r>
            <a:r>
              <a:rPr lang="en-US" sz="1500" b="0" dirty="0" err="1"/>
              <a:t>pol</a:t>
            </a:r>
            <a:r>
              <a:rPr lang="en-US" sz="1500" b="0" dirty="0" err="1">
                <a:cs typeface="Calibri" panose="020F0502020204030204" pitchFamily="34" charset="0"/>
              </a:rPr>
              <a:t>í</a:t>
            </a:r>
            <a:r>
              <a:rPr lang="en-US" sz="1500" b="0" dirty="0" err="1"/>
              <a:t>ticas</a:t>
            </a:r>
            <a:r>
              <a:rPr lang="en-US" sz="1500" b="0" dirty="0"/>
              <a:t> </a:t>
            </a:r>
            <a:r>
              <a:rPr lang="en-US" sz="1500" b="0" dirty="0" err="1"/>
              <a:t>escritas</a:t>
            </a:r>
            <a:r>
              <a:rPr lang="en-US" sz="1500" b="0" dirty="0"/>
              <a:t> que </a:t>
            </a:r>
            <a:r>
              <a:rPr lang="en-US" sz="1500" b="0" dirty="0" err="1"/>
              <a:t>ayudan</a:t>
            </a:r>
            <a:r>
              <a:rPr lang="en-US" sz="1500" b="0" dirty="0"/>
              <a:t> a </a:t>
            </a:r>
            <a:r>
              <a:rPr lang="en-US" sz="1500" b="0" dirty="0" err="1"/>
              <a:t>apoyar</a:t>
            </a:r>
            <a:r>
              <a:rPr lang="en-US" sz="1500" b="0" dirty="0"/>
              <a:t> la </a:t>
            </a:r>
            <a:r>
              <a:rPr lang="en-US" sz="1500" b="0" dirty="0" err="1"/>
              <a:t>actividad</a:t>
            </a:r>
            <a:r>
              <a:rPr lang="en-US" sz="1500" b="0" dirty="0"/>
              <a:t> </a:t>
            </a:r>
            <a:r>
              <a:rPr lang="en-US" sz="1500" b="0" dirty="0" err="1"/>
              <a:t>f</a:t>
            </a:r>
            <a:r>
              <a:rPr lang="en-US" sz="1500" b="0" dirty="0" err="1">
                <a:cs typeface="Calibri" panose="020F0502020204030204" pitchFamily="34" charset="0"/>
              </a:rPr>
              <a:t>í</a:t>
            </a:r>
            <a:r>
              <a:rPr lang="en-US" sz="1500" b="0" dirty="0" err="1"/>
              <a:t>sica</a:t>
            </a:r>
            <a:r>
              <a:rPr lang="en-US" sz="1500" b="0" dirty="0"/>
              <a:t> de los </a:t>
            </a:r>
            <a:r>
              <a:rPr lang="en-US" sz="1500" b="0" dirty="0" err="1"/>
              <a:t>ni</a:t>
            </a:r>
            <a:r>
              <a:rPr lang="en-US" sz="1500" b="0" dirty="0" err="1">
                <a:cs typeface="Calibri" panose="020F0502020204030204" pitchFamily="34" charset="0"/>
              </a:rPr>
              <a:t>ñ</a:t>
            </a:r>
            <a:r>
              <a:rPr lang="en-US" sz="1500" b="0" dirty="0" err="1"/>
              <a:t>os</a:t>
            </a:r>
            <a:r>
              <a:rPr lang="en-US" sz="1500" b="0" dirty="0"/>
              <a:t> a lo largo del d</a:t>
            </a:r>
            <a:r>
              <a:rPr lang="en-US" sz="1500" b="0" dirty="0">
                <a:cs typeface="Calibri" panose="020F0502020204030204" pitchFamily="34" charset="0"/>
              </a:rPr>
              <a:t>í</a:t>
            </a:r>
            <a:r>
              <a:rPr lang="en-US" sz="1500" b="0" dirty="0"/>
              <a:t>a</a:t>
            </a: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4648199" y="1256753"/>
            <a:ext cx="4317125" cy="484022"/>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a:t>Espacio: </a:t>
            </a:r>
            <a:r>
              <a:rPr lang="en-US" sz="1500" b="0" dirty="0" err="1"/>
              <a:t>instalaciones</a:t>
            </a:r>
            <a:r>
              <a:rPr lang="en-US" sz="1500" b="0" dirty="0"/>
              <a:t> al </a:t>
            </a:r>
            <a:r>
              <a:rPr lang="en-US" sz="1500" b="0" dirty="0" err="1"/>
              <a:t>aire</a:t>
            </a:r>
            <a:r>
              <a:rPr lang="en-US" sz="1500" b="0" dirty="0"/>
              <a:t> libre y </a:t>
            </a:r>
            <a:r>
              <a:rPr lang="en-US" sz="1500" b="0" dirty="0" err="1"/>
              <a:t>en</a:t>
            </a:r>
            <a:r>
              <a:rPr lang="en-US" sz="1500" b="0" dirty="0"/>
              <a:t> </a:t>
            </a:r>
            <a:r>
              <a:rPr lang="en-US" sz="1500" b="0" dirty="0" err="1"/>
              <a:t>interiores</a:t>
            </a:r>
            <a:endParaRPr lang="en-US" sz="1500" b="0" dirty="0"/>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4648198" y="1767817"/>
            <a:ext cx="4317125" cy="638504"/>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Tipo: </a:t>
            </a:r>
            <a:r>
              <a:rPr lang="en-US" b="0" dirty="0" err="1"/>
              <a:t>actividad</a:t>
            </a:r>
            <a:r>
              <a:rPr lang="en-US" b="0" dirty="0"/>
              <a:t> </a:t>
            </a:r>
            <a:r>
              <a:rPr lang="en-US" b="0" dirty="0" err="1"/>
              <a:t>f</a:t>
            </a:r>
            <a:r>
              <a:rPr lang="en-US" b="0" dirty="0" err="1">
                <a:cs typeface="Calibri" panose="020F0502020204030204" pitchFamily="34" charset="0"/>
              </a:rPr>
              <a:t>í</a:t>
            </a:r>
            <a:r>
              <a:rPr lang="en-US" b="0" dirty="0" err="1"/>
              <a:t>sica</a:t>
            </a:r>
            <a:r>
              <a:rPr lang="en-US" b="0" dirty="0"/>
              <a:t> </a:t>
            </a:r>
            <a:r>
              <a:rPr lang="en-US" b="0" dirty="0" err="1"/>
              <a:t>estructurada</a:t>
            </a:r>
            <a:r>
              <a:rPr lang="en-US" b="0" dirty="0"/>
              <a:t>, no </a:t>
            </a:r>
            <a:r>
              <a:rPr lang="en-US" b="0" dirty="0" err="1"/>
              <a:t>estructurada</a:t>
            </a:r>
            <a:r>
              <a:rPr lang="en-US" b="0" dirty="0"/>
              <a:t>, </a:t>
            </a:r>
            <a:r>
              <a:rPr lang="en-US" b="0" dirty="0" err="1"/>
              <a:t>en</a:t>
            </a:r>
            <a:r>
              <a:rPr lang="en-US" b="0" dirty="0"/>
              <a:t> interior y al </a:t>
            </a:r>
            <a:r>
              <a:rPr lang="en-US" b="0" dirty="0" err="1"/>
              <a:t>aire</a:t>
            </a:r>
            <a:r>
              <a:rPr lang="en-US" b="0" dirty="0"/>
              <a:t> libre </a:t>
            </a:r>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4648199" y="2469933"/>
            <a:ext cx="4317125" cy="82962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300" dirty="0" err="1"/>
              <a:t>Actividades</a:t>
            </a:r>
            <a:r>
              <a:rPr lang="en-US" sz="1300" dirty="0"/>
              <a:t> </a:t>
            </a:r>
            <a:r>
              <a:rPr lang="en-US" sz="1300" dirty="0" err="1"/>
              <a:t>diarias</a:t>
            </a:r>
            <a:r>
              <a:rPr lang="en-US" sz="1300" dirty="0"/>
              <a:t>: </a:t>
            </a:r>
            <a:r>
              <a:rPr lang="en-US" sz="1300" b="0" dirty="0" err="1"/>
              <a:t>integraci</a:t>
            </a:r>
            <a:r>
              <a:rPr lang="en-US" sz="1300" b="0" dirty="0" err="1">
                <a:cs typeface="Calibri" panose="020F0502020204030204" pitchFamily="34" charset="0"/>
              </a:rPr>
              <a:t>ó</a:t>
            </a:r>
            <a:r>
              <a:rPr lang="en-US" sz="1300" b="0" dirty="0" err="1"/>
              <a:t>n</a:t>
            </a:r>
            <a:r>
              <a:rPr lang="en-US" sz="1300" b="0" dirty="0"/>
              <a:t> de </a:t>
            </a:r>
            <a:r>
              <a:rPr lang="en-US" sz="1300" b="0" dirty="0" err="1"/>
              <a:t>mejores</a:t>
            </a:r>
            <a:r>
              <a:rPr lang="en-US" sz="1300" b="0" dirty="0"/>
              <a:t> </a:t>
            </a:r>
            <a:r>
              <a:rPr lang="en-US" sz="1300" b="0" dirty="0" err="1"/>
              <a:t>pr</a:t>
            </a:r>
            <a:r>
              <a:rPr lang="en-US" sz="1300" b="0" dirty="0" err="1">
                <a:cs typeface="Calibri" panose="020F0502020204030204" pitchFamily="34" charset="0"/>
              </a:rPr>
              <a:t>á</a:t>
            </a:r>
            <a:r>
              <a:rPr lang="en-US" sz="1300" b="0" dirty="0" err="1"/>
              <a:t>cticas</a:t>
            </a:r>
            <a:r>
              <a:rPr lang="en-US" sz="1300" b="0" dirty="0"/>
              <a:t> </a:t>
            </a:r>
            <a:r>
              <a:rPr lang="en-US" sz="1300" b="0" dirty="0" err="1"/>
              <a:t>en</a:t>
            </a:r>
            <a:r>
              <a:rPr lang="en-US" sz="1300" b="0" dirty="0"/>
              <a:t> las </a:t>
            </a:r>
            <a:r>
              <a:rPr lang="en-US" sz="1300" b="0" dirty="0" err="1"/>
              <a:t>clases</a:t>
            </a:r>
            <a:r>
              <a:rPr lang="en-US" sz="1300" b="0" dirty="0"/>
              <a:t>, </a:t>
            </a:r>
            <a:r>
              <a:rPr lang="en-US" sz="1300" b="0" dirty="0" err="1"/>
              <a:t>transiciones</a:t>
            </a:r>
            <a:r>
              <a:rPr lang="en-US" sz="1300" b="0" dirty="0"/>
              <a:t> y </a:t>
            </a:r>
            <a:r>
              <a:rPr lang="en-US" sz="1300" b="0" dirty="0" err="1"/>
              <a:t>dem</a:t>
            </a:r>
            <a:r>
              <a:rPr lang="en-US" sz="1300" b="0" dirty="0" err="1">
                <a:cs typeface="Calibri" panose="020F0502020204030204" pitchFamily="34" charset="0"/>
              </a:rPr>
              <a:t>á</a:t>
            </a:r>
            <a:r>
              <a:rPr lang="en-US" sz="1300" b="0" dirty="0" err="1"/>
              <a:t>s</a:t>
            </a:r>
            <a:r>
              <a:rPr lang="en-US" sz="1300" b="0" dirty="0"/>
              <a:t> </a:t>
            </a:r>
            <a:r>
              <a:rPr lang="en-US" sz="1300" b="0" dirty="0" err="1"/>
              <a:t>operaciones</a:t>
            </a:r>
            <a:r>
              <a:rPr lang="en-US" sz="1300" b="0" dirty="0"/>
              <a:t> del </a:t>
            </a:r>
            <a:r>
              <a:rPr lang="en-US" sz="1300" b="0" dirty="0" err="1"/>
              <a:t>programa</a:t>
            </a:r>
            <a:endParaRPr lang="en-US" sz="1300" b="0" dirty="0"/>
          </a:p>
        </p:txBody>
      </p:sp>
      <p:sp>
        <p:nvSpPr>
          <p:cNvPr id="26" name="Content Placeholder 2">
            <a:extLst>
              <a:ext uri="{FF2B5EF4-FFF2-40B4-BE49-F238E27FC236}">
                <a16:creationId xmlns:a16="http://schemas.microsoft.com/office/drawing/2014/main" id="{64A9ECC1-72E0-4B35-93BC-579AFFABBF4F}"/>
              </a:ext>
            </a:extLst>
          </p:cNvPr>
          <p:cNvSpPr txBox="1">
            <a:spLocks/>
          </p:cNvSpPr>
          <p:nvPr/>
        </p:nvSpPr>
        <p:spPr>
          <a:xfrm>
            <a:off x="4656074" y="3352111"/>
            <a:ext cx="4259968" cy="82962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400" dirty="0" err="1"/>
              <a:t>Proveedores</a:t>
            </a:r>
            <a:r>
              <a:rPr lang="en-US" sz="1400" dirty="0"/>
              <a:t>: </a:t>
            </a:r>
            <a:r>
              <a:rPr lang="en-US" sz="1400" b="0" dirty="0" err="1"/>
              <a:t>el</a:t>
            </a:r>
            <a:r>
              <a:rPr lang="en-US" sz="1400" b="0" dirty="0"/>
              <a:t> </a:t>
            </a:r>
            <a:r>
              <a:rPr lang="en-US" sz="1400" b="0" dirty="0" err="1"/>
              <a:t>papel</a:t>
            </a:r>
            <a:r>
              <a:rPr lang="en-US" sz="1400" b="0" dirty="0"/>
              <a:t> de los </a:t>
            </a:r>
            <a:r>
              <a:rPr lang="en-US" sz="1400" b="0" dirty="0" err="1"/>
              <a:t>adultos</a:t>
            </a:r>
            <a:r>
              <a:rPr lang="en-US" sz="1400" b="0" dirty="0"/>
              <a:t> </a:t>
            </a:r>
            <a:r>
              <a:rPr lang="en-US" sz="1400" b="0" dirty="0" err="1"/>
              <a:t>en</a:t>
            </a:r>
            <a:r>
              <a:rPr lang="en-US" sz="1400" b="0" dirty="0"/>
              <a:t> la </a:t>
            </a:r>
            <a:r>
              <a:rPr lang="en-US" sz="1400" b="0" dirty="0" err="1"/>
              <a:t>direcci</a:t>
            </a:r>
            <a:r>
              <a:rPr lang="en-US" sz="1400" b="0" dirty="0" err="1">
                <a:cs typeface="Calibri" panose="020F0502020204030204" pitchFamily="34" charset="0"/>
              </a:rPr>
              <a:t>ó</a:t>
            </a:r>
            <a:r>
              <a:rPr lang="en-US" sz="1400" b="0" dirty="0" err="1"/>
              <a:t>n</a:t>
            </a:r>
            <a:r>
              <a:rPr lang="en-US" sz="1400" b="0" dirty="0"/>
              <a:t>, </a:t>
            </a:r>
            <a:r>
              <a:rPr lang="en-US" sz="1400" b="0" dirty="0" err="1"/>
              <a:t>participaci</a:t>
            </a:r>
            <a:r>
              <a:rPr lang="en-US" sz="1400" b="0" dirty="0" err="1">
                <a:cs typeface="Calibri" panose="020F0502020204030204" pitchFamily="34" charset="0"/>
              </a:rPr>
              <a:t>ó</a:t>
            </a:r>
            <a:r>
              <a:rPr lang="en-US" sz="1400" b="0" dirty="0" err="1"/>
              <a:t>n</a:t>
            </a:r>
            <a:r>
              <a:rPr lang="en-US" sz="1400" b="0" dirty="0"/>
              <a:t>, </a:t>
            </a:r>
            <a:r>
              <a:rPr lang="en-US" sz="1400" b="0" dirty="0" err="1"/>
              <a:t>modelado</a:t>
            </a:r>
            <a:r>
              <a:rPr lang="en-US" sz="1400" b="0" dirty="0"/>
              <a:t> de roles y </a:t>
            </a:r>
            <a:r>
              <a:rPr lang="en-US" sz="1400" b="0" dirty="0" err="1"/>
              <a:t>fomento</a:t>
            </a:r>
            <a:r>
              <a:rPr lang="en-US" sz="1400" b="0" dirty="0"/>
              <a:t> de la </a:t>
            </a:r>
            <a:r>
              <a:rPr lang="en-US" sz="1400" b="0" dirty="0" err="1"/>
              <a:t>actividad</a:t>
            </a:r>
            <a:r>
              <a:rPr lang="en-US" sz="1400" b="0" dirty="0"/>
              <a:t> </a:t>
            </a:r>
            <a:r>
              <a:rPr lang="en-US" sz="1400" b="0" dirty="0" err="1"/>
              <a:t>f</a:t>
            </a:r>
            <a:r>
              <a:rPr lang="en-US" sz="1400" b="0" dirty="0" err="1">
                <a:cs typeface="Calibri" panose="020F0502020204030204" pitchFamily="34" charset="0"/>
              </a:rPr>
              <a:t>í</a:t>
            </a:r>
            <a:r>
              <a:rPr lang="en-US" sz="1400" b="0" dirty="0" err="1"/>
              <a:t>sica</a:t>
            </a:r>
            <a:endParaRPr lang="en-US" sz="1400" b="0" dirty="0"/>
          </a:p>
        </p:txBody>
      </p:sp>
      <p:sp>
        <p:nvSpPr>
          <p:cNvPr id="27" name="Content Placeholder 2">
            <a:extLst>
              <a:ext uri="{FF2B5EF4-FFF2-40B4-BE49-F238E27FC236}">
                <a16:creationId xmlns:a16="http://schemas.microsoft.com/office/drawing/2014/main" id="{B958963D-2D4C-4DD7-891E-E8DB6F23CC11}"/>
              </a:ext>
            </a:extLst>
          </p:cNvPr>
          <p:cNvSpPr txBox="1">
            <a:spLocks/>
          </p:cNvSpPr>
          <p:nvPr/>
        </p:nvSpPr>
        <p:spPr>
          <a:xfrm>
            <a:off x="4656080" y="4245351"/>
            <a:ext cx="4317125" cy="566742"/>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err="1"/>
              <a:t>Familias</a:t>
            </a:r>
            <a:r>
              <a:rPr lang="en-US" sz="1500" dirty="0"/>
              <a:t>:</a:t>
            </a:r>
            <a:r>
              <a:rPr lang="en-US" sz="1500" b="0" dirty="0"/>
              <a:t> </a:t>
            </a:r>
            <a:r>
              <a:rPr lang="en-US" sz="1500" b="0" dirty="0" err="1"/>
              <a:t>apoyo</a:t>
            </a:r>
            <a:r>
              <a:rPr lang="en-US" sz="1500" b="0" dirty="0"/>
              <a:t> y </a:t>
            </a:r>
            <a:r>
              <a:rPr lang="en-US" sz="1500" b="0" dirty="0" err="1"/>
              <a:t>comunicaci</a:t>
            </a:r>
            <a:r>
              <a:rPr lang="en-US" sz="1500" b="0" dirty="0" err="1">
                <a:cs typeface="Calibri" panose="020F0502020204030204" pitchFamily="34" charset="0"/>
              </a:rPr>
              <a:t>ó</a:t>
            </a:r>
            <a:r>
              <a:rPr lang="en-US" sz="1500" b="0" dirty="0" err="1"/>
              <a:t>n</a:t>
            </a:r>
            <a:r>
              <a:rPr lang="en-US" sz="1500" b="0" dirty="0"/>
              <a:t> con las </a:t>
            </a:r>
            <a:r>
              <a:rPr lang="en-US" sz="1500" b="0" dirty="0" err="1"/>
              <a:t>familias</a:t>
            </a:r>
            <a:endParaRPr lang="en-US" sz="1500" b="0" dirty="0"/>
          </a:p>
        </p:txBody>
      </p:sp>
      <p:sp>
        <p:nvSpPr>
          <p:cNvPr id="28" name="Content Placeholder 2">
            <a:extLst>
              <a:ext uri="{FF2B5EF4-FFF2-40B4-BE49-F238E27FC236}">
                <a16:creationId xmlns:a16="http://schemas.microsoft.com/office/drawing/2014/main" id="{0269832D-8713-42D5-B123-F046C3C8A84B}"/>
              </a:ext>
            </a:extLst>
          </p:cNvPr>
          <p:cNvSpPr txBox="1">
            <a:spLocks/>
          </p:cNvSpPr>
          <p:nvPr/>
        </p:nvSpPr>
        <p:spPr>
          <a:xfrm>
            <a:off x="4648199" y="4902561"/>
            <a:ext cx="4317125" cy="82962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err="1"/>
              <a:t>Capacitaci</a:t>
            </a:r>
            <a:r>
              <a:rPr lang="en-US" sz="1500" dirty="0" err="1">
                <a:cs typeface="Calibri" panose="020F0502020204030204" pitchFamily="34" charset="0"/>
              </a:rPr>
              <a:t>ó</a:t>
            </a:r>
            <a:r>
              <a:rPr lang="en-US" sz="1500" dirty="0" err="1"/>
              <a:t>n</a:t>
            </a:r>
            <a:r>
              <a:rPr lang="en-US" sz="1500" dirty="0"/>
              <a:t>:</a:t>
            </a:r>
            <a:r>
              <a:rPr lang="en-US" sz="1500" b="0" dirty="0"/>
              <a:t> </a:t>
            </a:r>
            <a:r>
              <a:rPr lang="en-US" sz="1500" b="0" dirty="0" err="1"/>
              <a:t>deasrrollo</a:t>
            </a:r>
            <a:r>
              <a:rPr lang="en-US" sz="1500" b="0" dirty="0"/>
              <a:t> professional continuo para </a:t>
            </a:r>
            <a:r>
              <a:rPr lang="en-US" sz="1500" b="0" dirty="0" err="1"/>
              <a:t>promover</a:t>
            </a:r>
            <a:r>
              <a:rPr lang="en-US" sz="1500" b="0" dirty="0"/>
              <a:t> la </a:t>
            </a:r>
            <a:r>
              <a:rPr lang="en-US" sz="1500" b="0" dirty="0" err="1"/>
              <a:t>actividad</a:t>
            </a:r>
            <a:r>
              <a:rPr lang="en-US" sz="1500" b="0" dirty="0"/>
              <a:t> </a:t>
            </a:r>
            <a:r>
              <a:rPr lang="en-US" sz="1500" b="0" dirty="0" err="1"/>
              <a:t>f</a:t>
            </a:r>
            <a:r>
              <a:rPr lang="en-US" sz="1500" b="0" dirty="0" err="1">
                <a:cs typeface="Calibri" panose="020F0502020204030204" pitchFamily="34" charset="0"/>
              </a:rPr>
              <a:t>í</a:t>
            </a:r>
            <a:r>
              <a:rPr lang="en-US" sz="1500" b="0" dirty="0" err="1"/>
              <a:t>sica</a:t>
            </a:r>
            <a:r>
              <a:rPr lang="en-US" sz="1500" b="0" dirty="0"/>
              <a:t> de los </a:t>
            </a:r>
            <a:r>
              <a:rPr lang="en-US" sz="1500" b="0" dirty="0" err="1"/>
              <a:t>ni</a:t>
            </a:r>
            <a:r>
              <a:rPr lang="en-US" sz="1500" b="0" dirty="0" err="1">
                <a:cs typeface="Calibri" panose="020F0502020204030204" pitchFamily="34" charset="0"/>
              </a:rPr>
              <a:t>ñ</a:t>
            </a:r>
            <a:r>
              <a:rPr lang="en-US" sz="1500" b="0" dirty="0" err="1"/>
              <a:t>os</a:t>
            </a:r>
            <a:r>
              <a:rPr lang="en-US" sz="1500" b="0" dirty="0"/>
              <a:t> </a:t>
            </a:r>
          </a:p>
        </p:txBody>
      </p:sp>
      <p:sp>
        <p:nvSpPr>
          <p:cNvPr id="31" name="Arrow: Chevron 30">
            <a:extLst>
              <a:ext uri="{FF2B5EF4-FFF2-40B4-BE49-F238E27FC236}">
                <a16:creationId xmlns:a16="http://schemas.microsoft.com/office/drawing/2014/main" id="{A112F633-1DC4-4B21-81F4-6C1425A85901}"/>
              </a:ext>
            </a:extLst>
          </p:cNvPr>
          <p:cNvSpPr/>
          <p:nvPr/>
        </p:nvSpPr>
        <p:spPr>
          <a:xfrm>
            <a:off x="4343839" y="4205187"/>
            <a:ext cx="298286" cy="370134"/>
          </a:xfrm>
          <a:prstGeom prst="chevron">
            <a:avLst/>
          </a:prstGeom>
          <a:solidFill>
            <a:srgbClr val="0042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Arrow: Chevron 33">
            <a:extLst>
              <a:ext uri="{FF2B5EF4-FFF2-40B4-BE49-F238E27FC236}">
                <a16:creationId xmlns:a16="http://schemas.microsoft.com/office/drawing/2014/main" id="{07688B32-06D1-45C4-AA1D-1736FDA46555}"/>
              </a:ext>
            </a:extLst>
          </p:cNvPr>
          <p:cNvSpPr/>
          <p:nvPr/>
        </p:nvSpPr>
        <p:spPr>
          <a:xfrm>
            <a:off x="4338784" y="5733847"/>
            <a:ext cx="298286" cy="370134"/>
          </a:xfrm>
          <a:prstGeom prst="chevron">
            <a:avLst/>
          </a:prstGeom>
          <a:solidFill>
            <a:srgbClr val="01A8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Arrow: Chevron 34">
            <a:extLst>
              <a:ext uri="{FF2B5EF4-FFF2-40B4-BE49-F238E27FC236}">
                <a16:creationId xmlns:a16="http://schemas.microsoft.com/office/drawing/2014/main" id="{486292ED-7C9B-4A2A-B182-75AD08CA7FF6}"/>
              </a:ext>
            </a:extLst>
          </p:cNvPr>
          <p:cNvSpPr/>
          <p:nvPr/>
        </p:nvSpPr>
        <p:spPr>
          <a:xfrm>
            <a:off x="4369488" y="4875705"/>
            <a:ext cx="298286" cy="370134"/>
          </a:xfrm>
          <a:prstGeom prst="chevron">
            <a:avLst/>
          </a:prstGeom>
          <a:solidFill>
            <a:srgbClr val="EC01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991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P spid="15" grpId="0" animBg="1"/>
      <p:bldP spid="16" grpId="0" animBg="1"/>
      <p:bldP spid="17" grpId="0" animBg="1"/>
      <p:bldP spid="18" grpId="0" animBg="1"/>
      <p:bldP spid="19" grpId="0" animBg="1"/>
      <p:bldP spid="20" grpId="0" animBg="1"/>
      <p:bldP spid="21" grpId="0" animBg="1"/>
      <p:bldP spid="22" grpId="0" build="p"/>
      <p:bldP spid="23" grpId="0" build="p"/>
      <p:bldP spid="24" grpId="0" build="p"/>
      <p:bldP spid="25" grpId="0" build="p"/>
      <p:bldP spid="26" grpId="0" build="p"/>
      <p:bldP spid="27" grpId="0" build="p"/>
      <p:bldP spid="28" grpId="0" build="p"/>
      <p:bldP spid="31"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357458" y="243415"/>
            <a:ext cx="7663798" cy="534974"/>
          </a:xfrm>
        </p:spPr>
        <p:txBody>
          <a:bodyPr>
            <a:normAutofit/>
          </a:bodyPr>
          <a:lstStyle/>
          <a:p>
            <a:r>
              <a:rPr lang="es-ES" sz="2800" b="0" i="0" u="none" strike="noStrike" baseline="0" dirty="0">
                <a:solidFill>
                  <a:srgbClr val="FBAE14"/>
                </a:solidFill>
              </a:rPr>
              <a:t>Buenas prácticas para la actividad física</a:t>
            </a:r>
            <a:endParaRPr lang="en-US" sz="4400" dirty="0"/>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3596638" y="817783"/>
            <a:ext cx="5547362" cy="2746401"/>
          </a:xfrm>
        </p:spPr>
        <p:txBody>
          <a:bodyPr>
            <a:normAutofit/>
          </a:bodyPr>
          <a:lstStyle/>
          <a:p>
            <a:pPr marL="685800" indent="-685800">
              <a:lnSpc>
                <a:spcPts val="1600"/>
              </a:lnSpc>
              <a:spcBef>
                <a:spcPts val="600"/>
              </a:spcBef>
              <a:buClr>
                <a:srgbClr val="309C8A"/>
              </a:buClr>
              <a:buNone/>
              <a:tabLst>
                <a:tab pos="685800" algn="l"/>
              </a:tabLst>
            </a:pPr>
            <a:r>
              <a:rPr lang="en-US" sz="1500" dirty="0"/>
              <a:t>Duración</a:t>
            </a:r>
            <a:r>
              <a:rPr lang="en-US" sz="1400" dirty="0"/>
              <a:t>:</a:t>
            </a:r>
            <a:r>
              <a:rPr lang="en-US" sz="1400" dirty="0">
                <a:solidFill>
                  <a:srgbClr val="EA5965"/>
                </a:solidFill>
              </a:rPr>
              <a:t>	</a:t>
            </a:r>
          </a:p>
          <a:p>
            <a:pPr marL="0" indent="0">
              <a:lnSpc>
                <a:spcPts val="1600"/>
              </a:lnSpc>
              <a:spcBef>
                <a:spcPts val="0"/>
              </a:spcBef>
              <a:buClr>
                <a:srgbClr val="309C8A"/>
              </a:buClr>
              <a:buNone/>
              <a:tabLst/>
            </a:pPr>
            <a:r>
              <a:rPr lang="en-US" sz="1400" dirty="0">
                <a:solidFill>
                  <a:srgbClr val="EA5965"/>
                </a:solidFill>
              </a:rPr>
              <a:t>Beb</a:t>
            </a:r>
            <a:r>
              <a:rPr lang="en-US" sz="1400" dirty="0">
                <a:solidFill>
                  <a:srgbClr val="EA5965"/>
                </a:solidFill>
                <a:cs typeface="Calibri" panose="020F0502020204030204" pitchFamily="34" charset="0"/>
              </a:rPr>
              <a:t>és</a:t>
            </a:r>
            <a:r>
              <a:rPr lang="en-US" sz="1400" dirty="0">
                <a:solidFill>
                  <a:srgbClr val="EA5965"/>
                </a:solidFill>
              </a:rPr>
              <a:t>:</a:t>
            </a:r>
            <a:r>
              <a:rPr lang="en-US" sz="1400" dirty="0"/>
              <a:t>	         </a:t>
            </a:r>
            <a:r>
              <a:rPr lang="en-US" sz="1300" b="0" dirty="0"/>
              <a:t>Periodos </a:t>
            </a:r>
            <a:r>
              <a:rPr lang="en-US" sz="1300" b="0" dirty="0" err="1"/>
              <a:t>cortos</a:t>
            </a:r>
            <a:r>
              <a:rPr lang="en-US" sz="1300" b="0" dirty="0"/>
              <a:t> </a:t>
            </a:r>
            <a:r>
              <a:rPr lang="en-US" sz="1300" b="0" dirty="0" err="1"/>
              <a:t>tiempo</a:t>
            </a:r>
            <a:r>
              <a:rPr lang="en-US" sz="1300" b="0" dirty="0"/>
              <a:t> boco </a:t>
            </a:r>
            <a:r>
              <a:rPr lang="en-US" sz="1300" b="0" dirty="0" err="1"/>
              <a:t>abajo</a:t>
            </a:r>
            <a:r>
              <a:rPr lang="en-US" sz="1300" b="0" dirty="0"/>
              <a:t> 	       	          </a:t>
            </a:r>
            <a:r>
              <a:rPr lang="en-US" sz="1300" b="0" dirty="0" err="1"/>
              <a:t>supervisado</a:t>
            </a:r>
            <a:endParaRPr lang="en-US" sz="1300" b="0" dirty="0"/>
          </a:p>
          <a:p>
            <a:pPr marL="0" indent="0">
              <a:lnSpc>
                <a:spcPts val="1600"/>
              </a:lnSpc>
              <a:spcBef>
                <a:spcPts val="0"/>
              </a:spcBef>
              <a:buClr>
                <a:srgbClr val="309C8A"/>
              </a:buClr>
              <a:buNone/>
              <a:tabLst/>
            </a:pPr>
            <a:endParaRPr lang="en-US" sz="1400" b="0" dirty="0"/>
          </a:p>
          <a:p>
            <a:pPr marL="0" indent="0">
              <a:lnSpc>
                <a:spcPts val="1600"/>
              </a:lnSpc>
              <a:spcBef>
                <a:spcPts val="0"/>
              </a:spcBef>
              <a:buClr>
                <a:srgbClr val="309C8A"/>
              </a:buClr>
              <a:buNone/>
              <a:tabLst/>
            </a:pPr>
            <a:r>
              <a:rPr lang="en-US" sz="1400" dirty="0">
                <a:solidFill>
                  <a:srgbClr val="EA5965"/>
                </a:solidFill>
              </a:rPr>
              <a:t>Ni</a:t>
            </a:r>
            <a:r>
              <a:rPr lang="en-US" sz="1400" dirty="0">
                <a:solidFill>
                  <a:srgbClr val="EA5965"/>
                </a:solidFill>
                <a:cs typeface="Calibri" panose="020F0502020204030204" pitchFamily="34" charset="0"/>
              </a:rPr>
              <a:t>ños </a:t>
            </a:r>
            <a:r>
              <a:rPr lang="en-US" sz="1400" dirty="0" err="1">
                <a:solidFill>
                  <a:srgbClr val="EA5965"/>
                </a:solidFill>
                <a:cs typeface="Calibri" panose="020F0502020204030204" pitchFamily="34" charset="0"/>
              </a:rPr>
              <a:t>pequeños</a:t>
            </a:r>
            <a:r>
              <a:rPr lang="en-US" sz="1400" dirty="0">
                <a:solidFill>
                  <a:srgbClr val="EA5965"/>
                </a:solidFill>
              </a:rPr>
              <a:t>: </a:t>
            </a:r>
            <a:r>
              <a:rPr lang="en-US" sz="1300" b="0" dirty="0"/>
              <a:t>60-90 </a:t>
            </a:r>
            <a:r>
              <a:rPr lang="en-US" sz="1300" b="0" dirty="0" err="1"/>
              <a:t>minutos</a:t>
            </a:r>
            <a:r>
              <a:rPr lang="en-US" sz="1300" b="0" dirty="0"/>
              <a:t> de AF </a:t>
            </a:r>
            <a:r>
              <a:rPr lang="en-US" sz="1300" b="0" dirty="0" err="1"/>
              <a:t>moderada</a:t>
            </a:r>
            <a:r>
              <a:rPr lang="en-US" sz="1300" b="0" dirty="0"/>
              <a:t> a </a:t>
            </a:r>
            <a:r>
              <a:rPr lang="en-US" sz="1300" b="0" dirty="0" err="1"/>
              <a:t>vigorosa</a:t>
            </a:r>
            <a:r>
              <a:rPr lang="en-US" sz="1300" b="0" dirty="0"/>
              <a:t>                     	             </a:t>
            </a:r>
            <a:r>
              <a:rPr lang="en-US" sz="1300" b="0" dirty="0" err="1"/>
              <a:t>diaria</a:t>
            </a:r>
            <a:r>
              <a:rPr lang="en-US" sz="1300" b="0" dirty="0"/>
              <a:t>   </a:t>
            </a:r>
            <a:r>
              <a:rPr lang="en-US" sz="1300" dirty="0">
                <a:solidFill>
                  <a:srgbClr val="EA5965"/>
                </a:solidFill>
              </a:rPr>
              <a:t>   </a:t>
            </a:r>
          </a:p>
          <a:p>
            <a:pPr marL="0" indent="0">
              <a:lnSpc>
                <a:spcPts val="1600"/>
              </a:lnSpc>
              <a:spcBef>
                <a:spcPts val="0"/>
              </a:spcBef>
              <a:buClr>
                <a:srgbClr val="309C8A"/>
              </a:buClr>
              <a:buNone/>
              <a:tabLst/>
            </a:pPr>
            <a:r>
              <a:rPr lang="en-US" sz="1300" b="0" dirty="0">
                <a:solidFill>
                  <a:srgbClr val="EA5965"/>
                </a:solidFill>
                <a:sym typeface="Symbol" panose="05050102010706020507" pitchFamily="18" charset="2"/>
              </a:rPr>
              <a:t>	             </a:t>
            </a:r>
            <a:r>
              <a:rPr lang="es-US" sz="1300" b="0" dirty="0">
                <a:solidFill>
                  <a:prstClr val="black"/>
                </a:solidFill>
                <a:sym typeface="Symbol" panose="05050102010706020507" pitchFamily="18" charset="2"/>
              </a:rPr>
              <a:t>60-90 minutos de juego al aire libre diario de 	             2 a 3 periodos </a:t>
            </a:r>
          </a:p>
          <a:p>
            <a:pPr marL="0" indent="0">
              <a:lnSpc>
                <a:spcPts val="1600"/>
              </a:lnSpc>
              <a:spcBef>
                <a:spcPts val="0"/>
              </a:spcBef>
              <a:buClr>
                <a:srgbClr val="309C8A"/>
              </a:buClr>
              <a:buNone/>
              <a:tabLst/>
            </a:pPr>
            <a:endParaRPr lang="en-US" sz="1400" dirty="0">
              <a:solidFill>
                <a:srgbClr val="EA5965"/>
              </a:solidFill>
              <a:sym typeface="Symbol" panose="05050102010706020507" pitchFamily="18" charset="2"/>
            </a:endParaRPr>
          </a:p>
          <a:p>
            <a:pPr marL="0" indent="0">
              <a:lnSpc>
                <a:spcPts val="1600"/>
              </a:lnSpc>
              <a:spcBef>
                <a:spcPts val="0"/>
              </a:spcBef>
              <a:buClr>
                <a:srgbClr val="309C8A"/>
              </a:buClr>
              <a:buNone/>
              <a:tabLst/>
            </a:pPr>
            <a:r>
              <a:rPr lang="en-US" sz="1400" dirty="0">
                <a:solidFill>
                  <a:srgbClr val="EA5965"/>
                </a:solidFill>
                <a:sym typeface="Symbol" panose="05050102010706020507" pitchFamily="18" charset="2"/>
              </a:rPr>
              <a:t>Niño's</a:t>
            </a:r>
            <a:r>
              <a:rPr lang="en-US" sz="1400" dirty="0">
                <a:solidFill>
                  <a:srgbClr val="EA5965"/>
                </a:solidFill>
                <a:cs typeface="Calibri" panose="020F0502020204030204" pitchFamily="34" charset="0"/>
                <a:sym typeface="Symbol" panose="05050102010706020507" pitchFamily="18" charset="2"/>
              </a:rPr>
              <a:t> </a:t>
            </a:r>
            <a:r>
              <a:rPr lang="en-US" sz="1400" dirty="0" err="1">
                <a:solidFill>
                  <a:srgbClr val="EA5965"/>
                </a:solidFill>
                <a:cs typeface="Calibri" panose="020F0502020204030204" pitchFamily="34" charset="0"/>
                <a:sym typeface="Symbol" panose="05050102010706020507" pitchFamily="18" charset="2"/>
              </a:rPr>
              <a:t>en</a:t>
            </a:r>
            <a:r>
              <a:rPr lang="en-US" sz="1400" dirty="0">
                <a:solidFill>
                  <a:srgbClr val="EA5965"/>
                </a:solidFill>
                <a:cs typeface="Calibri" panose="020F0502020204030204" pitchFamily="34" charset="0"/>
                <a:sym typeface="Symbol" panose="05050102010706020507" pitchFamily="18" charset="2"/>
              </a:rPr>
              <a:t> </a:t>
            </a:r>
            <a:r>
              <a:rPr lang="en-US" sz="1400" dirty="0" err="1">
                <a:solidFill>
                  <a:srgbClr val="EA5965"/>
                </a:solidFill>
                <a:cs typeface="Calibri" panose="020F0502020204030204" pitchFamily="34" charset="0"/>
                <a:sym typeface="Symbol" panose="05050102010706020507" pitchFamily="18" charset="2"/>
              </a:rPr>
              <a:t>edad</a:t>
            </a:r>
            <a:r>
              <a:rPr lang="en-US" sz="1400" dirty="0">
                <a:solidFill>
                  <a:srgbClr val="EA5965"/>
                </a:solidFill>
                <a:cs typeface="Calibri" panose="020F0502020204030204" pitchFamily="34" charset="0"/>
                <a:sym typeface="Symbol" panose="05050102010706020507" pitchFamily="18" charset="2"/>
              </a:rPr>
              <a:t>  </a:t>
            </a:r>
            <a:r>
              <a:rPr lang="en-US" sz="1300" b="0" dirty="0">
                <a:sym typeface="Symbol" panose="05050102010706020507" pitchFamily="18" charset="2"/>
              </a:rPr>
              <a:t>90-120</a:t>
            </a:r>
            <a:r>
              <a:rPr lang="es-US" sz="1300" b="0" dirty="0">
                <a:sym typeface="Symbol" panose="05050102010706020507" pitchFamily="18" charset="2"/>
              </a:rPr>
              <a:t> minutos de AF moderada a vigorosa</a:t>
            </a:r>
            <a:endParaRPr lang="en-US" sz="1300" dirty="0">
              <a:solidFill>
                <a:srgbClr val="EA5965"/>
              </a:solidFill>
              <a:latin typeface="Calibri" panose="020F0502020204030204" pitchFamily="34" charset="0"/>
              <a:cs typeface="Calibri" panose="020F0502020204030204" pitchFamily="34" charset="0"/>
              <a:sym typeface="Symbol" panose="05050102010706020507" pitchFamily="18" charset="2"/>
            </a:endParaRPr>
          </a:p>
          <a:p>
            <a:pPr marL="0" indent="0">
              <a:lnSpc>
                <a:spcPts val="1600"/>
              </a:lnSpc>
              <a:spcBef>
                <a:spcPts val="0"/>
              </a:spcBef>
              <a:buClr>
                <a:srgbClr val="309C8A"/>
              </a:buClr>
              <a:buNone/>
              <a:tabLst/>
            </a:pPr>
            <a:r>
              <a:rPr lang="en-US" sz="1400" dirty="0">
                <a:solidFill>
                  <a:srgbClr val="EA5965"/>
                </a:solidFill>
                <a:cs typeface="Calibri" panose="020F0502020204030204" pitchFamily="34" charset="0"/>
                <a:sym typeface="Symbol" panose="05050102010706020507" pitchFamily="18" charset="2"/>
              </a:rPr>
              <a:t>preescolar</a:t>
            </a:r>
            <a:r>
              <a:rPr lang="en-US" sz="1400" dirty="0">
                <a:solidFill>
                  <a:srgbClr val="EA5965"/>
                </a:solidFill>
                <a:sym typeface="Symbol" panose="05050102010706020507" pitchFamily="18" charset="2"/>
              </a:rPr>
              <a:t>:</a:t>
            </a:r>
            <a:r>
              <a:rPr lang="en-US" sz="1400" b="0" dirty="0">
                <a:sym typeface="Symbol" panose="05050102010706020507" pitchFamily="18" charset="2"/>
              </a:rPr>
              <a:t>     </a:t>
            </a:r>
            <a:r>
              <a:rPr lang="es-US" sz="1400" b="0" dirty="0">
                <a:sym typeface="Symbol" panose="05050102010706020507" pitchFamily="18" charset="2"/>
              </a:rPr>
              <a:t>   </a:t>
            </a:r>
            <a:r>
              <a:rPr lang="es-US" sz="1300" b="0" dirty="0">
                <a:sym typeface="Symbol" panose="05050102010706020507" pitchFamily="18" charset="2"/>
              </a:rPr>
              <a:t>diaria  </a:t>
            </a:r>
            <a:r>
              <a:rPr lang="es-US" sz="1400" b="0" dirty="0">
                <a:sym typeface="Symbol" panose="05050102010706020507" pitchFamily="18" charset="2"/>
              </a:rPr>
              <a:t>    </a:t>
            </a:r>
          </a:p>
          <a:p>
            <a:pPr marL="0" indent="0">
              <a:lnSpc>
                <a:spcPts val="1600"/>
              </a:lnSpc>
              <a:spcBef>
                <a:spcPts val="0"/>
              </a:spcBef>
              <a:buClr>
                <a:srgbClr val="309C8A"/>
              </a:buClr>
              <a:buNone/>
              <a:tabLst/>
            </a:pPr>
            <a:r>
              <a:rPr lang="es-US" sz="1400" b="0" dirty="0">
                <a:sym typeface="Symbol" panose="05050102010706020507" pitchFamily="18" charset="2"/>
              </a:rPr>
              <a:t>	          </a:t>
            </a:r>
            <a:r>
              <a:rPr lang="es-US" sz="1300" b="0" dirty="0">
                <a:sym typeface="Symbol" panose="05050102010706020507" pitchFamily="18" charset="2"/>
              </a:rPr>
              <a:t>60-90 minutos de juego al aire libre diario  	           de 2 a 3 periodos </a:t>
            </a:r>
          </a:p>
          <a:p>
            <a:pPr marL="0" indent="0">
              <a:lnSpc>
                <a:spcPts val="1600"/>
              </a:lnSpc>
              <a:spcBef>
                <a:spcPts val="0"/>
              </a:spcBef>
              <a:buClr>
                <a:srgbClr val="309C8A"/>
              </a:buClr>
              <a:buNone/>
              <a:tabLst/>
            </a:pPr>
            <a:endParaRPr lang="es-US" sz="1400" b="0" dirty="0">
              <a:sym typeface="Symbol" panose="05050102010706020507" pitchFamily="18" charset="2"/>
            </a:endParaRP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3657599" y="3522911"/>
            <a:ext cx="5486399" cy="100685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buClr>
                <a:srgbClr val="309C8A"/>
              </a:buClr>
              <a:buNone/>
            </a:pPr>
            <a:r>
              <a:rPr lang="en-US" sz="1400" dirty="0"/>
              <a:t>Espacio:</a:t>
            </a:r>
          </a:p>
          <a:p>
            <a:pPr marL="1257300" indent="-228600">
              <a:lnSpc>
                <a:spcPts val="1600"/>
              </a:lnSpc>
              <a:spcBef>
                <a:spcPts val="0"/>
              </a:spcBef>
              <a:buClr>
                <a:srgbClr val="F4A815"/>
              </a:buClr>
              <a:tabLst>
                <a:tab pos="1257300" algn="l"/>
              </a:tabLst>
            </a:pPr>
            <a:r>
              <a:rPr lang="en-US" sz="1400" b="0" dirty="0"/>
              <a:t>Espacios </a:t>
            </a:r>
            <a:r>
              <a:rPr lang="en-US" sz="1400" b="0" dirty="0" err="1"/>
              <a:t>identificados</a:t>
            </a:r>
            <a:r>
              <a:rPr lang="en-US" sz="1400" b="0" dirty="0"/>
              <a:t> </a:t>
            </a:r>
            <a:r>
              <a:rPr lang="en-US" sz="1400" b="0" dirty="0" err="1"/>
              <a:t>eninterior</a:t>
            </a:r>
            <a:r>
              <a:rPr lang="en-US" sz="1400" b="0" dirty="0"/>
              <a:t> y al </a:t>
            </a:r>
            <a:r>
              <a:rPr lang="en-US" sz="1400" b="0" dirty="0" err="1"/>
              <a:t>aire</a:t>
            </a:r>
            <a:r>
              <a:rPr lang="en-US" sz="1400" b="0" dirty="0"/>
              <a:t> libre</a:t>
            </a:r>
          </a:p>
          <a:p>
            <a:pPr marL="1257300" indent="-228600">
              <a:lnSpc>
                <a:spcPts val="1600"/>
              </a:lnSpc>
              <a:spcBef>
                <a:spcPts val="0"/>
              </a:spcBef>
              <a:buClr>
                <a:srgbClr val="F4A815"/>
              </a:buClr>
              <a:tabLst>
                <a:tab pos="1257300" algn="l"/>
              </a:tabLst>
            </a:pPr>
            <a:r>
              <a:rPr lang="en-US" sz="1400" b="0" dirty="0" err="1"/>
              <a:t>Equipo</a:t>
            </a:r>
            <a:r>
              <a:rPr lang="en-US" sz="1400" b="0" dirty="0"/>
              <a:t> </a:t>
            </a:r>
            <a:r>
              <a:rPr lang="en-US" sz="1400" b="0" dirty="0" err="1"/>
              <a:t>port</a:t>
            </a:r>
            <a:r>
              <a:rPr lang="en-US" sz="1400" b="0" dirty="0" err="1">
                <a:cs typeface="Calibri" panose="020F0502020204030204" pitchFamily="34" charset="0"/>
              </a:rPr>
              <a:t>átil</a:t>
            </a:r>
            <a:endParaRPr lang="en-US" sz="1400" b="0" dirty="0">
              <a:cs typeface="Calibri" panose="020F0502020204030204" pitchFamily="34" charset="0"/>
            </a:endParaRPr>
          </a:p>
          <a:p>
            <a:pPr marL="1257300" indent="-228600">
              <a:lnSpc>
                <a:spcPts val="1600"/>
              </a:lnSpc>
              <a:spcBef>
                <a:spcPts val="0"/>
              </a:spcBef>
              <a:buClr>
                <a:srgbClr val="F4A815"/>
              </a:buClr>
              <a:tabLst>
                <a:tab pos="1257300" algn="l"/>
              </a:tabLst>
            </a:pPr>
            <a:r>
              <a:rPr lang="en-US" sz="1400" b="0" dirty="0" err="1">
                <a:cs typeface="Calibri" panose="020F0502020204030204" pitchFamily="34" charset="0"/>
              </a:rPr>
              <a:t>Equipo</a:t>
            </a:r>
            <a:r>
              <a:rPr lang="en-US" sz="1400" b="0" dirty="0">
                <a:cs typeface="Calibri" panose="020F0502020204030204" pitchFamily="34" charset="0"/>
              </a:rPr>
              <a:t> de </a:t>
            </a:r>
            <a:r>
              <a:rPr lang="en-US" sz="1400" b="0" dirty="0" err="1">
                <a:cs typeface="Calibri" panose="020F0502020204030204" pitchFamily="34" charset="0"/>
              </a:rPr>
              <a:t>espacio</a:t>
            </a:r>
            <a:r>
              <a:rPr lang="en-US" sz="1400" b="0" dirty="0">
                <a:cs typeface="Calibri" panose="020F0502020204030204" pitchFamily="34" charset="0"/>
              </a:rPr>
              <a:t> </a:t>
            </a:r>
            <a:r>
              <a:rPr lang="en-US" sz="1400" b="0" dirty="0" err="1">
                <a:cs typeface="Calibri" panose="020F0502020204030204" pitchFamily="34" charset="0"/>
              </a:rPr>
              <a:t>limitado</a:t>
            </a:r>
            <a:endParaRPr lang="en-US" sz="1400" b="0" dirty="0"/>
          </a:p>
          <a:p>
            <a:pPr marL="1257300" indent="-228600">
              <a:lnSpc>
                <a:spcPts val="1600"/>
              </a:lnSpc>
              <a:spcBef>
                <a:spcPts val="0"/>
              </a:spcBef>
              <a:buClr>
                <a:srgbClr val="F4A815"/>
              </a:buClr>
              <a:tabLst>
                <a:tab pos="1257300" algn="l"/>
              </a:tabLst>
            </a:pPr>
            <a:endParaRPr lang="es-US" sz="1400" b="0" dirty="0"/>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3657600" y="4481999"/>
            <a:ext cx="5486399" cy="100685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0"/>
              </a:spcBef>
              <a:buClr>
                <a:srgbClr val="309C8A"/>
              </a:buClr>
              <a:buNone/>
            </a:pPr>
            <a:r>
              <a:rPr lang="en-US" sz="1400" dirty="0"/>
              <a:t>Type: </a:t>
            </a:r>
          </a:p>
          <a:p>
            <a:pPr marL="1257300" indent="-228600">
              <a:lnSpc>
                <a:spcPts val="1600"/>
              </a:lnSpc>
              <a:spcBef>
                <a:spcPts val="0"/>
              </a:spcBef>
              <a:buClr>
                <a:srgbClr val="01A855"/>
              </a:buClr>
              <a:tabLst>
                <a:tab pos="1257300" algn="l"/>
              </a:tabLst>
            </a:pPr>
            <a:r>
              <a:rPr lang="en-US" sz="1400" b="0" dirty="0" err="1"/>
              <a:t>Estructurada</a:t>
            </a:r>
            <a:r>
              <a:rPr lang="en-US" sz="1400" b="0" dirty="0"/>
              <a:t> (</a:t>
            </a:r>
            <a:r>
              <a:rPr lang="en-US" sz="1400" b="0" dirty="0" err="1"/>
              <a:t>dirigida</a:t>
            </a:r>
            <a:r>
              <a:rPr lang="en-US" sz="1400" b="0" dirty="0"/>
              <a:t> </a:t>
            </a:r>
            <a:r>
              <a:rPr lang="en-US" sz="1400" b="0" dirty="0" err="1"/>
              <a:t>por</a:t>
            </a:r>
            <a:r>
              <a:rPr lang="en-US" sz="1400" b="0" dirty="0"/>
              <a:t> un </a:t>
            </a:r>
            <a:r>
              <a:rPr lang="en-US" sz="1400" b="0" dirty="0" err="1"/>
              <a:t>adulto</a:t>
            </a:r>
            <a:r>
              <a:rPr lang="en-US" sz="1400" b="0" dirty="0"/>
              <a:t>)</a:t>
            </a:r>
          </a:p>
          <a:p>
            <a:pPr marL="1257300" indent="-228600">
              <a:lnSpc>
                <a:spcPts val="1600"/>
              </a:lnSpc>
              <a:spcBef>
                <a:spcPts val="0"/>
              </a:spcBef>
              <a:buClr>
                <a:srgbClr val="01A855"/>
              </a:buClr>
              <a:tabLst>
                <a:tab pos="1257300" algn="l"/>
              </a:tabLst>
            </a:pPr>
            <a:r>
              <a:rPr lang="en-US" sz="1400" b="0" dirty="0"/>
              <a:t>No </a:t>
            </a:r>
            <a:r>
              <a:rPr lang="en-US" sz="1400" b="0" dirty="0" err="1"/>
              <a:t>estructurada</a:t>
            </a:r>
            <a:r>
              <a:rPr lang="en-US" sz="1400" b="0" dirty="0"/>
              <a:t> (</a:t>
            </a:r>
            <a:r>
              <a:rPr lang="en-US" sz="1400" b="0" dirty="0" err="1"/>
              <a:t>iniciada</a:t>
            </a:r>
            <a:r>
              <a:rPr lang="en-US" sz="1400" b="0" dirty="0"/>
              <a:t> </a:t>
            </a:r>
            <a:r>
              <a:rPr lang="en-US" sz="1400" b="0" dirty="0" err="1"/>
              <a:t>por</a:t>
            </a:r>
            <a:r>
              <a:rPr lang="en-US" sz="1400" b="0" dirty="0"/>
              <a:t> </a:t>
            </a:r>
            <a:r>
              <a:rPr lang="en-US" sz="1400" b="0" dirty="0" err="1"/>
              <a:t>los</a:t>
            </a:r>
            <a:r>
              <a:rPr lang="en-US" sz="1400" b="0" dirty="0"/>
              <a:t> </a:t>
            </a:r>
            <a:r>
              <a:rPr lang="en-US" sz="1400" b="0" dirty="0" err="1"/>
              <a:t>n</a:t>
            </a:r>
            <a:r>
              <a:rPr lang="en-US" sz="1400" b="0" dirty="0" err="1">
                <a:sym typeface="Symbol" panose="05050102010706020507" pitchFamily="18" charset="2"/>
              </a:rPr>
              <a:t>i</a:t>
            </a:r>
            <a:r>
              <a:rPr lang="en-US" sz="1400" b="0" dirty="0" err="1">
                <a:latin typeface="Calibri" panose="020F0502020204030204" pitchFamily="34" charset="0"/>
                <a:cs typeface="Calibri" panose="020F0502020204030204" pitchFamily="34" charset="0"/>
                <a:sym typeface="Symbol" panose="05050102010706020507" pitchFamily="18" charset="2"/>
              </a:rPr>
              <a:t>ños</a:t>
            </a:r>
            <a:r>
              <a:rPr lang="en-US" sz="1400" b="0" dirty="0"/>
              <a:t>)</a:t>
            </a:r>
          </a:p>
          <a:p>
            <a:pPr marL="1257300" indent="-228600">
              <a:lnSpc>
                <a:spcPts val="1600"/>
              </a:lnSpc>
              <a:spcBef>
                <a:spcPts val="0"/>
              </a:spcBef>
              <a:buClr>
                <a:srgbClr val="01A855"/>
              </a:buClr>
              <a:tabLst>
                <a:tab pos="1257300" algn="l"/>
              </a:tabLst>
            </a:pPr>
            <a:r>
              <a:rPr lang="en-US" sz="1400" b="0" dirty="0" err="1"/>
              <a:t>Moderada</a:t>
            </a:r>
            <a:r>
              <a:rPr lang="en-US" sz="1400" b="0" dirty="0"/>
              <a:t> a </a:t>
            </a:r>
            <a:r>
              <a:rPr lang="en-US" sz="1400" b="0" dirty="0" err="1"/>
              <a:t>vigorosa</a:t>
            </a:r>
            <a:endParaRPr lang="en-US" sz="1400" b="0" dirty="0"/>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3649719" y="5542057"/>
            <a:ext cx="5372101" cy="111353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spcAft>
                <a:spcPts val="600"/>
              </a:spcAft>
              <a:buClr>
                <a:srgbClr val="309C8A"/>
              </a:buClr>
              <a:buNone/>
            </a:pPr>
            <a:r>
              <a:rPr lang="en-US" sz="1400" dirty="0" err="1"/>
              <a:t>Actividades</a:t>
            </a:r>
            <a:r>
              <a:rPr lang="en-US" sz="1400" dirty="0"/>
              <a:t> </a:t>
            </a:r>
            <a:r>
              <a:rPr lang="en-US" sz="1400" dirty="0" err="1"/>
              <a:t>diarias</a:t>
            </a:r>
            <a:r>
              <a:rPr lang="en-US" sz="1400" dirty="0"/>
              <a:t>:</a:t>
            </a:r>
            <a:endParaRPr lang="en-US" sz="1400" dirty="0">
              <a:solidFill>
                <a:srgbClr val="9E098E"/>
              </a:solidFill>
            </a:endParaRPr>
          </a:p>
          <a:p>
            <a:pPr marL="1314450" indent="-285750">
              <a:lnSpc>
                <a:spcPts val="1600"/>
              </a:lnSpc>
              <a:spcBef>
                <a:spcPts val="0"/>
              </a:spcBef>
              <a:buClr>
                <a:srgbClr val="9E098E"/>
              </a:buClr>
              <a:tabLst>
                <a:tab pos="1257300" algn="l"/>
              </a:tabLst>
            </a:pPr>
            <a:r>
              <a:rPr lang="en-US" sz="1400" b="0" dirty="0" err="1"/>
              <a:t>Actividades</a:t>
            </a:r>
            <a:r>
              <a:rPr lang="en-US" sz="1400" b="0" dirty="0"/>
              <a:t> </a:t>
            </a:r>
            <a:r>
              <a:rPr lang="en-US" sz="1400" b="0" dirty="0" err="1"/>
              <a:t>en</a:t>
            </a:r>
            <a:r>
              <a:rPr lang="en-US" sz="1400" b="0" dirty="0"/>
              <a:t> interior y al </a:t>
            </a:r>
            <a:r>
              <a:rPr lang="en-US" sz="1400" b="0" dirty="0" err="1"/>
              <a:t>aire</a:t>
            </a:r>
            <a:r>
              <a:rPr lang="en-US" sz="1400" b="0" dirty="0"/>
              <a:t> libre</a:t>
            </a:r>
          </a:p>
          <a:p>
            <a:pPr marL="1314450" indent="-285750">
              <a:lnSpc>
                <a:spcPts val="1600"/>
              </a:lnSpc>
              <a:spcBef>
                <a:spcPts val="0"/>
              </a:spcBef>
              <a:buClr>
                <a:srgbClr val="9E098E"/>
              </a:buClr>
              <a:tabLst>
                <a:tab pos="1257300" algn="l"/>
              </a:tabLst>
            </a:pPr>
            <a:r>
              <a:rPr lang="en-US" sz="1400" b="0" dirty="0" err="1"/>
              <a:t>Transiciones</a:t>
            </a:r>
            <a:r>
              <a:rPr lang="en-US" sz="1400" b="0" dirty="0"/>
              <a:t> y </a:t>
            </a:r>
            <a:r>
              <a:rPr lang="en-US" sz="1400" b="0" dirty="0" err="1"/>
              <a:t>centros</a:t>
            </a:r>
            <a:r>
              <a:rPr lang="en-US" sz="1400" b="0" dirty="0"/>
              <a:t> de </a:t>
            </a:r>
            <a:r>
              <a:rPr lang="en-US" sz="1400" b="0" dirty="0" err="1"/>
              <a:t>aprendizaje</a:t>
            </a:r>
            <a:endParaRPr lang="en-US" sz="1400" b="0" dirty="0"/>
          </a:p>
          <a:p>
            <a:pPr marL="1314450" indent="-285750">
              <a:lnSpc>
                <a:spcPts val="1600"/>
              </a:lnSpc>
              <a:spcBef>
                <a:spcPts val="0"/>
              </a:spcBef>
              <a:buClr>
                <a:srgbClr val="9E098E"/>
              </a:buClr>
              <a:tabLst>
                <a:tab pos="1257300" algn="l"/>
              </a:tabLst>
            </a:pPr>
            <a:r>
              <a:rPr lang="en-US" sz="1400" b="0" dirty="0" err="1"/>
              <a:t>Identificadas</a:t>
            </a:r>
            <a:r>
              <a:rPr lang="en-US" sz="1400" b="0" dirty="0"/>
              <a:t> </a:t>
            </a:r>
            <a:r>
              <a:rPr lang="en-US" sz="1400" b="0" dirty="0" err="1"/>
              <a:t>sobre</a:t>
            </a:r>
            <a:r>
              <a:rPr lang="en-US" sz="1400" b="0" dirty="0"/>
              <a:t> </a:t>
            </a:r>
            <a:r>
              <a:rPr lang="en-US" sz="1400" b="0" dirty="0" err="1"/>
              <a:t>el</a:t>
            </a:r>
            <a:r>
              <a:rPr lang="en-US" sz="1400" b="0" dirty="0"/>
              <a:t> </a:t>
            </a:r>
            <a:r>
              <a:rPr lang="en-US" sz="1400" b="0" dirty="0" err="1"/>
              <a:t>horario</a:t>
            </a:r>
            <a:r>
              <a:rPr lang="en-US" sz="1400" b="0" dirty="0"/>
              <a:t> </a:t>
            </a:r>
            <a:r>
              <a:rPr lang="en-US" sz="1400" b="0" dirty="0" err="1"/>
              <a:t>diario</a:t>
            </a:r>
            <a:endParaRPr lang="en-US" sz="1400" b="0" dirty="0"/>
          </a:p>
        </p:txBody>
      </p:sp>
      <p:cxnSp>
        <p:nvCxnSpPr>
          <p:cNvPr id="6" name="Straight Connector 5">
            <a:extLst>
              <a:ext uri="{FF2B5EF4-FFF2-40B4-BE49-F238E27FC236}">
                <a16:creationId xmlns:a16="http://schemas.microsoft.com/office/drawing/2014/main" id="{67E02798-49EF-4A9E-BD62-FE750F50B8B6}"/>
              </a:ext>
            </a:extLst>
          </p:cNvPr>
          <p:cNvCxnSpPr>
            <a:cxnSpLocks/>
          </p:cNvCxnSpPr>
          <p:nvPr/>
        </p:nvCxnSpPr>
        <p:spPr>
          <a:xfrm>
            <a:off x="3657600" y="3543550"/>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33793-B729-45FB-9506-9830DB40B712}"/>
              </a:ext>
            </a:extLst>
          </p:cNvPr>
          <p:cNvCxnSpPr>
            <a:cxnSpLocks/>
          </p:cNvCxnSpPr>
          <p:nvPr/>
        </p:nvCxnSpPr>
        <p:spPr>
          <a:xfrm>
            <a:off x="3649719" y="4505049"/>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A8F4603-32D4-44A7-A607-21150E71C2A9}"/>
              </a:ext>
            </a:extLst>
          </p:cNvPr>
          <p:cNvCxnSpPr>
            <a:cxnSpLocks/>
          </p:cNvCxnSpPr>
          <p:nvPr/>
        </p:nvCxnSpPr>
        <p:spPr>
          <a:xfrm>
            <a:off x="3744097" y="5539656"/>
            <a:ext cx="512894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02902C2-C5C3-4623-9BA7-08780E21D6C1}"/>
              </a:ext>
            </a:extLst>
          </p:cNvPr>
          <p:cNvGrpSpPr/>
          <p:nvPr/>
        </p:nvGrpSpPr>
        <p:grpSpPr>
          <a:xfrm>
            <a:off x="75311" y="1335533"/>
            <a:ext cx="3069881" cy="3059967"/>
            <a:chOff x="693008" y="2825284"/>
            <a:chExt cx="3059061" cy="3049182"/>
          </a:xfrm>
        </p:grpSpPr>
        <p:sp>
          <p:nvSpPr>
            <p:cNvPr id="26" name="Block Arc 25">
              <a:extLst>
                <a:ext uri="{FF2B5EF4-FFF2-40B4-BE49-F238E27FC236}">
                  <a16:creationId xmlns:a16="http://schemas.microsoft.com/office/drawing/2014/main" id="{04D422AE-1914-4ED6-8929-5956F34535E3}"/>
                </a:ext>
              </a:extLst>
            </p:cNvPr>
            <p:cNvSpPr/>
            <p:nvPr/>
          </p:nvSpPr>
          <p:spPr>
            <a:xfrm>
              <a:off x="697948" y="2825284"/>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7" name="Block Arc 26">
              <a:extLst>
                <a:ext uri="{FF2B5EF4-FFF2-40B4-BE49-F238E27FC236}">
                  <a16:creationId xmlns:a16="http://schemas.microsoft.com/office/drawing/2014/main" id="{B16679C3-F394-455A-9A18-E15140287FAB}"/>
                </a:ext>
              </a:extLst>
            </p:cNvPr>
            <p:cNvSpPr/>
            <p:nvPr/>
          </p:nvSpPr>
          <p:spPr>
            <a:xfrm>
              <a:off x="697948" y="2825284"/>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8" name="Block Arc 27">
              <a:extLst>
                <a:ext uri="{FF2B5EF4-FFF2-40B4-BE49-F238E27FC236}">
                  <a16:creationId xmlns:a16="http://schemas.microsoft.com/office/drawing/2014/main" id="{901CF5C0-C0D1-4D7A-9A4C-7C85B512FD33}"/>
                </a:ext>
              </a:extLst>
            </p:cNvPr>
            <p:cNvSpPr/>
            <p:nvPr/>
          </p:nvSpPr>
          <p:spPr>
            <a:xfrm>
              <a:off x="697948" y="2825284"/>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9" name="Block Arc 28">
              <a:extLst>
                <a:ext uri="{FF2B5EF4-FFF2-40B4-BE49-F238E27FC236}">
                  <a16:creationId xmlns:a16="http://schemas.microsoft.com/office/drawing/2014/main" id="{430D86CA-70D0-4FB1-98CD-7EAF631CC80D}"/>
                </a:ext>
              </a:extLst>
            </p:cNvPr>
            <p:cNvSpPr/>
            <p:nvPr/>
          </p:nvSpPr>
          <p:spPr>
            <a:xfrm>
              <a:off x="697948" y="2825284"/>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31" name="Block Arc 30">
              <a:extLst>
                <a:ext uri="{FF2B5EF4-FFF2-40B4-BE49-F238E27FC236}">
                  <a16:creationId xmlns:a16="http://schemas.microsoft.com/office/drawing/2014/main" id="{DDAAA77F-170F-4190-8F56-2C5094E44F3E}"/>
                </a:ext>
              </a:extLst>
            </p:cNvPr>
            <p:cNvSpPr/>
            <p:nvPr/>
          </p:nvSpPr>
          <p:spPr>
            <a:xfrm>
              <a:off x="697948" y="2825284"/>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34" name="Block Arc 33">
              <a:extLst>
                <a:ext uri="{FF2B5EF4-FFF2-40B4-BE49-F238E27FC236}">
                  <a16:creationId xmlns:a16="http://schemas.microsoft.com/office/drawing/2014/main" id="{C5EFA9FF-BD52-4CEA-AB7A-021677DE0C5F}"/>
                </a:ext>
              </a:extLst>
            </p:cNvPr>
            <p:cNvSpPr/>
            <p:nvPr/>
          </p:nvSpPr>
          <p:spPr>
            <a:xfrm>
              <a:off x="693008" y="2839326"/>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35" name="Block Arc 34">
              <a:extLst>
                <a:ext uri="{FF2B5EF4-FFF2-40B4-BE49-F238E27FC236}">
                  <a16:creationId xmlns:a16="http://schemas.microsoft.com/office/drawing/2014/main" id="{8AEB86C3-3583-4E4C-B305-E76626E210A1}"/>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grpSp>
      <p:sp>
        <p:nvSpPr>
          <p:cNvPr id="37" name="Freeform: Shape 36">
            <a:extLst>
              <a:ext uri="{FF2B5EF4-FFF2-40B4-BE49-F238E27FC236}">
                <a16:creationId xmlns:a16="http://schemas.microsoft.com/office/drawing/2014/main" id="{C29CA950-5DBA-4B7B-8B04-A6E85889B371}"/>
              </a:ext>
            </a:extLst>
          </p:cNvPr>
          <p:cNvSpPr/>
          <p:nvPr/>
        </p:nvSpPr>
        <p:spPr>
          <a:xfrm>
            <a:off x="1137740" y="844651"/>
            <a:ext cx="997996" cy="997996"/>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300" b="1" dirty="0" err="1"/>
              <a:t>Tiempo</a:t>
            </a:r>
            <a:endParaRPr lang="en-US" sz="1300" b="1" kern="1200" cap="none" spc="0" dirty="0">
              <a:ln w="0"/>
              <a:solidFill>
                <a:schemeClr val="bg1"/>
              </a:solidFill>
              <a:effectLst>
                <a:outerShdw blurRad="38100" dist="19050" dir="2700000" algn="tl" rotWithShape="0">
                  <a:schemeClr val="dk1">
                    <a:alpha val="40000"/>
                  </a:schemeClr>
                </a:outerShdw>
              </a:effectLst>
            </a:endParaRPr>
          </a:p>
        </p:txBody>
      </p:sp>
      <p:sp>
        <p:nvSpPr>
          <p:cNvPr id="38" name="Freeform: Shape 37">
            <a:extLst>
              <a:ext uri="{FF2B5EF4-FFF2-40B4-BE49-F238E27FC236}">
                <a16:creationId xmlns:a16="http://schemas.microsoft.com/office/drawing/2014/main" id="{85B8DD1A-05CA-42E9-BFB9-A98AD33776B3}"/>
              </a:ext>
            </a:extLst>
          </p:cNvPr>
          <p:cNvSpPr/>
          <p:nvPr/>
        </p:nvSpPr>
        <p:spPr>
          <a:xfrm>
            <a:off x="2306580" y="1407535"/>
            <a:ext cx="997996" cy="997996"/>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300" b="1" dirty="0"/>
              <a:t>Espacio</a:t>
            </a:r>
            <a:endParaRPr lang="en-US" sz="1300" b="1" kern="1200" cap="none" spc="0" dirty="0">
              <a:ln w="0"/>
              <a:solidFill>
                <a:schemeClr val="bg1"/>
              </a:solidFill>
              <a:effectLst>
                <a:outerShdw blurRad="38100" dist="19050" dir="2700000" algn="tl" rotWithShape="0">
                  <a:schemeClr val="dk1">
                    <a:alpha val="40000"/>
                  </a:schemeClr>
                </a:outerShdw>
              </a:effectLst>
            </a:endParaRPr>
          </a:p>
        </p:txBody>
      </p:sp>
      <p:sp>
        <p:nvSpPr>
          <p:cNvPr id="39" name="Freeform: Shape 38">
            <a:extLst>
              <a:ext uri="{FF2B5EF4-FFF2-40B4-BE49-F238E27FC236}">
                <a16:creationId xmlns:a16="http://schemas.microsoft.com/office/drawing/2014/main" id="{99004705-B04B-4823-867E-42AF01C61DA4}"/>
              </a:ext>
            </a:extLst>
          </p:cNvPr>
          <p:cNvSpPr/>
          <p:nvPr/>
        </p:nvSpPr>
        <p:spPr>
          <a:xfrm>
            <a:off x="2595260" y="2672324"/>
            <a:ext cx="997996" cy="997996"/>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400" b="1" dirty="0"/>
              <a:t>Tipo</a:t>
            </a:r>
            <a:r>
              <a:rPr lang="en-US" sz="1400" b="1" kern="1200" dirty="0"/>
              <a:t> </a:t>
            </a:r>
          </a:p>
        </p:txBody>
      </p:sp>
      <p:sp>
        <p:nvSpPr>
          <p:cNvPr id="40" name="Freeform: Shape 39">
            <a:extLst>
              <a:ext uri="{FF2B5EF4-FFF2-40B4-BE49-F238E27FC236}">
                <a16:creationId xmlns:a16="http://schemas.microsoft.com/office/drawing/2014/main" id="{6FEAAACA-EB38-4660-95C9-971BB314A3B7}"/>
              </a:ext>
            </a:extLst>
          </p:cNvPr>
          <p:cNvSpPr/>
          <p:nvPr/>
        </p:nvSpPr>
        <p:spPr>
          <a:xfrm>
            <a:off x="1786397" y="3686605"/>
            <a:ext cx="997996" cy="997996"/>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lvl="0" algn="ctr" defTabSz="488950">
              <a:lnSpc>
                <a:spcPct val="90000"/>
              </a:lnSpc>
              <a:spcBef>
                <a:spcPct val="0"/>
              </a:spcBef>
              <a:spcAft>
                <a:spcPct val="35000"/>
              </a:spcAft>
            </a:pPr>
            <a:r>
              <a:rPr lang="en-US" sz="900" b="1" dirty="0" err="1"/>
              <a:t>Actividades</a:t>
            </a:r>
            <a:endParaRPr lang="en-US" sz="900" b="1" dirty="0"/>
          </a:p>
          <a:p>
            <a:pPr lvl="0" algn="ctr" defTabSz="488950">
              <a:lnSpc>
                <a:spcPct val="90000"/>
              </a:lnSpc>
              <a:spcBef>
                <a:spcPct val="0"/>
              </a:spcBef>
              <a:spcAft>
                <a:spcPct val="35000"/>
              </a:spcAft>
            </a:pPr>
            <a:r>
              <a:rPr lang="en-US" sz="1000" b="1" dirty="0" err="1"/>
              <a:t>diarias</a:t>
            </a:r>
            <a:endParaRPr lang="en-US" sz="1000" b="1" kern="1200" dirty="0">
              <a:solidFill>
                <a:schemeClr val="bg1"/>
              </a:solidFill>
            </a:endParaRPr>
          </a:p>
        </p:txBody>
      </p:sp>
    </p:spTree>
    <p:extLst>
      <p:ext uri="{BB962C8B-B14F-4D97-AF65-F5344CB8AC3E}">
        <p14:creationId xmlns:p14="http://schemas.microsoft.com/office/powerpoint/2010/main" val="203226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xEl>
                                              <p:pRg st="3" end="3"/>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build="p"/>
      <p:bldP spid="24" grpId="0" build="p"/>
      <p:bldP spid="25" grpId="0" build="p"/>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357458" y="243415"/>
            <a:ext cx="7719742" cy="534974"/>
          </a:xfrm>
        </p:spPr>
        <p:txBody>
          <a:bodyPr>
            <a:normAutofit/>
          </a:bodyPr>
          <a:lstStyle/>
          <a:p>
            <a:r>
              <a:rPr lang="es-ES" sz="2800" b="0" i="0" u="none" strike="noStrike" baseline="0" dirty="0">
                <a:solidFill>
                  <a:srgbClr val="FBAE14"/>
                </a:solidFill>
              </a:rPr>
              <a:t>Buenas prácticas para la actividad física</a:t>
            </a:r>
            <a:endParaRPr lang="en-US" sz="4400" dirty="0"/>
          </a:p>
        </p:txBody>
      </p:sp>
      <p:grpSp>
        <p:nvGrpSpPr>
          <p:cNvPr id="30" name="Group 29">
            <a:extLst>
              <a:ext uri="{FF2B5EF4-FFF2-40B4-BE49-F238E27FC236}">
                <a16:creationId xmlns:a16="http://schemas.microsoft.com/office/drawing/2014/main" id="{2A8302B0-53EB-4A32-A66A-5DE99C0B4309}"/>
              </a:ext>
            </a:extLst>
          </p:cNvPr>
          <p:cNvGrpSpPr/>
          <p:nvPr/>
        </p:nvGrpSpPr>
        <p:grpSpPr>
          <a:xfrm>
            <a:off x="667050" y="1435838"/>
            <a:ext cx="2094728" cy="2125398"/>
            <a:chOff x="693008" y="2825284"/>
            <a:chExt cx="3059061" cy="3049182"/>
          </a:xfrm>
        </p:grpSpPr>
        <p:sp>
          <p:nvSpPr>
            <p:cNvPr id="7" name="Block Arc 6">
              <a:extLst>
                <a:ext uri="{FF2B5EF4-FFF2-40B4-BE49-F238E27FC236}">
                  <a16:creationId xmlns:a16="http://schemas.microsoft.com/office/drawing/2014/main" id="{F853947D-88E5-4B4C-8237-00355D7FBD5B}"/>
                </a:ext>
              </a:extLst>
            </p:cNvPr>
            <p:cNvSpPr/>
            <p:nvPr/>
          </p:nvSpPr>
          <p:spPr>
            <a:xfrm>
              <a:off x="697948" y="2825284"/>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8" name="Block Arc 7">
              <a:extLst>
                <a:ext uri="{FF2B5EF4-FFF2-40B4-BE49-F238E27FC236}">
                  <a16:creationId xmlns:a16="http://schemas.microsoft.com/office/drawing/2014/main" id="{467F03A6-9B54-4ADE-B1D0-C5D798DD383D}"/>
                </a:ext>
              </a:extLst>
            </p:cNvPr>
            <p:cNvSpPr/>
            <p:nvPr/>
          </p:nvSpPr>
          <p:spPr>
            <a:xfrm>
              <a:off x="697948" y="2825284"/>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9" name="Block Arc 8">
              <a:extLst>
                <a:ext uri="{FF2B5EF4-FFF2-40B4-BE49-F238E27FC236}">
                  <a16:creationId xmlns:a16="http://schemas.microsoft.com/office/drawing/2014/main" id="{C2884EE0-BB86-4879-98D0-0ACD08BABB78}"/>
                </a:ext>
              </a:extLst>
            </p:cNvPr>
            <p:cNvSpPr/>
            <p:nvPr/>
          </p:nvSpPr>
          <p:spPr>
            <a:xfrm>
              <a:off x="697948" y="2825284"/>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0" name="Block Arc 9">
              <a:extLst>
                <a:ext uri="{FF2B5EF4-FFF2-40B4-BE49-F238E27FC236}">
                  <a16:creationId xmlns:a16="http://schemas.microsoft.com/office/drawing/2014/main" id="{7395DEB6-CE53-4689-8A11-FB3A7815EF58}"/>
                </a:ext>
              </a:extLst>
            </p:cNvPr>
            <p:cNvSpPr/>
            <p:nvPr/>
          </p:nvSpPr>
          <p:spPr>
            <a:xfrm>
              <a:off x="697948" y="2825284"/>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1" name="Block Arc 10">
              <a:extLst>
                <a:ext uri="{FF2B5EF4-FFF2-40B4-BE49-F238E27FC236}">
                  <a16:creationId xmlns:a16="http://schemas.microsoft.com/office/drawing/2014/main" id="{1A1B040E-B9FB-4536-A67A-144785BAEA97}"/>
                </a:ext>
              </a:extLst>
            </p:cNvPr>
            <p:cNvSpPr/>
            <p:nvPr/>
          </p:nvSpPr>
          <p:spPr>
            <a:xfrm>
              <a:off x="697948" y="2825284"/>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2" name="Block Arc 11">
              <a:extLst>
                <a:ext uri="{FF2B5EF4-FFF2-40B4-BE49-F238E27FC236}">
                  <a16:creationId xmlns:a16="http://schemas.microsoft.com/office/drawing/2014/main" id="{E97EBBFA-558B-47E4-B1A5-074340B5FB55}"/>
                </a:ext>
              </a:extLst>
            </p:cNvPr>
            <p:cNvSpPr/>
            <p:nvPr/>
          </p:nvSpPr>
          <p:spPr>
            <a:xfrm>
              <a:off x="693008" y="2839326"/>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3" name="Block Arc 12">
              <a:extLst>
                <a:ext uri="{FF2B5EF4-FFF2-40B4-BE49-F238E27FC236}">
                  <a16:creationId xmlns:a16="http://schemas.microsoft.com/office/drawing/2014/main" id="{37EDD09C-958C-4D81-BD3E-06E39B26A7E7}"/>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grpSp>
      <p:sp>
        <p:nvSpPr>
          <p:cNvPr id="14" name="Freeform: Shape 13">
            <a:extLst>
              <a:ext uri="{FF2B5EF4-FFF2-40B4-BE49-F238E27FC236}">
                <a16:creationId xmlns:a16="http://schemas.microsoft.com/office/drawing/2014/main" id="{9A5D18A5-08B2-43FC-88E4-893F614FCB98}"/>
              </a:ext>
            </a:extLst>
          </p:cNvPr>
          <p:cNvSpPr/>
          <p:nvPr/>
        </p:nvSpPr>
        <p:spPr>
          <a:xfrm>
            <a:off x="1243636" y="1982143"/>
            <a:ext cx="972830" cy="990271"/>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rgbClr val="00ACB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marL="0" lvl="0" indent="0" algn="ctr" defTabSz="800100">
              <a:lnSpc>
                <a:spcPct val="90000"/>
              </a:lnSpc>
              <a:spcBef>
                <a:spcPct val="0"/>
              </a:spcBef>
              <a:spcAft>
                <a:spcPct val="35000"/>
              </a:spcAft>
              <a:buNone/>
            </a:pPr>
            <a:r>
              <a:rPr lang="en-US" sz="1000" b="1" kern="1200" cap="none" spc="0" dirty="0" err="1">
                <a:ln w="0"/>
                <a:solidFill>
                  <a:schemeClr val="bg1"/>
                </a:solidFill>
                <a:effectLst>
                  <a:outerShdw blurRad="38100" dist="19050" dir="2700000" algn="tl" rotWithShape="0">
                    <a:schemeClr val="dk1">
                      <a:alpha val="40000"/>
                    </a:schemeClr>
                  </a:outerShdw>
                </a:effectLst>
              </a:rPr>
              <a:t>Pol</a:t>
            </a:r>
            <a:r>
              <a:rPr lang="en-US" sz="1000" b="1" kern="120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íticas</a:t>
            </a:r>
            <a:r>
              <a:rPr lang="en-US" sz="1100" kern="1200" dirty="0"/>
              <a:t> </a:t>
            </a:r>
          </a:p>
        </p:txBody>
      </p:sp>
      <p:sp>
        <p:nvSpPr>
          <p:cNvPr id="15" name="Freeform: Shape 14">
            <a:extLst>
              <a:ext uri="{FF2B5EF4-FFF2-40B4-BE49-F238E27FC236}">
                <a16:creationId xmlns:a16="http://schemas.microsoft.com/office/drawing/2014/main" id="{FF544F28-8043-40A7-B5D6-9D3CFB31AD0C}"/>
              </a:ext>
            </a:extLst>
          </p:cNvPr>
          <p:cNvSpPr/>
          <p:nvPr/>
        </p:nvSpPr>
        <p:spPr>
          <a:xfrm>
            <a:off x="1389561" y="1088609"/>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err="1">
                <a:ln w="0"/>
                <a:solidFill>
                  <a:schemeClr val="bg1"/>
                </a:solidFill>
                <a:effectLst>
                  <a:outerShdw blurRad="38100" dist="19050" dir="2700000" algn="tl" rotWithShape="0">
                    <a:schemeClr val="dk1">
                      <a:alpha val="40000"/>
                    </a:schemeClr>
                  </a:outerShdw>
                </a:effectLst>
              </a:rPr>
              <a:t>Tiempo</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6" name="Freeform: Shape 15">
            <a:extLst>
              <a:ext uri="{FF2B5EF4-FFF2-40B4-BE49-F238E27FC236}">
                <a16:creationId xmlns:a16="http://schemas.microsoft.com/office/drawing/2014/main" id="{11832EF8-24BB-4059-93C4-B2312A1020FF}"/>
              </a:ext>
            </a:extLst>
          </p:cNvPr>
          <p:cNvSpPr/>
          <p:nvPr/>
        </p:nvSpPr>
        <p:spPr>
          <a:xfrm>
            <a:off x="2189938" y="14809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Espacio</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7" name="Freeform: Shape 16">
            <a:extLst>
              <a:ext uri="{FF2B5EF4-FFF2-40B4-BE49-F238E27FC236}">
                <a16:creationId xmlns:a16="http://schemas.microsoft.com/office/drawing/2014/main" id="{2C4E764B-9F95-44F5-8290-BC7CC0018CEB}"/>
              </a:ext>
            </a:extLst>
          </p:cNvPr>
          <p:cNvSpPr/>
          <p:nvPr/>
        </p:nvSpPr>
        <p:spPr>
          <a:xfrm>
            <a:off x="2387615" y="2362568"/>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Tipo</a:t>
            </a:r>
            <a:r>
              <a:rPr lang="en-US" sz="800" b="1" kern="1200" dirty="0"/>
              <a:t> </a:t>
            </a:r>
          </a:p>
        </p:txBody>
      </p:sp>
      <p:sp>
        <p:nvSpPr>
          <p:cNvPr id="18" name="Freeform: Shape 17">
            <a:extLst>
              <a:ext uri="{FF2B5EF4-FFF2-40B4-BE49-F238E27FC236}">
                <a16:creationId xmlns:a16="http://schemas.microsoft.com/office/drawing/2014/main" id="{3F3AAFED-4773-47F6-95F0-6075017807A4}"/>
              </a:ext>
            </a:extLst>
          </p:cNvPr>
          <p:cNvSpPr/>
          <p:nvPr/>
        </p:nvSpPr>
        <p:spPr>
          <a:xfrm>
            <a:off x="1833737" y="30695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marL="0" lvl="0" indent="0" algn="ctr" defTabSz="488950">
              <a:lnSpc>
                <a:spcPct val="90000"/>
              </a:lnSpc>
              <a:spcBef>
                <a:spcPct val="0"/>
              </a:spcBef>
              <a:spcAft>
                <a:spcPct val="35000"/>
              </a:spcAft>
              <a:buNone/>
            </a:pPr>
            <a:r>
              <a:rPr lang="en-US" sz="500" b="1" kern="1200" cap="none" spc="0" dirty="0" err="1">
                <a:ln w="0"/>
                <a:solidFill>
                  <a:schemeClr val="bg1"/>
                </a:solidFill>
                <a:effectLst>
                  <a:outerShdw blurRad="38100" dist="19050" dir="2700000" algn="tl" rotWithShape="0">
                    <a:schemeClr val="dk1">
                      <a:alpha val="40000"/>
                    </a:schemeClr>
                  </a:outerShdw>
                </a:effectLst>
              </a:rPr>
              <a:t>Actividades</a:t>
            </a:r>
            <a:endParaRPr lang="en-US" sz="500" b="1" kern="1200" cap="none" spc="0" dirty="0">
              <a:ln w="0"/>
              <a:solidFill>
                <a:schemeClr val="bg1"/>
              </a:solidFill>
              <a:effectLst>
                <a:outerShdw blurRad="38100" dist="19050" dir="2700000" algn="tl" rotWithShape="0">
                  <a:schemeClr val="dk1">
                    <a:alpha val="40000"/>
                  </a:schemeClr>
                </a:outerShdw>
              </a:effectLst>
            </a:endParaRPr>
          </a:p>
          <a:p>
            <a:pPr marL="0" lvl="0" indent="0" algn="ctr" defTabSz="488950">
              <a:lnSpc>
                <a:spcPct val="90000"/>
              </a:lnSpc>
              <a:spcBef>
                <a:spcPct val="0"/>
              </a:spcBef>
              <a:spcAft>
                <a:spcPct val="35000"/>
              </a:spcAft>
              <a:buNone/>
            </a:pPr>
            <a:r>
              <a:rPr lang="en-US" sz="600" b="1" dirty="0" err="1">
                <a:ln w="0"/>
                <a:solidFill>
                  <a:schemeClr val="bg1"/>
                </a:solidFill>
                <a:effectLst>
                  <a:outerShdw blurRad="38100" dist="19050" dir="2700000" algn="tl" rotWithShape="0">
                    <a:schemeClr val="dk1">
                      <a:alpha val="40000"/>
                    </a:schemeClr>
                  </a:outerShdw>
                </a:effectLst>
              </a:rPr>
              <a:t>diarias</a:t>
            </a:r>
            <a:endParaRPr lang="en-US" sz="600" b="1" kern="1200" dirty="0">
              <a:solidFill>
                <a:schemeClr val="bg1"/>
              </a:solidFill>
            </a:endParaRPr>
          </a:p>
        </p:txBody>
      </p:sp>
      <p:sp>
        <p:nvSpPr>
          <p:cNvPr id="19" name="Freeform: Shape 18">
            <a:extLst>
              <a:ext uri="{FF2B5EF4-FFF2-40B4-BE49-F238E27FC236}">
                <a16:creationId xmlns:a16="http://schemas.microsoft.com/office/drawing/2014/main" id="{CF2280DA-ACAC-49E7-BFF5-D1B5BB4512DD}"/>
              </a:ext>
            </a:extLst>
          </p:cNvPr>
          <p:cNvSpPr/>
          <p:nvPr/>
        </p:nvSpPr>
        <p:spPr>
          <a:xfrm>
            <a:off x="945385" y="30695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D2CD0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59608" tIns="159608" rIns="159608" bIns="159608" numCol="1" spcCol="1270" anchor="ctr" anchorCtr="0">
            <a:noAutofit/>
          </a:bodyPr>
          <a:lstStyle/>
          <a:p>
            <a:pPr marL="0" lvl="0" indent="0" algn="ctr" defTabSz="466725">
              <a:lnSpc>
                <a:spcPct val="90000"/>
              </a:lnSpc>
              <a:spcBef>
                <a:spcPct val="0"/>
              </a:spcBef>
              <a:spcAft>
                <a:spcPct val="35000"/>
              </a:spcAft>
              <a:buNone/>
            </a:pPr>
            <a:r>
              <a:rPr lang="en-US" sz="400" b="1" kern="1200" cap="none" spc="0" dirty="0" err="1">
                <a:ln w="0"/>
                <a:solidFill>
                  <a:schemeClr val="bg1"/>
                </a:solidFill>
                <a:effectLst>
                  <a:outerShdw blurRad="38100" dist="19050" dir="2700000" algn="tl" rotWithShape="0">
                    <a:schemeClr val="dk1">
                      <a:alpha val="40000"/>
                    </a:schemeClr>
                  </a:outerShdw>
                </a:effectLst>
              </a:rPr>
              <a:t>Proveedores</a:t>
            </a:r>
            <a:r>
              <a:rPr lang="en-US" sz="800" b="0" kern="1200" cap="none" spc="0" dirty="0">
                <a:ln w="0"/>
                <a:solidFill>
                  <a:schemeClr val="tx1"/>
                </a:solidFill>
                <a:effectLst>
                  <a:outerShdw blurRad="38100" dist="19050" dir="2700000" algn="tl" rotWithShape="0">
                    <a:schemeClr val="dk1">
                      <a:alpha val="40000"/>
                    </a:schemeClr>
                  </a:outerShdw>
                </a:effectLst>
              </a:rPr>
              <a:t> </a:t>
            </a:r>
          </a:p>
        </p:txBody>
      </p:sp>
      <p:sp>
        <p:nvSpPr>
          <p:cNvPr id="20" name="Freeform: Shape 19">
            <a:extLst>
              <a:ext uri="{FF2B5EF4-FFF2-40B4-BE49-F238E27FC236}">
                <a16:creationId xmlns:a16="http://schemas.microsoft.com/office/drawing/2014/main" id="{8A4B6125-2E1C-4302-A6BA-2407CAA46ADB}"/>
              </a:ext>
            </a:extLst>
          </p:cNvPr>
          <p:cNvSpPr/>
          <p:nvPr/>
        </p:nvSpPr>
        <p:spPr>
          <a:xfrm>
            <a:off x="357458" y="2327908"/>
            <a:ext cx="749079" cy="762509"/>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rgbClr val="00426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err="1">
                <a:ln w="0"/>
                <a:solidFill>
                  <a:schemeClr val="bg1"/>
                </a:solidFill>
                <a:effectLst>
                  <a:outerShdw blurRad="38100" dist="19050" dir="2700000" algn="tl" rotWithShape="0">
                    <a:schemeClr val="dk1">
                      <a:alpha val="40000"/>
                    </a:schemeClr>
                  </a:outerShdw>
                </a:effectLst>
              </a:rPr>
              <a:t>Familias</a:t>
            </a:r>
            <a:r>
              <a:rPr lang="en-US" sz="1000" b="0" kern="1200" cap="none" spc="0" dirty="0">
                <a:ln w="0"/>
                <a:solidFill>
                  <a:schemeClr val="tx1"/>
                </a:solidFill>
                <a:effectLst>
                  <a:outerShdw blurRad="38100" dist="19050" dir="2700000" algn="tl" rotWithShape="0">
                    <a:schemeClr val="dk1">
                      <a:alpha val="40000"/>
                    </a:schemeClr>
                  </a:outerShdw>
                </a:effectLst>
              </a:rPr>
              <a:t> </a:t>
            </a:r>
          </a:p>
        </p:txBody>
      </p:sp>
      <p:sp>
        <p:nvSpPr>
          <p:cNvPr id="21" name="Freeform: Shape 20">
            <a:extLst>
              <a:ext uri="{FF2B5EF4-FFF2-40B4-BE49-F238E27FC236}">
                <a16:creationId xmlns:a16="http://schemas.microsoft.com/office/drawing/2014/main" id="{0C49AFA4-163B-409D-AB54-C6C5E34ECF91}"/>
              </a:ext>
            </a:extLst>
          </p:cNvPr>
          <p:cNvSpPr/>
          <p:nvPr/>
        </p:nvSpPr>
        <p:spPr>
          <a:xfrm>
            <a:off x="589183" y="14809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200C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marL="0" lvl="0" indent="0" algn="ctr" defTabSz="533400">
              <a:lnSpc>
                <a:spcPct val="90000"/>
              </a:lnSpc>
              <a:spcBef>
                <a:spcPct val="0"/>
              </a:spcBef>
              <a:spcAft>
                <a:spcPct val="35000"/>
              </a:spcAft>
              <a:buNone/>
            </a:pPr>
            <a:r>
              <a:rPr lang="en-US" sz="400" b="1" kern="1200" cap="none" spc="0" dirty="0" err="1">
                <a:ln w="0"/>
                <a:solidFill>
                  <a:schemeClr val="bg1"/>
                </a:solidFill>
                <a:effectLst>
                  <a:outerShdw blurRad="38100" dist="19050" dir="2700000" algn="tl" rotWithShape="0">
                    <a:schemeClr val="dk1">
                      <a:alpha val="40000"/>
                    </a:schemeClr>
                  </a:outerShdw>
                </a:effectLst>
              </a:rPr>
              <a:t>Capacitaci</a:t>
            </a:r>
            <a:r>
              <a:rPr lang="en-US" sz="400" b="1" kern="120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ón</a:t>
            </a:r>
            <a:r>
              <a:rPr lang="en-US" sz="400" kern="1200" dirty="0">
                <a:solidFill>
                  <a:schemeClr val="bg1"/>
                </a:solidFill>
              </a:rPr>
              <a:t> </a:t>
            </a: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3657599" y="1167295"/>
            <a:ext cx="5486399" cy="141080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buClr>
                <a:srgbClr val="309C8A"/>
              </a:buClr>
              <a:buNone/>
            </a:pPr>
            <a:r>
              <a:rPr lang="en-US" sz="1400" dirty="0"/>
              <a:t>Los </a:t>
            </a:r>
            <a:r>
              <a:rPr lang="en-US" sz="1400" dirty="0" err="1"/>
              <a:t>proveedores</a:t>
            </a:r>
            <a:r>
              <a:rPr lang="en-US" sz="1400" dirty="0"/>
              <a:t>:</a:t>
            </a:r>
          </a:p>
          <a:p>
            <a:pPr marL="1257300" indent="-228600">
              <a:lnSpc>
                <a:spcPts val="1600"/>
              </a:lnSpc>
              <a:spcBef>
                <a:spcPts val="0"/>
              </a:spcBef>
              <a:buClr>
                <a:srgbClr val="CCC801"/>
              </a:buClr>
              <a:tabLst>
                <a:tab pos="1257300" algn="l"/>
              </a:tabLst>
            </a:pPr>
            <a:r>
              <a:rPr lang="en-US" sz="1200" b="0" dirty="0" err="1"/>
              <a:t>Dirigen</a:t>
            </a:r>
            <a:endParaRPr lang="en-US" sz="1200" b="0" dirty="0"/>
          </a:p>
          <a:p>
            <a:pPr marL="1257300" indent="-228600">
              <a:lnSpc>
                <a:spcPts val="1600"/>
              </a:lnSpc>
              <a:spcBef>
                <a:spcPts val="0"/>
              </a:spcBef>
              <a:buClr>
                <a:srgbClr val="CCC801"/>
              </a:buClr>
              <a:tabLst>
                <a:tab pos="1257300" algn="l"/>
              </a:tabLst>
            </a:pPr>
            <a:r>
              <a:rPr lang="en-US" sz="1200" b="0" dirty="0" err="1"/>
              <a:t>Participan</a:t>
            </a:r>
            <a:endParaRPr lang="en-US" sz="1200" b="0" dirty="0"/>
          </a:p>
          <a:p>
            <a:pPr marL="1257300" indent="-228600">
              <a:lnSpc>
                <a:spcPts val="1600"/>
              </a:lnSpc>
              <a:spcBef>
                <a:spcPts val="0"/>
              </a:spcBef>
              <a:buClr>
                <a:srgbClr val="CCC801"/>
              </a:buClr>
              <a:tabLst>
                <a:tab pos="1257300" algn="l"/>
              </a:tabLst>
            </a:pPr>
            <a:r>
              <a:rPr lang="en-US" sz="1200" b="0" dirty="0"/>
              <a:t>Dan </a:t>
            </a:r>
            <a:r>
              <a:rPr lang="en-US" sz="1200" b="0" dirty="0" err="1"/>
              <a:t>el</a:t>
            </a:r>
            <a:r>
              <a:rPr lang="en-US" sz="1200" b="0" dirty="0"/>
              <a:t> </a:t>
            </a:r>
            <a:r>
              <a:rPr lang="en-US" sz="1200" b="0" dirty="0" err="1"/>
              <a:t>ejemplo</a:t>
            </a:r>
            <a:endParaRPr lang="en-US" sz="1200" b="0" dirty="0"/>
          </a:p>
          <a:p>
            <a:pPr marL="1257300" indent="-228600">
              <a:lnSpc>
                <a:spcPts val="1600"/>
              </a:lnSpc>
              <a:spcBef>
                <a:spcPts val="0"/>
              </a:spcBef>
              <a:buClr>
                <a:srgbClr val="CCC801"/>
              </a:buClr>
              <a:tabLst>
                <a:tab pos="1257300" algn="l"/>
              </a:tabLst>
            </a:pPr>
            <a:r>
              <a:rPr lang="en-US" sz="1200" b="0" dirty="0" err="1"/>
              <a:t>Estimulan</a:t>
            </a:r>
            <a:endParaRPr lang="en-US" sz="1200" b="0" dirty="0"/>
          </a:p>
          <a:p>
            <a:pPr marL="1257300" indent="-228600">
              <a:lnSpc>
                <a:spcPts val="1600"/>
              </a:lnSpc>
              <a:spcBef>
                <a:spcPts val="0"/>
              </a:spcBef>
              <a:buClr>
                <a:srgbClr val="CCC801"/>
              </a:buClr>
              <a:tabLst>
                <a:tab pos="1257300" algn="l"/>
              </a:tabLst>
            </a:pPr>
            <a:r>
              <a:rPr lang="en-US" sz="1200" b="0" dirty="0" err="1"/>
              <a:t>Supervisan</a:t>
            </a:r>
            <a:endParaRPr lang="en-US" sz="1200" b="0" dirty="0"/>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3649719" y="2641594"/>
            <a:ext cx="5486399" cy="1257306"/>
          </a:xfrm>
          <a:prstGeom prst="rect">
            <a:avLst/>
          </a:prstGeom>
        </p:spPr>
        <p:txBody>
          <a:bodyPr vert="horz" lIns="91440" tIns="45720" rIns="91440" bIns="45720" rtlCol="0">
            <a:normAutofit fontScale="7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0"/>
              </a:spcBef>
              <a:buClr>
                <a:srgbClr val="309C8A"/>
              </a:buClr>
              <a:buNone/>
            </a:pPr>
            <a:r>
              <a:rPr lang="en-US" sz="1800" dirty="0"/>
              <a:t>Las families: </a:t>
            </a:r>
          </a:p>
          <a:p>
            <a:pPr marL="1257300" indent="-228600">
              <a:lnSpc>
                <a:spcPts val="1600"/>
              </a:lnSpc>
              <a:spcBef>
                <a:spcPts val="0"/>
              </a:spcBef>
              <a:buClr>
                <a:srgbClr val="00426A"/>
              </a:buClr>
              <a:tabLst>
                <a:tab pos="1257300" algn="l"/>
              </a:tabLst>
            </a:pPr>
            <a:r>
              <a:rPr lang="en-US" sz="1400" b="0" dirty="0" err="1"/>
              <a:t>Colaboran</a:t>
            </a:r>
            <a:r>
              <a:rPr lang="en-US" sz="1400" b="0" dirty="0"/>
              <a:t> con las </a:t>
            </a:r>
            <a:r>
              <a:rPr lang="en-US" sz="1400" b="0" dirty="0" err="1"/>
              <a:t>metas</a:t>
            </a:r>
            <a:r>
              <a:rPr lang="en-US" sz="1400" b="0" dirty="0"/>
              <a:t> de </a:t>
            </a:r>
            <a:r>
              <a:rPr lang="en-US" sz="1400" b="0" dirty="0" err="1"/>
              <a:t>movimiento</a:t>
            </a:r>
            <a:r>
              <a:rPr lang="en-US" sz="1400" b="0" dirty="0"/>
              <a:t> </a:t>
            </a:r>
            <a:r>
              <a:rPr lang="en-US" sz="1400" b="0" dirty="0" err="1"/>
              <a:t>ded</a:t>
            </a:r>
            <a:r>
              <a:rPr lang="en-US" sz="1400" b="0" dirty="0"/>
              <a:t> los </a:t>
            </a:r>
            <a:r>
              <a:rPr lang="en-US" sz="1400" b="0" dirty="0" err="1"/>
              <a:t>ni</a:t>
            </a:r>
            <a:r>
              <a:rPr lang="en-US" sz="1400" b="0" dirty="0" err="1">
                <a:cs typeface="Calibri" panose="020F0502020204030204" pitchFamily="34" charset="0"/>
              </a:rPr>
              <a:t>ños</a:t>
            </a:r>
            <a:endParaRPr lang="en-US" sz="1400" b="0" dirty="0"/>
          </a:p>
          <a:p>
            <a:pPr marL="1257300" indent="-228600">
              <a:lnSpc>
                <a:spcPts val="1600"/>
              </a:lnSpc>
              <a:spcBef>
                <a:spcPts val="0"/>
              </a:spcBef>
              <a:buClr>
                <a:srgbClr val="00426A"/>
              </a:buClr>
              <a:tabLst>
                <a:tab pos="1257300" algn="l"/>
              </a:tabLst>
            </a:pPr>
            <a:r>
              <a:rPr lang="en-US" sz="1400" b="0" dirty="0" err="1"/>
              <a:t>Comparten</a:t>
            </a:r>
            <a:r>
              <a:rPr lang="en-US" sz="1400" b="0" dirty="0"/>
              <a:t> </a:t>
            </a:r>
            <a:r>
              <a:rPr lang="en-US" sz="1400" b="0" dirty="0" err="1"/>
              <a:t>hitos</a:t>
            </a:r>
            <a:r>
              <a:rPr lang="en-US" sz="1400" b="0" dirty="0"/>
              <a:t> de </a:t>
            </a:r>
            <a:r>
              <a:rPr lang="en-US" sz="1400" b="0" dirty="0" err="1"/>
              <a:t>desarrollo</a:t>
            </a:r>
            <a:endParaRPr lang="en-US" sz="1400" b="0" dirty="0"/>
          </a:p>
          <a:p>
            <a:pPr marL="1257300" indent="-228600">
              <a:lnSpc>
                <a:spcPts val="1600"/>
              </a:lnSpc>
              <a:spcBef>
                <a:spcPts val="0"/>
              </a:spcBef>
              <a:buClr>
                <a:srgbClr val="00426A"/>
              </a:buClr>
              <a:tabLst>
                <a:tab pos="1257300" algn="l"/>
              </a:tabLst>
            </a:pPr>
            <a:r>
              <a:rPr lang="en-US" sz="1400" b="0" dirty="0" err="1"/>
              <a:t>Proporcionan</a:t>
            </a:r>
            <a:r>
              <a:rPr lang="en-US" sz="1400" b="0" dirty="0"/>
              <a:t> </a:t>
            </a:r>
            <a:r>
              <a:rPr lang="en-US" sz="1400" b="0" dirty="0" err="1"/>
              <a:t>informaci</a:t>
            </a:r>
            <a:r>
              <a:rPr lang="en-US" sz="1400" b="0" dirty="0" err="1">
                <a:cs typeface="Calibri" panose="020F0502020204030204" pitchFamily="34" charset="0"/>
              </a:rPr>
              <a:t>ón</a:t>
            </a:r>
            <a:r>
              <a:rPr lang="en-US" sz="1400" b="0" dirty="0">
                <a:cs typeface="Calibri" panose="020F0502020204030204" pitchFamily="34" charset="0"/>
              </a:rPr>
              <a:t> </a:t>
            </a:r>
            <a:r>
              <a:rPr lang="en-US" sz="1400" b="0" dirty="0" err="1">
                <a:cs typeface="Calibri" panose="020F0502020204030204" pitchFamily="34" charset="0"/>
              </a:rPr>
              <a:t>sobre</a:t>
            </a:r>
            <a:r>
              <a:rPr lang="en-US" sz="1400" b="0" dirty="0">
                <a:cs typeface="Calibri" panose="020F0502020204030204" pitchFamily="34" charset="0"/>
              </a:rPr>
              <a:t> </a:t>
            </a:r>
            <a:r>
              <a:rPr lang="en-US" sz="1400" b="0" dirty="0" err="1">
                <a:cs typeface="Calibri" panose="020F0502020204030204" pitchFamily="34" charset="0"/>
              </a:rPr>
              <a:t>eventos</a:t>
            </a:r>
            <a:r>
              <a:rPr lang="en-US" sz="1400" b="0" dirty="0">
                <a:cs typeface="Calibri" panose="020F0502020204030204" pitchFamily="34" charset="0"/>
              </a:rPr>
              <a:t> </a:t>
            </a:r>
            <a:r>
              <a:rPr lang="en-US" sz="1400" b="0" dirty="0" err="1">
                <a:cs typeface="Calibri" panose="020F0502020204030204" pitchFamily="34" charset="0"/>
              </a:rPr>
              <a:t>comunitarios</a:t>
            </a:r>
            <a:endParaRPr lang="en-US" sz="1400" b="0" dirty="0"/>
          </a:p>
          <a:p>
            <a:pPr marL="1257300" indent="-228600">
              <a:lnSpc>
                <a:spcPts val="1600"/>
              </a:lnSpc>
              <a:spcBef>
                <a:spcPts val="0"/>
              </a:spcBef>
              <a:buClr>
                <a:srgbClr val="00426A"/>
              </a:buClr>
              <a:tabLst>
                <a:tab pos="1257300" algn="l"/>
              </a:tabLst>
            </a:pPr>
            <a:r>
              <a:rPr lang="en-US" sz="1400" b="0" dirty="0" err="1"/>
              <a:t>Ofrecen</a:t>
            </a:r>
            <a:r>
              <a:rPr lang="en-US" sz="1400" b="0" dirty="0"/>
              <a:t> </a:t>
            </a:r>
            <a:r>
              <a:rPr lang="en-US" sz="1400" b="0" dirty="0" err="1"/>
              <a:t>oportunidades</a:t>
            </a:r>
            <a:r>
              <a:rPr lang="en-US" sz="1400" b="0" dirty="0"/>
              <a:t> para </a:t>
            </a:r>
            <a:r>
              <a:rPr lang="en-US" sz="1400" b="0" dirty="0" err="1"/>
              <a:t>relacionarse</a:t>
            </a:r>
            <a:r>
              <a:rPr lang="en-US" sz="1400" b="0" dirty="0"/>
              <a:t> con los </a:t>
            </a:r>
            <a:r>
              <a:rPr lang="en-US" sz="1400" b="0" dirty="0" err="1"/>
              <a:t>ni</a:t>
            </a:r>
            <a:r>
              <a:rPr lang="en-US" sz="1400" b="0" dirty="0" err="1">
                <a:cs typeface="Calibri" panose="020F0502020204030204" pitchFamily="34" charset="0"/>
              </a:rPr>
              <a:t>ños</a:t>
            </a:r>
            <a:endParaRPr lang="en-US" sz="1400" b="0" dirty="0"/>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3657600" y="3898885"/>
            <a:ext cx="5372101" cy="1727214"/>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spcAft>
                <a:spcPts val="600"/>
              </a:spcAft>
              <a:buClr>
                <a:srgbClr val="309C8A"/>
              </a:buClr>
              <a:buNone/>
            </a:pPr>
            <a:r>
              <a:rPr lang="en-US" sz="1400" dirty="0"/>
              <a:t>La </a:t>
            </a:r>
            <a:r>
              <a:rPr lang="en-US" sz="1400" dirty="0" err="1"/>
              <a:t>capacitaci</a:t>
            </a:r>
            <a:r>
              <a:rPr lang="en-US" sz="1400" dirty="0" err="1">
                <a:cs typeface="Calibri" panose="020F0502020204030204" pitchFamily="34" charset="0"/>
              </a:rPr>
              <a:t>ón</a:t>
            </a:r>
            <a:r>
              <a:rPr lang="en-US" sz="1400" dirty="0"/>
              <a:t>:</a:t>
            </a:r>
          </a:p>
          <a:p>
            <a:pPr marL="1314450" indent="-285750">
              <a:lnSpc>
                <a:spcPts val="1600"/>
              </a:lnSpc>
              <a:spcBef>
                <a:spcPts val="0"/>
              </a:spcBef>
              <a:buClr>
                <a:srgbClr val="EC01C0"/>
              </a:buClr>
              <a:tabLst>
                <a:tab pos="1257300" algn="l"/>
              </a:tabLst>
            </a:pPr>
            <a:r>
              <a:rPr lang="en-US" sz="1200" b="0" dirty="0" err="1"/>
              <a:t>Capacitaci</a:t>
            </a:r>
            <a:r>
              <a:rPr lang="en-US" sz="1200" b="0" dirty="0" err="1">
                <a:cs typeface="Calibri" panose="020F0502020204030204" pitchFamily="34" charset="0"/>
              </a:rPr>
              <a:t>ón</a:t>
            </a:r>
            <a:r>
              <a:rPr lang="en-US" sz="1200" b="0" dirty="0">
                <a:cs typeface="Calibri" panose="020F0502020204030204" pitchFamily="34" charset="0"/>
              </a:rPr>
              <a:t> </a:t>
            </a:r>
            <a:r>
              <a:rPr lang="en-US" sz="1200" b="0" dirty="0" err="1">
                <a:cs typeface="Calibri" panose="020F0502020204030204" pitchFamily="34" charset="0"/>
              </a:rPr>
              <a:t>en</a:t>
            </a:r>
            <a:r>
              <a:rPr lang="en-US" sz="1200" b="0" dirty="0">
                <a:cs typeface="Calibri" panose="020F0502020204030204" pitchFamily="34" charset="0"/>
              </a:rPr>
              <a:t> </a:t>
            </a:r>
            <a:r>
              <a:rPr lang="en-US" sz="1200" b="0" dirty="0" err="1">
                <a:cs typeface="Calibri" panose="020F0502020204030204" pitchFamily="34" charset="0"/>
              </a:rPr>
              <a:t>línea</a:t>
            </a:r>
            <a:r>
              <a:rPr lang="en-US" sz="1200" b="0" dirty="0">
                <a:cs typeface="Calibri" panose="020F0502020204030204" pitchFamily="34" charset="0"/>
              </a:rPr>
              <a:t> Better Kid Care (</a:t>
            </a:r>
            <a:r>
              <a:rPr lang="en-US" sz="1200" b="0" dirty="0" err="1">
                <a:cs typeface="Calibri" panose="020F0502020204030204" pitchFamily="34" charset="0"/>
              </a:rPr>
              <a:t>Mejor</a:t>
            </a:r>
            <a:r>
              <a:rPr lang="en-US" sz="1200" b="0" dirty="0">
                <a:cs typeface="Calibri" panose="020F0502020204030204" pitchFamily="34" charset="0"/>
              </a:rPr>
              <a:t> </a:t>
            </a:r>
            <a:r>
              <a:rPr lang="en-US" sz="1200" b="0" dirty="0" err="1">
                <a:cs typeface="Calibri" panose="020F0502020204030204" pitchFamily="34" charset="0"/>
              </a:rPr>
              <a:t>cuidado</a:t>
            </a:r>
            <a:r>
              <a:rPr lang="en-US" sz="1200" b="0" dirty="0">
                <a:cs typeface="Calibri" panose="020F0502020204030204" pitchFamily="34" charset="0"/>
              </a:rPr>
              <a:t> de los </a:t>
            </a:r>
            <a:r>
              <a:rPr lang="en-US" sz="1200" b="0" dirty="0" err="1"/>
              <a:t>ni</a:t>
            </a:r>
            <a:r>
              <a:rPr lang="en-US" sz="1200" b="0" dirty="0" err="1">
                <a:cs typeface="Calibri" panose="020F0502020204030204" pitchFamily="34" charset="0"/>
              </a:rPr>
              <a:t>ños</a:t>
            </a:r>
            <a:r>
              <a:rPr lang="en-US" sz="1200" b="0" dirty="0">
                <a:cs typeface="Calibri" panose="020F0502020204030204" pitchFamily="34" charset="0"/>
              </a:rPr>
              <a:t>) </a:t>
            </a:r>
            <a:endParaRPr lang="en-US" sz="1200" b="0" dirty="0"/>
          </a:p>
          <a:p>
            <a:pPr marL="1314450" indent="-285750">
              <a:lnSpc>
                <a:spcPts val="1600"/>
              </a:lnSpc>
              <a:spcBef>
                <a:spcPts val="0"/>
              </a:spcBef>
              <a:buClr>
                <a:srgbClr val="EC01C0"/>
              </a:buClr>
              <a:tabLst>
                <a:tab pos="1257300" algn="l"/>
              </a:tabLst>
            </a:pPr>
            <a:r>
              <a:rPr lang="en-US" sz="1200" b="0" dirty="0"/>
              <a:t>PALS</a:t>
            </a:r>
          </a:p>
          <a:p>
            <a:pPr marL="1314450" indent="-285750">
              <a:lnSpc>
                <a:spcPts val="1600"/>
              </a:lnSpc>
              <a:spcBef>
                <a:spcPts val="0"/>
              </a:spcBef>
              <a:buClr>
                <a:srgbClr val="EC01C0"/>
              </a:buClr>
              <a:tabLst>
                <a:tab pos="1257300" algn="l"/>
              </a:tabLst>
            </a:pPr>
            <a:r>
              <a:rPr lang="en-US" sz="1200" b="0" dirty="0" err="1"/>
              <a:t>Programas</a:t>
            </a:r>
            <a:r>
              <a:rPr lang="en-US" sz="1200" b="0" dirty="0"/>
              <a:t> </a:t>
            </a:r>
            <a:r>
              <a:rPr lang="en-US" sz="1200" b="0" dirty="0" err="1"/>
              <a:t>escolares</a:t>
            </a:r>
            <a:r>
              <a:rPr lang="en-US" sz="1200" b="0" dirty="0"/>
              <a:t> para </a:t>
            </a:r>
            <a:r>
              <a:rPr lang="en-US" sz="1200" b="0" dirty="0" err="1"/>
              <a:t>el</a:t>
            </a:r>
            <a:r>
              <a:rPr lang="en-US" sz="1200" b="0" dirty="0"/>
              <a:t> </a:t>
            </a:r>
            <a:r>
              <a:rPr lang="en-US" sz="1200" b="0" dirty="0" err="1"/>
              <a:t>sal</a:t>
            </a:r>
            <a:r>
              <a:rPr lang="en-US" sz="1200" b="0" dirty="0" err="1">
                <a:cs typeface="Calibri" panose="020F0502020204030204" pitchFamily="34" charset="0"/>
              </a:rPr>
              <a:t>ón</a:t>
            </a:r>
            <a:r>
              <a:rPr lang="en-US" sz="1200" b="0" dirty="0">
                <a:cs typeface="Calibri" panose="020F0502020204030204" pitchFamily="34" charset="0"/>
              </a:rPr>
              <a:t> de </a:t>
            </a:r>
            <a:r>
              <a:rPr lang="en-US" sz="1200" b="0" dirty="0" err="1">
                <a:cs typeface="Calibri" panose="020F0502020204030204" pitchFamily="34" charset="0"/>
              </a:rPr>
              <a:t>clases</a:t>
            </a:r>
            <a:r>
              <a:rPr lang="en-US" sz="1200" b="0" dirty="0">
                <a:cs typeface="Calibri" panose="020F0502020204030204" pitchFamily="34" charset="0"/>
              </a:rPr>
              <a:t>:</a:t>
            </a:r>
            <a:endParaRPr lang="en-US" sz="1200" b="0" dirty="0"/>
          </a:p>
          <a:p>
            <a:pPr marL="1485900" lvl="1" indent="-165100">
              <a:lnSpc>
                <a:spcPts val="1600"/>
              </a:lnSpc>
              <a:spcBef>
                <a:spcPts val="0"/>
              </a:spcBef>
              <a:buClr>
                <a:srgbClr val="EC01C0"/>
              </a:buClr>
              <a:tabLst>
                <a:tab pos="1485900" algn="l"/>
              </a:tabLst>
            </a:pPr>
            <a:r>
              <a:rPr lang="en-US" sz="1200" b="0" dirty="0"/>
              <a:t>OPEN</a:t>
            </a:r>
          </a:p>
          <a:p>
            <a:pPr marL="1485900" lvl="1" indent="-165100">
              <a:lnSpc>
                <a:spcPts val="1600"/>
              </a:lnSpc>
              <a:spcBef>
                <a:spcPts val="0"/>
              </a:spcBef>
              <a:buClr>
                <a:srgbClr val="EC01C0"/>
              </a:buClr>
              <a:tabLst>
                <a:tab pos="1485900" algn="l"/>
              </a:tabLst>
            </a:pPr>
            <a:r>
              <a:rPr lang="en-US" sz="1200" b="0" dirty="0"/>
              <a:t>We’ve Got the Moves!</a:t>
            </a:r>
          </a:p>
        </p:txBody>
      </p:sp>
      <p:sp>
        <p:nvSpPr>
          <p:cNvPr id="32" name="Content Placeholder 2">
            <a:extLst>
              <a:ext uri="{FF2B5EF4-FFF2-40B4-BE49-F238E27FC236}">
                <a16:creationId xmlns:a16="http://schemas.microsoft.com/office/drawing/2014/main" id="{07C1A48B-5E9B-408D-A180-D00704C0EA92}"/>
              </a:ext>
            </a:extLst>
          </p:cNvPr>
          <p:cNvSpPr txBox="1">
            <a:spLocks/>
          </p:cNvSpPr>
          <p:nvPr/>
        </p:nvSpPr>
        <p:spPr>
          <a:xfrm>
            <a:off x="3649718" y="5651499"/>
            <a:ext cx="5486399" cy="1024993"/>
          </a:xfrm>
          <a:prstGeom prst="rect">
            <a:avLst/>
          </a:prstGeom>
        </p:spPr>
        <p:txBody>
          <a:bodyPr vert="horz" lIns="91440" tIns="45720" rIns="91440" bIns="45720" rtlCol="0">
            <a:normAutofit fontScale="7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0"/>
              </a:spcBef>
              <a:spcAft>
                <a:spcPts val="600"/>
              </a:spcAft>
              <a:buClr>
                <a:srgbClr val="309C8A"/>
              </a:buClr>
              <a:buNone/>
            </a:pPr>
            <a:r>
              <a:rPr lang="en-US" sz="1800" dirty="0" err="1"/>
              <a:t>Pol</a:t>
            </a:r>
            <a:r>
              <a:rPr lang="en-US" sz="1800" dirty="0" err="1">
                <a:cs typeface="Calibri" panose="020F0502020204030204" pitchFamily="34" charset="0"/>
              </a:rPr>
              <a:t>íticas</a:t>
            </a:r>
            <a:r>
              <a:rPr lang="en-US" sz="1800" dirty="0">
                <a:cs typeface="Calibri" panose="020F0502020204030204" pitchFamily="34" charset="0"/>
              </a:rPr>
              <a:t> de </a:t>
            </a:r>
            <a:r>
              <a:rPr lang="en-US" sz="1800" dirty="0" err="1">
                <a:cs typeface="Calibri" panose="020F0502020204030204" pitchFamily="34" charset="0"/>
              </a:rPr>
              <a:t>actividad</a:t>
            </a:r>
            <a:r>
              <a:rPr lang="en-US" sz="1800" dirty="0">
                <a:cs typeface="Calibri" panose="020F0502020204030204" pitchFamily="34" charset="0"/>
              </a:rPr>
              <a:t> </a:t>
            </a:r>
            <a:r>
              <a:rPr lang="en-US" sz="1800" dirty="0" err="1">
                <a:cs typeface="Calibri" panose="020F0502020204030204" pitchFamily="34" charset="0"/>
              </a:rPr>
              <a:t>física</a:t>
            </a:r>
            <a:r>
              <a:rPr lang="en-US" sz="1800" dirty="0"/>
              <a:t>: </a:t>
            </a:r>
          </a:p>
          <a:p>
            <a:pPr marL="1257300" indent="-228600">
              <a:lnSpc>
                <a:spcPts val="1600"/>
              </a:lnSpc>
              <a:spcBef>
                <a:spcPts val="0"/>
              </a:spcBef>
              <a:buClr>
                <a:srgbClr val="01A8B6"/>
              </a:buClr>
              <a:tabLst>
                <a:tab pos="1257300" algn="l"/>
              </a:tabLst>
            </a:pPr>
            <a:r>
              <a:rPr lang="en-US" sz="1400" b="0" dirty="0"/>
              <a:t>La </a:t>
            </a:r>
            <a:r>
              <a:rPr lang="en-US" sz="1400" b="0" dirty="0" err="1"/>
              <a:t>pol</a:t>
            </a:r>
            <a:r>
              <a:rPr lang="en-US" sz="1400" b="0" dirty="0" err="1">
                <a:cs typeface="Calibri" panose="020F0502020204030204" pitchFamily="34" charset="0"/>
              </a:rPr>
              <a:t>ítica</a:t>
            </a:r>
            <a:r>
              <a:rPr lang="en-US" sz="1400" b="0" dirty="0">
                <a:cs typeface="Calibri" panose="020F0502020204030204" pitchFamily="34" charset="0"/>
              </a:rPr>
              <a:t> actual </a:t>
            </a:r>
            <a:r>
              <a:rPr lang="en-US" sz="1400" b="0" dirty="0" err="1">
                <a:cs typeface="Calibri" panose="020F0502020204030204" pitchFamily="34" charset="0"/>
              </a:rPr>
              <a:t>refleja</a:t>
            </a:r>
            <a:r>
              <a:rPr lang="en-US" sz="1400" b="0" dirty="0">
                <a:cs typeface="Calibri" panose="020F0502020204030204" pitchFamily="34" charset="0"/>
              </a:rPr>
              <a:t> </a:t>
            </a:r>
            <a:r>
              <a:rPr lang="en-US" sz="1400" b="0" dirty="0" err="1">
                <a:cs typeface="Calibri" panose="020F0502020204030204" pitchFamily="34" charset="0"/>
              </a:rPr>
              <a:t>todas</a:t>
            </a:r>
            <a:r>
              <a:rPr lang="en-US" sz="1400" b="0" dirty="0">
                <a:cs typeface="Calibri" panose="020F0502020204030204" pitchFamily="34" charset="0"/>
              </a:rPr>
              <a:t> las </a:t>
            </a:r>
            <a:r>
              <a:rPr lang="en-US" sz="1400" b="0" dirty="0" err="1">
                <a:cs typeface="Calibri" panose="020F0502020204030204" pitchFamily="34" charset="0"/>
              </a:rPr>
              <a:t>áreas</a:t>
            </a:r>
            <a:r>
              <a:rPr lang="en-US" sz="1400" b="0" dirty="0">
                <a:cs typeface="Calibri" panose="020F0502020204030204" pitchFamily="34" charset="0"/>
              </a:rPr>
              <a:t> de </a:t>
            </a:r>
            <a:r>
              <a:rPr lang="en-US" sz="1400" b="0" dirty="0" err="1">
                <a:cs typeface="Calibri" panose="020F0502020204030204" pitchFamily="34" charset="0"/>
              </a:rPr>
              <a:t>mejores</a:t>
            </a:r>
            <a:r>
              <a:rPr lang="en-US" sz="1400" b="0" dirty="0">
                <a:cs typeface="Calibri" panose="020F0502020204030204" pitchFamily="34" charset="0"/>
              </a:rPr>
              <a:t> </a:t>
            </a:r>
            <a:r>
              <a:rPr lang="en-US" sz="1400" b="0" dirty="0" err="1">
                <a:cs typeface="Calibri" panose="020F0502020204030204" pitchFamily="34" charset="0"/>
              </a:rPr>
              <a:t>prácticas</a:t>
            </a:r>
            <a:endParaRPr lang="en-US" sz="1400" b="0" dirty="0"/>
          </a:p>
          <a:p>
            <a:pPr marL="1257300" indent="-228600">
              <a:lnSpc>
                <a:spcPts val="1600"/>
              </a:lnSpc>
              <a:spcBef>
                <a:spcPts val="0"/>
              </a:spcBef>
              <a:buClr>
                <a:srgbClr val="01A8B6"/>
              </a:buClr>
              <a:tabLst>
                <a:tab pos="1257300" algn="l"/>
              </a:tabLst>
            </a:pPr>
            <a:r>
              <a:rPr lang="en-US" sz="1400" b="0" dirty="0" err="1"/>
              <a:t>Est</a:t>
            </a:r>
            <a:r>
              <a:rPr lang="en-US" sz="1400" b="0" dirty="0" err="1">
                <a:cs typeface="Calibri" panose="020F0502020204030204" pitchFamily="34" charset="0"/>
              </a:rPr>
              <a:t>án</a:t>
            </a:r>
            <a:r>
              <a:rPr lang="en-US" sz="1400" b="0" dirty="0">
                <a:cs typeface="Calibri" panose="020F0502020204030204" pitchFamily="34" charset="0"/>
              </a:rPr>
              <a:t> </a:t>
            </a:r>
            <a:r>
              <a:rPr lang="en-US" sz="1400" b="0" dirty="0" err="1">
                <a:cs typeface="Calibri" panose="020F0502020204030204" pitchFamily="34" charset="0"/>
              </a:rPr>
              <a:t>respaldadas</a:t>
            </a:r>
            <a:r>
              <a:rPr lang="en-US" sz="1400" b="0" dirty="0">
                <a:cs typeface="Calibri" panose="020F0502020204030204" pitchFamily="34" charset="0"/>
              </a:rPr>
              <a:t> por manuals para padres y personal</a:t>
            </a:r>
            <a:endParaRPr lang="en-US" sz="1400" b="0" dirty="0"/>
          </a:p>
        </p:txBody>
      </p:sp>
      <p:cxnSp>
        <p:nvCxnSpPr>
          <p:cNvPr id="33" name="Straight Connector 32">
            <a:extLst>
              <a:ext uri="{FF2B5EF4-FFF2-40B4-BE49-F238E27FC236}">
                <a16:creationId xmlns:a16="http://schemas.microsoft.com/office/drawing/2014/main" id="{01B8D56E-0CAD-4248-8C09-EB89C7483152}"/>
              </a:ext>
            </a:extLst>
          </p:cNvPr>
          <p:cNvCxnSpPr>
            <a:cxnSpLocks/>
          </p:cNvCxnSpPr>
          <p:nvPr/>
        </p:nvCxnSpPr>
        <p:spPr>
          <a:xfrm>
            <a:off x="3662418" y="2578101"/>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C08A8E-46CC-47F1-986E-C9B4015620DD}"/>
              </a:ext>
            </a:extLst>
          </p:cNvPr>
          <p:cNvCxnSpPr>
            <a:cxnSpLocks/>
          </p:cNvCxnSpPr>
          <p:nvPr/>
        </p:nvCxnSpPr>
        <p:spPr>
          <a:xfrm>
            <a:off x="3657600" y="3835385"/>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C39DB7C-57BF-4E69-A879-2CFA3EE12999}"/>
              </a:ext>
            </a:extLst>
          </p:cNvPr>
          <p:cNvCxnSpPr>
            <a:cxnSpLocks/>
          </p:cNvCxnSpPr>
          <p:nvPr/>
        </p:nvCxnSpPr>
        <p:spPr>
          <a:xfrm>
            <a:off x="3657600" y="5598885"/>
            <a:ext cx="512894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6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xEl>
                                              <p:pRg st="3" end="3"/>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5">
                                            <p:txEl>
                                              <p:pRg st="4" end="4"/>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5">
                                            <p:txEl>
                                              <p:pRg st="5" end="5"/>
                                            </p:txEl>
                                          </p:spTgt>
                                        </p:tgtEl>
                                        <p:attrNameLst>
                                          <p:attrName>style.visibility</p:attrName>
                                        </p:attrNameLst>
                                      </p:cBhvr>
                                      <p:to>
                                        <p:strVal val="visible"/>
                                      </p:to>
                                    </p:set>
                                  </p:childTnLst>
                                </p:cTn>
                              </p:par>
                            </p:childTnLst>
                          </p:cTn>
                        </p:par>
                        <p:par>
                          <p:cTn id="79" fill="hold">
                            <p:stCondLst>
                              <p:cond delay="0"/>
                            </p:stCondLst>
                            <p:childTnLst>
                              <p:par>
                                <p:cTn id="80" presetID="53" presetClass="entr" presetSubtype="16"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animEffect transition="in" filter="fade">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P spid="23" grpId="0" build="p"/>
      <p:bldP spid="24" grpId="0"/>
      <p:bldP spid="25" grpId="0" build="p"/>
      <p:bldP spid="3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376936" y="1777999"/>
            <a:ext cx="4317125" cy="4770553"/>
          </a:xfrm>
        </p:spPr>
        <p:txBody>
          <a:bodyPr>
            <a:noAutofit/>
          </a:bodyPr>
          <a:lstStyle/>
          <a:p>
            <a:pPr>
              <a:lnSpc>
                <a:spcPts val="1900"/>
              </a:lnSpc>
              <a:spcAft>
                <a:spcPts val="900"/>
              </a:spcAft>
              <a:buClrTx/>
            </a:pPr>
            <a:r>
              <a:rPr lang="en-US" sz="1800" b="0" dirty="0" err="1"/>
              <a:t>Realice</a:t>
            </a:r>
            <a:r>
              <a:rPr lang="en-US" sz="1800" b="0" dirty="0"/>
              <a:t> una </a:t>
            </a:r>
            <a:r>
              <a:rPr lang="en-US" sz="1800" b="0" dirty="0" err="1"/>
              <a:t>autoevaluaci</a:t>
            </a:r>
            <a:r>
              <a:rPr lang="en-US" sz="1800" b="0" dirty="0" err="1">
                <a:cs typeface="Calibri" panose="020F0502020204030204" pitchFamily="34" charset="0"/>
              </a:rPr>
              <a:t>ón</a:t>
            </a:r>
            <a:endParaRPr lang="en-US" sz="1800" b="0" dirty="0"/>
          </a:p>
          <a:p>
            <a:pPr>
              <a:lnSpc>
                <a:spcPts val="1900"/>
              </a:lnSpc>
              <a:spcAft>
                <a:spcPts val="900"/>
              </a:spcAft>
              <a:buClrTx/>
            </a:pPr>
            <a:r>
              <a:rPr lang="en-US" sz="1800" b="0" dirty="0" err="1"/>
              <a:t>Desarrolle</a:t>
            </a:r>
            <a:r>
              <a:rPr lang="en-US" sz="1800" b="0" dirty="0"/>
              <a:t> </a:t>
            </a:r>
            <a:r>
              <a:rPr lang="en-US" sz="1800" b="0" dirty="0" err="1"/>
              <a:t>metas</a:t>
            </a:r>
            <a:endParaRPr lang="en-US" sz="1800" b="0" dirty="0"/>
          </a:p>
          <a:p>
            <a:pPr>
              <a:lnSpc>
                <a:spcPts val="1900"/>
              </a:lnSpc>
              <a:spcAft>
                <a:spcPts val="900"/>
              </a:spcAft>
              <a:buClrTx/>
            </a:pPr>
            <a:r>
              <a:rPr lang="en-US" sz="1800" b="0" dirty="0" err="1"/>
              <a:t>Identifique</a:t>
            </a:r>
            <a:r>
              <a:rPr lang="en-US" sz="1800" b="0" dirty="0"/>
              <a:t> </a:t>
            </a:r>
            <a:r>
              <a:rPr lang="en-US" sz="1800" b="0" dirty="0" err="1"/>
              <a:t>desaf</a:t>
            </a:r>
            <a:r>
              <a:rPr lang="en-US" sz="1800" b="0" dirty="0" err="1">
                <a:cs typeface="Calibri" panose="020F0502020204030204" pitchFamily="34" charset="0"/>
              </a:rPr>
              <a:t>íos</a:t>
            </a:r>
            <a:endParaRPr lang="en-US" sz="1800" b="0" dirty="0"/>
          </a:p>
          <a:p>
            <a:pPr marL="635000" lvl="1" indent="-292100">
              <a:lnSpc>
                <a:spcPts val="1900"/>
              </a:lnSpc>
              <a:spcAft>
                <a:spcPts val="900"/>
              </a:spcAft>
              <a:buClrTx/>
              <a:buSzPct val="100000"/>
              <a:tabLst>
                <a:tab pos="635000" algn="l"/>
              </a:tabLst>
            </a:pPr>
            <a:r>
              <a:rPr lang="en-US" sz="1800" dirty="0" err="1"/>
              <a:t>Recursos</a:t>
            </a:r>
            <a:r>
              <a:rPr lang="en-US" sz="1800" dirty="0"/>
              <a:t> </a:t>
            </a:r>
            <a:r>
              <a:rPr lang="en-US" sz="1800" dirty="0" err="1"/>
              <a:t>necesarios</a:t>
            </a:r>
            <a:endParaRPr lang="en-US" sz="1800" dirty="0"/>
          </a:p>
          <a:p>
            <a:pPr marL="635000" lvl="1" indent="-292100">
              <a:lnSpc>
                <a:spcPts val="1900"/>
              </a:lnSpc>
              <a:spcAft>
                <a:spcPts val="900"/>
              </a:spcAft>
              <a:buClrTx/>
              <a:buSzPct val="100000"/>
              <a:tabLst>
                <a:tab pos="635000" algn="l"/>
              </a:tabLst>
            </a:pPr>
            <a:r>
              <a:rPr lang="en-US" sz="1800" dirty="0" err="1"/>
              <a:t>Costos</a:t>
            </a:r>
            <a:r>
              <a:rPr lang="en-US" sz="1800" dirty="0"/>
              <a:t> </a:t>
            </a:r>
            <a:r>
              <a:rPr lang="en-US" sz="1800" dirty="0" err="1"/>
              <a:t>estimados</a:t>
            </a:r>
            <a:r>
              <a:rPr lang="en-US" sz="1800" dirty="0"/>
              <a:t> (de ser </a:t>
            </a:r>
            <a:r>
              <a:rPr lang="en-US" sz="1800" dirty="0" err="1"/>
              <a:t>necesario</a:t>
            </a:r>
            <a:r>
              <a:rPr lang="en-US" sz="1800" dirty="0"/>
              <a:t>) </a:t>
            </a:r>
          </a:p>
          <a:p>
            <a:pPr>
              <a:lnSpc>
                <a:spcPts val="1900"/>
              </a:lnSpc>
              <a:spcAft>
                <a:spcPts val="900"/>
              </a:spcAft>
              <a:buClrTx/>
            </a:pPr>
            <a:r>
              <a:rPr lang="en-US" sz="1800" b="0" dirty="0" err="1"/>
              <a:t>Desarrolle</a:t>
            </a:r>
            <a:r>
              <a:rPr lang="en-US" sz="1800" b="0" dirty="0"/>
              <a:t> </a:t>
            </a:r>
            <a:r>
              <a:rPr lang="en-US" sz="1800" b="0" dirty="0" err="1"/>
              <a:t>medidas</a:t>
            </a:r>
            <a:r>
              <a:rPr lang="en-US" sz="1800" b="0" dirty="0"/>
              <a:t> de </a:t>
            </a:r>
            <a:r>
              <a:rPr lang="en-US" sz="1800" b="0" dirty="0" err="1"/>
              <a:t>acci</a:t>
            </a:r>
            <a:r>
              <a:rPr lang="en-US" sz="1800" b="0" dirty="0" err="1">
                <a:cs typeface="Calibri" panose="020F0502020204030204" pitchFamily="34" charset="0"/>
              </a:rPr>
              <a:t>ón</a:t>
            </a:r>
            <a:endParaRPr lang="en-US" sz="1800" b="0" dirty="0"/>
          </a:p>
          <a:p>
            <a:pPr>
              <a:lnSpc>
                <a:spcPts val="1900"/>
              </a:lnSpc>
              <a:spcAft>
                <a:spcPts val="900"/>
              </a:spcAft>
              <a:buClrTx/>
            </a:pPr>
            <a:r>
              <a:rPr lang="en-US" sz="1800" b="0" dirty="0" err="1"/>
              <a:t>Identifique</a:t>
            </a:r>
            <a:r>
              <a:rPr lang="en-US" sz="1800" b="0" dirty="0"/>
              <a:t> una </a:t>
            </a:r>
            <a:r>
              <a:rPr lang="en-US" sz="1800" b="0" dirty="0" err="1"/>
              <a:t>fecha</a:t>
            </a:r>
            <a:r>
              <a:rPr lang="en-US" sz="1800" b="0" dirty="0"/>
              <a:t> de </a:t>
            </a:r>
            <a:r>
              <a:rPr lang="en-US" sz="1800" b="0" dirty="0" err="1"/>
              <a:t>finalizaci</a:t>
            </a:r>
            <a:r>
              <a:rPr lang="en-US" sz="1800" b="0" dirty="0" err="1">
                <a:cs typeface="Calibri" panose="020F0502020204030204" pitchFamily="34" charset="0"/>
              </a:rPr>
              <a:t>ón</a:t>
            </a:r>
            <a:endParaRPr lang="en-US" sz="1800" b="0" dirty="0"/>
          </a:p>
          <a:p>
            <a:pPr>
              <a:lnSpc>
                <a:spcPts val="1900"/>
              </a:lnSpc>
              <a:spcAft>
                <a:spcPts val="900"/>
              </a:spcAft>
              <a:buClrTx/>
            </a:pPr>
            <a:r>
              <a:rPr lang="en-US" sz="1800" b="0" dirty="0" err="1"/>
              <a:t>Comparta</a:t>
            </a:r>
            <a:r>
              <a:rPr lang="en-US" sz="1800" b="0" dirty="0"/>
              <a:t> </a:t>
            </a:r>
            <a:r>
              <a:rPr lang="en-US" sz="1800" b="0" dirty="0" err="1"/>
              <a:t>responsabilidad</a:t>
            </a:r>
            <a:endParaRPr lang="en-US" sz="1800" b="0" dirty="0"/>
          </a:p>
        </p:txBody>
      </p:sp>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376936" y="562528"/>
            <a:ext cx="4419600" cy="1024972"/>
          </a:xfrm>
        </p:spPr>
        <p:txBody>
          <a:bodyPr>
            <a:normAutofit/>
          </a:bodyPr>
          <a:lstStyle/>
          <a:p>
            <a:pPr algn="l"/>
            <a:r>
              <a:rPr lang="en-US" sz="2400" b="0" i="0" u="none" strike="noStrike" baseline="0" dirty="0">
                <a:solidFill>
                  <a:srgbClr val="FBAE14"/>
                </a:solidFill>
              </a:rPr>
              <a:t>¿</a:t>
            </a:r>
            <a:r>
              <a:rPr lang="en-US" sz="2400" b="0" i="0" u="none" strike="noStrike" baseline="0" dirty="0" err="1">
                <a:solidFill>
                  <a:srgbClr val="FBAE14"/>
                </a:solidFill>
              </a:rPr>
              <a:t>Cómo</a:t>
            </a:r>
            <a:r>
              <a:rPr lang="en-US" sz="2400" b="0" i="0" u="none" strike="noStrike" baseline="0" dirty="0">
                <a:solidFill>
                  <a:srgbClr val="FBAE14"/>
                </a:solidFill>
              </a:rPr>
              <a:t> se </a:t>
            </a:r>
            <a:r>
              <a:rPr lang="en-US" sz="2400" b="0" i="0" u="none" strike="noStrike" baseline="0" dirty="0" err="1">
                <a:solidFill>
                  <a:srgbClr val="FBAE14"/>
                </a:solidFill>
              </a:rPr>
              <a:t>desarrolla</a:t>
            </a:r>
            <a:r>
              <a:rPr lang="en-US" sz="2400" b="0" i="0" u="none" strike="noStrike" baseline="0" dirty="0">
                <a:solidFill>
                  <a:srgbClr val="FBAE14"/>
                </a:solidFill>
              </a:rPr>
              <a:t> un</a:t>
            </a:r>
            <a:br>
              <a:rPr lang="en-US" sz="2400" b="0" i="0" u="none" strike="noStrike" baseline="0" dirty="0">
                <a:solidFill>
                  <a:srgbClr val="FBAE14"/>
                </a:solidFill>
              </a:rPr>
            </a:br>
            <a:r>
              <a:rPr lang="en-US" sz="2400" b="0" i="0" u="none" strike="noStrike" baseline="0" dirty="0">
                <a:solidFill>
                  <a:srgbClr val="FBAE14"/>
                </a:solidFill>
              </a:rPr>
              <a:t>plan de </a:t>
            </a:r>
            <a:r>
              <a:rPr lang="en-US" sz="2400" b="0" i="0" u="none" strike="noStrike" baseline="0" dirty="0" err="1">
                <a:solidFill>
                  <a:srgbClr val="FBAE14"/>
                </a:solidFill>
              </a:rPr>
              <a:t>acción</a:t>
            </a:r>
            <a:r>
              <a:rPr lang="en-US" sz="2400" b="0" i="0" u="none" strike="noStrike" baseline="0" dirty="0">
                <a:solidFill>
                  <a:srgbClr val="FBAE14"/>
                </a:solidFill>
              </a:rPr>
              <a:t>?</a:t>
            </a:r>
            <a:endParaRPr lang="en-US" dirty="0"/>
          </a:p>
        </p:txBody>
      </p:sp>
      <p:pic>
        <p:nvPicPr>
          <p:cNvPr id="6" name="Picture 5" descr="Boy giving a thumbs up">
            <a:extLst>
              <a:ext uri="{FF2B5EF4-FFF2-40B4-BE49-F238E27FC236}">
                <a16:creationId xmlns:a16="http://schemas.microsoft.com/office/drawing/2014/main" id="{B03F1FBF-7A74-4438-86DB-6A72A512CDDD}"/>
              </a:ext>
            </a:extLst>
          </p:cNvPr>
          <p:cNvPicPr>
            <a:picLocks noChangeAspect="1"/>
          </p:cNvPicPr>
          <p:nvPr/>
        </p:nvPicPr>
        <p:blipFill rotWithShape="1">
          <a:blip r:embed="rId3">
            <a:extLst>
              <a:ext uri="{28A0092B-C50C-407E-A947-70E740481C1C}">
                <a14:useLocalDpi xmlns:a14="http://schemas.microsoft.com/office/drawing/2010/main" val="0"/>
              </a:ext>
            </a:extLst>
          </a:blip>
          <a:srcRect l="27932" t="-7440" r="27819" b="7440"/>
          <a:stretch/>
        </p:blipFill>
        <p:spPr>
          <a:xfrm>
            <a:off x="4410092" y="-583768"/>
            <a:ext cx="4794598" cy="7223760"/>
          </a:xfrm>
          <a:prstGeom prst="rect">
            <a:avLst/>
          </a:prstGeom>
        </p:spPr>
      </p:pic>
    </p:spTree>
    <p:extLst>
      <p:ext uri="{BB962C8B-B14F-4D97-AF65-F5344CB8AC3E}">
        <p14:creationId xmlns:p14="http://schemas.microsoft.com/office/powerpoint/2010/main" val="276644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8" ma:contentTypeDescription="Create a new document." ma:contentTypeScope="" ma:versionID="62667eace57a4b14a0cb99adfeacdfee">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04a56e6a5739e0f46801ac10bb37f233"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D66CD2-CB89-476C-998A-72E96E72D1AF}">
  <ds:schemaRefs>
    <ds:schemaRef ds:uri="http://schemas.microsoft.com/office/2006/metadata/properties"/>
    <ds:schemaRef ds:uri="http://purl.org/dc/terms/"/>
    <ds:schemaRef ds:uri="http://schemas.microsoft.com/office/2006/documentManagement/types"/>
    <ds:schemaRef ds:uri="128e445f-53bd-4d7c-94e9-7ccc49acf3c2"/>
    <ds:schemaRef ds:uri="http://schemas.microsoft.com/office/infopath/2007/PartnerControls"/>
    <ds:schemaRef ds:uri="http://purl.org/dc/elements/1.1/"/>
    <ds:schemaRef ds:uri="60dfdbe2-22b5-4261-a021-0a589e027dce"/>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3C69215-BDAF-4677-BAC6-DEE64651284E}">
  <ds:schemaRefs>
    <ds:schemaRef ds:uri="http://schemas.microsoft.com/sharepoint/v3/contenttype/forms"/>
  </ds:schemaRefs>
</ds:datastoreItem>
</file>

<file path=customXml/itemProps3.xml><?xml version="1.0" encoding="utf-8"?>
<ds:datastoreItem xmlns:ds="http://schemas.openxmlformats.org/officeDocument/2006/customXml" ds:itemID="{D652F837-FB68-4B25-A5FC-7794F5CE49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27306</TotalTime>
  <Words>4289</Words>
  <Application>Microsoft Office PowerPoint</Application>
  <PresentationFormat>On-screen Show (4:3)</PresentationFormat>
  <Paragraphs>391</Paragraphs>
  <Slides>26</Slides>
  <Notes>26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Gotham Thin</vt:lpstr>
      <vt:lpstr>Montserrat</vt:lpstr>
      <vt:lpstr>Calibri</vt:lpstr>
      <vt:lpstr>Gotham</vt:lpstr>
      <vt:lpstr>Roboto</vt:lpstr>
      <vt:lpstr>Gotham-Book</vt:lpstr>
      <vt:lpstr>Poppins</vt:lpstr>
      <vt:lpstr>Wingdings</vt:lpstr>
      <vt:lpstr>Symbol</vt:lpstr>
      <vt:lpstr>Arial</vt:lpstr>
      <vt:lpstr>Gotham Black</vt:lpstr>
      <vt:lpstr>Monotype Sorts</vt:lpstr>
      <vt:lpstr>Office Theme</vt:lpstr>
      <vt:lpstr>1_Office Theme</vt:lpstr>
      <vt:lpstr>PowerPoint Presentation</vt:lpstr>
      <vt:lpstr>PowerPoint Presentation</vt:lpstr>
      <vt:lpstr>PowerPoint Presentation</vt:lpstr>
      <vt:lpstr>Aspectos destacados y perspectivas</vt:lpstr>
      <vt:lpstr>¿Qué aprenderá en esta sesión?</vt:lpstr>
      <vt:lpstr>Resumen: Buenas prácticas para la actividad física</vt:lpstr>
      <vt:lpstr>Buenas prácticas para la actividad física</vt:lpstr>
      <vt:lpstr>Buenas prácticas para la actividad física</vt:lpstr>
      <vt:lpstr>¿Cómo se desarrolla un plan de acción?</vt:lpstr>
      <vt:lpstr>¿Cómo identifica las metas?</vt:lpstr>
      <vt:lpstr>¿Por qué establecer metas?</vt:lpstr>
      <vt:lpstr>PowerPoint Presentation</vt:lpstr>
      <vt:lpstr>¿Cómo se establece una meta inteligente?</vt:lpstr>
      <vt:lpstr>Establezca su meta</vt:lpstr>
      <vt:lpstr>Actividad</vt:lpstr>
      <vt:lpstr>¿Qué son las medidas de acción?</vt:lpstr>
      <vt:lpstr>¿Qué son las medidas de acción?</vt:lpstr>
      <vt:lpstr>¿Cuál es la diferencia?</vt:lpstr>
      <vt:lpstr>¿Cómo se desarrollan los pasos de un plan de acción?</vt:lpstr>
      <vt:lpstr>PowerPoint Presentation</vt:lpstr>
      <vt:lpstr>Cree sus medidas de acción</vt:lpstr>
      <vt:lpstr>Comparta sus metas y medidas de acción</vt:lpstr>
      <vt:lpstr>¿Cómo utiliza su plan de acción?</vt:lpstr>
      <vt:lpstr>¿Cuál es la lección más importante que aprendió en PALS?</vt:lpstr>
      <vt:lpstr>¿Tiene preguntas?</vt:lpstr>
      <vt:lpstr>Agradecemos su participación en PALS.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Nemours</dc:creator>
  <cp:lastModifiedBy>Duchette, Rebekah</cp:lastModifiedBy>
  <cp:revision>426</cp:revision>
  <dcterms:created xsi:type="dcterms:W3CDTF">2021-07-01T15:43:00Z</dcterms:created>
  <dcterms:modified xsi:type="dcterms:W3CDTF">2023-08-25T19:38:50Z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