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780" r:id="rId5"/>
    <p:sldMasterId id="2147483792" r:id="rId6"/>
  </p:sldMasterIdLst>
  <p:notesMasterIdLst>
    <p:notesMasterId r:id="rId45"/>
  </p:notesMasterIdLst>
  <p:handoutMasterIdLst>
    <p:handoutMasterId r:id="rId46"/>
  </p:handoutMasterIdLst>
  <p:sldIdLst>
    <p:sldId id="262" r:id="rId7"/>
    <p:sldId id="381" r:id="rId8"/>
    <p:sldId id="274" r:id="rId9"/>
    <p:sldId id="380" r:id="rId10"/>
    <p:sldId id="382" r:id="rId11"/>
    <p:sldId id="349" r:id="rId12"/>
    <p:sldId id="281" r:id="rId13"/>
    <p:sldId id="391" r:id="rId14"/>
    <p:sldId id="392" r:id="rId15"/>
    <p:sldId id="442" r:id="rId16"/>
    <p:sldId id="289" r:id="rId17"/>
    <p:sldId id="294" r:id="rId18"/>
    <p:sldId id="295" r:id="rId19"/>
    <p:sldId id="384" r:id="rId20"/>
    <p:sldId id="302" r:id="rId21"/>
    <p:sldId id="308" r:id="rId22"/>
    <p:sldId id="258" r:id="rId23"/>
    <p:sldId id="351" r:id="rId24"/>
    <p:sldId id="323" r:id="rId25"/>
    <p:sldId id="293" r:id="rId26"/>
    <p:sldId id="389" r:id="rId27"/>
    <p:sldId id="390" r:id="rId28"/>
    <p:sldId id="377" r:id="rId29"/>
    <p:sldId id="357" r:id="rId30"/>
    <p:sldId id="361" r:id="rId31"/>
    <p:sldId id="356" r:id="rId32"/>
    <p:sldId id="385" r:id="rId33"/>
    <p:sldId id="386" r:id="rId34"/>
    <p:sldId id="374" r:id="rId35"/>
    <p:sldId id="387" r:id="rId36"/>
    <p:sldId id="388" r:id="rId37"/>
    <p:sldId id="364" r:id="rId38"/>
    <p:sldId id="378" r:id="rId39"/>
    <p:sldId id="270" r:id="rId40"/>
    <p:sldId id="319" r:id="rId41"/>
    <p:sldId id="345" r:id="rId42"/>
    <p:sldId id="263" r:id="rId43"/>
    <p:sldId id="344" r:id="rId44"/>
  </p:sldIdLst>
  <p:sldSz cx="9144000" cy="6858000" type="screen4x3"/>
  <p:notesSz cx="6858000" cy="9144000"/>
  <p:defaultTextStyle>
    <a:defPPr rtl="0">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CE536-CF07-F113-1263-5DB9053A44BF}" name="Duchette, Rebekah" initials="DR" userId="S::rd0057@nemours.org::165f8d16-cdf4-4bcd-aefd-1ad807eec2cc" providerId="AD"/>
  <p188:author id="{50D5DB3A-141C-774C-3A95-7265A73D4C37}" name="Roshelle Payes" initials="RP" userId="S::rp0009@nemours.org::40a02bf0-f419-4fe2-aa30-42475b76c715" providerId="AD"/>
  <p188:author id="{1F78F1CB-2DBA-2AC6-4001-CB5F6F173F7B}" name="Kady Pecorella" initials="KP" userId="S::kpecorella@institutephi.org::93691d49-5d8f-43c3-9fa5-e904e49cb4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e Rose" initials="KR" lastIdx="3" clrIdx="2">
    <p:extLst>
      <p:ext uri="{19B8F6BF-5375-455C-9EA6-DF929625EA0E}">
        <p15:presenceInfo xmlns:p15="http://schemas.microsoft.com/office/powerpoint/2012/main" userId="S::katerose.bobseine@health.ny.gov::08ac0a91-477c-4246-b8ea-aa2385662a78" providerId="AD"/>
      </p:ext>
    </p:extLst>
  </p:cmAuthor>
  <p:cmAuthor id="2" name="Cohen, Theresa A (HEALTH)" initials="CTA(" lastIdx="1" clrIdx="3">
    <p:extLst>
      <p:ext uri="{19B8F6BF-5375-455C-9EA6-DF929625EA0E}">
        <p15:presenceInfo xmlns:p15="http://schemas.microsoft.com/office/powerpoint/2012/main" userId="S::Theresa.Cohen@health.ny.gov::07d00fc2-c088-43e0-9daf-71a2e2bbdb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6F26"/>
    <a:srgbClr val="E75647"/>
    <a:srgbClr val="FA0000"/>
    <a:srgbClr val="3B817F"/>
    <a:srgbClr val="FF0909"/>
    <a:srgbClr val="1A681C"/>
    <a:srgbClr val="3C5C26"/>
    <a:srgbClr val="B00000"/>
    <a:srgbClr val="900202"/>
    <a:srgbClr val="9119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566" autoAdjust="0"/>
    <p:restoredTop sz="26316" autoAdjust="0"/>
  </p:normalViewPr>
  <p:slideViewPr>
    <p:cSldViewPr snapToGrid="0">
      <p:cViewPr varScale="1">
        <p:scale>
          <a:sx n="30" d="100"/>
          <a:sy n="30" d="100"/>
        </p:scale>
        <p:origin x="3306" y="60"/>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8324"/>
    </p:cViewPr>
  </p:sorterViewPr>
  <p:notesViewPr>
    <p:cSldViewPr snapToGrid="0">
      <p:cViewPr varScale="1">
        <p:scale>
          <a:sx n="56" d="100"/>
          <a:sy n="56" d="100"/>
        </p:scale>
        <p:origin x="249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C8BC1D1-4AC0-4344-A674-52F1A27AE58E}" type="datetimeFigureOut">
              <a:rPr lang="en-US" smtClean="0"/>
              <a:t>6/10/2024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5945E1-3552-4CC0-AE97-FF09BEDB0F0F}" type="slidenum">
              <a:rPr lang="en-US" smtClean="0"/>
              <a:t>‹#›</a:t>
            </a:fld>
            <a:endParaRPr lang="en-US"/>
          </a:p>
        </p:txBody>
      </p:sp>
    </p:spTree>
    <p:extLst>
      <p:ext uri="{BB962C8B-B14F-4D97-AF65-F5344CB8AC3E}">
        <p14:creationId xmlns:p14="http://schemas.microsoft.com/office/powerpoint/2010/main" val="3033815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28F6421-4538-4D11-B8FE-F9377AE6210B}" type="datetimeFigureOut">
              <a:rPr lang="en-US" smtClean="0"/>
              <a:t>6/10/2024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US" dirty="0" err="1"/>
              <a:t>Edit</a:t>
            </a:r>
            <a:r>
              <a:rPr lang="es-US" dirty="0"/>
              <a:t> Master </a:t>
            </a:r>
            <a:r>
              <a:rPr lang="es-US" dirty="0" err="1"/>
              <a:t>text</a:t>
            </a:r>
            <a:r>
              <a:rPr lang="es-US" dirty="0"/>
              <a:t> </a:t>
            </a:r>
            <a:r>
              <a:rPr lang="es-US" dirty="0" err="1"/>
              <a:t>styles</a:t>
            </a:r>
            <a:endParaRPr lang="es-US" dirty="0"/>
          </a:p>
          <a:p>
            <a:pPr lvl="1" rtl="0"/>
            <a:r>
              <a:rPr lang="es-US" dirty="0" err="1"/>
              <a:t>Second</a:t>
            </a:r>
            <a:r>
              <a:rPr lang="es-US" dirty="0"/>
              <a:t> </a:t>
            </a:r>
            <a:r>
              <a:rPr lang="es-US" dirty="0" err="1"/>
              <a:t>level</a:t>
            </a:r>
            <a:endParaRPr lang="es-US" dirty="0"/>
          </a:p>
          <a:p>
            <a:pPr lvl="2" rtl="0"/>
            <a:r>
              <a:rPr lang="es-US" dirty="0" err="1"/>
              <a:t>Third</a:t>
            </a:r>
            <a:r>
              <a:rPr lang="es-US" dirty="0"/>
              <a:t> </a:t>
            </a:r>
            <a:r>
              <a:rPr lang="es-US" dirty="0" err="1"/>
              <a:t>level</a:t>
            </a:r>
            <a:endParaRPr lang="es-US" dirty="0"/>
          </a:p>
          <a:p>
            <a:pPr lvl="3" rtl="0"/>
            <a:r>
              <a:rPr lang="es-US" dirty="0" err="1"/>
              <a:t>Fourth</a:t>
            </a:r>
            <a:r>
              <a:rPr lang="es-US" dirty="0"/>
              <a:t> </a:t>
            </a:r>
            <a:r>
              <a:rPr lang="es-US" dirty="0" err="1"/>
              <a:t>level</a:t>
            </a:r>
            <a:endParaRPr lang="es-US" dirty="0"/>
          </a:p>
          <a:p>
            <a:pPr lvl="4" rtl="0"/>
            <a:r>
              <a:rPr lang="es-US" dirty="0" err="1"/>
              <a:t>Fifth</a:t>
            </a:r>
            <a:r>
              <a:rPr lang="es-US" dirty="0"/>
              <a:t> </a:t>
            </a:r>
            <a:r>
              <a:rPr lang="es-US" dirty="0" err="1"/>
              <a:t>level</a:t>
            </a:r>
            <a:endParaRPr lang="es-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3878554-D853-4739-9037-53CEA62A5A1E}" type="slidenum">
              <a:rPr lang="en-US" smtClean="0"/>
              <a:t>‹#›</a:t>
            </a:fld>
            <a:endParaRPr lang="en-US"/>
          </a:p>
        </p:txBody>
      </p:sp>
    </p:spTree>
    <p:extLst>
      <p:ext uri="{BB962C8B-B14F-4D97-AF65-F5344CB8AC3E}">
        <p14:creationId xmlns:p14="http://schemas.microsoft.com/office/powerpoint/2010/main" val="1887504856"/>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ontserrat" panose="00000500000000000000" pitchFamily="2" charset="0"/>
        <a:ea typeface="+mn-ea"/>
        <a:cs typeface="+mn-cs"/>
      </a:defRPr>
    </a:lvl1pPr>
    <a:lvl2pPr marL="457200" algn="l" defTabSz="914400" rtl="0" eaLnBrk="1" latinLnBrk="0" hangingPunct="1">
      <a:defRPr sz="1000" kern="1200">
        <a:solidFill>
          <a:schemeClr val="tx1"/>
        </a:solidFill>
        <a:latin typeface="Montserrat" panose="00000500000000000000" pitchFamily="2" charset="0"/>
        <a:ea typeface="+mn-ea"/>
        <a:cs typeface="+mn-cs"/>
      </a:defRPr>
    </a:lvl2pPr>
    <a:lvl3pPr marL="914400" algn="l" defTabSz="914400" rtl="0" eaLnBrk="1" latinLnBrk="0" hangingPunct="1">
      <a:defRPr sz="1000" kern="1200">
        <a:solidFill>
          <a:schemeClr val="tx1"/>
        </a:solidFill>
        <a:latin typeface="Montserrat" panose="00000500000000000000" pitchFamily="2" charset="0"/>
        <a:ea typeface="+mn-ea"/>
        <a:cs typeface="+mn-cs"/>
      </a:defRPr>
    </a:lvl3pPr>
    <a:lvl4pPr marL="1371600" algn="l" defTabSz="914400" rtl="0" eaLnBrk="1" latinLnBrk="0" hangingPunct="1">
      <a:defRPr sz="1000" kern="1200">
        <a:solidFill>
          <a:schemeClr val="tx1"/>
        </a:solidFill>
        <a:latin typeface="Montserrat" panose="00000500000000000000" pitchFamily="2" charset="0"/>
        <a:ea typeface="+mn-ea"/>
        <a:cs typeface="+mn-cs"/>
      </a:defRPr>
    </a:lvl4pPr>
    <a:lvl5pPr marL="1828800" algn="l" defTabSz="914400" rtl="0" eaLnBrk="1" latinLnBrk="0" hangingPunct="1">
      <a:defRPr sz="10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rPr>
              <a:t>Edite esta diapositiva para agregar su nombre, credenciales e información de contacto. Incluya la fecha en la que imparte la capacitación. </a:t>
            </a:r>
            <a:br>
              <a:rPr kumimoji="0" lang="en-US" sz="1000" b="1" i="0" u="none" strike="noStrike" kern="1200" cap="none" spc="0" normalizeH="0" baseline="0" noProof="0" dirty="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rPr>
            </a:br>
            <a:br>
              <a:rPr kumimoji="0" lang="en-US" sz="1000" b="0" i="0" u="none" strike="noStrike" kern="1200" cap="none" spc="0" normalizeH="0" baseline="0" noProof="0" dirty="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rPr>
            </a:br>
            <a:endParaRPr kumimoji="0" lang="en-US" sz="1000" b="1" i="0" u="none" strike="noStrike" kern="1200" cap="none" spc="0" normalizeH="0" baseline="0" noProof="0" dirty="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dirty="0"/>
              <a:t>[GUION SUGERIDO]</a:t>
            </a:r>
          </a:p>
          <a:p>
            <a:pPr rtl="0"/>
            <a:r>
              <a:rPr lang="es-US" sz="1000" i="1" dirty="0"/>
              <a:t>Bienvenidos a Nutrir </a:t>
            </a:r>
            <a:r>
              <a:rPr lang="es-US" sz="1000" i="1" dirty="0">
                <a:latin typeface="Montserrat" panose="00000500000000000000" pitchFamily="2" charset="0"/>
              </a:rPr>
              <a:t>niños sanamente desde el cuidado infantil y educación temprana (CET)</a:t>
            </a:r>
            <a:br>
              <a:rPr lang="es-US" sz="1000" i="1" dirty="0">
                <a:latin typeface="Montserrat" panose="00000500000000000000" pitchFamily="2" charset="0"/>
              </a:rPr>
            </a:br>
            <a:endParaRPr lang="en-US" sz="1000" i="1" baseline="0" dirty="0"/>
          </a:p>
          <a:p>
            <a:pPr rtl="0"/>
            <a:r>
              <a:rPr lang="es-US" sz="1000" i="1" dirty="0"/>
              <a:t>Esta serie de talleres se diseñó para que los profesionales de cuidado infantil y educación temprana profundicen en su entendimiento de cómo aprenden los niños a comer sanamente. Gracias por participar en el día de hoy mientras exploramos cómo sus prácticas diarias como profesional del cuidado infantil influyen en su recorrido alimenticio.</a:t>
            </a:r>
          </a:p>
          <a:p>
            <a:pPr rtl="0"/>
            <a:endParaRPr lang="en-US" dirty="0"/>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1</a:t>
            </a:fld>
            <a:endParaRPr lang="en-US"/>
          </a:p>
        </p:txBody>
      </p:sp>
    </p:spTree>
    <p:extLst>
      <p:ext uri="{BB962C8B-B14F-4D97-AF65-F5344CB8AC3E}">
        <p14:creationId xmlns:p14="http://schemas.microsoft.com/office/powerpoint/2010/main" val="2705983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rPr>
              <a:t>[NOTAS PARA EL CAPACITADOR]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Oldways</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una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organización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sin fines de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lucro</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que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ayuda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 las personas a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redescubrir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y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abrazar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las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alegrías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saludables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y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sostenibles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las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viejas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formas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las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tradiciones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culturales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compartidas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Proporcionan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pirámides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alimentos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que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representan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dietas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tradicionales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varias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culturas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Las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pirámides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alimentos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muestran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ejemplos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qué</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comer a lo largo del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tiempo</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(¡no solo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una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comida!) y la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proporción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relativa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cada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grupo</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alimentos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Su</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sitio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también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proporciona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placas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expresión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que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representan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alimentos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para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complementar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las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pirámides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del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patrimonio</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Las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Pirámides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la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Dieta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Heritage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están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disponibles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para las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siguientes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culturas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mediterránea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africana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latinoamericana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asiática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y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vegetariana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y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vegana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Hay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platos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expresiones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disponibles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que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representan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las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siguientes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culturas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África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occidental y central, Sud America,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el</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Caribe y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el</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sur de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Estados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Unidos.</a:t>
            </a:r>
          </a:p>
          <a:p>
            <a:endParaRPr lang="en-US" sz="1100" b="0" i="0" dirty="0">
              <a:solidFill>
                <a:srgbClr val="FFFFFF"/>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237F3-6211-4C68-9C3B-DD3BC74D20B5}" type="slidenum">
              <a:rPr kumimoji="0" lang="en-US" sz="1200" b="0" i="0" u="none" strike="noStrike" kern="1200" cap="none" spc="0" normalizeH="0" baseline="0" noProof="0" smtClean="0">
                <a:ln>
                  <a:noFill/>
                </a:ln>
                <a:solidFill>
                  <a:prstClr val="black"/>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Gotham"/>
              <a:ea typeface="+mn-ea"/>
              <a:cs typeface="+mn-cs"/>
            </a:endParaRPr>
          </a:p>
        </p:txBody>
      </p:sp>
    </p:spTree>
    <p:extLst>
      <p:ext uri="{BB962C8B-B14F-4D97-AF65-F5344CB8AC3E}">
        <p14:creationId xmlns:p14="http://schemas.microsoft.com/office/powerpoint/2010/main" val="959173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Muchos de nosotros consumimos menos de la cantidad ideal de ciertos nutrientes necesarios para mantener un patrón de alimentación saludable.  Una dieta saludable recalca el consumo de frutas, verduras, cereales, y leche y lácteos bajos en grasa o sin grasa. También incluye carnes magras, aves, pescado, frijoles, huevos, frutos secos y semillas, y es baja en grasas saturadas, grasas trans, colesterol, sal y azúcares añadidos.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91440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Comer sanamente reduce el riesgo de desarrollar enfermedades, aporta más energía, ayuda a dormir mejor, a concentrarse y enfocarse más, y combate la ansiedad y la depresión al fortalecer la confianza.</a:t>
            </a: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Tomar decisiones saludables es desafiante, sobre todo con el aumento de los precios de los alimentos, la inseguridad alimentaria o el limitado acceso a alimentos de calidad o a las tiendas de comestibles. Incluso cuando las opciones son limitadas, podemos contar con unos cuantos recursos para entender mejor lo que nosotros o nuestras familias comen.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94000856-973B-4EA1-9793-CC168A500A06}" type="slidenum">
              <a:rPr lang="en-US" smtClean="0"/>
              <a:t>11</a:t>
            </a:fld>
            <a:endParaRPr lang="en-US"/>
          </a:p>
        </p:txBody>
      </p:sp>
    </p:spTree>
    <p:extLst>
      <p:ext uri="{BB962C8B-B14F-4D97-AF65-F5344CB8AC3E}">
        <p14:creationId xmlns:p14="http://schemas.microsoft.com/office/powerpoint/2010/main" val="2615902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[Notas del capacitador] </a:t>
            </a: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Pida a los participantes que busquen el documento COMER DE MANERA INTELIGENTE de la página 3 del folleto para visualizarlo mejor.</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Aprender a entender y usar la etiqueta de información nutricional puede ayudarlo a elegir opciones de alimentos más sanos y a identificar los alimentos ricos en nutrientes para llevar una dieta saludable.</a:t>
            </a:r>
          </a:p>
          <a:p>
            <a:pPr marL="0" marR="0" rtl="0">
              <a:lnSpc>
                <a:spcPct val="107000"/>
              </a:lnSpc>
              <a:spcBef>
                <a:spcPts val="0"/>
              </a:spcBef>
              <a:spcAft>
                <a:spcPts val="0"/>
              </a:spcAft>
            </a:pP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dirty="0">
                <a:latin typeface="Montserrat" panose="00000500000000000000" pitchFamily="2" charset="0"/>
              </a:rPr>
              <a:t>1 - </a:t>
            </a:r>
            <a:r>
              <a:rPr dirty="0" err="1">
                <a:latin typeface="Montserrat" panose="00000500000000000000" pitchFamily="2" charset="0"/>
              </a:rPr>
              <a:t>Comience</a:t>
            </a:r>
            <a:r>
              <a:rPr dirty="0">
                <a:latin typeface="Montserrat" panose="00000500000000000000" pitchFamily="2" charset="0"/>
              </a:rPr>
              <a:t> por la </a:t>
            </a:r>
            <a:r>
              <a:rPr dirty="0" err="1">
                <a:latin typeface="Montserrat" panose="00000500000000000000" pitchFamily="2" charset="0"/>
              </a:rPr>
              <a:t>información</a:t>
            </a:r>
            <a:r>
              <a:rPr dirty="0">
                <a:latin typeface="Montserrat" panose="00000500000000000000" pitchFamily="2" charset="0"/>
              </a:rPr>
              <a:t> de </a:t>
            </a:r>
            <a:r>
              <a:rPr dirty="0" err="1">
                <a:latin typeface="Montserrat" panose="00000500000000000000" pitchFamily="2" charset="0"/>
              </a:rPr>
              <a:t>porciones</a:t>
            </a:r>
            <a:r>
              <a:rPr dirty="0">
                <a:latin typeface="Montserrat" panose="00000500000000000000" pitchFamily="2" charset="0"/>
              </a:rPr>
              <a:t> </a:t>
            </a:r>
            <a:r>
              <a:rPr dirty="0" err="1">
                <a:latin typeface="Montserrat" panose="00000500000000000000" pitchFamily="2" charset="0"/>
              </a:rPr>
              <a:t>que</a:t>
            </a:r>
            <a:r>
              <a:rPr dirty="0">
                <a:latin typeface="Montserrat" panose="00000500000000000000" pitchFamily="2" charset="0"/>
              </a:rPr>
              <a:t> se </a:t>
            </a:r>
            <a:r>
              <a:rPr dirty="0" err="1">
                <a:latin typeface="Montserrat" panose="00000500000000000000" pitchFamily="2" charset="0"/>
              </a:rPr>
              <a:t>encuentra</a:t>
            </a:r>
            <a:r>
              <a:rPr dirty="0">
                <a:latin typeface="Montserrat" panose="00000500000000000000" pitchFamily="2" charset="0"/>
              </a:rPr>
              <a:t> en la parte superior.</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Esta información indica el tamaño de una porción individual y la cantidad total de porciones por envase (empaque). </a:t>
            </a:r>
          </a:p>
          <a:p>
            <a:pPr marL="0" marR="0" rtl="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2 - A continuación, verifique las calorías totales por porción y por envase.</a:t>
            </a:r>
            <a:endParaRPr lang="en-US" sz="1000" b="1"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Preste atención a las calorías por envase y cuántas calorías consumirá si come el contenido completo. Si come doble porción , duplicará también las calorías y los nutrientes.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 siguiente sección de una etiqueta de información nutricional indica las cantidades de nutrientes específicos.</a:t>
            </a:r>
          </a:p>
          <a:p>
            <a:pPr marL="0" marR="0" rtl="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3 - Limite ciertos nutrientes.</a:t>
            </a:r>
            <a:endParaRPr lang="en-US" sz="1000" b="1"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Verifique los nutrientes esenciales y entienda lo que está buscando. Por ejemplo, no todas las grasas son dañinas. También, el azúcar total puede incluir tanto azúcares naturales como azúcares añadidos. Limite las cantidades de azúcares añadidos, grasas saturadas y sodio que consume y evite las grasas trans. Al elegir una opción entre varias marcas o productos similares, compare las etiquetas y elija los alimentos que contengan menos de estos nutrientes, en la medida de lo posible.</a:t>
            </a:r>
          </a:p>
          <a:p>
            <a:pPr marL="0" marR="0" rtl="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3 - Obtenga suficientes nutrientes beneficiosos</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La etiqueta debe contener información sobre vitamina D, calcio, hierro y potasio; la información sobre vitamina A y C no es obligatoria.</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Asegúrese de consumir los nutrientes suficientes que su cuerpo necesita, como calcio, colina, fibra dietética, hierro, magnesio, potasio y vitaminas A, C, D y E.</a:t>
            </a:r>
          </a:p>
          <a:p>
            <a:pPr marL="0" marR="0" rtl="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4 y 5 - Comprenda el valor diario en porcentaje.</a:t>
            </a:r>
            <a:endParaRPr lang="en-US" sz="1000" b="1"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El valor diario (VD) en % indica el porcentaje de cada nutriente que contiene una porción individual en términos de cantidad diaria recomendada. Si quiere consumir menor cantidad de un nutriente (como grasa saturada o sodio), elija alimentos con un VD en % menor (5 por ciento o menos). Si quiere consumir mayor cantidad de un nutriente (como fibra), elija alimentos con mayor VD en % (20 por ciento o más).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Recuerde que la información que se muestra en la etiqueta está basada en una dieta de 2000 calorías por d</a:t>
            </a:r>
            <a:r>
              <a:rPr lang="es-US" sz="1000" i="1" kern="1200" dirty="0">
                <a:effectLst/>
                <a:latin typeface="Gotham" panose="02000504020000020004" pitchFamily="2" charset="0"/>
                <a:ea typeface="Calibri" panose="020F0502020204030204" pitchFamily="34" charset="0"/>
                <a:cs typeface="Calibri" panose="020F0502020204030204" pitchFamily="34" charset="0"/>
              </a:rPr>
              <a:t>ía. La cantidad de calorías que necesita puede ser mayor o menor a 2000, dependiendo de su edad, género y nivel de actividad.</a:t>
            </a:r>
          </a:p>
          <a:p>
            <a:pPr marL="0" marR="0" rtl="0">
              <a:lnSpc>
                <a:spcPct val="107000"/>
              </a:lnSpc>
              <a:spcBef>
                <a:spcPts val="0"/>
              </a:spcBef>
              <a:spcAft>
                <a:spcPts val="0"/>
              </a:spcAft>
            </a:pPr>
            <a:r>
              <a:rPr lang="es-US" sz="1000" i="1" kern="1200" dirty="0" err="1">
                <a:effectLst/>
                <a:latin typeface="Gotham" panose="02000504020000020004" pitchFamily="2" charset="0"/>
                <a:ea typeface="Calibri" panose="020F0502020204030204" pitchFamily="34" charset="0"/>
                <a:cs typeface="Calibri" panose="020F0502020204030204" pitchFamily="34" charset="0"/>
              </a:rPr>
              <a:t>This</a:t>
            </a:r>
            <a:r>
              <a:rPr lang="es-US" sz="1000" i="1" kern="1200" dirty="0">
                <a:effectLst/>
                <a:latin typeface="Gotham" panose="02000504020000020004" pitchFamily="2" charset="0"/>
                <a:ea typeface="Calibri" panose="020F0502020204030204" pitchFamily="34" charset="0"/>
                <a:cs typeface="Calibri" panose="020F0502020204030204" pitchFamily="34" charset="0"/>
              </a:rPr>
              <a:t> video from American Heart Association, in </a:t>
            </a:r>
            <a:r>
              <a:rPr lang="es-US" sz="1000" i="1" kern="1200" dirty="0" err="1">
                <a:effectLst/>
                <a:latin typeface="Gotham" panose="02000504020000020004" pitchFamily="2" charset="0"/>
                <a:ea typeface="Calibri" panose="020F0502020204030204" pitchFamily="34" charset="0"/>
                <a:cs typeface="Calibri" panose="020F0502020204030204" pitchFamily="34" charset="0"/>
              </a:rPr>
              <a:t>Spanish</a:t>
            </a:r>
            <a:r>
              <a:rPr lang="es-US" sz="1000" i="1" kern="1200" dirty="0">
                <a:effectLst/>
                <a:latin typeface="Gotham" panose="02000504020000020004" pitchFamily="2" charset="0"/>
                <a:ea typeface="Calibri" panose="020F0502020204030204" pitchFamily="34" charset="0"/>
                <a:cs typeface="Calibri" panose="020F0502020204030204" pitchFamily="34" charset="0"/>
              </a:rPr>
              <a:t>, </a:t>
            </a:r>
            <a:r>
              <a:rPr lang="es-US" sz="1000" i="1" kern="1200" dirty="0" err="1">
                <a:effectLst/>
                <a:latin typeface="Gotham" panose="02000504020000020004" pitchFamily="2" charset="0"/>
                <a:ea typeface="Calibri" panose="020F0502020204030204" pitchFamily="34" charset="0"/>
                <a:cs typeface="Calibri" panose="020F0502020204030204" pitchFamily="34" charset="0"/>
              </a:rPr>
              <a:t>explains</a:t>
            </a:r>
            <a:r>
              <a:rPr lang="es-US" sz="1000" i="1" kern="1200" dirty="0">
                <a:effectLst/>
                <a:latin typeface="Gotham" panose="02000504020000020004" pitchFamily="2" charset="0"/>
                <a:ea typeface="Calibri" panose="020F0502020204030204" pitchFamily="34" charset="0"/>
                <a:cs typeface="Calibri" panose="020F0502020204030204" pitchFamily="34" charset="0"/>
              </a:rPr>
              <a:t> </a:t>
            </a:r>
            <a:r>
              <a:rPr lang="es-US" sz="1000" i="1" kern="1200" dirty="0" err="1">
                <a:effectLst/>
                <a:latin typeface="Gotham" panose="02000504020000020004" pitchFamily="2" charset="0"/>
                <a:ea typeface="Calibri" panose="020F0502020204030204" pitchFamily="34" charset="0"/>
                <a:cs typeface="Calibri" panose="020F0502020204030204" pitchFamily="34" charset="0"/>
              </a:rPr>
              <a:t>the</a:t>
            </a:r>
            <a:r>
              <a:rPr lang="es-US" sz="1000" i="1" kern="1200" dirty="0">
                <a:effectLst/>
                <a:latin typeface="Gotham" panose="02000504020000020004" pitchFamily="2" charset="0"/>
                <a:ea typeface="Calibri" panose="020F0502020204030204" pitchFamily="34" charset="0"/>
                <a:cs typeface="Calibri" panose="020F0502020204030204" pitchFamily="34" charset="0"/>
              </a:rPr>
              <a:t> Nutrition </a:t>
            </a:r>
            <a:r>
              <a:rPr lang="es-US" sz="1000" i="1" kern="1200" dirty="0" err="1">
                <a:effectLst/>
                <a:latin typeface="Gotham" panose="02000504020000020004" pitchFamily="2" charset="0"/>
                <a:ea typeface="Calibri" panose="020F0502020204030204" pitchFamily="34" charset="0"/>
                <a:cs typeface="Calibri" panose="020F0502020204030204" pitchFamily="34" charset="0"/>
              </a:rPr>
              <a:t>label</a:t>
            </a:r>
            <a:r>
              <a:rPr lang="es-US" sz="1000" i="1" kern="1200" dirty="0">
                <a:effectLst/>
                <a:latin typeface="Gotham" panose="02000504020000020004" pitchFamily="2" charset="0"/>
                <a:ea typeface="Calibri" panose="020F0502020204030204" pitchFamily="34" charset="0"/>
                <a:cs typeface="Calibri" panose="020F0502020204030204" pitchFamily="34" charset="0"/>
              </a:rPr>
              <a:t>.</a:t>
            </a:r>
          </a:p>
          <a:p>
            <a:pPr marL="0" marR="0" rtl="0">
              <a:lnSpc>
                <a:spcPct val="107000"/>
              </a:lnSpc>
              <a:spcBef>
                <a:spcPts val="0"/>
              </a:spcBef>
              <a:spcAft>
                <a:spcPts val="0"/>
              </a:spcAft>
            </a:pPr>
            <a:r>
              <a:rPr lang="en-US" sz="1800" dirty="0">
                <a:effectLst/>
                <a:latin typeface="Segoe UI" panose="020B0502040204020203" pitchFamily="34" charset="0"/>
              </a:rPr>
              <a:t>https://youtu.be/eOeSIFXnufA </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12</a:t>
            </a:fld>
            <a:endParaRPr lang="en-US"/>
          </a:p>
        </p:txBody>
      </p:sp>
    </p:spTree>
    <p:extLst>
      <p:ext uri="{BB962C8B-B14F-4D97-AF65-F5344CB8AC3E}">
        <p14:creationId xmlns:p14="http://schemas.microsoft.com/office/powerpoint/2010/main" val="1016155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br>
              <a:rPr lang="en-US" sz="1000" i="1" kern="1200" dirty="0">
                <a:effectLst/>
                <a:latin typeface="Montserrat" panose="00000500000000000000" pitchFamily="2" charset="0"/>
                <a:ea typeface="Calibri" panose="020F0502020204030204" pitchFamily="34" charset="0"/>
                <a:cs typeface="Calibri" panose="020F0502020204030204" pitchFamily="34" charset="0"/>
              </a:rPr>
            </a:b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Además de la etiqueta de información nutricional, la lista de ingredientes también es una herramienta útil para tomar decisiones saludables. La lista de ingredientes muestra cada ingrediente que contiene el alimento por su nombre común o usual. Los ingredientes están enumerados en orden descendente en peso, por lo tanto, el ingrediente con mayor aporte al producto aparece primero. El ingrediente con menor aporte en peso se encuentra al final.</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Verifique la lista de ingredientes de los alimentos antes de comprarlos. Use la lista para determinar si un alimento o una bebida contienen ingredientes que sean fuentes de nutrientes que desea consumir más, como cereales, o si contienen nutrientes que quiere consumir en menor cantidad, como azúcares añadidos y aceites parcialmente hidrogenados (grasas trans).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Las etiquetas son útiles, pero también pueden confundir debido a que algunos nutrientes tienen varios nombres. Por ejemplo, el azúcar puede aparecer como jarabe de maíz de alta fructosa,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sucrosa</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néctar de agave, jugo de caña deshidratado, por mencionar solo algunos. Existen más de cincuenta nombres para el azúcar que pueden dificultar que la reconozca. Tómese su tiempo para encontrar los diferentes azúcares que contiene el producto. * Azúcar, fructosa, dextrosa.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 sal también tiene varios nombres. Puede estar enumerada como benzoato de sodio,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disodio</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o glutamato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monosódico</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(GMS), por nombrar solo algunos.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Consultar la lista de ingredientes y la etiqueta de información nutricional puede ayudar a tomar decisiones informadas.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13</a:t>
            </a:fld>
            <a:endParaRPr lang="en-US"/>
          </a:p>
        </p:txBody>
      </p:sp>
    </p:spTree>
    <p:extLst>
      <p:ext uri="{BB962C8B-B14F-4D97-AF65-F5344CB8AC3E}">
        <p14:creationId xmlns:p14="http://schemas.microsoft.com/office/powerpoint/2010/main" val="79863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lnSpc>
                <a:spcPct val="107000"/>
              </a:lnSpc>
              <a:spcBef>
                <a:spcPts val="0"/>
              </a:spcBef>
              <a:spcAft>
                <a:spcPts val="800"/>
              </a:spcAft>
            </a:pPr>
            <a:r>
              <a:rPr lang="es-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[Notas para el capacitador]: Elija entre una o dos actividades sugeridas.</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rtl="0">
              <a:spcBef>
                <a:spcPts val="0"/>
              </a:spcBef>
              <a:spcAft>
                <a:spcPts val="0"/>
              </a:spcAft>
              <a:buFont typeface="+mj-lt"/>
              <a:buAutoNum type="arabicPeriod"/>
            </a:pPr>
            <a:r>
              <a:rPr lang="es-US" sz="1000" i="1" kern="1200" dirty="0">
                <a:effectLst/>
                <a:latin typeface="Montserrat" panose="00000500000000000000" pitchFamily="2" charset="0"/>
                <a:ea typeface="Times New Roman" panose="02020603050405020304" pitchFamily="18" charset="0"/>
                <a:cs typeface="Arial" panose="020B0604020202020204" pitchFamily="34" charset="0"/>
              </a:rPr>
              <a:t>En grupos de cuatro integrantes, o en salas de grupos si está dando la capacitación de manera virtual, pida a los participantes que analicen el tema que ven en la pantalla. Registre las respuestas en papel de rotafolio o en Jamboard.</a:t>
            </a:r>
          </a:p>
          <a:p>
            <a:pPr marL="342900" marR="0" lvl="0" indent="-342900" rtl="0">
              <a:spcBef>
                <a:spcPts val="0"/>
              </a:spcBef>
              <a:spcAft>
                <a:spcPts val="0"/>
              </a:spcAft>
              <a:buFont typeface="+mj-lt"/>
              <a:buAutoNum type="arabicPeriod"/>
            </a:pPr>
            <a:r>
              <a:rPr lang="es-US" sz="1000" i="1" kern="1200" dirty="0">
                <a:solidFill>
                  <a:srgbClr val="000000"/>
                </a:solidFill>
                <a:effectLst/>
                <a:latin typeface="Montserrat" panose="00000500000000000000" pitchFamily="2" charset="0"/>
                <a:ea typeface="Calibri" panose="020F0502020204030204" pitchFamily="34" charset="0"/>
                <a:cs typeface="Arial" panose="020B0604020202020204" pitchFamily="34" charset="0"/>
              </a:rPr>
              <a:t>Facilite un debate de lluvia de ideas en grupo grande utilizando la pregunta de la diapositiva: “¿Cómo eliges lo que comes?” Las respuestas pueden ir desde la nutrición y el costo hasta la proximidad.</a:t>
            </a:r>
            <a:endParaRPr lang="en-US" sz="1000" dirty="0">
              <a:effectLst/>
              <a:latin typeface="Montserrat" panose="00000500000000000000" pitchFamily="2" charset="0"/>
              <a:ea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Tenga en cuenta que un estilo de vida saludable es una cuestión de equilibrio. No se trata de privarse o restringirse. Compartir alimentos (no todos saludables) forma parte de la cultura y la comunidad. Pero disfrutar de una rebanada de pastel en una fiesta de cumpleaños es parte de encontrar un equilibrio.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0" kern="1200" dirty="0">
              <a:effectLst/>
              <a:latin typeface="Montserrat" panose="00000500000000000000" pitchFamily="2" charset="0"/>
              <a:ea typeface="Calibri" panose="020F0502020204030204" pitchFamily="34" charset="0"/>
              <a:cs typeface="Arial" panose="020B060402020202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Algunas posibles respuestas pueden ser: </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Nutrición</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Valor-costo</a:t>
            </a:r>
          </a:p>
          <a:p>
            <a:pPr marL="0" marR="0" rtl="0">
              <a:lnSpc>
                <a:spcPct val="107000"/>
              </a:lnSpc>
              <a:spcBef>
                <a:spcPts val="0"/>
              </a:spcBef>
              <a:spcAft>
                <a:spcPts val="0"/>
              </a:spcAft>
            </a:pPr>
            <a:r>
              <a:rPr lang="es-US" sz="1000" b="0" i="1" kern="1200" dirty="0">
                <a:effectLst/>
                <a:latin typeface="Montserrat" panose="00000500000000000000" pitchFamily="2" charset="0"/>
                <a:ea typeface="Calibri" panose="020F0502020204030204" pitchFamily="34" charset="0"/>
                <a:cs typeface="Arial" panose="020B0604020202020204" pitchFamily="34" charset="0"/>
              </a:rPr>
              <a:t>Comodidad</a:t>
            </a:r>
          </a:p>
          <a:p>
            <a:pPr marL="0" marR="0" rtl="0">
              <a:lnSpc>
                <a:spcPct val="107000"/>
              </a:lnSpc>
              <a:spcBef>
                <a:spcPts val="0"/>
              </a:spcBef>
              <a:spcAft>
                <a:spcPts val="0"/>
              </a:spcAft>
            </a:pPr>
            <a:r>
              <a:rPr lang="es-US" sz="1000" b="0" i="1" kern="1200" dirty="0">
                <a:effectLst/>
                <a:latin typeface="Montserrat" panose="00000500000000000000" pitchFamily="2" charset="0"/>
                <a:ea typeface="Calibri" panose="020F0502020204030204" pitchFamily="34" charset="0"/>
                <a:cs typeface="Arial" panose="020B0604020202020204" pitchFamily="34" charset="0"/>
              </a:rPr>
              <a:t>Decisiones o preferencias familiares</a:t>
            </a:r>
          </a:p>
          <a:p>
            <a:pPr marL="0" marR="0" rtl="0">
              <a:lnSpc>
                <a:spcPct val="107000"/>
              </a:lnSpc>
              <a:spcBef>
                <a:spcPts val="0"/>
              </a:spcBef>
              <a:spcAft>
                <a:spcPts val="0"/>
              </a:spcAft>
            </a:pPr>
            <a:r>
              <a:rPr lang="es-US" sz="1000" b="0" i="1" kern="1200" dirty="0">
                <a:effectLst/>
                <a:latin typeface="Montserrat" panose="00000500000000000000" pitchFamily="2" charset="0"/>
                <a:ea typeface="Calibri" panose="020F0502020204030204" pitchFamily="34" charset="0"/>
                <a:cs typeface="Arial" panose="020B0604020202020204" pitchFamily="34" charset="0"/>
              </a:rPr>
              <a:t>Cultura</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Cercanía o acceso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Sabor, disfrute o placer </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Comunidad</a:t>
            </a:r>
          </a:p>
          <a:p>
            <a:pPr rtl="0"/>
            <a:endParaRPr lang="en-US" dirty="0"/>
          </a:p>
        </p:txBody>
      </p:sp>
      <p:sp>
        <p:nvSpPr>
          <p:cNvPr id="4" name="Slide Number Placeholder 3"/>
          <p:cNvSpPr>
            <a:spLocks noGrp="1"/>
          </p:cNvSpPr>
          <p:nvPr>
            <p:ph type="sldNum" sz="quarter" idx="5"/>
          </p:nvPr>
        </p:nvSpPr>
        <p:spPr/>
        <p:txBody>
          <a:bodyPr rtlCol="0"/>
          <a:lstStyle/>
          <a:p>
            <a:pPr rtl="0"/>
            <a:fld id="{73878554-D853-4739-9037-53CEA62A5A1E}" type="slidenum">
              <a:rPr lang="en-US" smtClean="0"/>
              <a:t>14</a:t>
            </a:fld>
            <a:endParaRPr lang="en-US"/>
          </a:p>
        </p:txBody>
      </p:sp>
    </p:spTree>
    <p:extLst>
      <p:ext uri="{BB962C8B-B14F-4D97-AF65-F5344CB8AC3E}">
        <p14:creationId xmlns:p14="http://schemas.microsoft.com/office/powerpoint/2010/main" val="2261621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¿Qué son las bebidas endulzadas con azúcar?</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Las bebidas endulzadas con azúcar son cualquier líquido que esté endulzado con azúcares añadidos como azúcar morena, edulcorante de maíz, dextrosa, fructosa, glucosa, jarabe de maíz de alta fructosa, miel, lactosa, jarabe de malta, maltosa, melaza, azúcar cruda y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sucrosa</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Algunos ejemplos de bebidas endulzadas con azúcar (SSB, por sus siglas en inglés) son bebidas de frutas, bebidas para deportistas, bebidas energéticas, agua azucarada y café y tés con azúcares añadidos.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Las bebidas endulzadas con azúcar (SSB, por sus siglas en inglés) o las bebidas azucaradas son fuentes de azúcares añadidos en la dieta. El azúcar no está oculto; de hecho, los azúcares aparecen en la etiqueta de información nutricional y en la lista de ingredientes.  La mayoría de los adultos no se dan cuenta de cuántos azúcares añadidos hay en las bebidas endulzadas con azúcar.</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Romper el hábito de consumir bebidas azucaradas puede ser desafiante. El subidón de azúcar provoca la liberación de dopamina en el cerebro. Esto aumenta las ganas de consumir más azúcar. La publicidad también influye en nuestras decisiones. Las empresas que fabrican bebidas endulzadas con azúcar gastan grandes sumas de dinero en publicidad dirigida a las comunidades de color. Algunas comunidades han tomado medidas para abordar dichos retos mediante el cobro de impuestos, prohibiciones de bebidas de tamaño extragrande y la promoción de bebidas más saludables.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Tenga en cuenta que el azúcar está presente de forma natural en alimentos como las frutas y las verduras. Estos son alimentos saludables que contienen agua, fibra y varios micronutrientes. Los azúcares que están presentes de forma natural están bien, pero no aplica lo mismo para los azúcares añadidos.</a:t>
            </a:r>
          </a:p>
          <a:p>
            <a:pPr marL="0" marR="0" rtl="0">
              <a:lnSpc>
                <a:spcPct val="107000"/>
              </a:lnSpc>
              <a:spcBef>
                <a:spcPts val="0"/>
              </a:spcBef>
              <a:spcAft>
                <a:spcPts val="0"/>
              </a:spcAft>
            </a:pPr>
            <a:endParaRPr lang="en-US" sz="1000" i="1" kern="1200" dirty="0">
              <a:effectLst/>
              <a:latin typeface="Gotham" panose="02000504020000020004"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Gotham" panose="02000504020000020004" pitchFamily="2" charset="0"/>
                <a:ea typeface="Calibri" panose="020F0502020204030204" pitchFamily="34" charset="0"/>
                <a:cs typeface="Calibri" panose="020F0502020204030204" pitchFamily="34" charset="0"/>
              </a:rPr>
              <a:t>Fuentes:</a:t>
            </a:r>
          </a:p>
          <a:p>
            <a:pPr marL="0" marR="0" rtl="0">
              <a:lnSpc>
                <a:spcPct val="107000"/>
              </a:lnSpc>
              <a:spcBef>
                <a:spcPts val="0"/>
              </a:spcBef>
              <a:spcAft>
                <a:spcPts val="0"/>
              </a:spcAft>
            </a:pPr>
            <a:r>
              <a:rPr lang="es-US" sz="1000" i="1" kern="1200" dirty="0">
                <a:effectLst/>
                <a:latin typeface="Gotham" panose="02000504020000020004" pitchFamily="2" charset="0"/>
                <a:ea typeface="Calibri" panose="020F0502020204030204" pitchFamily="34" charset="0"/>
                <a:cs typeface="Calibri" panose="020F0502020204030204" pitchFamily="34" charset="0"/>
              </a:rPr>
              <a:t>https://www.cnn.com/2020/06/23/health/soda-targets-minority-youth-wellness/index.html</a:t>
            </a:r>
          </a:p>
          <a:p>
            <a:pPr marL="0" marR="0" rtl="0">
              <a:lnSpc>
                <a:spcPct val="107000"/>
              </a:lnSpc>
              <a:spcBef>
                <a:spcPts val="0"/>
              </a:spcBef>
              <a:spcAft>
                <a:spcPts val="0"/>
              </a:spcAft>
            </a:pPr>
            <a:endParaRPr lang="en-US" sz="1000" i="1" kern="1200" dirty="0">
              <a:effectLst/>
              <a:latin typeface="Gotham" panose="02000504020000020004"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i="1" kern="1200" dirty="0">
              <a:effectLst/>
              <a:latin typeface="Gotham" panose="02000504020000020004" pitchFamily="2"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15</a:t>
            </a:fld>
            <a:endParaRPr lang="en-US"/>
          </a:p>
        </p:txBody>
      </p:sp>
    </p:spTree>
    <p:extLst>
      <p:ext uri="{BB962C8B-B14F-4D97-AF65-F5344CB8AC3E}">
        <p14:creationId xmlns:p14="http://schemas.microsoft.com/office/powerpoint/2010/main" val="2877307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Esta etiqueta indica que esta bebida contiene 65 g de azúcar. </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Cuatro gramos de azúcar es igual a una cucharadita. Para determinar la cantidad de azúcar, divida 65 por 4.</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Esta bebida contiene el equivalente a 16 1/4 cucharaditas de azúcar.</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Un gramo contiene aproximadamente cuatro calorías. Por lo tanto, esta bebida contiene 240 calorías provenientes del azúcar.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 American Heart Association (AHA) recomienda limitar la cantidad de azúcares añadidos que consume a no más de la mitad de la cantidad diaria de calorías discrecionales permitidas. Las calorías discrecionales son las calorías en exceso que disfruta una vez que satisfizo sus necesidades de nutrientes requeridos. Para la mayoría de las mujeres estadounidenses, eso supone no más de 100 calorías al día o unas seis cucharaditas de azúcar. Para los hombres, serían 150 calorías al día o unas nueve cucharaditas. Para los niños, la recomendación es de tres a seis cucharaditas. Este es un amplio rango de edades. Los niños más pequeños estarían en el rango más bajo de este espectro, alrededor de tres a cuatro cucharaditas.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rtl="0"/>
            <a:endParaRPr lang="en-US" dirty="0"/>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16</a:t>
            </a:fld>
            <a:endParaRPr lang="en-US"/>
          </a:p>
        </p:txBody>
      </p:sp>
    </p:spTree>
    <p:extLst>
      <p:ext uri="{BB962C8B-B14F-4D97-AF65-F5344CB8AC3E}">
        <p14:creationId xmlns:p14="http://schemas.microsoft.com/office/powerpoint/2010/main" val="682634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lvl="1" algn="l" rtl="0"/>
            <a:r>
              <a:rPr lang="es-US" sz="1000" b="1" i="1" kern="1200" dirty="0">
                <a:solidFill>
                  <a:schemeClr val="tx1"/>
                </a:solidFill>
                <a:effectLst/>
                <a:latin typeface="Montserrat" panose="00000500000000000000" pitchFamily="2" charset="0"/>
                <a:ea typeface="+mn-ea"/>
                <a:cs typeface="+mn-cs"/>
              </a:rPr>
              <a:t>[GUION SUGERIDO]</a:t>
            </a:r>
          </a:p>
          <a:p>
            <a:pPr lvl="1" algn="l" rtl="0"/>
            <a:r>
              <a:rPr lang="es-US" sz="1000" i="1" kern="1200" dirty="0">
                <a:solidFill>
                  <a:schemeClr val="tx1"/>
                </a:solidFill>
                <a:effectLst/>
                <a:latin typeface="Montserrat" panose="00000500000000000000" pitchFamily="2" charset="0"/>
                <a:ea typeface="+mn-ea"/>
                <a:cs typeface="+mn-cs"/>
              </a:rPr>
              <a:t>Sin embargo, el estadounidense promedio ingiere cantidades mucho mayores de azúcares añadidos al día: ¡un promedio de 22 cucharaditas al día!</a:t>
            </a:r>
          </a:p>
          <a:p>
            <a:pPr rtl="0"/>
            <a:endParaRPr lang="en-US" dirty="0"/>
          </a:p>
        </p:txBody>
      </p:sp>
      <p:sp>
        <p:nvSpPr>
          <p:cNvPr id="4" name="Slide Number Placeholder 3"/>
          <p:cNvSpPr>
            <a:spLocks noGrp="1"/>
          </p:cNvSpPr>
          <p:nvPr>
            <p:ph type="sldNum" sz="quarter" idx="5"/>
          </p:nvPr>
        </p:nvSpPr>
        <p:spPr/>
        <p:txBody>
          <a:bodyPr rtlCol="0"/>
          <a:lstStyle/>
          <a:p>
            <a:pPr rtl="0"/>
            <a:fld id="{789CCD84-5DD2-C146-95CF-123BD58A0D5A}" type="slidenum">
              <a:rPr lang="en-US" smtClean="0"/>
              <a:t>17</a:t>
            </a:fld>
            <a:endParaRPr lang="en-US"/>
          </a:p>
        </p:txBody>
      </p:sp>
    </p:spTree>
    <p:extLst>
      <p:ext uri="{BB962C8B-B14F-4D97-AF65-F5344CB8AC3E}">
        <p14:creationId xmlns:p14="http://schemas.microsoft.com/office/powerpoint/2010/main" val="59103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Ser conscientes del tamaño de las porciones es otra manera de contribuir al bienestar. Con el tiempo, las porciones en los restaurantes han crecido demasiado, cambiando los tamaños. Algunos ejemplos son los enormes refrescos o </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big gulps de las tiendas de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conveniencia</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y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los</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platos</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de gran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tamaño</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que se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utilizan</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en</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muchos</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restaurantes</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Una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herramienta</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sencilla</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para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ayudar</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visualizar</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el</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tamaño</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de las </a:t>
            </a:r>
            <a:r>
              <a:rPr lang="en-US" sz="1000" i="1" kern="1200" dirty="0" err="1">
                <a:effectLst/>
                <a:latin typeface="Montserrat" panose="00000500000000000000" pitchFamily="2" charset="0"/>
                <a:ea typeface="Calibri" panose="020F0502020204030204" pitchFamily="34" charset="0"/>
                <a:cs typeface="Calibri" panose="020F0502020204030204" pitchFamily="34" charset="0"/>
              </a:rPr>
              <a:t>porciones</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es la mano.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1. Mire la punta de su dedo. Corresponde aproximadamente a una cucharadita o una porción de mantequilla para el pan tostado.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2. Su dedo pulgar, desde el nudillo hasta la punta, corresponde a aproximadamente el tamaño de una cucharada. Duplíquelo para una sola porción de mantequilla de maní.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3. La parte delantera del puño cerrado es aproximadamente ½ taza o una porción de pasta.</a:t>
            </a: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4. La porción recomendada de carne es de 3 onzas, aproximadamente el tamaño de la palma de la mano. </a:t>
            </a: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5. El puño cerrado es aproximadamente una taza o una porción </a:t>
            </a:r>
            <a:r>
              <a:rPr lang="es-US" sz="1000" i="1" u="sng" kern="1200" dirty="0">
                <a:effectLst/>
                <a:latin typeface="Montserrat" panose="00000500000000000000" pitchFamily="2" charset="0"/>
                <a:ea typeface="Calibri" panose="020F0502020204030204" pitchFamily="34" charset="0"/>
                <a:cs typeface="Calibri" panose="020F0502020204030204" pitchFamily="34" charset="0"/>
              </a:rPr>
              <a:t>doble</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de helado.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6. El puño cerrado (una taza) es el tamaño de una porción de frijoles o verduras.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7. Dos manos con las palmas extendidas son aproximadamente 2 tazas o una porción de verduras de hoja verde.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Aunque el tamaño de la mano es diferente en cada uno, este es un estimado razonable para hombres y mujeres. También aplica para niños: manos más pequeñas y porciones más pequeñas.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rtl="0"/>
            <a:endParaRPr lang="en-US" i="1" dirty="0"/>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878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a:t>
            </a:r>
            <a:r>
              <a:rPr lang="es-US" sz="1000" b="1" i="1" u="none" strike="noStrike" kern="1200" cap="none" spc="0" normalizeH="0" noProof="0" dirty="0">
                <a:ln>
                  <a:noFill/>
                </a:ln>
                <a:solidFill>
                  <a:prstClr val="black"/>
                </a:solidFill>
                <a:effectLst/>
                <a:uLnTx/>
                <a:uFillTx/>
                <a:latin typeface="Montserrat" panose="00000500000000000000" pitchFamily="2" charset="0"/>
                <a:ea typeface="+mn-ea"/>
                <a:cs typeface="+mn-cs"/>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Una alimentación saludable es un reto para todos, pero muchas familias, particularmente en las comunidades marginadas, se enfrentan a obstáculos aún mayores para acceder a opciones de alimentos de calidad. Aunque las familias deseen consumir opciones más saludables, a veces no tienen acceso a opciones de alimentación sana. Es importante identificar los obstáculos que hay para la salud y el bienestar al apoyar a las familias y a los niños.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u="none" kern="1200" dirty="0">
                <a:effectLst/>
                <a:latin typeface="Montserrat" panose="00000500000000000000" pitchFamily="2" charset="0"/>
                <a:ea typeface="Calibri" panose="020F0502020204030204" pitchFamily="34" charset="0"/>
                <a:cs typeface="Calibri" panose="020F0502020204030204" pitchFamily="34" charset="0"/>
              </a:rPr>
              <a:t>Acceso </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El acceso limitado a supermercados,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supercentros</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tiendas de comestibles u otras fuentes de alimentos de calidad saludables y asequibles dificulta que algunas familias consuman una dieta sana.  Las familias que viven en desiertos alimenticios pueden contar con tiendas de conveniencia y restaurantes de comida rápida, que probablemente no vendan una variedad de alimentos saludables. Aproximadamente 23.5 millones de personas viven en desiertos alimenticios, y casi la mitad son de bajos recursos.*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u="none" kern="1200" dirty="0">
                <a:effectLst/>
                <a:latin typeface="Montserrat" panose="00000500000000000000" pitchFamily="2" charset="0"/>
                <a:ea typeface="Calibri" panose="020F0502020204030204" pitchFamily="34" charset="0"/>
                <a:cs typeface="Calibri" panose="020F0502020204030204" pitchFamily="34" charset="0"/>
              </a:rPr>
              <a:t>Transporte</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Comprar alimentos normalmente implica cargar varias bolsas pesadas. Hacerse cargo de las compras y de los hijos y usar el transporte público es desafiante. El transporte en automóvil se ve afectado por los altos costos de la gasolina.</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u="none" kern="1200" dirty="0">
                <a:effectLst/>
                <a:latin typeface="Montserrat" panose="00000500000000000000" pitchFamily="2" charset="0"/>
                <a:ea typeface="Calibri" panose="020F0502020204030204" pitchFamily="34" charset="0"/>
                <a:cs typeface="Calibri" panose="020F0502020204030204" pitchFamily="34" charset="0"/>
              </a:rPr>
              <a:t>Tiempo</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El tiempo para comprar y preparar los alimentos también representa una limitación para las familias. Encontrar tiempo para preparar la comida además del trabajo, la escuela y el tiempo de traslado puede ser difícil. Preparar una comida con ingredientes naturales y frescos requiere de más tiempo que preparar comida envasada y procesada.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u="none" kern="1200" dirty="0">
                <a:effectLst/>
                <a:latin typeface="Montserrat" panose="00000500000000000000" pitchFamily="2" charset="0"/>
                <a:ea typeface="Calibri" panose="020F0502020204030204" pitchFamily="34" charset="0"/>
                <a:cs typeface="Calibri" panose="020F0502020204030204" pitchFamily="34" charset="0"/>
              </a:rPr>
              <a:t>Los utensilios de cocina</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pueden ser caros. Para cocinar con alimentos naturales, normalmente se necesita más equipo, como cuchillos, utensilios y herramientas.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Habilidades culinarias </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0" i="1" u="none" strike="noStrike" kern="1200" cap="none" spc="0" normalizeH="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Cocinar requiere de habilidades y conocimiento. ¡La seguridad de los alimentos, la habilidad para usar los cuchillos y la planificación de menús son partes esenciales de una alimentación saludable! La mayoría adquirimos nuestras habilidades culinarias de nuestras familias, así que si usted creció en un hogar en el que se cocinaba frecuentemente, entonces es probable que haya adquirido las técnicas culinarias que se usaban. Algunas secundarias y preparatorias ofrecen clases de cocina. Las agencias de extensión cooperativa de algunas comunidades ofrecen clases de cocina gratis o por un bajo costo como parte del programa Ciencias de la familia y el consumidor. Otro recurso para adquirir habilidades culinarias es SNAP-Ed. Este es un programa del USDA que ofrece un enfoque educativo práctico para beneficiarios de SNAP.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Espacio</a:t>
            </a: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0" i="1" u="none" strike="noStrike" kern="1200" cap="none" spc="0" normalizeH="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Las cocinas de muchos hogares no están diseñadas para cocinar frecuentemente. Esto solía suceder en los barrios discriminados.</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rtl="0">
              <a:lnSpc>
                <a:spcPct val="107000"/>
              </a:lnSpc>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b="1" dirty="0">
              <a:latin typeface="Montserrat" panose="00000500000000000000" pitchFamily="2" charset="0"/>
              <a:ea typeface="Calibri" panose="020F0502020204030204" pitchFamily="34" charset="0"/>
              <a:cs typeface="Times New Roman" panose="02020603050405020304" pitchFamily="18" charset="0"/>
            </a:endParaRPr>
          </a:p>
          <a:p>
            <a:pPr rtl="0">
              <a:lnSpc>
                <a:spcPct val="107000"/>
              </a:lnSpc>
            </a:pPr>
            <a:r>
              <a:rPr lang="es-US" b="1" dirty="0">
                <a:latin typeface="Montserrat" panose="00000500000000000000" pitchFamily="2" charset="0"/>
                <a:ea typeface="Calibri" panose="020F0502020204030204" pitchFamily="34" charset="0"/>
                <a:cs typeface="Calibri" panose="020F0502020204030204" pitchFamily="34" charset="0"/>
              </a:rPr>
              <a:t>[NOTAS PARA EL CAPACITADOR]</a:t>
            </a:r>
            <a:endParaRPr lang="en-US" b="1" dirty="0">
              <a:latin typeface="Montserrat" panose="00000500000000000000" pitchFamily="2" charset="0"/>
              <a:ea typeface="Calibri" panose="020F0502020204030204" pitchFamily="34" charset="0"/>
              <a:cs typeface="Times New Roman" panose="02020603050405020304" pitchFamily="18" charset="0"/>
            </a:endParaRPr>
          </a:p>
          <a:p>
            <a:pPr rtl="0">
              <a:lnSpc>
                <a:spcPct val="107000"/>
              </a:lnSpc>
            </a:pPr>
            <a:r>
              <a:rPr lang="es-US" dirty="0">
                <a:latin typeface="Montserrat" panose="00000500000000000000" pitchFamily="2" charset="0"/>
                <a:ea typeface="Calibri" panose="020F0502020204030204" pitchFamily="34" charset="0"/>
                <a:cs typeface="Times New Roman" panose="02020603050405020304" pitchFamily="18" charset="0"/>
              </a:rPr>
              <a:t>Considere compartir un mapa de desiertos alimenticios en la comunidad. Puede acceder a los mapas en</a:t>
            </a:r>
            <a:r>
              <a:rPr lang="es-US" b="1" dirty="0">
                <a:latin typeface="Montserrat" panose="00000500000000000000" pitchFamily="2" charset="0"/>
                <a:ea typeface="Calibri" panose="020F0502020204030204" pitchFamily="34" charset="0"/>
                <a:cs typeface="Times New Roman" panose="02020603050405020304" pitchFamily="18" charset="0"/>
              </a:rPr>
              <a:t> </a:t>
            </a:r>
            <a:r>
              <a:rPr lang="es-US" dirty="0">
                <a:latin typeface="Montserrat" panose="00000500000000000000" pitchFamily="2" charset="0"/>
              </a:rPr>
              <a:t>https://www.ers.usda.gov/data-products/food-access-research-atlas/go-to-the-atlas/</a:t>
            </a:r>
            <a:r>
              <a:rPr lang="es-US" dirty="0">
                <a:latin typeface="Montserrat" panose="00000500000000000000" pitchFamily="2" charset="0"/>
                <a:ea typeface="Calibri" panose="020F0502020204030204" pitchFamily="34" charset="0"/>
                <a:cs typeface="Times New Roman" panose="02020603050405020304" pitchFamily="18" charset="0"/>
              </a:rPr>
              <a:t>.</a:t>
            </a:r>
            <a:endParaRPr lang="en-US" b="1" dirty="0">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24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b="1" i="1" dirty="0">
                <a:latin typeface="Montserrat" panose="00000500000000000000" pitchFamily="2" charset="0"/>
              </a:rPr>
              <a:t>[GUION SUGERIDO]</a:t>
            </a:r>
            <a:br>
              <a:rPr lang="en-US" b="1" i="0" dirty="0">
                <a:latin typeface="Montserrat" panose="00000500000000000000" pitchFamily="2" charset="0"/>
              </a:rPr>
            </a:br>
            <a:r>
              <a:rPr lang="es-US" b="1" i="0" dirty="0">
                <a:latin typeface="Montserrat" panose="00000500000000000000" pitchFamily="2" charset="0"/>
              </a:rPr>
              <a:t> </a:t>
            </a:r>
            <a:br>
              <a:rPr lang="en-US" i="1" dirty="0">
                <a:latin typeface="Montserrat" panose="00000500000000000000" pitchFamily="2" charset="0"/>
              </a:rPr>
            </a:br>
            <a:r>
              <a:rPr lang="es-US" i="1" dirty="0">
                <a:latin typeface="Montserrat" panose="00000500000000000000" pitchFamily="2" charset="0"/>
              </a:rPr>
              <a:t>¡Gracias por participar en el taller introductorio Nutrir a personas sanamente desde el cuidado y educación temprana!</a:t>
            </a:r>
            <a:r>
              <a:rPr lang="es-US" i="0" dirty="0">
                <a:latin typeface="Montserrat" panose="00000500000000000000" pitchFamily="2" charset="0"/>
              </a:rPr>
              <a:t> </a:t>
            </a:r>
            <a:r>
              <a:rPr lang="es-US" i="1" dirty="0">
                <a:latin typeface="Montserrat" panose="00000500000000000000" pitchFamily="2" charset="0"/>
              </a:rPr>
              <a:t>Como bien sabe, los profesionales de educación temprana son ejemplos de conducta importantes para los niños a su cargo. Usted tiene la influencia de moldear las experiencias, las preferencias y el gusto por diferentes alimentos de un niño. </a:t>
            </a:r>
          </a:p>
          <a:p>
            <a:pPr rtl="0"/>
            <a:br>
              <a:rPr lang="en-US" i="1" dirty="0">
                <a:latin typeface="Montserrat" panose="00000500000000000000" pitchFamily="2" charset="0"/>
              </a:rPr>
            </a:br>
            <a:r>
              <a:rPr lang="es-US" i="1" dirty="0">
                <a:latin typeface="Montserrat" panose="00000500000000000000" pitchFamily="2" charset="0"/>
              </a:rPr>
              <a:t>Este taller introduce conceptos básicos que apoyan a los niños para que desarrollen hábitos de alimentación saludables y un gusto por alimentos variados. Para explorar como nutrir a una persona sanamente en su programa o aula, empezaremos explorando la importancia del bienestar y la nutrición para los adultos. Reflexionar sobre nuestras propias experiencias y nuestra relación con la comida y los hábitos saludables nos ayudará a guiar a los niños mientras promovemos prácticas alimenticias saludables. </a:t>
            </a:r>
          </a:p>
          <a:p>
            <a:pPr rtl="0"/>
            <a:endParaRPr lang="en-US" i="1" dirty="0">
              <a:latin typeface="Montserrat" panose="00000500000000000000" pitchFamily="2" charset="0"/>
            </a:endParaRPr>
          </a:p>
          <a:p>
            <a:pPr rtl="0"/>
            <a:r>
              <a:rPr lang="es-US" i="1" dirty="0">
                <a:latin typeface="Montserrat" panose="00000500000000000000" pitchFamily="2" charset="0"/>
              </a:rPr>
              <a:t>Para comenzar, acompáñeme a conocer su propia historia de alimentación</a:t>
            </a:r>
            <a:r>
              <a:rPr lang="es-US" b="1" i="0" dirty="0">
                <a:latin typeface="Montserrat" panose="00000500000000000000" pitchFamily="2" charset="0"/>
              </a:rPr>
              <a:t>...[SIGUIENTE DIAPOSITIVA].</a:t>
            </a:r>
          </a:p>
        </p:txBody>
      </p:sp>
      <p:sp>
        <p:nvSpPr>
          <p:cNvPr id="4" name="Slide Number Placeholder 3"/>
          <p:cNvSpPr>
            <a:spLocks noGrp="1"/>
          </p:cNvSpPr>
          <p:nvPr>
            <p:ph type="sldNum" sz="quarter" idx="5"/>
          </p:nvPr>
        </p:nvSpPr>
        <p:spPr/>
        <p:txBody>
          <a:bodyPr rtlCol="0"/>
          <a:lstStyle/>
          <a:p>
            <a:pPr rtl="0"/>
            <a:fld id="{73878554-D853-4739-9037-53CEA62A5A1E}" type="slidenum">
              <a:rPr lang="en-US" smtClean="0"/>
              <a:t>2</a:t>
            </a:fld>
            <a:endParaRPr lang="en-US"/>
          </a:p>
        </p:txBody>
      </p:sp>
    </p:spTree>
    <p:extLst>
      <p:ext uri="{BB962C8B-B14F-4D97-AF65-F5344CB8AC3E}">
        <p14:creationId xmlns:p14="http://schemas.microsoft.com/office/powerpoint/2010/main" val="2450484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Las tasas de inseguridad alimentaria han aumentado considerablemente debido a la pandemia de COVID-19. Los niños que viven en hogares con inseguridad alimentaria pueden pasar hambre y no tener acceso a nutrientes vitales.</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ontserrat" panose="00000500000000000000" pitchFamily="2" charset="0"/>
                <a:ea typeface="+mn-ea"/>
                <a:cs typeface="+mn-cs"/>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Las familias en situación de inseguridad alimentaria pueden evitar pasar hambre eligiendo tipos de alimentos más baratos y sustanciosos en lugar de alimentos más costosos y nutritivos. Para los niños pequeños, el resultado puede ser una dieta carente de los nutrientes necesarios para un crecimiento y un desarrollo normales.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Una familia podría estar experimentando inseguridad alimentaria si lo siguiente ocurre frecuentemente:</a:t>
            </a:r>
            <a:endParaRPr lang="en-US" sz="1000" i="1" kern="1200"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No puede costear comida balanceada.</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Reduce el tamaño de las comidas por falta de dinero.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Reduce la calidad y la variedad de su dieta regular debido a la falta de dinero.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 inseguridad alimentaria causa estrés en las familias, lo que puede tener un impacto negativo en el desarrollo de los niños.</a:t>
            </a: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 siguiente gráfica del Informe de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Children's</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HealthWatch</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sobre la seguridad alimentaria de los niños pequeños destaca los diferentes niveles de escasez de comida que puede experimentar una familia. Como puede ver, las familias y los niños pueden experimentar diferentes tipos de escasez e inseguridad alimentaria. Aunque esta gráfica tiene unos años, la pandemia no ha hecho más que aumentar esta escasez para las familias y los niños. </a:t>
            </a: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Fuente: </a:t>
            </a:r>
            <a:r>
              <a:rPr lang="es-US" sz="1000" b="1" i="0" kern="1200" dirty="0" err="1">
                <a:effectLst/>
                <a:latin typeface="Montserrat" panose="00000500000000000000" pitchFamily="2" charset="0"/>
                <a:ea typeface="Calibri" panose="020F0502020204030204" pitchFamily="34" charset="0"/>
                <a:cs typeface="Calibri" panose="020F0502020204030204" pitchFamily="34" charset="0"/>
              </a:rPr>
              <a:t>Children’s</a:t>
            </a: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 </a:t>
            </a:r>
            <a:r>
              <a:rPr lang="es-US" sz="1000" b="1" i="0" kern="1200" dirty="0" err="1">
                <a:effectLst/>
                <a:latin typeface="Montserrat" panose="00000500000000000000" pitchFamily="2" charset="0"/>
                <a:ea typeface="Calibri" panose="020F0502020204030204" pitchFamily="34" charset="0"/>
                <a:cs typeface="Calibri" panose="020F0502020204030204" pitchFamily="34" charset="0"/>
              </a:rPr>
              <a:t>HealthWatch</a:t>
            </a: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 </a:t>
            </a:r>
            <a:r>
              <a:rPr lang="es-US" b="1" i="0" cap="all" dirty="0">
                <a:solidFill>
                  <a:srgbClr val="2A5A7A"/>
                </a:solidFill>
                <a:effectLst/>
                <a:latin typeface="Montserrat" panose="00000500000000000000" pitchFamily="2" charset="0"/>
              </a:rPr>
              <a:t>HIDDEN FOOD STRESS: UNDERREPORTED IN NATIONAL DATA 2015 (ESTRÉS ALIMENTICIO OCULTO: NO SE INFORMA AL RESPECTO EN LOS DATOS NACIONALES DE 2015)</a:t>
            </a:r>
            <a:endParaRPr lang="en-US" b="1" i="0" cap="all" dirty="0">
              <a:solidFill>
                <a:srgbClr val="2A5A7A"/>
              </a:solidFill>
              <a:effectLst/>
              <a:latin typeface="Montserrat" panose="00000500000000000000" pitchFamily="2" charset="0"/>
            </a:endParaRPr>
          </a:p>
          <a:p>
            <a:pPr marL="0" marR="0" rtl="0">
              <a:lnSpc>
                <a:spcPct val="107000"/>
              </a:lnSpc>
              <a:spcBef>
                <a:spcPts val="0"/>
              </a:spcBef>
              <a:spcAft>
                <a:spcPts val="0"/>
              </a:spcAft>
            </a:pP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https://childrenshealthwatch.org/hiddenfoodstress/</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003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ontserrat" panose="00000500000000000000" pitchFamily="2" charset="0"/>
                <a:ea typeface="+mn-ea"/>
                <a:cs typeface="+mn-cs"/>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Muchas comunidades de todo el país y en Nueva York se están uniendo para abordar estos obstáculos de toda la vida para acceder a la salud y el bienestar. Cada vez hay más iniciativas y organizaciones que están encontrando soluciones para aportar opciones de alimentos más saludables y cambiar la dinámica de poder del acceso a los alimentos y el sistema alimentario tradicional. </a:t>
            </a: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Al buscar opciones de alimentos más saludables para usted o para su programa de ECE, puede haber otros recursos y opciones de la comunidad disponibles, como:</a:t>
            </a: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De los huertos comunitarios y la granja a la educación temprana</a:t>
            </a:r>
          </a:p>
          <a:p>
            <a:pPr marL="0" marR="0" rtl="0">
              <a:lnSpc>
                <a:spcPct val="107000"/>
              </a:lnSpc>
              <a:spcBef>
                <a:spcPts val="0"/>
              </a:spcBef>
              <a:spcAft>
                <a:spcPts val="0"/>
              </a:spcAft>
            </a:pPr>
            <a:r>
              <a:rPr lang="es-US" sz="1000" i="0" kern="1200" dirty="0">
                <a:effectLst/>
                <a:latin typeface="Montserrat" panose="00000500000000000000" pitchFamily="2" charset="0"/>
                <a:ea typeface="Calibri" panose="020F0502020204030204" pitchFamily="34" charset="0"/>
                <a:cs typeface="Calibri" panose="020F0502020204030204" pitchFamily="34" charset="0"/>
              </a:rPr>
              <a:t>Los huertos comunitarios tienen como objetivo aumentar el acceso a productos agrícolas frescos y mejorar la conexión social en torno a la siembra y el cultivo de alimentos locales. Los huertos comunitarios suelen contar con el apoyo de voluntarios locales o pueden estar disponibles en su vecindario o escuela local. Incluso, puede buscar apoyo para plantar un huerto en su programa de ECE. La Red Nacional del programa De la granja a la escuela brinda recursos para programas de ECE que estén interesados en la siembra y en otras actividades para llevar alimentos locales a jóvenes y niños. https://www.farmtoschool.org/our-work/early-care-and-education.</a:t>
            </a:r>
          </a:p>
          <a:p>
            <a:pPr marL="0" marR="0" rtl="0">
              <a:lnSpc>
                <a:spcPct val="107000"/>
              </a:lnSpc>
              <a:spcBef>
                <a:spcPts val="0"/>
              </a:spcBef>
              <a:spcAft>
                <a:spcPts val="0"/>
              </a:spcAft>
            </a:pPr>
            <a:endParaRPr lang="en-US" sz="100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Beneficios de los mercados de agricultores y de la nutrición</a:t>
            </a:r>
          </a:p>
          <a:p>
            <a:pPr marL="0" marR="0" rtl="0">
              <a:lnSpc>
                <a:spcPct val="107000"/>
              </a:lnSpc>
              <a:spcBef>
                <a:spcPts val="0"/>
              </a:spcBef>
              <a:spcAft>
                <a:spcPts val="0"/>
              </a:spcAft>
            </a:pPr>
            <a:r>
              <a:rPr lang="es-US" sz="1000" i="0" kern="1200" dirty="0">
                <a:effectLst/>
                <a:latin typeface="Montserrat" panose="00000500000000000000" pitchFamily="2" charset="0"/>
                <a:ea typeface="Calibri" panose="020F0502020204030204" pitchFamily="34" charset="0"/>
                <a:cs typeface="Calibri" panose="020F0502020204030204" pitchFamily="34" charset="0"/>
              </a:rPr>
              <a:t>Los mercados de agricultores pueden ser una gran fuente de frutas, verduras y otros alimentos saludables frescos. </a:t>
            </a:r>
            <a:r>
              <a:rPr lang="es-ES" sz="1000" i="0" kern="1200" dirty="0">
                <a:effectLst/>
                <a:latin typeface="Montserrat" panose="00000500000000000000" pitchFamily="2" charset="0"/>
                <a:ea typeface="Calibri" panose="020F0502020204030204" pitchFamily="34" charset="0"/>
                <a:cs typeface="Calibri" panose="020F0502020204030204" pitchFamily="34" charset="0"/>
              </a:rPr>
              <a:t>Muchos estados ofrecen incentivos a los compradores que utilizan SNAP para comprar alimentos locales. Este incentivo amplía el presupuesto de SNAP y anima a los compradores a gastar más de su asignación mensual de asistencia alimentaria en productos frescos del mercado.</a:t>
            </a:r>
            <a:endParaRPr lang="en-US" sz="100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744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ontserrat" panose="00000500000000000000" pitchFamily="2" charset="0"/>
                <a:ea typeface="+mn-ea"/>
                <a:cs typeface="+mn-cs"/>
              </a:rPr>
              <a:t>[GUION SUGERIDO]</a:t>
            </a:r>
          </a:p>
          <a:p>
            <a:pPr marL="0" marR="0" rtl="0">
              <a:lnSpc>
                <a:spcPct val="107000"/>
              </a:lnSpc>
              <a:spcBef>
                <a:spcPts val="0"/>
              </a:spcBef>
              <a:spcAft>
                <a:spcPts val="0"/>
              </a:spcAft>
            </a:pP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Las cooperativas de alimentos </a:t>
            </a:r>
            <a:r>
              <a:rPr lang="es-US" sz="1000" b="0" i="0" kern="1200" dirty="0">
                <a:effectLst/>
                <a:latin typeface="Montserrat" panose="00000500000000000000" pitchFamily="2" charset="0"/>
                <a:ea typeface="Calibri" panose="020F0502020204030204" pitchFamily="34" charset="0"/>
                <a:cs typeface="Calibri" panose="020F0502020204030204" pitchFamily="34" charset="0"/>
              </a:rPr>
              <a:t>son tiendas financiadas y propiedad de la gente que compra ahí mismo. Al igual que los mercados de agricultores y los huertos comunitarios, las cooperativas de alimentos hacen hincapié en la participación de la comunidad y en los alimentos saludables y sostenibles. </a:t>
            </a:r>
          </a:p>
          <a:p>
            <a:pPr marL="0" marR="0" rtl="0">
              <a:lnSpc>
                <a:spcPct val="107000"/>
              </a:lnSpc>
              <a:spcBef>
                <a:spcPts val="0"/>
              </a:spcBef>
              <a:spcAft>
                <a:spcPts val="0"/>
              </a:spcAft>
            </a:pPr>
            <a:endParaRPr lang="en-US" sz="1000" b="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Los bancos de alimentos y los bancos de alimentos móviles </a:t>
            </a:r>
            <a:r>
              <a:rPr lang="es-US" sz="1000" b="0" i="0" kern="1200" dirty="0">
                <a:effectLst/>
                <a:latin typeface="Montserrat" panose="00000500000000000000" pitchFamily="2" charset="0"/>
                <a:ea typeface="Calibri" panose="020F0502020204030204" pitchFamily="34" charset="0"/>
                <a:cs typeface="Calibri" panose="020F0502020204030204" pitchFamily="34" charset="0"/>
              </a:rPr>
              <a:t>pueden ser otra opción para aumentar el acceso a los alimentos. Muchos bancos de alimentos están aumentando la disponibilidad de opciones de alimentos saludables, y algunos brindan clases de habilidades culinarias o educación SNAP-Ed. Los bancos de alimentos móviles son una opción para las comunidades rurales que a veces no tienen acceso a las despensas de alimentos o están lejos de un banco de alimentos. </a:t>
            </a:r>
          </a:p>
          <a:p>
            <a:pPr marL="0" marR="0" rtl="0">
              <a:lnSpc>
                <a:spcPct val="107000"/>
              </a:lnSpc>
              <a:spcBef>
                <a:spcPts val="0"/>
              </a:spcBef>
              <a:spcAft>
                <a:spcPts val="0"/>
              </a:spcAft>
            </a:pPr>
            <a:endParaRPr lang="en-US" sz="1000" b="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0" i="0" kern="1200" dirty="0">
                <a:effectLst/>
                <a:latin typeface="Montserrat" panose="00000500000000000000" pitchFamily="2" charset="0"/>
                <a:ea typeface="Calibri" panose="020F0502020204030204" pitchFamily="34" charset="0"/>
                <a:cs typeface="Calibri" panose="020F0502020204030204" pitchFamily="34" charset="0"/>
              </a:rPr>
              <a:t>Los dos sitios web destacados aquí pretenden poner en contacto a las comunidades con las opciones alimentarias locales. Local </a:t>
            </a:r>
            <a:r>
              <a:rPr lang="es-US" sz="1000" b="0" i="0" kern="1200" dirty="0" err="1">
                <a:effectLst/>
                <a:latin typeface="Montserrat" panose="00000500000000000000" pitchFamily="2" charset="0"/>
                <a:ea typeface="Calibri" panose="020F0502020204030204" pitchFamily="34" charset="0"/>
                <a:cs typeface="Calibri" panose="020F0502020204030204" pitchFamily="34" charset="0"/>
              </a:rPr>
              <a:t>Harvest</a:t>
            </a:r>
            <a:r>
              <a:rPr lang="es-US" sz="1000" b="0" i="0" kern="1200" dirty="0">
                <a:effectLst/>
                <a:latin typeface="Montserrat" panose="00000500000000000000" pitchFamily="2" charset="0"/>
                <a:ea typeface="Calibri" panose="020F0502020204030204" pitchFamily="34" charset="0"/>
                <a:cs typeface="Calibri" panose="020F0502020204030204" pitchFamily="34" charset="0"/>
              </a:rPr>
              <a:t> le permite buscar granjas locales, agricultura apoyada por la comunidad (CSA, por sus siglas en inglés), mercados de agricultores y puestos agrícolas según su ubicación. www.localharvest.org </a:t>
            </a:r>
          </a:p>
          <a:p>
            <a:pPr marL="0" marR="0" rtl="0">
              <a:lnSpc>
                <a:spcPct val="107000"/>
              </a:lnSpc>
              <a:spcBef>
                <a:spcPts val="0"/>
              </a:spcBef>
              <a:spcAft>
                <a:spcPts val="0"/>
              </a:spcAft>
            </a:pPr>
            <a:endParaRPr lang="en-US" sz="1000" b="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0" i="0" kern="1200" dirty="0" err="1">
                <a:effectLst/>
                <a:latin typeface="Montserrat" panose="00000500000000000000" pitchFamily="2" charset="0"/>
                <a:ea typeface="Calibri" panose="020F0502020204030204" pitchFamily="34" charset="0"/>
                <a:cs typeface="Calibri" panose="020F0502020204030204" pitchFamily="34" charset="0"/>
              </a:rPr>
              <a:t>JustFood</a:t>
            </a:r>
            <a:r>
              <a:rPr lang="es-US" sz="1000" b="0" i="0" kern="1200" dirty="0">
                <a:effectLst/>
                <a:latin typeface="Montserrat" panose="00000500000000000000" pitchFamily="2" charset="0"/>
                <a:ea typeface="Calibri" panose="020F0502020204030204" pitchFamily="34" charset="0"/>
                <a:cs typeface="Calibri" panose="020F0502020204030204" pitchFamily="34" charset="0"/>
              </a:rPr>
              <a:t> es una organización de la ciudad de Nueva York centrada en la justicia alimentaria que ofrece recursos sobre el acceso a los alimentos y la educación alimentaria comunitaria. El sitio web puede ayudarlo a encontrar agricultura apoyada por la comunidad o un mercado de agricultores. www.justfood.org </a:t>
            </a:r>
          </a:p>
          <a:p>
            <a:pPr marL="0" marR="0" rtl="0">
              <a:lnSpc>
                <a:spcPct val="107000"/>
              </a:lnSpc>
              <a:spcBef>
                <a:spcPts val="0"/>
              </a:spcBef>
              <a:spcAft>
                <a:spcPts val="0"/>
              </a:spcAft>
            </a:pPr>
            <a:endParaRPr lang="en-US" sz="1000" b="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0" i="0" kern="1200" dirty="0">
                <a:effectLst/>
                <a:latin typeface="Montserrat" panose="00000500000000000000" pitchFamily="2" charset="0"/>
                <a:ea typeface="Calibri" panose="020F0502020204030204" pitchFamily="34" charset="0"/>
                <a:cs typeface="Calibri" panose="020F0502020204030204" pitchFamily="34" charset="0"/>
              </a:rPr>
              <a:t>Además de estas opciones de alimentos locales, los programas federales de nutrición, como WIC y SNAP, pueden ayudar a las familias que sufren escasez de alimentos e inseguridad alimentaria. Es posible que muchas familias no se den cuenta de que pueden ser elegibles para beneficiarse de estos programas y que el proceso de solicitud ha cambiado en respuesta a la pandemia de COVID-19. Los programas de ECE pueden ayudar a conectar a las familias y al personal con estos programas. Los folletos incluyen información sobre los programas federales de asistencia alimentaria y los contactos de las agencias estatales. </a:t>
            </a:r>
          </a:p>
          <a:p>
            <a:pPr marL="0" marR="0" rtl="0">
              <a:lnSpc>
                <a:spcPct val="107000"/>
              </a:lnSpc>
              <a:spcBef>
                <a:spcPts val="0"/>
              </a:spcBef>
              <a:spcAft>
                <a:spcPts val="0"/>
              </a:spcAft>
            </a:pPr>
            <a:endParaRPr lang="en-US" sz="1000" b="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b="1"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966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6000"/>
              </a:lnSpc>
              <a:spcBef>
                <a:spcPts val="0"/>
              </a:spcBef>
              <a:spcAft>
                <a:spcPts val="0"/>
              </a:spcAft>
            </a:pPr>
            <a:r>
              <a:rPr lang="es-US" sz="1000" b="1" i="0" kern="1200" dirty="0">
                <a:solidFill>
                  <a:srgbClr val="000000"/>
                </a:solidFill>
                <a:effectLst/>
                <a:latin typeface="Gotham" panose="02000504020000020004" pitchFamily="2" charset="0"/>
                <a:ea typeface="Calibri" panose="020F0502020204030204" pitchFamily="34" charset="0"/>
                <a:cs typeface="Calibri" panose="020F0502020204030204" pitchFamily="34" charset="0"/>
              </a:rPr>
              <a:t>[</a:t>
            </a:r>
            <a:r>
              <a:rPr lang="es-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NOTAS PARA EL CAPACITADOR]: Aquí se sugiere que se haga una pausa de diez minutos. El kit de capacitación incluye un cronómetro para ayudarlo a tomar el tiempo. Invite a los participantes a levantarse y a moverse, a tomar agua y a suplirse de lo que sea que necesiten.</a:t>
            </a:r>
          </a:p>
          <a:p>
            <a:pPr marL="0" marR="0" rtl="0">
              <a:lnSpc>
                <a:spcPct val="106000"/>
              </a:lnSpc>
              <a:spcBef>
                <a:spcPts val="0"/>
              </a:spcBef>
              <a:spcAft>
                <a:spcPts val="0"/>
              </a:spcAft>
            </a:pPr>
            <a:b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br>
            <a:r>
              <a:rPr lang="es-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En las sesiones virtuales, pida a los participantes que regresen dentro de diez minutos con algo pequeño de comer que usarán para un ejercicio. Puede ser una pasa, una nuez, una galleta o un bocado de lo que tengan disponible. </a:t>
            </a:r>
          </a:p>
          <a:p>
            <a:pPr marL="0" marR="0" rtl="0">
              <a:lnSpc>
                <a:spcPct val="106000"/>
              </a:lnSpc>
              <a:spcBef>
                <a:spcPts val="0"/>
              </a:spcBef>
              <a:spcAft>
                <a:spcPts val="0"/>
              </a:spcAft>
            </a:pP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6000"/>
              </a:lnSpc>
              <a:spcBef>
                <a:spcPts val="0"/>
              </a:spcBef>
              <a:spcAft>
                <a:spcPts val="0"/>
              </a:spcAft>
            </a:pPr>
            <a:endParaRPr lang="en-US" sz="1000" dirty="0">
              <a:effectLst/>
              <a:latin typeface="Montserrat" panose="00000500000000000000" pitchFamily="2" charset="0"/>
              <a:ea typeface="Times New Roman" panose="02020603050405020304" pitchFamily="18" charset="0"/>
            </a:endParaRPr>
          </a:p>
          <a:p>
            <a:pPr rtl="0"/>
            <a:endParaRPr lang="en-US" dirty="0"/>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98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spcFirstLastPara="1" lIns="0" tIns="0" rIns="0" bIns="0" rtlCol="0" anchor="t"/>
          <a:lstStyle/>
          <a:p>
            <a:pPr marL="0" marR="0" rtl="0">
              <a:lnSpc>
                <a:spcPct val="107000"/>
              </a:lnSpc>
              <a:spcBef>
                <a:spcPts val="0"/>
              </a:spcBef>
              <a:spcAft>
                <a:spcPts val="0"/>
              </a:spcAft>
            </a:pPr>
            <a:r>
              <a:rPr lang="es-US" sz="1200" b="1" i="0" kern="1200" dirty="0">
                <a:effectLst/>
                <a:latin typeface="Montserrat" panose="00000500000000000000" pitchFamily="2" charset="0"/>
                <a:ea typeface="Calibri" panose="020F0502020204030204" pitchFamily="34" charset="0"/>
                <a:cs typeface="Arial" panose="020B0604020202020204" pitchFamily="34" charset="0"/>
              </a:rPr>
              <a:t>[NOTAS PARA EL CAPACITADOR]</a:t>
            </a:r>
          </a:p>
          <a:p>
            <a:pPr marL="0" marR="0" rtl="0">
              <a:lnSpc>
                <a:spcPct val="107000"/>
              </a:lnSpc>
              <a:spcBef>
                <a:spcPts val="0"/>
              </a:spcBef>
              <a:spcAft>
                <a:spcPts val="0"/>
              </a:spcAft>
            </a:pPr>
            <a:r>
              <a:rPr lang="es-US" sz="1200" b="1" i="0" kern="1200" dirty="0">
                <a:effectLst/>
                <a:latin typeface="Montserrat" panose="00000500000000000000" pitchFamily="2" charset="0"/>
                <a:ea typeface="Calibri" panose="020F0502020204030204" pitchFamily="34" charset="0"/>
                <a:cs typeface="Arial" panose="020B0604020202020204" pitchFamily="34" charset="0"/>
              </a:rPr>
              <a:t>Dé a cada participante varias pasas o, en el caso de las sesiones virtuales, pida a los participantes que usen el alimento que hayan traído de su receso. </a:t>
            </a:r>
          </a:p>
          <a:p>
            <a:pPr marL="0" marR="0" rtl="0">
              <a:lnSpc>
                <a:spcPct val="107000"/>
              </a:lnSpc>
              <a:spcBef>
                <a:spcPts val="0"/>
              </a:spcBef>
              <a:spcAft>
                <a:spcPts val="0"/>
              </a:spcAft>
            </a:pPr>
            <a:r>
              <a:rPr lang="es-US" sz="1200" b="1" i="0" kern="1200" dirty="0">
                <a:effectLst/>
                <a:latin typeface="Montserrat" panose="00000500000000000000" pitchFamily="2" charset="0"/>
                <a:ea typeface="Calibri" panose="020F0502020204030204" pitchFamily="34" charset="0"/>
                <a:cs typeface="Arial" panose="020B0604020202020204" pitchFamily="34" charset="0"/>
              </a:rPr>
              <a:t>Lea el siguiente texto en voz alta, lentamente y con calma.</a:t>
            </a:r>
            <a:endParaRPr lang="en-US" sz="1200" kern="1200" dirty="0">
              <a:effectLst/>
              <a:latin typeface="Montserrat" panose="00000500000000000000" pitchFamily="2" charset="0"/>
              <a:ea typeface="Calibri" panose="020F0502020204030204" pitchFamily="34" charset="0"/>
              <a:cs typeface="Arial" panose="020B0604020202020204" pitchFamily="34" charset="0"/>
            </a:endParaRPr>
          </a:p>
          <a:p>
            <a:pPr marL="0" marR="0" rtl="0">
              <a:lnSpc>
                <a:spcPct val="107000"/>
              </a:lnSpc>
              <a:spcBef>
                <a:spcPts val="0"/>
              </a:spcBef>
              <a:spcAft>
                <a:spcPts val="0"/>
              </a:spcAft>
            </a:pPr>
            <a:r>
              <a:rPr lang="es-US" sz="1200" b="1" i="1" kern="1200" dirty="0">
                <a:effectLst/>
                <a:latin typeface="Montserrat" panose="00000500000000000000" pitchFamily="2" charset="0"/>
                <a:ea typeface="Calibri" panose="020F0502020204030204" pitchFamily="34" charset="0"/>
                <a:cs typeface="Arial" panose="020B0604020202020204" pitchFamily="34" charset="0"/>
              </a:rPr>
              <a:t>[GUION SUGERIDO] </a:t>
            </a:r>
            <a:endParaRPr lang="en-US" sz="1100" b="1"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La atención plena se refiere a estar consciente de algo. La atención plena al comer se refiere a estar totalmente presente e involucrado en el acto de comer. </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  </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b="1" i="1" kern="1200" dirty="0">
                <a:effectLst/>
                <a:latin typeface="Montserrat" panose="00000500000000000000" pitchFamily="2" charset="0"/>
                <a:ea typeface="Calibri" panose="020F0502020204030204" pitchFamily="34" charset="0"/>
                <a:cs typeface="Arial" panose="020B0604020202020204" pitchFamily="34" charset="0"/>
              </a:rPr>
              <a:t>1. Permanecer</a:t>
            </a:r>
            <a:r>
              <a:rPr lang="es-US" sz="1200" i="1" kern="1200" dirty="0">
                <a:effectLst/>
                <a:latin typeface="Montserrat" panose="00000500000000000000" pitchFamily="2" charset="0"/>
                <a:ea typeface="Calibri" panose="020F0502020204030204" pitchFamily="34" charset="0"/>
                <a:cs typeface="Arial" panose="020B0604020202020204" pitchFamily="34" charset="0"/>
              </a:rPr>
              <a:t>: primero, tome una pasa y manténgala en la palma de la mano o entre sus dedos.</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b="1" i="1" kern="1200" dirty="0">
                <a:effectLst/>
                <a:latin typeface="Montserrat" panose="00000500000000000000" pitchFamily="2" charset="0"/>
                <a:ea typeface="Calibri" panose="020F0502020204030204" pitchFamily="34" charset="0"/>
                <a:cs typeface="Arial" panose="020B0604020202020204" pitchFamily="34" charset="0"/>
              </a:rPr>
              <a:t>2. Ver:</a:t>
            </a:r>
            <a:r>
              <a:rPr lang="es-US" sz="1200" i="1" kern="1200" dirty="0">
                <a:effectLst/>
                <a:latin typeface="Montserrat" panose="00000500000000000000" pitchFamily="2" charset="0"/>
                <a:ea typeface="Calibri" panose="020F0502020204030204" pitchFamily="34" charset="0"/>
                <a:cs typeface="Arial" panose="020B0604020202020204" pitchFamily="34" charset="0"/>
              </a:rPr>
              <a:t> tómese su tiempo para concentrarse realmente en la pasa; contémplela con cuidado y atención plena. Imagine</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que es la primera vez que ve un objeto así.</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Deje que sus ojos exploren cada parte de la pasa, examinando las partes en las que se refleja la luz, las partes</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sombreadas, los pliegues y las rugosidades y cualquier simetría o característica únicas.</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b="1" i="1" kern="1200" dirty="0">
                <a:effectLst/>
                <a:latin typeface="Montserrat" panose="00000500000000000000" pitchFamily="2" charset="0"/>
                <a:ea typeface="Calibri" panose="020F0502020204030204" pitchFamily="34" charset="0"/>
                <a:cs typeface="Arial" panose="020B0604020202020204" pitchFamily="34" charset="0"/>
              </a:rPr>
              <a:t>3. Tocar</a:t>
            </a:r>
            <a:r>
              <a:rPr lang="es-US" sz="1200" i="1" kern="1200" dirty="0">
                <a:effectLst/>
                <a:latin typeface="Montserrat" panose="00000500000000000000" pitchFamily="2" charset="0"/>
                <a:ea typeface="Calibri" panose="020F0502020204030204" pitchFamily="34" charset="0"/>
                <a:cs typeface="Arial" panose="020B0604020202020204" pitchFamily="34" charset="0"/>
              </a:rPr>
              <a:t>: gire la pasa entre los dedos, explorando su textura. Puede cerrar los ojos</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si así mejora su sentido del tacto.</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b="1" i="1" kern="1200" dirty="0">
                <a:effectLst/>
                <a:latin typeface="Montserrat" panose="00000500000000000000" pitchFamily="2" charset="0"/>
                <a:ea typeface="Calibri" panose="020F0502020204030204" pitchFamily="34" charset="0"/>
                <a:cs typeface="Arial" panose="020B0604020202020204" pitchFamily="34" charset="0"/>
              </a:rPr>
              <a:t>4. Oler</a:t>
            </a:r>
            <a:r>
              <a:rPr lang="es-US" sz="1200" i="1" kern="1200" dirty="0">
                <a:effectLst/>
                <a:latin typeface="Montserrat" panose="00000500000000000000" pitchFamily="2" charset="0"/>
                <a:ea typeface="Calibri" panose="020F0502020204030204" pitchFamily="34" charset="0"/>
                <a:cs typeface="Arial" panose="020B0604020202020204" pitchFamily="34" charset="0"/>
              </a:rPr>
              <a:t>: sostenga la pasa debajo de la nariz. Con cada inhalación, trate de percibir su olor, aroma o</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la fragancia que desprenda. Mientras hace esto, note cualquier aspecto interesante que esté sucediendo en</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su boca o en su estómago.</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b="1" i="1" kern="1200" dirty="0">
                <a:effectLst/>
                <a:latin typeface="Montserrat" panose="00000500000000000000" pitchFamily="2" charset="0"/>
                <a:ea typeface="Calibri" panose="020F0502020204030204" pitchFamily="34" charset="0"/>
                <a:cs typeface="Arial" panose="020B0604020202020204" pitchFamily="34" charset="0"/>
              </a:rPr>
              <a:t>5. Colocación</a:t>
            </a:r>
            <a:r>
              <a:rPr lang="es-US" sz="1200" i="1" kern="1200" dirty="0">
                <a:effectLst/>
                <a:latin typeface="Montserrat" panose="00000500000000000000" pitchFamily="2" charset="0"/>
                <a:ea typeface="Calibri" panose="020F0502020204030204" pitchFamily="34" charset="0"/>
                <a:cs typeface="Arial" panose="020B0604020202020204" pitchFamily="34" charset="0"/>
              </a:rPr>
              <a:t>: ahora, lleve lentamente la pasa a los labios, contemplando cómo su mano y su brazo saben exactamente</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cómo y dónde colocarla. Suavemente, coloque la pasa en su boca; sin masticarla, note cómo</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entra en la boca en primer lugar. Espere unos momentos mientras se concentra en las sensaciones de</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tenerla en la boca, explorándola con la lengua.</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b="1" i="1" kern="1200" dirty="0">
                <a:effectLst/>
                <a:latin typeface="Montserrat" panose="00000500000000000000" pitchFamily="2" charset="0"/>
                <a:ea typeface="Calibri" panose="020F0502020204030204" pitchFamily="34" charset="0"/>
                <a:cs typeface="Arial" panose="020B0604020202020204" pitchFamily="34" charset="0"/>
              </a:rPr>
              <a:t>6. Saborear</a:t>
            </a:r>
            <a:r>
              <a:rPr lang="es-US" sz="1200" i="1" kern="1200" dirty="0">
                <a:effectLst/>
                <a:latin typeface="Montserrat" panose="00000500000000000000" pitchFamily="2" charset="0"/>
                <a:ea typeface="Calibri" panose="020F0502020204030204" pitchFamily="34" charset="0"/>
                <a:cs typeface="Arial" panose="020B0604020202020204" pitchFamily="34" charset="0"/>
              </a:rPr>
              <a:t>: cuando esté listo, prepárese para masticar la pasa, notando cómo y dónde debe colocarla</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para poder masticarla. Después, muy conscientemente, mastíquela una o dos veces y note qué sucede</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como resultado, experimentando cualquier onda de sabor que emane de la pasa mientras sigue masticando.</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Sin tragarla todavía, observe las sensaciones esenciales del gusto y la textura en su boca y cómo</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cambian con el tiempo, momento a momento. Preste atención a cualquier cambio que haya en</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la pasa misma.</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b="1" i="1" kern="1200" dirty="0">
                <a:effectLst/>
                <a:latin typeface="Montserrat" panose="00000500000000000000" pitchFamily="2" charset="0"/>
                <a:ea typeface="Calibri" panose="020F0502020204030204" pitchFamily="34" charset="0"/>
                <a:cs typeface="Arial" panose="020B0604020202020204" pitchFamily="34" charset="0"/>
              </a:rPr>
              <a:t>7. Deglutir</a:t>
            </a:r>
            <a:r>
              <a:rPr lang="es-US" sz="1200" i="1" kern="1200" dirty="0">
                <a:effectLst/>
                <a:latin typeface="Montserrat" panose="00000500000000000000" pitchFamily="2" charset="0"/>
                <a:ea typeface="Calibri" panose="020F0502020204030204" pitchFamily="34" charset="0"/>
                <a:cs typeface="Arial" panose="020B0604020202020204" pitchFamily="34" charset="0"/>
              </a:rPr>
              <a:t>: cuando se sienta listo para tragar la pasa, primero averigüe si puede detectar la intención de</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tragarla, para que incluso esto lo haga conscientemente antes de tragar</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la pasa.</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b="1" i="1" kern="1200" dirty="0">
                <a:effectLst/>
                <a:latin typeface="Montserrat" panose="00000500000000000000" pitchFamily="2" charset="0"/>
                <a:ea typeface="Calibri" panose="020F0502020204030204" pitchFamily="34" charset="0"/>
                <a:cs typeface="Arial" panose="020B0604020202020204" pitchFamily="34" charset="0"/>
              </a:rPr>
              <a:t>8. Seguimiento</a:t>
            </a:r>
            <a:r>
              <a:rPr lang="es-US" sz="1200" i="1" kern="1200" dirty="0">
                <a:effectLst/>
                <a:latin typeface="Montserrat" panose="00000500000000000000" pitchFamily="2" charset="0"/>
                <a:ea typeface="Calibri" panose="020F0502020204030204" pitchFamily="34" charset="0"/>
                <a:cs typeface="Arial" panose="020B0604020202020204" pitchFamily="34" charset="0"/>
              </a:rPr>
              <a:t>: finalmente, verifique si puede sentir lo que queda de la pasa desplazándose hacia su estómago,</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Arial" panose="020B0604020202020204" pitchFamily="34" charset="0"/>
              </a:rPr>
              <a:t>y sienta cómo se siente su cuerpo en conjunto después de completar este ejercicio.</a:t>
            </a:r>
            <a:endParaRPr lang="en-US" sz="11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kern="1200" dirty="0">
                <a:effectLst/>
                <a:latin typeface="Montserrat" panose="00000500000000000000" pitchFamily="2" charset="0"/>
                <a:ea typeface="Calibri" panose="020F0502020204030204" pitchFamily="34" charset="0"/>
                <a:cs typeface="Arial" panose="020B0604020202020204" pitchFamily="34" charset="0"/>
              </a:rPr>
              <a:t> </a:t>
            </a:r>
            <a:endParaRPr lang="en-US" sz="110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200" kern="1200" dirty="0">
                <a:effectLst/>
                <a:latin typeface="Montserrat" panose="00000500000000000000" pitchFamily="2" charset="0"/>
                <a:ea typeface="Calibri" panose="020F0502020204030204" pitchFamily="34" charset="0"/>
                <a:cs typeface="Arial" panose="020B0604020202020204" pitchFamily="34" charset="0"/>
              </a:rPr>
              <a:t>https://www.uaex.edu/life-skills-wellness/extension-homemakers/Mindfulness.pdf</a:t>
            </a:r>
            <a:endParaRPr lang="en-US" sz="1100" dirty="0">
              <a:effectLst/>
              <a:latin typeface="Montserrat" panose="00000500000000000000" pitchFamily="2" charset="0"/>
              <a:ea typeface="Calibri" panose="020F0502020204030204" pitchFamily="34" charset="0"/>
              <a:cs typeface="Times New Roman" panose="02020603050405020304" pitchFamily="18" charset="0"/>
            </a:endParaRPr>
          </a:p>
          <a:p>
            <a:pPr algn="l" rtl="0" hangingPunct="0">
              <a:lnSpc>
                <a:spcPct val="100000"/>
              </a:lnSpc>
            </a:pPr>
            <a:endParaRPr lang="en-US" dirty="0">
              <a:latin typeface="Gotham" panose="02000504020000020004" pitchFamily="2" charset="0"/>
              <a:ea typeface="+mn-ea"/>
              <a:cs typeface="Arial"/>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030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0" kern="1200" dirty="0">
                <a:solidFill>
                  <a:srgbClr val="000000"/>
                </a:solidFill>
                <a:effectLst/>
                <a:latin typeface="Gotham" panose="02000504020000020004" pitchFamily="2" charset="0"/>
                <a:ea typeface="Calibri" panose="020F0502020204030204" pitchFamily="34" charset="0"/>
                <a:cs typeface="Calibri" panose="020F0502020204030204" pitchFamily="34" charset="0"/>
              </a:rPr>
              <a:t>[</a:t>
            </a:r>
            <a:r>
              <a:rPr lang="es-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Notas para el capacitador]:</a:t>
            </a: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 Organice un análisis en un gran grupo usando las preguntas de la diapositiva.</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25</a:t>
            </a:fld>
            <a:endParaRPr lang="en-US"/>
          </a:p>
        </p:txBody>
      </p:sp>
    </p:spTree>
    <p:extLst>
      <p:ext uri="{BB962C8B-B14F-4D97-AF65-F5344CB8AC3E}">
        <p14:creationId xmlns:p14="http://schemas.microsoft.com/office/powerpoint/2010/main" val="411140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[Notas para el capacitador]:</a:t>
            </a: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 Invite a los participantes a que encuentren el folleto de estrategia para comer con atención plena. </a:t>
            </a:r>
          </a:p>
          <a:p>
            <a:pPr marL="0" marR="0" rtl="0">
              <a:lnSpc>
                <a:spcPct val="107000"/>
              </a:lnSpc>
              <a:spcBef>
                <a:spcPts val="0"/>
              </a:spcBef>
              <a:spcAft>
                <a:spcPts val="0"/>
              </a:spcAft>
            </a:pPr>
            <a:endParaRPr lang="en-US" sz="1000" b="1"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Si aplica las prácticas para comer con atención plena, puede aprender a estar más presente mientras come.  Se vuelve más consciente de sus reacciones ante la comida y la alimentación, así como de sus hábitos al comer. Comer con atención plena no es necesariamente comer lentamente. Como sabe a qué debe prestar atención, puede comer a la velocidad que guste.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Es posible que acabe disfrutando aún más de los alimentos que le gustan y se vuelva más tolerante con los que no le gustan tanto. En algunos casos, puede aprender a apreciar sabores que antes no le gustaban. En otros casos, quizás identifique nuevos sabores que le gusten. Incluso, quizás descubra que puede disminuir la intensidad emocional de comer alimentos que no le gustan al agregar un poco más de espacio entre el estímulo y la respuesta. Para practicar una alimentación con atención plena...</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rtl="0"/>
            <a:endParaRPr lang="en-US" dirty="0">
              <a:latin typeface="Montserrat" panose="00000500000000000000" pitchFamily="2" charset="0"/>
            </a:endParaRPr>
          </a:p>
          <a:p>
            <a:pPr marL="342900" marR="0" lvl="0" indent="-342900" rtl="0">
              <a:lnSpc>
                <a:spcPct val="107000"/>
              </a:lnSpc>
              <a:spcBef>
                <a:spcPts val="0"/>
              </a:spcBef>
              <a:spcAft>
                <a:spcPts val="0"/>
              </a:spcAft>
              <a:buFont typeface="Arial" panose="020B0604020202020204" pitchFamily="34" charset="0"/>
              <a:buChar char="•"/>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Sopese:</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pregúntese si tiene hambre antes de comer; de hecho podría ser que tenga sed, o que esté aburrido o estresado.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Evalúe: </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tómese un momento para internalizarlo.  ¿Cómo huele? ¿Realmente lo quiere? ¿Es más de lo necesario?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Con calma: </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espere a que su cerebro vaya al mismo ritmo que su estómago.  Suelte el tenedor entre cada bocado y concéntrese en el sabor.</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Saboree: </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disfrute su comida.  Tómese un momento para saborear la satisfacción de cada bocado: ¡el sabor, la textura, todo!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Deténgase: </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deténgase cuando esté satisfecho; no hay necesidad de dejar el plato limpio si eso significa comer de más.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26</a:t>
            </a:fld>
            <a:endParaRPr lang="en-US"/>
          </a:p>
        </p:txBody>
      </p:sp>
    </p:spTree>
    <p:extLst>
      <p:ext uri="{BB962C8B-B14F-4D97-AF65-F5344CB8AC3E}">
        <p14:creationId xmlns:p14="http://schemas.microsoft.com/office/powerpoint/2010/main" val="3388132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Adoptar nuevos hábitos es difícil. Todos tenemos comportamientos establecidos en torno a los hábitos alimenticios. Estos comportamientos están moldeados por nuestras experiencias pasadas y presentes, por la cultura y la tradición. Algunos de estos hábitos contribuyen a la salud y otros no tanto. ¿Qué hábito en torno a la alimentación saludable le gustaría desarrollar o tener de manera más frecuente?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Puede ser útil establecer una meta pequeña que sea viable alcanzar. ¡Entre más específico sea, mejor! El objetivo de este plan de acción es comer cinco o más frutas y verduras al día. Piense y cuente cuántas porciones de frutas y verduras comió el día de hoy. ¿Este fue un día normal de su vida diaria? ¿Alcanzó las cinco porciones? Si comió tres o cuatro porciones, entonces esta sería una meta razonable.  Si no comió frutas ni verduras ayer, entonces esta no sería una meta pequeña para usted. Piense en establecer un número de dos o tres porciones de fruta y verduras al día.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Repasemos las medidas de acción. Las medidas de acción tienen acciones específicas que contribuyen a alcanzar la meta o a quitar los obstáculos para lograrla.</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[NOTAS PARA EL CAPACITADOR]: Revise el ejemplo de plan de acción de la diapositiva. Después de leer las medidas de acción, pida a los participantes que compartan qué medidas adicionales les ayudarían a alcanzar esta meta.</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rtl="0"/>
            <a:endParaRPr lang="en-US" i="1" dirty="0">
              <a:latin typeface="Montserrat" panose="00000500000000000000" pitchFamily="2" charset="0"/>
            </a:endParaRPr>
          </a:p>
          <a:p>
            <a:pPr marL="0" marR="0" rtl="0">
              <a:lnSpc>
                <a:spcPct val="107000"/>
              </a:lnSpc>
              <a:spcBef>
                <a:spcPts val="0"/>
              </a:spcBef>
              <a:spcAft>
                <a:spcPts val="0"/>
              </a:spcAft>
            </a:pPr>
            <a:endParaRPr lang="en-US" sz="1000" b="1"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27</a:t>
            </a:fld>
            <a:endParaRPr lang="en-US"/>
          </a:p>
        </p:txBody>
      </p:sp>
    </p:spTree>
    <p:extLst>
      <p:ext uri="{BB962C8B-B14F-4D97-AF65-F5344CB8AC3E}">
        <p14:creationId xmlns:p14="http://schemas.microsoft.com/office/powerpoint/2010/main" val="1119203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[NOTAS PARA EL CAPACITADOR]:</a:t>
            </a:r>
            <a:r>
              <a:rPr lang="es-US" sz="1000" b="1" i="0" kern="1200" dirty="0">
                <a:effectLst/>
                <a:latin typeface="Montserrat" panose="00000500000000000000" pitchFamily="2" charset="0"/>
                <a:ea typeface="Calibri" panose="020F0502020204030204" pitchFamily="34" charset="0"/>
                <a:cs typeface="Arial" panose="020B0604020202020204" pitchFamily="34" charset="0"/>
              </a:rPr>
              <a:t> </a:t>
            </a:r>
          </a:p>
          <a:p>
            <a:pPr marL="0" marR="0" rtl="0">
              <a:lnSpc>
                <a:spcPct val="107000"/>
              </a:lnSpc>
              <a:spcBef>
                <a:spcPts val="0"/>
              </a:spcBef>
              <a:spcAft>
                <a:spcPts val="0"/>
              </a:spcAft>
            </a:pPr>
            <a:r>
              <a:rPr lang="es-US" sz="1000" b="1" i="0" kern="1200" dirty="0">
                <a:effectLst/>
                <a:latin typeface="Montserrat" panose="00000500000000000000" pitchFamily="2" charset="0"/>
                <a:ea typeface="Calibri" panose="020F0502020204030204" pitchFamily="34" charset="0"/>
                <a:cs typeface="Arial" panose="020B0604020202020204" pitchFamily="34" charset="0"/>
              </a:rPr>
              <a:t>Las preguntas de la diapositiva son ideas para analizar en un grupo grande para que los participantes piensen en sus metas. Las metas pueden ser un comportamiento alimenticio saludable que les gustaría establecer o uno poco saludable que les gustaría cambiar. </a:t>
            </a:r>
            <a:r>
              <a:rPr lang="es-US" sz="1000" b="1" i="0" u="none" strike="noStrike" kern="1200" cap="none" spc="0" normalizeH="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Dirija a los participantes a la plantilla de plan de acción del folleto. Debajo de la plantilla se encuentra una lista de metas. Invite a los participantes a que seleccionen una de las metas mencionadas o cree una meta que satisfaga sus necesidades.</a:t>
            </a:r>
          </a:p>
          <a:p>
            <a:pPr marL="0" marR="0" rtl="0">
              <a:lnSpc>
                <a:spcPct val="107000"/>
              </a:lnSpc>
              <a:spcBef>
                <a:spcPts val="0"/>
              </a:spcBef>
              <a:spcAft>
                <a:spcPts val="0"/>
              </a:spcAft>
            </a:pP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kern="1200" dirty="0">
                <a:effectLst/>
                <a:latin typeface="Montserrat" panose="00000500000000000000" pitchFamily="2" charset="0"/>
                <a:ea typeface="Calibri" panose="020F0502020204030204" pitchFamily="34" charset="0"/>
                <a:cs typeface="Arial" panose="020B0604020202020204" pitchFamily="34" charset="0"/>
              </a:rPr>
              <a:t>Conceda a los participantes cinco o diez minutos para crear sus propias medidas de acción. Puede ser útil para que quienes tengan metas similares trabajen juntos. Posteriormente, pida a un voluntario o al grupo que comparta su plan para analizar el proceso de establecimiento de metas. </a:t>
            </a: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kern="1200" dirty="0">
                <a:effectLst/>
                <a:latin typeface="Montserrat" panose="00000500000000000000" pitchFamily="2" charset="0"/>
                <a:ea typeface="Calibri" panose="020F0502020204030204" pitchFamily="34" charset="0"/>
                <a:cs typeface="Arial" panose="020B0604020202020204" pitchFamily="34" charset="0"/>
              </a:rPr>
              <a:t>En el caso de la capacitación virtual, puede usar el cronómetro para registrar el tiempo restante.</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Arial" panose="020B0604020202020204" pitchFamily="34" charset="0"/>
              </a:rPr>
              <a:t>[GUION SUGERIDO]</a:t>
            </a:r>
            <a:br>
              <a:rPr lang="en-US" sz="1000" i="1" kern="1200" dirty="0">
                <a:effectLst/>
                <a:latin typeface="Montserrat" panose="00000500000000000000" pitchFamily="2" charset="0"/>
                <a:ea typeface="Calibri" panose="020F0502020204030204" pitchFamily="34" charset="0"/>
                <a:cs typeface="Arial" panose="020B0604020202020204" pitchFamily="34" charset="0"/>
              </a:rPr>
            </a:br>
            <a:r>
              <a:rPr lang="es-US" sz="1000" i="1" kern="1200" dirty="0">
                <a:effectLst/>
                <a:latin typeface="Montserrat" panose="00000500000000000000" pitchFamily="2" charset="0"/>
                <a:ea typeface="Calibri" panose="020F0502020204030204" pitchFamily="34" charset="0"/>
                <a:cs typeface="Arial" panose="020B0604020202020204" pitchFamily="34" charset="0"/>
              </a:rPr>
              <a:t>Comer es un comportamiento aprendido y se basa en varias señales y emociones complejas. El camino para adoptar un comportamiento alimenticio saludable en su estilo de vida puede ser un camino de subidas y bajadas.  Recaer en los comportamientos anteriores es común. Los estudios sobre los fumadores muestran que pueden tener varios intentos para dejar de fumar antes de dejar este hábito por completo. Si su primer intento no es exitoso, piense en lo que aprendió en el proceso, e intente y ajuste el curso en el próximo intento.</a:t>
            </a:r>
          </a:p>
          <a:p>
            <a:pPr marL="0" marR="0" rtl="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Comprender lo difícil que es cambiar los hábitos alimentarios resalta la importancia de apoyar a los niños pequeños para que establezcan comportamientos saludables desde el principio.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rtl="0"/>
            <a:br>
              <a:rPr lang="en-US" sz="1000" i="1" dirty="0">
                <a:effectLst/>
                <a:latin typeface="Montserrat" panose="00000500000000000000" pitchFamily="2" charset="0"/>
                <a:ea typeface="Calibri" panose="020F0502020204030204" pitchFamily="34" charset="0"/>
                <a:cs typeface="Times New Roman" panose="02020603050405020304" pitchFamily="18" charset="0"/>
              </a:rPr>
            </a:br>
            <a:endParaRPr lang="en-US" sz="1000" i="1" dirty="0">
              <a:latin typeface="Montserrat" panose="00000500000000000000" pitchFamily="2" charset="0"/>
              <a:ea typeface="+mn-ea"/>
              <a:cs typeface="Arial"/>
            </a:endParaRPr>
          </a:p>
          <a:p>
            <a:pPr marL="0" marR="0" rtl="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algn="l" rtl="0" hangingPunct="0">
              <a:lnSpc>
                <a:spcPct val="100000"/>
              </a:lnSpc>
            </a:pPr>
            <a:r>
              <a:rPr lang="es-US" sz="1000" dirty="0">
                <a:latin typeface="Gotham" panose="02000504020000020004" pitchFamily="2" charset="0"/>
                <a:ea typeface="+mn-ea"/>
                <a:cs typeface="Arial"/>
              </a:rPr>
              <a:t> </a:t>
            </a:r>
          </a:p>
          <a:p>
            <a:pPr algn="l" rtl="0" hangingPunct="0">
              <a:lnSpc>
                <a:spcPct val="100000"/>
              </a:lnSpc>
            </a:pPr>
            <a:r>
              <a:rPr lang="es-US" dirty="0">
                <a:latin typeface="Gotham" panose="02000504020000020004" pitchFamily="2" charset="0"/>
                <a:ea typeface="+mn-ea"/>
                <a:cs typeface="Arial"/>
              </a:rPr>
              <a:t> </a:t>
            </a:r>
          </a:p>
          <a:p>
            <a:pPr rtl="0"/>
            <a:endParaRPr lang="en-US" dirty="0"/>
          </a:p>
        </p:txBody>
      </p:sp>
      <p:sp>
        <p:nvSpPr>
          <p:cNvPr id="4" name="Slide Number Placeholder 3"/>
          <p:cNvSpPr>
            <a:spLocks noGrp="1"/>
          </p:cNvSpPr>
          <p:nvPr>
            <p:ph type="sldNum" sz="quarter" idx="5"/>
          </p:nvPr>
        </p:nvSpPr>
        <p:spPr/>
        <p:txBody>
          <a:bodyPr rtlCol="0"/>
          <a:lstStyle/>
          <a:p>
            <a:pPr rtl="0"/>
            <a:fld id="{73878554-D853-4739-9037-53CEA62A5A1E}" type="slidenum">
              <a:rPr lang="en-US" smtClean="0"/>
              <a:t>28</a:t>
            </a:fld>
            <a:endParaRPr lang="en-US"/>
          </a:p>
        </p:txBody>
      </p:sp>
    </p:spTree>
    <p:extLst>
      <p:ext uri="{BB962C8B-B14F-4D97-AF65-F5344CB8AC3E}">
        <p14:creationId xmlns:p14="http://schemas.microsoft.com/office/powerpoint/2010/main" val="3957963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spcFirstLastPara="0" lIns="0" tIns="0" rIns="0" bIns="0" rtlCol="0" anchor="t"/>
          <a:lstStyle/>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kern="1200" dirty="0">
                <a:effectLst/>
                <a:latin typeface="Gotham" panose="02000504020000020004" pitchFamily="2" charset="0"/>
                <a:ea typeface="Calibri" panose="020F0502020204030204" pitchFamily="34" charset="0"/>
                <a:cs typeface="Arial" panose="020B0604020202020204" pitchFamily="34" charset="0"/>
              </a:rPr>
              <a:t>[</a:t>
            </a:r>
            <a:r>
              <a:rPr lang="es-US" sz="1000" b="1" i="0" kern="1200" dirty="0">
                <a:effectLst/>
                <a:latin typeface="Montserrat" panose="00000500000000000000" pitchFamily="2" charset="0"/>
                <a:ea typeface="Calibri" panose="020F0502020204030204" pitchFamily="34" charset="0"/>
                <a:cs typeface="Arial" panose="020B0604020202020204" pitchFamily="34" charset="0"/>
              </a:rPr>
              <a:t>NOTAS PARA EL CAPACITADOR]: Video- </a:t>
            </a:r>
            <a:r>
              <a:rPr lang="en-US" b="1" i="0" dirty="0">
                <a:solidFill>
                  <a:srgbClr val="0F0F0F"/>
                </a:solidFill>
                <a:effectLst/>
                <a:latin typeface="YouTube Sans"/>
              </a:rPr>
              <a:t>Come </a:t>
            </a:r>
            <a:r>
              <a:rPr lang="en-US" b="1" i="0" dirty="0" err="1">
                <a:solidFill>
                  <a:srgbClr val="0F0F0F"/>
                </a:solidFill>
                <a:effectLst/>
                <a:latin typeface="YouTube Sans"/>
              </a:rPr>
              <a:t>vegetales</a:t>
            </a:r>
            <a:r>
              <a:rPr lang="en-US" b="1" i="0" dirty="0">
                <a:solidFill>
                  <a:srgbClr val="0F0F0F"/>
                </a:solidFill>
                <a:effectLst/>
                <a:latin typeface="YouTube Sans"/>
              </a:rPr>
              <a:t>, </a:t>
            </a:r>
            <a:r>
              <a:rPr lang="en-US" b="1" i="0" dirty="0" err="1">
                <a:solidFill>
                  <a:srgbClr val="0F0F0F"/>
                </a:solidFill>
                <a:effectLst/>
                <a:latin typeface="YouTube Sans"/>
              </a:rPr>
              <a:t>Casi</a:t>
            </a:r>
            <a:r>
              <a:rPr lang="en-US" b="1" i="0" dirty="0">
                <a:solidFill>
                  <a:srgbClr val="0F0F0F"/>
                </a:solidFill>
                <a:effectLst/>
                <a:latin typeface="YouTube Sans"/>
              </a:rPr>
              <a:t> </a:t>
            </a:r>
            <a:r>
              <a:rPr lang="en-US" b="1" i="0" dirty="0" err="1">
                <a:solidFill>
                  <a:srgbClr val="0F0F0F"/>
                </a:solidFill>
                <a:effectLst/>
                <a:latin typeface="YouTube Sans"/>
              </a:rPr>
              <a:t>Creativo</a:t>
            </a:r>
            <a:r>
              <a:rPr lang="en-US" b="1" i="0" dirty="0">
                <a:solidFill>
                  <a:srgbClr val="0F0F0F"/>
                </a:solidFill>
                <a:effectLst/>
                <a:latin typeface="YouTube Sans"/>
              </a:rPr>
              <a:t>, https://www.youtube.com/watch?v=7RsjJionIGI</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b="1" i="0" dirty="0">
              <a:solidFill>
                <a:srgbClr val="0F0F0F"/>
              </a:solidFill>
              <a:effectLst/>
              <a:latin typeface="YouTube Sans"/>
            </a:endParaRPr>
          </a:p>
          <a:p>
            <a:pPr marL="0" marR="0" rtl="0">
              <a:lnSpc>
                <a:spcPct val="107000"/>
              </a:lnSpc>
              <a:spcBef>
                <a:spcPts val="0"/>
              </a:spcBef>
              <a:spcAft>
                <a:spcPts val="0"/>
              </a:spcAft>
            </a:pP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48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rtl="0"/>
            <a:r>
              <a:rPr lang="es-US" b="1" i="1" dirty="0">
                <a:latin typeface="Montserrat" panose="00000500000000000000" pitchFamily="2" charset="0"/>
              </a:rPr>
              <a:t>[GUION SUGERIDO]</a:t>
            </a:r>
            <a:br>
              <a:rPr lang="en-US" b="1" i="0" dirty="0">
                <a:latin typeface="Montserrat" panose="00000500000000000000" pitchFamily="2" charset="0"/>
              </a:rPr>
            </a:br>
            <a:br>
              <a:rPr lang="en-US" b="1" i="0" dirty="0">
                <a:latin typeface="Montserrat" panose="00000500000000000000" pitchFamily="2" charset="0"/>
              </a:rPr>
            </a:br>
            <a:r>
              <a:rPr lang="es-US" i="1" kern="1200" dirty="0">
                <a:solidFill>
                  <a:schemeClr val="tx1"/>
                </a:solidFill>
                <a:effectLst/>
                <a:latin typeface="Montserrat" panose="00000500000000000000" pitchFamily="2" charset="0"/>
                <a:ea typeface="+mn-ea"/>
                <a:cs typeface="+mn-cs"/>
              </a:rPr>
              <a:t>Cada quien tiene una historia de alimentación. Esta historia se basa en una vida de experiencias con la alimentación y la comida. Nuestra historia incluye los recuerdos que tenemos, los alimentos que nos gustan (y los que no) y lo que entendemos por nutrición. Las actitudes hacia la comida o las preferencias de comida empiezan a desarrollarse en la primera infancia. Los padres, la familia y los cuidadores adultos son una gran influencia. La relación que uno tiene con la comida se ve influenciada por cómo se habla de la comida en la familia, por el entorno que rodea a las comidas, la cultura, la religión, las tradiciones y los estilos de crianza de los hijos. El acceso y la disponibilidad también son factores que afectan las elecciones de comida de todas las familias. </a:t>
            </a:r>
          </a:p>
          <a:p>
            <a:pPr rtl="0"/>
            <a:endParaRPr lang="en-US" i="1" kern="1200" dirty="0">
              <a:solidFill>
                <a:schemeClr val="tx1"/>
              </a:solidFill>
              <a:effectLst/>
              <a:latin typeface="Montserrat" panose="00000500000000000000" pitchFamily="2" charset="0"/>
              <a:ea typeface="+mn-ea"/>
              <a:cs typeface="+mn-cs"/>
            </a:endParaRPr>
          </a:p>
          <a:p>
            <a:pPr rtl="0"/>
            <a:r>
              <a:rPr lang="es-US" i="1" kern="1200" dirty="0">
                <a:solidFill>
                  <a:schemeClr val="tx1"/>
                </a:solidFill>
                <a:effectLst/>
                <a:latin typeface="Montserrat" panose="00000500000000000000" pitchFamily="2" charset="0"/>
                <a:ea typeface="+mn-ea"/>
                <a:cs typeface="+mn-cs"/>
              </a:rPr>
              <a:t> </a:t>
            </a:r>
          </a:p>
          <a:p>
            <a:pPr rtl="0"/>
            <a:r>
              <a:rPr lang="es-US" b="1" i="0" kern="1200" dirty="0">
                <a:solidFill>
                  <a:schemeClr val="tx1"/>
                </a:solidFill>
                <a:effectLst/>
                <a:latin typeface="Montserrat" panose="00000500000000000000" pitchFamily="2" charset="0"/>
                <a:ea typeface="+mn-ea"/>
                <a:cs typeface="+mn-cs"/>
              </a:rPr>
              <a:t>[NOTAS PARA EL CAPACITADOR] </a:t>
            </a:r>
          </a:p>
          <a:p>
            <a:pPr rtl="0"/>
            <a:r>
              <a:rPr lang="es-US" b="1" i="0" kern="1200" dirty="0">
                <a:solidFill>
                  <a:schemeClr val="tx1"/>
                </a:solidFill>
                <a:effectLst/>
                <a:latin typeface="Montserrat" panose="00000500000000000000" pitchFamily="2" charset="0"/>
                <a:ea typeface="+mn-ea"/>
                <a:cs typeface="+mn-cs"/>
              </a:rPr>
              <a:t>Piense en una pequeña historia personal sobre experiencias con la comida con la que se sienta cómodo de compartir </a:t>
            </a:r>
            <a:r>
              <a:rPr lang="es-US" b="1" i="0" u="sng" kern="1200" dirty="0">
                <a:solidFill>
                  <a:schemeClr val="tx1"/>
                </a:solidFill>
                <a:effectLst/>
                <a:latin typeface="Montserrat" panose="00000500000000000000" pitchFamily="2" charset="0"/>
                <a:ea typeface="+mn-ea"/>
                <a:cs typeface="+mn-cs"/>
              </a:rPr>
              <a:t>o</a:t>
            </a:r>
            <a:r>
              <a:rPr lang="es-US" b="1" i="0" kern="1200" dirty="0">
                <a:solidFill>
                  <a:schemeClr val="tx1"/>
                </a:solidFill>
                <a:effectLst/>
                <a:latin typeface="Montserrat" panose="00000500000000000000" pitchFamily="2" charset="0"/>
                <a:ea typeface="+mn-ea"/>
                <a:cs typeface="+mn-cs"/>
              </a:rPr>
              <a:t> elija una de las siguientes historias:</a:t>
            </a:r>
          </a:p>
          <a:p>
            <a:pPr marL="228600" indent="-228600" rtl="0">
              <a:buFont typeface="+mj-lt"/>
              <a:buAutoNum type="arabicPeriod"/>
            </a:pPr>
            <a:r>
              <a:rPr lang="es-US" i="1" kern="1200" dirty="0">
                <a:solidFill>
                  <a:schemeClr val="tx1"/>
                </a:solidFill>
                <a:effectLst/>
                <a:latin typeface="Montserrat" panose="00000500000000000000" pitchFamily="2" charset="0"/>
                <a:ea typeface="+mn-ea"/>
                <a:cs typeface="+mn-cs"/>
              </a:rPr>
              <a:t>Crecí pensando que no me gusta el brócoli. Cuando era pequeño, mi madre cocinaba el brócoli en la estufa hasta que quedaba blando y pastoso. No me gustaba el olor que dejaba en la casa.  Evite comer brócoli durante mucho tiempo. Después, descubrí que el brócoli al vapor conserva un hermoso color verde brillante y tiene gran textura y sabor. Comencé a investigar recetas con brócoli. Hoy me gusta el brócoli asado, la ensalada de brócoli, el brócoli escaldado e incluso el brócoli a la parrilla. ¡Sigo sin disfrutarlo cuando está pastoso!</a:t>
            </a:r>
          </a:p>
          <a:p>
            <a:pPr marL="228600" lvl="0" indent="-228600" rtl="0">
              <a:buFont typeface="+mj-lt"/>
              <a:buAutoNum type="arabicPeriod"/>
            </a:pPr>
            <a:r>
              <a:rPr lang="es-US" i="1" kern="1200" dirty="0">
                <a:solidFill>
                  <a:schemeClr val="tx1"/>
                </a:solidFill>
                <a:effectLst/>
                <a:latin typeface="Montserrat" panose="00000500000000000000" pitchFamily="2" charset="0"/>
                <a:ea typeface="+mn-ea"/>
                <a:cs typeface="+mn-cs"/>
              </a:rPr>
              <a:t>Cuando era chico, recuerdo que mi papá era exigente. Le gustaba la carne frita y solo comía verduras si estaban fritas o hervidas con tocino, así que eso es lo que comíamos. Recuerdo que una vez fui a casa de un amigo cuando estaba en la escuela secundaria y que me sirvieron papas asadas. ¡No sabía qué eran! Aprendí a comer los alimentos de otras maneras, pero el olor de los alimentos fritos me trae buenos recuerdos de mi infancia.</a:t>
            </a:r>
          </a:p>
          <a:p>
            <a:pPr marL="228600" lvl="0" indent="-228600" rtl="0">
              <a:buFont typeface="+mj-lt"/>
              <a:buAutoNum type="arabicPeriod"/>
            </a:pPr>
            <a:r>
              <a:rPr lang="es-US" i="1" kern="1200" dirty="0">
                <a:solidFill>
                  <a:schemeClr val="tx1"/>
                </a:solidFill>
                <a:effectLst/>
                <a:latin typeface="Montserrat" panose="00000500000000000000" pitchFamily="2" charset="0"/>
                <a:ea typeface="+mn-ea"/>
                <a:cs typeface="+mn-cs"/>
              </a:rPr>
              <a:t>Nuestra situación alimenticia era muy poco confiable cuando era adolescente. Vivía con mi mamá, que era auxiliar escolar y conductora de autobuses. A veces no había nada de comer en nuestra casa. Mi mamá preparaba algo para la cena e intentaba darme la mayor parte a mí. Recuerdo ir a costarme con hambre y ansiedad. Cuando teníamos comida, mi mamá hacía una lasaña y un pan de ajo increíbles, que siguen siendo mi comida favorita. Cuando mi mamá consiguió un trabajo mejor y la comida dejó de escasear, comencé a comer en exceso debido a la persistente sensación de que podría no tener qué comer después. Ahora, años más tarde, sigo lidiando con ese sentimiento.</a:t>
            </a:r>
          </a:p>
          <a:p>
            <a:pPr marL="228600" lvl="0" indent="-228600" rtl="0">
              <a:buFont typeface="+mj-lt"/>
              <a:buAutoNum type="arabicPeriod"/>
            </a:pPr>
            <a:r>
              <a:rPr lang="es-US" i="1" kern="1200" dirty="0">
                <a:solidFill>
                  <a:schemeClr val="tx1"/>
                </a:solidFill>
                <a:effectLst/>
                <a:latin typeface="Montserrat" panose="00000500000000000000" pitchFamily="2" charset="0"/>
                <a:ea typeface="+mn-ea"/>
                <a:cs typeface="+mn-cs"/>
              </a:rPr>
              <a:t>Los padres de mi papá, que eran de la India, vivían con nosotros cuando yo era niño, y la mayoría de las veces, mi abuela o mi madre cocinaban. Mi mamá creció en Luisiana y le encantaba hacer comida criolla y, por supuesto, mi abuela cocinaba comida india. ¡Casi toda la comida en mi casa era picante! Hasta el día de hoy me encanta la comida picante. A mis amigos les parece gracioso que guarde paquetes de pimienta roja triturada en mi bolso para condimentar la comida cuando como afuera.</a:t>
            </a:r>
          </a:p>
          <a:p>
            <a:pPr marL="0" lvl="0" indent="0" rtl="0">
              <a:buFont typeface="+mj-lt"/>
              <a:buNone/>
            </a:pPr>
            <a:endParaRPr lang="en-US" i="1" kern="1200" dirty="0">
              <a:solidFill>
                <a:schemeClr val="tx1"/>
              </a:solidFill>
              <a:effectLst/>
              <a:latin typeface="Montserrat" panose="00000500000000000000" pitchFamily="2" charset="0"/>
              <a:ea typeface="+mn-ea"/>
              <a:cs typeface="+mn-cs"/>
            </a:endParaRPr>
          </a:p>
          <a:p>
            <a:pPr marL="0" marR="0" rtl="0">
              <a:lnSpc>
                <a:spcPct val="107000"/>
              </a:lnSpc>
              <a:spcBef>
                <a:spcPts val="0"/>
              </a:spcBef>
              <a:spcAft>
                <a:spcPts val="0"/>
              </a:spcAft>
            </a:pPr>
            <a:r>
              <a:rPr lang="es-US" sz="1000" b="1" i="0" kern="1200" dirty="0">
                <a:solidFill>
                  <a:srgbClr val="000000"/>
                </a:solidFill>
                <a:effectLst/>
                <a:latin typeface="Gotham" panose="02000504020000020004" pitchFamily="2" charset="0"/>
                <a:ea typeface="Calibri" panose="020F0502020204030204" pitchFamily="34" charset="0"/>
                <a:cs typeface="Calibri" panose="020F0502020204030204" pitchFamily="34" charset="0"/>
              </a:rPr>
              <a:t>[NOTAS PARA EL CAPACITADOR]:</a:t>
            </a:r>
            <a:r>
              <a:rPr lang="es-US" sz="1000" b="1" i="0" kern="1200" dirty="0">
                <a:effectLst/>
                <a:latin typeface="Gotham" panose="02000504020000020004" pitchFamily="2" charset="0"/>
                <a:ea typeface="Calibri" panose="020F0502020204030204" pitchFamily="34" charset="0"/>
                <a:cs typeface="Arial" panose="020B0604020202020204" pitchFamily="34" charset="0"/>
              </a:rPr>
              <a:t> </a:t>
            </a:r>
            <a:br>
              <a:rPr lang="en-US" sz="1000" b="1" i="0" kern="1200" dirty="0">
                <a:effectLst/>
                <a:latin typeface="Gotham" panose="02000504020000020004" pitchFamily="2" charset="0"/>
                <a:ea typeface="Calibri" panose="020F0502020204030204" pitchFamily="34" charset="0"/>
                <a:cs typeface="Arial" panose="020B0604020202020204" pitchFamily="34" charset="0"/>
              </a:rPr>
            </a:br>
            <a:r>
              <a:rPr lang="es-US" sz="1000" b="1" kern="1200" dirty="0">
                <a:effectLst/>
                <a:latin typeface="Gotham" panose="02000504020000020004" pitchFamily="2" charset="0"/>
                <a:ea typeface="Calibri" panose="020F0502020204030204" pitchFamily="34" charset="0"/>
                <a:cs typeface="Arial" panose="020B0604020202020204" pitchFamily="34" charset="0"/>
              </a:rPr>
              <a:t>Pida a los participantes que encuentren la Caja de historias de alimentación en los folletos. Espere diez minutos para que terminen sus apuntes.</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Hay varias maneras de realizar esta actividad:</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dirty="0">
                <a:effectLst/>
                <a:latin typeface="Gotham" panose="02000504020000020004" pitchFamily="2" charset="0"/>
                <a:ea typeface="Calibri" panose="020F0502020204030204" pitchFamily="34" charset="0"/>
                <a:cs typeface="Arial" panose="020B0604020202020204" pitchFamily="34" charset="0"/>
              </a:rPr>
              <a:t> </a:t>
            </a:r>
            <a:endParaRPr lang="en-US" sz="1000" dirty="0">
              <a:effectLst/>
              <a:latin typeface="Gotham" panose="02000504020000020004" pitchFamily="2" charset="0"/>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b="1" kern="1200" dirty="0">
                <a:effectLst/>
                <a:latin typeface="Gotham" panose="02000504020000020004" pitchFamily="2" charset="0"/>
                <a:ea typeface="Calibri" panose="020F0502020204030204" pitchFamily="34" charset="0"/>
                <a:cs typeface="Arial" panose="020B0604020202020204" pitchFamily="34" charset="0"/>
              </a:rPr>
              <a:t>Pida a uno o varios voluntarios que se presenten y que compartan sus respuestas.</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b="1" kern="1200" dirty="0">
                <a:effectLst/>
                <a:latin typeface="Gotham" panose="02000504020000020004" pitchFamily="2" charset="0"/>
                <a:ea typeface="Calibri" panose="020F0502020204030204" pitchFamily="34" charset="0"/>
                <a:cs typeface="Arial" panose="020B0604020202020204" pitchFamily="34" charset="0"/>
              </a:rPr>
              <a:t>Pida a los participantes que formen grupos de cuatro y que compartan sus historias de alimentación. </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b="1" kern="1200" dirty="0">
                <a:effectLst/>
                <a:latin typeface="Gotham" panose="02000504020000020004" pitchFamily="2" charset="0"/>
                <a:ea typeface="Calibri" panose="020F0502020204030204" pitchFamily="34" charset="0"/>
                <a:cs typeface="Arial" panose="020B0604020202020204" pitchFamily="34" charset="0"/>
              </a:rPr>
              <a:t>Lea cada pregunta en voz alta y pida a los participantes que se presenten y que compartan sus respuestas.</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228600" marR="0" indent="-22860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 </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Resuma con algunos de los conceptos clave que escuche de los participantes relacionados con la cultura, la religión, los estilos de crianza, el acceso a los alimentos y el entorno alimenticio.</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 </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Algunas de las preguntas incluidas en el folleto son:</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 </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Mencione varias frutas y verduras que le gustaban cuando era niño.</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¿Qué platillo recuerda que su padre/madre o miembro de la familia preparaban? ¿Por qué este platillo era el más sobresaliente para usted?</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¿Cómo eran sus comidas en familia cuando era niño?</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¿Qué comida evita hoy en día? ¿Por qué?</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¿Qué alimento le gusta actualmente cuando está celebrando algo?</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¿De qué manera piensa que sus experiencias infantiles con la comida influyan en sus elecciones alimenticias actuales?</a:t>
            </a:r>
          </a:p>
          <a:p>
            <a:pPr marL="0" marR="0" rtl="0">
              <a:lnSpc>
                <a:spcPct val="107000"/>
              </a:lnSpc>
              <a:spcBef>
                <a:spcPts val="0"/>
              </a:spcBef>
              <a:spcAft>
                <a:spcPts val="0"/>
              </a:spcAft>
            </a:pPr>
            <a:r>
              <a:rPr lang="es-US" sz="1000" b="1" kern="1200" dirty="0">
                <a:effectLst/>
                <a:latin typeface="Gotham" panose="02000504020000020004" pitchFamily="2" charset="0"/>
                <a:ea typeface="Calibri" panose="020F0502020204030204" pitchFamily="34" charset="0"/>
                <a:cs typeface="Arial" panose="020B0604020202020204" pitchFamily="34" charset="0"/>
              </a:rPr>
              <a:t>¿De qué manera influyeron la cultura y la tradición en su historia de alimentación?</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dirty="0">
                <a:effectLst/>
                <a:latin typeface="Gotham" panose="02000504020000020004" pitchFamily="2" charset="0"/>
                <a:ea typeface="Calibri" panose="020F0502020204030204" pitchFamily="34" charset="0"/>
                <a:cs typeface="Arial" panose="020B0604020202020204" pitchFamily="34" charset="0"/>
              </a:rPr>
              <a:t> </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dirty="0">
                <a:effectLst/>
                <a:latin typeface="Gotham" panose="02000504020000020004" pitchFamily="2" charset="0"/>
                <a:ea typeface="Calibri" panose="020F0502020204030204" pitchFamily="34" charset="0"/>
                <a:cs typeface="Arial" panose="020B0604020202020204" pitchFamily="34" charset="0"/>
              </a:rPr>
              <a:t> </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dirty="0">
                <a:effectLst/>
                <a:latin typeface="Gotham" panose="02000504020000020004" pitchFamily="2" charset="0"/>
                <a:ea typeface="Calibri" panose="020F0502020204030204" pitchFamily="34" charset="0"/>
                <a:cs typeface="Arial" panose="020B0604020202020204" pitchFamily="34" charset="0"/>
              </a:rPr>
              <a:t>Las prácticas de alimentación de los niños han cambiado en los últimos cincuenta años. Estos cambios son el resultado de los cambios de la sociedad (positivos y negativos), la información (y la desinformación) en torno a los alimentos y las dietas, la influencia de la industria alimenticia y los nuevos conocimientos científicos que hay sobre nutrición.</a:t>
            </a:r>
            <a:endParaRPr lang="en-US" sz="1000" b="1" dirty="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dirty="0">
                <a:effectLst/>
                <a:latin typeface="Gotham" panose="02000504020000020004" pitchFamily="2" charset="0"/>
                <a:ea typeface="Calibri" panose="020F0502020204030204" pitchFamily="34" charset="0"/>
                <a:cs typeface="Arial" panose="020B0604020202020204" pitchFamily="34" charset="0"/>
              </a:rPr>
              <a:t>Entender las influencias que hay detrás de nuestras creencias y actitudes en torno a la comida puede ayudarnos a ser conscientes de cómo nuestros comportamientos y acciones en torno a la comida influyen en los niños que cuidamos.</a:t>
            </a:r>
            <a:endParaRPr lang="en-US" i="1" kern="1200" dirty="0">
              <a:solidFill>
                <a:schemeClr val="tx1"/>
              </a:solidFill>
              <a:effectLst/>
              <a:latin typeface="Montserrat" panose="00000500000000000000" pitchFamily="2" charset="0"/>
              <a:ea typeface="+mn-ea"/>
              <a:cs typeface="+mn-cs"/>
            </a:endParaRPr>
          </a:p>
          <a:p>
            <a:pPr rtl="0"/>
            <a:r>
              <a:rPr lang="es-US" i="1" kern="1200" dirty="0">
                <a:solidFill>
                  <a:schemeClr val="tx1"/>
                </a:solidFill>
                <a:effectLst/>
                <a:latin typeface="Montserrat" panose="00000500000000000000" pitchFamily="2" charset="0"/>
                <a:ea typeface="+mn-ea"/>
                <a:cs typeface="+mn-cs"/>
              </a:rPr>
              <a:t> </a:t>
            </a: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3</a:t>
            </a:fld>
            <a:endParaRPr lang="en-US"/>
          </a:p>
        </p:txBody>
      </p:sp>
    </p:spTree>
    <p:extLst>
      <p:ext uri="{BB962C8B-B14F-4D97-AF65-F5344CB8AC3E}">
        <p14:creationId xmlns:p14="http://schemas.microsoft.com/office/powerpoint/2010/main" val="945096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Las preferencias alimenticias y los patrones dietéticos comienzan a desarrollarse desde el nacimiento. Desde el nacimiento hasta los 2 años es un período crítico para mostrar a los niños una amplia variedad de alimentos saludables y establecer una preferencia por las opciones sanas. Las guarderías pueden ayudar a influir en estas preferencias, ya que los niños pueden consumir hasta dos comidas y dos colaciones diariamente mientras vayan.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Establecer hábitos alimenticios saludables desde una edad temprana puede contribuir a una buena salud de por vida.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ontserrat" panose="00000500000000000000" pitchFamily="2" charset="0"/>
                <a:ea typeface="+mn-ea"/>
                <a:cs typeface="+mn-cs"/>
              </a:rPr>
              <a:t>Los términos profesional de CET (cuidado y educación temprana) se utilizan para referirse a todos los profesionales que cuidan a los niños en hogares de atención infantil familiar, centros o programas de educación temprana, preescolares y centros. Use el término que sea aceptable para sus participantes. Algunos profesionales de CET prefieren el término maestro, proveedor o educador.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ontserrat" panose="00000500000000000000" pitchFamily="2" charset="0"/>
                <a:ea typeface="+mn-ea"/>
                <a:cs typeface="+mn-cs"/>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Nuestros hábitos de consumo de alimentos y comidas empiezan a desarrollarse en la primera infancia. Como adultos, conservamos algunos de estos hábitos y preferencias hoy en día. </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Establecer hábitos alimenticios saludables desde una edad temprana puede contribuir a una buena salud de por vida. </a:t>
            </a:r>
            <a:endParaRPr lang="en-US" sz="1000" i="1" kern="120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Los bebés y los niños pequeños dependen de los adultos que los rodean para elegir los alimentos que se les proporcionarán y el entorno y las prácticas del ambiente alimenticio. Como profesionales de la atención de la primera infancia, podemos ayudar a los niños a convertirse en consumidores de alimentos saludables.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A medida que los niños participan en las comidas con sus compañeros de clase, sus cuidadores y su familia, podemos observar el crecimiento en múltiples áreas del desarrollo. En esta sección exploraremos la función de la nutrición en tres áreas del desarrollo infantil: desarrollo cerebral, desarrollo físico y desarrollo socioemocional. También consideraremos cómo los adultos pueden ayudar a los niños a desarrollar comportamientos alimenticios saludables.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Arial" panose="020B060402020202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El desarrollo infantil es un proceso altamente interactivo: la genética, el entorno, las prácticas sociales y culturales y la nutrición influyen en el crecimiento del niño.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Una dieta sana para los niños pequeños contribuye al bienestar físico y también es vital para un buen desarrollo cognitivo. Las investigaciones actuales demuestran que una dieta variada y rica en nutrientes esenciales, como proteínas, carbohidratos, grasas saludables y vitaminas y minerales, favorece los períodos de crecimiento rápido y el desarrollo del cerebro. Además, los buenos hábitos de alimentación y un buen entorno son cruciales para el aprendizaje socioemocional de un niño pequeño.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Las preferencias alimenticias y los patrones dietéticos comienzan a desarrollarse desde el nacimiento. Desde el nacimiento hasta los 2 años es un período crítico para mostrar a los niños una amplia variedad de alimentos saludables y establecer una preferencia por las opciones sanas. Las guarderías pueden ayudar a influir en estas preferencias, ya que los niños pueden consumir hasta dos comidas y dos colaciones diariamente mientras vayan.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Establecer hábitos alimenticios saludables desde una edad temprana puede contribuir a una buena salud de por vida.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30</a:t>
            </a:fld>
            <a:endParaRPr lang="en-US"/>
          </a:p>
        </p:txBody>
      </p:sp>
    </p:spTree>
    <p:extLst>
      <p:ext uri="{BB962C8B-B14F-4D97-AF65-F5344CB8AC3E}">
        <p14:creationId xmlns:p14="http://schemas.microsoft.com/office/powerpoint/2010/main" val="3437913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Desde el nacimiento hasta los seis meses, el crecimiento físico sucede más rápidamente que en cualquier otro momento de la vida y está impulsado por calorías y nutrientes. Por lo general, a los cuatro a seis meses de vida, los bebés duplican el peso con el que nacieron, y lo triplican al año. Las necesidades energéticas de los bebés son mayores por libra que en cualquier otro momento de la vida. El crecimiento se ralentiza cuando son niños pequeños y preescolares, pero continúa a un ritmo constante. La grasa es especialmente importante para el desarrollo y el funcionamiento del cerebro.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El desarrollo de las habilidades motoras forma parte del crecimiento y el desarrollo físico. A medida que surgen las habilidades motoras y aumenta el movimiento, aumentan las necesidades energéticas diarias. Los bebés que gatean necesitan más energía que los que no dominan esta habilidad.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Durante la siguiente capacitación, </a:t>
            </a: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Cómo nutrir a los bebés y niños pequeños y cómo nutrir a los niños preescolares</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el contenido abarcará la función de la nutrición y las experiencias durante las comidas en el desarrollo de las habilidades motoras.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rtl="0"/>
            <a:endParaRPr lang="en-US" i="1" dirty="0"/>
          </a:p>
        </p:txBody>
      </p:sp>
      <p:sp>
        <p:nvSpPr>
          <p:cNvPr id="4" name="Slide Number Placeholder 3"/>
          <p:cNvSpPr>
            <a:spLocks noGrp="1"/>
          </p:cNvSpPr>
          <p:nvPr>
            <p:ph type="sldNum" sz="quarter" idx="5"/>
          </p:nvPr>
        </p:nvSpPr>
        <p:spPr/>
        <p:txBody>
          <a:bodyPr rtlCol="0"/>
          <a:lstStyle/>
          <a:p>
            <a:pPr rtl="0"/>
            <a:fld id="{73878554-D853-4739-9037-53CEA62A5A1E}" type="slidenum">
              <a:rPr lang="en-US" smtClean="0"/>
              <a:t>31</a:t>
            </a:fld>
            <a:endParaRPr lang="en-US"/>
          </a:p>
        </p:txBody>
      </p:sp>
    </p:spTree>
    <p:extLst>
      <p:ext uri="{BB962C8B-B14F-4D97-AF65-F5344CB8AC3E}">
        <p14:creationId xmlns:p14="http://schemas.microsoft.com/office/powerpoint/2010/main" val="1622481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spcFirstLastPara="1" lIns="0" tIns="0" rIns="0" bIns="0" rtlCol="0" anchor="t"/>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Arial" panose="020B060402020202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Desde el nacimiento hasta los tres años, el cerebro crece más rápidamente que en cualquier otra etapa de la vida. La nutrición provee lo necesario para un rápido crecimiento.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El cerebro en desarrollo también necesita experiencias en ambientes de apoyo e interacciones con cuidadores receptivos. La alimentación ofrece oportunidades para ambas cosas.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Durante la infancia, la leche materna o la fórmula en biberón proporcionan los nutrientes necesarios. El proceso físico de amamantar o recibir abrazos durante la alimentación con biberón ofrece experiencias e interacciones que nutren el cerebro.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Cuando uno es niño, el cerebro está ocupado formando conexiones sinápticas. Estas son las conexiones que permiten a las neuronas (células cerebrales) comunicarse entre sí. Se forman varias conexiones sinápticas en las áreas del cerebro responsables del desarrollo del lenguaje, las habilidades motoras y cognitivas. Los ingredientes de las comidas que favorecen el desarrollo del cerebro incluyen las interacciones y las conversaciones sociales y una dieta sana y variada.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Si un niño sufre una mala nutrición, el desarrollo del cerebro puede verse comprometido por la ausencia de nutrientes clave necesarios para el correcto funcionamiento cognitivo y el desarrollo neuronal. Los nutrientes esenciales para el desarrollo del cerebro son las proteínas, el hierro, el zinc y el yodo.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La restricción de</a:t>
            </a:r>
            <a:r>
              <a:rPr lang="es-US" sz="1000" b="1" i="1" kern="1200" dirty="0">
                <a:effectLst/>
                <a:latin typeface="Montserrat" panose="00000500000000000000" pitchFamily="2" charset="0"/>
                <a:ea typeface="Calibri" panose="020F0502020204030204" pitchFamily="34" charset="0"/>
                <a:cs typeface="Arial" panose="020B0604020202020204" pitchFamily="34" charset="0"/>
              </a:rPr>
              <a:t> proteínas </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que se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observa</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en</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la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desnutrición</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puede</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ocasionar</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que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los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cerebros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sean</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más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pequeños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con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menos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neuronas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y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concentraciones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reducidas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de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neurotransmisores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y </a:t>
            </a:r>
            <a:r>
              <a:rPr lang="en-US" sz="1000" i="1" kern="1200" dirty="0" err="1">
                <a:effectLst/>
                <a:latin typeface="Montserrat" panose="00000500000000000000" pitchFamily="2" charset="0"/>
                <a:ea typeface="Calibri" panose="020F0502020204030204" pitchFamily="34" charset="0"/>
                <a:cs typeface="Arial" panose="020B0604020202020204" pitchFamily="34" charset="0"/>
              </a:rPr>
              <a:t>factores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de crecimiento.*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Arial" panose="020B0604020202020204" pitchFamily="34" charset="0"/>
              </a:rPr>
              <a:t>El hierro </a:t>
            </a:r>
            <a:r>
              <a:rPr lang="es-US" sz="1000" i="1" kern="1200" dirty="0">
                <a:effectLst/>
                <a:latin typeface="Montserrat" panose="00000500000000000000" pitchFamily="2" charset="0"/>
                <a:ea typeface="Calibri" panose="020F0502020204030204" pitchFamily="34" charset="0"/>
                <a:cs typeface="Arial" panose="020B0604020202020204" pitchFamily="34" charset="0"/>
              </a:rPr>
              <a:t> es necesario para un desarrollo anatómico normal del cerebro. Los niños pequeños corren el riesgo de padecer una deficiencia de hierro debido a su rápido crecimiento y a la expansión de su volumen, lo que requiere hierro.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Arial" panose="020B0604020202020204" pitchFamily="34" charset="0"/>
              </a:rPr>
              <a:t>El zinc </a:t>
            </a:r>
            <a:r>
              <a:rPr lang="es-US" sz="1000" i="1" kern="1200" dirty="0">
                <a:effectLst/>
                <a:latin typeface="Montserrat" panose="00000500000000000000" pitchFamily="2" charset="0"/>
                <a:ea typeface="Calibri" panose="020F0502020204030204" pitchFamily="34" charset="0"/>
                <a:cs typeface="Arial" panose="020B0604020202020204" pitchFamily="34" charset="0"/>
              </a:rPr>
              <a:t>y el yodo desempeñan una función fundamental en el desarrollo de las neuronas.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Arial" panose="020B0604020202020204" pitchFamily="34" charset="0"/>
              </a:rPr>
              <a:t>Las grasas </a:t>
            </a:r>
            <a:r>
              <a:rPr lang="es-US" sz="1000" i="1" kern="1200" dirty="0">
                <a:effectLst/>
                <a:latin typeface="Montserrat" panose="00000500000000000000" pitchFamily="2" charset="0"/>
                <a:ea typeface="Calibri" panose="020F0502020204030204" pitchFamily="34" charset="0"/>
                <a:cs typeface="Arial" panose="020B0604020202020204" pitchFamily="34" charset="0"/>
              </a:rPr>
              <a:t>también tienen una función crucial, ya que favorecen la mielinización en el cerebro en crecimiento.  Los niños necesitan un alto nivel de grasa en su dieta, alrededor del 50 % de las calorías totales hasta los dos años. Los bebés deben recibir la mayor parte de esta grasa de la leche materna o de la fórmula durante el primer año de vida.</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Una dieta variada y sana durante los entornos de atención temprana favorecen el desarrollo del cerebro.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algn="l" rtl="0" hangingPunct="0">
              <a:lnSpc>
                <a:spcPct val="100000"/>
              </a:lnSpc>
            </a:pPr>
            <a:endParaRPr dirty="0">
              <a:latin typeface="Gotham" panose="02000504020000020004" pitchFamily="2" charset="0"/>
              <a:ea typeface="+mn-ea"/>
              <a:cs typeface="Arial"/>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135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200" b="1" i="1" kern="1200" dirty="0">
                <a:effectLst/>
                <a:latin typeface="Gotham" panose="02000504020000020004" pitchFamily="2" charset="0"/>
                <a:ea typeface="Calibri" panose="020F0502020204030204" pitchFamily="34" charset="0"/>
                <a:cs typeface="Calibri" panose="020F0502020204030204" pitchFamily="34" charset="0"/>
              </a:rPr>
              <a:t>[</a:t>
            </a:r>
            <a:r>
              <a:rPr lang="es-US" sz="12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200" i="1" kern="1200" dirty="0">
                <a:effectLst/>
                <a:latin typeface="Montserrat" panose="00000500000000000000" pitchFamily="2" charset="0"/>
                <a:ea typeface="Calibri" panose="020F0502020204030204" pitchFamily="34" charset="0"/>
                <a:cs typeface="Calibri" panose="020F0502020204030204" pitchFamily="34" charset="0"/>
              </a:rPr>
              <a:t>Además del desarrollo del cerebro, una buena nutrición es importante para nuestros dientes, encías y boca. </a:t>
            </a:r>
            <a:br>
              <a:rPr lang="en-US" sz="1200" i="1" kern="1200" dirty="0">
                <a:effectLst/>
                <a:latin typeface="Montserrat" panose="00000500000000000000" pitchFamily="2" charset="0"/>
                <a:ea typeface="Calibri" panose="020F0502020204030204" pitchFamily="34" charset="0"/>
                <a:cs typeface="Calibri" panose="020F0502020204030204" pitchFamily="34" charset="0"/>
              </a:rPr>
            </a:br>
            <a:endParaRPr lang="en-US" sz="12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200" b="1" i="0" kern="1200" dirty="0">
                <a:effectLst/>
                <a:latin typeface="Montserrat" panose="00000500000000000000" pitchFamily="2" charset="0"/>
                <a:ea typeface="Calibri" panose="020F0502020204030204" pitchFamily="34" charset="0"/>
                <a:cs typeface="Calibri" panose="020F0502020204030204" pitchFamily="34" charset="0"/>
              </a:rPr>
              <a:t>[NOTAS PARA EL CAPACITADOR]</a:t>
            </a:r>
          </a:p>
          <a:p>
            <a:pPr marL="0" marR="0" rtl="0">
              <a:lnSpc>
                <a:spcPct val="107000"/>
              </a:lnSpc>
              <a:spcBef>
                <a:spcPts val="0"/>
              </a:spcBef>
              <a:spcAft>
                <a:spcPts val="0"/>
              </a:spcAft>
            </a:pPr>
            <a:r>
              <a:rPr lang="es-US" sz="1200" b="1" i="0" kern="1200" dirty="0">
                <a:effectLst/>
                <a:latin typeface="Montserrat" panose="00000500000000000000" pitchFamily="2" charset="0"/>
                <a:ea typeface="Calibri" panose="020F0502020204030204" pitchFamily="34" charset="0"/>
                <a:cs typeface="Calibri" panose="020F0502020204030204" pitchFamily="34" charset="0"/>
              </a:rPr>
              <a:t>Resalte los puntos clave de la diapositiva.</a:t>
            </a:r>
          </a:p>
          <a:p>
            <a:pPr marL="0" marR="0" rtl="0">
              <a:lnSpc>
                <a:spcPct val="107000"/>
              </a:lnSpc>
              <a:spcBef>
                <a:spcPts val="0"/>
              </a:spcBef>
              <a:spcAft>
                <a:spcPts val="0"/>
              </a:spcAft>
            </a:pPr>
            <a:endParaRPr lang="en-US" sz="12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200" kern="1200" dirty="0">
                <a:effectLst/>
                <a:latin typeface="Montserrat" panose="00000500000000000000" pitchFamily="2" charset="0"/>
                <a:ea typeface="Calibri" panose="020F0502020204030204" pitchFamily="34" charset="0"/>
                <a:cs typeface="Calibri" panose="020F0502020204030204" pitchFamily="34" charset="0"/>
              </a:rPr>
              <a:t>Fuente: American </a:t>
            </a:r>
            <a:r>
              <a:rPr lang="es-US" sz="1200" kern="1200" dirty="0" err="1">
                <a:effectLst/>
                <a:latin typeface="Montserrat" panose="00000500000000000000" pitchFamily="2" charset="0"/>
                <a:ea typeface="Calibri" panose="020F0502020204030204" pitchFamily="34" charset="0"/>
                <a:cs typeface="Calibri" panose="020F0502020204030204" pitchFamily="34" charset="0"/>
              </a:rPr>
              <a:t>Academy</a:t>
            </a:r>
            <a:r>
              <a:rPr lang="es-US" sz="1200" kern="1200" dirty="0">
                <a:effectLst/>
                <a:latin typeface="Montserrat" panose="00000500000000000000" pitchFamily="2" charset="0"/>
                <a:ea typeface="Calibri" panose="020F0502020204030204" pitchFamily="34" charset="0"/>
                <a:cs typeface="Calibri" panose="020F0502020204030204" pitchFamily="34" charset="0"/>
              </a:rPr>
              <a:t> of </a:t>
            </a:r>
            <a:r>
              <a:rPr lang="es-US" sz="1200" kern="1200" dirty="0" err="1">
                <a:effectLst/>
                <a:latin typeface="Montserrat" panose="00000500000000000000" pitchFamily="2" charset="0"/>
                <a:ea typeface="Calibri" panose="020F0502020204030204" pitchFamily="34" charset="0"/>
                <a:cs typeface="Calibri" panose="020F0502020204030204" pitchFamily="34" charset="0"/>
              </a:rPr>
              <a:t>Pediatric</a:t>
            </a:r>
            <a:r>
              <a:rPr lang="es-US" sz="1200" kern="1200" dirty="0">
                <a:effectLst/>
                <a:latin typeface="Montserrat" panose="00000500000000000000" pitchFamily="2" charset="0"/>
                <a:ea typeface="Calibri" panose="020F0502020204030204" pitchFamily="34" charset="0"/>
                <a:cs typeface="Calibri" panose="020F0502020204030204" pitchFamily="34" charset="0"/>
              </a:rPr>
              <a:t> </a:t>
            </a:r>
            <a:r>
              <a:rPr lang="es-US" sz="1200" kern="1200" dirty="0" err="1">
                <a:effectLst/>
                <a:latin typeface="Montserrat" panose="00000500000000000000" pitchFamily="2" charset="0"/>
                <a:ea typeface="Calibri" panose="020F0502020204030204" pitchFamily="34" charset="0"/>
                <a:cs typeface="Calibri" panose="020F0502020204030204" pitchFamily="34" charset="0"/>
              </a:rPr>
              <a:t>Dentists</a:t>
            </a:r>
            <a:r>
              <a:rPr lang="es-US" sz="1200" kern="1200" dirty="0">
                <a:effectLst/>
                <a:latin typeface="Montserrat" panose="00000500000000000000" pitchFamily="2" charset="0"/>
                <a:ea typeface="Calibri" panose="020F0502020204030204" pitchFamily="34" charset="0"/>
                <a:cs typeface="Calibri" panose="020F0502020204030204" pitchFamily="34" charset="0"/>
              </a:rPr>
              <a:t> aapd.org</a:t>
            </a:r>
            <a:endParaRPr lang="en-US" sz="110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33</a:t>
            </a:fld>
            <a:endParaRPr lang="en-US"/>
          </a:p>
        </p:txBody>
      </p:sp>
    </p:spTree>
    <p:extLst>
      <p:ext uri="{BB962C8B-B14F-4D97-AF65-F5344CB8AC3E}">
        <p14:creationId xmlns:p14="http://schemas.microsoft.com/office/powerpoint/2010/main" val="3108771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rtl="0"/>
            <a:r>
              <a:rPr lang="es-US" sz="1000" b="1" i="1" kern="1200">
                <a:effectLst/>
                <a:latin typeface="Gotham" panose="02000504020000020004" pitchFamily="2" charset="0"/>
                <a:ea typeface="Calibri" panose="020F0502020204030204" pitchFamily="34" charset="0"/>
                <a:cs typeface="Calibri" panose="020F0502020204030204" pitchFamily="34" charset="0"/>
              </a:rPr>
              <a:t>[GUION SUGERIDO]</a:t>
            </a:r>
          </a:p>
          <a:p>
            <a:pPr rtl="0"/>
            <a:r>
              <a:rPr lang="es-US" sz="1000" i="1" kern="1200">
                <a:effectLst/>
                <a:latin typeface="Gotham" panose="02000504020000020004" pitchFamily="2" charset="0"/>
                <a:ea typeface="Calibri" panose="020F0502020204030204" pitchFamily="34" charset="0"/>
                <a:cs typeface="Calibri" panose="020F0502020204030204" pitchFamily="34" charset="0"/>
              </a:rPr>
              <a:t>Las habilidades socioemocionales nos ayudan a relacionarnos con los demás y a gestionar las emociones. Las habilidades comienzan a desarrollarse desde el nacimiento. El desarrollo socioemocional, al igual que el desarrollo del cerebro, está fuertemente influenciado por las relaciones con los cuidadores y las experiencias en el entorno. El amamantamiento y la alimentación ofrecen múltiples oportunidades de desarrollo socioemocional a lo largo del día.</a:t>
            </a:r>
            <a:endParaRPr lang="en-US" sz="1000" i="1">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Gotham" panose="02000504020000020004" pitchFamily="2" charset="0"/>
                <a:ea typeface="Calibri" panose="020F0502020204030204" pitchFamily="34" charset="0"/>
                <a:cs typeface="Calibri" panose="020F0502020204030204" pitchFamily="34" charset="0"/>
              </a:rPr>
              <a:t> </a:t>
            </a:r>
            <a:endParaRPr lang="en-US" sz="1000" i="1">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Gotham" panose="02000504020000020004" pitchFamily="2" charset="0"/>
                <a:ea typeface="Calibri" panose="020F0502020204030204" pitchFamily="34" charset="0"/>
                <a:cs typeface="Calibri" panose="020F0502020204030204" pitchFamily="34" charset="0"/>
              </a:rPr>
              <a:t>La alimentación es un acontecimiento importante en la vida diaria del lactante y del niño pequeño. En el caso de un niño en edad preescolar, la alimentación suele tener lugar de cinco a seis veces al día, contando las comidas y las colaciones. Esto puede sumar dos o más horas, lo que supone una parte importante de las horas de vigilia del niño. Para los niños muy pequeños, la hora de comer es una oportunidad para desarrollar la confianza con los cuidadores, para interactuar con los demás. Esta comunicación verbal y no verbal entre niños y adultos sienta las bases del desarrollo social. </a:t>
            </a:r>
            <a:endParaRPr lang="en-US" sz="1000" i="1">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Gotham" panose="02000504020000020004" pitchFamily="2" charset="0"/>
                <a:ea typeface="Calibri" panose="020F0502020204030204" pitchFamily="34" charset="0"/>
                <a:cs typeface="Calibri" panose="020F0502020204030204" pitchFamily="34" charset="0"/>
              </a:rPr>
              <a:t> </a:t>
            </a:r>
            <a:endParaRPr lang="en-US" sz="1000" i="1">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Gotham" panose="02000504020000020004" pitchFamily="2" charset="0"/>
                <a:ea typeface="Calibri" panose="020F0502020204030204" pitchFamily="34" charset="0"/>
                <a:cs typeface="Calibri" panose="020F0502020204030204" pitchFamily="34" charset="0"/>
              </a:rPr>
              <a:t>Los primeros tres años de vida son particularmente difíciles porque las habilidades y las necesidades de consumo de alimentos de un niño cambian con el desarrollo motor, cognitivo y social. </a:t>
            </a:r>
            <a:endParaRPr lang="en-US" sz="1000" i="1">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spcBef>
                <a:spcPts val="0"/>
              </a:spcBef>
              <a:spcAft>
                <a:spcPts val="0"/>
              </a:spcAft>
              <a:buFont typeface="Symbol" panose="05050102010706020507" pitchFamily="18" charset="2"/>
              <a:buChar char=""/>
            </a:pPr>
            <a:r>
              <a:rPr lang="es-US" sz="1000" i="1" kern="1200">
                <a:effectLst/>
                <a:latin typeface="Gotham" panose="02000504020000020004" pitchFamily="2" charset="0"/>
                <a:ea typeface="Times New Roman" panose="02020603050405020304" pitchFamily="18" charset="0"/>
                <a:cs typeface="Calibri" panose="020F0502020204030204" pitchFamily="34" charset="0"/>
              </a:rPr>
              <a:t>Desde el nacimiento hasta los tres meses aproximadamente, el bebé desarrolla la autorregulación y la organización. Durante este tiempo, las experiencias de hambre y saciedad del niño ayudan a desarrollar patrones de alimentación regulares. </a:t>
            </a:r>
            <a:endParaRPr lang="en-US" sz="1000" i="1">
              <a:effectLst/>
              <a:latin typeface="Gotham" panose="02000504020000020004" pitchFamily="2" charset="0"/>
              <a:ea typeface="Times New Roman" panose="02020603050405020304" pitchFamily="18" charset="0"/>
            </a:endParaRPr>
          </a:p>
          <a:p>
            <a:pPr marL="342900" marR="0" lvl="0" indent="-342900" rtl="0">
              <a:spcBef>
                <a:spcPts val="0"/>
              </a:spcBef>
              <a:spcAft>
                <a:spcPts val="0"/>
              </a:spcAft>
              <a:buFont typeface="Symbol" panose="05050102010706020507" pitchFamily="18" charset="2"/>
              <a:buChar char=""/>
            </a:pPr>
            <a:r>
              <a:rPr lang="es-US" sz="1000" i="1" kern="1200">
                <a:effectLst/>
                <a:latin typeface="Gotham" panose="02000504020000020004" pitchFamily="2" charset="0"/>
                <a:ea typeface="Times New Roman" panose="02020603050405020304" pitchFamily="18" charset="0"/>
                <a:cs typeface="Calibri" panose="020F0502020204030204" pitchFamily="34" charset="0"/>
              </a:rPr>
              <a:t>De los tres a los siete meses, el bebé se comunica con sus cuidadores y desarrolla comportamientos para calmarse solo. Un cuidador receptivo responde a estas señales ayudando a establecer la confianza.</a:t>
            </a:r>
            <a:endParaRPr lang="en-US" sz="1000" i="1">
              <a:effectLst/>
              <a:latin typeface="Gotham" panose="02000504020000020004" pitchFamily="2" charset="0"/>
              <a:ea typeface="Times New Roman" panose="02020603050405020304" pitchFamily="18" charset="0"/>
            </a:endParaRPr>
          </a:p>
          <a:p>
            <a:pPr marL="342900" marR="0" lvl="0" indent="-342900" rtl="0">
              <a:spcBef>
                <a:spcPts val="0"/>
              </a:spcBef>
              <a:spcAft>
                <a:spcPts val="0"/>
              </a:spcAft>
              <a:buFont typeface="Symbol" panose="05050102010706020507" pitchFamily="18" charset="2"/>
              <a:buChar char=""/>
            </a:pPr>
            <a:r>
              <a:rPr lang="es-US" sz="1000" i="1" kern="1200">
                <a:effectLst/>
                <a:latin typeface="Gotham" panose="02000504020000020004" pitchFamily="2" charset="0"/>
                <a:ea typeface="Times New Roman" panose="02020603050405020304" pitchFamily="18" charset="0"/>
                <a:cs typeface="Calibri" panose="020F0502020204030204" pitchFamily="34" charset="0"/>
              </a:rPr>
              <a:t>A partir de los seis a 36 meses, el niño se va “separando” emocionalmente del cuidador y descubre un sentido de independencia o autonomía, y emplea el desarrollo de las habilidades motoras y del lenguaje para establecer una alimentación independiente.</a:t>
            </a:r>
            <a:endParaRPr lang="en-US" sz="1000" i="1">
              <a:effectLst/>
              <a:latin typeface="Gotham" panose="02000504020000020004" pitchFamily="2" charset="0"/>
              <a:ea typeface="Times New Roman" panose="02020603050405020304" pitchFamily="18" charset="0"/>
            </a:endParaRPr>
          </a:p>
          <a:p>
            <a:pPr marL="0" marR="0" rtl="0">
              <a:lnSpc>
                <a:spcPct val="107000"/>
              </a:lnSpc>
              <a:spcBef>
                <a:spcPts val="0"/>
              </a:spcBef>
              <a:spcAft>
                <a:spcPts val="0"/>
              </a:spcAft>
            </a:pPr>
            <a:r>
              <a:rPr lang="es-US" sz="1000" i="1" kern="1200">
                <a:effectLst/>
                <a:latin typeface="Gotham" panose="02000504020000020004" pitchFamily="2" charset="0"/>
                <a:ea typeface="Calibri" panose="020F0502020204030204" pitchFamily="34" charset="0"/>
                <a:cs typeface="Calibri" panose="020F0502020204030204" pitchFamily="34" charset="0"/>
              </a:rPr>
              <a:t> </a:t>
            </a:r>
            <a:endParaRPr lang="en-US" sz="1000" i="1">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Gotham" panose="02000504020000020004" pitchFamily="2" charset="0"/>
                <a:ea typeface="Calibri" panose="020F0502020204030204" pitchFamily="34" charset="0"/>
                <a:cs typeface="Calibri" panose="020F0502020204030204" pitchFamily="34" charset="0"/>
              </a:rPr>
              <a:t>Al participar en las comidas en grupo, el componente social de la alimentación se expande. Durante las comidas podemos ver que los niños realizan actividades como la conversación social, la resolución de problemas, la toma de turnos, esperar y las habilidades de autoayuda.</a:t>
            </a:r>
            <a:endParaRPr lang="en-US" sz="1000" i="1" baseline="0"/>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34</a:t>
            </a:fld>
            <a:endParaRPr lang="en-US"/>
          </a:p>
        </p:txBody>
      </p:sp>
    </p:spTree>
    <p:extLst>
      <p:ext uri="{BB962C8B-B14F-4D97-AF65-F5344CB8AC3E}">
        <p14:creationId xmlns:p14="http://schemas.microsoft.com/office/powerpoint/2010/main" val="3905434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spcFirstLastPara="1" lIns="0" tIns="0" rIns="0" bIns="0" rtlCol="0" anchor="t"/>
          <a:lstStyle/>
          <a:p>
            <a:pPr marL="0" marR="0" rtl="0">
              <a:lnSpc>
                <a:spcPct val="107000"/>
              </a:lnSpc>
              <a:spcBef>
                <a:spcPts val="0"/>
              </a:spcBef>
              <a:spcAft>
                <a:spcPts val="0"/>
              </a:spcAft>
            </a:pPr>
            <a:r>
              <a:rPr lang="es-US" sz="1000" b="1" i="0" kern="1200" dirty="0">
                <a:effectLst/>
                <a:latin typeface="Montserrat" panose="00000500000000000000" pitchFamily="2" charset="0"/>
                <a:ea typeface="Calibri" panose="020F0502020204030204" pitchFamily="34" charset="0"/>
                <a:cs typeface="Arial" panose="020B0604020202020204" pitchFamily="34" charset="0"/>
              </a:rPr>
              <a:t>[Notas para el capacitador]: Divida a los participantes en grupos de cuatro personas; use las salas de grupos si está dando la capacitación de manera virtual. Pida a los participantes que piensen en el contenido de la capacitación de hoy y que le pongan un título y un </a:t>
            </a:r>
            <a:r>
              <a:rPr lang="es-US" sz="1000" b="1" i="0" kern="1200" dirty="0" err="1">
                <a:effectLst/>
                <a:latin typeface="Montserrat" panose="00000500000000000000" pitchFamily="2" charset="0"/>
                <a:ea typeface="Calibri" panose="020F0502020204030204" pitchFamily="34" charset="0"/>
                <a:cs typeface="Arial" panose="020B0604020202020204" pitchFamily="34" charset="0"/>
              </a:rPr>
              <a:t>hashtag</a:t>
            </a:r>
            <a:r>
              <a:rPr lang="es-US" sz="1000" b="1" i="0" kern="1200" dirty="0">
                <a:effectLst/>
                <a:latin typeface="Montserrat" panose="00000500000000000000" pitchFamily="2" charset="0"/>
                <a:ea typeface="Calibri" panose="020F0502020204030204" pitchFamily="34" charset="0"/>
                <a:cs typeface="Arial" panose="020B0604020202020204" pitchFamily="34" charset="0"/>
              </a:rPr>
              <a:t> para una publicación en las redes sociales (por ejemplo, </a:t>
            </a:r>
            <a:r>
              <a:rPr lang="es-US" sz="1000" b="1" i="0" kern="1200" dirty="0" err="1">
                <a:effectLst/>
                <a:latin typeface="Montserrat" panose="00000500000000000000" pitchFamily="2" charset="0"/>
                <a:ea typeface="Calibri" panose="020F0502020204030204" pitchFamily="34" charset="0"/>
                <a:cs typeface="Arial" panose="020B0604020202020204" pitchFamily="34" charset="0"/>
              </a:rPr>
              <a:t>Instagram</a:t>
            </a:r>
            <a:r>
              <a:rPr lang="es-US" sz="1000" b="1" i="0" kern="1200" dirty="0">
                <a:effectLst/>
                <a:latin typeface="Montserrat" panose="00000500000000000000" pitchFamily="2" charset="0"/>
                <a:ea typeface="Calibri" panose="020F0502020204030204" pitchFamily="34" charset="0"/>
                <a:cs typeface="Arial" panose="020B0604020202020204" pitchFamily="34" charset="0"/>
              </a:rPr>
              <a:t>, Twitter, Facebook). Recuerde a los participantes que, como proveedores de CET, son los primeros en influir en los niños después de las familias. Conceda a los grupos cinco minutos para que piensen en los títulos y los </a:t>
            </a:r>
            <a:r>
              <a:rPr lang="es-US" sz="1000" b="1" i="0" kern="1200" dirty="0" err="1">
                <a:effectLst/>
                <a:latin typeface="Montserrat" panose="00000500000000000000" pitchFamily="2" charset="0"/>
                <a:ea typeface="Calibri" panose="020F0502020204030204" pitchFamily="34" charset="0"/>
                <a:cs typeface="Arial" panose="020B0604020202020204" pitchFamily="34" charset="0"/>
              </a:rPr>
              <a:t>hashtags</a:t>
            </a:r>
            <a:r>
              <a:rPr lang="es-US" sz="1000" b="1" i="0" kern="1200" dirty="0">
                <a:effectLst/>
                <a:latin typeface="Montserrat" panose="00000500000000000000" pitchFamily="2" charset="0"/>
                <a:ea typeface="Calibri" panose="020F0502020204030204" pitchFamily="34" charset="0"/>
                <a:cs typeface="Arial" panose="020B0604020202020204" pitchFamily="34" charset="0"/>
              </a:rPr>
              <a:t> y que luego los compartan con el grupo. Anote las respuestas en un </a:t>
            </a:r>
            <a:r>
              <a:rPr lang="es-US" sz="1000" b="1" i="0" kern="1200" dirty="0" err="1">
                <a:effectLst/>
                <a:latin typeface="Montserrat" panose="00000500000000000000" pitchFamily="2" charset="0"/>
                <a:ea typeface="Calibri" panose="020F0502020204030204" pitchFamily="34" charset="0"/>
                <a:cs typeface="Arial" panose="020B0604020202020204" pitchFamily="34" charset="0"/>
              </a:rPr>
              <a:t>rotafolio</a:t>
            </a:r>
            <a:r>
              <a:rPr lang="es-US" sz="1000" b="1" i="0" kern="1200" dirty="0">
                <a:effectLst/>
                <a:latin typeface="Montserrat" panose="00000500000000000000" pitchFamily="2" charset="0"/>
                <a:ea typeface="Calibri" panose="020F0502020204030204" pitchFamily="34" charset="0"/>
                <a:cs typeface="Arial" panose="020B0604020202020204" pitchFamily="34" charset="0"/>
              </a:rPr>
              <a:t>, una pizarra o un chat virtual.</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kern="1200" dirty="0">
              <a:effectLst/>
              <a:latin typeface="Montserrat" panose="00000500000000000000" pitchFamily="2" charset="0"/>
              <a:ea typeface="Calibri" panose="020F0502020204030204" pitchFamily="34" charset="0"/>
              <a:cs typeface="Arial" panose="020B0604020202020204" pitchFamily="34" charset="0"/>
            </a:endParaRPr>
          </a:p>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Arial" panose="020B0604020202020204" pitchFamily="34" charset="0"/>
              </a:rPr>
              <a:t>[GUION SUGERIDO]</a:t>
            </a:r>
            <a:br>
              <a:rPr lang="en-US" sz="1000" i="1" kern="1200" dirty="0">
                <a:effectLst/>
                <a:latin typeface="Montserrat" panose="00000500000000000000" pitchFamily="2" charset="0"/>
                <a:ea typeface="Calibri" panose="020F0502020204030204" pitchFamily="34" charset="0"/>
                <a:cs typeface="Arial" panose="020B0604020202020204" pitchFamily="34" charset="0"/>
              </a:rPr>
            </a:br>
            <a:r>
              <a:rPr lang="es-US" sz="1000" i="1" kern="1200" dirty="0">
                <a:effectLst/>
                <a:latin typeface="Montserrat" panose="00000500000000000000" pitchFamily="2" charset="0"/>
                <a:ea typeface="Calibri" panose="020F0502020204030204" pitchFamily="34" charset="0"/>
                <a:cs typeface="Arial" panose="020B0604020202020204" pitchFamily="34" charset="0"/>
              </a:rPr>
              <a:t>Probablemente todos estamos familiarizados con las redes sociales y el poder que tienen los </a:t>
            </a:r>
            <a:r>
              <a:rPr lang="es-US" sz="1000" i="1" kern="1200" dirty="0" err="1">
                <a:effectLst/>
                <a:latin typeface="Montserrat" panose="00000500000000000000" pitchFamily="2" charset="0"/>
                <a:ea typeface="Calibri" panose="020F0502020204030204" pitchFamily="34" charset="0"/>
                <a:cs typeface="Arial" panose="020B0604020202020204" pitchFamily="34" charset="0"/>
              </a:rPr>
              <a:t>influencers</a:t>
            </a:r>
            <a:r>
              <a:rPr lang="es-US" sz="1000" i="1" kern="1200" dirty="0">
                <a:effectLst/>
                <a:latin typeface="Montserrat" panose="00000500000000000000" pitchFamily="2" charset="0"/>
                <a:ea typeface="Calibri" panose="020F0502020204030204" pitchFamily="34" charset="0"/>
                <a:cs typeface="Arial" panose="020B0604020202020204" pitchFamily="34" charset="0"/>
              </a:rPr>
              <a:t> para promover comportamientos, intereses personales, pasatiempos y productos. Los títulos son sencillos, concisos y llaman la atención. Apoyan su publicación y a veces se vuelven virales. Un gran título o </a:t>
            </a:r>
            <a:r>
              <a:rPr lang="es-US" sz="1000" i="1" kern="1200" dirty="0" err="1">
                <a:effectLst/>
                <a:latin typeface="Montserrat" panose="00000500000000000000" pitchFamily="2" charset="0"/>
                <a:ea typeface="Calibri" panose="020F0502020204030204" pitchFamily="34" charset="0"/>
                <a:cs typeface="Arial" panose="020B0604020202020204" pitchFamily="34" charset="0"/>
              </a:rPr>
              <a:t>hashtag</a:t>
            </a:r>
            <a:r>
              <a:rPr lang="es-US" sz="1000" i="1" kern="1200" dirty="0">
                <a:effectLst/>
                <a:latin typeface="Montserrat" panose="00000500000000000000" pitchFamily="2" charset="0"/>
                <a:ea typeface="Calibri" panose="020F0502020204030204" pitchFamily="34" charset="0"/>
                <a:cs typeface="Arial" panose="020B0604020202020204" pitchFamily="34" charset="0"/>
              </a:rPr>
              <a:t> ayuda a que sus amigos, familia o seguidores compartan su experiencia. Piense en lo que aprendió, vio o sintió durante esta capacitación introductoria. Cree un título y un </a:t>
            </a:r>
            <a:r>
              <a:rPr lang="es-US" sz="1000" i="1" kern="1200" dirty="0" err="1">
                <a:effectLst/>
                <a:latin typeface="Montserrat" panose="00000500000000000000" pitchFamily="2" charset="0"/>
                <a:ea typeface="Calibri" panose="020F0502020204030204" pitchFamily="34" charset="0"/>
                <a:cs typeface="Arial" panose="020B0604020202020204" pitchFamily="34" charset="0"/>
              </a:rPr>
              <a:t>hashtag</a:t>
            </a:r>
            <a:r>
              <a:rPr lang="es-US" sz="1000" i="1" kern="1200" dirty="0">
                <a:effectLst/>
                <a:latin typeface="Montserrat" panose="00000500000000000000" pitchFamily="2" charset="0"/>
                <a:ea typeface="Calibri" panose="020F0502020204030204" pitchFamily="34" charset="0"/>
                <a:cs typeface="Arial" panose="020B0604020202020204" pitchFamily="34" charset="0"/>
              </a:rPr>
              <a:t> que comunique lo que aprendió hoy.</a:t>
            </a:r>
            <a:br>
              <a:rPr lang="en-US" sz="1000" i="1" kern="1200" dirty="0">
                <a:effectLst/>
                <a:latin typeface="Montserrat" panose="00000500000000000000" pitchFamily="2" charset="0"/>
                <a:ea typeface="Calibri" panose="020F0502020204030204" pitchFamily="34" charset="0"/>
                <a:cs typeface="Arial" panose="020B0604020202020204" pitchFamily="34" charset="0"/>
              </a:rPr>
            </a:b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Arial" panose="020B0604020202020204" pitchFamily="34" charset="0"/>
              </a:rPr>
              <a:t>Por ejemplo, </a:t>
            </a:r>
            <a:r>
              <a:rPr lang="es-US" sz="1000" b="1" i="1" kern="1200" dirty="0">
                <a:effectLst/>
                <a:latin typeface="Montserrat" panose="00000500000000000000" pitchFamily="2" charset="0"/>
                <a:ea typeface="Calibri" panose="020F0502020204030204" pitchFamily="34" charset="0"/>
                <a:cs typeface="Arial" panose="020B0604020202020204" pitchFamily="34" charset="0"/>
              </a:rPr>
              <a:t>Comer sano es rico. #Sanoyrico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algn="l" rtl="0" hangingPunct="0">
              <a:lnSpc>
                <a:spcPct val="100000"/>
              </a:lnSpc>
            </a:pPr>
            <a:endParaRPr lang="en-US" sz="1000" baseline="0" dirty="0">
              <a:latin typeface="Montserrat" panose="00000500000000000000" pitchFamily="2" charset="0"/>
              <a:ea typeface="+mn-ea"/>
              <a:cs typeface="Arial"/>
            </a:endParaRPr>
          </a:p>
          <a:p>
            <a:pPr algn="l" rtl="0" hangingPunct="0">
              <a:lnSpc>
                <a:spcPct val="100000"/>
              </a:lnSpc>
            </a:pPr>
            <a:endParaRPr lang="en-US" sz="1000" baseline="0" dirty="0">
              <a:latin typeface="Gotham" panose="02000504020000020004" pitchFamily="2" charset="0"/>
              <a:ea typeface="+mn-ea"/>
              <a:cs typeface="Arial"/>
            </a:endParaRPr>
          </a:p>
        </p:txBody>
      </p:sp>
      <p:sp>
        <p:nvSpPr>
          <p:cNvPr id="4" name="Slide Number Placeholder 3"/>
          <p:cNvSpPr>
            <a:spLocks noGrp="1"/>
          </p:cNvSpPr>
          <p:nvPr>
            <p:ph type="sldNum" sz="quarter" idx="5"/>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298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Hoy hablamos de las bases de la nutrición y hemos reflexionado sobre cómo nuestras primeras experiencias de amamantamiento y alimentación influyen en nuestros hábitos alimenticios.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Consideramos cómo la nutrición y el bienestar están relacionados y desarrollamos un plan de acción para mejorar nuestra nutrición.</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Exploramos cómo es necesario llevar una nutrición adecuada para las áreas del desarrollo infantil y analizamos el papel de los adultos para ayudar a los niños a comer saludablemente.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Existen dos capacitaciones centradas en objetivos específicos de acuerdo a la edad con contenidos relevantes para los proveedores que atienden a niños de ese grupo de edad.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50000"/>
              </a:lnSpc>
              <a:spcBef>
                <a:spcPts val="0"/>
              </a:spcBef>
              <a:spcAft>
                <a:spcPts val="800"/>
              </a:spcAft>
            </a:pPr>
            <a:r>
              <a:rPr lang="es-US" sz="1000" i="1" dirty="0">
                <a:effectLst/>
                <a:latin typeface="Montserrat" panose="00000500000000000000" pitchFamily="2" charset="0"/>
                <a:ea typeface="Calibri" panose="020F0502020204030204" pitchFamily="34" charset="0"/>
                <a:cs typeface="Times New Roman" panose="02020603050405020304" pitchFamily="18" charset="0"/>
              </a:rPr>
              <a:t>Hable con su capacitador para obtener más información.</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36</a:t>
            </a:fld>
            <a:endParaRPr lang="en-US"/>
          </a:p>
        </p:txBody>
      </p:sp>
    </p:spTree>
    <p:extLst>
      <p:ext uri="{BB962C8B-B14F-4D97-AF65-F5344CB8AC3E}">
        <p14:creationId xmlns:p14="http://schemas.microsoft.com/office/powerpoint/2010/main" val="1013586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rtl="0"/>
            <a:r>
              <a:rPr lang="es-US" b="1" i="1" u="none" dirty="0">
                <a:latin typeface="Montserrat" panose="00000500000000000000" pitchFamily="2" charset="0"/>
              </a:rPr>
              <a:t>[GUION SUGERIDO]</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i="1" kern="1200" dirty="0">
                <a:effectLst/>
                <a:latin typeface="Montserrat" panose="00000500000000000000" pitchFamily="2" charset="0"/>
                <a:ea typeface="Calibri" panose="020F0502020204030204" pitchFamily="34" charset="0"/>
                <a:cs typeface="Arial Narrow" panose="020B0606020202030204" pitchFamily="34" charset="0"/>
              </a:rPr>
              <a:t>Finalmente, nos gustaría agradecer a algunas organizaciones nacionales y estatales asociadas que han hecho posible esta capacitación. </a:t>
            </a:r>
            <a:br>
              <a:rPr lang="en-US" sz="1000" dirty="0">
                <a:latin typeface="Montserrat" panose="00000500000000000000" pitchFamily="2" charset="0"/>
              </a:rPr>
            </a:br>
            <a:endParaRPr lang="en-US" sz="1000" dirty="0">
              <a:latin typeface="Montserrat" panose="00000500000000000000" pitchFamily="2"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37</a:t>
            </a:fld>
            <a:endParaRPr lang="en-US"/>
          </a:p>
        </p:txBody>
      </p:sp>
    </p:spTree>
    <p:extLst>
      <p:ext uri="{BB962C8B-B14F-4D97-AF65-F5344CB8AC3E}">
        <p14:creationId xmlns:p14="http://schemas.microsoft.com/office/powerpoint/2010/main" val="1478375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6000"/>
              </a:lnSpc>
              <a:spcBef>
                <a:spcPts val="0"/>
              </a:spcBef>
              <a:spcAft>
                <a:spcPts val="0"/>
              </a:spcAft>
            </a:pPr>
            <a:r>
              <a:rPr lang="es-US" sz="100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Gracias por participar en la capacitación de hoy. Como profesional de educación temprana, usted puede desempeñar un papel importante en la nutrición sana para las personas.</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6000"/>
              </a:lnSpc>
              <a:spcBef>
                <a:spcPts val="0"/>
              </a:spcBef>
              <a:spcAft>
                <a:spcPts val="0"/>
              </a:spcAft>
            </a:pPr>
            <a:r>
              <a:rPr lang="es-US" sz="1000" kern="1200" dirty="0">
                <a:solidFill>
                  <a:srgbClr val="000000"/>
                </a:solidFill>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95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b="1" i="1" dirty="0"/>
              <a:t>[GUION SUGERIDO]:</a:t>
            </a:r>
          </a:p>
          <a:p>
            <a:pPr rtl="0"/>
            <a:endParaRPr lang="en-US" dirty="0"/>
          </a:p>
          <a:p>
            <a:pPr rtl="0"/>
            <a:r>
              <a:rPr lang="es-US" i="1" dirty="0"/>
              <a:t>Ahora que reflexionamos sobre nuestras experiencias personales o familiares con la comida, vamos a explorar algunos términos más amplios relacionados con la salud y el bienestar. ¿Qué es el bienestar?</a:t>
            </a:r>
            <a:br>
              <a:rPr lang="en-US" i="1" dirty="0"/>
            </a:b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rPr>
              <a:t>[NOTAS PARA EL CAPACITADOR]</a:t>
            </a:r>
          </a:p>
          <a:p>
            <a:pPr rtl="0"/>
            <a:r>
              <a:rPr lang="es-US" b="1" dirty="0"/>
              <a:t>Objetivo 1. Describir qué es el bienestar y la nutrición de los adultos</a:t>
            </a:r>
          </a:p>
          <a:p>
            <a:pPr rtl="0"/>
            <a:r>
              <a:rPr lang="es-US" b="1" dirty="0"/>
              <a:t>Realice una actividad rápida en la que los participantes anoten las respuestas en un papel de rotafolio o en una pizarra. ¿Qué entiende por “bienestar”?</a:t>
            </a:r>
          </a:p>
          <a:p>
            <a:pPr rtl="0"/>
            <a:endParaRPr lang="en-US" dirty="0"/>
          </a:p>
          <a:p>
            <a:pPr rtl="0"/>
            <a:r>
              <a:rPr lang="es-US" b="1" dirty="0"/>
              <a:t>La actividad de nube de palabras es una opción que se puede entregar en línea. Con una plataforma gratuita como Mentimeter o </a:t>
            </a:r>
            <a:r>
              <a:rPr lang="es-US" b="1" dirty="0" err="1"/>
              <a:t>PollEV</a:t>
            </a:r>
            <a:r>
              <a:rPr lang="es-US" b="1" dirty="0"/>
              <a:t>, los participantes pueden introducir varias palabras en las que piensan cuando escuchan el término bienestar para generar una nube de palabras.</a:t>
            </a:r>
          </a:p>
          <a:p>
            <a:pPr rtl="0"/>
            <a:endParaRPr lang="en-US" b="1" dirty="0"/>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u="none" strike="noStrike" kern="1200" cap="none" spc="0" normalizeH="0" noProof="0" dirty="0">
                <a:ln>
                  <a:noFill/>
                </a:ln>
                <a:solidFill>
                  <a:srgbClr val="000000"/>
                </a:solidFill>
                <a:effectLst/>
                <a:uLnTx/>
                <a:uFillTx/>
                <a:latin typeface="+mn-lt"/>
                <a:ea typeface="Times New Roman" panose="02020603050405020304" pitchFamily="18" charset="0"/>
                <a:cs typeface="Times New Roman" panose="02020603050405020304" pitchFamily="18" charset="0"/>
              </a:rPr>
              <a:t>Haga una pausa aquí y conceda tiempo a los participantes para que lean la diapositiva o pida a un voluntario que lea el primer punto en voz alta y a otro voluntario que lea el segundo punto.</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u="none" strike="noStrike" kern="1200" cap="none" spc="0" normalizeH="0" noProof="0" dirty="0">
                <a:ln>
                  <a:noFill/>
                </a:ln>
                <a:solidFill>
                  <a:srgbClr val="000000"/>
                </a:solidFill>
                <a:effectLst/>
                <a:uLnTx/>
                <a:uFillTx/>
                <a:latin typeface="+mn-lt"/>
                <a:ea typeface="Times New Roman" panose="02020603050405020304" pitchFamily="18" charset="0"/>
                <a:cs typeface="Times New Roman" panose="02020603050405020304" pitchFamily="18" charset="0"/>
              </a:rPr>
              <a:t>En la página 1 hay un espacio para que los participantes anoten por qué el bienestar es importante para ellos.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000000"/>
              </a:solidFill>
              <a:effectLst/>
              <a:uLnTx/>
              <a:uFillTx/>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1" u="none" strike="noStrike" kern="1200" cap="none" spc="0" normalizeH="0" noProof="0" dirty="0">
                <a:ln>
                  <a:noFill/>
                </a:ln>
                <a:solidFill>
                  <a:srgbClr val="000000"/>
                </a:solidFill>
                <a:effectLst/>
                <a:uLnTx/>
                <a:uFillTx/>
                <a:latin typeface="+mn-lt"/>
                <a:ea typeface="Times New Roman" panose="02020603050405020304" pitchFamily="18" charset="0"/>
                <a:cs typeface="Times New Roman" panose="02020603050405020304" pitchFamily="18" charset="0"/>
              </a:rPr>
              <a:t>[GUION SUGERIDO]</a:t>
            </a:r>
            <a:endParaRPr kumimoji="0" lang="en-US" sz="900" b="1" i="1" u="none" strike="noStrike" kern="1200" cap="none" spc="0" normalizeH="0" baseline="0" noProof="0" dirty="0">
              <a:ln>
                <a:noFill/>
              </a:ln>
              <a:solidFill>
                <a:srgbClr val="000000"/>
              </a:solidFill>
              <a:effectLst/>
              <a:uLnTx/>
              <a:uFillTx/>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0" i="1" u="none" strike="noStrike" kern="1200" cap="none" spc="0" normalizeH="0" noProof="0" dirty="0">
                <a:ln>
                  <a:noFill/>
                </a:ln>
                <a:solidFill>
                  <a:srgbClr val="000000"/>
                </a:solidFill>
                <a:effectLst/>
                <a:uLnTx/>
                <a:uFillTx/>
                <a:latin typeface="+mn-lt"/>
                <a:ea typeface="Times New Roman" panose="02020603050405020304" pitchFamily="18" charset="0"/>
                <a:cs typeface="Times New Roman" panose="02020603050405020304" pitchFamily="18" charset="0"/>
              </a:rPr>
              <a:t>Bienestar se refiere a más que no tener enfermedades.  Algunas facetas del bienestar personal son el bienestar físico, emocional, intelectual, ambiental, espiritual, social y vocacional.</a:t>
            </a: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i="1" dirty="0">
                <a:effectLst/>
                <a:latin typeface="+mn-lt"/>
              </a:rPr>
              <a:t>Las decisiones que tomamos con respecto al bienestar están influidas por aquello a lo que tenemos acceso y los recursos que podemos sumar a nuestro bienestar.</a:t>
            </a:r>
            <a:endParaRPr lang="en-US" sz="1000" i="1" dirty="0">
              <a:latin typeface="+mn-lt"/>
            </a:endParaRPr>
          </a:p>
        </p:txBody>
      </p:sp>
      <p:sp>
        <p:nvSpPr>
          <p:cNvPr id="4" name="Slide Number Placeholder 3"/>
          <p:cNvSpPr>
            <a:spLocks noGrp="1"/>
          </p:cNvSpPr>
          <p:nvPr>
            <p:ph type="sldNum" sz="quarter" idx="5"/>
          </p:nvPr>
        </p:nvSpPr>
        <p:spPr/>
        <p:txBody>
          <a:bodyPr rtlCol="0"/>
          <a:lstStyle/>
          <a:p>
            <a:pPr rtl="0"/>
            <a:fld id="{73878554-D853-4739-9037-53CEA62A5A1E}" type="slidenum">
              <a:rPr lang="en-US" smtClean="0"/>
              <a:t>4</a:t>
            </a:fld>
            <a:endParaRPr lang="en-US"/>
          </a:p>
        </p:txBody>
      </p:sp>
    </p:spTree>
    <p:extLst>
      <p:ext uri="{BB962C8B-B14F-4D97-AF65-F5344CB8AC3E}">
        <p14:creationId xmlns:p14="http://schemas.microsoft.com/office/powerpoint/2010/main" val="1329272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[NOTAS PARA EL CAPACITADOR] </a:t>
            </a:r>
            <a:r>
              <a:rPr lang="es-US" sz="1000" b="1" kern="1200" dirty="0">
                <a:effectLst/>
                <a:latin typeface="Montserrat" panose="00000500000000000000" pitchFamily="2" charset="0"/>
                <a:ea typeface="Calibri" panose="020F0502020204030204" pitchFamily="34" charset="0"/>
                <a:cs typeface="Calibri" panose="020F0502020204030204" pitchFamily="34" charset="0"/>
              </a:rPr>
              <a:t>Invite a los participantes a reflexionar sobre qué significa el bienestar para ellos y anote sus aportes en el recuadro que se encuentra al final de la página 1 del folleto de la sesión.</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rtl="0"/>
            <a:endParaRPr lang="en-US" dirty="0"/>
          </a:p>
        </p:txBody>
      </p:sp>
      <p:sp>
        <p:nvSpPr>
          <p:cNvPr id="4" name="Slide Number Placeholder 3"/>
          <p:cNvSpPr>
            <a:spLocks noGrp="1"/>
          </p:cNvSpPr>
          <p:nvPr>
            <p:ph type="sldNum" sz="quarter" idx="5"/>
          </p:nvPr>
        </p:nvSpPr>
        <p:spPr/>
        <p:txBody>
          <a:bodyPr rtlCol="0"/>
          <a:lstStyle/>
          <a:p>
            <a:pPr rtl="0"/>
            <a:fld id="{73878554-D853-4739-9037-53CEA62A5A1E}" type="slidenum">
              <a:rPr lang="en-US" smtClean="0"/>
              <a:t>5</a:t>
            </a:fld>
            <a:endParaRPr lang="en-US"/>
          </a:p>
        </p:txBody>
      </p:sp>
    </p:spTree>
    <p:extLst>
      <p:ext uri="{BB962C8B-B14F-4D97-AF65-F5344CB8AC3E}">
        <p14:creationId xmlns:p14="http://schemas.microsoft.com/office/powerpoint/2010/main" val="1051825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rtl="0"/>
            <a:r>
              <a:rPr lang="es-US" b="1" i="1" dirty="0">
                <a:latin typeface="Montserrat" panose="00000500000000000000" pitchFamily="2" charset="0"/>
              </a:rPr>
              <a:t>[GUION SUGERIDO]</a:t>
            </a:r>
          </a:p>
          <a:p>
            <a:pPr rtl="0"/>
            <a:r>
              <a:rPr lang="es-US" b="0" i="1" dirty="0">
                <a:latin typeface="Montserrat" panose="00000500000000000000" pitchFamily="2" charset="0"/>
              </a:rPr>
              <a:t>Una buena nutrición es una parte importante del bienestar. Los alimentos proporcionan nutrientes y calorías que nutren y dan energía a nuestro cuerpo. </a:t>
            </a:r>
            <a:r>
              <a:rPr lang="es-US" sz="1000" i="1" dirty="0">
                <a:effectLst/>
                <a:latin typeface="Montserrat" panose="00000500000000000000" pitchFamily="2" charset="0"/>
              </a:rPr>
              <a:t>Qué decidimos comer está condicionado por los alimentos a los que tenemos acceso y que podemos comprar. </a:t>
            </a:r>
            <a:endParaRPr lang="en-US" sz="1000" b="0" i="1" baseline="0" dirty="0">
              <a:latin typeface="Montserrat" panose="00000500000000000000" pitchFamily="2" charset="0"/>
            </a:endParaRPr>
          </a:p>
          <a:p>
            <a:pPr rtl="0"/>
            <a:endParaRPr lang="en-US" b="0" baseline="0" dirty="0">
              <a:latin typeface="Montserrat" panose="00000500000000000000" pitchFamily="2" charset="0"/>
            </a:endParaRPr>
          </a:p>
          <a:p>
            <a:pPr rtl="0"/>
            <a:r>
              <a:rPr lang="es-US" b="0" dirty="0">
                <a:latin typeface="Montserrat" panose="00000500000000000000" pitchFamily="2" charset="0"/>
              </a:rPr>
              <a:t>Fuente: https://www.hhs.gov/fitness/eat-healthy/importance-of-good-nutrition/index.html</a:t>
            </a:r>
          </a:p>
          <a:p>
            <a:pPr rtl="0"/>
            <a:endParaRPr lang="en-US" b="0" dirty="0">
              <a:latin typeface="Montserrat" panose="00000500000000000000" pitchFamily="2" charset="0"/>
            </a:endParaRPr>
          </a:p>
          <a:p>
            <a:pPr rtl="0"/>
            <a:endParaRPr lang="en-US" dirty="0">
              <a:latin typeface="Gotham" panose="02000504020000020004" pitchFamily="2"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13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algn="l" rtl="0"/>
            <a:r>
              <a:rPr lang="es-US" b="0" i="1" dirty="0">
                <a:solidFill>
                  <a:srgbClr val="484C58"/>
                </a:solidFill>
                <a:effectLst/>
                <a:latin typeface="Montserrat" panose="00000500000000000000" pitchFamily="2" charset="0"/>
              </a:rPr>
              <a:t>El Plato para comer saludable, creado por expertos de la Escuela de Salud Pública de Harvard y la Escuela de Medicina de Harvard, muestra a los consumidores las opciones más sanas de los grupos alimenticios más importantes. </a:t>
            </a:r>
          </a:p>
          <a:p>
            <a:pPr algn="l" rtl="0"/>
            <a:r>
              <a:rPr lang="es-US" b="0" i="1" dirty="0">
                <a:solidFill>
                  <a:srgbClr val="484C58"/>
                </a:solidFill>
                <a:effectLst/>
                <a:latin typeface="Montserrat" panose="00000500000000000000" pitchFamily="2" charset="0"/>
              </a:rPr>
              <a:t>El Plato para comer saludable se basa exclusivamente en la mejor ciencia disponible y no se vio influenciado por presiones políticas o comerciales por parte de miembros de algún grupo de presión o por la industria alimentaria. </a:t>
            </a: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[Notas para el capacitador]: Mencione lo siguiente:</a:t>
            </a:r>
          </a:p>
          <a:p>
            <a:pPr marL="0" marR="0" rtl="0">
              <a:lnSpc>
                <a:spcPct val="107000"/>
              </a:lnSpc>
              <a:spcBef>
                <a:spcPts val="0"/>
              </a:spcBef>
              <a:spcAft>
                <a:spcPts val="0"/>
              </a:spcAft>
            </a:pPr>
            <a:endParaRPr lang="en-US" sz="1000" b="1"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0" kern="1200" dirty="0">
                <a:effectLst/>
                <a:latin typeface="Montserrat" panose="00000500000000000000" pitchFamily="2" charset="0"/>
                <a:ea typeface="Calibri" panose="020F0502020204030204" pitchFamily="34" charset="0"/>
                <a:cs typeface="Calibri" panose="020F0502020204030204" pitchFamily="34" charset="0"/>
              </a:rPr>
              <a:t>[</a:t>
            </a: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Como podrá ver, la mitad del plato corresponde a frutas y verduras. Procure consumir verduras que no contengan almidón como el brócoli, la lechuga o el pimiento. </a:t>
            </a:r>
            <a:br>
              <a:rPr lang="en-US" sz="1000" i="1" kern="1200" dirty="0">
                <a:effectLst/>
                <a:latin typeface="Montserrat" panose="00000500000000000000" pitchFamily="2" charset="0"/>
                <a:ea typeface="Calibri" panose="020F0502020204030204" pitchFamily="34" charset="0"/>
                <a:cs typeface="Calibri" panose="020F0502020204030204" pitchFamily="34" charset="0"/>
              </a:rPr>
            </a:br>
            <a:r>
              <a:rPr lang="es-US" sz="1000" i="1" kern="1200" dirty="0">
                <a:effectLst/>
                <a:latin typeface="Montserrat" panose="00000500000000000000" pitchFamily="2" charset="0"/>
                <a:ea typeface="Calibri" panose="020F0502020204030204" pitchFamily="34" charset="0"/>
                <a:cs typeface="Calibri" panose="020F0502020204030204" pitchFamily="34" charset="0"/>
              </a:rPr>
              <a:t>Una cuarta parte corresponde a cereales. Procure consumir granos como la quinoa o el arroz integral.</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 otra cuarta parte corresponde a proteínas. Procure comer opciones bajas en grasas como pollo, pescado, frijoles o tofu.</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171450" marR="0" indent="-171450" rtl="0">
              <a:lnSpc>
                <a:spcPct val="107000"/>
              </a:lnSpc>
              <a:spcBef>
                <a:spcPts val="0"/>
              </a:spcBef>
              <a:spcAft>
                <a:spcPts val="0"/>
              </a:spcAft>
              <a:buFont typeface="Arial" panose="020B0604020202020204" pitchFamily="34" charset="0"/>
              <a:buChar char="•"/>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El agua es una buena opción.</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Los alimentos nos brindan calorías que, a su vez, nos proporcionan energía y nutrientes.  Los nutrientes son sustancias que se encuentran en la comida y que el cuerpo usa para impulsar el crecimiento, la reparación de tejidos y mantenerse sano.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Un patrón de alimentación saludable incluye una amplia variedad de alimentos nutritivos de cada uno de los grupos alimenticios</a:t>
            </a:r>
            <a:r>
              <a:rPr lang="es-US" sz="1000" i="1" kern="1200" dirty="0">
                <a:effectLst/>
                <a:latin typeface="Montserrat" panose="00000500000000000000" pitchFamily="2" charset="0"/>
                <a:ea typeface="Calibri" panose="020F0502020204030204" pitchFamily="34" charset="0"/>
                <a:cs typeface="Times New Roman" panose="02020603050405020304" pitchFamily="18" charset="0"/>
              </a:rPr>
              <a:t>. </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Como podrá ver, en una dieta sana puede incluir todos los alimentos. </a:t>
            </a:r>
          </a:p>
          <a:p>
            <a:pPr marL="0" marR="0" rtl="0">
              <a:lnSpc>
                <a:spcPct val="107000"/>
              </a:lnSpc>
              <a:spcBef>
                <a:spcPts val="0"/>
              </a:spcBef>
              <a:spcAft>
                <a:spcPts val="0"/>
              </a:spcAft>
            </a:pPr>
            <a:r>
              <a:rPr lang="es-US" sz="1000" i="0" dirty="0">
                <a:effectLst/>
                <a:latin typeface="Montserrat" panose="00000500000000000000" pitchFamily="2" charset="0"/>
                <a:ea typeface="Calibri" panose="020F0502020204030204" pitchFamily="34" charset="0"/>
                <a:cs typeface="Times New Roman" panose="02020603050405020304" pitchFamily="18" charset="0"/>
              </a:rPr>
              <a:t>Fuente: https://www.hsph.harvard.edu/nutritionsource/healthy-eating-plate-vs-usda-myplate/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0" i="0" u="none" strike="noStrike" kern="1200" cap="none" spc="0" normalizeH="0" noProof="0" dirty="0">
                <a:ln>
                  <a:noFill/>
                </a:ln>
                <a:solidFill>
                  <a:prstClr val="black"/>
                </a:solidFill>
                <a:effectLst/>
                <a:uLnTx/>
                <a:uFillTx/>
                <a:latin typeface="Montserrat" panose="00000500000000000000" pitchFamily="2" charset="0"/>
                <a:ea typeface="+mn-ea"/>
                <a:cs typeface="+mn-cs"/>
              </a:rPr>
              <a:t>Con base en el conocimiento de los participantes de su sesión de capacitación, puede modificar la imagen de la diapositiva.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0" i="0" u="none" strike="noStrike" kern="1200" cap="none" spc="0" normalizeH="0" noProof="0" dirty="0">
                <a:ln>
                  <a:noFill/>
                </a:ln>
                <a:solidFill>
                  <a:prstClr val="black"/>
                </a:solidFill>
                <a:effectLst/>
                <a:uLnTx/>
                <a:uFillTx/>
                <a:latin typeface="Montserrat" panose="00000500000000000000" pitchFamily="2" charset="0"/>
                <a:ea typeface="+mn-ea"/>
                <a:cs typeface="+mn-cs"/>
              </a:rPr>
              <a:t>Algunas opciones son:</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srgbClr val="7E192F"/>
                </a:solidFill>
                <a:effectLst/>
                <a:uLnTx/>
                <a:uFillTx/>
                <a:latin typeface="Montserrat" panose="00000500000000000000" pitchFamily="2" charset="0"/>
                <a:ea typeface="+mn-ea"/>
                <a:cs typeface="+mn-cs"/>
              </a:rPr>
              <a:t>Platos para comer saludable para el mundo</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0" i="0" u="none" strike="noStrike" kern="1200" cap="none" spc="0" normalizeH="0" noProof="0" dirty="0">
                <a:ln>
                  <a:noFill/>
                </a:ln>
                <a:solidFill>
                  <a:srgbClr val="121212"/>
                </a:solidFill>
                <a:effectLst/>
                <a:uLnTx/>
                <a:uFillTx/>
                <a:latin typeface="Montserrat" panose="00000500000000000000" pitchFamily="2" charset="0"/>
                <a:ea typeface="+mn-ea"/>
                <a:cs typeface="+mn-cs"/>
              </a:rPr>
              <a:t>El </a:t>
            </a:r>
            <a:r>
              <a:rPr lang="es-US" sz="1000" b="0" i="0" u="none" strike="noStrike" kern="1200" cap="none" spc="0" normalizeH="0" noProof="0" dirty="0" err="1">
                <a:ln>
                  <a:noFill/>
                </a:ln>
                <a:solidFill>
                  <a:srgbClr val="121212"/>
                </a:solidFill>
                <a:effectLst/>
                <a:uLnTx/>
                <a:uFillTx/>
                <a:latin typeface="Montserrat" panose="00000500000000000000" pitchFamily="2" charset="0"/>
                <a:ea typeface="+mn-ea"/>
                <a:cs typeface="+mn-cs"/>
              </a:rPr>
              <a:t>Institute</a:t>
            </a:r>
            <a:r>
              <a:rPr lang="es-US" sz="1000" b="0" i="0" u="none" strike="noStrike" kern="1200" cap="none" spc="0" normalizeH="0" noProof="0" dirty="0">
                <a:ln>
                  <a:noFill/>
                </a:ln>
                <a:solidFill>
                  <a:srgbClr val="121212"/>
                </a:solidFill>
                <a:effectLst/>
                <a:uLnTx/>
                <a:uFillTx/>
                <a:latin typeface="Montserrat" panose="00000500000000000000" pitchFamily="2" charset="0"/>
                <a:ea typeface="+mn-ea"/>
                <a:cs typeface="+mn-cs"/>
              </a:rPr>
              <a:t> </a:t>
            </a:r>
            <a:r>
              <a:rPr lang="es-US" sz="1000" b="0" i="0" u="none" strike="noStrike" kern="1200" cap="none" spc="0" normalizeH="0" noProof="0" dirty="0" err="1">
                <a:ln>
                  <a:noFill/>
                </a:ln>
                <a:solidFill>
                  <a:srgbClr val="121212"/>
                </a:solidFill>
                <a:effectLst/>
                <a:uLnTx/>
                <a:uFillTx/>
                <a:latin typeface="Montserrat" panose="00000500000000000000" pitchFamily="2" charset="0"/>
                <a:ea typeface="+mn-ea"/>
                <a:cs typeface="+mn-cs"/>
              </a:rPr>
              <a:t>for</a:t>
            </a:r>
            <a:r>
              <a:rPr lang="es-US" sz="1000" b="0" i="0" u="none" strike="noStrike" kern="1200" cap="none" spc="0" normalizeH="0" noProof="0" dirty="0">
                <a:ln>
                  <a:noFill/>
                </a:ln>
                <a:solidFill>
                  <a:srgbClr val="121212"/>
                </a:solidFill>
                <a:effectLst/>
                <a:uLnTx/>
                <a:uFillTx/>
                <a:latin typeface="Montserrat" panose="00000500000000000000" pitchFamily="2" charset="0"/>
                <a:ea typeface="+mn-ea"/>
                <a:cs typeface="+mn-cs"/>
              </a:rPr>
              <a:t> </a:t>
            </a:r>
            <a:r>
              <a:rPr lang="es-US" sz="1000" b="0" i="0" u="none" strike="noStrike" kern="1200" cap="none" spc="0" normalizeH="0" noProof="0" dirty="0" err="1">
                <a:ln>
                  <a:noFill/>
                </a:ln>
                <a:solidFill>
                  <a:srgbClr val="121212"/>
                </a:solidFill>
                <a:effectLst/>
                <a:uLnTx/>
                <a:uFillTx/>
                <a:latin typeface="Montserrat" panose="00000500000000000000" pitchFamily="2" charset="0"/>
                <a:ea typeface="+mn-ea"/>
                <a:cs typeface="+mn-cs"/>
              </a:rPr>
              <a:t>Family</a:t>
            </a:r>
            <a:r>
              <a:rPr lang="es-US" sz="1000" b="0" i="0" u="none" strike="noStrike" kern="1200" cap="none" spc="0" normalizeH="0" noProof="0" dirty="0">
                <a:ln>
                  <a:noFill/>
                </a:ln>
                <a:solidFill>
                  <a:srgbClr val="121212"/>
                </a:solidFill>
                <a:effectLst/>
                <a:uLnTx/>
                <a:uFillTx/>
                <a:latin typeface="Montserrat" panose="00000500000000000000" pitchFamily="2" charset="0"/>
                <a:ea typeface="+mn-ea"/>
                <a:cs typeface="+mn-cs"/>
              </a:rPr>
              <a:t> </a:t>
            </a:r>
            <a:r>
              <a:rPr lang="es-US" sz="1000" b="0" i="0" u="none" strike="noStrike" kern="1200" cap="none" spc="0" normalizeH="0" noProof="0" dirty="0" err="1">
                <a:ln>
                  <a:noFill/>
                </a:ln>
                <a:solidFill>
                  <a:srgbClr val="121212"/>
                </a:solidFill>
                <a:effectLst/>
                <a:uLnTx/>
                <a:uFillTx/>
                <a:latin typeface="Montserrat" panose="00000500000000000000" pitchFamily="2" charset="0"/>
                <a:ea typeface="+mn-ea"/>
                <a:cs typeface="+mn-cs"/>
              </a:rPr>
              <a:t>Health</a:t>
            </a:r>
            <a:r>
              <a:rPr lang="es-US" sz="1000" b="0" i="0" u="none" strike="noStrike" kern="1200" cap="none" spc="0" normalizeH="0" noProof="0" dirty="0">
                <a:ln>
                  <a:noFill/>
                </a:ln>
                <a:solidFill>
                  <a:srgbClr val="121212"/>
                </a:solidFill>
                <a:effectLst/>
                <a:uLnTx/>
                <a:uFillTx/>
                <a:latin typeface="Montserrat" panose="00000500000000000000" pitchFamily="2" charset="0"/>
                <a:ea typeface="+mn-ea"/>
                <a:cs typeface="+mn-cs"/>
              </a:rPr>
              <a:t> desarrolló una serie de “Platos para comer saludable” para ayudar a los pacientes a controlar la diabetes y otras enfermedades. Los “Platos para comer saludable” son fáciles de usar y tienen diferentes diseños disponibles según las diferentes culturas. https://institute.org/health-care/services/diabetes-care/healthyplates.</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srgbClr val="121212"/>
                </a:solidFill>
                <a:effectLst/>
                <a:uLnTx/>
                <a:uFillTx/>
                <a:latin typeface="Montserrat" panose="00000500000000000000" pitchFamily="2" charset="0"/>
                <a:ea typeface="+mn-ea"/>
                <a:cs typeface="+mn-cs"/>
              </a:rPr>
              <a:t>Dietas tradicionales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0" i="0" u="none" strike="noStrike" kern="1200" cap="none" spc="0" normalizeH="0" noProof="0" dirty="0" err="1">
                <a:ln>
                  <a:noFill/>
                </a:ln>
                <a:solidFill>
                  <a:srgbClr val="FFFFFF"/>
                </a:solidFill>
                <a:effectLst/>
                <a:uLnTx/>
                <a:uFillTx/>
                <a:latin typeface="Montserrat" panose="00000500000000000000" pitchFamily="2" charset="0"/>
                <a:ea typeface="+mn-ea"/>
                <a:cs typeface="+mn-cs"/>
              </a:rPr>
              <a:t>Oldways</a:t>
            </a:r>
            <a:r>
              <a:rPr lang="es-US" sz="1000" b="0" i="0" u="none" strike="noStrike" kern="1200" cap="none" spc="0" normalizeH="0" noProof="0" dirty="0">
                <a:ln>
                  <a:noFill/>
                </a:ln>
                <a:solidFill>
                  <a:srgbClr val="FFFFFF"/>
                </a:solidFill>
                <a:effectLst/>
                <a:uLnTx/>
                <a:uFillTx/>
                <a:latin typeface="Montserrat" panose="00000500000000000000" pitchFamily="2" charset="0"/>
                <a:ea typeface="+mn-ea"/>
                <a:cs typeface="+mn-cs"/>
              </a:rPr>
              <a:t> es una organización sin fines de lucro que ayuda a la gente a </a:t>
            </a:r>
            <a:r>
              <a:rPr lang="es-US" sz="1000" b="0" i="0" u="none" strike="noStrike" kern="1200" cap="none" spc="0" normalizeH="0" noProof="0" dirty="0" err="1">
                <a:ln>
                  <a:noFill/>
                </a:ln>
                <a:solidFill>
                  <a:srgbClr val="FFFFFF"/>
                </a:solidFill>
                <a:effectLst/>
                <a:uLnTx/>
                <a:uFillTx/>
                <a:latin typeface="Montserrat" panose="00000500000000000000" pitchFamily="2" charset="0"/>
                <a:ea typeface="+mn-ea"/>
                <a:cs typeface="+mn-cs"/>
              </a:rPr>
              <a:t>redescrubrir</a:t>
            </a:r>
            <a:r>
              <a:rPr lang="es-US" sz="1000" b="0" i="0" u="none" strike="noStrike" kern="1200" cap="none" spc="0" normalizeH="0" noProof="0" dirty="0">
                <a:ln>
                  <a:noFill/>
                </a:ln>
                <a:solidFill>
                  <a:srgbClr val="FFFFFF"/>
                </a:solidFill>
                <a:effectLst/>
                <a:uLnTx/>
                <a:uFillTx/>
                <a:latin typeface="Montserrat" panose="00000500000000000000" pitchFamily="2" charset="0"/>
                <a:ea typeface="+mn-ea"/>
                <a:cs typeface="+mn-cs"/>
              </a:rPr>
              <a:t> y aceptar las alegrías saludables y sustentables de las viejas costumbres de las tradiciones culturales compartidas. Esta organización desarrolló imágenes de pirámides alimenticias que recogen diversas culturas y tradiciones. https://oldwayspt.org/traditional-diets</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err="1">
                <a:ln>
                  <a:noFill/>
                </a:ln>
                <a:solidFill>
                  <a:srgbClr val="121212"/>
                </a:solidFill>
                <a:effectLst/>
                <a:uLnTx/>
                <a:uFillTx/>
                <a:latin typeface="Montserrat" panose="00000500000000000000" pitchFamily="2" charset="0"/>
                <a:ea typeface="+mn-ea"/>
                <a:cs typeface="+mn-cs"/>
              </a:rPr>
              <a:t>MiPlato</a:t>
            </a:r>
            <a:endParaRPr lang="es-US" sz="1000" b="1" i="0" u="none" strike="noStrike" kern="1200" cap="none" spc="0" normalizeH="0" noProof="0" dirty="0">
              <a:ln>
                <a:noFill/>
              </a:ln>
              <a:solidFill>
                <a:srgbClr val="121212"/>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0" i="0" u="none" strike="noStrike" kern="1200" cap="none" spc="0" normalizeH="0" noProof="0" dirty="0" err="1">
                <a:ln>
                  <a:noFill/>
                </a:ln>
                <a:solidFill>
                  <a:srgbClr val="121212"/>
                </a:solidFill>
                <a:effectLst/>
                <a:uLnTx/>
                <a:uFillTx/>
                <a:latin typeface="Montserrat" panose="00000500000000000000" pitchFamily="2" charset="0"/>
                <a:ea typeface="+mn-ea"/>
                <a:cs typeface="+mn-cs"/>
              </a:rPr>
              <a:t>MiPlato</a:t>
            </a:r>
            <a:r>
              <a:rPr lang="es-US" sz="1000" b="0" i="0" u="none" strike="noStrike" kern="1200" cap="none" spc="0" normalizeH="0" noProof="0" dirty="0">
                <a:ln>
                  <a:noFill/>
                </a:ln>
                <a:solidFill>
                  <a:srgbClr val="121212"/>
                </a:solidFill>
                <a:effectLst/>
                <a:uLnTx/>
                <a:uFillTx/>
                <a:latin typeface="Montserrat" panose="00000500000000000000" pitchFamily="2" charset="0"/>
                <a:ea typeface="+mn-ea"/>
                <a:cs typeface="+mn-cs"/>
              </a:rPr>
              <a:t> es la guía de nutrición actual publicada por el Centro de Políticas y Promoción de la Nutrición del USDA y sirve como recomendación basada en las Guías Alimentarias para los Estadounidenses. https://www.myplate.gov/. El programa sobre Educación de Asistencia Alimentaria Suplementaria (SNAP-Ed, por sus siglas en inglés) de Connecticut cuenta con materiales para todas las culturas que pueden ser útiles para los programas que participan en el CACFP. https://www.snap4ct.org/snap4ct-blog/myplate-for-all-cultures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21212"/>
              </a:solidFill>
              <a:effectLst/>
              <a:uLnTx/>
              <a:uFillTx/>
              <a:latin typeface="Montserrat" panose="00000500000000000000" pitchFamily="2" charset="0"/>
              <a:ea typeface="+mn-ea"/>
              <a:cs typeface="+mn-cs"/>
            </a:endParaRPr>
          </a:p>
          <a:p>
            <a:pPr marL="0" marR="0" rtl="0">
              <a:lnSpc>
                <a:spcPct val="107000"/>
              </a:lnSpc>
              <a:spcBef>
                <a:spcPts val="0"/>
              </a:spcBef>
              <a:spcAft>
                <a:spcPts val="0"/>
              </a:spcAft>
            </a:pPr>
            <a:endParaRPr lang="en-US" sz="1000"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7</a:t>
            </a:fld>
            <a:endParaRPr lang="en-US"/>
          </a:p>
        </p:txBody>
      </p:sp>
    </p:spTree>
    <p:extLst>
      <p:ext uri="{BB962C8B-B14F-4D97-AF65-F5344CB8AC3E}">
        <p14:creationId xmlns:p14="http://schemas.microsoft.com/office/powerpoint/2010/main" val="278873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La serie de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Food</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Insights</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de Cómo diversificar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MiPlato</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destaca cómo la gastronomía de diferentes culturas y etnias cuenta con las diferentes comidas que </a:t>
            </a:r>
            <a:r>
              <a:rPr lang="es-US" sz="1000" i="1" kern="1200" dirty="0" err="1">
                <a:effectLst/>
                <a:latin typeface="Montserrat" panose="00000500000000000000" pitchFamily="2" charset="0"/>
                <a:ea typeface="Calibri" panose="020F0502020204030204" pitchFamily="34" charset="0"/>
                <a:cs typeface="Calibri" panose="020F0502020204030204" pitchFamily="34" charset="0"/>
              </a:rPr>
              <a:t>MiPlato</a:t>
            </a:r>
            <a:r>
              <a:rPr lang="es-US" sz="1000" i="1" kern="1200" dirty="0">
                <a:effectLst/>
                <a:latin typeface="Montserrat" panose="00000500000000000000" pitchFamily="2" charset="0"/>
                <a:ea typeface="Calibri" panose="020F0502020204030204" pitchFamily="34" charset="0"/>
                <a:cs typeface="Calibri" panose="020F0502020204030204" pitchFamily="34" charset="0"/>
              </a:rPr>
              <a:t> del USDA promueve. Puede obtener más información en los enlaces que se encuentran en las imágenes de las diapositivas.</a:t>
            </a:r>
          </a:p>
          <a:p>
            <a:pPr rtl="0"/>
            <a:endParaRPr lang="en-US" dirty="0"/>
          </a:p>
        </p:txBody>
      </p:sp>
      <p:sp>
        <p:nvSpPr>
          <p:cNvPr id="4" name="Slide Number Placeholder 3"/>
          <p:cNvSpPr>
            <a:spLocks noGrp="1"/>
          </p:cNvSpPr>
          <p:nvPr>
            <p:ph type="sldNum" sz="quarter" idx="5"/>
          </p:nvPr>
        </p:nvSpPr>
        <p:spPr/>
        <p:txBody>
          <a:bodyPr rtlCol="0"/>
          <a:lstStyle/>
          <a:p>
            <a:pPr rtl="0"/>
            <a:fld id="{73878554-D853-4739-9037-53CEA62A5A1E}" type="slidenum">
              <a:rPr lang="en-US" smtClean="0"/>
              <a:t>8</a:t>
            </a:fld>
            <a:endParaRPr lang="en-US"/>
          </a:p>
        </p:txBody>
      </p:sp>
    </p:spTree>
    <p:extLst>
      <p:ext uri="{BB962C8B-B14F-4D97-AF65-F5344CB8AC3E}">
        <p14:creationId xmlns:p14="http://schemas.microsoft.com/office/powerpoint/2010/main" val="270376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73878554-D853-4739-9037-53CEA62A5A1E}" type="slidenum">
              <a:rPr lang="en-US" smtClean="0"/>
              <a:t>9</a:t>
            </a:fld>
            <a:endParaRPr lang="en-US"/>
          </a:p>
        </p:txBody>
      </p:sp>
    </p:spTree>
    <p:extLst>
      <p:ext uri="{BB962C8B-B14F-4D97-AF65-F5344CB8AC3E}">
        <p14:creationId xmlns:p14="http://schemas.microsoft.com/office/powerpoint/2010/main" val="1970075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4438"/>
            <a:ext cx="7772400" cy="2387600"/>
          </a:xfrm>
        </p:spPr>
        <p:txBody>
          <a:bodyPr rtlCol="0" anchor="b">
            <a:normAutofit/>
          </a:bodyPr>
          <a:lstStyle>
            <a:lvl1pPr algn="ctr">
              <a:defRPr sz="4000"/>
            </a:lvl1pPr>
          </a:lstStyle>
          <a:p>
            <a:pPr rtl="0"/>
            <a:r>
              <a:rPr lang="es-US"/>
              <a:t>Click to edit Master title style</a:t>
            </a:r>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US" dirty="0" err="1"/>
              <a:t>Click</a:t>
            </a:r>
            <a:r>
              <a:rPr lang="es-US" dirty="0"/>
              <a:t> </a:t>
            </a:r>
            <a:r>
              <a:rPr lang="es-US" dirty="0" err="1"/>
              <a:t>to</a:t>
            </a:r>
            <a:r>
              <a:rPr lang="es-US" dirty="0"/>
              <a:t> </a:t>
            </a:r>
            <a:r>
              <a:rPr lang="es-US" dirty="0" err="1"/>
              <a:t>edit</a:t>
            </a:r>
            <a:r>
              <a:rPr lang="es-US" dirty="0"/>
              <a:t> Master </a:t>
            </a:r>
            <a:r>
              <a:rPr lang="es-US" dirty="0" err="1"/>
              <a:t>subtitle</a:t>
            </a:r>
            <a:r>
              <a:rPr lang="es-US" dirty="0"/>
              <a:t> </a:t>
            </a:r>
            <a:r>
              <a:rPr lang="es-US" dirty="0" err="1"/>
              <a:t>style</a:t>
            </a:r>
            <a:endParaRPr lang="es-US" dirty="0"/>
          </a:p>
        </p:txBody>
      </p:sp>
    </p:spTree>
    <p:extLst>
      <p:ext uri="{BB962C8B-B14F-4D97-AF65-F5344CB8AC3E}">
        <p14:creationId xmlns:p14="http://schemas.microsoft.com/office/powerpoint/2010/main" val="3197408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es-US"/>
              <a:t>Click to edit Master title style</a:t>
            </a:r>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US" dirty="0" err="1"/>
              <a:t>Click</a:t>
            </a:r>
            <a:r>
              <a:rPr lang="es-US" dirty="0"/>
              <a:t> </a:t>
            </a:r>
            <a:r>
              <a:rPr lang="es-US" dirty="0" err="1"/>
              <a:t>to</a:t>
            </a:r>
            <a:r>
              <a:rPr lang="es-US" dirty="0"/>
              <a:t> </a:t>
            </a:r>
            <a:r>
              <a:rPr lang="es-US" dirty="0" err="1"/>
              <a:t>edit</a:t>
            </a:r>
            <a:r>
              <a:rPr lang="es-US" dirty="0"/>
              <a:t> Master </a:t>
            </a:r>
            <a:r>
              <a:rPr lang="es-US" dirty="0" err="1"/>
              <a:t>subtitle</a:t>
            </a:r>
            <a:r>
              <a:rPr lang="es-US" dirty="0"/>
              <a:t> </a:t>
            </a:r>
            <a:r>
              <a:rPr lang="es-US" dirty="0" err="1"/>
              <a:t>style</a:t>
            </a:r>
            <a:endParaRPr lang="es-US" dirty="0"/>
          </a:p>
        </p:txBody>
      </p:sp>
      <p:sp>
        <p:nvSpPr>
          <p:cNvPr id="4" name="Date Placeholder 3"/>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270060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Content Placeholder 2"/>
          <p:cNvSpPr>
            <a:spLocks noGrp="1"/>
          </p:cNvSpPr>
          <p:nvPr>
            <p:ph idx="1"/>
          </p:nvPr>
        </p:nvSpPr>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1018329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es-US"/>
              <a:t>Click to edit Master title style</a:t>
            </a:r>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1245540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Content Placeholder 2"/>
          <p:cNvSpPr>
            <a:spLocks noGrp="1"/>
          </p:cNvSpPr>
          <p:nvPr>
            <p:ph sz="half" idx="1"/>
          </p:nvPr>
        </p:nvSpPr>
        <p:spPr>
          <a:xfrm>
            <a:off x="628650" y="1825625"/>
            <a:ext cx="3886200" cy="435133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Content Placeholder 3"/>
          <p:cNvSpPr>
            <a:spLocks noGrp="1"/>
          </p:cNvSpPr>
          <p:nvPr>
            <p:ph sz="half" idx="2"/>
          </p:nvPr>
        </p:nvSpPr>
        <p:spPr>
          <a:xfrm>
            <a:off x="4629150" y="1825625"/>
            <a:ext cx="3886200" cy="435133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821186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es-US"/>
              <a:t>Click to edit Master title style</a:t>
            </a:r>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US"/>
              <a:t>Click to edit Master text styles</a:t>
            </a:r>
          </a:p>
        </p:txBody>
      </p:sp>
      <p:sp>
        <p:nvSpPr>
          <p:cNvPr id="4" name="Content Placeholder 3"/>
          <p:cNvSpPr>
            <a:spLocks noGrp="1"/>
          </p:cNvSpPr>
          <p:nvPr>
            <p:ph sz="half" idx="2"/>
          </p:nvPr>
        </p:nvSpPr>
        <p:spPr>
          <a:xfrm>
            <a:off x="629842" y="2505075"/>
            <a:ext cx="3868340" cy="368458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US"/>
              <a:t>Click to edit Master text styles</a:t>
            </a:r>
          </a:p>
        </p:txBody>
      </p:sp>
      <p:sp>
        <p:nvSpPr>
          <p:cNvPr id="6" name="Content Placeholder 5"/>
          <p:cNvSpPr>
            <a:spLocks noGrp="1"/>
          </p:cNvSpPr>
          <p:nvPr>
            <p:ph sz="quarter" idx="4"/>
          </p:nvPr>
        </p:nvSpPr>
        <p:spPr>
          <a:xfrm>
            <a:off x="4629150" y="2505075"/>
            <a:ext cx="3887391" cy="368458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3199529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2907259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47674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US"/>
              <a:t>Click to edit Master title style</a:t>
            </a:r>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1323881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US"/>
              <a:t>Click icon to add picture</a:t>
            </a:r>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1190147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Vertical Text Placeholder 2"/>
          <p:cNvSpPr>
            <a:spLocks noGrp="1"/>
          </p:cNvSpPr>
          <p:nvPr>
            <p:ph type="body" orient="vert" idx="1"/>
          </p:nvPr>
        </p:nvSpPr>
        <p:spPr/>
        <p:txBody>
          <a:bodyPr vert="eaVert"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319813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Content Placeholder 2"/>
          <p:cNvSpPr>
            <a:spLocks noGrp="1"/>
          </p:cNvSpPr>
          <p:nvPr>
            <p:ph idx="1"/>
          </p:nvPr>
        </p:nvSpPr>
        <p:spPr/>
        <p:txBody>
          <a:bodyPr rtlCol="0"/>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rtl="0"/>
            <a:r>
              <a:rPr lang="es-US" dirty="0" err="1"/>
              <a:t>Click</a:t>
            </a:r>
            <a:r>
              <a:rPr lang="es-US" dirty="0"/>
              <a:t> </a:t>
            </a:r>
            <a:r>
              <a:rPr lang="es-US" dirty="0" err="1"/>
              <a:t>to</a:t>
            </a:r>
            <a:r>
              <a:rPr lang="es-US" dirty="0"/>
              <a:t> </a:t>
            </a:r>
            <a:r>
              <a:rPr lang="es-US" dirty="0" err="1"/>
              <a:t>edit</a:t>
            </a:r>
            <a:r>
              <a:rPr lang="es-US" dirty="0"/>
              <a:t> Master </a:t>
            </a:r>
            <a:r>
              <a:rPr lang="es-US" dirty="0" err="1"/>
              <a:t>text</a:t>
            </a:r>
            <a:r>
              <a:rPr lang="es-US" dirty="0"/>
              <a:t> </a:t>
            </a:r>
            <a:r>
              <a:rPr lang="es-US" dirty="0" err="1"/>
              <a:t>styles</a:t>
            </a:r>
            <a:endParaRPr lang="es-US" dirty="0"/>
          </a:p>
          <a:p>
            <a:pPr lvl="1" rtl="0"/>
            <a:r>
              <a:rPr lang="es-US" dirty="0" err="1"/>
              <a:t>Second</a:t>
            </a:r>
            <a:r>
              <a:rPr lang="es-US" dirty="0"/>
              <a:t> </a:t>
            </a:r>
            <a:r>
              <a:rPr lang="es-US" dirty="0" err="1"/>
              <a:t>level</a:t>
            </a:r>
            <a:endParaRPr lang="es-US" dirty="0"/>
          </a:p>
          <a:p>
            <a:pPr lvl="2" rtl="0"/>
            <a:r>
              <a:rPr lang="es-US" dirty="0" err="1"/>
              <a:t>Third</a:t>
            </a:r>
            <a:r>
              <a:rPr lang="es-US" dirty="0"/>
              <a:t> </a:t>
            </a:r>
            <a:r>
              <a:rPr lang="es-US" dirty="0" err="1"/>
              <a:t>level</a:t>
            </a:r>
            <a:endParaRPr lang="es-US" dirty="0"/>
          </a:p>
          <a:p>
            <a:pPr lvl="3" rtl="0"/>
            <a:r>
              <a:rPr lang="es-US" dirty="0" err="1"/>
              <a:t>Fourth</a:t>
            </a:r>
            <a:r>
              <a:rPr lang="es-US" dirty="0"/>
              <a:t> </a:t>
            </a:r>
            <a:r>
              <a:rPr lang="es-US" dirty="0" err="1"/>
              <a:t>level</a:t>
            </a:r>
            <a:endParaRPr lang="es-US" dirty="0"/>
          </a:p>
          <a:p>
            <a:pPr lvl="4" rtl="0"/>
            <a:r>
              <a:rPr lang="es-US" dirty="0" err="1"/>
              <a:t>Fifth</a:t>
            </a:r>
            <a:r>
              <a:rPr lang="es-US" dirty="0"/>
              <a:t> </a:t>
            </a:r>
            <a:r>
              <a:rPr lang="es-US" dirty="0" err="1"/>
              <a:t>level</a:t>
            </a:r>
            <a:endParaRPr lang="es-US" dirty="0"/>
          </a:p>
        </p:txBody>
      </p:sp>
    </p:spTree>
    <p:extLst>
      <p:ext uri="{BB962C8B-B14F-4D97-AF65-F5344CB8AC3E}">
        <p14:creationId xmlns:p14="http://schemas.microsoft.com/office/powerpoint/2010/main" val="286280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es-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rtlCol="0"/>
          <a:lstStyle/>
          <a:p>
            <a:pPr rtl="0"/>
            <a:fld id="{41475DF8-2A89-4F01-99E9-6E9219D939E4}" type="datetimeFigureOut">
              <a:rPr lang="en-US" smtClean="0"/>
              <a:t>6/10/2024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rtlCol="0"/>
          <a:lstStyle/>
          <a:p>
            <a:pPr rtl="0"/>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rtlCol="0"/>
          <a:lstStyle/>
          <a:p>
            <a:pPr rtl="0"/>
            <a:fld id="{8CC7F7CA-B3A1-4D83-83DA-BB66B50FDB29}" type="slidenum">
              <a:rPr lang="en-US" smtClean="0"/>
              <a:t>‹#›</a:t>
            </a:fld>
            <a:endParaRPr lang="en-US"/>
          </a:p>
        </p:txBody>
      </p:sp>
    </p:spTree>
    <p:extLst>
      <p:ext uri="{BB962C8B-B14F-4D97-AF65-F5344CB8AC3E}">
        <p14:creationId xmlns:p14="http://schemas.microsoft.com/office/powerpoint/2010/main" val="2258348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4438"/>
            <a:ext cx="7772400" cy="2387600"/>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526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6720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ack and white sign&#10;&#10;Description automatically generated with low confidence">
            <a:extLst>
              <a:ext uri="{FF2B5EF4-FFF2-40B4-BE49-F238E27FC236}">
                <a16:creationId xmlns:a16="http://schemas.microsoft.com/office/drawing/2014/main" id="{B9EF45D3-DECE-4948-AA30-5F64A6BA40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spTree>
    <p:extLst>
      <p:ext uri="{BB962C8B-B14F-4D97-AF65-F5344CB8AC3E}">
        <p14:creationId xmlns:p14="http://schemas.microsoft.com/office/powerpoint/2010/main" val="4213685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898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368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4412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02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26746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79438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es-US"/>
              <a:t>Click to edit Master title style</a:t>
            </a:r>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latin typeface="Montserrat" panose="000005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US" dirty="0" err="1"/>
              <a:t>Click</a:t>
            </a:r>
            <a:r>
              <a:rPr lang="es-US" dirty="0"/>
              <a:t> </a:t>
            </a:r>
            <a:r>
              <a:rPr lang="es-US" dirty="0" err="1"/>
              <a:t>to</a:t>
            </a:r>
            <a:r>
              <a:rPr lang="es-US" dirty="0"/>
              <a:t> </a:t>
            </a:r>
            <a:r>
              <a:rPr lang="es-US" dirty="0" err="1"/>
              <a:t>edit</a:t>
            </a:r>
            <a:r>
              <a:rPr lang="es-US" dirty="0"/>
              <a:t> Master </a:t>
            </a:r>
            <a:r>
              <a:rPr lang="es-US" dirty="0" err="1"/>
              <a:t>text</a:t>
            </a:r>
            <a:r>
              <a:rPr lang="es-US" dirty="0"/>
              <a:t> </a:t>
            </a:r>
            <a:r>
              <a:rPr lang="es-US" dirty="0" err="1"/>
              <a:t>styles</a:t>
            </a:r>
            <a:endParaRPr lang="es-US" dirty="0"/>
          </a:p>
        </p:txBody>
      </p:sp>
      <p:pic>
        <p:nvPicPr>
          <p:cNvPr id="5" name="Picture 4" descr="A black and white sign&#10;&#10;Description automatically generated with low confidence">
            <a:extLst>
              <a:ext uri="{FF2B5EF4-FFF2-40B4-BE49-F238E27FC236}">
                <a16:creationId xmlns:a16="http://schemas.microsoft.com/office/drawing/2014/main" id="{B9EF45D3-DECE-4948-AA30-5F64A6BA40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spTree>
    <p:extLst>
      <p:ext uri="{BB962C8B-B14F-4D97-AF65-F5344CB8AC3E}">
        <p14:creationId xmlns:p14="http://schemas.microsoft.com/office/powerpoint/2010/main" val="53063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Content Placeholder 2"/>
          <p:cNvSpPr>
            <a:spLocks noGrp="1"/>
          </p:cNvSpPr>
          <p:nvPr>
            <p:ph sz="half" idx="1"/>
          </p:nvPr>
        </p:nvSpPr>
        <p:spPr>
          <a:xfrm>
            <a:off x="628650" y="1825625"/>
            <a:ext cx="3886200" cy="4351338"/>
          </a:xfrm>
        </p:spPr>
        <p:txBody>
          <a:bodyPr rtlCol="0"/>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Content Placeholder 3"/>
          <p:cNvSpPr>
            <a:spLocks noGrp="1"/>
          </p:cNvSpPr>
          <p:nvPr>
            <p:ph sz="half" idx="2"/>
          </p:nvPr>
        </p:nvSpPr>
        <p:spPr>
          <a:xfrm>
            <a:off x="4629150" y="1825625"/>
            <a:ext cx="3886200" cy="4351338"/>
          </a:xfrm>
        </p:spPr>
        <p:txBody>
          <a:bodyPr rtlCol="0"/>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Tree>
    <p:extLst>
      <p:ext uri="{BB962C8B-B14F-4D97-AF65-F5344CB8AC3E}">
        <p14:creationId xmlns:p14="http://schemas.microsoft.com/office/powerpoint/2010/main" val="151363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es-US"/>
              <a:t>Click to edit Master title style</a:t>
            </a:r>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atin typeface="Montserra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US"/>
              <a:t>Click to edit Master text styles</a:t>
            </a:r>
          </a:p>
        </p:txBody>
      </p:sp>
      <p:sp>
        <p:nvSpPr>
          <p:cNvPr id="4" name="Content Placeholder 3"/>
          <p:cNvSpPr>
            <a:spLocks noGrp="1"/>
          </p:cNvSpPr>
          <p:nvPr>
            <p:ph sz="half" idx="2"/>
          </p:nvPr>
        </p:nvSpPr>
        <p:spPr>
          <a:xfrm>
            <a:off x="629842" y="2505075"/>
            <a:ext cx="3868340" cy="3684588"/>
          </a:xfrm>
        </p:spPr>
        <p:txBody>
          <a:bodyPr rtlCol="0"/>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atin typeface="Montserra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US"/>
              <a:t>Click to edit Master text styles</a:t>
            </a:r>
          </a:p>
        </p:txBody>
      </p:sp>
      <p:sp>
        <p:nvSpPr>
          <p:cNvPr id="6" name="Content Placeholder 5"/>
          <p:cNvSpPr>
            <a:spLocks noGrp="1"/>
          </p:cNvSpPr>
          <p:nvPr>
            <p:ph sz="quarter" idx="4"/>
          </p:nvPr>
        </p:nvSpPr>
        <p:spPr>
          <a:xfrm>
            <a:off x="4629150" y="2505075"/>
            <a:ext cx="3887391" cy="3684588"/>
          </a:xfrm>
        </p:spPr>
        <p:txBody>
          <a:bodyPr rtlCol="0"/>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Tree>
    <p:extLst>
      <p:ext uri="{BB962C8B-B14F-4D97-AF65-F5344CB8AC3E}">
        <p14:creationId xmlns:p14="http://schemas.microsoft.com/office/powerpoint/2010/main" val="8969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Tree>
    <p:extLst>
      <p:ext uri="{BB962C8B-B14F-4D97-AF65-F5344CB8AC3E}">
        <p14:creationId xmlns:p14="http://schemas.microsoft.com/office/powerpoint/2010/main" val="244229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10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US"/>
              <a:t>Click to edit Master title style</a:t>
            </a:r>
          </a:p>
        </p:txBody>
      </p:sp>
      <p:sp>
        <p:nvSpPr>
          <p:cNvPr id="3" name="Content Placeholder 2"/>
          <p:cNvSpPr>
            <a:spLocks noGrp="1"/>
          </p:cNvSpPr>
          <p:nvPr>
            <p:ph idx="1"/>
          </p:nvPr>
        </p:nvSpPr>
        <p:spPr>
          <a:xfrm>
            <a:off x="3887391" y="987426"/>
            <a:ext cx="4629150" cy="4873625"/>
          </a:xfrm>
        </p:spPr>
        <p:txBody>
          <a:bodyPr rtlCol="0"/>
          <a:lstStyle>
            <a:lvl1pPr>
              <a:defRPr sz="3200">
                <a:latin typeface="Montserrat" panose="00000500000000000000" pitchFamily="2" charset="0"/>
              </a:defRPr>
            </a:lvl1pPr>
            <a:lvl2pPr>
              <a:defRPr sz="2800">
                <a:latin typeface="Montserrat" panose="00000500000000000000" pitchFamily="2" charset="0"/>
              </a:defRPr>
            </a:lvl2pPr>
            <a:lvl3pPr>
              <a:defRPr sz="2400">
                <a:latin typeface="Montserrat" panose="00000500000000000000" pitchFamily="2" charset="0"/>
              </a:defRPr>
            </a:lvl3pPr>
            <a:lvl4pPr>
              <a:defRPr sz="2000">
                <a:latin typeface="Montserrat" panose="00000500000000000000" pitchFamily="2" charset="0"/>
              </a:defRPr>
            </a:lvl4pPr>
            <a:lvl5pPr>
              <a:defRPr sz="2000">
                <a:latin typeface="Montserrat" panose="00000500000000000000" pitchFamily="2" charset="0"/>
              </a:defRPr>
            </a:lvl5pPr>
            <a:lvl6pPr>
              <a:defRPr sz="2000"/>
            </a:lvl6pPr>
            <a:lvl7pPr>
              <a:defRPr sz="2000"/>
            </a:lvl7pPr>
            <a:lvl8pPr>
              <a:defRPr sz="2000"/>
            </a:lvl8pPr>
            <a:lvl9pPr>
              <a:defRPr sz="2000"/>
            </a:lvl9p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atin typeface="Montserrat"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US"/>
              <a:t>Click to edit Master text styles</a:t>
            </a:r>
          </a:p>
        </p:txBody>
      </p:sp>
    </p:spTree>
    <p:extLst>
      <p:ext uri="{BB962C8B-B14F-4D97-AF65-F5344CB8AC3E}">
        <p14:creationId xmlns:p14="http://schemas.microsoft.com/office/powerpoint/2010/main" val="220693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US"/>
              <a:t>Click icon to add picture</a:t>
            </a:r>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US"/>
              <a:t>Click to edit Master text styles</a:t>
            </a:r>
          </a:p>
        </p:txBody>
      </p:sp>
    </p:spTree>
    <p:extLst>
      <p:ext uri="{BB962C8B-B14F-4D97-AF65-F5344CB8AC3E}">
        <p14:creationId xmlns:p14="http://schemas.microsoft.com/office/powerpoint/2010/main" val="75025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es-US"/>
              <a:t>Haga clic para editar el estilo del título principal</a:t>
            </a:r>
          </a:p>
        </p:txBody>
      </p:sp>
      <p:sp>
        <p:nvSpPr>
          <p:cNvPr id="3" name="Text Placeholder 2"/>
          <p:cNvSpPr>
            <a:spLocks noGrp="1"/>
          </p:cNvSpPr>
          <p:nvPr>
            <p:ph type="body" idx="1"/>
          </p:nvPr>
        </p:nvSpPr>
        <p:spPr>
          <a:xfrm>
            <a:off x="628650" y="1853335"/>
            <a:ext cx="7886700" cy="4351338"/>
          </a:xfrm>
          <a:prstGeom prst="rect">
            <a:avLst/>
          </a:prstGeom>
        </p:spPr>
        <p:txBody>
          <a:bodyPr vert="horz" lIns="91440" tIns="45720" rIns="91440" bIns="45720" rtlCol="0">
            <a:normAutofit/>
          </a:bodyPr>
          <a:lstStyle/>
          <a:p>
            <a:pPr lvl="0" rtl="0"/>
            <a:r>
              <a:rPr lang="es-US" dirty="0"/>
              <a:t>Haga clic para editar los estilos del texto principal</a:t>
            </a:r>
          </a:p>
          <a:p>
            <a:pPr lvl="1" rtl="0"/>
            <a:r>
              <a:rPr lang="es-US" dirty="0"/>
              <a:t>Segundo nivel</a:t>
            </a:r>
          </a:p>
          <a:p>
            <a:pPr lvl="2" rtl="0"/>
            <a:r>
              <a:rPr lang="es-US" dirty="0"/>
              <a:t>Tercer nivel</a:t>
            </a:r>
          </a:p>
          <a:p>
            <a:pPr lvl="3" rtl="0"/>
            <a:r>
              <a:rPr lang="es-US" dirty="0"/>
              <a:t>Cuarto nivel</a:t>
            </a:r>
          </a:p>
          <a:p>
            <a:pPr lvl="4" rtl="0"/>
            <a:r>
              <a:rPr lang="es-US" dirty="0"/>
              <a:t>Quinto nivel</a:t>
            </a:r>
          </a:p>
        </p:txBody>
      </p:sp>
      <p:sp>
        <p:nvSpPr>
          <p:cNvPr id="8" name="Rectangle 7">
            <a:extLst>
              <a:ext uri="{FF2B5EF4-FFF2-40B4-BE49-F238E27FC236}">
                <a16:creationId xmlns:a16="http://schemas.microsoft.com/office/drawing/2014/main" id="{9380DC2C-887F-4A65-A810-68B002E96606}"/>
              </a:ext>
            </a:extLst>
          </p:cNvPr>
          <p:cNvSpPr/>
          <p:nvPr userDrawn="1"/>
        </p:nvSpPr>
        <p:spPr>
          <a:xfrm>
            <a:off x="0" y="6583680"/>
            <a:ext cx="9144000" cy="274320"/>
          </a:xfrm>
          <a:prstGeom prst="rect">
            <a:avLst/>
          </a:prstGeom>
          <a:solidFill>
            <a:srgbClr val="00A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8125705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txStyles>
    <p:titleStyle>
      <a:lvl1pPr algn="l" defTabSz="914400" rtl="0" eaLnBrk="1" latinLnBrk="0" hangingPunct="1">
        <a:lnSpc>
          <a:spcPct val="90000"/>
        </a:lnSpc>
        <a:spcBef>
          <a:spcPct val="0"/>
        </a:spcBef>
        <a:buNone/>
        <a:defRPr sz="36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panose="0200050402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panose="0200050402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panose="0200050402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panose="0200050402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panose="0200050402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35308"/>
            <a:ext cx="7886700" cy="1325563"/>
          </a:xfrm>
          <a:prstGeom prst="rect">
            <a:avLst/>
          </a:prstGeom>
        </p:spPr>
        <p:txBody>
          <a:bodyPr vert="horz" lIns="91440" tIns="45720" rIns="91440" bIns="45720" rtlCol="0" anchor="ctr">
            <a:normAutofit/>
          </a:bodyPr>
          <a:lstStyle/>
          <a:p>
            <a:pPr rtl="0"/>
            <a:r>
              <a:rPr lang="es-US"/>
              <a:t>Haga clic para editar el estilo del título principal</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es-US" dirty="0"/>
              <a:t>Haga clic para editar los estilos del texto principal</a:t>
            </a:r>
          </a:p>
          <a:p>
            <a:pPr lvl="1" rtl="0"/>
            <a:r>
              <a:rPr lang="es-US" dirty="0"/>
              <a:t>Segundo nivel</a:t>
            </a:r>
          </a:p>
          <a:p>
            <a:pPr lvl="2" rtl="0"/>
            <a:r>
              <a:rPr lang="es-US" dirty="0"/>
              <a:t>Tercer nivel</a:t>
            </a:r>
          </a:p>
          <a:p>
            <a:pPr lvl="3" rtl="0"/>
            <a:r>
              <a:rPr lang="es-US" dirty="0"/>
              <a:t>Cuarto nivel</a:t>
            </a:r>
          </a:p>
          <a:p>
            <a:pPr lvl="4" rtl="0"/>
            <a:r>
              <a:rPr lang="es-US" dirty="0"/>
              <a:t>Quinto nivel</a:t>
            </a:r>
          </a:p>
        </p:txBody>
      </p:sp>
    </p:spTree>
    <p:extLst>
      <p:ext uri="{BB962C8B-B14F-4D97-AF65-F5344CB8AC3E}">
        <p14:creationId xmlns:p14="http://schemas.microsoft.com/office/powerpoint/2010/main" val="24061374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0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panose="0200050402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panose="0200050402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panose="0200050402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panose="0200050402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panose="0200050402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5333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380DC2C-887F-4A65-A810-68B002E96606}"/>
              </a:ext>
            </a:extLst>
          </p:cNvPr>
          <p:cNvSpPr/>
          <p:nvPr userDrawn="1"/>
        </p:nvSpPr>
        <p:spPr>
          <a:xfrm>
            <a:off x="0" y="6583680"/>
            <a:ext cx="9144000" cy="274320"/>
          </a:xfrm>
          <a:prstGeom prst="rect">
            <a:avLst/>
          </a:prstGeom>
          <a:solidFill>
            <a:srgbClr val="00A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979307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txStyles>
    <p:titleStyle>
      <a:lvl1pPr algn="l" defTabSz="914400" rtl="0" eaLnBrk="1" latinLnBrk="0" hangingPunct="1">
        <a:lnSpc>
          <a:spcPct val="90000"/>
        </a:lnSpc>
        <a:spcBef>
          <a:spcPct val="0"/>
        </a:spcBef>
        <a:buNone/>
        <a:defRPr sz="3600" b="1" kern="1200">
          <a:solidFill>
            <a:srgbClr val="00426A"/>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26A"/>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26A"/>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26A"/>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oldwayspt.org/"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rmtoschool.org/our-work/early-care-and-educatio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hyperlink" Target="https://www.localharvest.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www.justfood.org/"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7RsjJionIGI"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foodinsight.org/?s=diversifying+myplat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institute.org/health-care/services/diabetes-care/healthyplat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524" y="3720836"/>
            <a:ext cx="7229137" cy="1267463"/>
          </a:xfrm>
        </p:spPr>
        <p:txBody>
          <a:bodyPr rtlCol="0">
            <a:normAutofit lnSpcReduction="10000"/>
          </a:bodyPr>
          <a:lstStyle/>
          <a:p>
            <a:pPr rtl="0"/>
            <a:r>
              <a:rPr lang="es-US" i="1" dirty="0">
                <a:solidFill>
                  <a:srgbClr val="00426A"/>
                </a:solidFill>
                <a:latin typeface="Montserrat" panose="00000500000000000000" pitchFamily="2" charset="0"/>
                <a:cs typeface="Times New Roman" panose="02020603050405020304" pitchFamily="18" charset="0"/>
              </a:rPr>
              <a:t>Inserte su información de capacitador aquí, por ejemplo, nombre, credenciales, información de contacto.</a:t>
            </a:r>
            <a:br>
              <a:rPr lang="en-US" i="1" dirty="0">
                <a:solidFill>
                  <a:srgbClr val="00426A"/>
                </a:solidFill>
                <a:latin typeface="Montserrat" panose="00000500000000000000" pitchFamily="2" charset="0"/>
                <a:cs typeface="Times New Roman" panose="02020603050405020304" pitchFamily="18" charset="0"/>
              </a:rPr>
            </a:br>
            <a:r>
              <a:rPr lang="es-US" i="1" dirty="0">
                <a:solidFill>
                  <a:srgbClr val="00426A"/>
                </a:solidFill>
                <a:latin typeface="Montserrat" panose="00000500000000000000" pitchFamily="2" charset="0"/>
                <a:cs typeface="Times New Roman" panose="02020603050405020304" pitchFamily="18" charset="0"/>
              </a:rPr>
              <a:t>Fecha de la capacitación</a:t>
            </a:r>
          </a:p>
        </p:txBody>
      </p:sp>
      <p:pic>
        <p:nvPicPr>
          <p:cNvPr id="9" name="Picture 8" descr="A black and white sign&#10;&#10;Description automatically generated with low confidence">
            <a:extLst>
              <a:ext uri="{FF2B5EF4-FFF2-40B4-BE49-F238E27FC236}">
                <a16:creationId xmlns:a16="http://schemas.microsoft.com/office/drawing/2014/main" id="{16EE6869-DBAE-4965-979B-08088FB77B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sp>
        <p:nvSpPr>
          <p:cNvPr id="6" name="Subtitle 2">
            <a:extLst>
              <a:ext uri="{FF2B5EF4-FFF2-40B4-BE49-F238E27FC236}">
                <a16:creationId xmlns:a16="http://schemas.microsoft.com/office/drawing/2014/main" id="{5789CE53-0FE8-4164-8FD5-03A76098A82A}"/>
              </a:ext>
            </a:extLst>
          </p:cNvPr>
          <p:cNvSpPr txBox="1">
            <a:spLocks/>
          </p:cNvSpPr>
          <p:nvPr/>
        </p:nvSpPr>
        <p:spPr>
          <a:xfrm>
            <a:off x="3540219" y="1051809"/>
            <a:ext cx="5290287" cy="1267463"/>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Gotham" panose="0200050402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otham" panose="02000504020000020004"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otham" panose="02000504020000020004"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otham" panose="02000504020000020004"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otham" panose="0200050402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ES" sz="3600" b="1" dirty="0">
                <a:solidFill>
                  <a:srgbClr val="002060"/>
                </a:solidFill>
                <a:effectLst/>
                <a:latin typeface="Times New Roman" panose="02020603050405020304" pitchFamily="18" charset="0"/>
                <a:cs typeface="Times New Roman" panose="02020603050405020304" pitchFamily="18" charset="0"/>
              </a:rPr>
              <a:t>Nutrir a niños sanamente desde el CET</a:t>
            </a:r>
          </a:p>
          <a:p>
            <a:pPr algn="l" rtl="0"/>
            <a:r>
              <a:rPr lang="es-US" sz="3600" b="1" dirty="0">
                <a:solidFill>
                  <a:srgbClr val="00426A"/>
                </a:solidFill>
                <a:latin typeface="Times New Roman" panose="02020603050405020304" pitchFamily="18" charset="0"/>
                <a:cs typeface="Times New Roman" panose="02020603050405020304" pitchFamily="18" charset="0"/>
              </a:rPr>
              <a:t>Taller introductorio</a:t>
            </a:r>
          </a:p>
        </p:txBody>
      </p:sp>
      <p:cxnSp>
        <p:nvCxnSpPr>
          <p:cNvPr id="5" name="Straight Connector 4">
            <a:extLst>
              <a:ext uri="{FF2B5EF4-FFF2-40B4-BE49-F238E27FC236}">
                <a16:creationId xmlns:a16="http://schemas.microsoft.com/office/drawing/2014/main" id="{6E7203DD-853D-4638-A71A-9FA4D64F0EA0}"/>
              </a:ext>
            </a:extLst>
          </p:cNvPr>
          <p:cNvCxnSpPr/>
          <p:nvPr/>
        </p:nvCxnSpPr>
        <p:spPr>
          <a:xfrm>
            <a:off x="3429967" y="892098"/>
            <a:ext cx="0" cy="1586886"/>
          </a:xfrm>
          <a:prstGeom prst="line">
            <a:avLst/>
          </a:prstGeom>
          <a:ln w="31750">
            <a:solidFill>
              <a:srgbClr val="00426A"/>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6EB869E-EC49-BEB1-008F-563917F4573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3624" y="811205"/>
            <a:ext cx="2786343" cy="1667779"/>
          </a:xfrm>
          <a:prstGeom prst="rect">
            <a:avLst/>
          </a:prstGeom>
        </p:spPr>
      </p:pic>
    </p:spTree>
    <p:extLst>
      <p:ext uri="{BB962C8B-B14F-4D97-AF65-F5344CB8AC3E}">
        <p14:creationId xmlns:p14="http://schemas.microsoft.com/office/powerpoint/2010/main" val="55851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38151B-3B97-1873-910F-37A5A7DAA98E}"/>
              </a:ext>
            </a:extLst>
          </p:cNvPr>
          <p:cNvSpPr>
            <a:spLocks noGrp="1"/>
          </p:cNvSpPr>
          <p:nvPr>
            <p:ph type="title"/>
          </p:nvPr>
        </p:nvSpPr>
        <p:spPr/>
        <p:txBody>
          <a:bodyPr/>
          <a:lstStyle/>
          <a:p>
            <a:r>
              <a:rPr lang="en-US" dirty="0"/>
              <a:t>Culturally Relevant Meals</a:t>
            </a:r>
          </a:p>
        </p:txBody>
      </p:sp>
      <p:sp>
        <p:nvSpPr>
          <p:cNvPr id="11" name="TextBox 10">
            <a:extLst>
              <a:ext uri="{FF2B5EF4-FFF2-40B4-BE49-F238E27FC236}">
                <a16:creationId xmlns:a16="http://schemas.microsoft.com/office/drawing/2014/main" id="{652E694C-6FFE-4E55-B2C6-6311F1C2B2CB}"/>
              </a:ext>
            </a:extLst>
          </p:cNvPr>
          <p:cNvSpPr txBox="1"/>
          <p:nvPr/>
        </p:nvSpPr>
        <p:spPr>
          <a:xfrm>
            <a:off x="1074821" y="6047874"/>
            <a:ext cx="66574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26A"/>
                </a:solidFill>
                <a:effectLst/>
                <a:uLnTx/>
                <a:uFillTx/>
                <a:latin typeface="Montserrat" panose="00000500000000000000" pitchFamily="2" charset="0"/>
                <a:ea typeface="+mn-ea"/>
                <a:cs typeface="+mn-cs"/>
                <a:hlinkClick r:id="rId3"/>
              </a:rPr>
              <a:t>https://oldwayspt.org/</a:t>
            </a:r>
            <a:endParaRPr kumimoji="0" lang="en-US" sz="1800" b="0" i="0" u="none" strike="noStrike" kern="1200" cap="none" spc="0" normalizeH="0" baseline="0" noProof="0" dirty="0">
              <a:ln>
                <a:noFill/>
              </a:ln>
              <a:solidFill>
                <a:srgbClr val="00426A"/>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26A"/>
              </a:solidFill>
              <a:effectLst/>
              <a:uLnTx/>
              <a:uFillTx/>
              <a:latin typeface="Montserrat" panose="00000500000000000000" pitchFamily="2" charset="0"/>
              <a:ea typeface="+mn-ea"/>
              <a:cs typeface="+mn-cs"/>
            </a:endParaRPr>
          </a:p>
        </p:txBody>
      </p:sp>
      <p:pic>
        <p:nvPicPr>
          <p:cNvPr id="6" name="Content Placeholder 5">
            <a:extLst>
              <a:ext uri="{FF2B5EF4-FFF2-40B4-BE49-F238E27FC236}">
                <a16:creationId xmlns:a16="http://schemas.microsoft.com/office/drawing/2014/main" id="{44AFCDCD-CF8D-4766-28D6-316EAB8DE25F}"/>
              </a:ext>
            </a:extLst>
          </p:cNvPr>
          <p:cNvPicPr>
            <a:picLocks noGrp="1" noChangeAspect="1"/>
          </p:cNvPicPr>
          <p:nvPr>
            <p:ph sz="half" idx="1"/>
          </p:nvPr>
        </p:nvPicPr>
        <p:blipFill>
          <a:blip r:embed="rId4"/>
          <a:stretch>
            <a:fillRect/>
          </a:stretch>
        </p:blipFill>
        <p:spPr>
          <a:xfrm>
            <a:off x="628650" y="1789528"/>
            <a:ext cx="3886200" cy="3620643"/>
          </a:xfrm>
        </p:spPr>
      </p:pic>
      <p:pic>
        <p:nvPicPr>
          <p:cNvPr id="2054" name="Picture 6" descr="3 fish small golden patties on a white plate accompanied by a colorful dish of yogurt sauce">
            <a:extLst>
              <a:ext uri="{FF2B5EF4-FFF2-40B4-BE49-F238E27FC236}">
                <a16:creationId xmlns:a16="http://schemas.microsoft.com/office/drawing/2014/main" id="{B361CD38-1EA0-3D7D-B706-8A6000F6DD6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705350" y="2440531"/>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03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56" y="362950"/>
            <a:ext cx="7543800" cy="1207008"/>
          </a:xfrm>
        </p:spPr>
        <p:txBody>
          <a:bodyPr rtlCol="0">
            <a:normAutofit/>
          </a:bodyPr>
          <a:lstStyle/>
          <a:p>
            <a:pPr rtl="0"/>
            <a:r>
              <a:rPr lang="es-US" b="1">
                <a:solidFill>
                  <a:srgbClr val="00426A"/>
                </a:solidFill>
                <a:cs typeface="Times New Roman" panose="02020603050405020304" pitchFamily="18" charset="0"/>
              </a:rPr>
              <a:t>Un patrón de alimentación saludable</a:t>
            </a:r>
          </a:p>
        </p:txBody>
      </p:sp>
      <p:sp>
        <p:nvSpPr>
          <p:cNvPr id="3" name="Content Placeholder 2"/>
          <p:cNvSpPr>
            <a:spLocks noGrp="1"/>
          </p:cNvSpPr>
          <p:nvPr>
            <p:ph idx="1"/>
          </p:nvPr>
        </p:nvSpPr>
        <p:spPr>
          <a:xfrm>
            <a:off x="810768" y="1932451"/>
            <a:ext cx="8333232" cy="3948839"/>
          </a:xfrm>
        </p:spPr>
        <p:txBody>
          <a:bodyPr rtlCol="0">
            <a:noAutofit/>
          </a:bodyPr>
          <a:lstStyle/>
          <a:p>
            <a:pPr marL="0" indent="0" rtl="0">
              <a:lnSpc>
                <a:spcPct val="100000"/>
              </a:lnSpc>
              <a:spcBef>
                <a:spcPts val="0"/>
              </a:spcBef>
              <a:spcAft>
                <a:spcPts val="0"/>
              </a:spcAft>
              <a:buNone/>
            </a:pPr>
            <a:r>
              <a:rPr lang="es-US" sz="2250" b="0" dirty="0"/>
              <a:t> 	</a:t>
            </a:r>
            <a:r>
              <a:rPr lang="es-US" sz="2400" b="0" dirty="0">
                <a:solidFill>
                  <a:srgbClr val="00426A"/>
                </a:solidFill>
                <a:latin typeface="Montserrat" panose="00000500000000000000" pitchFamily="2" charset="0"/>
              </a:rPr>
              <a:t>Frutas y verduras</a:t>
            </a:r>
          </a:p>
          <a:p>
            <a:pPr marL="0" indent="0" rtl="0">
              <a:lnSpc>
                <a:spcPct val="100000"/>
              </a:lnSpc>
              <a:spcBef>
                <a:spcPts val="0"/>
              </a:spcBef>
              <a:spcAft>
                <a:spcPts val="0"/>
              </a:spcAft>
              <a:buNone/>
            </a:pPr>
            <a:r>
              <a:rPr lang="es-US" sz="2400" b="0" dirty="0">
                <a:solidFill>
                  <a:srgbClr val="00426A"/>
                </a:solidFill>
                <a:latin typeface="Montserrat" panose="00000500000000000000" pitchFamily="2" charset="0"/>
              </a:rPr>
              <a:t>	Cereales integrales</a:t>
            </a:r>
          </a:p>
          <a:p>
            <a:pPr marL="0" indent="0" rtl="0">
              <a:lnSpc>
                <a:spcPct val="100000"/>
              </a:lnSpc>
              <a:spcBef>
                <a:spcPts val="0"/>
              </a:spcBef>
              <a:spcAft>
                <a:spcPts val="0"/>
              </a:spcAft>
              <a:buNone/>
            </a:pPr>
            <a:r>
              <a:rPr lang="es-US" sz="2400" b="0" dirty="0">
                <a:solidFill>
                  <a:srgbClr val="00426A"/>
                </a:solidFill>
                <a:latin typeface="Montserrat" panose="00000500000000000000" pitchFamily="2" charset="0"/>
              </a:rPr>
              <a:t>	Lácteos descremados o semidescremados </a:t>
            </a:r>
          </a:p>
          <a:p>
            <a:pPr marL="914400" indent="0" rtl="0">
              <a:lnSpc>
                <a:spcPct val="100000"/>
              </a:lnSpc>
              <a:spcBef>
                <a:spcPts val="0"/>
              </a:spcBef>
              <a:spcAft>
                <a:spcPts val="0"/>
              </a:spcAft>
              <a:buNone/>
            </a:pPr>
            <a:r>
              <a:rPr lang="es-US" sz="2400" b="0" dirty="0">
                <a:solidFill>
                  <a:srgbClr val="00426A"/>
                </a:solidFill>
                <a:latin typeface="Montserrat" panose="00000500000000000000" pitchFamily="2" charset="0"/>
              </a:rPr>
              <a:t>Carnes magras, aves, pescados, frijoles, huevos</a:t>
            </a:r>
          </a:p>
          <a:p>
            <a:pPr marL="0" indent="0" rtl="0">
              <a:lnSpc>
                <a:spcPct val="100000"/>
              </a:lnSpc>
              <a:spcBef>
                <a:spcPts val="0"/>
              </a:spcBef>
              <a:spcAft>
                <a:spcPts val="0"/>
              </a:spcAft>
              <a:buNone/>
            </a:pPr>
            <a:r>
              <a:rPr lang="es-US" sz="2400" b="0" dirty="0">
                <a:solidFill>
                  <a:srgbClr val="00426A"/>
                </a:solidFill>
                <a:latin typeface="Montserrat" panose="00000500000000000000" pitchFamily="2" charset="0"/>
              </a:rPr>
              <a:t>	Frutos secos y semillas</a:t>
            </a:r>
          </a:p>
          <a:p>
            <a:pPr marL="0" indent="0" rtl="0">
              <a:lnSpc>
                <a:spcPct val="100000"/>
              </a:lnSpc>
              <a:spcBef>
                <a:spcPts val="0"/>
              </a:spcBef>
              <a:spcAft>
                <a:spcPts val="0"/>
              </a:spcAft>
              <a:buNone/>
            </a:pPr>
            <a:br>
              <a:rPr lang="en-US" sz="2400" b="0" dirty="0">
                <a:solidFill>
                  <a:srgbClr val="00426A"/>
                </a:solidFill>
                <a:latin typeface="Montserrat" panose="00000500000000000000" pitchFamily="2" charset="0"/>
              </a:rPr>
            </a:br>
            <a:endParaRPr lang="en-US" sz="2400" b="0" dirty="0">
              <a:solidFill>
                <a:srgbClr val="00426A"/>
              </a:solidFill>
              <a:latin typeface="Montserrat" panose="00000500000000000000" pitchFamily="2" charset="0"/>
            </a:endParaRPr>
          </a:p>
          <a:p>
            <a:pPr marL="0" indent="0" rtl="0">
              <a:lnSpc>
                <a:spcPct val="100000"/>
              </a:lnSpc>
              <a:spcBef>
                <a:spcPts val="0"/>
              </a:spcBef>
              <a:spcAft>
                <a:spcPts val="0"/>
              </a:spcAft>
              <a:buNone/>
            </a:pPr>
            <a:r>
              <a:rPr lang="es-US" sz="2400" b="0" dirty="0">
                <a:solidFill>
                  <a:srgbClr val="00426A"/>
                </a:solidFill>
                <a:latin typeface="Montserrat" panose="00000500000000000000" pitchFamily="2" charset="0"/>
              </a:rPr>
              <a:t>	</a:t>
            </a:r>
            <a:r>
              <a:rPr lang="es-US" sz="2400" dirty="0">
                <a:solidFill>
                  <a:srgbClr val="00426A"/>
                </a:solidFill>
                <a:latin typeface="Montserrat" panose="00000500000000000000" pitchFamily="2" charset="0"/>
              </a:rPr>
              <a:t>Grasas saturadas y grasas trans </a:t>
            </a:r>
            <a:br>
              <a:rPr lang="es-US" sz="2400" dirty="0">
                <a:solidFill>
                  <a:srgbClr val="00426A"/>
                </a:solidFill>
                <a:latin typeface="Montserrat" panose="00000500000000000000" pitchFamily="2" charset="0"/>
              </a:rPr>
            </a:br>
            <a:r>
              <a:rPr lang="es-US" sz="2400" dirty="0">
                <a:solidFill>
                  <a:srgbClr val="00426A"/>
                </a:solidFill>
                <a:latin typeface="Montserrat" panose="00000500000000000000" pitchFamily="2" charset="0"/>
              </a:rPr>
              <a:t>           Colesterol </a:t>
            </a:r>
          </a:p>
          <a:p>
            <a:pPr marL="0" indent="0" rtl="0">
              <a:lnSpc>
                <a:spcPct val="100000"/>
              </a:lnSpc>
              <a:spcBef>
                <a:spcPts val="0"/>
              </a:spcBef>
              <a:spcAft>
                <a:spcPts val="0"/>
              </a:spcAft>
              <a:buNone/>
            </a:pPr>
            <a:r>
              <a:rPr lang="es-US" sz="2400" dirty="0">
                <a:solidFill>
                  <a:srgbClr val="00426A"/>
                </a:solidFill>
              </a:rPr>
              <a:t>	</a:t>
            </a:r>
            <a:r>
              <a:rPr lang="es-US" sz="2400" dirty="0">
                <a:solidFill>
                  <a:srgbClr val="00426A"/>
                </a:solidFill>
                <a:latin typeface="Montserrat" panose="00000500000000000000" pitchFamily="2" charset="0"/>
              </a:rPr>
              <a:t>Sal y azúcares añadidos</a:t>
            </a:r>
          </a:p>
        </p:txBody>
      </p:sp>
      <p:sp>
        <p:nvSpPr>
          <p:cNvPr id="4" name="Up Arrow 3"/>
          <p:cNvSpPr/>
          <p:nvPr/>
        </p:nvSpPr>
        <p:spPr>
          <a:xfrm>
            <a:off x="752856" y="1922299"/>
            <a:ext cx="801624" cy="1972893"/>
          </a:xfrm>
          <a:prstGeom prst="upArrow">
            <a:avLst/>
          </a:prstGeom>
          <a:solidFill>
            <a:srgbClr val="B1DE70"/>
          </a:solidFill>
          <a:ln>
            <a:solidFill>
              <a:srgbClr val="B1DE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
        <p:nvSpPr>
          <p:cNvPr id="5" name="Down Arrow 4"/>
          <p:cNvSpPr/>
          <p:nvPr/>
        </p:nvSpPr>
        <p:spPr>
          <a:xfrm>
            <a:off x="768096" y="4479133"/>
            <a:ext cx="801624" cy="1245804"/>
          </a:xfrm>
          <a:prstGeom prst="downArrow">
            <a:avLst/>
          </a:prstGeom>
          <a:solidFill>
            <a:srgbClr val="FA0026"/>
          </a:solidFill>
          <a:ln>
            <a:solidFill>
              <a:srgbClr val="FA00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Tree>
    <p:extLst>
      <p:ext uri="{BB962C8B-B14F-4D97-AF65-F5344CB8AC3E}">
        <p14:creationId xmlns:p14="http://schemas.microsoft.com/office/powerpoint/2010/main" val="3214641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E917E7-B5C4-4F33-886A-B9E717F3E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076" y="1012880"/>
            <a:ext cx="4187848" cy="5377577"/>
          </a:xfrm>
          <a:prstGeom prst="rect">
            <a:avLst/>
          </a:prstGeom>
        </p:spPr>
      </p:pic>
      <p:sp>
        <p:nvSpPr>
          <p:cNvPr id="2" name="Title 1"/>
          <p:cNvSpPr>
            <a:spLocks noGrp="1"/>
          </p:cNvSpPr>
          <p:nvPr>
            <p:ph type="title"/>
          </p:nvPr>
        </p:nvSpPr>
        <p:spPr>
          <a:xfrm>
            <a:off x="461010" y="167006"/>
            <a:ext cx="8164830" cy="1325563"/>
          </a:xfrm>
        </p:spPr>
        <p:txBody>
          <a:bodyPr rtlCol="0"/>
          <a:lstStyle/>
          <a:p>
            <a:pPr rtl="0"/>
            <a:r>
              <a:rPr lang="es-US" b="1">
                <a:solidFill>
                  <a:srgbClr val="00426A"/>
                </a:solidFill>
                <a:cs typeface="Times New Roman" panose="02020603050405020304" pitchFamily="18" charset="0"/>
              </a:rPr>
              <a:t>Comprensión de la etiqueta de información nutricional</a:t>
            </a:r>
          </a:p>
        </p:txBody>
      </p:sp>
    </p:spTree>
    <p:extLst>
      <p:ext uri="{BB962C8B-B14F-4D97-AF65-F5344CB8AC3E}">
        <p14:creationId xmlns:p14="http://schemas.microsoft.com/office/powerpoint/2010/main" val="3698711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166"/>
            <a:ext cx="7886700" cy="1325563"/>
          </a:xfrm>
        </p:spPr>
        <p:txBody>
          <a:bodyPr rtlCol="0"/>
          <a:lstStyle/>
          <a:p>
            <a:pPr rtl="0"/>
            <a:r>
              <a:rPr lang="es-US" b="1">
                <a:solidFill>
                  <a:srgbClr val="00426A"/>
                </a:solidFill>
                <a:cs typeface="Times New Roman" panose="02020603050405020304" pitchFamily="18" charset="0"/>
              </a:rPr>
              <a:t>Lista de ingredientes</a:t>
            </a:r>
          </a:p>
        </p:txBody>
      </p:sp>
      <p:pic>
        <p:nvPicPr>
          <p:cNvPr id="7" name="Content Placeholder 6"/>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rot="5400000">
            <a:off x="1258456" y="3233458"/>
            <a:ext cx="4414056" cy="109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245100" y="1446570"/>
            <a:ext cx="2844800" cy="3328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Oval 8"/>
          <p:cNvSpPr/>
          <p:nvPr/>
        </p:nvSpPr>
        <p:spPr>
          <a:xfrm>
            <a:off x="2227557" y="4480892"/>
            <a:ext cx="2475854" cy="1604075"/>
          </a:xfrm>
          <a:prstGeom prst="ellipse">
            <a:avLst/>
          </a:prstGeom>
          <a:noFill/>
          <a:ln w="57150">
            <a:solidFill>
              <a:srgbClr val="FAA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
        <p:nvSpPr>
          <p:cNvPr id="15" name="Arrow: Down 14">
            <a:extLst>
              <a:ext uri="{FF2B5EF4-FFF2-40B4-BE49-F238E27FC236}">
                <a16:creationId xmlns:a16="http://schemas.microsoft.com/office/drawing/2014/main" id="{AB21CD21-668B-47B6-B08F-07F68317779D}"/>
              </a:ext>
            </a:extLst>
          </p:cNvPr>
          <p:cNvSpPr/>
          <p:nvPr/>
        </p:nvSpPr>
        <p:spPr>
          <a:xfrm rot="17700000">
            <a:off x="4725277" y="1316339"/>
            <a:ext cx="484632" cy="967622"/>
          </a:xfrm>
          <a:prstGeom prst="downArrow">
            <a:avLst/>
          </a:prstGeom>
          <a:solidFill>
            <a:srgbClr val="FAAD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Arrow: Down 15">
            <a:extLst>
              <a:ext uri="{FF2B5EF4-FFF2-40B4-BE49-F238E27FC236}">
                <a16:creationId xmlns:a16="http://schemas.microsoft.com/office/drawing/2014/main" id="{F2987817-F96D-4772-AB33-7F681643C23D}"/>
              </a:ext>
            </a:extLst>
          </p:cNvPr>
          <p:cNvSpPr/>
          <p:nvPr/>
        </p:nvSpPr>
        <p:spPr>
          <a:xfrm rot="14580000">
            <a:off x="4844558" y="1997649"/>
            <a:ext cx="484632" cy="967622"/>
          </a:xfrm>
          <a:prstGeom prst="downArrow">
            <a:avLst/>
          </a:prstGeom>
          <a:solidFill>
            <a:srgbClr val="FAAD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Arrow: Down 16">
            <a:extLst>
              <a:ext uri="{FF2B5EF4-FFF2-40B4-BE49-F238E27FC236}">
                <a16:creationId xmlns:a16="http://schemas.microsoft.com/office/drawing/2014/main" id="{24BF637E-3F7C-4BEA-BCAA-9D40AC746DD4}"/>
              </a:ext>
            </a:extLst>
          </p:cNvPr>
          <p:cNvSpPr/>
          <p:nvPr/>
        </p:nvSpPr>
        <p:spPr>
          <a:xfrm rot="24420000">
            <a:off x="7960227" y="1384488"/>
            <a:ext cx="484632" cy="967622"/>
          </a:xfrm>
          <a:prstGeom prst="downArrow">
            <a:avLst/>
          </a:prstGeom>
          <a:solidFill>
            <a:srgbClr val="FAAD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92249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9" name="Picture 8" descr="Father and children having breakfast in kitchen">
            <a:extLst>
              <a:ext uri="{FF2B5EF4-FFF2-40B4-BE49-F238E27FC236}">
                <a16:creationId xmlns:a16="http://schemas.microsoft.com/office/drawing/2014/main" id="{961BB0EC-441C-4F49-ACF2-63D59D6B9B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5" name="Content Placeholder 4" descr="A person eating food&#10;&#10;Description automatically generated with low confidence">
            <a:extLst>
              <a:ext uri="{FF2B5EF4-FFF2-40B4-BE49-F238E27FC236}">
                <a16:creationId xmlns:a16="http://schemas.microsoft.com/office/drawing/2014/main" id="{5A05C3C8-2326-41FD-BC4A-B39613EC9E62}"/>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descr="Bowl of food">
            <a:extLst>
              <a:ext uri="{FF2B5EF4-FFF2-40B4-BE49-F238E27FC236}">
                <a16:creationId xmlns:a16="http://schemas.microsoft.com/office/drawing/2014/main" id="{410DDE46-E224-422C-8CFE-7AE89A0A7E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6D8BE23C-2658-489B-B93F-4E5310FFA9EF}"/>
              </a:ext>
            </a:extLst>
          </p:cNvPr>
          <p:cNvSpPr>
            <a:spLocks noGrp="1"/>
          </p:cNvSpPr>
          <p:nvPr>
            <p:ph type="title"/>
          </p:nvPr>
        </p:nvSpPr>
        <p:spPr>
          <a:xfrm>
            <a:off x="4865941" y="4883175"/>
            <a:ext cx="3092197" cy="1576910"/>
          </a:xfrm>
        </p:spPr>
        <p:txBody>
          <a:bodyPr vert="horz" lIns="91440" tIns="45720" rIns="91440" bIns="45720" rtlCol="0" anchor="b">
            <a:normAutofit/>
          </a:bodyPr>
          <a:lstStyle/>
          <a:p>
            <a:pPr rtl="0"/>
            <a:r>
              <a:rPr lang="es-US" sz="3500" b="1" kern="1200" dirty="0">
                <a:solidFill>
                  <a:srgbClr val="00426A"/>
                </a:solidFill>
                <a:cs typeface="Times New Roman" panose="02020603050405020304" pitchFamily="18" charset="0"/>
              </a:rPr>
              <a:t>¿Cómo elegir qué comer?</a:t>
            </a:r>
            <a:br>
              <a:rPr lang="en-US" sz="3500" b="1" kern="1200" dirty="0">
                <a:solidFill>
                  <a:schemeClr val="tx1"/>
                </a:solidFill>
              </a:rPr>
            </a:br>
            <a:endParaRPr lang="en-US" sz="3500" kern="1200" dirty="0">
              <a:solidFill>
                <a:schemeClr val="tx1"/>
              </a:solidFill>
            </a:endParaRPr>
          </a:p>
        </p:txBody>
      </p:sp>
    </p:spTree>
    <p:extLst>
      <p:ext uri="{BB962C8B-B14F-4D97-AF65-F5344CB8AC3E}">
        <p14:creationId xmlns:p14="http://schemas.microsoft.com/office/powerpoint/2010/main" val="3854701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5"/>
            <a:ext cx="7886700" cy="1325563"/>
          </a:xfrm>
        </p:spPr>
        <p:txBody>
          <a:bodyPr rtlCol="0">
            <a:normAutofit/>
          </a:bodyPr>
          <a:lstStyle/>
          <a:p>
            <a:pPr rtl="0"/>
            <a:r>
              <a:rPr lang="es-US" sz="3600" b="1">
                <a:solidFill>
                  <a:srgbClr val="00426A"/>
                </a:solidFill>
                <a:cs typeface="Times New Roman" panose="02020603050405020304" pitchFamily="18" charset="0"/>
              </a:rPr>
              <a:t>Bebidas endulzadas con azúcar (SSB)</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9053" y="1872714"/>
            <a:ext cx="6305894" cy="4206240"/>
          </a:xfrm>
          <a:prstGeom prst="rect">
            <a:avLst/>
          </a:prstGeom>
        </p:spPr>
      </p:pic>
    </p:spTree>
    <p:extLst>
      <p:ext uri="{BB962C8B-B14F-4D97-AF65-F5344CB8AC3E}">
        <p14:creationId xmlns:p14="http://schemas.microsoft.com/office/powerpoint/2010/main" val="2478648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49" y="531134"/>
            <a:ext cx="7886700" cy="1325563"/>
          </a:xfrm>
        </p:spPr>
        <p:txBody>
          <a:bodyPr rtlCol="0">
            <a:normAutofit/>
          </a:bodyPr>
          <a:lstStyle/>
          <a:p>
            <a:pPr rtl="0"/>
            <a:r>
              <a:rPr lang="es-US" sz="3600" b="1">
                <a:solidFill>
                  <a:srgbClr val="00426A"/>
                </a:solidFill>
                <a:cs typeface="Times New Roman" panose="02020603050405020304" pitchFamily="18" charset="0"/>
              </a:rPr>
              <a:t>¿Cuánta azúcar contiene esta bebida?</a:t>
            </a:r>
          </a:p>
        </p:txBody>
      </p:sp>
      <p:pic>
        <p:nvPicPr>
          <p:cNvPr id="10" name="Content Placeholder 9"/>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879601" y="1983313"/>
            <a:ext cx="4127500" cy="2594716"/>
          </a:xfrm>
        </p:spPr>
      </p:pic>
      <p:sp>
        <p:nvSpPr>
          <p:cNvPr id="5" name="TextBox 4"/>
          <p:cNvSpPr txBox="1"/>
          <p:nvPr/>
        </p:nvSpPr>
        <p:spPr>
          <a:xfrm>
            <a:off x="1532237" y="4510984"/>
            <a:ext cx="6511626" cy="1384995"/>
          </a:xfrm>
          <a:prstGeom prst="rect">
            <a:avLst/>
          </a:prstGeom>
          <a:noFill/>
        </p:spPr>
        <p:txBody>
          <a:bodyPr wrap="square" rtlCol="0">
            <a:spAutoFit/>
          </a:bodyPr>
          <a:lstStyle/>
          <a:p>
            <a:pPr rtl="0"/>
            <a:r>
              <a:rPr lang="es-US" sz="2800" dirty="0">
                <a:latin typeface="Gotham" panose="02000504020000020004" pitchFamily="2" charset="0"/>
                <a:cs typeface="Arial" panose="020B0604020202020204" pitchFamily="34" charset="0"/>
              </a:rPr>
              <a:t>	</a:t>
            </a:r>
          </a:p>
          <a:p>
            <a:pPr rtl="0"/>
            <a:r>
              <a:rPr lang="es-US" sz="2800" dirty="0">
                <a:solidFill>
                  <a:srgbClr val="00426A"/>
                </a:solidFill>
                <a:latin typeface="Montserrat" panose="00000500000000000000" pitchFamily="2" charset="0"/>
                <a:cs typeface="Arial" panose="020B0604020202020204" pitchFamily="34" charset="0"/>
              </a:rPr>
              <a:t>4 gramos (g) = 1 cucharadita</a:t>
            </a:r>
          </a:p>
          <a:p>
            <a:pPr rtl="0"/>
            <a:r>
              <a:rPr lang="es-US" sz="2800" dirty="0">
                <a:solidFill>
                  <a:srgbClr val="00426A"/>
                </a:solidFill>
                <a:latin typeface="Montserrat" panose="00000500000000000000" pitchFamily="2" charset="0"/>
                <a:cs typeface="Arial" panose="020B0604020202020204" pitchFamily="34" charset="0"/>
              </a:rPr>
              <a:t>65 gramos = 16 ¼ cucharaditas</a:t>
            </a:r>
          </a:p>
        </p:txBody>
      </p:sp>
    </p:spTree>
    <p:extLst>
      <p:ext uri="{BB962C8B-B14F-4D97-AF65-F5344CB8AC3E}">
        <p14:creationId xmlns:p14="http://schemas.microsoft.com/office/powerpoint/2010/main" val="59884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418D-6541-AC4F-AD6C-3FE705DD968C}"/>
              </a:ext>
            </a:extLst>
          </p:cNvPr>
          <p:cNvSpPr>
            <a:spLocks noGrp="1"/>
          </p:cNvSpPr>
          <p:nvPr>
            <p:ph type="title"/>
          </p:nvPr>
        </p:nvSpPr>
        <p:spPr>
          <a:xfrm>
            <a:off x="628650" y="365126"/>
            <a:ext cx="8301038" cy="1325563"/>
          </a:xfrm>
        </p:spPr>
        <p:txBody>
          <a:bodyPr rtlCol="0"/>
          <a:lstStyle/>
          <a:p>
            <a:pPr rtl="0"/>
            <a:r>
              <a:rPr lang="es-US" b="1" dirty="0">
                <a:solidFill>
                  <a:srgbClr val="00426A"/>
                </a:solidFill>
                <a:cs typeface="Times New Roman" panose="02020603050405020304" pitchFamily="18" charset="0"/>
              </a:rPr>
              <a:t>Ingesta promedio = 22 cucharaditas por día</a:t>
            </a:r>
          </a:p>
        </p:txBody>
      </p:sp>
      <p:pic>
        <p:nvPicPr>
          <p:cNvPr id="4" name="Picture 3" descr="Image result for 22 teaspoons of sugar">
            <a:extLst>
              <a:ext uri="{FF2B5EF4-FFF2-40B4-BE49-F238E27FC236}">
                <a16:creationId xmlns:a16="http://schemas.microsoft.com/office/drawing/2014/main" id="{C6A73E0C-6EC0-BF47-B5B0-B93AB24E4365}"/>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981488" y="2197340"/>
            <a:ext cx="6989695" cy="3271667"/>
          </a:xfrm>
          <a:prstGeom prst="rect">
            <a:avLst/>
          </a:prstGeom>
          <a:noFill/>
          <a:ln>
            <a:noFill/>
          </a:ln>
        </p:spPr>
      </p:pic>
      <p:pic>
        <p:nvPicPr>
          <p:cNvPr id="5" name="Picture 4" descr="Image result for 22 teaspoons of sugar">
            <a:extLst>
              <a:ext uri="{FF2B5EF4-FFF2-40B4-BE49-F238E27FC236}">
                <a16:creationId xmlns:a16="http://schemas.microsoft.com/office/drawing/2014/main" id="{FDB26669-2277-D44B-8846-AD3322271821}"/>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077153" y="2207279"/>
            <a:ext cx="6989695" cy="3271667"/>
          </a:xfrm>
          <a:prstGeom prst="rect">
            <a:avLst/>
          </a:prstGeom>
          <a:noFill/>
          <a:ln>
            <a:noFill/>
          </a:ln>
        </p:spPr>
      </p:pic>
    </p:spTree>
    <p:extLst>
      <p:ext uri="{BB962C8B-B14F-4D97-AF65-F5344CB8AC3E}">
        <p14:creationId xmlns:p14="http://schemas.microsoft.com/office/powerpoint/2010/main" val="2503052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es-US" b="1">
                <a:solidFill>
                  <a:srgbClr val="00426A"/>
                </a:solidFill>
                <a:cs typeface="Times New Roman" panose="02020603050405020304" pitchFamily="18" charset="0"/>
              </a:rPr>
              <a:t>Guía de porciones</a:t>
            </a:r>
          </a:p>
        </p:txBody>
      </p:sp>
      <p:sp>
        <p:nvSpPr>
          <p:cNvPr id="5" name="TextBox 4"/>
          <p:cNvSpPr txBox="1"/>
          <p:nvPr/>
        </p:nvSpPr>
        <p:spPr>
          <a:xfrm>
            <a:off x="1949442" y="1495035"/>
            <a:ext cx="1284288" cy="246221"/>
          </a:xfrm>
          <a:prstGeom prst="rect">
            <a:avLst/>
          </a:prstGeom>
          <a:noFill/>
        </p:spPr>
        <p:txBody>
          <a:bodyPr wrap="square" rtlCol="0">
            <a:spAutoFit/>
          </a:bodyPr>
          <a:lstStyle/>
          <a:p>
            <a:pPr algn="ctr"/>
            <a:r>
              <a:rPr lang="es-ES" sz="1000" b="1" dirty="0">
                <a:solidFill>
                  <a:srgbClr val="0070C0"/>
                </a:solidFill>
                <a:latin typeface="Arial" panose="020B0604020202020204" pitchFamily="34" charset="0"/>
                <a:cs typeface="Arial" panose="020B0604020202020204" pitchFamily="34" charset="0"/>
              </a:rPr>
              <a:t>CUIDE SU</a:t>
            </a:r>
            <a:endParaRPr lang="en-US" sz="1000" b="1" dirty="0">
              <a:solidFill>
                <a:srgbClr val="0070C0"/>
              </a:solidFill>
              <a:latin typeface="Arial" panose="020B0604020202020204" pitchFamily="34" charset="0"/>
              <a:cs typeface="Arial" panose="020B0604020202020204" pitchFamily="34" charset="0"/>
            </a:endParaRPr>
          </a:p>
        </p:txBody>
      </p:sp>
      <p:sp>
        <p:nvSpPr>
          <p:cNvPr id="6" name="TextBox 5"/>
          <p:cNvSpPr txBox="1"/>
          <p:nvPr/>
        </p:nvSpPr>
        <p:spPr>
          <a:xfrm>
            <a:off x="2030415" y="1591030"/>
            <a:ext cx="1136651" cy="323165"/>
          </a:xfrm>
          <a:prstGeom prst="rect">
            <a:avLst/>
          </a:prstGeom>
          <a:noFill/>
        </p:spPr>
        <p:txBody>
          <a:bodyPr wrap="square" rtlCol="0">
            <a:spAutoFit/>
          </a:bodyPr>
          <a:lstStyle/>
          <a:p>
            <a:pPr algn="ctr"/>
            <a:r>
              <a:rPr lang="es-ES" sz="1500" b="1" dirty="0">
                <a:solidFill>
                  <a:schemeClr val="accent2"/>
                </a:solidFill>
                <a:latin typeface="Arial" panose="020B0604020202020204" pitchFamily="34" charset="0"/>
                <a:cs typeface="Arial" panose="020B0604020202020204" pitchFamily="34" charset="0"/>
              </a:rPr>
              <a:t>SALUD</a:t>
            </a:r>
            <a:endParaRPr lang="en-US" sz="1500" b="1" dirty="0">
              <a:solidFill>
                <a:schemeClr val="accent2"/>
              </a:solidFill>
              <a:latin typeface="Arial" panose="020B0604020202020204" pitchFamily="34" charset="0"/>
              <a:cs typeface="Arial" panose="020B0604020202020204" pitchFamily="34" charset="0"/>
            </a:endParaRPr>
          </a:p>
        </p:txBody>
      </p:sp>
      <p:sp>
        <p:nvSpPr>
          <p:cNvPr id="7" name="TextBox 6"/>
          <p:cNvSpPr txBox="1"/>
          <p:nvPr/>
        </p:nvSpPr>
        <p:spPr>
          <a:xfrm>
            <a:off x="2039940" y="1782657"/>
            <a:ext cx="1136651" cy="184666"/>
          </a:xfrm>
          <a:prstGeom prst="rect">
            <a:avLst/>
          </a:prstGeom>
          <a:noFill/>
        </p:spPr>
        <p:txBody>
          <a:bodyPr wrap="square" rtlCol="0">
            <a:spAutoFit/>
          </a:bodyPr>
          <a:lstStyle/>
          <a:p>
            <a:pPr algn="ctr"/>
            <a:r>
              <a:rPr lang="es-ES" sz="600" dirty="0">
                <a:solidFill>
                  <a:schemeClr val="bg1">
                    <a:lumMod val="75000"/>
                  </a:schemeClr>
                </a:solidFill>
                <a:latin typeface="Arial" panose="020B0604020202020204" pitchFamily="34" charset="0"/>
                <a:cs typeface="Arial" panose="020B0604020202020204" pitchFamily="34" charset="0"/>
              </a:rPr>
              <a:t>Mi misión, mi salud</a:t>
            </a:r>
            <a:endParaRPr lang="en-US" sz="600" dirty="0">
              <a:solidFill>
                <a:schemeClr val="bg1">
                  <a:lumMod val="7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1771717" y="5539298"/>
            <a:ext cx="1234373" cy="184666"/>
          </a:xfrm>
          <a:prstGeom prst="rect">
            <a:avLst/>
          </a:prstGeom>
          <a:noFill/>
        </p:spPr>
        <p:txBody>
          <a:bodyPr wrap="square" rtlCol="0">
            <a:spAutoFit/>
          </a:bodyPr>
          <a:lstStyle/>
          <a:p>
            <a:r>
              <a:rPr lang="es-ES" sz="600" dirty="0">
                <a:solidFill>
                  <a:schemeClr val="bg1"/>
                </a:solidFill>
                <a:latin typeface="Arial" panose="020B0604020202020204" pitchFamily="34" charset="0"/>
                <a:cs typeface="Arial" panose="020B0604020202020204" pitchFamily="34" charset="0"/>
              </a:rPr>
              <a:t>Fuentes:</a:t>
            </a:r>
            <a:endParaRPr lang="en-US" sz="600"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EA15689-7963-7DEE-3ABD-1850AB3D0B52}"/>
              </a:ext>
            </a:extLst>
          </p:cNvPr>
          <p:cNvGrpSpPr/>
          <p:nvPr/>
        </p:nvGrpSpPr>
        <p:grpSpPr>
          <a:xfrm>
            <a:off x="1736203" y="1410869"/>
            <a:ext cx="5990316" cy="4514283"/>
            <a:chOff x="1736203" y="1410869"/>
            <a:chExt cx="5990316" cy="451428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203" y="1410869"/>
              <a:ext cx="5485713" cy="4514283"/>
            </a:xfrm>
            <a:prstGeom prst="rect">
              <a:avLst/>
            </a:prstGeom>
          </p:spPr>
        </p:pic>
        <p:sp>
          <p:nvSpPr>
            <p:cNvPr id="9" name="TextBox 8"/>
            <p:cNvSpPr txBox="1"/>
            <p:nvPr/>
          </p:nvSpPr>
          <p:spPr>
            <a:xfrm>
              <a:off x="3446969" y="1555668"/>
              <a:ext cx="4279550" cy="276999"/>
            </a:xfrm>
            <a:prstGeom prst="rect">
              <a:avLst/>
            </a:prstGeom>
            <a:noFill/>
          </p:spPr>
          <p:txBody>
            <a:bodyPr wrap="square" rtlCol="0">
              <a:spAutoFit/>
            </a:bodyPr>
            <a:lstStyle/>
            <a:p>
              <a:pPr algn="ctr"/>
              <a:r>
                <a:rPr lang="es-ES" sz="1200" b="1" dirty="0">
                  <a:solidFill>
                    <a:srgbClr val="0070C0"/>
                  </a:solidFill>
                  <a:latin typeface="Arial" panose="020B0604020202020204" pitchFamily="34" charset="0"/>
                  <a:cs typeface="Arial" panose="020B0604020202020204" pitchFamily="34" charset="0"/>
                </a:rPr>
                <a:t>Guía para calcular las porciones con la mano</a:t>
              </a:r>
              <a:endParaRPr lang="en-US" sz="1200" b="1" dirty="0">
                <a:solidFill>
                  <a:srgbClr val="0070C0"/>
                </a:solidFill>
                <a:latin typeface="Arial" panose="020B0604020202020204" pitchFamily="34" charset="0"/>
                <a:cs typeface="Arial" panose="020B0604020202020204" pitchFamily="34" charset="0"/>
              </a:endParaRPr>
            </a:p>
          </p:txBody>
        </p:sp>
        <p:sp>
          <p:nvSpPr>
            <p:cNvPr id="10" name="TextBox 9"/>
            <p:cNvSpPr txBox="1"/>
            <p:nvPr/>
          </p:nvSpPr>
          <p:spPr>
            <a:xfrm>
              <a:off x="5229292" y="2121401"/>
              <a:ext cx="1600133" cy="523220"/>
            </a:xfrm>
            <a:prstGeom prst="rect">
              <a:avLst/>
            </a:prstGeom>
            <a:noFill/>
          </p:spPr>
          <p:txBody>
            <a:bodyPr wrap="square" rtlCol="0">
              <a:spAutoFit/>
            </a:bodyPr>
            <a:lstStyle/>
            <a:p>
              <a:r>
                <a:rPr lang="es-ES" sz="700" dirty="0">
                  <a:solidFill>
                    <a:srgbClr val="0070C0"/>
                  </a:solidFill>
                  <a:latin typeface="Arial" panose="020B0604020202020204" pitchFamily="34" charset="0"/>
                  <a:cs typeface="Arial" panose="020B0604020202020204" pitchFamily="34" charset="0"/>
                </a:rPr>
                <a:t>Mire la punta de su dedo. Eso es aproximadamente una cucharadita, o la cantidad de mantequilla que necesita su pan tostado.</a:t>
              </a:r>
              <a:endParaRPr lang="en-US" sz="700" dirty="0">
                <a:solidFill>
                  <a:srgbClr val="0070C0"/>
                </a:solidFill>
                <a:latin typeface="Arial" panose="020B0604020202020204" pitchFamily="34" charset="0"/>
                <a:cs typeface="Arial" panose="020B0604020202020204" pitchFamily="34" charset="0"/>
              </a:endParaRPr>
            </a:p>
          </p:txBody>
        </p:sp>
        <p:sp>
          <p:nvSpPr>
            <p:cNvPr id="12" name="TextBox 11"/>
            <p:cNvSpPr txBox="1"/>
            <p:nvPr/>
          </p:nvSpPr>
          <p:spPr>
            <a:xfrm>
              <a:off x="1736203" y="3786698"/>
              <a:ext cx="1607072" cy="523220"/>
            </a:xfrm>
            <a:prstGeom prst="rect">
              <a:avLst/>
            </a:prstGeom>
            <a:noFill/>
          </p:spPr>
          <p:txBody>
            <a:bodyPr wrap="square" rtlCol="0">
              <a:spAutoFit/>
            </a:bodyPr>
            <a:lstStyle/>
            <a:p>
              <a:r>
                <a:rPr lang="es-ES" sz="700" dirty="0">
                  <a:solidFill>
                    <a:srgbClr val="0070C0"/>
                  </a:solidFill>
                  <a:latin typeface="Arial" panose="020B0604020202020204" pitchFamily="34" charset="0"/>
                  <a:cs typeface="Arial" panose="020B0604020202020204" pitchFamily="34" charset="0"/>
                </a:rPr>
                <a:t>Para evitar un golpe de calorías, limite las porciones de pasta a ½ taza, o aproximadamente la parte delantera de su puño cerrado.</a:t>
              </a:r>
              <a:endParaRPr lang="en-US" sz="700" dirty="0">
                <a:solidFill>
                  <a:srgbClr val="0070C0"/>
                </a:solidFill>
                <a:latin typeface="Arial" panose="020B0604020202020204" pitchFamily="34" charset="0"/>
                <a:cs typeface="Arial" panose="020B0604020202020204" pitchFamily="34" charset="0"/>
              </a:endParaRPr>
            </a:p>
          </p:txBody>
        </p:sp>
        <p:sp>
          <p:nvSpPr>
            <p:cNvPr id="13" name="TextBox 12"/>
            <p:cNvSpPr txBox="1"/>
            <p:nvPr/>
          </p:nvSpPr>
          <p:spPr>
            <a:xfrm>
              <a:off x="1852354" y="4393180"/>
              <a:ext cx="1607072" cy="415498"/>
            </a:xfrm>
            <a:prstGeom prst="rect">
              <a:avLst/>
            </a:prstGeom>
            <a:noFill/>
          </p:spPr>
          <p:txBody>
            <a:bodyPr wrap="square" rtlCol="0">
              <a:spAutoFit/>
            </a:bodyPr>
            <a:lstStyle/>
            <a:p>
              <a:pPr algn="r"/>
              <a:r>
                <a:rPr lang="es-ES" sz="700" dirty="0">
                  <a:solidFill>
                    <a:srgbClr val="0070C0"/>
                  </a:solidFill>
                  <a:latin typeface="Arial" panose="020B0604020202020204" pitchFamily="34" charset="0"/>
                  <a:cs typeface="Arial" panose="020B0604020202020204" pitchFamily="34" charset="0"/>
                </a:rPr>
                <a:t>La porción recomendada de carne es de 3 onzas, el tamaño de la palma de la mano.</a:t>
              </a:r>
              <a:endParaRPr lang="en-US" sz="700" dirty="0">
                <a:solidFill>
                  <a:srgbClr val="0070C0"/>
                </a:solidFill>
                <a:latin typeface="Arial" panose="020B0604020202020204" pitchFamily="34" charset="0"/>
                <a:cs typeface="Arial" panose="020B0604020202020204" pitchFamily="34" charset="0"/>
              </a:endParaRPr>
            </a:p>
          </p:txBody>
        </p:sp>
        <p:sp>
          <p:nvSpPr>
            <p:cNvPr id="14" name="TextBox 13"/>
            <p:cNvSpPr txBox="1"/>
            <p:nvPr/>
          </p:nvSpPr>
          <p:spPr>
            <a:xfrm>
              <a:off x="5920030" y="2859581"/>
              <a:ext cx="1379930" cy="846386"/>
            </a:xfrm>
            <a:prstGeom prst="rect">
              <a:avLst/>
            </a:prstGeom>
            <a:noFill/>
          </p:spPr>
          <p:txBody>
            <a:bodyPr wrap="square" rtlCol="0">
              <a:spAutoFit/>
            </a:bodyPr>
            <a:lstStyle/>
            <a:p>
              <a:r>
                <a:rPr lang="es-ES" sz="700" dirty="0">
                  <a:solidFill>
                    <a:srgbClr val="0070C0"/>
                  </a:solidFill>
                  <a:latin typeface="Arial" panose="020B0604020202020204" pitchFamily="34" charset="0"/>
                  <a:cs typeface="Arial" panose="020B0604020202020204" pitchFamily="34" charset="0"/>
                </a:rPr>
                <a:t>Su dedo pulgar, desde el nudillo hasta la punta, corresponde a aproximadamente el tamaño de una cucharada. Duplíquelo para una sola porción de mantequilla de maní.</a:t>
              </a:r>
              <a:endParaRPr lang="en-US" sz="700" dirty="0">
                <a:solidFill>
                  <a:srgbClr val="0070C0"/>
                </a:solidFill>
                <a:latin typeface="Arial" panose="020B0604020202020204" pitchFamily="34" charset="0"/>
                <a:cs typeface="Arial" panose="020B0604020202020204" pitchFamily="34" charset="0"/>
              </a:endParaRPr>
            </a:p>
          </p:txBody>
        </p:sp>
        <p:sp>
          <p:nvSpPr>
            <p:cNvPr id="15" name="TextBox 14"/>
            <p:cNvSpPr txBox="1"/>
            <p:nvPr/>
          </p:nvSpPr>
          <p:spPr>
            <a:xfrm>
              <a:off x="4807283" y="5231521"/>
              <a:ext cx="1832546" cy="307777"/>
            </a:xfrm>
            <a:prstGeom prst="rect">
              <a:avLst/>
            </a:prstGeom>
            <a:noFill/>
          </p:spPr>
          <p:txBody>
            <a:bodyPr wrap="square" rtlCol="0">
              <a:spAutoFit/>
            </a:bodyPr>
            <a:lstStyle/>
            <a:p>
              <a:r>
                <a:rPr lang="es-ES" sz="700" dirty="0">
                  <a:solidFill>
                    <a:srgbClr val="0070C0"/>
                  </a:solidFill>
                  <a:latin typeface="Arial" panose="020B0604020202020204" pitchFamily="34" charset="0"/>
                  <a:cs typeface="Arial" panose="020B0604020202020204" pitchFamily="34" charset="0"/>
                </a:rPr>
                <a:t>El puño cerrado es aproximadamente una taza o una porción doble de helado.</a:t>
              </a:r>
              <a:endParaRPr lang="en-US" sz="700"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89438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es-US" b="1" dirty="0">
                <a:solidFill>
                  <a:srgbClr val="00426A"/>
                </a:solidFill>
                <a:cs typeface="Times New Roman" panose="02020603050405020304" pitchFamily="18" charset="0"/>
              </a:rPr>
              <a:t>Los retos de una </a:t>
            </a:r>
            <a:br>
              <a:rPr lang="es-US" b="1" dirty="0">
                <a:solidFill>
                  <a:srgbClr val="00426A"/>
                </a:solidFill>
                <a:cs typeface="Times New Roman" panose="02020603050405020304" pitchFamily="18" charset="0"/>
              </a:rPr>
            </a:br>
            <a:r>
              <a:rPr lang="es-US" b="1" dirty="0">
                <a:solidFill>
                  <a:srgbClr val="00426A"/>
                </a:solidFill>
                <a:cs typeface="Times New Roman" panose="02020603050405020304" pitchFamily="18" charset="0"/>
              </a:rPr>
              <a:t>alimentación saludable</a:t>
            </a:r>
          </a:p>
        </p:txBody>
      </p:sp>
      <p:sp>
        <p:nvSpPr>
          <p:cNvPr id="3" name="Content Placeholder 2"/>
          <p:cNvSpPr>
            <a:spLocks noGrp="1"/>
          </p:cNvSpPr>
          <p:nvPr>
            <p:ph idx="1"/>
          </p:nvPr>
        </p:nvSpPr>
        <p:spPr>
          <a:xfrm>
            <a:off x="628649" y="1853335"/>
            <a:ext cx="7961435" cy="4351338"/>
          </a:xfrm>
        </p:spPr>
        <p:txBody>
          <a:bodyPr rtlCol="0">
            <a:normAutofit/>
          </a:bodyPr>
          <a:lstStyle/>
          <a:p>
            <a:pPr>
              <a:spcBef>
                <a:spcPts val="1400"/>
              </a:spcBef>
              <a:buClr>
                <a:srgbClr val="00426A"/>
              </a:buClr>
            </a:pPr>
            <a:r>
              <a:rPr lang="es-US" sz="2400" dirty="0">
                <a:solidFill>
                  <a:srgbClr val="00426A"/>
                </a:solidFill>
                <a:latin typeface="Montserrat" panose="00000500000000000000" pitchFamily="2" charset="0"/>
              </a:rPr>
              <a:t>Acceso a alimentos frescos, integrales, asequibles y culturalmente pertinentes</a:t>
            </a:r>
          </a:p>
          <a:p>
            <a:pPr>
              <a:spcBef>
                <a:spcPts val="1400"/>
              </a:spcBef>
              <a:buClr>
                <a:srgbClr val="00426A"/>
              </a:buClr>
            </a:pPr>
            <a:r>
              <a:rPr lang="es-US" sz="2400" dirty="0">
                <a:solidFill>
                  <a:srgbClr val="00426A"/>
                </a:solidFill>
                <a:latin typeface="Montserrat" panose="00000500000000000000" pitchFamily="2" charset="0"/>
              </a:rPr>
              <a:t>Transporte</a:t>
            </a:r>
          </a:p>
          <a:p>
            <a:pPr>
              <a:spcBef>
                <a:spcPts val="1400"/>
              </a:spcBef>
              <a:buClr>
                <a:srgbClr val="00426A"/>
              </a:buClr>
            </a:pPr>
            <a:r>
              <a:rPr lang="es-US" sz="2400" dirty="0">
                <a:solidFill>
                  <a:srgbClr val="00426A"/>
                </a:solidFill>
                <a:latin typeface="Montserrat" panose="00000500000000000000" pitchFamily="2" charset="0"/>
              </a:rPr>
              <a:t>Tiempo</a:t>
            </a:r>
          </a:p>
          <a:p>
            <a:pPr>
              <a:spcBef>
                <a:spcPts val="1400"/>
              </a:spcBef>
              <a:buClr>
                <a:srgbClr val="00426A"/>
              </a:buClr>
            </a:pPr>
            <a:r>
              <a:rPr lang="es-US" sz="2400" dirty="0">
                <a:solidFill>
                  <a:srgbClr val="00426A"/>
                </a:solidFill>
                <a:latin typeface="Montserrat" panose="00000500000000000000" pitchFamily="2" charset="0"/>
              </a:rPr>
              <a:t>Utensilios de cocina </a:t>
            </a:r>
          </a:p>
          <a:p>
            <a:pPr>
              <a:spcBef>
                <a:spcPts val="1400"/>
              </a:spcBef>
              <a:buClr>
                <a:srgbClr val="00426A"/>
              </a:buClr>
            </a:pPr>
            <a:r>
              <a:rPr lang="es-US" sz="2400" dirty="0">
                <a:solidFill>
                  <a:srgbClr val="00426A"/>
                </a:solidFill>
                <a:latin typeface="Montserrat" panose="00000500000000000000" pitchFamily="2" charset="0"/>
              </a:rPr>
              <a:t>Habilidades culinarias</a:t>
            </a:r>
          </a:p>
          <a:p>
            <a:pPr>
              <a:spcBef>
                <a:spcPts val="1400"/>
              </a:spcBef>
              <a:buClr>
                <a:srgbClr val="00426A"/>
              </a:buClr>
            </a:pPr>
            <a:r>
              <a:rPr lang="es-US" sz="2400" dirty="0">
                <a:solidFill>
                  <a:srgbClr val="00426A"/>
                </a:solidFill>
                <a:latin typeface="Montserrat" panose="00000500000000000000" pitchFamily="2" charset="0"/>
              </a:rPr>
              <a:t>Espacio</a:t>
            </a:r>
            <a:endParaRPr lang="en-US" sz="1600" dirty="0">
              <a:solidFill>
                <a:srgbClr val="00426A"/>
              </a:solidFill>
              <a:latin typeface="Montserrat" panose="00000500000000000000" pitchFamily="2" charset="0"/>
            </a:endParaRPr>
          </a:p>
          <a:p>
            <a:pPr>
              <a:spcBef>
                <a:spcPts val="1400"/>
              </a:spcBef>
              <a:buClr>
                <a:srgbClr val="00426A"/>
              </a:buClr>
            </a:pPr>
            <a:r>
              <a:rPr lang="es-US" sz="2400" dirty="0">
                <a:solidFill>
                  <a:srgbClr val="00426A"/>
                </a:solidFill>
                <a:latin typeface="Montserrat" panose="00000500000000000000" pitchFamily="2" charset="0"/>
              </a:rPr>
              <a:t>Costo de los utensilios, el transporte y la comida</a:t>
            </a:r>
          </a:p>
        </p:txBody>
      </p:sp>
      <p:pic>
        <p:nvPicPr>
          <p:cNvPr id="5" name="Graphic 4" descr="Table setting with solid fill">
            <a:extLst>
              <a:ext uri="{FF2B5EF4-FFF2-40B4-BE49-F238E27FC236}">
                <a16:creationId xmlns:a16="http://schemas.microsoft.com/office/drawing/2014/main" id="{18A0E8C1-81E0-4436-BCF4-BC032F4E207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3407" y="2164231"/>
            <a:ext cx="3017520" cy="3017520"/>
          </a:xfrm>
          <a:prstGeom prst="rect">
            <a:avLst/>
          </a:prstGeom>
        </p:spPr>
      </p:pic>
    </p:spTree>
    <p:extLst>
      <p:ext uri="{BB962C8B-B14F-4D97-AF65-F5344CB8AC3E}">
        <p14:creationId xmlns:p14="http://schemas.microsoft.com/office/powerpoint/2010/main" val="100382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DDAC2-EF45-4023-B98F-B9C29FD52122}"/>
              </a:ext>
            </a:extLst>
          </p:cNvPr>
          <p:cNvSpPr>
            <a:spLocks noGrp="1"/>
          </p:cNvSpPr>
          <p:nvPr>
            <p:ph type="title"/>
          </p:nvPr>
        </p:nvSpPr>
        <p:spPr>
          <a:xfrm>
            <a:off x="628650" y="243206"/>
            <a:ext cx="7886700" cy="1325563"/>
          </a:xfrm>
        </p:spPr>
        <p:txBody>
          <a:bodyPr rtlCol="0"/>
          <a:lstStyle/>
          <a:p>
            <a:pPr rtl="0"/>
            <a:r>
              <a:rPr lang="es-US" dirty="0">
                <a:solidFill>
                  <a:srgbClr val="00426A"/>
                </a:solidFill>
                <a:cs typeface="Times New Roman" panose="02020603050405020304" pitchFamily="18" charset="0"/>
              </a:rPr>
              <a:t>Objetivos </a:t>
            </a:r>
            <a:r>
              <a:rPr lang="es-US" b="1" dirty="0">
                <a:solidFill>
                  <a:srgbClr val="00426A"/>
                </a:solidFill>
                <a:cs typeface="Times New Roman" panose="02020603050405020304" pitchFamily="18" charset="0"/>
              </a:rPr>
              <a:t>del día de hoy</a:t>
            </a:r>
          </a:p>
        </p:txBody>
      </p:sp>
      <p:sp>
        <p:nvSpPr>
          <p:cNvPr id="3" name="Content Placeholder 2">
            <a:extLst>
              <a:ext uri="{FF2B5EF4-FFF2-40B4-BE49-F238E27FC236}">
                <a16:creationId xmlns:a16="http://schemas.microsoft.com/office/drawing/2014/main" id="{CE65AD63-B08D-4DE6-A88B-7367D4457E5E}"/>
              </a:ext>
            </a:extLst>
          </p:cNvPr>
          <p:cNvSpPr>
            <a:spLocks noGrp="1"/>
          </p:cNvSpPr>
          <p:nvPr>
            <p:ph idx="1"/>
          </p:nvPr>
        </p:nvSpPr>
        <p:spPr>
          <a:xfrm>
            <a:off x="1985010" y="1853335"/>
            <a:ext cx="6344603" cy="4351338"/>
          </a:xfrm>
        </p:spPr>
        <p:txBody>
          <a:bodyPr rtlCol="0"/>
          <a:lstStyle/>
          <a:p>
            <a:pPr marL="514350" indent="-514350" rtl="0">
              <a:buFont typeface="+mj-lt"/>
              <a:buAutoNum type="arabicParenR"/>
            </a:pPr>
            <a:r>
              <a:rPr lang="es-US" dirty="0">
                <a:solidFill>
                  <a:srgbClr val="00426A"/>
                </a:solidFill>
                <a:latin typeface="Montserrat" panose="00000500000000000000" pitchFamily="2" charset="0"/>
              </a:rPr>
              <a:t>Describir qué es el bienestar y la nutrición de los adultos.</a:t>
            </a:r>
            <a:br>
              <a:rPr lang="en-US" dirty="0">
                <a:solidFill>
                  <a:srgbClr val="00426A"/>
                </a:solidFill>
                <a:latin typeface="Montserrat" panose="00000500000000000000" pitchFamily="2" charset="0"/>
              </a:rPr>
            </a:br>
            <a:endParaRPr lang="en-US" dirty="0">
              <a:solidFill>
                <a:srgbClr val="00426A"/>
              </a:solidFill>
              <a:latin typeface="Montserrat" panose="00000500000000000000" pitchFamily="2" charset="0"/>
            </a:endParaRPr>
          </a:p>
          <a:p>
            <a:pPr marL="514350" indent="-514350" rtl="0">
              <a:buFont typeface="+mj-lt"/>
              <a:buAutoNum type="arabicParenR"/>
            </a:pPr>
            <a:r>
              <a:rPr lang="es-US" dirty="0">
                <a:solidFill>
                  <a:srgbClr val="00426A"/>
                </a:solidFill>
                <a:latin typeface="Montserrat" panose="00000500000000000000" pitchFamily="2" charset="0"/>
              </a:rPr>
              <a:t>Reconocer la importancia de una nutrición sana </a:t>
            </a:r>
            <a:br>
              <a:rPr lang="es-US" dirty="0">
                <a:solidFill>
                  <a:srgbClr val="00426A"/>
                </a:solidFill>
                <a:latin typeface="Montserrat" panose="00000500000000000000" pitchFamily="2" charset="0"/>
              </a:rPr>
            </a:br>
            <a:r>
              <a:rPr lang="es-US" dirty="0">
                <a:solidFill>
                  <a:srgbClr val="00426A"/>
                </a:solidFill>
                <a:latin typeface="Montserrat" panose="00000500000000000000" pitchFamily="2" charset="0"/>
              </a:rPr>
              <a:t>para los bebés, los niños pequeños y los niños </a:t>
            </a:r>
            <a:br>
              <a:rPr lang="es-US" dirty="0">
                <a:solidFill>
                  <a:srgbClr val="00426A"/>
                </a:solidFill>
                <a:latin typeface="Montserrat" panose="00000500000000000000" pitchFamily="2" charset="0"/>
              </a:rPr>
            </a:br>
            <a:r>
              <a:rPr lang="es-US" dirty="0">
                <a:solidFill>
                  <a:srgbClr val="00426A"/>
                </a:solidFill>
                <a:latin typeface="Montserrat" panose="00000500000000000000" pitchFamily="2" charset="0"/>
              </a:rPr>
              <a:t>en edad preescolar. </a:t>
            </a:r>
          </a:p>
          <a:p>
            <a:pPr rtl="0"/>
            <a:endParaRPr lang="en-US" dirty="0"/>
          </a:p>
        </p:txBody>
      </p:sp>
      <p:pic>
        <p:nvPicPr>
          <p:cNvPr id="4" name="Picture 3">
            <a:extLst>
              <a:ext uri="{FF2B5EF4-FFF2-40B4-BE49-F238E27FC236}">
                <a16:creationId xmlns:a16="http://schemas.microsoft.com/office/drawing/2014/main" id="{3712461B-053B-49EA-B85E-9591E3D1A6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339" y="1205953"/>
            <a:ext cx="2056949" cy="4754880"/>
          </a:xfrm>
          <a:prstGeom prst="rect">
            <a:avLst/>
          </a:prstGeom>
        </p:spPr>
      </p:pic>
    </p:spTree>
    <p:extLst>
      <p:ext uri="{BB962C8B-B14F-4D97-AF65-F5344CB8AC3E}">
        <p14:creationId xmlns:p14="http://schemas.microsoft.com/office/powerpoint/2010/main" val="3501313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5016"/>
            <a:ext cx="7886700" cy="1325563"/>
          </a:xfrm>
        </p:spPr>
        <p:txBody>
          <a:bodyPr rtlCol="0">
            <a:normAutofit/>
          </a:bodyPr>
          <a:lstStyle/>
          <a:p>
            <a:pPr rtl="0"/>
            <a:r>
              <a:rPr lang="es-US" b="1" dirty="0">
                <a:solidFill>
                  <a:srgbClr val="00426A"/>
                </a:solidFill>
                <a:cs typeface="Times New Roman" panose="02020603050405020304" pitchFamily="18" charset="0"/>
              </a:rPr>
              <a:t>Inseguridad alimentaria</a:t>
            </a:r>
          </a:p>
        </p:txBody>
      </p:sp>
      <p:sp>
        <p:nvSpPr>
          <p:cNvPr id="3" name="Content Placeholder 2"/>
          <p:cNvSpPr>
            <a:spLocks noGrp="1"/>
          </p:cNvSpPr>
          <p:nvPr>
            <p:ph idx="1"/>
          </p:nvPr>
        </p:nvSpPr>
        <p:spPr>
          <a:xfrm>
            <a:off x="628650" y="1219196"/>
            <a:ext cx="7886700" cy="1642531"/>
          </a:xfrm>
        </p:spPr>
        <p:txBody>
          <a:bodyPr rtlCol="0">
            <a:normAutofit fontScale="92500" lnSpcReduction="20000"/>
          </a:bodyPr>
          <a:lstStyle/>
          <a:p>
            <a:pPr marL="0" indent="0" rtl="0">
              <a:buNone/>
            </a:pPr>
            <a:r>
              <a:rPr lang="es-US" sz="2400" dirty="0">
                <a:solidFill>
                  <a:srgbClr val="00426A"/>
                </a:solidFill>
                <a:latin typeface="Montserrat" panose="00000500000000000000" pitchFamily="2" charset="0"/>
              </a:rPr>
              <a:t>La inseguridad alimentaria se define como el acceso limitado o no garantizado a alimentos suficientes, seguros y nutritivos.</a:t>
            </a:r>
          </a:p>
          <a:p>
            <a:pPr marL="0" indent="0" rtl="0">
              <a:buNone/>
            </a:pPr>
            <a:r>
              <a:rPr lang="es-US" sz="2400" dirty="0">
                <a:solidFill>
                  <a:srgbClr val="00426A"/>
                </a:solidFill>
                <a:latin typeface="Montserrat" panose="00000500000000000000" pitchFamily="2" charset="0"/>
              </a:rPr>
              <a:t>Uno de cada seis niños vive en hogares que </a:t>
            </a:r>
            <a:br>
              <a:rPr lang="es-US" sz="2400" dirty="0">
                <a:solidFill>
                  <a:srgbClr val="00426A"/>
                </a:solidFill>
                <a:latin typeface="Montserrat" panose="00000500000000000000" pitchFamily="2" charset="0"/>
              </a:rPr>
            </a:br>
            <a:r>
              <a:rPr lang="es-US" sz="2400" dirty="0">
                <a:solidFill>
                  <a:srgbClr val="00426A"/>
                </a:solidFill>
                <a:latin typeface="Montserrat" panose="00000500000000000000" pitchFamily="2" charset="0"/>
              </a:rPr>
              <a:t>no cuentan con un suministro consistente </a:t>
            </a:r>
            <a:br>
              <a:rPr lang="es-US" sz="2400" dirty="0">
                <a:solidFill>
                  <a:srgbClr val="00426A"/>
                </a:solidFill>
                <a:latin typeface="Montserrat" panose="00000500000000000000" pitchFamily="2" charset="0"/>
              </a:rPr>
            </a:br>
            <a:r>
              <a:rPr lang="es-US" sz="2400" dirty="0">
                <a:solidFill>
                  <a:srgbClr val="00426A"/>
                </a:solidFill>
                <a:latin typeface="Montserrat" panose="00000500000000000000" pitchFamily="2" charset="0"/>
              </a:rPr>
              <a:t>y confiable de alimentos sanos.</a:t>
            </a:r>
          </a:p>
          <a:p>
            <a:pPr marL="0" indent="0" rtl="0">
              <a:buNone/>
            </a:pPr>
            <a:endParaRPr lang="en-US" sz="2250" dirty="0"/>
          </a:p>
          <a:p>
            <a:pPr marL="0" indent="0" rtl="0">
              <a:buNone/>
            </a:pPr>
            <a:endParaRPr lang="en-US" sz="2250" dirty="0"/>
          </a:p>
          <a:p>
            <a:pPr marL="0" indent="0" rtl="0">
              <a:buNone/>
            </a:pPr>
            <a:endParaRPr lang="en-US" sz="2250" dirty="0"/>
          </a:p>
          <a:p>
            <a:pPr marL="0" indent="0" rtl="0">
              <a:buNone/>
            </a:pPr>
            <a:endParaRPr lang="en-US" sz="2250" dirty="0"/>
          </a:p>
          <a:p>
            <a:pPr marL="0" indent="0" rtl="0">
              <a:buNone/>
            </a:pPr>
            <a:endParaRPr lang="en-US" sz="2250" dirty="0"/>
          </a:p>
          <a:p>
            <a:pPr marL="0" indent="0" rtl="0">
              <a:buNone/>
            </a:pPr>
            <a:endParaRPr lang="en-US" sz="2250" dirty="0"/>
          </a:p>
        </p:txBody>
      </p:sp>
      <p:pic>
        <p:nvPicPr>
          <p:cNvPr id="1026" name="Picture 2">
            <a:extLst>
              <a:ext uri="{FF2B5EF4-FFF2-40B4-BE49-F238E27FC236}">
                <a16:creationId xmlns:a16="http://schemas.microsoft.com/office/drawing/2014/main" id="{E4D625F9-02A1-42C7-883A-FB530F1ADD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0879" y="2861727"/>
            <a:ext cx="8225487" cy="3423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8866" y="2886062"/>
            <a:ext cx="2181225" cy="810478"/>
          </a:xfrm>
          <a:prstGeom prst="rect">
            <a:avLst/>
          </a:prstGeom>
          <a:noFill/>
        </p:spPr>
        <p:txBody>
          <a:bodyPr wrap="square" rtlCol="0">
            <a:spAutoFit/>
          </a:bodyPr>
          <a:lstStyle/>
          <a:p>
            <a:pPr algn="r">
              <a:lnSpc>
                <a:spcPts val="1400"/>
              </a:lnSpc>
            </a:pPr>
            <a:r>
              <a:rPr lang="es-ES" sz="1200" b="1" dirty="0">
                <a:solidFill>
                  <a:srgbClr val="E66F26"/>
                </a:solidFill>
                <a:latin typeface="Arial Narrow" panose="020B0606020202030204" pitchFamily="34" charset="0"/>
                <a:cs typeface="Arial" panose="020B0604020202020204" pitchFamily="34" charset="0"/>
              </a:rPr>
              <a:t>LA CRUDA REALIDAD: </a:t>
            </a:r>
            <a:r>
              <a:rPr lang="es-ES" sz="1200" dirty="0">
                <a:solidFill>
                  <a:srgbClr val="E66F26"/>
                </a:solidFill>
                <a:latin typeface="Arial Narrow" panose="020B0606020202030204" pitchFamily="34" charset="0"/>
                <a:cs typeface="Arial" panose="020B0604020202020204" pitchFamily="34" charset="0"/>
              </a:rPr>
              <a:t>REDUCIR LA CALIDAD O LA CANTIDAD DE LOS ALIMENTOS PARA LOS ADULTOS DE LA FAMILIA</a:t>
            </a:r>
            <a:endParaRPr lang="en-US" sz="1200" dirty="0">
              <a:solidFill>
                <a:srgbClr val="E66F26"/>
              </a:solidFill>
              <a:latin typeface="Arial Narrow" panose="020B0606020202030204" pitchFamily="34" charset="0"/>
              <a:cs typeface="Arial" panose="020B0604020202020204" pitchFamily="34" charset="0"/>
            </a:endParaRPr>
          </a:p>
        </p:txBody>
      </p:sp>
      <p:sp>
        <p:nvSpPr>
          <p:cNvPr id="6" name="TextBox 5"/>
          <p:cNvSpPr txBox="1"/>
          <p:nvPr/>
        </p:nvSpPr>
        <p:spPr>
          <a:xfrm>
            <a:off x="2701256" y="3487081"/>
            <a:ext cx="1693375" cy="1169551"/>
          </a:xfrm>
          <a:prstGeom prst="rect">
            <a:avLst/>
          </a:prstGeom>
          <a:noFill/>
        </p:spPr>
        <p:txBody>
          <a:bodyPr wrap="square" rtlCol="0">
            <a:spAutoFit/>
          </a:bodyPr>
          <a:lstStyle/>
          <a:p>
            <a:pPr>
              <a:lnSpc>
                <a:spcPts val="1200"/>
              </a:lnSpc>
            </a:pPr>
            <a:r>
              <a:rPr lang="es-ES" sz="1000" b="1" dirty="0">
                <a:solidFill>
                  <a:schemeClr val="bg1"/>
                </a:solidFill>
                <a:latin typeface="Arial Narrow" panose="020B0606020202030204" pitchFamily="34" charset="0"/>
                <a:cs typeface="Arial" panose="020B0604020202020204" pitchFamily="34" charset="0"/>
              </a:rPr>
              <a:t>Inseguridad alimentaria en el hogar </a:t>
            </a:r>
            <a:r>
              <a:rPr lang="es-ES" sz="1000" i="1" dirty="0">
                <a:solidFill>
                  <a:schemeClr val="bg1"/>
                </a:solidFill>
                <a:latin typeface="Arial Narrow" panose="020B0606020202030204" pitchFamily="34" charset="0"/>
                <a:cs typeface="Arial" panose="020B0604020202020204" pitchFamily="34" charset="0"/>
              </a:rPr>
              <a:t>Acceso inadecuado a suficientes alimentos por parte de todos los miembros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del hogar para llevar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una vida activa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y saludable.</a:t>
            </a:r>
            <a:endParaRPr lang="en-US" sz="1000" i="1" dirty="0">
              <a:solidFill>
                <a:schemeClr val="bg1"/>
              </a:solidFill>
              <a:latin typeface="Arial Narrow" panose="020B0606020202030204" pitchFamily="34" charset="0"/>
              <a:cs typeface="Arial" panose="020B0604020202020204" pitchFamily="34" charset="0"/>
            </a:endParaRPr>
          </a:p>
        </p:txBody>
      </p:sp>
      <p:sp>
        <p:nvSpPr>
          <p:cNvPr id="7" name="TextBox 6"/>
          <p:cNvSpPr txBox="1"/>
          <p:nvPr/>
        </p:nvSpPr>
        <p:spPr>
          <a:xfrm>
            <a:off x="4121638" y="4972949"/>
            <a:ext cx="759924" cy="271869"/>
          </a:xfrm>
          <a:prstGeom prst="rect">
            <a:avLst/>
          </a:prstGeom>
          <a:noFill/>
        </p:spPr>
        <p:txBody>
          <a:bodyPr wrap="square" rtlCol="0">
            <a:spAutoFit/>
          </a:bodyPr>
          <a:lstStyle/>
          <a:p>
            <a:pPr algn="ctr">
              <a:lnSpc>
                <a:spcPts val="1400"/>
              </a:lnSpc>
            </a:pPr>
            <a:r>
              <a:rPr lang="es-ES" sz="1600" b="1" dirty="0">
                <a:solidFill>
                  <a:schemeClr val="bg1"/>
                </a:solidFill>
                <a:latin typeface="Arial Narrow" panose="020B0606020202030204" pitchFamily="34" charset="0"/>
                <a:cs typeface="Arial" panose="020B0604020202020204" pitchFamily="34" charset="0"/>
              </a:rPr>
              <a:t>META</a:t>
            </a:r>
            <a:endParaRPr lang="en-US" sz="1600" dirty="0">
              <a:solidFill>
                <a:schemeClr val="bg1"/>
              </a:solidFill>
              <a:latin typeface="Arial Narrow" panose="020B0606020202030204" pitchFamily="34" charset="0"/>
              <a:cs typeface="Arial" panose="020B0604020202020204" pitchFamily="34" charset="0"/>
            </a:endParaRPr>
          </a:p>
        </p:txBody>
      </p:sp>
      <p:sp>
        <p:nvSpPr>
          <p:cNvPr id="8" name="TextBox 7"/>
          <p:cNvSpPr txBox="1"/>
          <p:nvPr/>
        </p:nvSpPr>
        <p:spPr>
          <a:xfrm>
            <a:off x="158224" y="4972949"/>
            <a:ext cx="1624120" cy="1169551"/>
          </a:xfrm>
          <a:prstGeom prst="rect">
            <a:avLst/>
          </a:prstGeom>
          <a:noFill/>
        </p:spPr>
        <p:txBody>
          <a:bodyPr wrap="square" rtlCol="0">
            <a:spAutoFit/>
          </a:bodyPr>
          <a:lstStyle/>
          <a:p>
            <a:pPr algn="r">
              <a:lnSpc>
                <a:spcPts val="1400"/>
              </a:lnSpc>
            </a:pPr>
            <a:r>
              <a:rPr lang="es-ES" sz="1200" b="1" dirty="0">
                <a:solidFill>
                  <a:srgbClr val="E75647"/>
                </a:solidFill>
                <a:latin typeface="Arial Narrow" panose="020B0606020202030204" pitchFamily="34" charset="0"/>
                <a:cs typeface="Arial" panose="020B0604020202020204" pitchFamily="34" charset="0"/>
              </a:rPr>
              <a:t>CIRCUNSTANCIAS EXTREMAS: </a:t>
            </a:r>
            <a:r>
              <a:rPr lang="es-ES" sz="1200" dirty="0">
                <a:solidFill>
                  <a:srgbClr val="E75647"/>
                </a:solidFill>
                <a:latin typeface="Arial Narrow" panose="020B0606020202030204" pitchFamily="34" charset="0"/>
                <a:cs typeface="Arial" panose="020B0604020202020204" pitchFamily="34" charset="0"/>
              </a:rPr>
              <a:t>REDUCIR LA CALIDAD O LA CANTIDAD DE LOS ALIMENTOS PARA </a:t>
            </a:r>
            <a:br>
              <a:rPr lang="es-ES" sz="1200" dirty="0">
                <a:solidFill>
                  <a:srgbClr val="E75647"/>
                </a:solidFill>
                <a:latin typeface="Arial Narrow" panose="020B0606020202030204" pitchFamily="34" charset="0"/>
                <a:cs typeface="Arial" panose="020B0604020202020204" pitchFamily="34" charset="0"/>
              </a:rPr>
            </a:br>
            <a:r>
              <a:rPr lang="es-ES" sz="1200" dirty="0">
                <a:solidFill>
                  <a:srgbClr val="E75647"/>
                </a:solidFill>
                <a:latin typeface="Arial Narrow" panose="020B0606020202030204" pitchFamily="34" charset="0"/>
                <a:cs typeface="Arial" panose="020B0604020202020204" pitchFamily="34" charset="0"/>
              </a:rPr>
              <a:t>LOS NIÑOS</a:t>
            </a:r>
            <a:endParaRPr lang="en-US" sz="1200" dirty="0">
              <a:solidFill>
                <a:srgbClr val="E75647"/>
              </a:solidFill>
              <a:latin typeface="Arial Narrow" panose="020B0606020202030204" pitchFamily="34" charset="0"/>
              <a:cs typeface="Arial" panose="020B0604020202020204" pitchFamily="34" charset="0"/>
            </a:endParaRPr>
          </a:p>
        </p:txBody>
      </p:sp>
      <p:sp>
        <p:nvSpPr>
          <p:cNvPr id="9" name="TextBox 8"/>
          <p:cNvSpPr txBox="1"/>
          <p:nvPr/>
        </p:nvSpPr>
        <p:spPr>
          <a:xfrm>
            <a:off x="6325141" y="2886062"/>
            <a:ext cx="2456909" cy="810478"/>
          </a:xfrm>
          <a:prstGeom prst="rect">
            <a:avLst/>
          </a:prstGeom>
          <a:noFill/>
        </p:spPr>
        <p:txBody>
          <a:bodyPr wrap="square" rtlCol="0">
            <a:spAutoFit/>
          </a:bodyPr>
          <a:lstStyle/>
          <a:p>
            <a:pPr>
              <a:lnSpc>
                <a:spcPts val="1400"/>
              </a:lnSpc>
            </a:pPr>
            <a:r>
              <a:rPr lang="es-ES" sz="1200" b="1" dirty="0">
                <a:solidFill>
                  <a:schemeClr val="tx1">
                    <a:lumMod val="65000"/>
                    <a:lumOff val="35000"/>
                  </a:schemeClr>
                </a:solidFill>
                <a:latin typeface="Arial Narrow" panose="020B0606020202030204" pitchFamily="34" charset="0"/>
                <a:cs typeface="Arial" panose="020B0604020202020204" pitchFamily="34" charset="0"/>
              </a:rPr>
              <a:t>CONDICIONES INESTABLES: </a:t>
            </a:r>
            <a:r>
              <a:rPr lang="es-ES" sz="1200" dirty="0">
                <a:solidFill>
                  <a:schemeClr val="tx1">
                    <a:lumMod val="65000"/>
                    <a:lumOff val="35000"/>
                  </a:schemeClr>
                </a:solidFill>
                <a:latin typeface="Arial Narrow" panose="020B0606020202030204" pitchFamily="34" charset="0"/>
                <a:cs typeface="Arial" panose="020B0604020202020204" pitchFamily="34" charset="0"/>
              </a:rPr>
              <a:t>EXPERIMENTAR ANSIEDAD POR </a:t>
            </a:r>
            <a:br>
              <a:rPr lang="es-ES" sz="1200" dirty="0">
                <a:solidFill>
                  <a:schemeClr val="tx1">
                    <a:lumMod val="65000"/>
                    <a:lumOff val="35000"/>
                  </a:schemeClr>
                </a:solidFill>
                <a:latin typeface="Arial Narrow" panose="020B0606020202030204" pitchFamily="34" charset="0"/>
                <a:cs typeface="Arial" panose="020B0604020202020204" pitchFamily="34" charset="0"/>
              </a:rPr>
            </a:br>
            <a:r>
              <a:rPr lang="es-ES" sz="1200" dirty="0">
                <a:solidFill>
                  <a:schemeClr val="tx1">
                    <a:lumMod val="65000"/>
                    <a:lumOff val="35000"/>
                  </a:schemeClr>
                </a:solidFill>
                <a:latin typeface="Arial Narrow" panose="020B0606020202030204" pitchFamily="34" charset="0"/>
                <a:cs typeface="Arial" panose="020B0604020202020204" pitchFamily="34" charset="0"/>
              </a:rPr>
              <a:t>LA CALIDAD, LA CANTIDAD O LA DISPONIBILIDAD DE LOS ALIMENTOS</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10" name="TextBox 9"/>
          <p:cNvSpPr txBox="1"/>
          <p:nvPr/>
        </p:nvSpPr>
        <p:spPr>
          <a:xfrm>
            <a:off x="7137072" y="5244818"/>
            <a:ext cx="1644978" cy="630942"/>
          </a:xfrm>
          <a:prstGeom prst="rect">
            <a:avLst/>
          </a:prstGeom>
          <a:noFill/>
        </p:spPr>
        <p:txBody>
          <a:bodyPr wrap="square" rtlCol="0">
            <a:spAutoFit/>
          </a:bodyPr>
          <a:lstStyle/>
          <a:p>
            <a:pPr>
              <a:lnSpc>
                <a:spcPts val="1400"/>
              </a:lnSpc>
            </a:pPr>
            <a:r>
              <a:rPr lang="es-ES" sz="1200" b="1" dirty="0">
                <a:solidFill>
                  <a:srgbClr val="3B817F"/>
                </a:solidFill>
                <a:latin typeface="Arial Narrow" panose="020B0606020202030204" pitchFamily="34" charset="0"/>
                <a:cs typeface="Arial" panose="020B0604020202020204" pitchFamily="34" charset="0"/>
              </a:rPr>
              <a:t>VIDA SALUDABLE: </a:t>
            </a:r>
            <a:r>
              <a:rPr lang="es-ES" sz="1200" dirty="0">
                <a:solidFill>
                  <a:srgbClr val="3B817F"/>
                </a:solidFill>
                <a:latin typeface="Arial Narrow" panose="020B0606020202030204" pitchFamily="34" charset="0"/>
                <a:cs typeface="Arial" panose="020B0604020202020204" pitchFamily="34" charset="0"/>
              </a:rPr>
              <a:t>VIVIR SIN HAMBRE </a:t>
            </a:r>
            <a:br>
              <a:rPr lang="es-ES" sz="1200" dirty="0">
                <a:solidFill>
                  <a:srgbClr val="3B817F"/>
                </a:solidFill>
                <a:latin typeface="Arial Narrow" panose="020B0606020202030204" pitchFamily="34" charset="0"/>
                <a:cs typeface="Arial" panose="020B0604020202020204" pitchFamily="34" charset="0"/>
              </a:rPr>
            </a:br>
            <a:r>
              <a:rPr lang="es-ES" sz="1200" dirty="0">
                <a:solidFill>
                  <a:srgbClr val="3B817F"/>
                </a:solidFill>
                <a:latin typeface="Arial Narrow" panose="020B0606020202030204" pitchFamily="34" charset="0"/>
                <a:cs typeface="Arial" panose="020B0604020202020204" pitchFamily="34" charset="0"/>
              </a:rPr>
              <a:t>NI PREOCUPACIONES</a:t>
            </a:r>
            <a:endParaRPr lang="en-US" sz="1200" dirty="0">
              <a:solidFill>
                <a:srgbClr val="3B817F"/>
              </a:solidFill>
              <a:latin typeface="Arial Narrow" panose="020B0606020202030204" pitchFamily="34" charset="0"/>
              <a:cs typeface="Arial" panose="020B0604020202020204" pitchFamily="34" charset="0"/>
            </a:endParaRPr>
          </a:p>
        </p:txBody>
      </p:sp>
      <p:sp>
        <p:nvSpPr>
          <p:cNvPr id="11" name="TextBox 10"/>
          <p:cNvSpPr txBox="1"/>
          <p:nvPr/>
        </p:nvSpPr>
        <p:spPr>
          <a:xfrm>
            <a:off x="1902313" y="4887620"/>
            <a:ext cx="1126638" cy="1246495"/>
          </a:xfrm>
          <a:prstGeom prst="rect">
            <a:avLst/>
          </a:prstGeom>
          <a:noFill/>
        </p:spPr>
        <p:txBody>
          <a:bodyPr wrap="square" rtlCol="0">
            <a:spAutoFit/>
          </a:bodyPr>
          <a:lstStyle/>
          <a:p>
            <a:pPr>
              <a:lnSpc>
                <a:spcPts val="1000"/>
              </a:lnSpc>
            </a:pPr>
            <a:r>
              <a:rPr lang="es-ES" sz="1000" b="1" dirty="0">
                <a:solidFill>
                  <a:schemeClr val="bg1"/>
                </a:solidFill>
                <a:latin typeface="Arial Narrow" panose="020B0606020202030204" pitchFamily="34" charset="0"/>
                <a:cs typeface="Arial" panose="020B0604020202020204" pitchFamily="34" charset="0"/>
              </a:rPr>
              <a:t>Inseguridad alimentaria infantil </a:t>
            </a:r>
            <a:r>
              <a:rPr lang="es-ES" sz="1000" i="1" dirty="0">
                <a:solidFill>
                  <a:schemeClr val="bg1"/>
                </a:solidFill>
                <a:latin typeface="Arial Narrow" panose="020B0606020202030204" pitchFamily="34" charset="0"/>
                <a:cs typeface="Arial" panose="020B0604020202020204" pitchFamily="34" charset="0"/>
              </a:rPr>
              <a:t>La calidad o la cantidad de los alimentos para los niños disminuye debido a la falta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de recursos de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la familia.</a:t>
            </a:r>
            <a:endParaRPr lang="en-US" sz="1000" i="1" dirty="0">
              <a:solidFill>
                <a:schemeClr val="bg1"/>
              </a:solidFill>
              <a:latin typeface="Arial Narrow" panose="020B0606020202030204" pitchFamily="34" charset="0"/>
              <a:cs typeface="Arial" panose="020B0604020202020204" pitchFamily="34" charset="0"/>
            </a:endParaRPr>
          </a:p>
        </p:txBody>
      </p:sp>
      <p:sp>
        <p:nvSpPr>
          <p:cNvPr id="12" name="TextBox 11"/>
          <p:cNvSpPr txBox="1"/>
          <p:nvPr/>
        </p:nvSpPr>
        <p:spPr>
          <a:xfrm>
            <a:off x="4435796" y="3351784"/>
            <a:ext cx="2061097" cy="810478"/>
          </a:xfrm>
          <a:prstGeom prst="rect">
            <a:avLst/>
          </a:prstGeom>
          <a:noFill/>
        </p:spPr>
        <p:txBody>
          <a:bodyPr wrap="square" rtlCol="0">
            <a:spAutoFit/>
          </a:bodyPr>
          <a:lstStyle/>
          <a:p>
            <a:pPr>
              <a:lnSpc>
                <a:spcPts val="1400"/>
              </a:lnSpc>
            </a:pPr>
            <a:r>
              <a:rPr lang="es-ES" sz="1000" b="1" dirty="0">
                <a:solidFill>
                  <a:schemeClr val="tx1">
                    <a:lumMod val="85000"/>
                    <a:lumOff val="15000"/>
                  </a:schemeClr>
                </a:solidFill>
                <a:latin typeface="Arial Narrow" panose="020B0606020202030204" pitchFamily="34" charset="0"/>
                <a:cs typeface="Arial" panose="020B0604020202020204" pitchFamily="34" charset="0"/>
              </a:rPr>
              <a:t>Estrés alimentario oculto </a:t>
            </a:r>
            <a:br>
              <a:rPr lang="es-ES" sz="1000" b="1" dirty="0">
                <a:solidFill>
                  <a:schemeClr val="tx1">
                    <a:lumMod val="85000"/>
                    <a:lumOff val="15000"/>
                  </a:schemeClr>
                </a:solidFill>
                <a:latin typeface="Arial Narrow" panose="020B0606020202030204" pitchFamily="34" charset="0"/>
                <a:cs typeface="Arial" panose="020B0604020202020204" pitchFamily="34" charset="0"/>
              </a:rPr>
            </a:br>
            <a:r>
              <a:rPr lang="es-ES" sz="1000" b="1" dirty="0">
                <a:solidFill>
                  <a:schemeClr val="tx1">
                    <a:lumMod val="85000"/>
                    <a:lumOff val="15000"/>
                  </a:schemeClr>
                </a:solidFill>
                <a:latin typeface="Arial Narrow" panose="020B0606020202030204" pitchFamily="34" charset="0"/>
                <a:cs typeface="Arial" panose="020B0604020202020204" pitchFamily="34" charset="0"/>
              </a:rPr>
              <a:t>(seguridad alimentaria mínima) </a:t>
            </a:r>
            <a:r>
              <a:rPr lang="es-ES" sz="1000" i="1" dirty="0">
                <a:solidFill>
                  <a:schemeClr val="tx1">
                    <a:lumMod val="85000"/>
                    <a:lumOff val="15000"/>
                  </a:schemeClr>
                </a:solidFill>
                <a:latin typeface="Arial Narrow" panose="020B0606020202030204" pitchFamily="34" charset="0"/>
                <a:cs typeface="Arial" panose="020B0604020202020204" pitchFamily="34" charset="0"/>
              </a:rPr>
              <a:t>Preocupación por que se acaben los alimentos antes de poder comprar más.</a:t>
            </a:r>
            <a:endParaRPr lang="en-US" sz="1000" i="1" dirty="0">
              <a:solidFill>
                <a:schemeClr val="tx1">
                  <a:lumMod val="85000"/>
                  <a:lumOff val="15000"/>
                </a:schemeClr>
              </a:solidFill>
              <a:latin typeface="Arial Narrow" panose="020B0606020202030204" pitchFamily="34" charset="0"/>
              <a:cs typeface="Arial" panose="020B0604020202020204" pitchFamily="34" charset="0"/>
            </a:endParaRPr>
          </a:p>
        </p:txBody>
      </p:sp>
      <p:sp>
        <p:nvSpPr>
          <p:cNvPr id="13" name="TextBox 12"/>
          <p:cNvSpPr txBox="1"/>
          <p:nvPr/>
        </p:nvSpPr>
        <p:spPr>
          <a:xfrm>
            <a:off x="5890465" y="5008889"/>
            <a:ext cx="1060663" cy="1118255"/>
          </a:xfrm>
          <a:prstGeom prst="rect">
            <a:avLst/>
          </a:prstGeom>
          <a:noFill/>
        </p:spPr>
        <p:txBody>
          <a:bodyPr wrap="square" rtlCol="0">
            <a:spAutoFit/>
          </a:bodyPr>
          <a:lstStyle/>
          <a:p>
            <a:pPr>
              <a:lnSpc>
                <a:spcPts val="1000"/>
              </a:lnSpc>
            </a:pPr>
            <a:r>
              <a:rPr lang="es-ES" sz="1000" b="1" dirty="0">
                <a:solidFill>
                  <a:schemeClr val="bg1"/>
                </a:solidFill>
                <a:latin typeface="Arial Narrow" panose="020B0606020202030204" pitchFamily="34" charset="0"/>
                <a:cs typeface="Arial" panose="020B0604020202020204" pitchFamily="34" charset="0"/>
              </a:rPr>
              <a:t>Seguridad alimentaria </a:t>
            </a:r>
            <a:r>
              <a:rPr lang="es-ES" sz="1000" i="1" dirty="0">
                <a:solidFill>
                  <a:schemeClr val="bg1"/>
                </a:solidFill>
                <a:latin typeface="Arial Narrow" panose="020B0606020202030204" pitchFamily="34" charset="0"/>
                <a:cs typeface="Arial" panose="020B0604020202020204" pitchFamily="34" charset="0"/>
              </a:rPr>
              <a:t>Acceso confiable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a los alimentos necesarios para llevar un estilo de vida saludable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y activo.</a:t>
            </a:r>
            <a:endParaRPr lang="en-US" sz="1000" i="1" dirty="0">
              <a:solidFill>
                <a:schemeClr val="bg1"/>
              </a:solidFill>
              <a:latin typeface="Arial Narrow" panose="020B0606020202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C70663-7661-1238-29A3-91300AC56168}"/>
              </a:ext>
            </a:extLst>
          </p:cNvPr>
          <p:cNvSpPr txBox="1"/>
          <p:nvPr/>
        </p:nvSpPr>
        <p:spPr>
          <a:xfrm>
            <a:off x="2492298" y="6329561"/>
            <a:ext cx="4159405" cy="307777"/>
          </a:xfrm>
          <a:prstGeom prst="rect">
            <a:avLst/>
          </a:prstGeom>
          <a:noFill/>
        </p:spPr>
        <p:txBody>
          <a:bodyPr wrap="square" rtlCol="0">
            <a:spAutoFit/>
          </a:bodyPr>
          <a:lstStyle/>
          <a:p>
            <a:r>
              <a:rPr lang="en-US" sz="1400" dirty="0">
                <a:solidFill>
                  <a:schemeClr val="tx2"/>
                </a:solidFill>
                <a:latin typeface="Montserrat" panose="00000500000000000000" pitchFamily="2" charset="0"/>
              </a:rPr>
              <a:t>    Source: Children’s Health Watch 2015</a:t>
            </a:r>
          </a:p>
        </p:txBody>
      </p:sp>
    </p:spTree>
    <p:extLst>
      <p:ext uri="{BB962C8B-B14F-4D97-AF65-F5344CB8AC3E}">
        <p14:creationId xmlns:p14="http://schemas.microsoft.com/office/powerpoint/2010/main" val="1454655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es-US" b="1" dirty="0">
                <a:solidFill>
                  <a:srgbClr val="00426A"/>
                </a:solidFill>
                <a:cs typeface="Times New Roman" panose="02020603050405020304" pitchFamily="18" charset="0"/>
              </a:rPr>
              <a:t>Justicia alimenticia: cómo abordar los obstáculos para una alimentación sana</a:t>
            </a:r>
          </a:p>
        </p:txBody>
      </p:sp>
      <p:sp>
        <p:nvSpPr>
          <p:cNvPr id="3" name="Content Placeholder 2"/>
          <p:cNvSpPr>
            <a:spLocks noGrp="1"/>
          </p:cNvSpPr>
          <p:nvPr>
            <p:ph idx="1"/>
          </p:nvPr>
        </p:nvSpPr>
        <p:spPr>
          <a:xfrm>
            <a:off x="628650" y="1853335"/>
            <a:ext cx="8229600" cy="4351338"/>
          </a:xfrm>
        </p:spPr>
        <p:txBody>
          <a:bodyPr rtlCol="0">
            <a:normAutofit/>
          </a:bodyPr>
          <a:lstStyle/>
          <a:p>
            <a:pPr marL="0" indent="0" rtl="0">
              <a:buClr>
                <a:srgbClr val="00426A"/>
              </a:buClr>
              <a:buNone/>
            </a:pPr>
            <a:r>
              <a:rPr lang="es-US" sz="2500" dirty="0">
                <a:solidFill>
                  <a:srgbClr val="00426A"/>
                </a:solidFill>
                <a:latin typeface="Montserrat" panose="00000500000000000000" pitchFamily="2" charset="0"/>
              </a:rPr>
              <a:t>Huertos comunitarios</a:t>
            </a:r>
          </a:p>
          <a:p>
            <a:pPr marL="0" indent="0" rtl="0">
              <a:buClr>
                <a:srgbClr val="00426A"/>
              </a:buClr>
              <a:buNone/>
            </a:pPr>
            <a:r>
              <a:rPr lang="es-US" sz="2500" dirty="0">
                <a:solidFill>
                  <a:srgbClr val="00426A"/>
                </a:solidFill>
                <a:latin typeface="Montserrat" panose="00000500000000000000" pitchFamily="2" charset="0"/>
              </a:rPr>
              <a:t>De la granja a la atención y la educación de la primera infancia</a:t>
            </a:r>
          </a:p>
          <a:p>
            <a:pPr lvl="1" rtl="0">
              <a:buClr>
                <a:srgbClr val="00426A"/>
              </a:buClr>
            </a:pPr>
            <a:r>
              <a:rPr lang="es-US" sz="2500" dirty="0">
                <a:solidFill>
                  <a:srgbClr val="00426A"/>
                </a:solidFill>
                <a:latin typeface="Montserrat" panose="00000500000000000000" pitchFamily="2" charset="0"/>
                <a:hlinkClick r:id="rId3"/>
              </a:rPr>
              <a:t>De la granja nacional a la ECE</a:t>
            </a:r>
            <a:endParaRPr lang="en-US" sz="2500" dirty="0">
              <a:solidFill>
                <a:srgbClr val="00426A"/>
              </a:solidFill>
              <a:latin typeface="Montserrat" panose="00000500000000000000" pitchFamily="2" charset="0"/>
            </a:endParaRPr>
          </a:p>
          <a:p>
            <a:pPr marL="0" indent="0" rtl="0">
              <a:buClr>
                <a:srgbClr val="00426A"/>
              </a:buClr>
              <a:buNone/>
            </a:pPr>
            <a:r>
              <a:rPr lang="es-US" sz="2500" dirty="0">
                <a:solidFill>
                  <a:srgbClr val="00426A"/>
                </a:solidFill>
                <a:latin typeface="Montserrat" panose="00000500000000000000" pitchFamily="2" charset="0"/>
              </a:rPr>
              <a:t>Mercados de agricultores</a:t>
            </a:r>
          </a:p>
        </p:txBody>
      </p:sp>
      <p:pic>
        <p:nvPicPr>
          <p:cNvPr id="9" name="Picture 8">
            <a:extLst>
              <a:ext uri="{FF2B5EF4-FFF2-40B4-BE49-F238E27FC236}">
                <a16:creationId xmlns:a16="http://schemas.microsoft.com/office/drawing/2014/main" id="{4A4FCD25-17F4-4EA9-9138-F40F66388236}"/>
              </a:ext>
            </a:extLst>
          </p:cNvPr>
          <p:cNvPicPr>
            <a:picLocks noChangeAspect="1"/>
          </p:cNvPicPr>
          <p:nvPr/>
        </p:nvPicPr>
        <p:blipFill>
          <a:blip r:embed="rId4"/>
          <a:stretch>
            <a:fillRect/>
          </a:stretch>
        </p:blipFill>
        <p:spPr>
          <a:xfrm>
            <a:off x="5262489" y="4840254"/>
            <a:ext cx="2495678" cy="1358970"/>
          </a:xfrm>
          <a:prstGeom prst="rect">
            <a:avLst/>
          </a:prstGeom>
        </p:spPr>
      </p:pic>
      <p:pic>
        <p:nvPicPr>
          <p:cNvPr id="11" name="Picture 10">
            <a:extLst>
              <a:ext uri="{FF2B5EF4-FFF2-40B4-BE49-F238E27FC236}">
                <a16:creationId xmlns:a16="http://schemas.microsoft.com/office/drawing/2014/main" id="{D076C12F-EDA7-4B5F-9C21-5301F55136F2}"/>
              </a:ext>
            </a:extLst>
          </p:cNvPr>
          <p:cNvPicPr>
            <a:picLocks noChangeAspect="1"/>
          </p:cNvPicPr>
          <p:nvPr/>
        </p:nvPicPr>
        <p:blipFill>
          <a:blip r:embed="rId5"/>
          <a:stretch>
            <a:fillRect/>
          </a:stretch>
        </p:blipFill>
        <p:spPr>
          <a:xfrm>
            <a:off x="947662" y="4840254"/>
            <a:ext cx="2933851" cy="1263715"/>
          </a:xfrm>
          <a:prstGeom prst="rect">
            <a:avLst/>
          </a:prstGeom>
        </p:spPr>
      </p:pic>
    </p:spTree>
    <p:extLst>
      <p:ext uri="{BB962C8B-B14F-4D97-AF65-F5344CB8AC3E}">
        <p14:creationId xmlns:p14="http://schemas.microsoft.com/office/powerpoint/2010/main" val="4014187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es-US" b="1" dirty="0">
                <a:solidFill>
                  <a:srgbClr val="00426A"/>
                </a:solidFill>
                <a:cs typeface="Times New Roman" panose="02020603050405020304" pitchFamily="18" charset="0"/>
              </a:rPr>
              <a:t>Justicia alimenticia: cómo abordar los obstáculos para una alimentación sana</a:t>
            </a:r>
          </a:p>
        </p:txBody>
      </p:sp>
      <p:sp>
        <p:nvSpPr>
          <p:cNvPr id="3" name="Content Placeholder 2"/>
          <p:cNvSpPr>
            <a:spLocks noGrp="1"/>
          </p:cNvSpPr>
          <p:nvPr>
            <p:ph idx="1"/>
          </p:nvPr>
        </p:nvSpPr>
        <p:spPr/>
        <p:txBody>
          <a:bodyPr rtlCol="0">
            <a:normAutofit/>
          </a:bodyPr>
          <a:lstStyle/>
          <a:p>
            <a:pPr marL="0" indent="0" rtl="0">
              <a:buClr>
                <a:srgbClr val="00426A"/>
              </a:buClr>
              <a:buNone/>
            </a:pPr>
            <a:r>
              <a:rPr lang="es-US" dirty="0">
                <a:solidFill>
                  <a:srgbClr val="00426A"/>
                </a:solidFill>
                <a:latin typeface="Montserrat" panose="00000500000000000000" pitchFamily="2" charset="0"/>
              </a:rPr>
              <a:t>Cooperativas de alimentos</a:t>
            </a:r>
          </a:p>
          <a:p>
            <a:pPr marL="0" indent="0" rtl="0">
              <a:buClr>
                <a:srgbClr val="00426A"/>
              </a:buClr>
              <a:buNone/>
            </a:pPr>
            <a:r>
              <a:rPr lang="es-US" dirty="0">
                <a:solidFill>
                  <a:srgbClr val="00426A"/>
                </a:solidFill>
                <a:latin typeface="Montserrat" panose="00000500000000000000" pitchFamily="2" charset="0"/>
              </a:rPr>
              <a:t>Bancos de alimentos y bancos de alimentos móviles</a:t>
            </a:r>
          </a:p>
          <a:p>
            <a:pPr marL="0" indent="0" rtl="0">
              <a:buClr>
                <a:srgbClr val="00426A"/>
              </a:buClr>
              <a:buNone/>
            </a:pPr>
            <a:r>
              <a:rPr lang="es-US" dirty="0">
                <a:solidFill>
                  <a:srgbClr val="00426A"/>
                </a:solidFill>
                <a:latin typeface="Montserrat" panose="00000500000000000000" pitchFamily="2" charset="0"/>
              </a:rPr>
              <a:t>Programas federales de asistencia alimentaria</a:t>
            </a:r>
            <a:endParaRPr lang="en-US" sz="1600" dirty="0"/>
          </a:p>
        </p:txBody>
      </p:sp>
      <p:pic>
        <p:nvPicPr>
          <p:cNvPr id="8" name="Picture 7">
            <a:hlinkClick r:id="rId3"/>
            <a:extLst>
              <a:ext uri="{FF2B5EF4-FFF2-40B4-BE49-F238E27FC236}">
                <a16:creationId xmlns:a16="http://schemas.microsoft.com/office/drawing/2014/main" id="{AD5FDFBE-43EB-4657-A7B2-12D6A5B380CB}"/>
              </a:ext>
            </a:extLst>
          </p:cNvPr>
          <p:cNvPicPr>
            <a:picLocks noChangeAspect="1"/>
          </p:cNvPicPr>
          <p:nvPr/>
        </p:nvPicPr>
        <p:blipFill>
          <a:blip r:embed="rId4"/>
          <a:stretch>
            <a:fillRect/>
          </a:stretch>
        </p:blipFill>
        <p:spPr>
          <a:xfrm>
            <a:off x="776433" y="4491771"/>
            <a:ext cx="3999675" cy="1270924"/>
          </a:xfrm>
          <a:prstGeom prst="rect">
            <a:avLst/>
          </a:prstGeom>
        </p:spPr>
      </p:pic>
      <p:pic>
        <p:nvPicPr>
          <p:cNvPr id="9" name="Picture 8">
            <a:hlinkClick r:id="rId5"/>
            <a:extLst>
              <a:ext uri="{FF2B5EF4-FFF2-40B4-BE49-F238E27FC236}">
                <a16:creationId xmlns:a16="http://schemas.microsoft.com/office/drawing/2014/main" id="{F3A614C6-BCFF-4347-BA5C-CE953C8B3447}"/>
              </a:ext>
            </a:extLst>
          </p:cNvPr>
          <p:cNvPicPr>
            <a:picLocks noChangeAspect="1"/>
          </p:cNvPicPr>
          <p:nvPr/>
        </p:nvPicPr>
        <p:blipFill>
          <a:blip r:embed="rId6"/>
          <a:stretch>
            <a:fillRect/>
          </a:stretch>
        </p:blipFill>
        <p:spPr>
          <a:xfrm>
            <a:off x="5467350" y="4490169"/>
            <a:ext cx="3048000" cy="1000125"/>
          </a:xfrm>
          <a:prstGeom prst="rect">
            <a:avLst/>
          </a:prstGeom>
        </p:spPr>
      </p:pic>
    </p:spTree>
    <p:extLst>
      <p:ext uri="{BB962C8B-B14F-4D97-AF65-F5344CB8AC3E}">
        <p14:creationId xmlns:p14="http://schemas.microsoft.com/office/powerpoint/2010/main" val="2892698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TextBox 6"/>
          <p:cNvSpPr txBox="1"/>
          <p:nvPr/>
        </p:nvSpPr>
        <p:spPr>
          <a:xfrm>
            <a:off x="941295" y="5279511"/>
            <a:ext cx="7261411" cy="739880"/>
          </a:xfrm>
          <a:prstGeom prst="rect">
            <a:avLst/>
          </a:prstGeom>
        </p:spPr>
        <p:txBody>
          <a:bodyPr vert="horz" lIns="91440" tIns="45720" rIns="91440" bIns="45720" rtlCol="0" anchor="b">
            <a:normAutofit/>
          </a:bodyPr>
          <a:lstStyle/>
          <a:p>
            <a:pPr algn="ctr" rtl="0">
              <a:lnSpc>
                <a:spcPct val="90000"/>
              </a:lnSpc>
              <a:spcBef>
                <a:spcPct val="0"/>
              </a:spcBef>
              <a:spcAft>
                <a:spcPts val="600"/>
              </a:spcAft>
              <a:defRPr/>
            </a:pPr>
            <a:r>
              <a:rPr lang="es-US" sz="3600" b="1" dirty="0">
                <a:solidFill>
                  <a:srgbClr val="00426A"/>
                </a:solidFill>
                <a:latin typeface="Times New Roman" panose="02020603050405020304" pitchFamily="18" charset="0"/>
                <a:ea typeface="+mj-ea"/>
                <a:cs typeface="Times New Roman" panose="02020603050405020304" pitchFamily="18" charset="0"/>
              </a:rPr>
              <a:t>Descanso</a:t>
            </a:r>
          </a:p>
        </p:txBody>
      </p:sp>
      <p:pic>
        <p:nvPicPr>
          <p:cNvPr id="6"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21" y="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958407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blank"/>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 name="Picture 3" descr="A pile of coffee beans&#10;&#10;Description automatically generated with medium confidence">
            <a:extLst>
              <a:ext uri="{FF2B5EF4-FFF2-40B4-BE49-F238E27FC236}">
                <a16:creationId xmlns:a16="http://schemas.microsoft.com/office/drawing/2014/main" id="{2F490964-C9C4-472B-8184-CF0ADEA26C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9141694" cy="6857990"/>
          </a:xfrm>
          <a:prstGeom prst="rect">
            <a:avLst/>
          </a:prstGeom>
        </p:spPr>
      </p:pic>
      <p:sp>
        <p:nvSpPr>
          <p:cNvPr id="11" name="Freeform: Shape 10">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5103" y="2758601"/>
            <a:ext cx="5874575" cy="4099399"/>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 name="TextBox 1"/>
          <p:cNvSpPr txBox="1"/>
          <p:nvPr/>
        </p:nvSpPr>
        <p:spPr>
          <a:xfrm>
            <a:off x="4570857" y="3869228"/>
            <a:ext cx="4201668" cy="1878144"/>
          </a:xfrm>
          <a:prstGeom prst="rect">
            <a:avLst/>
          </a:prstGeom>
        </p:spPr>
        <p:txBody>
          <a:bodyPr vert="horz" lIns="91440" tIns="45720" rIns="91440" bIns="45720" rtlCol="0" anchor="b">
            <a:normAutofit/>
          </a:bodyPr>
          <a:lstStyle/>
          <a:p>
            <a:pPr rtl="0">
              <a:lnSpc>
                <a:spcPct val="90000"/>
              </a:lnSpc>
              <a:spcBef>
                <a:spcPct val="0"/>
              </a:spcBef>
              <a:spcAft>
                <a:spcPts val="600"/>
              </a:spcAft>
            </a:pPr>
            <a:r>
              <a:rPr lang="es-US" sz="3600" b="1" dirty="0">
                <a:solidFill>
                  <a:srgbClr val="00426A"/>
                </a:solidFill>
                <a:latin typeface="Times New Roman" panose="02020603050405020304" pitchFamily="18" charset="0"/>
                <a:ea typeface="+mj-ea"/>
                <a:cs typeface="Times New Roman" panose="02020603050405020304" pitchFamily="18" charset="0"/>
              </a:rPr>
              <a:t>Ejercicio para comer con atención plena</a:t>
            </a:r>
          </a:p>
        </p:txBody>
      </p:sp>
    </p:spTree>
    <p:extLst>
      <p:ext uri="{BB962C8B-B14F-4D97-AF65-F5344CB8AC3E}">
        <p14:creationId xmlns:p14="http://schemas.microsoft.com/office/powerpoint/2010/main" val="2481307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392430"/>
            <a:ext cx="8301038" cy="1143000"/>
          </a:xfrm>
        </p:spPr>
        <p:txBody>
          <a:bodyPr rtlCol="0">
            <a:normAutofit/>
          </a:bodyPr>
          <a:lstStyle/>
          <a:p>
            <a:pPr rtl="0"/>
            <a:r>
              <a:rPr lang="es-US" b="1" dirty="0">
                <a:solidFill>
                  <a:srgbClr val="00426A"/>
                </a:solidFill>
                <a:cs typeface="Times New Roman" panose="02020603050405020304" pitchFamily="18" charset="0"/>
              </a:rPr>
              <a:t>Reflexiones sobre comer con atención plena</a:t>
            </a:r>
          </a:p>
        </p:txBody>
      </p:sp>
      <p:sp>
        <p:nvSpPr>
          <p:cNvPr id="5" name="Content Placeholder 4"/>
          <p:cNvSpPr>
            <a:spLocks noGrp="1"/>
          </p:cNvSpPr>
          <p:nvPr>
            <p:ph idx="1"/>
          </p:nvPr>
        </p:nvSpPr>
        <p:spPr>
          <a:xfrm>
            <a:off x="457200" y="1805940"/>
            <a:ext cx="7889488" cy="3600450"/>
          </a:xfrm>
        </p:spPr>
        <p:txBody>
          <a:bodyPr rtlCol="0">
            <a:normAutofit lnSpcReduction="10000"/>
          </a:bodyPr>
          <a:lstStyle/>
          <a:p>
            <a:pPr rtl="0">
              <a:lnSpc>
                <a:spcPct val="100000"/>
              </a:lnSpc>
              <a:spcBef>
                <a:spcPts val="0"/>
              </a:spcBef>
              <a:spcAft>
                <a:spcPts val="0"/>
              </a:spcAft>
            </a:pPr>
            <a:r>
              <a:rPr lang="es-US" sz="2400" b="0" dirty="0">
                <a:solidFill>
                  <a:srgbClr val="00426A"/>
                </a:solidFill>
                <a:latin typeface="Montserrat" panose="00000500000000000000" pitchFamily="2" charset="0"/>
              </a:rPr>
              <a:t>¿Cómo se compara esta experiencia con sus patrones de alimentación habituales?</a:t>
            </a:r>
          </a:p>
          <a:p>
            <a:pPr rtl="0">
              <a:lnSpc>
                <a:spcPct val="100000"/>
              </a:lnSpc>
              <a:spcBef>
                <a:spcPts val="0"/>
              </a:spcBef>
              <a:spcAft>
                <a:spcPts val="0"/>
              </a:spcAft>
            </a:pPr>
            <a:endParaRPr lang="en-US" sz="2400" b="0" dirty="0">
              <a:solidFill>
                <a:srgbClr val="00426A"/>
              </a:solidFill>
              <a:latin typeface="Montserrat" panose="00000500000000000000" pitchFamily="2" charset="0"/>
            </a:endParaRPr>
          </a:p>
          <a:p>
            <a:pPr rtl="0">
              <a:lnSpc>
                <a:spcPct val="100000"/>
              </a:lnSpc>
              <a:spcBef>
                <a:spcPts val="0"/>
              </a:spcBef>
              <a:spcAft>
                <a:spcPts val="0"/>
              </a:spcAft>
            </a:pPr>
            <a:r>
              <a:rPr lang="es-US" sz="2400" b="0" dirty="0">
                <a:solidFill>
                  <a:srgbClr val="00426A"/>
                </a:solidFill>
                <a:latin typeface="Montserrat" panose="00000500000000000000" pitchFamily="2" charset="0"/>
              </a:rPr>
              <a:t>¿Hubo algo que lo sorprendiera durante la experiencia?</a:t>
            </a:r>
            <a:br>
              <a:rPr lang="en-US" sz="2400" b="0" dirty="0">
                <a:solidFill>
                  <a:srgbClr val="00426A"/>
                </a:solidFill>
                <a:latin typeface="Montserrat" panose="00000500000000000000" pitchFamily="2" charset="0"/>
              </a:rPr>
            </a:br>
            <a:endParaRPr lang="en-US" sz="2400" b="0" dirty="0">
              <a:solidFill>
                <a:srgbClr val="00426A"/>
              </a:solidFill>
              <a:latin typeface="Montserrat" panose="00000500000000000000" pitchFamily="2" charset="0"/>
            </a:endParaRPr>
          </a:p>
          <a:p>
            <a:pPr rtl="0">
              <a:lnSpc>
                <a:spcPct val="100000"/>
              </a:lnSpc>
              <a:spcBef>
                <a:spcPts val="0"/>
              </a:spcBef>
              <a:spcAft>
                <a:spcPts val="0"/>
              </a:spcAft>
            </a:pPr>
            <a:r>
              <a:rPr lang="es-US" sz="2400" b="0" dirty="0">
                <a:solidFill>
                  <a:srgbClr val="00426A"/>
                </a:solidFill>
                <a:latin typeface="Montserrat" panose="00000500000000000000" pitchFamily="2" charset="0"/>
              </a:rPr>
              <a:t>¿Qué notó sobre las pasas?</a:t>
            </a:r>
          </a:p>
          <a:p>
            <a:pPr rtl="0">
              <a:lnSpc>
                <a:spcPct val="100000"/>
              </a:lnSpc>
              <a:spcBef>
                <a:spcPts val="0"/>
              </a:spcBef>
              <a:spcAft>
                <a:spcPts val="0"/>
              </a:spcAft>
            </a:pPr>
            <a:endParaRPr lang="en-US" sz="2400" b="0" dirty="0">
              <a:solidFill>
                <a:srgbClr val="00426A"/>
              </a:solidFill>
              <a:latin typeface="Montserrat" panose="00000500000000000000" pitchFamily="2" charset="0"/>
            </a:endParaRPr>
          </a:p>
          <a:p>
            <a:pPr rtl="0">
              <a:lnSpc>
                <a:spcPct val="100000"/>
              </a:lnSpc>
              <a:spcBef>
                <a:spcPts val="0"/>
              </a:spcBef>
            </a:pPr>
            <a:r>
              <a:rPr lang="es-US" sz="2400" b="0" dirty="0">
                <a:solidFill>
                  <a:srgbClr val="00426A"/>
                </a:solidFill>
                <a:latin typeface="Montserrat" panose="00000500000000000000" pitchFamily="2" charset="0"/>
              </a:rPr>
              <a:t>¿Qué puede sacar de esta experiencia </a:t>
            </a:r>
            <a:br>
              <a:rPr lang="es-US" sz="2400" b="0" dirty="0">
                <a:solidFill>
                  <a:srgbClr val="00426A"/>
                </a:solidFill>
                <a:latin typeface="Montserrat" panose="00000500000000000000" pitchFamily="2" charset="0"/>
              </a:rPr>
            </a:br>
            <a:r>
              <a:rPr lang="es-US" sz="2400" b="0" dirty="0">
                <a:solidFill>
                  <a:srgbClr val="00426A"/>
                </a:solidFill>
                <a:latin typeface="Montserrat" panose="00000500000000000000" pitchFamily="2" charset="0"/>
              </a:rPr>
              <a:t>y aplicar en sus hábitos?</a:t>
            </a:r>
          </a:p>
          <a:p>
            <a:pPr rtl="0">
              <a:lnSpc>
                <a:spcPct val="100000"/>
              </a:lnSpc>
              <a:spcBef>
                <a:spcPts val="0"/>
              </a:spcBef>
              <a:spcAft>
                <a:spcPts val="0"/>
              </a:spcAft>
              <a:buFont typeface="Wingdings" panose="05000000000000000000" pitchFamily="2" charset="2"/>
              <a:buChar char="§"/>
            </a:pPr>
            <a:endParaRPr lang="en-US" sz="2400" dirty="0"/>
          </a:p>
        </p:txBody>
      </p:sp>
    </p:spTree>
    <p:extLst>
      <p:ext uri="{BB962C8B-B14F-4D97-AF65-F5344CB8AC3E}">
        <p14:creationId xmlns:p14="http://schemas.microsoft.com/office/powerpoint/2010/main" val="229807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5262766" cy="1676603"/>
          </a:xfrm>
        </p:spPr>
        <p:txBody>
          <a:bodyPr rtlCol="0">
            <a:normAutofit fontScale="90000"/>
          </a:bodyPr>
          <a:lstStyle/>
          <a:p>
            <a:pPr rtl="0"/>
            <a:r>
              <a:rPr lang="es-US" sz="4700" b="1" dirty="0">
                <a:solidFill>
                  <a:srgbClr val="00426A"/>
                </a:solidFill>
                <a:cs typeface="Times New Roman" panose="02020603050405020304" pitchFamily="18" charset="0"/>
              </a:rPr>
              <a:t>Estrategias para comer con atención plena</a:t>
            </a:r>
          </a:p>
        </p:txBody>
      </p:sp>
      <p:sp>
        <p:nvSpPr>
          <p:cNvPr id="3" name="Content Placeholder 2"/>
          <p:cNvSpPr>
            <a:spLocks noGrp="1"/>
          </p:cNvSpPr>
          <p:nvPr>
            <p:ph idx="1"/>
          </p:nvPr>
        </p:nvSpPr>
        <p:spPr>
          <a:xfrm>
            <a:off x="3724073" y="2438400"/>
            <a:ext cx="4939867" cy="3785419"/>
          </a:xfrm>
        </p:spPr>
        <p:txBody>
          <a:bodyPr rtlCol="0">
            <a:normAutofit/>
          </a:bodyPr>
          <a:lstStyle/>
          <a:p>
            <a:pPr marL="0" indent="0" rtl="0">
              <a:buNone/>
            </a:pPr>
            <a:r>
              <a:rPr lang="es-US" sz="3200" b="0">
                <a:solidFill>
                  <a:srgbClr val="00426A"/>
                </a:solidFill>
                <a:latin typeface="Montserrat" panose="00000500000000000000" pitchFamily="2" charset="0"/>
              </a:rPr>
              <a:t>Sopesar</a:t>
            </a:r>
          </a:p>
          <a:p>
            <a:pPr marL="0" indent="0" rtl="0">
              <a:buNone/>
            </a:pPr>
            <a:r>
              <a:rPr lang="es-US" sz="3200" b="0">
                <a:solidFill>
                  <a:srgbClr val="00426A"/>
                </a:solidFill>
                <a:latin typeface="Montserrat" panose="00000500000000000000" pitchFamily="2" charset="0"/>
              </a:rPr>
              <a:t>Evaluar</a:t>
            </a:r>
          </a:p>
          <a:p>
            <a:pPr marL="0" indent="0" rtl="0">
              <a:buNone/>
            </a:pPr>
            <a:r>
              <a:rPr lang="es-US" sz="3200" b="0">
                <a:solidFill>
                  <a:srgbClr val="00426A"/>
                </a:solidFill>
                <a:latin typeface="Montserrat" panose="00000500000000000000" pitchFamily="2" charset="0"/>
              </a:rPr>
              <a:t>Con calma</a:t>
            </a:r>
          </a:p>
          <a:p>
            <a:pPr marL="0" indent="0" rtl="0">
              <a:buNone/>
            </a:pPr>
            <a:r>
              <a:rPr lang="es-US" sz="3200" b="0">
                <a:solidFill>
                  <a:srgbClr val="00426A"/>
                </a:solidFill>
                <a:latin typeface="Montserrat" panose="00000500000000000000" pitchFamily="2" charset="0"/>
              </a:rPr>
              <a:t>Saborear</a:t>
            </a:r>
          </a:p>
          <a:p>
            <a:pPr marL="0" indent="0" rtl="0">
              <a:buNone/>
            </a:pPr>
            <a:r>
              <a:rPr lang="es-US" sz="3200" b="0">
                <a:solidFill>
                  <a:srgbClr val="00426A"/>
                </a:solidFill>
                <a:latin typeface="Montserrat" panose="00000500000000000000" pitchFamily="2" charset="0"/>
              </a:rPr>
              <a:t>Detenerse</a:t>
            </a:r>
          </a:p>
        </p:txBody>
      </p:sp>
      <p:pic>
        <p:nvPicPr>
          <p:cNvPr id="4" name="Picture 3" descr="Casual woman fingers on the chi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40" y="15240"/>
            <a:ext cx="3329885" cy="6568440"/>
          </a:xfrm>
          <a:prstGeom prst="rect">
            <a:avLst/>
          </a:prstGeom>
          <a:effectLst/>
        </p:spPr>
      </p:pic>
    </p:spTree>
    <p:extLst>
      <p:ext uri="{BB962C8B-B14F-4D97-AF65-F5344CB8AC3E}">
        <p14:creationId xmlns:p14="http://schemas.microsoft.com/office/powerpoint/2010/main" val="2515315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3400" y="355854"/>
            <a:ext cx="8077200" cy="1143000"/>
          </a:xfrm>
        </p:spPr>
        <p:txBody>
          <a:bodyPr rtlCol="0">
            <a:normAutofit/>
          </a:bodyPr>
          <a:lstStyle/>
          <a:p>
            <a:pPr rtl="0"/>
            <a:r>
              <a:rPr lang="es-US" b="1" dirty="0">
                <a:solidFill>
                  <a:srgbClr val="00426A"/>
                </a:solidFill>
                <a:cs typeface="Times New Roman" panose="02020603050405020304" pitchFamily="18" charset="0"/>
              </a:rPr>
              <a:t>Plan de acción</a:t>
            </a:r>
          </a:p>
        </p:txBody>
      </p:sp>
      <p:pic>
        <p:nvPicPr>
          <p:cNvPr id="6" name="Picture 5">
            <a:extLst>
              <a:ext uri="{FF2B5EF4-FFF2-40B4-BE49-F238E27FC236}">
                <a16:creationId xmlns:a16="http://schemas.microsoft.com/office/drawing/2014/main" id="{E9EE208A-4E8E-4BCF-8EDD-E95DD621E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49" y="1140318"/>
            <a:ext cx="7724301" cy="4577363"/>
          </a:xfrm>
          <a:prstGeom prst="rect">
            <a:avLst/>
          </a:prstGeom>
        </p:spPr>
      </p:pic>
      <p:sp>
        <p:nvSpPr>
          <p:cNvPr id="5" name="TextBox 4"/>
          <p:cNvSpPr txBox="1"/>
          <p:nvPr/>
        </p:nvSpPr>
        <p:spPr>
          <a:xfrm>
            <a:off x="4050749" y="1473454"/>
            <a:ext cx="1042499" cy="271869"/>
          </a:xfrm>
          <a:prstGeom prst="rect">
            <a:avLst/>
          </a:prstGeom>
          <a:noFill/>
        </p:spPr>
        <p:txBody>
          <a:bodyPr wrap="square" rtlCol="0">
            <a:spAutoFit/>
          </a:bodyPr>
          <a:lstStyle/>
          <a:p>
            <a:pPr algn="ctr">
              <a:lnSpc>
                <a:spcPts val="1400"/>
              </a:lnSpc>
            </a:pPr>
            <a:r>
              <a:rPr lang="es-ES" b="1" dirty="0">
                <a:latin typeface="Arial" panose="020B0604020202020204" pitchFamily="34" charset="0"/>
                <a:cs typeface="Arial" panose="020B0604020202020204" pitchFamily="34" charset="0"/>
              </a:rPr>
              <a:t>Meta:</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1342886" y="1807155"/>
            <a:ext cx="6458228" cy="271869"/>
          </a:xfrm>
          <a:prstGeom prst="rect">
            <a:avLst/>
          </a:prstGeom>
          <a:noFill/>
        </p:spPr>
        <p:txBody>
          <a:bodyPr wrap="square" rtlCol="0">
            <a:spAutoFit/>
          </a:bodyPr>
          <a:lstStyle/>
          <a:p>
            <a:pPr algn="ctr">
              <a:lnSpc>
                <a:spcPts val="1400"/>
              </a:lnSpc>
            </a:pPr>
            <a:r>
              <a:rPr lang="es-ES" dirty="0">
                <a:latin typeface="Arial" panose="020B0604020202020204" pitchFamily="34" charset="0"/>
                <a:cs typeface="Arial" panose="020B0604020202020204" pitchFamily="34" charset="0"/>
              </a:rPr>
              <a:t>Comer cinco o más porciones de frutas y verduras por día.</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671749" y="2090056"/>
            <a:ext cx="4281251" cy="271869"/>
          </a:xfrm>
          <a:prstGeom prst="rect">
            <a:avLst/>
          </a:prstGeom>
          <a:noFill/>
        </p:spPr>
        <p:txBody>
          <a:bodyPr wrap="square" rtlCol="0">
            <a:spAutoFit/>
          </a:bodyPr>
          <a:lstStyle/>
          <a:p>
            <a:pPr>
              <a:lnSpc>
                <a:spcPts val="1400"/>
              </a:lnSpc>
            </a:pPr>
            <a:r>
              <a:rPr lang="es-ES" sz="1600" b="1" dirty="0">
                <a:latin typeface="Arial" panose="020B0604020202020204" pitchFamily="34" charset="0"/>
                <a:cs typeface="Arial" panose="020B0604020202020204" pitchFamily="34" charset="0"/>
              </a:rPr>
              <a:t>Fecha:</a:t>
            </a:r>
            <a:endParaRPr lang="en-US" sz="1600" b="1" dirty="0">
              <a:latin typeface="Arial" panose="020B0604020202020204" pitchFamily="34" charset="0"/>
              <a:cs typeface="Arial" panose="020B0604020202020204" pitchFamily="34" charset="0"/>
            </a:endParaRPr>
          </a:p>
        </p:txBody>
      </p:sp>
      <p:sp>
        <p:nvSpPr>
          <p:cNvPr id="10" name="TextBox 9"/>
          <p:cNvSpPr txBox="1"/>
          <p:nvPr/>
        </p:nvSpPr>
        <p:spPr>
          <a:xfrm>
            <a:off x="5269149" y="2090056"/>
            <a:ext cx="3165001" cy="271869"/>
          </a:xfrm>
          <a:prstGeom prst="rect">
            <a:avLst/>
          </a:prstGeom>
          <a:noFill/>
        </p:spPr>
        <p:txBody>
          <a:bodyPr wrap="square" rtlCol="0">
            <a:spAutoFit/>
          </a:bodyPr>
          <a:lstStyle/>
          <a:p>
            <a:pPr>
              <a:lnSpc>
                <a:spcPts val="1400"/>
              </a:lnSpc>
            </a:pPr>
            <a:r>
              <a:rPr lang="es-ES" sz="1600" b="1" dirty="0">
                <a:latin typeface="Arial" panose="020B0604020202020204" pitchFamily="34" charset="0"/>
                <a:cs typeface="Arial" panose="020B0604020202020204" pitchFamily="34" charset="0"/>
              </a:rPr>
              <a:t>Fecha de inicio:</a:t>
            </a:r>
            <a:endParaRPr lang="en-US" sz="1600" b="1" dirty="0">
              <a:latin typeface="Arial" panose="020B0604020202020204" pitchFamily="34" charset="0"/>
              <a:cs typeface="Arial" panose="020B0604020202020204" pitchFamily="34" charset="0"/>
            </a:endParaRPr>
          </a:p>
        </p:txBody>
      </p:sp>
      <p:sp>
        <p:nvSpPr>
          <p:cNvPr id="11" name="TextBox 10"/>
          <p:cNvSpPr txBox="1"/>
          <p:nvPr/>
        </p:nvSpPr>
        <p:spPr>
          <a:xfrm>
            <a:off x="671749" y="2635891"/>
            <a:ext cx="4281251" cy="271869"/>
          </a:xfrm>
          <a:prstGeom prst="rect">
            <a:avLst/>
          </a:prstGeom>
          <a:noFill/>
        </p:spPr>
        <p:txBody>
          <a:bodyPr wrap="square" rtlCol="0">
            <a:spAutoFit/>
          </a:bodyPr>
          <a:lstStyle/>
          <a:p>
            <a:pPr>
              <a:lnSpc>
                <a:spcPts val="1400"/>
              </a:lnSpc>
            </a:pPr>
            <a:r>
              <a:rPr lang="es-ES" sz="1600" b="1" dirty="0">
                <a:latin typeface="Arial" panose="020B0604020202020204" pitchFamily="34" charset="0"/>
                <a:cs typeface="Arial" panose="020B0604020202020204" pitchFamily="34" charset="0"/>
              </a:rPr>
              <a:t>Medidas de acción</a:t>
            </a:r>
            <a:endParaRPr lang="en-US" sz="1600" b="1" dirty="0">
              <a:latin typeface="Arial" panose="020B0604020202020204" pitchFamily="34" charset="0"/>
              <a:cs typeface="Arial" panose="020B0604020202020204" pitchFamily="34" charset="0"/>
            </a:endParaRPr>
          </a:p>
        </p:txBody>
      </p:sp>
      <p:sp>
        <p:nvSpPr>
          <p:cNvPr id="12" name="TextBox 11"/>
          <p:cNvSpPr txBox="1"/>
          <p:nvPr/>
        </p:nvSpPr>
        <p:spPr>
          <a:xfrm>
            <a:off x="5269149" y="2343781"/>
            <a:ext cx="2909651" cy="553998"/>
          </a:xfrm>
          <a:prstGeom prst="rect">
            <a:avLst/>
          </a:prstGeom>
          <a:noFill/>
        </p:spPr>
        <p:txBody>
          <a:bodyPr wrap="square" rtlCol="0">
            <a:spAutoFit/>
          </a:bodyPr>
          <a:lstStyle/>
          <a:p>
            <a:pPr>
              <a:lnSpc>
                <a:spcPts val="1800"/>
              </a:lnSpc>
            </a:pPr>
            <a:r>
              <a:rPr lang="es-ES" sz="1600" b="1" dirty="0">
                <a:latin typeface="Arial" panose="020B0604020202020204" pitchFamily="34" charset="0"/>
                <a:cs typeface="Arial" panose="020B0604020202020204" pitchFamily="34" charset="0"/>
              </a:rPr>
              <a:t>Materiales, recursos o apoyo necesarios</a:t>
            </a:r>
            <a:endParaRPr lang="en-US" sz="1600" b="1" dirty="0">
              <a:latin typeface="Arial" panose="020B0604020202020204" pitchFamily="34" charset="0"/>
              <a:cs typeface="Arial" panose="020B0604020202020204" pitchFamily="34" charset="0"/>
            </a:endParaRPr>
          </a:p>
        </p:txBody>
      </p:sp>
      <p:sp>
        <p:nvSpPr>
          <p:cNvPr id="13" name="TextBox 12"/>
          <p:cNvSpPr txBox="1"/>
          <p:nvPr/>
        </p:nvSpPr>
        <p:spPr>
          <a:xfrm>
            <a:off x="671749" y="3174450"/>
            <a:ext cx="4597400" cy="271869"/>
          </a:xfrm>
          <a:prstGeom prst="rect">
            <a:avLst/>
          </a:prstGeom>
          <a:noFill/>
        </p:spPr>
        <p:txBody>
          <a:bodyPr wrap="square" rtlCol="0">
            <a:spAutoFit/>
          </a:bodyPr>
          <a:lstStyle/>
          <a:p>
            <a:pPr>
              <a:lnSpc>
                <a:spcPts val="1400"/>
              </a:lnSpc>
            </a:pPr>
            <a:r>
              <a:rPr lang="es-ES" sz="1600" dirty="0">
                <a:latin typeface="Arial" panose="020B0604020202020204" pitchFamily="34" charset="0"/>
                <a:cs typeface="Arial" panose="020B0604020202020204" pitchFamily="34" charset="0"/>
              </a:rPr>
              <a:t>1. Preparar verdura cruda para las colaciones.</a:t>
            </a:r>
            <a:endParaRPr lang="en-US" sz="1600" dirty="0">
              <a:latin typeface="Arial" panose="020B0604020202020204" pitchFamily="34" charset="0"/>
              <a:cs typeface="Arial" panose="020B0604020202020204" pitchFamily="34" charset="0"/>
            </a:endParaRPr>
          </a:p>
        </p:txBody>
      </p:sp>
      <p:sp>
        <p:nvSpPr>
          <p:cNvPr id="14" name="TextBox 13"/>
          <p:cNvSpPr txBox="1"/>
          <p:nvPr/>
        </p:nvSpPr>
        <p:spPr>
          <a:xfrm>
            <a:off x="5281849" y="3174450"/>
            <a:ext cx="3328750" cy="271869"/>
          </a:xfrm>
          <a:prstGeom prst="rect">
            <a:avLst/>
          </a:prstGeom>
          <a:noFill/>
        </p:spPr>
        <p:txBody>
          <a:bodyPr wrap="square" rtlCol="0">
            <a:spAutoFit/>
          </a:bodyPr>
          <a:lstStyle/>
          <a:p>
            <a:pPr>
              <a:lnSpc>
                <a:spcPts val="1400"/>
              </a:lnSpc>
            </a:pPr>
            <a:r>
              <a:rPr lang="es-ES" sz="1600" dirty="0">
                <a:latin typeface="Arial" panose="020B0604020202020204" pitchFamily="34" charset="0"/>
                <a:cs typeface="Arial" panose="020B0604020202020204" pitchFamily="34" charset="0"/>
              </a:rPr>
              <a:t>Comprar verduras</a:t>
            </a:r>
            <a:endParaRPr lang="en-US" sz="1600" dirty="0">
              <a:latin typeface="Arial" panose="020B0604020202020204" pitchFamily="34" charset="0"/>
              <a:cs typeface="Arial" panose="020B0604020202020204" pitchFamily="34" charset="0"/>
            </a:endParaRPr>
          </a:p>
        </p:txBody>
      </p:sp>
      <p:sp>
        <p:nvSpPr>
          <p:cNvPr id="15" name="TextBox 14"/>
          <p:cNvSpPr txBox="1"/>
          <p:nvPr/>
        </p:nvSpPr>
        <p:spPr>
          <a:xfrm>
            <a:off x="671749" y="3719301"/>
            <a:ext cx="4597400" cy="271869"/>
          </a:xfrm>
          <a:prstGeom prst="rect">
            <a:avLst/>
          </a:prstGeom>
          <a:noFill/>
        </p:spPr>
        <p:txBody>
          <a:bodyPr wrap="square" rtlCol="0">
            <a:spAutoFit/>
          </a:bodyPr>
          <a:lstStyle/>
          <a:p>
            <a:pPr>
              <a:lnSpc>
                <a:spcPts val="1400"/>
              </a:lnSpc>
            </a:pPr>
            <a:r>
              <a:rPr lang="es-ES" sz="1600" dirty="0">
                <a:latin typeface="Arial" panose="020B0604020202020204" pitchFamily="34" charset="0"/>
                <a:cs typeface="Arial" panose="020B0604020202020204" pitchFamily="34" charset="0"/>
              </a:rPr>
              <a:t>2. Hacer o comprar un aderezo de verdura.</a:t>
            </a:r>
            <a:endParaRPr lang="en-US" sz="1600" dirty="0">
              <a:latin typeface="Arial" panose="020B0604020202020204" pitchFamily="34" charset="0"/>
              <a:cs typeface="Arial" panose="020B0604020202020204" pitchFamily="34" charset="0"/>
            </a:endParaRPr>
          </a:p>
        </p:txBody>
      </p:sp>
      <p:sp>
        <p:nvSpPr>
          <p:cNvPr id="16" name="TextBox 15"/>
          <p:cNvSpPr txBox="1"/>
          <p:nvPr/>
        </p:nvSpPr>
        <p:spPr>
          <a:xfrm>
            <a:off x="5281849" y="3719301"/>
            <a:ext cx="3328750" cy="271869"/>
          </a:xfrm>
          <a:prstGeom prst="rect">
            <a:avLst/>
          </a:prstGeom>
          <a:noFill/>
        </p:spPr>
        <p:txBody>
          <a:bodyPr wrap="square" rtlCol="0">
            <a:spAutoFit/>
          </a:bodyPr>
          <a:lstStyle/>
          <a:p>
            <a:pPr>
              <a:lnSpc>
                <a:spcPts val="1400"/>
              </a:lnSpc>
            </a:pPr>
            <a:r>
              <a:rPr lang="es-ES" sz="1600" dirty="0">
                <a:latin typeface="Arial" panose="020B0604020202020204" pitchFamily="34" charset="0"/>
                <a:cs typeface="Arial" panose="020B0604020202020204" pitchFamily="34" charset="0"/>
              </a:rPr>
              <a:t>Comprar aderezo</a:t>
            </a:r>
            <a:endParaRPr lang="en-US" sz="1600" dirty="0">
              <a:latin typeface="Arial" panose="020B0604020202020204" pitchFamily="34" charset="0"/>
              <a:cs typeface="Arial" panose="020B0604020202020204" pitchFamily="34" charset="0"/>
            </a:endParaRPr>
          </a:p>
        </p:txBody>
      </p:sp>
      <p:sp>
        <p:nvSpPr>
          <p:cNvPr id="17" name="TextBox 16"/>
          <p:cNvSpPr txBox="1"/>
          <p:nvPr/>
        </p:nvSpPr>
        <p:spPr>
          <a:xfrm>
            <a:off x="671748" y="3962209"/>
            <a:ext cx="4433649" cy="553998"/>
          </a:xfrm>
          <a:prstGeom prst="rect">
            <a:avLst/>
          </a:prstGeom>
          <a:noFill/>
        </p:spPr>
        <p:txBody>
          <a:bodyPr wrap="square" rtlCol="0">
            <a:spAutoFit/>
          </a:bodyPr>
          <a:lstStyle/>
          <a:p>
            <a:pPr marL="228600" indent="-228600">
              <a:lnSpc>
                <a:spcPts val="1800"/>
              </a:lnSpc>
            </a:pPr>
            <a:r>
              <a:rPr lang="es-ES" sz="1600" dirty="0">
                <a:latin typeface="Arial" panose="020B0604020202020204" pitchFamily="34" charset="0"/>
                <a:cs typeface="Arial" panose="020B0604020202020204" pitchFamily="34" charset="0"/>
              </a:rPr>
              <a:t>3. Cambiar los pastelitos de la encimera </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al gabinete.</a:t>
            </a:r>
            <a:endParaRPr lang="en-US" sz="1600" dirty="0">
              <a:latin typeface="Arial" panose="020B0604020202020204" pitchFamily="34" charset="0"/>
              <a:cs typeface="Arial" panose="020B0604020202020204" pitchFamily="34" charset="0"/>
            </a:endParaRPr>
          </a:p>
        </p:txBody>
      </p:sp>
      <p:sp>
        <p:nvSpPr>
          <p:cNvPr id="18" name="TextBox 17"/>
          <p:cNvSpPr txBox="1"/>
          <p:nvPr/>
        </p:nvSpPr>
        <p:spPr>
          <a:xfrm>
            <a:off x="5281848" y="3973639"/>
            <a:ext cx="3862151" cy="553998"/>
          </a:xfrm>
          <a:prstGeom prst="rect">
            <a:avLst/>
          </a:prstGeom>
          <a:noFill/>
        </p:spPr>
        <p:txBody>
          <a:bodyPr wrap="square" rtlCol="0">
            <a:spAutoFit/>
          </a:bodyPr>
          <a:lstStyle/>
          <a:p>
            <a:pPr>
              <a:lnSpc>
                <a:spcPts val="1800"/>
              </a:lnSpc>
            </a:pPr>
            <a:r>
              <a:rPr lang="es-ES" sz="1600" dirty="0">
                <a:latin typeface="Arial" panose="020B0604020202020204" pitchFamily="34" charset="0"/>
                <a:cs typeface="Arial" panose="020B0604020202020204" pitchFamily="34" charset="0"/>
              </a:rPr>
              <a:t>Apoyo de parte de mi familia para </a:t>
            </a:r>
            <a:r>
              <a:rPr lang="es-ES" sz="1600" spc="-100" dirty="0">
                <a:latin typeface="Arial" panose="020B0604020202020204" pitchFamily="34" charset="0"/>
                <a:cs typeface="Arial" panose="020B0604020202020204" pitchFamily="34" charset="0"/>
              </a:rPr>
              <a:t>mantener mis alimentos en el gabinete</a:t>
            </a:r>
            <a:endParaRPr lang="en-US" sz="1600" spc="-100" dirty="0">
              <a:latin typeface="Arial" panose="020B0604020202020204" pitchFamily="34" charset="0"/>
              <a:cs typeface="Arial" panose="020B0604020202020204" pitchFamily="34" charset="0"/>
            </a:endParaRPr>
          </a:p>
        </p:txBody>
      </p:sp>
      <p:sp>
        <p:nvSpPr>
          <p:cNvPr id="19" name="TextBox 18"/>
          <p:cNvSpPr txBox="1"/>
          <p:nvPr/>
        </p:nvSpPr>
        <p:spPr>
          <a:xfrm>
            <a:off x="671749" y="4519814"/>
            <a:ext cx="4597400" cy="553998"/>
          </a:xfrm>
          <a:prstGeom prst="rect">
            <a:avLst/>
          </a:prstGeom>
          <a:noFill/>
        </p:spPr>
        <p:txBody>
          <a:bodyPr wrap="square" rtlCol="0">
            <a:spAutoFit/>
          </a:bodyPr>
          <a:lstStyle/>
          <a:p>
            <a:pPr marL="228600" indent="-228600">
              <a:lnSpc>
                <a:spcPts val="1800"/>
              </a:lnSpc>
            </a:pPr>
            <a:r>
              <a:rPr lang="es-ES" sz="1600" dirty="0">
                <a:latin typeface="Arial" panose="020B0604020202020204" pitchFamily="34" charset="0"/>
                <a:cs typeface="Arial" panose="020B0604020202020204" pitchFamily="34" charset="0"/>
              </a:rPr>
              <a:t>4. Llevar verduras como colación diariamente </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al trabajo.</a:t>
            </a:r>
            <a:endParaRPr lang="en-US" sz="1600" dirty="0">
              <a:latin typeface="Arial" panose="020B0604020202020204" pitchFamily="34" charset="0"/>
              <a:cs typeface="Arial" panose="020B0604020202020204" pitchFamily="34" charset="0"/>
            </a:endParaRPr>
          </a:p>
        </p:txBody>
      </p:sp>
      <p:sp>
        <p:nvSpPr>
          <p:cNvPr id="20" name="TextBox 19"/>
          <p:cNvSpPr txBox="1"/>
          <p:nvPr/>
        </p:nvSpPr>
        <p:spPr>
          <a:xfrm>
            <a:off x="5281849" y="4787769"/>
            <a:ext cx="3328750" cy="271869"/>
          </a:xfrm>
          <a:prstGeom prst="rect">
            <a:avLst/>
          </a:prstGeom>
          <a:noFill/>
        </p:spPr>
        <p:txBody>
          <a:bodyPr wrap="square" rtlCol="0">
            <a:spAutoFit/>
          </a:bodyPr>
          <a:lstStyle/>
          <a:p>
            <a:pPr>
              <a:lnSpc>
                <a:spcPts val="1400"/>
              </a:lnSpc>
            </a:pPr>
            <a:r>
              <a:rPr lang="es-ES" sz="1600" dirty="0">
                <a:latin typeface="Arial" panose="020B0604020202020204" pitchFamily="34" charset="0"/>
                <a:cs typeface="Arial" panose="020B0604020202020204" pitchFamily="34" charset="0"/>
              </a:rPr>
              <a:t>Bolsas para las colaciones</a:t>
            </a:r>
            <a:endParaRPr lang="en-US" sz="1600" dirty="0">
              <a:latin typeface="Arial" panose="020B0604020202020204" pitchFamily="34" charset="0"/>
              <a:cs typeface="Arial" panose="020B0604020202020204" pitchFamily="34" charset="0"/>
            </a:endParaRPr>
          </a:p>
        </p:txBody>
      </p:sp>
      <p:sp>
        <p:nvSpPr>
          <p:cNvPr id="23" name="TextBox 22"/>
          <p:cNvSpPr txBox="1"/>
          <p:nvPr/>
        </p:nvSpPr>
        <p:spPr>
          <a:xfrm>
            <a:off x="671749" y="5344445"/>
            <a:ext cx="4597400" cy="271869"/>
          </a:xfrm>
          <a:prstGeom prst="rect">
            <a:avLst/>
          </a:prstGeom>
          <a:noFill/>
        </p:spPr>
        <p:txBody>
          <a:bodyPr wrap="square" rtlCol="0">
            <a:spAutoFit/>
          </a:bodyPr>
          <a:lstStyle/>
          <a:p>
            <a:pPr>
              <a:lnSpc>
                <a:spcPts val="1400"/>
              </a:lnSpc>
            </a:pPr>
            <a:r>
              <a:rPr lang="es-ES" sz="1600" dirty="0">
                <a:latin typeface="Arial" panose="020B0604020202020204" pitchFamily="34" charset="0"/>
                <a:cs typeface="Arial" panose="020B0604020202020204" pitchFamily="34" charset="0"/>
              </a:rPr>
              <a:t>5. Compartir mi meta con mi pareja o mi familia.</a:t>
            </a:r>
            <a:endParaRPr lang="en-US" sz="1600" dirty="0">
              <a:latin typeface="Arial" panose="020B0604020202020204" pitchFamily="34" charset="0"/>
              <a:cs typeface="Arial" panose="020B0604020202020204" pitchFamily="34" charset="0"/>
            </a:endParaRPr>
          </a:p>
        </p:txBody>
      </p:sp>
      <p:sp>
        <p:nvSpPr>
          <p:cNvPr id="24" name="TextBox 23"/>
          <p:cNvSpPr txBox="1"/>
          <p:nvPr/>
        </p:nvSpPr>
        <p:spPr>
          <a:xfrm>
            <a:off x="5281849" y="5344445"/>
            <a:ext cx="3328750" cy="271869"/>
          </a:xfrm>
          <a:prstGeom prst="rect">
            <a:avLst/>
          </a:prstGeom>
          <a:noFill/>
        </p:spPr>
        <p:txBody>
          <a:bodyPr wrap="square" rtlCol="0">
            <a:spAutoFit/>
          </a:bodyPr>
          <a:lstStyle/>
          <a:p>
            <a:pPr>
              <a:lnSpc>
                <a:spcPts val="1400"/>
              </a:lnSpc>
            </a:pPr>
            <a:r>
              <a:rPr lang="es-ES" sz="1600" dirty="0">
                <a:latin typeface="Arial" panose="020B0604020202020204" pitchFamily="34" charset="0"/>
                <a:cs typeface="Arial" panose="020B0604020202020204" pitchFamily="34" charset="0"/>
              </a:rPr>
              <a:t>Apoyo</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056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633E-DE6D-49B0-BD10-ED048D7ACB10}"/>
              </a:ext>
            </a:extLst>
          </p:cNvPr>
          <p:cNvSpPr>
            <a:spLocks noGrp="1"/>
          </p:cNvSpPr>
          <p:nvPr>
            <p:ph type="title"/>
          </p:nvPr>
        </p:nvSpPr>
        <p:spPr/>
        <p:txBody>
          <a:bodyPr rtlCol="0"/>
          <a:lstStyle/>
          <a:p>
            <a:pPr rtl="0"/>
            <a:r>
              <a:rPr lang="es-US" b="1">
                <a:solidFill>
                  <a:srgbClr val="00426A"/>
                </a:solidFill>
                <a:cs typeface="Times New Roman" panose="02020603050405020304" pitchFamily="18" charset="0"/>
              </a:rPr>
              <a:t>Establezca sus metas</a:t>
            </a:r>
          </a:p>
        </p:txBody>
      </p:sp>
      <p:sp>
        <p:nvSpPr>
          <p:cNvPr id="3" name="Content Placeholder 2">
            <a:extLst>
              <a:ext uri="{FF2B5EF4-FFF2-40B4-BE49-F238E27FC236}">
                <a16:creationId xmlns:a16="http://schemas.microsoft.com/office/drawing/2014/main" id="{5BE759E2-F01D-417D-8169-8CB9EAD53E79}"/>
              </a:ext>
            </a:extLst>
          </p:cNvPr>
          <p:cNvSpPr>
            <a:spLocks noGrp="1"/>
          </p:cNvSpPr>
          <p:nvPr>
            <p:ph idx="1"/>
          </p:nvPr>
        </p:nvSpPr>
        <p:spPr/>
        <p:txBody>
          <a:bodyPr rtlCol="0">
            <a:normAutofit/>
          </a:bodyPr>
          <a:lstStyle/>
          <a:p>
            <a:pPr marL="0" indent="0" rtl="0">
              <a:buNone/>
            </a:pPr>
            <a:r>
              <a:rPr lang="es-US" dirty="0">
                <a:solidFill>
                  <a:srgbClr val="00426A"/>
                </a:solidFill>
                <a:latin typeface="Montserrat" panose="00000500000000000000" pitchFamily="2" charset="0"/>
              </a:rPr>
              <a:t>¿Qué valores toma en cuenta para guiarse al momento de elegir sus alimentos?</a:t>
            </a:r>
          </a:p>
          <a:p>
            <a:pPr rtl="0"/>
            <a:endParaRPr lang="en-US" dirty="0">
              <a:solidFill>
                <a:srgbClr val="00426A"/>
              </a:solidFill>
              <a:latin typeface="Montserrat" panose="00000500000000000000" pitchFamily="2" charset="0"/>
            </a:endParaRPr>
          </a:p>
          <a:p>
            <a:pPr marL="0" indent="0" rtl="0">
              <a:buNone/>
            </a:pPr>
            <a:r>
              <a:rPr lang="es-US" dirty="0">
                <a:solidFill>
                  <a:srgbClr val="00426A"/>
                </a:solidFill>
                <a:latin typeface="Montserrat" panose="00000500000000000000" pitchFamily="2" charset="0"/>
              </a:rPr>
              <a:t>¿Qué atributos son importantes para usted cuando se trata de alimentos?</a:t>
            </a:r>
          </a:p>
          <a:p>
            <a:pPr rtl="0"/>
            <a:endParaRPr lang="en-US" dirty="0">
              <a:solidFill>
                <a:srgbClr val="00426A"/>
              </a:solidFill>
              <a:latin typeface="Montserrat" panose="00000500000000000000" pitchFamily="2" charset="0"/>
            </a:endParaRPr>
          </a:p>
          <a:p>
            <a:pPr marL="0" indent="0" rtl="0">
              <a:buNone/>
            </a:pPr>
            <a:r>
              <a:rPr lang="es-US" dirty="0">
                <a:solidFill>
                  <a:srgbClr val="00426A"/>
                </a:solidFill>
                <a:latin typeface="Montserrat" panose="00000500000000000000" pitchFamily="2" charset="0"/>
              </a:rPr>
              <a:t>¿Qué hábito alimenticio saludable </a:t>
            </a:r>
            <a:br>
              <a:rPr lang="es-US" dirty="0">
                <a:solidFill>
                  <a:srgbClr val="00426A"/>
                </a:solidFill>
                <a:latin typeface="Montserrat" panose="00000500000000000000" pitchFamily="2" charset="0"/>
              </a:rPr>
            </a:br>
            <a:r>
              <a:rPr lang="es-US" dirty="0">
                <a:solidFill>
                  <a:srgbClr val="00426A"/>
                </a:solidFill>
                <a:latin typeface="Montserrat" panose="00000500000000000000" pitchFamily="2" charset="0"/>
              </a:rPr>
              <a:t>le gustaría practicar de manera </a:t>
            </a:r>
            <a:br>
              <a:rPr lang="es-US" dirty="0">
                <a:solidFill>
                  <a:srgbClr val="00426A"/>
                </a:solidFill>
                <a:latin typeface="Montserrat" panose="00000500000000000000" pitchFamily="2" charset="0"/>
              </a:rPr>
            </a:br>
            <a:r>
              <a:rPr lang="es-US" dirty="0">
                <a:solidFill>
                  <a:srgbClr val="00426A"/>
                </a:solidFill>
                <a:latin typeface="Montserrat" panose="00000500000000000000" pitchFamily="2" charset="0"/>
              </a:rPr>
              <a:t>más constante?</a:t>
            </a:r>
          </a:p>
          <a:p>
            <a:pPr rtl="0"/>
            <a:endParaRPr lang="en-US" dirty="0"/>
          </a:p>
        </p:txBody>
      </p:sp>
    </p:spTree>
    <p:extLst>
      <p:ext uri="{BB962C8B-B14F-4D97-AF65-F5344CB8AC3E}">
        <p14:creationId xmlns:p14="http://schemas.microsoft.com/office/powerpoint/2010/main" val="4162410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blank"/>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reeform: Shape 10">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5103" y="2758601"/>
            <a:ext cx="5874575" cy="4099399"/>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 name="TextBox 2"/>
          <p:cNvSpPr txBox="1"/>
          <p:nvPr/>
        </p:nvSpPr>
        <p:spPr>
          <a:xfrm>
            <a:off x="3323194" y="5692140"/>
            <a:ext cx="2497613" cy="864901"/>
          </a:xfrm>
          <a:prstGeom prst="rect">
            <a:avLst/>
          </a:prstGeom>
        </p:spPr>
        <p:txBody>
          <a:bodyPr vert="horz" lIns="91440" tIns="45720" rIns="91440" bIns="45720" rtlCol="0" anchor="b">
            <a:normAutofit/>
          </a:bodyPr>
          <a:lstStyle/>
          <a:p>
            <a:pPr rtl="0">
              <a:lnSpc>
                <a:spcPct val="90000"/>
              </a:lnSpc>
              <a:spcBef>
                <a:spcPct val="0"/>
              </a:spcBef>
              <a:spcAft>
                <a:spcPts val="600"/>
              </a:spcAft>
            </a:pPr>
            <a:r>
              <a:rPr lang="es-US" sz="3800" b="1" dirty="0">
                <a:latin typeface="Times New Roman" panose="02020603050405020304" pitchFamily="18" charset="0"/>
                <a:ea typeface="+mj-ea"/>
                <a:cs typeface="Times New Roman" panose="02020603050405020304" pitchFamily="18" charset="0"/>
              </a:rPr>
              <a:t> </a:t>
            </a:r>
            <a:r>
              <a:rPr lang="es-US" sz="3800" b="1" dirty="0">
                <a:solidFill>
                  <a:srgbClr val="00426A"/>
                </a:solidFill>
                <a:latin typeface="Times New Roman" panose="02020603050405020304" pitchFamily="18" charset="0"/>
                <a:ea typeface="+mj-ea"/>
                <a:cs typeface="Times New Roman" panose="02020603050405020304" pitchFamily="18" charset="0"/>
              </a:rPr>
              <a:t>Descanso</a:t>
            </a:r>
          </a:p>
        </p:txBody>
      </p:sp>
      <p:pic>
        <p:nvPicPr>
          <p:cNvPr id="5" name="Picture 4">
            <a:hlinkClick r:id="rId3"/>
            <a:extLst>
              <a:ext uri="{FF2B5EF4-FFF2-40B4-BE49-F238E27FC236}">
                <a16:creationId xmlns:a16="http://schemas.microsoft.com/office/drawing/2014/main" id="{6536D375-8B9C-9975-9565-A09E7C24EC0D}"/>
              </a:ext>
            </a:extLst>
          </p:cNvPr>
          <p:cNvPicPr>
            <a:picLocks noChangeAspect="1"/>
          </p:cNvPicPr>
          <p:nvPr/>
        </p:nvPicPr>
        <p:blipFill>
          <a:blip r:embed="rId4"/>
          <a:stretch>
            <a:fillRect/>
          </a:stretch>
        </p:blipFill>
        <p:spPr>
          <a:xfrm>
            <a:off x="928090" y="973923"/>
            <a:ext cx="7287820" cy="4099399"/>
          </a:xfrm>
          <a:prstGeom prst="rect">
            <a:avLst/>
          </a:prstGeom>
        </p:spPr>
      </p:pic>
    </p:spTree>
    <p:extLst>
      <p:ext uri="{BB962C8B-B14F-4D97-AF65-F5344CB8AC3E}">
        <p14:creationId xmlns:p14="http://schemas.microsoft.com/office/powerpoint/2010/main" val="3229274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6" name="Picture 15" descr="A family cooking in the kitchen&#10;&#10;Description automatically generated with low confidence">
            <a:extLst>
              <a:ext uri="{FF2B5EF4-FFF2-40B4-BE49-F238E27FC236}">
                <a16:creationId xmlns:a16="http://schemas.microsoft.com/office/drawing/2014/main" id="{DC1CDD55-F0E3-4532-9701-E31FAF19EE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 b="-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0" name="Picture 9" descr="A picture containing person, person, indoor, wall&#10;&#10;Description automatically generated">
            <a:extLst>
              <a:ext uri="{FF2B5EF4-FFF2-40B4-BE49-F238E27FC236}">
                <a16:creationId xmlns:a16="http://schemas.microsoft.com/office/drawing/2014/main" id="{54512229-D403-4356-88D6-9A726E2071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4" name="Picture 13" descr="A person holding a bowl of soup&#10;&#10;Description automatically generated with medium confidence">
            <a:extLst>
              <a:ext uri="{FF2B5EF4-FFF2-40B4-BE49-F238E27FC236}">
                <a16:creationId xmlns:a16="http://schemas.microsoft.com/office/drawing/2014/main" id="{DC79F92D-188B-451C-B6B9-00AC10E8984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4757737" y="3996130"/>
            <a:ext cx="4129361" cy="1576910"/>
          </a:xfrm>
        </p:spPr>
        <p:txBody>
          <a:bodyPr vert="horz" lIns="91440" tIns="45720" rIns="91440" bIns="45720" rtlCol="0" anchor="b">
            <a:normAutofit fontScale="90000"/>
          </a:bodyPr>
          <a:lstStyle/>
          <a:p>
            <a:pPr rtl="0"/>
            <a:r>
              <a:rPr lang="es-US" sz="3800" kern="1200" dirty="0">
                <a:solidFill>
                  <a:srgbClr val="00426A"/>
                </a:solidFill>
                <a:cs typeface="Times New Roman" panose="02020603050405020304" pitchFamily="18" charset="0"/>
              </a:rPr>
              <a:t>¿Cuál es su historia de alimentación?</a:t>
            </a:r>
          </a:p>
        </p:txBody>
      </p:sp>
    </p:spTree>
    <p:extLst>
      <p:ext uri="{BB962C8B-B14F-4D97-AF65-F5344CB8AC3E}">
        <p14:creationId xmlns:p14="http://schemas.microsoft.com/office/powerpoint/2010/main" val="521955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rtl="0"/>
            <a:r>
              <a:rPr lang="es-US" b="1" dirty="0">
                <a:solidFill>
                  <a:srgbClr val="00426A"/>
                </a:solidFill>
                <a:cs typeface="Times New Roman" panose="02020603050405020304" pitchFamily="18" charset="0"/>
              </a:rPr>
              <a:t>¿Por qué es importante que los bebés, los niños pequeños y los niños en edad preescolar lleven una alimentación sana?</a:t>
            </a:r>
          </a:p>
        </p:txBody>
      </p:sp>
      <p:sp>
        <p:nvSpPr>
          <p:cNvPr id="3" name="Content Placeholder 2"/>
          <p:cNvSpPr>
            <a:spLocks noGrp="1"/>
          </p:cNvSpPr>
          <p:nvPr>
            <p:ph idx="1"/>
          </p:nvPr>
        </p:nvSpPr>
        <p:spPr>
          <a:xfrm>
            <a:off x="561974" y="1779270"/>
            <a:ext cx="7886699" cy="3890010"/>
          </a:xfrm>
        </p:spPr>
        <p:txBody>
          <a:bodyPr rtlCol="0">
            <a:normAutofit fontScale="92500" lnSpcReduction="10000"/>
          </a:bodyPr>
          <a:lstStyle/>
          <a:p>
            <a:pPr rtl="0"/>
            <a:endParaRPr lang="en-US" sz="2250" b="0" dirty="0"/>
          </a:p>
          <a:p>
            <a:pPr>
              <a:spcBef>
                <a:spcPts val="1400"/>
              </a:spcBef>
            </a:pPr>
            <a:r>
              <a:rPr lang="es-US" sz="2400" b="0" dirty="0">
                <a:solidFill>
                  <a:srgbClr val="00426A"/>
                </a:solidFill>
                <a:latin typeface="Montserrat" panose="00000500000000000000" pitchFamily="2" charset="0"/>
              </a:rPr>
              <a:t>Los expertos consideran que la primera infancia es la mejor etapa para establecer hábitos alimenticios sanos.</a:t>
            </a:r>
          </a:p>
          <a:p>
            <a:pPr>
              <a:spcBef>
                <a:spcPts val="1400"/>
              </a:spcBef>
            </a:pPr>
            <a:r>
              <a:rPr lang="es-US" sz="2400" b="0" dirty="0">
                <a:solidFill>
                  <a:srgbClr val="00426A"/>
                </a:solidFill>
                <a:latin typeface="Montserrat" panose="00000500000000000000" pitchFamily="2" charset="0"/>
              </a:rPr>
              <a:t>La investigación demuestra que mientras más oportunidades se den a los niños de probar alimentos que no conocen, </a:t>
            </a:r>
            <a:r>
              <a:rPr lang="es-US" sz="2400" dirty="0">
                <a:solidFill>
                  <a:srgbClr val="00426A"/>
                </a:solidFill>
                <a:latin typeface="Montserrat" panose="00000500000000000000" pitchFamily="2" charset="0"/>
              </a:rPr>
              <a:t>más probable es que </a:t>
            </a:r>
            <a:r>
              <a:rPr lang="es-US" sz="2400" b="0" dirty="0">
                <a:solidFill>
                  <a:srgbClr val="00426A"/>
                </a:solidFill>
                <a:latin typeface="Montserrat" panose="00000500000000000000" pitchFamily="2" charset="0"/>
              </a:rPr>
              <a:t>les gusten esos alimentos y que los acepten.</a:t>
            </a:r>
          </a:p>
          <a:p>
            <a:pPr>
              <a:spcBef>
                <a:spcPts val="1400"/>
              </a:spcBef>
            </a:pPr>
            <a:r>
              <a:rPr lang="es-US" sz="2400" b="0" dirty="0">
                <a:solidFill>
                  <a:srgbClr val="00426A"/>
                </a:solidFill>
                <a:latin typeface="Montserrat" panose="00000500000000000000" pitchFamily="2" charset="0"/>
              </a:rPr>
              <a:t>Los niños pequeños están motivados a imitar los comportamientos alimenticios que sus cuidadores o compañeros les dan como ejemplo.</a:t>
            </a:r>
          </a:p>
          <a:p>
            <a:pPr rtl="0"/>
            <a:endParaRPr lang="en-US" sz="2250" b="0" dirty="0"/>
          </a:p>
        </p:txBody>
      </p:sp>
    </p:spTree>
    <p:extLst>
      <p:ext uri="{BB962C8B-B14F-4D97-AF65-F5344CB8AC3E}">
        <p14:creationId xmlns:p14="http://schemas.microsoft.com/office/powerpoint/2010/main" val="50662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F2D0B-97F8-4384-94DC-6EE0E08310E9}"/>
              </a:ext>
            </a:extLst>
          </p:cNvPr>
          <p:cNvSpPr>
            <a:spLocks noGrp="1"/>
          </p:cNvSpPr>
          <p:nvPr>
            <p:ph type="title"/>
          </p:nvPr>
        </p:nvSpPr>
        <p:spPr/>
        <p:txBody>
          <a:bodyPr rtlCol="0"/>
          <a:lstStyle/>
          <a:p>
            <a:pPr rtl="0"/>
            <a:r>
              <a:rPr lang="es-US" b="1">
                <a:solidFill>
                  <a:srgbClr val="00426A"/>
                </a:solidFill>
                <a:cs typeface="Times New Roman" panose="02020603050405020304" pitchFamily="18" charset="0"/>
              </a:rPr>
              <a:t>Crecimiento físico y desarrollo</a:t>
            </a:r>
          </a:p>
        </p:txBody>
      </p:sp>
      <p:sp>
        <p:nvSpPr>
          <p:cNvPr id="3" name="Content Placeholder 2">
            <a:extLst>
              <a:ext uri="{FF2B5EF4-FFF2-40B4-BE49-F238E27FC236}">
                <a16:creationId xmlns:a16="http://schemas.microsoft.com/office/drawing/2014/main" id="{9B514A44-3779-4498-AB62-4058F0EAFAF1}"/>
              </a:ext>
            </a:extLst>
          </p:cNvPr>
          <p:cNvSpPr>
            <a:spLocks noGrp="1"/>
          </p:cNvSpPr>
          <p:nvPr>
            <p:ph idx="1"/>
          </p:nvPr>
        </p:nvSpPr>
        <p:spPr/>
        <p:txBody>
          <a:bodyPr rtlCol="0">
            <a:normAutofit/>
          </a:bodyPr>
          <a:lstStyle/>
          <a:p>
            <a:pPr>
              <a:spcBef>
                <a:spcPts val="1200"/>
              </a:spcBef>
            </a:pPr>
            <a:r>
              <a:rPr lang="es-US" sz="2200" dirty="0">
                <a:solidFill>
                  <a:srgbClr val="00426A"/>
                </a:solidFill>
                <a:latin typeface="Montserrat" panose="00000500000000000000" pitchFamily="2" charset="0"/>
              </a:rPr>
              <a:t>Los niños crecen más rápido durante sus primeros seis meses de vida que </a:t>
            </a:r>
            <a:br>
              <a:rPr lang="es-US" sz="2200" dirty="0">
                <a:solidFill>
                  <a:srgbClr val="00426A"/>
                </a:solidFill>
                <a:latin typeface="Montserrat" panose="00000500000000000000" pitchFamily="2" charset="0"/>
              </a:rPr>
            </a:br>
            <a:r>
              <a:rPr lang="es-US" sz="2200" dirty="0">
                <a:solidFill>
                  <a:srgbClr val="00426A"/>
                </a:solidFill>
                <a:latin typeface="Montserrat" panose="00000500000000000000" pitchFamily="2" charset="0"/>
              </a:rPr>
              <a:t>en cualquier otra etapa de la vida. Una alimentación sana impulsa </a:t>
            </a:r>
            <a:br>
              <a:rPr lang="es-US" sz="2200" dirty="0">
                <a:solidFill>
                  <a:srgbClr val="00426A"/>
                </a:solidFill>
                <a:latin typeface="Montserrat" panose="00000500000000000000" pitchFamily="2" charset="0"/>
              </a:rPr>
            </a:br>
            <a:r>
              <a:rPr lang="es-US" sz="2200" dirty="0">
                <a:solidFill>
                  <a:srgbClr val="00426A"/>
                </a:solidFill>
                <a:latin typeface="Montserrat" panose="00000500000000000000" pitchFamily="2" charset="0"/>
              </a:rPr>
              <a:t>este crecimiento. </a:t>
            </a:r>
          </a:p>
          <a:p>
            <a:pPr>
              <a:spcBef>
                <a:spcPts val="1200"/>
              </a:spcBef>
            </a:pPr>
            <a:r>
              <a:rPr lang="es-US" sz="2200" dirty="0">
                <a:solidFill>
                  <a:srgbClr val="00426A"/>
                </a:solidFill>
                <a:latin typeface="Montserrat" panose="00000500000000000000" pitchFamily="2" charset="0"/>
              </a:rPr>
              <a:t>Los niños tienen necesidades energéticas (calorías) específicas, como proteínas, grasas y nutrientes.</a:t>
            </a:r>
          </a:p>
          <a:p>
            <a:pPr>
              <a:spcBef>
                <a:spcPts val="1200"/>
              </a:spcBef>
            </a:pPr>
            <a:r>
              <a:rPr lang="es-US" sz="2200" dirty="0">
                <a:solidFill>
                  <a:srgbClr val="00426A"/>
                </a:solidFill>
                <a:latin typeface="Montserrat" panose="00000500000000000000" pitchFamily="2" charset="0"/>
              </a:rPr>
              <a:t>A medida que los niños desarrollan </a:t>
            </a:r>
            <a:br>
              <a:rPr lang="es-US" sz="2200" dirty="0">
                <a:solidFill>
                  <a:srgbClr val="00426A"/>
                </a:solidFill>
                <a:latin typeface="Montserrat" panose="00000500000000000000" pitchFamily="2" charset="0"/>
              </a:rPr>
            </a:br>
            <a:r>
              <a:rPr lang="es-US" sz="2200" dirty="0">
                <a:solidFill>
                  <a:srgbClr val="00426A"/>
                </a:solidFill>
                <a:latin typeface="Montserrat" panose="00000500000000000000" pitchFamily="2" charset="0"/>
              </a:rPr>
              <a:t>sus habilidades motoras y aumentan </a:t>
            </a:r>
            <a:br>
              <a:rPr lang="es-US" sz="2200" dirty="0">
                <a:solidFill>
                  <a:srgbClr val="00426A"/>
                </a:solidFill>
                <a:latin typeface="Montserrat" panose="00000500000000000000" pitchFamily="2" charset="0"/>
              </a:rPr>
            </a:br>
            <a:r>
              <a:rPr lang="es-US" sz="2200" dirty="0">
                <a:solidFill>
                  <a:srgbClr val="00426A"/>
                </a:solidFill>
                <a:latin typeface="Montserrat" panose="00000500000000000000" pitchFamily="2" charset="0"/>
              </a:rPr>
              <a:t>su movimiento, necesitan más energía.</a:t>
            </a:r>
          </a:p>
          <a:p>
            <a:pPr rtl="0"/>
            <a:endParaRPr lang="en-US" sz="2400" dirty="0">
              <a:solidFill>
                <a:srgbClr val="00426A"/>
              </a:solidFill>
              <a:latin typeface="Montserrat" panose="00000500000000000000" pitchFamily="2" charset="0"/>
            </a:endParaRPr>
          </a:p>
        </p:txBody>
      </p:sp>
    </p:spTree>
    <p:extLst>
      <p:ext uri="{BB962C8B-B14F-4D97-AF65-F5344CB8AC3E}">
        <p14:creationId xmlns:p14="http://schemas.microsoft.com/office/powerpoint/2010/main" val="21943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tats"/>
        <p:cNvGrpSpPr/>
        <p:nvPr/>
      </p:nvGrpSpPr>
      <p:grpSpPr>
        <a:xfrm>
          <a:off x="0" y="0"/>
          <a:ext cx="0" cy="0"/>
          <a:chOff x="0" y="0"/>
          <a:chExt cx="0" cy="0"/>
        </a:xfrm>
      </p:grpSpPr>
      <p:grpSp>
        <p:nvGrpSpPr>
          <p:cNvPr id="14" name="Group 13">
            <a:extLst>
              <a:ext uri="{FF2B5EF4-FFF2-40B4-BE49-F238E27FC236}">
                <a16:creationId xmlns:a16="http://schemas.microsoft.com/office/drawing/2014/main" id="{0E9B3A20-DCE1-4E93-93CE-2F8F940793B0}"/>
              </a:ext>
            </a:extLst>
          </p:cNvPr>
          <p:cNvGrpSpPr/>
          <p:nvPr/>
        </p:nvGrpSpPr>
        <p:grpSpPr>
          <a:xfrm>
            <a:off x="4918389" y="2249467"/>
            <a:ext cx="4225611" cy="3455887"/>
            <a:chOff x="4918389" y="2411513"/>
            <a:chExt cx="4225611" cy="3455887"/>
          </a:xfrm>
        </p:grpSpPr>
        <p:sp>
          <p:nvSpPr>
            <p:cNvPr id="3" name="Body text copy"/>
            <p:cNvSpPr/>
            <p:nvPr/>
          </p:nvSpPr>
          <p:spPr>
            <a:xfrm>
              <a:off x="5843859" y="2411513"/>
              <a:ext cx="3300141" cy="1322287"/>
            </a:xfrm>
            <a:prstGeom prst="rect">
              <a:avLst/>
            </a:prstGeom>
          </p:spPr>
          <p:txBody>
            <a:bodyPr spcFirstLastPara="1" lIns="66940" tIns="90369" rIns="66940" bIns="0" rtlCol="0" anchor="t"/>
            <a:lstStyle/>
            <a:p>
              <a:pPr defTabSz="642595" rtl="0" hangingPunct="0">
                <a:lnSpc>
                  <a:spcPct val="116667"/>
                </a:lnSpc>
              </a:pPr>
              <a:r>
                <a:rPr lang="es-US" sz="2000" dirty="0">
                  <a:solidFill>
                    <a:srgbClr val="121212"/>
                  </a:solidFill>
                  <a:latin typeface="Montserrat" panose="00000500000000000000" pitchFamily="2" charset="0"/>
                  <a:cs typeface="Bentham"/>
                </a:rPr>
                <a:t>Cuidadores receptivos</a:t>
              </a:r>
            </a:p>
          </p:txBody>
        </p:sp>
        <p:sp>
          <p:nvSpPr>
            <p:cNvPr id="5" name="Body text copy"/>
            <p:cNvSpPr/>
            <p:nvPr/>
          </p:nvSpPr>
          <p:spPr>
            <a:xfrm>
              <a:off x="5897459" y="4639509"/>
              <a:ext cx="2875066" cy="1227891"/>
            </a:xfrm>
            <a:prstGeom prst="rect">
              <a:avLst/>
            </a:prstGeom>
          </p:spPr>
          <p:txBody>
            <a:bodyPr spcFirstLastPara="1" lIns="66940" tIns="90369" rIns="66940" bIns="0" rtlCol="0" anchor="t"/>
            <a:lstStyle/>
            <a:p>
              <a:pPr defTabSz="642595" rtl="0" hangingPunct="0">
                <a:lnSpc>
                  <a:spcPct val="116667"/>
                </a:lnSpc>
              </a:pPr>
              <a:r>
                <a:rPr lang="es-US" sz="2000" dirty="0">
                  <a:solidFill>
                    <a:srgbClr val="121212"/>
                  </a:solidFill>
                  <a:latin typeface="Montserrat" panose="00000500000000000000" pitchFamily="2" charset="0"/>
                  <a:cs typeface="Bentham"/>
                </a:rPr>
                <a:t>Proteínas, grasas, hierro, zinc y yodo  </a:t>
              </a:r>
              <a:endParaRPr sz="2000" dirty="0">
                <a:solidFill>
                  <a:srgbClr val="121212"/>
                </a:solidFill>
                <a:latin typeface="Montserrat" panose="00000500000000000000" pitchFamily="2" charset="0"/>
                <a:cs typeface="Bentham"/>
              </a:endParaRPr>
            </a:p>
          </p:txBody>
        </p:sp>
        <p:sp>
          <p:nvSpPr>
            <p:cNvPr id="6" name="Body text copy"/>
            <p:cNvSpPr/>
            <p:nvPr/>
          </p:nvSpPr>
          <p:spPr>
            <a:xfrm>
              <a:off x="5843860" y="3486477"/>
              <a:ext cx="2212745" cy="1153032"/>
            </a:xfrm>
            <a:prstGeom prst="rect">
              <a:avLst/>
            </a:prstGeom>
          </p:spPr>
          <p:txBody>
            <a:bodyPr spcFirstLastPara="1" lIns="66940" tIns="90369" rIns="66940" bIns="0" rtlCol="0" anchor="t"/>
            <a:lstStyle/>
            <a:p>
              <a:pPr defTabSz="642595" rtl="0" hangingPunct="0">
                <a:lnSpc>
                  <a:spcPct val="116667"/>
                </a:lnSpc>
              </a:pPr>
              <a:r>
                <a:rPr lang="es-US" sz="2000" dirty="0">
                  <a:solidFill>
                    <a:srgbClr val="121212"/>
                  </a:solidFill>
                  <a:latin typeface="Montserrat" panose="00000500000000000000" pitchFamily="2" charset="0"/>
                  <a:cs typeface="Bentham"/>
                </a:rPr>
                <a:t>Experiencias</a:t>
              </a:r>
            </a:p>
          </p:txBody>
        </p:sp>
        <p:pic>
          <p:nvPicPr>
            <p:cNvPr id="8" name="anatomy25"/>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918389" y="2451638"/>
              <a:ext cx="836750" cy="682788"/>
            </a:xfrm>
            <a:prstGeom prst="rect">
              <a:avLst/>
            </a:prstGeom>
          </p:spPr>
        </p:pic>
        <p:pic>
          <p:nvPicPr>
            <p:cNvPr id="9" name="Icon-360"/>
            <p:cNvPicPr/>
            <p:nvPr/>
          </p:nvPicPr>
          <p:blipFill rotWithShape="1">
            <a:blip r:embed="rId5">
              <a:biLevel thresh="75000"/>
            </a:blip>
            <a:stretch>
              <a:fillRect/>
            </a:stretch>
          </p:blipFill>
          <p:spPr>
            <a:xfrm>
              <a:off x="4987522" y="3636514"/>
              <a:ext cx="767617" cy="583389"/>
            </a:xfrm>
            <a:prstGeom prst="rect">
              <a:avLst/>
            </a:prstGeom>
          </p:spPr>
        </p:pic>
        <p:pic>
          <p:nvPicPr>
            <p:cNvPr id="10" name="Icon-289"/>
            <p:cNvPicPr/>
            <p:nvPr/>
          </p:nvPicPr>
          <p:blipFill rotWithShape="1">
            <a:blip r:embed="rId6"/>
            <a:stretch>
              <a:fillRect/>
            </a:stretch>
          </p:blipFill>
          <p:spPr>
            <a:xfrm>
              <a:off x="4955727" y="4721992"/>
              <a:ext cx="831206" cy="822977"/>
            </a:xfrm>
            <a:prstGeom prst="rect">
              <a:avLst/>
            </a:prstGeom>
          </p:spPr>
        </p:pic>
      </p:grpSp>
      <p:pic>
        <p:nvPicPr>
          <p:cNvPr id="11" name="Icon-289"/>
          <p:cNvPicPr/>
          <p:nvPr/>
        </p:nvPicPr>
        <p:blipFill rotWithShape="1">
          <a:blip r:embed="rId7"/>
          <a:stretch>
            <a:fillRect/>
          </a:stretch>
        </p:blipFill>
        <p:spPr>
          <a:xfrm rot="4189080">
            <a:off x="2757962" y="3962951"/>
            <a:ext cx="33805" cy="33470"/>
          </a:xfrm>
          <a:prstGeom prst="rect">
            <a:avLst/>
          </a:prstGeom>
        </p:spPr>
      </p:pic>
      <p:sp>
        <p:nvSpPr>
          <p:cNvPr id="2" name="Title 1">
            <a:extLst>
              <a:ext uri="{FF2B5EF4-FFF2-40B4-BE49-F238E27FC236}">
                <a16:creationId xmlns:a16="http://schemas.microsoft.com/office/drawing/2014/main" id="{6D54F905-F906-43AD-9985-6F4024638293}"/>
              </a:ext>
            </a:extLst>
          </p:cNvPr>
          <p:cNvSpPr>
            <a:spLocks noGrp="1"/>
          </p:cNvSpPr>
          <p:nvPr>
            <p:ph type="title"/>
          </p:nvPr>
        </p:nvSpPr>
        <p:spPr>
          <a:xfrm>
            <a:off x="628650" y="249719"/>
            <a:ext cx="7886700" cy="1205057"/>
          </a:xfrm>
        </p:spPr>
        <p:txBody>
          <a:bodyPr rtlCol="0"/>
          <a:lstStyle/>
          <a:p>
            <a:pPr rtl="0"/>
            <a:r>
              <a:rPr lang="es-US" b="1">
                <a:solidFill>
                  <a:srgbClr val="00426A"/>
                </a:solidFill>
                <a:cs typeface="Times New Roman" panose="02020603050405020304" pitchFamily="18" charset="0"/>
              </a:rPr>
              <a:t>Desarrollo cerebral</a:t>
            </a:r>
          </a:p>
        </p:txBody>
      </p:sp>
      <p:pic>
        <p:nvPicPr>
          <p:cNvPr id="13" name="Content Placeholder 12" descr="A picture containing person, person, indoor&#10;&#10;Description automatically generated">
            <a:extLst>
              <a:ext uri="{FF2B5EF4-FFF2-40B4-BE49-F238E27FC236}">
                <a16:creationId xmlns:a16="http://schemas.microsoft.com/office/drawing/2014/main" id="{1BC6E950-AC74-4D4A-AF43-6A3A3BBBEAC6}"/>
              </a:ext>
            </a:extLst>
          </p:cNvPr>
          <p:cNvPicPr>
            <a:picLocks noGrp="1" noChangeAspect="1"/>
          </p:cNvPicPr>
          <p:nvPr>
            <p:ph idx="1"/>
          </p:nvPr>
        </p:nvPicPr>
        <p:blipFill>
          <a:blip r:embed="rId8" cstate="print">
            <a:extLst>
              <a:ext uri="{28A0092B-C50C-407E-A947-70E740481C1C}">
                <a14:useLocalDpi xmlns:a14="http://schemas.microsoft.com/office/drawing/2010/main"/>
              </a:ext>
            </a:extLst>
          </a:blip>
          <a:stretch>
            <a:fillRect/>
          </a:stretch>
        </p:blipFill>
        <p:spPr>
          <a:xfrm>
            <a:off x="628650" y="2223979"/>
            <a:ext cx="3837367" cy="2825070"/>
          </a:xfrm>
        </p:spPr>
      </p:pic>
    </p:spTree>
    <p:extLst>
      <p:ext uri="{BB962C8B-B14F-4D97-AF65-F5344CB8AC3E}">
        <p14:creationId xmlns:p14="http://schemas.microsoft.com/office/powerpoint/2010/main" val="1459327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rtlCol="0" anchor="b">
            <a:normAutofit/>
          </a:bodyPr>
          <a:lstStyle/>
          <a:p>
            <a:pPr rtl="0"/>
            <a:r>
              <a:rPr lang="es-US" b="1">
                <a:solidFill>
                  <a:srgbClr val="00426A"/>
                </a:solidFill>
                <a:cs typeface="Times New Roman" panose="02020603050405020304" pitchFamily="18" charset="0"/>
              </a:rPr>
              <a:t>Hábitos alimenticios sanos y salud bucal</a:t>
            </a:r>
          </a:p>
        </p:txBody>
      </p:sp>
      <p:sp>
        <p:nvSpPr>
          <p:cNvPr id="3" name="Content Placeholder 2"/>
          <p:cNvSpPr>
            <a:spLocks noGrp="1"/>
          </p:cNvSpPr>
          <p:nvPr>
            <p:ph idx="1"/>
          </p:nvPr>
        </p:nvSpPr>
        <p:spPr>
          <a:xfrm>
            <a:off x="3724073" y="2115117"/>
            <a:ext cx="5072686" cy="4482451"/>
          </a:xfrm>
        </p:spPr>
        <p:txBody>
          <a:bodyPr rtlCol="0">
            <a:noAutofit/>
          </a:bodyPr>
          <a:lstStyle/>
          <a:p>
            <a:r>
              <a:rPr lang="es-US" sz="1800" b="0" dirty="0">
                <a:solidFill>
                  <a:srgbClr val="00426A"/>
                </a:solidFill>
              </a:rPr>
              <a:t>Los alimentos nutritivos y los hábitos alimenticios saludables son importantes para el crecimiento, el desarrollo </a:t>
            </a:r>
            <a:br>
              <a:rPr lang="es-US" sz="1800" b="0" dirty="0">
                <a:solidFill>
                  <a:srgbClr val="00426A"/>
                </a:solidFill>
              </a:rPr>
            </a:br>
            <a:r>
              <a:rPr lang="es-US" sz="1800" b="0" dirty="0">
                <a:solidFill>
                  <a:srgbClr val="00426A"/>
                </a:solidFill>
              </a:rPr>
              <a:t>y para mantener un cuerpo saludable.</a:t>
            </a:r>
          </a:p>
          <a:p>
            <a:r>
              <a:rPr lang="es-US" sz="1800" b="0" dirty="0">
                <a:solidFill>
                  <a:srgbClr val="00426A"/>
                </a:solidFill>
              </a:rPr>
              <a:t>Los dientes, los huesos y los tejidos blandos de la boca se nutren de alimentos saludables.</a:t>
            </a:r>
          </a:p>
          <a:p>
            <a:r>
              <a:rPr lang="es-US" sz="1800" b="0" dirty="0">
                <a:solidFill>
                  <a:srgbClr val="00426A"/>
                </a:solidFill>
              </a:rPr>
              <a:t>Limitar el consumo de colaciones ayuda a prevenir la formación </a:t>
            </a:r>
            <a:br>
              <a:rPr lang="es-US" sz="1800" b="0" dirty="0">
                <a:solidFill>
                  <a:srgbClr val="00426A"/>
                </a:solidFill>
              </a:rPr>
            </a:br>
            <a:r>
              <a:rPr lang="es-US" sz="1800" b="0" dirty="0">
                <a:solidFill>
                  <a:srgbClr val="00426A"/>
                </a:solidFill>
              </a:rPr>
              <a:t>de caries.</a:t>
            </a:r>
          </a:p>
          <a:p>
            <a:r>
              <a:rPr lang="es-US" sz="1800" b="0" dirty="0">
                <a:solidFill>
                  <a:srgbClr val="00426A"/>
                </a:solidFill>
              </a:rPr>
              <a:t>Los cuidadores deben cepillar los dientes de los niños pequeños por lo menos una vez al día a la hora de acostarse.</a:t>
            </a:r>
          </a:p>
          <a:p>
            <a:pPr marL="0" indent="0" rtl="0">
              <a:buNone/>
            </a:pPr>
            <a:endParaRPr lang="en-US" sz="1800" b="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1565"/>
            <a:ext cx="3476673" cy="6609134"/>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9AA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56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normAutofit/>
          </a:bodyPr>
          <a:lstStyle/>
          <a:p>
            <a:pPr rtl="0"/>
            <a:r>
              <a:rPr lang="es-US" b="1">
                <a:solidFill>
                  <a:srgbClr val="00426A"/>
                </a:solidFill>
                <a:cs typeface="Times New Roman" panose="02020603050405020304" pitchFamily="18" charset="0"/>
              </a:rPr>
              <a:t>Desarrollo socioemocional</a:t>
            </a:r>
          </a:p>
        </p:txBody>
      </p:sp>
      <p:sp>
        <p:nvSpPr>
          <p:cNvPr id="5" name="Content Placeholder 4"/>
          <p:cNvSpPr>
            <a:spLocks noGrp="1"/>
          </p:cNvSpPr>
          <p:nvPr>
            <p:ph idx="1"/>
          </p:nvPr>
        </p:nvSpPr>
        <p:spPr/>
        <p:txBody>
          <a:bodyPr rtlCol="0" anchor="t">
            <a:noAutofit/>
          </a:bodyPr>
          <a:lstStyle/>
          <a:p>
            <a:pPr>
              <a:spcBef>
                <a:spcPts val="1400"/>
              </a:spcBef>
            </a:pPr>
            <a:r>
              <a:rPr lang="es-US" sz="2100" b="0" dirty="0">
                <a:solidFill>
                  <a:srgbClr val="00426A"/>
                </a:solidFill>
                <a:latin typeface="Montserrat" panose="00000500000000000000" pitchFamily="2" charset="0"/>
              </a:rPr>
              <a:t>La comida brinda un momento para la interacción social y para desarrollar confianza con los cuidadores.</a:t>
            </a:r>
          </a:p>
          <a:p>
            <a:pPr>
              <a:spcBef>
                <a:spcPts val="1400"/>
              </a:spcBef>
            </a:pPr>
            <a:r>
              <a:rPr lang="es-US" sz="2100" b="0" dirty="0">
                <a:solidFill>
                  <a:srgbClr val="00426A"/>
                </a:solidFill>
                <a:latin typeface="Montserrat" panose="00000500000000000000" pitchFamily="2" charset="0"/>
              </a:rPr>
              <a:t>Durante la hora de la comida, los niños pequeños </a:t>
            </a:r>
            <a:r>
              <a:rPr lang="es-US" sz="2100" dirty="0">
                <a:solidFill>
                  <a:srgbClr val="00426A"/>
                </a:solidFill>
                <a:latin typeface="Montserrat" panose="00000500000000000000" pitchFamily="2" charset="0"/>
              </a:rPr>
              <a:t>imitan</a:t>
            </a:r>
            <a:r>
              <a:rPr lang="es-US" sz="2100" b="0" dirty="0">
                <a:solidFill>
                  <a:srgbClr val="00426A"/>
                </a:solidFill>
                <a:latin typeface="Montserrat" panose="00000500000000000000" pitchFamily="2" charset="0"/>
              </a:rPr>
              <a:t> los patrones alimenticios y los comportamientos de los padres, los cuidadores, los adultos y los compañeros, lo cual brinda una gran oportunidad para el crecimiento socioemocional.</a:t>
            </a:r>
          </a:p>
          <a:p>
            <a:pPr>
              <a:spcBef>
                <a:spcPts val="1400"/>
              </a:spcBef>
            </a:pPr>
            <a:r>
              <a:rPr lang="es-US" sz="2100" b="0" dirty="0">
                <a:solidFill>
                  <a:srgbClr val="00426A"/>
                </a:solidFill>
                <a:latin typeface="Montserrat" panose="00000500000000000000" pitchFamily="2" charset="0"/>
              </a:rPr>
              <a:t>Los primeros tres años de vida pueden ser difíciles porque las habilidades y las necesidades de consumo de alimentos de un niño cambian con el desarrollo motor, cognitivo y social. </a:t>
            </a:r>
          </a:p>
          <a:p>
            <a:pPr rtl="0"/>
            <a:endParaRPr lang="en-US" sz="2400" b="0" dirty="0">
              <a:solidFill>
                <a:srgbClr val="00426A"/>
              </a:solidFill>
              <a:latin typeface="Montserrat" panose="00000500000000000000" pitchFamily="2" charset="0"/>
            </a:endParaRPr>
          </a:p>
        </p:txBody>
      </p:sp>
    </p:spTree>
    <p:extLst>
      <p:ext uri="{BB962C8B-B14F-4D97-AF65-F5344CB8AC3E}">
        <p14:creationId xmlns:p14="http://schemas.microsoft.com/office/powerpoint/2010/main" val="39886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blank"/>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 name="Picture 3">
            <a:extLst>
              <a:ext uri="{FF2B5EF4-FFF2-40B4-BE49-F238E27FC236}">
                <a16:creationId xmlns:a16="http://schemas.microsoft.com/office/drawing/2014/main" id="{A4E63332-1C11-4691-9227-0EE9F561DF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5" name="Picture 4" descr="A picture containing person, food, dish, meal&#10;&#10;Description automatically generated">
            <a:extLst>
              <a:ext uri="{FF2B5EF4-FFF2-40B4-BE49-F238E27FC236}">
                <a16:creationId xmlns:a16="http://schemas.microsoft.com/office/drawing/2014/main" id="{5BEF947E-8528-4DA0-854E-36971FDF231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 b="-5"/>
          <a:stretch/>
        </p:blipFill>
        <p:spPr>
          <a:xfrm>
            <a:off x="5740152" y="-36575"/>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descr="A person holding a cell phone&#10;&#10;Description automatically generated with low confidence">
            <a:extLst>
              <a:ext uri="{FF2B5EF4-FFF2-40B4-BE49-F238E27FC236}">
                <a16:creationId xmlns:a16="http://schemas.microsoft.com/office/drawing/2014/main" id="{C92AFFC1-F23C-485F-9178-AA7A783DA4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52831"/>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p:cNvSpPr/>
          <p:nvPr/>
        </p:nvSpPr>
        <p:spPr>
          <a:xfrm>
            <a:off x="4385691" y="4187019"/>
            <a:ext cx="4756023" cy="1967935"/>
          </a:xfrm>
          <a:prstGeom prst="rect">
            <a:avLst/>
          </a:prstGeom>
        </p:spPr>
        <p:txBody>
          <a:bodyPr spcFirstLastPara="1" vert="horz" lIns="91440" tIns="45720" rIns="91440" bIns="45720" rtlCol="0" anchor="b">
            <a:normAutofit fontScale="70000" lnSpcReduction="20000"/>
          </a:bodyPr>
          <a:lstStyle/>
          <a:p>
            <a:pPr rtl="0">
              <a:lnSpc>
                <a:spcPct val="90000"/>
              </a:lnSpc>
              <a:spcBef>
                <a:spcPct val="0"/>
              </a:spcBef>
              <a:spcAft>
                <a:spcPts val="600"/>
              </a:spcAft>
              <a:defRPr/>
            </a:pPr>
            <a:r>
              <a:rPr lang="es-US" sz="5100" b="1" kern="1200" dirty="0">
                <a:solidFill>
                  <a:srgbClr val="00426A"/>
                </a:solidFill>
                <a:latin typeface="Times New Roman" panose="02020603050405020304" pitchFamily="18" charset="0"/>
                <a:ea typeface="+mj-ea"/>
                <a:cs typeface="Times New Roman" panose="02020603050405020304" pitchFamily="18" charset="0"/>
              </a:rPr>
              <a:t>¡Conviértase en </a:t>
            </a:r>
            <a:br>
              <a:rPr lang="es-US" sz="5100" b="1" kern="1200" dirty="0">
                <a:solidFill>
                  <a:srgbClr val="00426A"/>
                </a:solidFill>
                <a:latin typeface="Times New Roman" panose="02020603050405020304" pitchFamily="18" charset="0"/>
                <a:ea typeface="+mj-ea"/>
                <a:cs typeface="Times New Roman" panose="02020603050405020304" pitchFamily="18" charset="0"/>
              </a:rPr>
            </a:br>
            <a:r>
              <a:rPr lang="es-US" sz="5100" b="1" kern="1200" dirty="0">
                <a:solidFill>
                  <a:srgbClr val="00426A"/>
                </a:solidFill>
                <a:latin typeface="Times New Roman" panose="02020603050405020304" pitchFamily="18" charset="0"/>
                <a:ea typeface="+mj-ea"/>
                <a:cs typeface="Times New Roman" panose="02020603050405020304" pitchFamily="18" charset="0"/>
              </a:rPr>
              <a:t>un influencer!</a:t>
            </a:r>
          </a:p>
          <a:p>
            <a:pPr rtl="0">
              <a:lnSpc>
                <a:spcPct val="90000"/>
              </a:lnSpc>
              <a:spcBef>
                <a:spcPct val="0"/>
              </a:spcBef>
              <a:spcAft>
                <a:spcPts val="600"/>
              </a:spcAft>
              <a:defRPr/>
            </a:pPr>
            <a:endParaRPr lang="en-US" sz="3600" b="1" dirty="0">
              <a:solidFill>
                <a:srgbClr val="00426A"/>
              </a:solidFill>
              <a:latin typeface="Times New Roman" panose="02020603050405020304" pitchFamily="18" charset="0"/>
              <a:ea typeface="+mj-ea"/>
              <a:cs typeface="Times New Roman" panose="02020603050405020304" pitchFamily="18" charset="0"/>
            </a:endParaRPr>
          </a:p>
          <a:p>
            <a:pPr rtl="0">
              <a:lnSpc>
                <a:spcPct val="90000"/>
              </a:lnSpc>
              <a:spcBef>
                <a:spcPct val="0"/>
              </a:spcBef>
              <a:spcAft>
                <a:spcPts val="600"/>
              </a:spcAft>
              <a:defRPr/>
            </a:pPr>
            <a:r>
              <a:rPr lang="es-US" sz="2900" b="1" kern="1200" dirty="0">
                <a:solidFill>
                  <a:srgbClr val="00426A"/>
                </a:solidFill>
                <a:latin typeface="Times New Roman" panose="02020603050405020304" pitchFamily="18" charset="0"/>
                <a:ea typeface="+mj-ea"/>
                <a:cs typeface="Times New Roman" panose="02020603050405020304" pitchFamily="18" charset="0"/>
              </a:rPr>
              <a:t>    Comer sano es rico</a:t>
            </a:r>
          </a:p>
          <a:p>
            <a:pPr rtl="0">
              <a:lnSpc>
                <a:spcPct val="90000"/>
              </a:lnSpc>
              <a:spcBef>
                <a:spcPct val="0"/>
              </a:spcBef>
              <a:spcAft>
                <a:spcPts val="600"/>
              </a:spcAft>
              <a:defRPr/>
            </a:pPr>
            <a:r>
              <a:rPr lang="es-US" sz="2900" b="1" kern="1200" dirty="0">
                <a:solidFill>
                  <a:srgbClr val="00426A"/>
                </a:solidFill>
                <a:latin typeface="Times New Roman" panose="02020603050405020304" pitchFamily="18" charset="0"/>
                <a:ea typeface="+mj-ea"/>
                <a:cs typeface="Times New Roman" panose="02020603050405020304" pitchFamily="18" charset="0"/>
              </a:rPr>
              <a:t>    #Sanoyrico</a:t>
            </a:r>
            <a:endParaRPr lang="en-US" sz="3800" b="1" kern="1200" dirty="0">
              <a:solidFill>
                <a:schemeClr val="tx1"/>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545823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372475" cy="1325563"/>
          </a:xfrm>
        </p:spPr>
        <p:txBody>
          <a:bodyPr rtlCol="0"/>
          <a:lstStyle/>
          <a:p>
            <a:pPr rtl="0"/>
            <a:r>
              <a:rPr lang="es-US" dirty="0">
                <a:solidFill>
                  <a:srgbClr val="00426A"/>
                </a:solidFill>
                <a:cs typeface="Times New Roman" panose="02020603050405020304" pitchFamily="18" charset="0"/>
              </a:rPr>
              <a:t>¡Acompáñenos para obtener más información!</a:t>
            </a:r>
          </a:p>
        </p:txBody>
      </p:sp>
      <p:sp>
        <p:nvSpPr>
          <p:cNvPr id="3" name="Content Placeholder 2"/>
          <p:cNvSpPr>
            <a:spLocks noGrp="1"/>
          </p:cNvSpPr>
          <p:nvPr>
            <p:ph idx="1"/>
          </p:nvPr>
        </p:nvSpPr>
        <p:spPr>
          <a:xfrm>
            <a:off x="3650888" y="1791230"/>
            <a:ext cx="4974951" cy="4464603"/>
          </a:xfrm>
        </p:spPr>
        <p:txBody>
          <a:bodyPr rtlCol="0">
            <a:normAutofit fontScale="85000" lnSpcReduction="20000"/>
          </a:bodyPr>
          <a:lstStyle/>
          <a:p>
            <a:pPr marL="385763" indent="-385763" rtl="0">
              <a:lnSpc>
                <a:spcPct val="120000"/>
              </a:lnSpc>
              <a:buFont typeface="+mj-lt"/>
              <a:buAutoNum type="arabicPeriod"/>
            </a:pPr>
            <a:r>
              <a:rPr lang="es-US" sz="2100" b="0" dirty="0">
                <a:solidFill>
                  <a:srgbClr val="00426A"/>
                </a:solidFill>
                <a:latin typeface="Montserrat" panose="00000500000000000000" pitchFamily="2" charset="0"/>
              </a:rPr>
              <a:t>Analizar las etapas de desarrollo de la adopción de hábitos alimenticios saludables y los desafíos comunes. </a:t>
            </a:r>
          </a:p>
          <a:p>
            <a:pPr marL="385763" indent="-385763" rtl="0">
              <a:lnSpc>
                <a:spcPct val="120000"/>
              </a:lnSpc>
              <a:buFont typeface="+mj-lt"/>
              <a:buAutoNum type="arabicPeriod"/>
            </a:pPr>
            <a:r>
              <a:rPr lang="es-US" sz="2100" b="0" dirty="0">
                <a:solidFill>
                  <a:srgbClr val="00426A"/>
                </a:solidFill>
                <a:latin typeface="Montserrat" panose="00000500000000000000" pitchFamily="2" charset="0"/>
              </a:rPr>
              <a:t>Identificar la función que tienen los profesionales de ECE en la nutrición de personas que se alimentan de modo saludable.</a:t>
            </a:r>
          </a:p>
          <a:p>
            <a:pPr marL="385763" indent="-385763" rtl="0">
              <a:lnSpc>
                <a:spcPct val="120000"/>
              </a:lnSpc>
              <a:buFont typeface="+mj-lt"/>
              <a:buAutoNum type="arabicPeriod"/>
            </a:pPr>
            <a:r>
              <a:rPr lang="es-US" sz="2100" b="0" dirty="0">
                <a:solidFill>
                  <a:srgbClr val="00426A"/>
                </a:solidFill>
                <a:latin typeface="Montserrat" panose="00000500000000000000" pitchFamily="2" charset="0"/>
              </a:rPr>
              <a:t>Reconocer las oportunidades de participación familiar en torno a la nutrición y la comida.</a:t>
            </a:r>
          </a:p>
          <a:p>
            <a:pPr marL="385763" indent="-385763" rtl="0">
              <a:lnSpc>
                <a:spcPct val="120000"/>
              </a:lnSpc>
              <a:buFont typeface="+mj-lt"/>
              <a:buAutoNum type="arabicPeriod"/>
            </a:pPr>
            <a:r>
              <a:rPr lang="es-US" sz="2100" b="0" dirty="0">
                <a:solidFill>
                  <a:srgbClr val="00426A"/>
                </a:solidFill>
                <a:latin typeface="Montserrat" panose="00000500000000000000" pitchFamily="2" charset="0"/>
              </a:rPr>
              <a:t>Identificar una o más buenas prácticas de nutrición para incorporarlas a sus rutinas diarias con los niños.</a:t>
            </a:r>
            <a:endParaRPr lang="en-US" sz="2100" dirty="0">
              <a:solidFill>
                <a:srgbClr val="00426A"/>
              </a:solidFill>
              <a:latin typeface="Montserrat" panose="00000500000000000000" pitchFamily="2" charset="0"/>
            </a:endParaRPr>
          </a:p>
          <a:p>
            <a:pPr marL="0" indent="0" rtl="0">
              <a:buNone/>
            </a:pPr>
            <a:endParaRPr lang="en-US" dirty="0"/>
          </a:p>
        </p:txBody>
      </p:sp>
      <p:grpSp>
        <p:nvGrpSpPr>
          <p:cNvPr id="19" name="Group 18">
            <a:extLst>
              <a:ext uri="{FF2B5EF4-FFF2-40B4-BE49-F238E27FC236}">
                <a16:creationId xmlns:a16="http://schemas.microsoft.com/office/drawing/2014/main" id="{2C039974-42C2-4AEE-AA74-7E6D73590E87}"/>
              </a:ext>
            </a:extLst>
          </p:cNvPr>
          <p:cNvGrpSpPr/>
          <p:nvPr/>
        </p:nvGrpSpPr>
        <p:grpSpPr>
          <a:xfrm>
            <a:off x="628650" y="1791230"/>
            <a:ext cx="2860057" cy="3987144"/>
            <a:chOff x="-3106173" y="1828616"/>
            <a:chExt cx="2860057" cy="3987144"/>
          </a:xfrm>
        </p:grpSpPr>
        <p:sp>
          <p:nvSpPr>
            <p:cNvPr id="6" name="Rectangle: Rounded Corners 5">
              <a:extLst>
                <a:ext uri="{FF2B5EF4-FFF2-40B4-BE49-F238E27FC236}">
                  <a16:creationId xmlns:a16="http://schemas.microsoft.com/office/drawing/2014/main" id="{A123733A-86EE-4E4B-9C03-29AA5BFE2DF6}"/>
                </a:ext>
              </a:extLst>
            </p:cNvPr>
            <p:cNvSpPr/>
            <p:nvPr/>
          </p:nvSpPr>
          <p:spPr>
            <a:xfrm>
              <a:off x="-3098351" y="1828616"/>
              <a:ext cx="2852235" cy="1840374"/>
            </a:xfrm>
            <a:prstGeom prst="roundRect">
              <a:avLst/>
            </a:prstGeom>
            <a:solidFill>
              <a:srgbClr val="F05A6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8" name="TextBox 7"/>
            <p:cNvSpPr txBox="1"/>
            <p:nvPr/>
          </p:nvSpPr>
          <p:spPr>
            <a:xfrm>
              <a:off x="-2969693" y="2008247"/>
              <a:ext cx="2594918" cy="738664"/>
            </a:xfrm>
            <a:prstGeom prst="rect">
              <a:avLst/>
            </a:prstGeom>
            <a:noFill/>
          </p:spPr>
          <p:txBody>
            <a:bodyPr wrap="square" rtlCol="0">
              <a:spAutoFit/>
            </a:bodyPr>
            <a:lstStyle/>
            <a:p>
              <a:pPr algn="ctr" rtl="0"/>
              <a:r>
                <a:rPr lang="es-US" sz="2100" b="1" dirty="0">
                  <a:solidFill>
                    <a:schemeClr val="bg1"/>
                  </a:solidFill>
                  <a:latin typeface="Times New Roman" panose="02020603050405020304" pitchFamily="18" charset="0"/>
                  <a:cs typeface="Times New Roman" panose="02020603050405020304" pitchFamily="18" charset="0"/>
                </a:rPr>
                <a:t>Nutrición </a:t>
              </a:r>
            </a:p>
            <a:p>
              <a:pPr algn="ctr" rtl="0"/>
              <a:r>
                <a:rPr lang="es-US" sz="2100" b="1" dirty="0">
                  <a:solidFill>
                    <a:schemeClr val="bg1"/>
                  </a:solidFill>
                  <a:latin typeface="Times New Roman" panose="02020603050405020304" pitchFamily="18" charset="0"/>
                  <a:cs typeface="Times New Roman" panose="02020603050405020304" pitchFamily="18" charset="0"/>
                </a:rPr>
                <a:t>Bebés y niños</a:t>
              </a:r>
            </a:p>
          </p:txBody>
        </p:sp>
        <p:sp>
          <p:nvSpPr>
            <p:cNvPr id="11" name="Subtitle 1"/>
            <p:cNvSpPr txBox="1">
              <a:spLocks/>
            </p:cNvSpPr>
            <p:nvPr/>
          </p:nvSpPr>
          <p:spPr bwMode="auto">
            <a:xfrm>
              <a:off x="-2755391" y="2746911"/>
              <a:ext cx="2252786" cy="96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lvl1pPr marL="342900" indent="-342900" algn="l" rtl="0" fontAlgn="base">
                <a:lnSpc>
                  <a:spcPct val="95000"/>
                </a:lnSpc>
                <a:spcBef>
                  <a:spcPct val="30000"/>
                </a:spcBef>
                <a:spcAft>
                  <a:spcPct val="5000"/>
                </a:spcAft>
                <a:buClr>
                  <a:srgbClr val="30789C"/>
                </a:buClr>
                <a:buFont typeface="Wingdings" panose="05000000000000000000" pitchFamily="2" charset="2"/>
                <a:buChar char="§"/>
                <a:defRPr sz="2600" b="1" kern="1200">
                  <a:solidFill>
                    <a:schemeClr val="tx1"/>
                  </a:solidFill>
                  <a:latin typeface="Sabon LT Std" panose="02020602060506020403" pitchFamily="18" charset="0"/>
                  <a:ea typeface="+mn-ea"/>
                  <a:cs typeface="+mn-cs"/>
                </a:defRPr>
              </a:lvl1pPr>
              <a:lvl2pPr marL="742950" indent="-285750" algn="l" rtl="0" fontAlgn="base">
                <a:lnSpc>
                  <a:spcPct val="95000"/>
                </a:lnSpc>
                <a:spcBef>
                  <a:spcPct val="25000"/>
                </a:spcBef>
                <a:spcAft>
                  <a:spcPct val="0"/>
                </a:spcAft>
                <a:buChar char="–"/>
                <a:defRPr sz="2400" kern="1200">
                  <a:solidFill>
                    <a:schemeClr val="tx1"/>
                  </a:solidFill>
                  <a:latin typeface="Sabon LT Std" panose="02020602060506020403" pitchFamily="18" charset="0"/>
                  <a:ea typeface="+mn-ea"/>
                  <a:cs typeface="+mn-cs"/>
                </a:defRPr>
              </a:lvl2pPr>
              <a:lvl3pPr marL="1143000" indent="-228600" algn="l" rtl="0" fontAlgn="base">
                <a:spcBef>
                  <a:spcPct val="20000"/>
                </a:spcBef>
                <a:spcAft>
                  <a:spcPct val="0"/>
                </a:spcAft>
                <a:buClr>
                  <a:srgbClr val="E11717"/>
                </a:buClr>
                <a:buFont typeface="Wingdings" panose="05000000000000000000" pitchFamily="2" charset="2"/>
                <a:buChar char="§"/>
                <a:defRPr sz="2000" kern="1200">
                  <a:solidFill>
                    <a:schemeClr val="tx1"/>
                  </a:solidFill>
                  <a:latin typeface="Sabon LT Std" panose="02020602060506020403" pitchFamily="18" charset="0"/>
                  <a:ea typeface="+mn-ea"/>
                  <a:cs typeface="+mn-cs"/>
                </a:defRPr>
              </a:lvl3pPr>
              <a:lvl4pPr marL="1600200" indent="-228600" algn="l" rtl="0" fontAlgn="base">
                <a:spcBef>
                  <a:spcPct val="20000"/>
                </a:spcBef>
                <a:spcAft>
                  <a:spcPct val="0"/>
                </a:spcAft>
                <a:buChar char="–"/>
                <a:defRPr sz="1600" kern="1200">
                  <a:solidFill>
                    <a:schemeClr val="tx1"/>
                  </a:solidFill>
                  <a:latin typeface="Sabon LT Std" panose="02020602060506020403" pitchFamily="18" charset="0"/>
                  <a:ea typeface="+mn-ea"/>
                  <a:cs typeface="+mn-cs"/>
                </a:defRPr>
              </a:lvl4pPr>
              <a:lvl5pPr marL="2057400" indent="-228600" algn="l" rtl="0" fontAlgn="base">
                <a:spcBef>
                  <a:spcPct val="20000"/>
                </a:spcBef>
                <a:spcAft>
                  <a:spcPct val="0"/>
                </a:spcAft>
                <a:buChar char="»"/>
                <a:defRPr sz="1400" kern="1200">
                  <a:solidFill>
                    <a:schemeClr val="tx1"/>
                  </a:solidFill>
                  <a:latin typeface="Sabon LT Std" panose="02020602060506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s-US" sz="1800" b="0" i="1" dirty="0">
                  <a:solidFill>
                    <a:schemeClr val="bg1"/>
                  </a:solidFill>
                  <a:latin typeface="Montserrat" panose="00000500000000000000" pitchFamily="2" charset="0"/>
                </a:rPr>
                <a:t>Inserte la fecha, la hora y la ubicación.</a:t>
              </a:r>
            </a:p>
          </p:txBody>
        </p:sp>
        <p:sp>
          <p:nvSpPr>
            <p:cNvPr id="16" name="Rectangle: Rounded Corners 15">
              <a:extLst>
                <a:ext uri="{FF2B5EF4-FFF2-40B4-BE49-F238E27FC236}">
                  <a16:creationId xmlns:a16="http://schemas.microsoft.com/office/drawing/2014/main" id="{98EA6AFE-8E31-493E-9A30-77DC8EECCB71}"/>
                </a:ext>
              </a:extLst>
            </p:cNvPr>
            <p:cNvSpPr/>
            <p:nvPr/>
          </p:nvSpPr>
          <p:spPr>
            <a:xfrm>
              <a:off x="-3106173" y="3975386"/>
              <a:ext cx="2852235" cy="1840374"/>
            </a:xfrm>
            <a:prstGeom prst="roundRect">
              <a:avLst/>
            </a:prstGeom>
            <a:solidFill>
              <a:srgbClr val="6660A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sp>
          <p:nvSpPr>
            <p:cNvPr id="17" name="TextBox 16">
              <a:extLst>
                <a:ext uri="{FF2B5EF4-FFF2-40B4-BE49-F238E27FC236}">
                  <a16:creationId xmlns:a16="http://schemas.microsoft.com/office/drawing/2014/main" id="{4DBB3747-884A-402B-A20D-5E1F792E5546}"/>
                </a:ext>
              </a:extLst>
            </p:cNvPr>
            <p:cNvSpPr txBox="1"/>
            <p:nvPr/>
          </p:nvSpPr>
          <p:spPr>
            <a:xfrm>
              <a:off x="-2977515" y="4155017"/>
              <a:ext cx="2594918" cy="584775"/>
            </a:xfrm>
            <a:prstGeom prst="rect">
              <a:avLst/>
            </a:prstGeom>
            <a:noFill/>
          </p:spPr>
          <p:txBody>
            <a:bodyPr wrap="square" rtlCol="0">
              <a:spAutoFit/>
            </a:bodyPr>
            <a:lstStyle/>
            <a:p>
              <a:pPr algn="ctr" rtl="0"/>
              <a:r>
                <a:rPr lang="es-US" sz="1600" b="1" dirty="0">
                  <a:solidFill>
                    <a:schemeClr val="bg1"/>
                  </a:solidFill>
                  <a:latin typeface="Times New Roman" panose="02020603050405020304" pitchFamily="18" charset="0"/>
                  <a:cs typeface="Times New Roman" panose="02020603050405020304" pitchFamily="18" charset="0"/>
                </a:rPr>
                <a:t>Nutrición </a:t>
              </a:r>
            </a:p>
            <a:p>
              <a:pPr algn="ctr" rtl="0"/>
              <a:r>
                <a:rPr lang="es-US" sz="1600" b="1" dirty="0">
                  <a:solidFill>
                    <a:schemeClr val="bg1"/>
                  </a:solidFill>
                  <a:latin typeface="Times New Roman" panose="02020603050405020304" pitchFamily="18" charset="0"/>
                  <a:cs typeface="Times New Roman" panose="02020603050405020304" pitchFamily="18" charset="0"/>
                </a:rPr>
                <a:t>Niños en edad preescolar</a:t>
              </a:r>
            </a:p>
          </p:txBody>
        </p:sp>
        <p:sp>
          <p:nvSpPr>
            <p:cNvPr id="18" name="Subtitle 1">
              <a:extLst>
                <a:ext uri="{FF2B5EF4-FFF2-40B4-BE49-F238E27FC236}">
                  <a16:creationId xmlns:a16="http://schemas.microsoft.com/office/drawing/2014/main" id="{99D4BD0D-1D6D-4028-8781-7366A853F6F3}"/>
                </a:ext>
              </a:extLst>
            </p:cNvPr>
            <p:cNvSpPr txBox="1">
              <a:spLocks/>
            </p:cNvSpPr>
            <p:nvPr/>
          </p:nvSpPr>
          <p:spPr bwMode="auto">
            <a:xfrm>
              <a:off x="-2763213" y="4793066"/>
              <a:ext cx="2252786" cy="96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lvl1pPr marL="342900" indent="-342900" algn="l" rtl="0" fontAlgn="base">
                <a:lnSpc>
                  <a:spcPct val="95000"/>
                </a:lnSpc>
                <a:spcBef>
                  <a:spcPct val="30000"/>
                </a:spcBef>
                <a:spcAft>
                  <a:spcPct val="5000"/>
                </a:spcAft>
                <a:buClr>
                  <a:srgbClr val="30789C"/>
                </a:buClr>
                <a:buFont typeface="Wingdings" panose="05000000000000000000" pitchFamily="2" charset="2"/>
                <a:buChar char="§"/>
                <a:defRPr sz="2600" b="1" kern="1200">
                  <a:solidFill>
                    <a:schemeClr val="tx1"/>
                  </a:solidFill>
                  <a:latin typeface="Sabon LT Std" panose="02020602060506020403" pitchFamily="18" charset="0"/>
                  <a:ea typeface="+mn-ea"/>
                  <a:cs typeface="+mn-cs"/>
                </a:defRPr>
              </a:lvl1pPr>
              <a:lvl2pPr marL="742950" indent="-285750" algn="l" rtl="0" fontAlgn="base">
                <a:lnSpc>
                  <a:spcPct val="95000"/>
                </a:lnSpc>
                <a:spcBef>
                  <a:spcPct val="25000"/>
                </a:spcBef>
                <a:spcAft>
                  <a:spcPct val="0"/>
                </a:spcAft>
                <a:buChar char="–"/>
                <a:defRPr sz="2400" kern="1200">
                  <a:solidFill>
                    <a:schemeClr val="tx1"/>
                  </a:solidFill>
                  <a:latin typeface="Sabon LT Std" panose="02020602060506020403" pitchFamily="18" charset="0"/>
                  <a:ea typeface="+mn-ea"/>
                  <a:cs typeface="+mn-cs"/>
                </a:defRPr>
              </a:lvl2pPr>
              <a:lvl3pPr marL="1143000" indent="-228600" algn="l" rtl="0" fontAlgn="base">
                <a:spcBef>
                  <a:spcPct val="20000"/>
                </a:spcBef>
                <a:spcAft>
                  <a:spcPct val="0"/>
                </a:spcAft>
                <a:buClr>
                  <a:srgbClr val="E11717"/>
                </a:buClr>
                <a:buFont typeface="Wingdings" panose="05000000000000000000" pitchFamily="2" charset="2"/>
                <a:buChar char="§"/>
                <a:defRPr sz="2000" kern="1200">
                  <a:solidFill>
                    <a:schemeClr val="tx1"/>
                  </a:solidFill>
                  <a:latin typeface="Sabon LT Std" panose="02020602060506020403" pitchFamily="18" charset="0"/>
                  <a:ea typeface="+mn-ea"/>
                  <a:cs typeface="+mn-cs"/>
                </a:defRPr>
              </a:lvl3pPr>
              <a:lvl4pPr marL="1600200" indent="-228600" algn="l" rtl="0" fontAlgn="base">
                <a:spcBef>
                  <a:spcPct val="20000"/>
                </a:spcBef>
                <a:spcAft>
                  <a:spcPct val="0"/>
                </a:spcAft>
                <a:buChar char="–"/>
                <a:defRPr sz="1600" kern="1200">
                  <a:solidFill>
                    <a:schemeClr val="tx1"/>
                  </a:solidFill>
                  <a:latin typeface="Sabon LT Std" panose="02020602060506020403" pitchFamily="18" charset="0"/>
                  <a:ea typeface="+mn-ea"/>
                  <a:cs typeface="+mn-cs"/>
                </a:defRPr>
              </a:lvl4pPr>
              <a:lvl5pPr marL="2057400" indent="-228600" algn="l" rtl="0" fontAlgn="base">
                <a:spcBef>
                  <a:spcPct val="20000"/>
                </a:spcBef>
                <a:spcAft>
                  <a:spcPct val="0"/>
                </a:spcAft>
                <a:buChar char="»"/>
                <a:defRPr sz="1400" kern="1200">
                  <a:solidFill>
                    <a:schemeClr val="tx1"/>
                  </a:solidFill>
                  <a:latin typeface="Sabon LT Std" panose="02020602060506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s-US" sz="1800" b="0" i="1" dirty="0">
                  <a:solidFill>
                    <a:schemeClr val="bg1"/>
                  </a:solidFill>
                  <a:latin typeface="Montserrat" panose="00000500000000000000" pitchFamily="2" charset="0"/>
                </a:rPr>
                <a:t>Inserte la fecha, la hora y la ubicación.</a:t>
              </a:r>
            </a:p>
          </p:txBody>
        </p:sp>
      </p:grpSp>
    </p:spTree>
    <p:extLst>
      <p:ext uri="{BB962C8B-B14F-4D97-AF65-F5344CB8AC3E}">
        <p14:creationId xmlns:p14="http://schemas.microsoft.com/office/powerpoint/2010/main" val="3532872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46" y="246752"/>
            <a:ext cx="7886700" cy="1325563"/>
          </a:xfrm>
        </p:spPr>
        <p:txBody>
          <a:bodyPr rtlCol="0"/>
          <a:lstStyle/>
          <a:p>
            <a:pPr rtl="0"/>
            <a:r>
              <a:rPr lang="es-US" b="1" dirty="0">
                <a:solidFill>
                  <a:srgbClr val="00426A"/>
                </a:solidFill>
                <a:cs typeface="Times New Roman" panose="02020603050405020304" pitchFamily="18" charset="0"/>
              </a:rPr>
              <a:t>Reconocimientos</a:t>
            </a:r>
          </a:p>
        </p:txBody>
      </p:sp>
      <p:pic>
        <p:nvPicPr>
          <p:cNvPr id="4" name="Content Placeholder 3"/>
          <p:cNvPicPr>
            <a:picLocks noGrp="1" noChangeAspect="1"/>
          </p:cNvPicPr>
          <p:nvPr>
            <p:ph idx="1"/>
          </p:nvPr>
        </p:nvPicPr>
        <p:blipFill>
          <a:blip r:embed="rId3"/>
          <a:stretch>
            <a:fillRect/>
          </a:stretch>
        </p:blipFill>
        <p:spPr>
          <a:xfrm>
            <a:off x="686612" y="4281360"/>
            <a:ext cx="1796698" cy="1072656"/>
          </a:xfrm>
          <a:prstGeom prst="rect">
            <a:avLst/>
          </a:prstGeom>
        </p:spPr>
      </p:pic>
      <p:sp>
        <p:nvSpPr>
          <p:cNvPr id="3" name="Rectangle 2"/>
          <p:cNvSpPr/>
          <p:nvPr/>
        </p:nvSpPr>
        <p:spPr>
          <a:xfrm>
            <a:off x="3540084" y="4281360"/>
            <a:ext cx="4917304" cy="1477328"/>
          </a:xfrm>
          <a:prstGeom prst="rect">
            <a:avLst/>
          </a:prstGeom>
        </p:spPr>
        <p:txBody>
          <a:bodyPr wrap="square" rtlCol="0">
            <a:spAutoFit/>
          </a:bodyPr>
          <a:lstStyle/>
          <a:p>
            <a:pPr rtl="0"/>
            <a:r>
              <a:rPr lang="es-US" dirty="0">
                <a:solidFill>
                  <a:srgbClr val="00426A"/>
                </a:solidFill>
                <a:latin typeface="Montserrat" panose="00000500000000000000" pitchFamily="2" charset="0"/>
              </a:rPr>
              <a:t>Por el financiamiento inicial del diseño y el desarrollo de la serie original de capacitación </a:t>
            </a:r>
            <a:r>
              <a:rPr lang="es-ES" dirty="0">
                <a:solidFill>
                  <a:srgbClr val="00426A"/>
                </a:solidFill>
                <a:latin typeface="Montserrat" panose="00000500000000000000" pitchFamily="2" charset="0"/>
              </a:rPr>
              <a:t>Nutrir a niños sanamente desde el CET.</a:t>
            </a:r>
          </a:p>
          <a:p>
            <a:pPr rtl="0"/>
            <a:r>
              <a:rPr lang="es-US" dirty="0">
                <a:solidFill>
                  <a:srgbClr val="00426A"/>
                </a:solidFill>
                <a:latin typeface="Montserrat" panose="00000500000000000000" pitchFamily="2" charset="0"/>
              </a:rPr>
              <a:t>.</a:t>
            </a:r>
          </a:p>
        </p:txBody>
      </p:sp>
      <p:pic>
        <p:nvPicPr>
          <p:cNvPr id="6" name="Picture 5" descr="A black and white sign&#10;&#10;Description automatically generated with low confidence">
            <a:extLst>
              <a:ext uri="{FF2B5EF4-FFF2-40B4-BE49-F238E27FC236}">
                <a16:creationId xmlns:a16="http://schemas.microsoft.com/office/drawing/2014/main" id="{F81A02C2-0766-4719-92D1-FCF6D468BB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274" y="2847281"/>
            <a:ext cx="2194564" cy="536449"/>
          </a:xfrm>
          <a:prstGeom prst="rect">
            <a:avLst/>
          </a:prstGeom>
        </p:spPr>
      </p:pic>
      <p:sp>
        <p:nvSpPr>
          <p:cNvPr id="7" name="Rectangle 6">
            <a:extLst>
              <a:ext uri="{FF2B5EF4-FFF2-40B4-BE49-F238E27FC236}">
                <a16:creationId xmlns:a16="http://schemas.microsoft.com/office/drawing/2014/main" id="{907CFAE2-9680-4E17-A350-670B5A1EA1C4}"/>
              </a:ext>
            </a:extLst>
          </p:cNvPr>
          <p:cNvSpPr/>
          <p:nvPr/>
        </p:nvSpPr>
        <p:spPr>
          <a:xfrm>
            <a:off x="3514779" y="2644103"/>
            <a:ext cx="4942609" cy="1200329"/>
          </a:xfrm>
          <a:prstGeom prst="rect">
            <a:avLst/>
          </a:prstGeom>
        </p:spPr>
        <p:txBody>
          <a:bodyPr wrap="square" rtlCol="0">
            <a:spAutoFit/>
          </a:bodyPr>
          <a:lstStyle/>
          <a:p>
            <a:pPr rtl="0"/>
            <a:r>
              <a:rPr lang="es-US" dirty="0">
                <a:solidFill>
                  <a:srgbClr val="00426A"/>
                </a:solidFill>
                <a:latin typeface="Montserrat" panose="00000500000000000000" pitchFamily="2" charset="0"/>
              </a:rPr>
              <a:t>Por su experiencia en salud y bienestar infantil. Esta serie de capacitación fue desarrollada por expertos en nutrición y primera infancia.</a:t>
            </a:r>
          </a:p>
        </p:txBody>
      </p:sp>
      <p:sp>
        <p:nvSpPr>
          <p:cNvPr id="8" name="Rectangle 7">
            <a:extLst>
              <a:ext uri="{FF2B5EF4-FFF2-40B4-BE49-F238E27FC236}">
                <a16:creationId xmlns:a16="http://schemas.microsoft.com/office/drawing/2014/main" id="{570D4281-C7BB-4A79-806E-07AEA3BC314F}"/>
              </a:ext>
            </a:extLst>
          </p:cNvPr>
          <p:cNvSpPr/>
          <p:nvPr/>
        </p:nvSpPr>
        <p:spPr>
          <a:xfrm>
            <a:off x="686612" y="1283845"/>
            <a:ext cx="7886700" cy="923330"/>
          </a:xfrm>
          <a:prstGeom prst="rect">
            <a:avLst/>
          </a:prstGeom>
        </p:spPr>
        <p:txBody>
          <a:bodyPr wrap="square" rtlCol="0">
            <a:spAutoFit/>
          </a:bodyPr>
          <a:lstStyle/>
          <a:p>
            <a:pPr rtl="0"/>
            <a:r>
              <a:rPr lang="es-US" dirty="0">
                <a:solidFill>
                  <a:srgbClr val="00426A"/>
                </a:solidFill>
                <a:latin typeface="Montserrat" panose="00000500000000000000" pitchFamily="2" charset="0"/>
              </a:rPr>
              <a:t>Esta capacitación fue posible gracias al financiamiento, la experiencia técnica y la orientación por parte de las siguientes organizaciones nacionales y estatales.</a:t>
            </a:r>
          </a:p>
        </p:txBody>
      </p:sp>
    </p:spTree>
    <p:extLst>
      <p:ext uri="{BB962C8B-B14F-4D97-AF65-F5344CB8AC3E}">
        <p14:creationId xmlns:p14="http://schemas.microsoft.com/office/powerpoint/2010/main" val="1391089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3372" y="4188448"/>
            <a:ext cx="7373319" cy="1241822"/>
          </a:xfrm>
        </p:spPr>
        <p:txBody>
          <a:bodyPr rtlCol="0">
            <a:normAutofit/>
          </a:bodyPr>
          <a:lstStyle/>
          <a:p>
            <a:pPr rtl="0"/>
            <a:r>
              <a:rPr lang="es-US" sz="3600" b="1" dirty="0">
                <a:solidFill>
                  <a:srgbClr val="00426A"/>
                </a:solidFill>
                <a:latin typeface="Times New Roman" panose="02020603050405020304" pitchFamily="18" charset="0"/>
                <a:cs typeface="Times New Roman" panose="02020603050405020304" pitchFamily="18" charset="0"/>
              </a:rPr>
              <a:t>Gracias por participar en</a:t>
            </a:r>
            <a:br>
              <a:rPr lang="es-US" sz="3600" b="1" dirty="0">
                <a:solidFill>
                  <a:srgbClr val="00426A"/>
                </a:solidFill>
                <a:latin typeface="Times New Roman" panose="02020603050405020304" pitchFamily="18" charset="0"/>
                <a:cs typeface="Times New Roman" panose="02020603050405020304" pitchFamily="18" charset="0"/>
              </a:rPr>
            </a:br>
            <a:r>
              <a:rPr lang="es-US" sz="3600" b="1" dirty="0">
                <a:solidFill>
                  <a:srgbClr val="00426A"/>
                </a:solidFill>
                <a:latin typeface="Times New Roman" panose="02020603050405020304" pitchFamily="18" charset="0"/>
                <a:cs typeface="Times New Roman" panose="02020603050405020304" pitchFamily="18" charset="0"/>
              </a:rPr>
              <a:t>la capacitación de hoy.</a:t>
            </a:r>
          </a:p>
        </p:txBody>
      </p:sp>
      <p:pic>
        <p:nvPicPr>
          <p:cNvPr id="2" name="Picture 1">
            <a:extLst>
              <a:ext uri="{FF2B5EF4-FFF2-40B4-BE49-F238E27FC236}">
                <a16:creationId xmlns:a16="http://schemas.microsoft.com/office/drawing/2014/main" id="{DC57FFDC-B17E-D1EF-2077-F872C3F6BC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66754" y="730565"/>
            <a:ext cx="5583676" cy="3342136"/>
          </a:xfrm>
          <a:prstGeom prst="rect">
            <a:avLst/>
          </a:prstGeom>
        </p:spPr>
      </p:pic>
    </p:spTree>
    <p:extLst>
      <p:ext uri="{BB962C8B-B14F-4D97-AF65-F5344CB8AC3E}">
        <p14:creationId xmlns:p14="http://schemas.microsoft.com/office/powerpoint/2010/main" val="106917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D95B-5814-4034-8759-7F205F6C705F}"/>
              </a:ext>
            </a:extLst>
          </p:cNvPr>
          <p:cNvSpPr>
            <a:spLocks noGrp="1"/>
          </p:cNvSpPr>
          <p:nvPr>
            <p:ph type="title"/>
          </p:nvPr>
        </p:nvSpPr>
        <p:spPr>
          <a:xfrm>
            <a:off x="628650" y="328550"/>
            <a:ext cx="7886700" cy="1325563"/>
          </a:xfrm>
        </p:spPr>
        <p:txBody>
          <a:bodyPr rtlCol="0"/>
          <a:lstStyle/>
          <a:p>
            <a:pPr rtl="0"/>
            <a:r>
              <a:rPr lang="es-US" b="1" dirty="0">
                <a:solidFill>
                  <a:srgbClr val="00426A"/>
                </a:solidFill>
              </a:rPr>
              <a:t>¿Qué es el bienestar?</a:t>
            </a:r>
          </a:p>
        </p:txBody>
      </p:sp>
      <p:sp>
        <p:nvSpPr>
          <p:cNvPr id="6" name="Content Placeholder 2">
            <a:extLst>
              <a:ext uri="{FF2B5EF4-FFF2-40B4-BE49-F238E27FC236}">
                <a16:creationId xmlns:a16="http://schemas.microsoft.com/office/drawing/2014/main" id="{7DC1762C-49CC-4DFF-884C-2FED0EFDB288}"/>
              </a:ext>
            </a:extLst>
          </p:cNvPr>
          <p:cNvSpPr>
            <a:spLocks noGrp="1"/>
          </p:cNvSpPr>
          <p:nvPr>
            <p:ph idx="1"/>
          </p:nvPr>
        </p:nvSpPr>
        <p:spPr>
          <a:xfrm>
            <a:off x="628650" y="1286407"/>
            <a:ext cx="8072438" cy="4351338"/>
          </a:xfrm>
        </p:spPr>
        <p:txBody>
          <a:bodyPr rtlCol="0">
            <a:normAutofit fontScale="92500" lnSpcReduction="10000"/>
          </a:bodyPr>
          <a:lstStyle/>
          <a:p>
            <a:pPr marL="0" indent="0" rtl="0">
              <a:buNone/>
            </a:pPr>
            <a:endParaRPr lang="en-US" sz="2250" dirty="0"/>
          </a:p>
          <a:p>
            <a:r>
              <a:rPr lang="es-US" sz="2250" b="0" dirty="0">
                <a:solidFill>
                  <a:srgbClr val="00426A"/>
                </a:solidFill>
                <a:latin typeface="Montserrat" panose="00000500000000000000" pitchFamily="2" charset="0"/>
              </a:rPr>
              <a:t>Bienestar significa ser consciente de un estilo de vida saludable y gratificante y tomar decisiones que contribuyan a este.</a:t>
            </a:r>
          </a:p>
          <a:p>
            <a:pPr rtl="0"/>
            <a:endParaRPr lang="en-US" sz="1200" dirty="0">
              <a:solidFill>
                <a:srgbClr val="00426A"/>
              </a:solidFill>
              <a:latin typeface="Montserrat" panose="00000500000000000000" pitchFamily="2" charset="0"/>
            </a:endParaRPr>
          </a:p>
          <a:p>
            <a:r>
              <a:rPr lang="es-US" sz="2250" b="0" dirty="0">
                <a:solidFill>
                  <a:srgbClr val="00426A"/>
                </a:solidFill>
                <a:latin typeface="Montserrat" panose="00000500000000000000" pitchFamily="2" charset="0"/>
              </a:rPr>
              <a:t>Bienestar es mucho más que no tener enfermedades: es un proceso dinámico de cambio y crecimiento.</a:t>
            </a:r>
          </a:p>
          <a:p>
            <a:endParaRPr lang="en-US" sz="900" dirty="0">
              <a:solidFill>
                <a:srgbClr val="00426A"/>
              </a:solidFill>
              <a:latin typeface="Montserrat" panose="00000500000000000000" pitchFamily="2" charset="0"/>
            </a:endParaRPr>
          </a:p>
          <a:p>
            <a:r>
              <a:rPr lang="es-US" sz="2250" b="0" dirty="0">
                <a:solidFill>
                  <a:srgbClr val="00426A"/>
                </a:solidFill>
                <a:latin typeface="Montserrat" panose="00000500000000000000" pitchFamily="2" charset="0"/>
              </a:rPr>
              <a:t>Bienestar físico se refiere a mantener un cuerpo sano y a buscar atención cuando sea necesario. </a:t>
            </a:r>
            <a:br>
              <a:rPr lang="es-US" sz="2250" b="0" dirty="0">
                <a:solidFill>
                  <a:srgbClr val="00426A"/>
                </a:solidFill>
                <a:latin typeface="Montserrat" panose="00000500000000000000" pitchFamily="2" charset="0"/>
              </a:rPr>
            </a:br>
            <a:r>
              <a:rPr lang="es-US" sz="2250" b="0" dirty="0">
                <a:solidFill>
                  <a:srgbClr val="00426A"/>
                </a:solidFill>
                <a:latin typeface="Montserrat" panose="00000500000000000000" pitchFamily="2" charset="0"/>
              </a:rPr>
              <a:t>La salud física se logra mediante ejercicio, </a:t>
            </a:r>
            <a:br>
              <a:rPr lang="es-US" sz="2250" b="0" dirty="0">
                <a:solidFill>
                  <a:srgbClr val="00426A"/>
                </a:solidFill>
                <a:latin typeface="Montserrat" panose="00000500000000000000" pitchFamily="2" charset="0"/>
              </a:rPr>
            </a:br>
            <a:r>
              <a:rPr lang="es-US" sz="2250" b="0" dirty="0">
                <a:solidFill>
                  <a:srgbClr val="00426A"/>
                </a:solidFill>
                <a:latin typeface="Montserrat" panose="00000500000000000000" pitchFamily="2" charset="0"/>
              </a:rPr>
              <a:t>una buena alimentación, dormir lo suficiente </a:t>
            </a:r>
            <a:br>
              <a:rPr lang="es-US" sz="2250" b="0" dirty="0">
                <a:solidFill>
                  <a:srgbClr val="00426A"/>
                </a:solidFill>
                <a:latin typeface="Montserrat" panose="00000500000000000000" pitchFamily="2" charset="0"/>
              </a:rPr>
            </a:br>
            <a:r>
              <a:rPr lang="es-US" sz="2250" b="0" dirty="0">
                <a:solidFill>
                  <a:srgbClr val="00426A"/>
                </a:solidFill>
                <a:latin typeface="Montserrat" panose="00000500000000000000" pitchFamily="2" charset="0"/>
              </a:rPr>
              <a:t>y prestar atención a las señales de enfermedad </a:t>
            </a:r>
            <a:br>
              <a:rPr lang="es-US" sz="2250" b="0" dirty="0">
                <a:solidFill>
                  <a:srgbClr val="00426A"/>
                </a:solidFill>
                <a:latin typeface="Montserrat" panose="00000500000000000000" pitchFamily="2" charset="0"/>
              </a:rPr>
            </a:br>
            <a:r>
              <a:rPr lang="es-US" sz="2250" b="0" dirty="0">
                <a:solidFill>
                  <a:srgbClr val="00426A"/>
                </a:solidFill>
                <a:latin typeface="Montserrat" panose="00000500000000000000" pitchFamily="2" charset="0"/>
              </a:rPr>
              <a:t>y buscar ayuda cuando sea necesario.</a:t>
            </a:r>
          </a:p>
          <a:p>
            <a:pPr rtl="0"/>
            <a:endParaRPr lang="en-US" sz="2250" dirty="0"/>
          </a:p>
        </p:txBody>
      </p:sp>
      <p:grpSp>
        <p:nvGrpSpPr>
          <p:cNvPr id="4" name="Group 3">
            <a:extLst>
              <a:ext uri="{FF2B5EF4-FFF2-40B4-BE49-F238E27FC236}">
                <a16:creationId xmlns:a16="http://schemas.microsoft.com/office/drawing/2014/main" id="{7F0872B7-F7D6-4F1F-9237-2B011563791F}"/>
              </a:ext>
            </a:extLst>
          </p:cNvPr>
          <p:cNvGrpSpPr/>
          <p:nvPr/>
        </p:nvGrpSpPr>
        <p:grpSpPr>
          <a:xfrm>
            <a:off x="932330" y="5430320"/>
            <a:ext cx="6830545" cy="943591"/>
            <a:chOff x="932330" y="5251028"/>
            <a:chExt cx="6830545" cy="943591"/>
          </a:xfrm>
        </p:grpSpPr>
        <p:pic>
          <p:nvPicPr>
            <p:cNvPr id="5" name="Graphic 4" descr="Run with solid fill">
              <a:extLst>
                <a:ext uri="{FF2B5EF4-FFF2-40B4-BE49-F238E27FC236}">
                  <a16:creationId xmlns:a16="http://schemas.microsoft.com/office/drawing/2014/main" id="{4A5F6BB0-B95E-4E4B-83C8-E5C2FBBEB3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2330" y="5268957"/>
              <a:ext cx="914400" cy="914400"/>
            </a:xfrm>
            <a:prstGeom prst="rect">
              <a:avLst/>
            </a:prstGeom>
          </p:spPr>
        </p:pic>
        <p:pic>
          <p:nvPicPr>
            <p:cNvPr id="7" name="Graphic 6" descr="Yoga with solid fill">
              <a:extLst>
                <a:ext uri="{FF2B5EF4-FFF2-40B4-BE49-F238E27FC236}">
                  <a16:creationId xmlns:a16="http://schemas.microsoft.com/office/drawing/2014/main" id="{2A3C0ACA-591C-494B-87A4-B208592D8D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2494" y="5251028"/>
              <a:ext cx="914400" cy="914400"/>
            </a:xfrm>
            <a:prstGeom prst="rect">
              <a:avLst/>
            </a:prstGeom>
          </p:spPr>
        </p:pic>
        <p:pic>
          <p:nvPicPr>
            <p:cNvPr id="8" name="Graphic 7" descr="Fruit bowl with solid fill">
              <a:extLst>
                <a:ext uri="{FF2B5EF4-FFF2-40B4-BE49-F238E27FC236}">
                  <a16:creationId xmlns:a16="http://schemas.microsoft.com/office/drawing/2014/main" id="{7674DF39-1DC4-48DF-AC75-FF1C871A69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8475" y="5276833"/>
              <a:ext cx="914400" cy="914400"/>
            </a:xfrm>
            <a:prstGeom prst="rect">
              <a:avLst/>
            </a:prstGeom>
          </p:spPr>
        </p:pic>
        <p:pic>
          <p:nvPicPr>
            <p:cNvPr id="9" name="Graphic 8" descr="Dancing with solid fill">
              <a:extLst>
                <a:ext uri="{FF2B5EF4-FFF2-40B4-BE49-F238E27FC236}">
                  <a16:creationId xmlns:a16="http://schemas.microsoft.com/office/drawing/2014/main" id="{09E38C62-4D5F-4197-97E5-6A31BAE188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76238" y="5280219"/>
              <a:ext cx="914400" cy="914400"/>
            </a:xfrm>
            <a:prstGeom prst="rect">
              <a:avLst/>
            </a:prstGeom>
          </p:spPr>
        </p:pic>
      </p:grpSp>
    </p:spTree>
    <p:extLst>
      <p:ext uri="{BB962C8B-B14F-4D97-AF65-F5344CB8AC3E}">
        <p14:creationId xmlns:p14="http://schemas.microsoft.com/office/powerpoint/2010/main" val="367031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6648-0197-4E60-94D0-3758682E2E05}"/>
              </a:ext>
            </a:extLst>
          </p:cNvPr>
          <p:cNvSpPr>
            <a:spLocks noGrp="1"/>
          </p:cNvSpPr>
          <p:nvPr>
            <p:ph type="title"/>
          </p:nvPr>
        </p:nvSpPr>
        <p:spPr>
          <a:xfrm>
            <a:off x="628649" y="365126"/>
            <a:ext cx="8729663" cy="1325563"/>
          </a:xfrm>
        </p:spPr>
        <p:txBody>
          <a:bodyPr rtlCol="0"/>
          <a:lstStyle/>
          <a:p>
            <a:pPr rtl="0"/>
            <a:r>
              <a:rPr lang="es-US" b="1" spc="-200" dirty="0">
                <a:solidFill>
                  <a:srgbClr val="00426A"/>
                </a:solidFill>
                <a:cs typeface="Times New Roman" panose="02020603050405020304" pitchFamily="18" charset="0"/>
              </a:rPr>
              <a:t>Beneficios que aporta el bienestar a los adultos</a:t>
            </a:r>
          </a:p>
        </p:txBody>
      </p:sp>
      <p:sp>
        <p:nvSpPr>
          <p:cNvPr id="3" name="Content Placeholder 2">
            <a:extLst>
              <a:ext uri="{FF2B5EF4-FFF2-40B4-BE49-F238E27FC236}">
                <a16:creationId xmlns:a16="http://schemas.microsoft.com/office/drawing/2014/main" id="{DA870CB8-E2FF-446C-8B80-6EC96506C0B3}"/>
              </a:ext>
            </a:extLst>
          </p:cNvPr>
          <p:cNvSpPr>
            <a:spLocks noGrp="1"/>
          </p:cNvSpPr>
          <p:nvPr>
            <p:ph idx="1"/>
          </p:nvPr>
        </p:nvSpPr>
        <p:spPr>
          <a:xfrm>
            <a:off x="628650" y="1853335"/>
            <a:ext cx="8358188" cy="4351338"/>
          </a:xfrm>
        </p:spPr>
        <p:txBody>
          <a:bodyPr rtlCol="0">
            <a:normAutofit/>
          </a:bodyPr>
          <a:lstStyle/>
          <a:p>
            <a:r>
              <a:rPr lang="es-US" sz="2600" dirty="0">
                <a:solidFill>
                  <a:srgbClr val="00426A"/>
                </a:solidFill>
                <a:latin typeface="Montserrat" panose="00000500000000000000" pitchFamily="2" charset="0"/>
              </a:rPr>
              <a:t>Crea ejemplos a seguir para los niños, las familias y los compañeros de trabajo.</a:t>
            </a:r>
          </a:p>
          <a:p>
            <a:r>
              <a:rPr lang="es-US" sz="2600" dirty="0">
                <a:solidFill>
                  <a:srgbClr val="00426A"/>
                </a:solidFill>
                <a:latin typeface="Montserrat" panose="00000500000000000000" pitchFamily="2" charset="0"/>
              </a:rPr>
              <a:t>Mejora la confianza.</a:t>
            </a:r>
          </a:p>
          <a:p>
            <a:r>
              <a:rPr lang="es-US" sz="2600" dirty="0">
                <a:solidFill>
                  <a:srgbClr val="00426A"/>
                </a:solidFill>
                <a:latin typeface="Montserrat" panose="00000500000000000000" pitchFamily="2" charset="0"/>
              </a:rPr>
              <a:t>Aumenta la agudeza mental. </a:t>
            </a:r>
          </a:p>
          <a:p>
            <a:r>
              <a:rPr lang="es-US" sz="2600" dirty="0">
                <a:solidFill>
                  <a:srgbClr val="00426A"/>
                </a:solidFill>
                <a:latin typeface="Montserrat" panose="00000500000000000000" pitchFamily="2" charset="0"/>
              </a:rPr>
              <a:t>Mejora la productividad.</a:t>
            </a:r>
          </a:p>
          <a:p>
            <a:r>
              <a:rPr lang="es-US" sz="2600" dirty="0">
                <a:solidFill>
                  <a:srgbClr val="00426A"/>
                </a:solidFill>
                <a:latin typeface="Montserrat" panose="00000500000000000000" pitchFamily="2" charset="0"/>
              </a:rPr>
              <a:t>Reduce los costos de ausencias, enfermedades y cuidado de la salud.</a:t>
            </a:r>
          </a:p>
          <a:p>
            <a:r>
              <a:rPr lang="es-US" sz="2600" dirty="0">
                <a:solidFill>
                  <a:srgbClr val="00426A"/>
                </a:solidFill>
                <a:latin typeface="Montserrat" panose="00000500000000000000" pitchFamily="2" charset="0"/>
              </a:rPr>
              <a:t>Aumenta la lealtad y la retención.</a:t>
            </a:r>
          </a:p>
          <a:p>
            <a:pPr marL="0" indent="0" rtl="0">
              <a:buNone/>
            </a:pPr>
            <a:endParaRPr lang="en-US" dirty="0"/>
          </a:p>
        </p:txBody>
      </p:sp>
    </p:spTree>
    <p:extLst>
      <p:ext uri="{BB962C8B-B14F-4D97-AF65-F5344CB8AC3E}">
        <p14:creationId xmlns:p14="http://schemas.microsoft.com/office/powerpoint/2010/main" val="371256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es-US" b="1" dirty="0">
                <a:solidFill>
                  <a:srgbClr val="00426A"/>
                </a:solidFill>
                <a:cs typeface="Times New Roman" panose="02020603050405020304" pitchFamily="18" charset="0"/>
              </a:rPr>
              <a:t>Función de la nutrición en el bienestar y la salud</a:t>
            </a:r>
          </a:p>
        </p:txBody>
      </p:sp>
      <p:sp>
        <p:nvSpPr>
          <p:cNvPr id="3" name="Content Placeholder 2"/>
          <p:cNvSpPr>
            <a:spLocks noGrp="1"/>
          </p:cNvSpPr>
          <p:nvPr>
            <p:ph idx="1"/>
          </p:nvPr>
        </p:nvSpPr>
        <p:spPr/>
        <p:txBody>
          <a:bodyPr rtlCol="0">
            <a:normAutofit fontScale="92500" lnSpcReduction="10000"/>
          </a:bodyPr>
          <a:lstStyle/>
          <a:p>
            <a:pPr>
              <a:spcBef>
                <a:spcPts val="1800"/>
              </a:spcBef>
            </a:pPr>
            <a:r>
              <a:rPr lang="es-US" sz="2400" b="0" dirty="0">
                <a:solidFill>
                  <a:srgbClr val="00426A"/>
                </a:solidFill>
                <a:latin typeface="Montserrat" panose="00000500000000000000" pitchFamily="2" charset="0"/>
              </a:rPr>
              <a:t>Una buena nutrición forma parte de un estilo de vida saludable.</a:t>
            </a:r>
          </a:p>
          <a:p>
            <a:pPr>
              <a:spcBef>
                <a:spcPts val="1800"/>
              </a:spcBef>
            </a:pPr>
            <a:r>
              <a:rPr lang="es-US" sz="2400" b="0" dirty="0">
                <a:solidFill>
                  <a:srgbClr val="00426A"/>
                </a:solidFill>
                <a:latin typeface="Montserrat" panose="00000500000000000000" pitchFamily="2" charset="0"/>
              </a:rPr>
              <a:t>No toda la gente tiene acceso a una alimentación nutritiva, asequible</a:t>
            </a:r>
            <a:r>
              <a:rPr lang="es-US" sz="2400" dirty="0">
                <a:solidFill>
                  <a:srgbClr val="00426A"/>
                </a:solidFill>
                <a:latin typeface="Montserrat" panose="00000500000000000000" pitchFamily="2" charset="0"/>
              </a:rPr>
              <a:t> y adaptada a su cultura.</a:t>
            </a:r>
          </a:p>
          <a:p>
            <a:pPr>
              <a:spcBef>
                <a:spcPts val="1800"/>
              </a:spcBef>
            </a:pPr>
            <a:r>
              <a:rPr lang="es-US" sz="2400" b="0" dirty="0">
                <a:solidFill>
                  <a:srgbClr val="00426A"/>
                </a:solidFill>
                <a:latin typeface="Montserrat" panose="00000500000000000000" pitchFamily="2" charset="0"/>
              </a:rPr>
              <a:t>Esta falta de acceso puede propiciar una dieta deficiente, la cual está asociada con un mayor riesgo para la salud, como enfermedades cardíacas, presión arterial elevada, diabetes tipo 2, osteoporosis y algunos tipos de cáncer.</a:t>
            </a:r>
          </a:p>
          <a:p>
            <a:pPr>
              <a:spcBef>
                <a:spcPts val="1800"/>
              </a:spcBef>
            </a:pPr>
            <a:r>
              <a:rPr lang="es-US" sz="2400" b="0" dirty="0">
                <a:solidFill>
                  <a:srgbClr val="00426A"/>
                </a:solidFill>
                <a:latin typeface="Montserrat" panose="00000500000000000000" pitchFamily="2" charset="0"/>
              </a:rPr>
              <a:t>Los alimentos que consumimos en el presente afectan nuestra salud: cómo nos sentimos hoy, cómo nos sentiremos mañana y cómo nos sentiremos en el futuro.</a:t>
            </a:r>
          </a:p>
        </p:txBody>
      </p:sp>
    </p:spTree>
    <p:extLst>
      <p:ext uri="{BB962C8B-B14F-4D97-AF65-F5344CB8AC3E}">
        <p14:creationId xmlns:p14="http://schemas.microsoft.com/office/powerpoint/2010/main" val="403258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F023EB-470C-4F1C-8A3B-33F76E1156DA}"/>
              </a:ext>
            </a:extLst>
          </p:cNvPr>
          <p:cNvSpPr>
            <a:spLocks noGrp="1"/>
          </p:cNvSpPr>
          <p:nvPr>
            <p:ph type="title"/>
          </p:nvPr>
        </p:nvSpPr>
        <p:spPr>
          <a:xfrm>
            <a:off x="628650" y="202288"/>
            <a:ext cx="7886700" cy="1325563"/>
          </a:xfrm>
        </p:spPr>
        <p:txBody>
          <a:bodyPr rtlCol="0"/>
          <a:lstStyle/>
          <a:p>
            <a:pPr rtl="0"/>
            <a:r>
              <a:rPr lang="es-US" b="1" dirty="0">
                <a:solidFill>
                  <a:srgbClr val="00426A"/>
                </a:solidFill>
                <a:cs typeface="Times New Roman" panose="02020603050405020304" pitchFamily="18" charset="0"/>
              </a:rPr>
              <a:t>Plato para comer saludable</a:t>
            </a:r>
          </a:p>
        </p:txBody>
      </p:sp>
      <p:sp>
        <p:nvSpPr>
          <p:cNvPr id="7" name="TextBox 6"/>
          <p:cNvSpPr txBox="1"/>
          <p:nvPr/>
        </p:nvSpPr>
        <p:spPr>
          <a:xfrm>
            <a:off x="2777069" y="2690032"/>
            <a:ext cx="766231" cy="553998"/>
          </a:xfrm>
          <a:prstGeom prst="rect">
            <a:avLst/>
          </a:prstGeom>
          <a:noFill/>
        </p:spPr>
        <p:txBody>
          <a:bodyPr wrap="square" rtlCol="0">
            <a:spAutoFit/>
          </a:bodyPr>
          <a:lstStyle/>
          <a:p>
            <a:pPr algn="ctr"/>
            <a:r>
              <a:rPr lang="en-US" sz="1000" b="1" dirty="0">
                <a:solidFill>
                  <a:schemeClr val="bg1"/>
                </a:solidFill>
              </a:rPr>
              <a:t>ACEITES SALUDA-BLES</a:t>
            </a:r>
          </a:p>
        </p:txBody>
      </p:sp>
      <p:sp>
        <p:nvSpPr>
          <p:cNvPr id="9" name="TextBox 8"/>
          <p:cNvSpPr txBox="1"/>
          <p:nvPr/>
        </p:nvSpPr>
        <p:spPr>
          <a:xfrm>
            <a:off x="3471335" y="3488876"/>
            <a:ext cx="1035050" cy="276999"/>
          </a:xfrm>
          <a:prstGeom prst="rect">
            <a:avLst/>
          </a:prstGeom>
          <a:noFill/>
        </p:spPr>
        <p:txBody>
          <a:bodyPr wrap="square" rtlCol="0">
            <a:spAutoFit/>
          </a:bodyPr>
          <a:lstStyle/>
          <a:p>
            <a:pPr algn="ctr"/>
            <a:r>
              <a:rPr lang="en-US" sz="1200" b="1" dirty="0">
                <a:solidFill>
                  <a:schemeClr val="bg1"/>
                </a:solidFill>
              </a:rPr>
              <a:t>VERDURAS</a:t>
            </a:r>
          </a:p>
        </p:txBody>
      </p:sp>
      <p:sp>
        <p:nvSpPr>
          <p:cNvPr id="12" name="TextBox 11"/>
          <p:cNvSpPr txBox="1"/>
          <p:nvPr/>
        </p:nvSpPr>
        <p:spPr>
          <a:xfrm>
            <a:off x="5539319" y="2513873"/>
            <a:ext cx="766231" cy="246221"/>
          </a:xfrm>
          <a:prstGeom prst="rect">
            <a:avLst/>
          </a:prstGeom>
          <a:noFill/>
        </p:spPr>
        <p:txBody>
          <a:bodyPr wrap="square" rtlCol="0">
            <a:spAutoFit/>
          </a:bodyPr>
          <a:lstStyle/>
          <a:p>
            <a:pPr algn="ctr"/>
            <a:r>
              <a:rPr lang="en-US" sz="1000" b="1" dirty="0">
                <a:solidFill>
                  <a:schemeClr val="bg1"/>
                </a:solidFill>
              </a:rPr>
              <a:t>AGUA</a:t>
            </a:r>
          </a:p>
        </p:txBody>
      </p:sp>
      <p:sp>
        <p:nvSpPr>
          <p:cNvPr id="13" name="TextBox 12"/>
          <p:cNvSpPr txBox="1"/>
          <p:nvPr/>
        </p:nvSpPr>
        <p:spPr>
          <a:xfrm>
            <a:off x="4656139" y="3179881"/>
            <a:ext cx="1035050" cy="461665"/>
          </a:xfrm>
          <a:prstGeom prst="rect">
            <a:avLst/>
          </a:prstGeom>
          <a:noFill/>
        </p:spPr>
        <p:txBody>
          <a:bodyPr wrap="square" rtlCol="0">
            <a:spAutoFit/>
          </a:bodyPr>
          <a:lstStyle/>
          <a:p>
            <a:pPr algn="ctr"/>
            <a:r>
              <a:rPr lang="en-US" sz="1200" b="1" dirty="0">
                <a:solidFill>
                  <a:schemeClr val="bg1"/>
                </a:solidFill>
              </a:rPr>
              <a:t>CEREALES INTEGRALES</a:t>
            </a:r>
          </a:p>
        </p:txBody>
      </p:sp>
      <p:sp>
        <p:nvSpPr>
          <p:cNvPr id="14" name="TextBox 13"/>
          <p:cNvSpPr txBox="1"/>
          <p:nvPr/>
        </p:nvSpPr>
        <p:spPr>
          <a:xfrm>
            <a:off x="3595159" y="4482338"/>
            <a:ext cx="1035050" cy="276999"/>
          </a:xfrm>
          <a:prstGeom prst="rect">
            <a:avLst/>
          </a:prstGeom>
          <a:noFill/>
        </p:spPr>
        <p:txBody>
          <a:bodyPr wrap="square" rtlCol="0">
            <a:spAutoFit/>
          </a:bodyPr>
          <a:lstStyle/>
          <a:p>
            <a:pPr algn="ctr"/>
            <a:r>
              <a:rPr lang="en-US" sz="1200" b="1" dirty="0">
                <a:solidFill>
                  <a:schemeClr val="bg1"/>
                </a:solidFill>
              </a:rPr>
              <a:t>FRUTAS</a:t>
            </a:r>
          </a:p>
        </p:txBody>
      </p:sp>
      <p:sp>
        <p:nvSpPr>
          <p:cNvPr id="15" name="TextBox 14"/>
          <p:cNvSpPr txBox="1"/>
          <p:nvPr/>
        </p:nvSpPr>
        <p:spPr>
          <a:xfrm>
            <a:off x="4656139" y="4180604"/>
            <a:ext cx="1035050" cy="461665"/>
          </a:xfrm>
          <a:prstGeom prst="rect">
            <a:avLst/>
          </a:prstGeom>
          <a:noFill/>
        </p:spPr>
        <p:txBody>
          <a:bodyPr wrap="square" rtlCol="0">
            <a:spAutoFit/>
          </a:bodyPr>
          <a:lstStyle/>
          <a:p>
            <a:pPr algn="ctr"/>
            <a:r>
              <a:rPr lang="en-US" sz="1200" b="1" dirty="0">
                <a:solidFill>
                  <a:schemeClr val="bg1"/>
                </a:solidFill>
              </a:rPr>
              <a:t>PROTEÍNA SALUDABLE</a:t>
            </a:r>
          </a:p>
        </p:txBody>
      </p:sp>
      <p:pic>
        <p:nvPicPr>
          <p:cNvPr id="1026" name="Picture 2">
            <a:extLst>
              <a:ext uri="{FF2B5EF4-FFF2-40B4-BE49-F238E27FC236}">
                <a16:creationId xmlns:a16="http://schemas.microsoft.com/office/drawing/2014/main" id="{0ED9C363-CD91-C8DE-3854-D3F1A85E8D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8112" y="1303685"/>
            <a:ext cx="6547775"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60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8545-380F-4902-AA16-271585E90599}"/>
              </a:ext>
            </a:extLst>
          </p:cNvPr>
          <p:cNvSpPr>
            <a:spLocks noGrp="1"/>
          </p:cNvSpPr>
          <p:nvPr>
            <p:ph type="title"/>
          </p:nvPr>
        </p:nvSpPr>
        <p:spPr/>
        <p:txBody>
          <a:bodyPr rtlCol="0"/>
          <a:lstStyle/>
          <a:p>
            <a:pPr rtl="0"/>
            <a:r>
              <a:rPr lang="es-US" b="1">
                <a:solidFill>
                  <a:srgbClr val="00426A"/>
                </a:solidFill>
                <a:cs typeface="Times New Roman" panose="02020603050405020304" pitchFamily="18" charset="0"/>
              </a:rPr>
              <a:t>Alimentos culturalmente pertinentes</a:t>
            </a:r>
          </a:p>
        </p:txBody>
      </p:sp>
      <p:pic>
        <p:nvPicPr>
          <p:cNvPr id="4" name="Content Placeholder 3">
            <a:hlinkClick r:id="rId3"/>
            <a:extLst>
              <a:ext uri="{FF2B5EF4-FFF2-40B4-BE49-F238E27FC236}">
                <a16:creationId xmlns:a16="http://schemas.microsoft.com/office/drawing/2014/main" id="{2FE1B6AB-AC86-4244-934E-01E77B5946B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8650" y="1692148"/>
            <a:ext cx="7202496" cy="4020441"/>
          </a:xfrm>
          <a:prstGeom prst="rect">
            <a:avLst/>
          </a:prstGeom>
        </p:spPr>
      </p:pic>
      <p:sp>
        <p:nvSpPr>
          <p:cNvPr id="5" name="TextBox 4">
            <a:extLst>
              <a:ext uri="{FF2B5EF4-FFF2-40B4-BE49-F238E27FC236}">
                <a16:creationId xmlns:a16="http://schemas.microsoft.com/office/drawing/2014/main" id="{CD9AE912-E89A-413D-9CBD-5348F9CF5F0D}"/>
              </a:ext>
            </a:extLst>
          </p:cNvPr>
          <p:cNvSpPr txBox="1"/>
          <p:nvPr/>
        </p:nvSpPr>
        <p:spPr>
          <a:xfrm>
            <a:off x="628650" y="5908099"/>
            <a:ext cx="8259318" cy="584775"/>
          </a:xfrm>
          <a:prstGeom prst="rect">
            <a:avLst/>
          </a:prstGeom>
          <a:noFill/>
        </p:spPr>
        <p:txBody>
          <a:bodyPr wrap="square" rtlCol="0">
            <a:spAutoFit/>
          </a:bodyPr>
          <a:lstStyle/>
          <a:p>
            <a:pPr rtl="0"/>
            <a:r>
              <a:rPr lang="es-US" sz="1600" dirty="0">
                <a:solidFill>
                  <a:srgbClr val="00426A"/>
                </a:solidFill>
                <a:latin typeface="Montserrat" panose="00000500000000000000" pitchFamily="2" charset="0"/>
                <a:hlinkClick r:id="rId3"/>
              </a:rPr>
              <a:t>https://foodinsight.org/?s=diversifying+myplate</a:t>
            </a:r>
            <a:endParaRPr lang="en-US" sz="1600" dirty="0">
              <a:solidFill>
                <a:srgbClr val="00426A"/>
              </a:solidFill>
              <a:latin typeface="Montserrat" panose="00000500000000000000" pitchFamily="2" charset="0"/>
            </a:endParaRPr>
          </a:p>
          <a:p>
            <a:pPr rtl="0"/>
            <a:endParaRPr lang="en-US" sz="1600" dirty="0">
              <a:solidFill>
                <a:srgbClr val="00426A"/>
              </a:solidFill>
              <a:latin typeface="Montserrat" panose="00000500000000000000" pitchFamily="2" charset="0"/>
            </a:endParaRPr>
          </a:p>
        </p:txBody>
      </p:sp>
      <p:sp>
        <p:nvSpPr>
          <p:cNvPr id="6" name="TextBox 5"/>
          <p:cNvSpPr txBox="1"/>
          <p:nvPr/>
        </p:nvSpPr>
        <p:spPr>
          <a:xfrm>
            <a:off x="742950" y="4782206"/>
            <a:ext cx="4705350" cy="369332"/>
          </a:xfrm>
          <a:prstGeom prst="rect">
            <a:avLst/>
          </a:prstGeom>
          <a:noFill/>
        </p:spPr>
        <p:txBody>
          <a:bodyPr wrap="square" rtlCol="0">
            <a:spAutoFit/>
          </a:bodyPr>
          <a:lstStyle/>
          <a:p>
            <a:pPr algn="ctr"/>
            <a:r>
              <a:rPr lang="en-US" b="1" dirty="0"/>
              <a:t>Diversificación de MiPlato:</a:t>
            </a:r>
          </a:p>
        </p:txBody>
      </p:sp>
      <p:sp>
        <p:nvSpPr>
          <p:cNvPr id="7" name="TextBox 6"/>
          <p:cNvSpPr txBox="1"/>
          <p:nvPr/>
        </p:nvSpPr>
        <p:spPr>
          <a:xfrm>
            <a:off x="742949" y="5084863"/>
            <a:ext cx="4705351" cy="400110"/>
          </a:xfrm>
          <a:prstGeom prst="rect">
            <a:avLst/>
          </a:prstGeom>
          <a:noFill/>
        </p:spPr>
        <p:txBody>
          <a:bodyPr wrap="square" rtlCol="0">
            <a:spAutoFit/>
          </a:bodyPr>
          <a:lstStyle/>
          <a:p>
            <a:pPr algn="ctr"/>
            <a:r>
              <a:rPr lang="es-ES" sz="2000" b="1" spc="-100" dirty="0">
                <a:latin typeface="Arial Black" panose="020B0A04020102020204" pitchFamily="34" charset="0"/>
              </a:rPr>
              <a:t>Cocina musulmana del sur de Asia</a:t>
            </a:r>
            <a:endParaRPr lang="en-US" sz="2000" b="1" spc="-100" dirty="0">
              <a:latin typeface="Arial Black" panose="020B0A04020102020204" pitchFamily="34" charset="0"/>
            </a:endParaRPr>
          </a:p>
        </p:txBody>
      </p:sp>
    </p:spTree>
    <p:extLst>
      <p:ext uri="{BB962C8B-B14F-4D97-AF65-F5344CB8AC3E}">
        <p14:creationId xmlns:p14="http://schemas.microsoft.com/office/powerpoint/2010/main" val="365874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8ACE08-E7CE-4B2D-BE2B-FF41794A03D9}"/>
              </a:ext>
            </a:extLst>
          </p:cNvPr>
          <p:cNvPicPr>
            <a:picLocks noChangeAspect="1"/>
          </p:cNvPicPr>
          <p:nvPr/>
        </p:nvPicPr>
        <p:blipFill rotWithShape="1">
          <a:blip r:embed="rId3">
            <a:extLst>
              <a:ext uri="{28A0092B-C50C-407E-A947-70E740481C1C}">
                <a14:useLocalDpi xmlns:a14="http://schemas.microsoft.com/office/drawing/2010/main" val="0"/>
              </a:ext>
            </a:extLst>
          </a:blip>
          <a:srcRect r="693" b="533"/>
          <a:stretch/>
        </p:blipFill>
        <p:spPr>
          <a:xfrm>
            <a:off x="873063" y="1690688"/>
            <a:ext cx="6365937" cy="4092892"/>
          </a:xfrm>
          <a:prstGeom prst="rect">
            <a:avLst/>
          </a:prstGeom>
        </p:spPr>
      </p:pic>
      <p:sp>
        <p:nvSpPr>
          <p:cNvPr id="5" name="TextBox 4">
            <a:extLst>
              <a:ext uri="{FF2B5EF4-FFF2-40B4-BE49-F238E27FC236}">
                <a16:creationId xmlns:a16="http://schemas.microsoft.com/office/drawing/2014/main" id="{3C1432A8-131D-4118-897B-2B7A340333AD}"/>
              </a:ext>
            </a:extLst>
          </p:cNvPr>
          <p:cNvSpPr txBox="1"/>
          <p:nvPr/>
        </p:nvSpPr>
        <p:spPr>
          <a:xfrm>
            <a:off x="628650" y="6159679"/>
            <a:ext cx="8658554" cy="307777"/>
          </a:xfrm>
          <a:prstGeom prst="rect">
            <a:avLst/>
          </a:prstGeom>
          <a:noFill/>
        </p:spPr>
        <p:txBody>
          <a:bodyPr wrap="square" rtlCol="0">
            <a:spAutoFit/>
          </a:bodyPr>
          <a:lstStyle/>
          <a:p>
            <a:pPr rtl="0"/>
            <a:r>
              <a:rPr lang="es-US" sz="1400" dirty="0">
                <a:latin typeface="Montserrat" panose="00000500000000000000" pitchFamily="2" charset="0"/>
                <a:hlinkClick r:id="rId4"/>
              </a:rPr>
              <a:t>https://institute.org/health-care/services/diabetes-care/healthyplates/</a:t>
            </a:r>
            <a:endParaRPr lang="en-US" sz="1400" dirty="0">
              <a:latin typeface="Montserrat" panose="00000500000000000000" pitchFamily="2" charset="0"/>
            </a:endParaRPr>
          </a:p>
        </p:txBody>
      </p:sp>
      <p:sp>
        <p:nvSpPr>
          <p:cNvPr id="6" name="Title 1">
            <a:extLst>
              <a:ext uri="{FF2B5EF4-FFF2-40B4-BE49-F238E27FC236}">
                <a16:creationId xmlns:a16="http://schemas.microsoft.com/office/drawing/2014/main" id="{EFE2FF04-835E-4191-AA50-72C280588A51}"/>
              </a:ext>
            </a:extLst>
          </p:cNvPr>
          <p:cNvSpPr>
            <a:spLocks noGrp="1"/>
          </p:cNvSpPr>
          <p:nvPr>
            <p:ph type="title"/>
          </p:nvPr>
        </p:nvSpPr>
        <p:spPr>
          <a:xfrm>
            <a:off x="628650" y="365125"/>
            <a:ext cx="7886700" cy="1325563"/>
          </a:xfrm>
        </p:spPr>
        <p:txBody>
          <a:bodyPr rtlCol="0"/>
          <a:lstStyle/>
          <a:p>
            <a:pPr rtl="0"/>
            <a:r>
              <a:rPr lang="es-US" b="1">
                <a:solidFill>
                  <a:srgbClr val="00426A"/>
                </a:solidFill>
                <a:cs typeface="Times New Roman" panose="02020603050405020304" pitchFamily="18" charset="0"/>
              </a:rPr>
              <a:t>Alimentos culturalmente pertinentes</a:t>
            </a:r>
          </a:p>
        </p:txBody>
      </p:sp>
      <p:sp>
        <p:nvSpPr>
          <p:cNvPr id="7" name="TextBox 6"/>
          <p:cNvSpPr txBox="1"/>
          <p:nvPr/>
        </p:nvSpPr>
        <p:spPr>
          <a:xfrm>
            <a:off x="2501899" y="1730376"/>
            <a:ext cx="2946401" cy="477054"/>
          </a:xfrm>
          <a:prstGeom prst="rect">
            <a:avLst/>
          </a:prstGeom>
          <a:noFill/>
        </p:spPr>
        <p:txBody>
          <a:bodyPr wrap="square" rtlCol="0">
            <a:spAutoFit/>
          </a:bodyPr>
          <a:lstStyle/>
          <a:p>
            <a:pPr algn="ctr"/>
            <a:r>
              <a:rPr lang="es-ES" sz="2500" b="1" dirty="0">
                <a:latin typeface="Arial" panose="020B0604020202020204" pitchFamily="34" charset="0"/>
                <a:cs typeface="Arial" panose="020B0604020202020204" pitchFamily="34" charset="0"/>
              </a:rPr>
              <a:t>Mi plato saludable</a:t>
            </a:r>
            <a:endParaRPr lang="en-US" sz="2500" b="1" dirty="0">
              <a:latin typeface="Arial" panose="020B0604020202020204" pitchFamily="34" charset="0"/>
              <a:cs typeface="Arial" panose="020B0604020202020204" pitchFamily="34" charset="0"/>
            </a:endParaRPr>
          </a:p>
        </p:txBody>
      </p:sp>
      <p:sp>
        <p:nvSpPr>
          <p:cNvPr id="8" name="TextBox 7"/>
          <p:cNvSpPr txBox="1"/>
          <p:nvPr/>
        </p:nvSpPr>
        <p:spPr>
          <a:xfrm>
            <a:off x="5988051" y="2343230"/>
            <a:ext cx="584200" cy="307777"/>
          </a:xfrm>
          <a:prstGeom prst="rect">
            <a:avLst/>
          </a:prstGeom>
          <a:noFill/>
        </p:spPr>
        <p:txBody>
          <a:bodyPr wrap="square" rtlCol="0">
            <a:spAutoFit/>
          </a:bodyPr>
          <a:lstStyle/>
          <a:p>
            <a:pPr algn="ctr"/>
            <a:r>
              <a:rPr lang="es-ES" sz="700" dirty="0">
                <a:solidFill>
                  <a:schemeClr val="bg1"/>
                </a:solidFill>
                <a:latin typeface="Arial" panose="020B0604020202020204" pitchFamily="34" charset="0"/>
                <a:cs typeface="Arial" panose="020B0604020202020204" pitchFamily="34" charset="0"/>
              </a:rPr>
              <a:t>1/4 de almidón</a:t>
            </a:r>
            <a:endParaRPr lang="en-US" sz="7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6438901" y="2565480"/>
            <a:ext cx="584200" cy="307777"/>
          </a:xfrm>
          <a:prstGeom prst="rect">
            <a:avLst/>
          </a:prstGeom>
          <a:noFill/>
        </p:spPr>
        <p:txBody>
          <a:bodyPr wrap="square" rtlCol="0">
            <a:spAutoFit/>
          </a:bodyPr>
          <a:lstStyle/>
          <a:p>
            <a:pPr algn="ctr"/>
            <a:r>
              <a:rPr lang="es-ES" sz="700" dirty="0">
                <a:solidFill>
                  <a:schemeClr val="bg1"/>
                </a:solidFill>
                <a:latin typeface="Arial" panose="020B0604020202020204" pitchFamily="34" charset="0"/>
                <a:cs typeface="Arial" panose="020B0604020202020204" pitchFamily="34" charset="0"/>
              </a:rPr>
              <a:t>1/2 de verdura</a:t>
            </a:r>
            <a:endParaRPr lang="en-US" sz="7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5950159" y="2736295"/>
            <a:ext cx="644428" cy="307777"/>
          </a:xfrm>
          <a:prstGeom prst="rect">
            <a:avLst/>
          </a:prstGeom>
          <a:noFill/>
        </p:spPr>
        <p:txBody>
          <a:bodyPr wrap="square" rtlCol="0">
            <a:spAutoFit/>
          </a:bodyPr>
          <a:lstStyle/>
          <a:p>
            <a:pPr algn="ctr"/>
            <a:r>
              <a:rPr lang="es-ES" sz="700" dirty="0">
                <a:solidFill>
                  <a:schemeClr val="bg1"/>
                </a:solidFill>
                <a:latin typeface="Arial" panose="020B0604020202020204" pitchFamily="34" charset="0"/>
                <a:cs typeface="Arial" panose="020B0604020202020204" pitchFamily="34" charset="0"/>
              </a:rPr>
              <a:t>1/4 de proteína</a:t>
            </a:r>
            <a:endParaRPr lang="en-US" sz="7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1050498" y="3440310"/>
            <a:ext cx="968801" cy="307777"/>
          </a:xfrm>
          <a:prstGeom prst="rect">
            <a:avLst/>
          </a:prstGeom>
          <a:noFill/>
        </p:spPr>
        <p:txBody>
          <a:bodyPr wrap="square" rtlCol="0">
            <a:spAutoFit/>
          </a:bodyPr>
          <a:lstStyle/>
          <a:p>
            <a:pPr algn="ctr"/>
            <a:r>
              <a:rPr lang="es-ES" sz="700" dirty="0">
                <a:latin typeface="Arial" panose="020B0604020202020204" pitchFamily="34" charset="0"/>
                <a:cs typeface="Arial" panose="020B0604020202020204" pitchFamily="34" charset="0"/>
              </a:rPr>
              <a:t>El agua es la mejor bebida para usted.</a:t>
            </a:r>
            <a:endParaRPr lang="en-US" sz="700" dirty="0">
              <a:latin typeface="Arial" panose="020B0604020202020204" pitchFamily="34" charset="0"/>
              <a:cs typeface="Arial" panose="020B0604020202020204" pitchFamily="34" charset="0"/>
            </a:endParaRPr>
          </a:p>
        </p:txBody>
      </p:sp>
      <p:sp>
        <p:nvSpPr>
          <p:cNvPr id="12" name="TextBox 11"/>
          <p:cNvSpPr txBox="1"/>
          <p:nvPr/>
        </p:nvSpPr>
        <p:spPr>
          <a:xfrm>
            <a:off x="5994820" y="1838921"/>
            <a:ext cx="1082570" cy="307777"/>
          </a:xfrm>
          <a:prstGeom prst="rect">
            <a:avLst/>
          </a:prstGeom>
          <a:noFill/>
        </p:spPr>
        <p:txBody>
          <a:bodyPr wrap="square" rtlCol="0">
            <a:spAutoFit/>
          </a:bodyPr>
          <a:lstStyle/>
          <a:p>
            <a:pPr algn="ctr"/>
            <a:r>
              <a:rPr lang="es-ES" sz="700" dirty="0">
                <a:latin typeface="Arial" panose="020B0604020202020204" pitchFamily="34" charset="0"/>
                <a:cs typeface="Arial" panose="020B0604020202020204" pitchFamily="34" charset="0"/>
              </a:rPr>
              <a:t>Planifique las porciones de su plato.</a:t>
            </a:r>
            <a:endParaRPr lang="en-US" sz="700" dirty="0">
              <a:latin typeface="Arial" panose="020B0604020202020204" pitchFamily="34" charset="0"/>
              <a:cs typeface="Arial" panose="020B0604020202020204" pitchFamily="34" charset="0"/>
            </a:endParaRPr>
          </a:p>
        </p:txBody>
      </p:sp>
      <p:sp>
        <p:nvSpPr>
          <p:cNvPr id="13" name="TextBox 12"/>
          <p:cNvSpPr txBox="1"/>
          <p:nvPr/>
        </p:nvSpPr>
        <p:spPr>
          <a:xfrm>
            <a:off x="6140870" y="3379928"/>
            <a:ext cx="1082570" cy="184666"/>
          </a:xfrm>
          <a:prstGeom prst="rect">
            <a:avLst/>
          </a:prstGeom>
          <a:noFill/>
        </p:spPr>
        <p:txBody>
          <a:bodyPr wrap="square" rtlCol="0">
            <a:spAutoFit/>
          </a:bodyPr>
          <a:lstStyle/>
          <a:p>
            <a:pPr algn="ctr"/>
            <a:r>
              <a:rPr lang="es-ES" sz="600" dirty="0">
                <a:latin typeface="Arial" panose="020B0604020202020204" pitchFamily="34" charset="0"/>
                <a:cs typeface="Arial" panose="020B0604020202020204" pitchFamily="34" charset="0"/>
              </a:rPr>
              <a:t>Fruta o lácteos</a:t>
            </a:r>
            <a:endParaRPr lang="en-US" sz="600" dirty="0">
              <a:latin typeface="Arial" panose="020B0604020202020204" pitchFamily="34" charset="0"/>
              <a:cs typeface="Arial" panose="020B0604020202020204" pitchFamily="34" charset="0"/>
            </a:endParaRPr>
          </a:p>
        </p:txBody>
      </p:sp>
      <p:sp>
        <p:nvSpPr>
          <p:cNvPr id="14" name="TextBox 13"/>
          <p:cNvSpPr txBox="1"/>
          <p:nvPr/>
        </p:nvSpPr>
        <p:spPr>
          <a:xfrm>
            <a:off x="6108910" y="3531118"/>
            <a:ext cx="1146490" cy="369332"/>
          </a:xfrm>
          <a:prstGeom prst="rect">
            <a:avLst/>
          </a:prstGeom>
          <a:noFill/>
        </p:spPr>
        <p:txBody>
          <a:bodyPr wrap="square" rtlCol="0">
            <a:spAutoFit/>
          </a:bodyPr>
          <a:lstStyle/>
          <a:p>
            <a:pPr algn="ctr"/>
            <a:r>
              <a:rPr lang="es-ES" sz="600" dirty="0">
                <a:latin typeface="Arial" panose="020B0604020202020204" pitchFamily="34" charset="0"/>
                <a:cs typeface="Arial" panose="020B0604020202020204" pitchFamily="34" charset="0"/>
              </a:rPr>
              <a:t>Pregunte a su nutricionista si debe comer fruta o lácteos con las comidas.</a:t>
            </a:r>
            <a:endParaRPr lang="en-US" sz="600" dirty="0">
              <a:latin typeface="Arial" panose="020B0604020202020204" pitchFamily="34" charset="0"/>
              <a:cs typeface="Arial" panose="020B0604020202020204" pitchFamily="34" charset="0"/>
            </a:endParaRPr>
          </a:p>
        </p:txBody>
      </p:sp>
      <p:sp>
        <p:nvSpPr>
          <p:cNvPr id="15" name="TextBox 14"/>
          <p:cNvSpPr txBox="1"/>
          <p:nvPr/>
        </p:nvSpPr>
        <p:spPr>
          <a:xfrm>
            <a:off x="6173410" y="5068463"/>
            <a:ext cx="1146490" cy="276999"/>
          </a:xfrm>
          <a:prstGeom prst="rect">
            <a:avLst/>
          </a:prstGeom>
          <a:noFill/>
        </p:spPr>
        <p:txBody>
          <a:bodyPr wrap="square" rtlCol="0">
            <a:spAutoFit/>
          </a:bodyPr>
          <a:lstStyle/>
          <a:p>
            <a:pPr algn="ctr"/>
            <a:r>
              <a:rPr lang="en-US" sz="600" b="1" dirty="0">
                <a:solidFill>
                  <a:srgbClr val="1A681C"/>
                </a:solidFill>
                <a:latin typeface="Arial" panose="020B0604020202020204" pitchFamily="34" charset="0"/>
                <a:cs typeface="Arial" panose="020B0604020202020204" pitchFamily="34" charset="0"/>
              </a:rPr>
              <a:t>THE INSTITUTE FOR FAMILY HEALTH</a:t>
            </a:r>
          </a:p>
        </p:txBody>
      </p:sp>
      <p:sp>
        <p:nvSpPr>
          <p:cNvPr id="16" name="TextBox 15"/>
          <p:cNvSpPr txBox="1"/>
          <p:nvPr/>
        </p:nvSpPr>
        <p:spPr>
          <a:xfrm>
            <a:off x="6163410" y="5266726"/>
            <a:ext cx="1146490" cy="184666"/>
          </a:xfrm>
          <a:prstGeom prst="rect">
            <a:avLst/>
          </a:prstGeom>
          <a:noFill/>
        </p:spPr>
        <p:txBody>
          <a:bodyPr wrap="square" rtlCol="0">
            <a:spAutoFit/>
          </a:bodyPr>
          <a:lstStyle/>
          <a:p>
            <a:pPr algn="ctr"/>
            <a:r>
              <a:rPr lang="en-US" sz="600" b="1" dirty="0">
                <a:solidFill>
                  <a:srgbClr val="1A681C"/>
                </a:solidFill>
                <a:latin typeface="Arial" panose="020B0604020202020204" pitchFamily="34" charset="0"/>
                <a:cs typeface="Arial" panose="020B0604020202020204" pitchFamily="34" charset="0"/>
              </a:rPr>
              <a:t>www.institute.org</a:t>
            </a:r>
          </a:p>
        </p:txBody>
      </p:sp>
      <p:sp>
        <p:nvSpPr>
          <p:cNvPr id="17" name="TextBox 16"/>
          <p:cNvSpPr txBox="1"/>
          <p:nvPr/>
        </p:nvSpPr>
        <p:spPr>
          <a:xfrm>
            <a:off x="6292633" y="5389532"/>
            <a:ext cx="1146490" cy="184666"/>
          </a:xfrm>
          <a:prstGeom prst="rect">
            <a:avLst/>
          </a:prstGeom>
          <a:noFill/>
        </p:spPr>
        <p:txBody>
          <a:bodyPr wrap="square" rtlCol="0">
            <a:spAutoFit/>
          </a:bodyPr>
          <a:lstStyle/>
          <a:p>
            <a:r>
              <a:rPr lang="en-US" sz="600" b="1" dirty="0">
                <a:solidFill>
                  <a:srgbClr val="1A681C"/>
                </a:solidFill>
                <a:latin typeface="Arial" panose="020B0604020202020204" pitchFamily="34" charset="0"/>
                <a:cs typeface="Arial" panose="020B0604020202020204" pitchFamily="34" charset="0"/>
              </a:rPr>
              <a:t>SÍGANOS</a:t>
            </a:r>
          </a:p>
        </p:txBody>
      </p:sp>
      <p:sp>
        <p:nvSpPr>
          <p:cNvPr id="18" name="TextBox 17"/>
          <p:cNvSpPr txBox="1"/>
          <p:nvPr/>
        </p:nvSpPr>
        <p:spPr>
          <a:xfrm>
            <a:off x="830849" y="3531118"/>
            <a:ext cx="261610" cy="2317470"/>
          </a:xfrm>
          <a:prstGeom prst="rect">
            <a:avLst/>
          </a:prstGeom>
          <a:noFill/>
        </p:spPr>
        <p:txBody>
          <a:bodyPr vert="vert270" wrap="square" rtlCol="0">
            <a:spAutoFit/>
          </a:bodyPr>
          <a:lstStyle/>
          <a:p>
            <a:pPr algn="ctr"/>
            <a:r>
              <a:rPr lang="es-ES" sz="500" dirty="0">
                <a:latin typeface="Arial" panose="020B0604020202020204" pitchFamily="34" charset="0"/>
                <a:cs typeface="Arial" panose="020B0604020202020204" pitchFamily="34" charset="0"/>
              </a:rPr>
              <a:t>2012-2018 The Institute for Family Health. Todos los derechos reservados.</a:t>
            </a:r>
            <a:endParaRPr lang="en-US" sz="500" dirty="0">
              <a:latin typeface="Arial" panose="020B0604020202020204" pitchFamily="34" charset="0"/>
              <a:cs typeface="Arial" panose="020B0604020202020204" pitchFamily="34" charset="0"/>
            </a:endParaRPr>
          </a:p>
        </p:txBody>
      </p:sp>
      <p:sp>
        <p:nvSpPr>
          <p:cNvPr id="19" name="TextBox 18"/>
          <p:cNvSpPr txBox="1"/>
          <p:nvPr/>
        </p:nvSpPr>
        <p:spPr>
          <a:xfrm>
            <a:off x="1934876" y="2381330"/>
            <a:ext cx="1103566" cy="523220"/>
          </a:xfrm>
          <a:prstGeom prst="rect">
            <a:avLst/>
          </a:prstGeom>
          <a:noFill/>
        </p:spPr>
        <p:txBody>
          <a:bodyPr wrap="square" rtlCol="0">
            <a:spAutoFit/>
          </a:bodyPr>
          <a:lstStyle/>
          <a:p>
            <a:pPr algn="ctr"/>
            <a:r>
              <a:rPr lang="es-ES" sz="1400" dirty="0">
                <a:solidFill>
                  <a:schemeClr val="accent4"/>
                </a:solidFill>
                <a:latin typeface="Arial Black" panose="020B0A04020102020204" pitchFamily="34" charset="0"/>
                <a:cs typeface="Arial" panose="020B0604020202020204" pitchFamily="34" charset="0"/>
              </a:rPr>
              <a:t>1/4 de almidón</a:t>
            </a:r>
            <a:endParaRPr lang="en-US" sz="1400" dirty="0">
              <a:solidFill>
                <a:schemeClr val="accent4"/>
              </a:solidFill>
              <a:latin typeface="Arial Black" panose="020B0A04020102020204" pitchFamily="34" charset="0"/>
              <a:cs typeface="Arial" panose="020B0604020202020204" pitchFamily="34" charset="0"/>
            </a:endParaRPr>
          </a:p>
        </p:txBody>
      </p:sp>
      <p:sp>
        <p:nvSpPr>
          <p:cNvPr id="20" name="TextBox 19"/>
          <p:cNvSpPr txBox="1"/>
          <p:nvPr/>
        </p:nvSpPr>
        <p:spPr>
          <a:xfrm>
            <a:off x="5466565" y="3918785"/>
            <a:ext cx="1103566" cy="523220"/>
          </a:xfrm>
          <a:prstGeom prst="rect">
            <a:avLst/>
          </a:prstGeom>
          <a:noFill/>
        </p:spPr>
        <p:txBody>
          <a:bodyPr wrap="square" rtlCol="0">
            <a:spAutoFit/>
          </a:bodyPr>
          <a:lstStyle/>
          <a:p>
            <a:pPr algn="ctr"/>
            <a:r>
              <a:rPr lang="es-ES" sz="1400" dirty="0">
                <a:solidFill>
                  <a:srgbClr val="1A681C"/>
                </a:solidFill>
                <a:latin typeface="Arial Black" panose="020B0A04020102020204" pitchFamily="34" charset="0"/>
                <a:cs typeface="Arial" panose="020B0604020202020204" pitchFamily="34" charset="0"/>
              </a:rPr>
              <a:t>1/2 de verdura</a:t>
            </a:r>
            <a:endParaRPr lang="en-US" sz="1400" dirty="0">
              <a:solidFill>
                <a:srgbClr val="1A681C"/>
              </a:solidFill>
              <a:latin typeface="Arial Black" panose="020B0A04020102020204" pitchFamily="34" charset="0"/>
              <a:cs typeface="Arial" panose="020B0604020202020204" pitchFamily="34" charset="0"/>
            </a:endParaRPr>
          </a:p>
        </p:txBody>
      </p:sp>
      <p:sp>
        <p:nvSpPr>
          <p:cNvPr id="21" name="TextBox 20"/>
          <p:cNvSpPr txBox="1"/>
          <p:nvPr/>
        </p:nvSpPr>
        <p:spPr>
          <a:xfrm>
            <a:off x="1755625" y="4518730"/>
            <a:ext cx="1103566" cy="523220"/>
          </a:xfrm>
          <a:prstGeom prst="rect">
            <a:avLst/>
          </a:prstGeom>
          <a:noFill/>
        </p:spPr>
        <p:txBody>
          <a:bodyPr wrap="square" rtlCol="0">
            <a:spAutoFit/>
          </a:bodyPr>
          <a:lstStyle/>
          <a:p>
            <a:pPr algn="ctr"/>
            <a:r>
              <a:rPr lang="es-ES" sz="1400" dirty="0">
                <a:solidFill>
                  <a:srgbClr val="FA0000"/>
                </a:solidFill>
                <a:latin typeface="Arial Black" panose="020B0A04020102020204" pitchFamily="34" charset="0"/>
                <a:cs typeface="Arial" panose="020B0604020202020204" pitchFamily="34" charset="0"/>
              </a:rPr>
              <a:t>1/4 de proteína</a:t>
            </a:r>
            <a:endParaRPr lang="en-US" sz="1400" dirty="0">
              <a:solidFill>
                <a:srgbClr val="FA00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399554863"/>
      </p:ext>
    </p:extLst>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Gotham"/>
        <a:ea typeface=""/>
        <a:cs typeface=""/>
      </a:majorFont>
      <a:minorFont>
        <a:latin typeface="Got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9" ma:contentTypeDescription="Create a new document." ma:contentTypeScope="" ma:versionID="4de9d8b928e8543e1f115af34c843933">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e0be40ab95b1929d1d270abf8b76ba55"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documentManagement>
</p:properties>
</file>

<file path=customXml/itemProps1.xml><?xml version="1.0" encoding="utf-8"?>
<ds:datastoreItem xmlns:ds="http://schemas.openxmlformats.org/officeDocument/2006/customXml" ds:itemID="{ECC86708-EF89-4250-A7B0-94528AC042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04B668-A04D-420E-B239-11DEC8369807}">
  <ds:schemaRefs>
    <ds:schemaRef ds:uri="http://schemas.microsoft.com/sharepoint/v3/contenttype/forms"/>
  </ds:schemaRefs>
</ds:datastoreItem>
</file>

<file path=customXml/itemProps3.xml><?xml version="1.0" encoding="utf-8"?>
<ds:datastoreItem xmlns:ds="http://schemas.openxmlformats.org/officeDocument/2006/customXml" ds:itemID="{9984392E-8945-4C41-86AD-2A3A9E4732DC}">
  <ds:schemaRefs>
    <ds:schemaRef ds:uri="http://purl.org/dc/dcmitype/"/>
    <ds:schemaRef ds:uri="128e445f-53bd-4d7c-94e9-7ccc49acf3c2"/>
    <ds:schemaRef ds:uri="http://schemas.microsoft.com/office/2006/documentManagement/types"/>
    <ds:schemaRef ds:uri="http://schemas.openxmlformats.org/package/2006/metadata/core-properties"/>
    <ds:schemaRef ds:uri="60dfdbe2-22b5-4261-a021-0a589e027dce"/>
    <ds:schemaRef ds:uri="http://www.w3.org/XML/1998/namespace"/>
    <ds:schemaRef ds:uri="http://schemas.microsoft.com/office/2006/metadata/properti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1463</TotalTime>
  <Words>11069</Words>
  <Application>Microsoft Office PowerPoint</Application>
  <PresentationFormat>On-screen Show (4:3)</PresentationFormat>
  <Paragraphs>635</Paragraphs>
  <Slides>38</Slides>
  <Notes>38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38</vt:i4>
      </vt:variant>
    </vt:vector>
  </HeadingPairs>
  <TitlesOfParts>
    <vt:vector size="52" baseType="lpstr">
      <vt:lpstr>Arial</vt:lpstr>
      <vt:lpstr>Arial Black</vt:lpstr>
      <vt:lpstr>Arial Narrow</vt:lpstr>
      <vt:lpstr>Calibri</vt:lpstr>
      <vt:lpstr>Gotham</vt:lpstr>
      <vt:lpstr>Montserrat</vt:lpstr>
      <vt:lpstr>Segoe UI</vt:lpstr>
      <vt:lpstr>Symbol</vt:lpstr>
      <vt:lpstr>Times New Roman</vt:lpstr>
      <vt:lpstr>Wingdings</vt:lpstr>
      <vt:lpstr>YouTube Sans</vt:lpstr>
      <vt:lpstr>Default Design</vt:lpstr>
      <vt:lpstr>Office Theme</vt:lpstr>
      <vt:lpstr>1_Default Design</vt:lpstr>
      <vt:lpstr>PowerPoint Presentation</vt:lpstr>
      <vt:lpstr>Objetivos del día de hoy</vt:lpstr>
      <vt:lpstr>¿Cuál es su historia de alimentación?</vt:lpstr>
      <vt:lpstr>¿Qué es el bienestar?</vt:lpstr>
      <vt:lpstr>Beneficios que aporta el bienestar a los adultos</vt:lpstr>
      <vt:lpstr>Función de la nutrición en el bienestar y la salud</vt:lpstr>
      <vt:lpstr>Plato para comer saludable</vt:lpstr>
      <vt:lpstr>Alimentos culturalmente pertinentes</vt:lpstr>
      <vt:lpstr>Alimentos culturalmente pertinentes</vt:lpstr>
      <vt:lpstr>Culturally Relevant Meals</vt:lpstr>
      <vt:lpstr>Un patrón de alimentación saludable</vt:lpstr>
      <vt:lpstr>Comprensión de la etiqueta de información nutricional</vt:lpstr>
      <vt:lpstr>Lista de ingredientes</vt:lpstr>
      <vt:lpstr>¿Cómo elegir qué comer? </vt:lpstr>
      <vt:lpstr>Bebidas endulzadas con azúcar (SSB)</vt:lpstr>
      <vt:lpstr>¿Cuánta azúcar contiene esta bebida?</vt:lpstr>
      <vt:lpstr>Ingesta promedio = 22 cucharaditas por día</vt:lpstr>
      <vt:lpstr>Guía de porciones</vt:lpstr>
      <vt:lpstr>Los retos de una  alimentación saludable</vt:lpstr>
      <vt:lpstr>Inseguridad alimentaria</vt:lpstr>
      <vt:lpstr>Justicia alimenticia: cómo abordar los obstáculos para una alimentación sana</vt:lpstr>
      <vt:lpstr>Justicia alimenticia: cómo abordar los obstáculos para una alimentación sana</vt:lpstr>
      <vt:lpstr>PowerPoint Presentation</vt:lpstr>
      <vt:lpstr>PowerPoint Presentation</vt:lpstr>
      <vt:lpstr>Reflexiones sobre comer con atención plena</vt:lpstr>
      <vt:lpstr>Estrategias para comer con atención plena</vt:lpstr>
      <vt:lpstr>Plan de acción</vt:lpstr>
      <vt:lpstr>Establezca sus metas</vt:lpstr>
      <vt:lpstr>PowerPoint Presentation</vt:lpstr>
      <vt:lpstr>¿Por qué es importante que los bebés, los niños pequeños y los niños en edad preescolar lleven una alimentación sana?</vt:lpstr>
      <vt:lpstr>Crecimiento físico y desarrollo</vt:lpstr>
      <vt:lpstr>Desarrollo cerebral</vt:lpstr>
      <vt:lpstr>Hábitos alimenticios sanos y salud bucal</vt:lpstr>
      <vt:lpstr>Desarrollo socioemocional</vt:lpstr>
      <vt:lpstr>PowerPoint Presentation</vt:lpstr>
      <vt:lpstr>¡Acompáñenos para obtener más información!</vt:lpstr>
      <vt:lpstr>Reconocimientos</vt:lpstr>
      <vt:lpstr>PowerPoint Presentation</vt:lpstr>
    </vt:vector>
  </TitlesOfParts>
  <Company>Nemours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Duchette, Rebekah</dc:creator>
  <cp:lastModifiedBy>Duchette, Rebekah</cp:lastModifiedBy>
  <cp:revision>125</cp:revision>
  <dcterms:created xsi:type="dcterms:W3CDTF">2020-03-19T14:21:13Z</dcterms:created>
  <dcterms:modified xsi:type="dcterms:W3CDTF">2024-06-10T14:21:46Z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