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4"/>
    <p:sldMasterId id="2147483813" r:id="rId5"/>
    <p:sldMasterId id="2147483826" r:id="rId6"/>
    <p:sldMasterId id="2147483836" r:id="rId7"/>
  </p:sldMasterIdLst>
  <p:notesMasterIdLst>
    <p:notesMasterId r:id="rId47"/>
  </p:notesMasterIdLst>
  <p:handoutMasterIdLst>
    <p:handoutMasterId r:id="rId48"/>
  </p:handoutMasterIdLst>
  <p:sldIdLst>
    <p:sldId id="262" r:id="rId8"/>
    <p:sldId id="274" r:id="rId9"/>
    <p:sldId id="286" r:id="rId10"/>
    <p:sldId id="318" r:id="rId11"/>
    <p:sldId id="321" r:id="rId12"/>
    <p:sldId id="383" r:id="rId13"/>
    <p:sldId id="320" r:id="rId14"/>
    <p:sldId id="338" r:id="rId15"/>
    <p:sldId id="322" r:id="rId16"/>
    <p:sldId id="323" r:id="rId17"/>
    <p:sldId id="324" r:id="rId18"/>
    <p:sldId id="325" r:id="rId19"/>
    <p:sldId id="326" r:id="rId20"/>
    <p:sldId id="306" r:id="rId21"/>
    <p:sldId id="346" r:id="rId22"/>
    <p:sldId id="347" r:id="rId23"/>
    <p:sldId id="259" r:id="rId24"/>
    <p:sldId id="269" r:id="rId25"/>
    <p:sldId id="271" r:id="rId26"/>
    <p:sldId id="384" r:id="rId27"/>
    <p:sldId id="296" r:id="rId28"/>
    <p:sldId id="272" r:id="rId29"/>
    <p:sldId id="270" r:id="rId30"/>
    <p:sldId id="273" r:id="rId31"/>
    <p:sldId id="377" r:id="rId32"/>
    <p:sldId id="348" r:id="rId33"/>
    <p:sldId id="380" r:id="rId34"/>
    <p:sldId id="388" r:id="rId35"/>
    <p:sldId id="301" r:id="rId36"/>
    <p:sldId id="385" r:id="rId37"/>
    <p:sldId id="336" r:id="rId38"/>
    <p:sldId id="334" r:id="rId39"/>
    <p:sldId id="335" r:id="rId40"/>
    <p:sldId id="386" r:id="rId41"/>
    <p:sldId id="330" r:id="rId42"/>
    <p:sldId id="382" r:id="rId43"/>
    <p:sldId id="340" r:id="rId44"/>
    <p:sldId id="263" r:id="rId45"/>
    <p:sldId id="350" r:id="rId46"/>
  </p:sldIdLst>
  <p:sldSz cx="9144000" cy="6858000" type="screen4x3"/>
  <p:notesSz cx="6858000" cy="9144000"/>
  <p:defaultTextStyle>
    <a:defPPr rtl="0">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4CE536-CF07-F113-1263-5DB9053A44BF}" name="Duchette, Rebekah" initials="DR" userId="S::rd0057@nemours.org::165f8d16-cdf4-4bcd-aefd-1ad807eec2cc" providerId="AD"/>
  <p188:author id="{50D5DB3A-141C-774C-3A95-7265A73D4C37}" name="Payes, Roshelle" initials="PR" userId="S::rp0009@nemours.org::40a02bf0-f419-4fe2-aa30-42475b76c715" providerId="AD"/>
  <p188:author id="{1F78F1CB-2DBA-2AC6-4001-CB5F6F173F7B}" name="Kady Pecorella" initials="KP" userId="S::kpecorella@institutephi.org::93691d49-5d8f-43c3-9fa5-e904e49cb4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Rose" initials="KR" lastIdx="2" clrIdx="2">
    <p:extLst>
      <p:ext uri="{19B8F6BF-5375-455C-9EA6-DF929625EA0E}">
        <p15:presenceInfo xmlns:p15="http://schemas.microsoft.com/office/powerpoint/2012/main" userId="S::katerose.bobseine@health.ny.gov::08ac0a91-477c-4246-b8ea-aa2385662a78" providerId="AD"/>
      </p:ext>
    </p:extLst>
  </p:cmAuthor>
  <p:cmAuthor id="2" name="Cohen, Theresa A (HEALTH)" initials="CTA(" lastIdx="8" clrIdx="3">
    <p:extLst>
      <p:ext uri="{19B8F6BF-5375-455C-9EA6-DF929625EA0E}">
        <p15:presenceInfo xmlns:p15="http://schemas.microsoft.com/office/powerpoint/2012/main" userId="S::Theresa.Cohen@health.ny.gov::07d00fc2-c088-43e0-9daf-71a2e2bbdb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6A"/>
    <a:srgbClr val="5A87C5"/>
    <a:srgbClr val="F05A66"/>
    <a:srgbClr val="FAAD14"/>
    <a:srgbClr val="90ABDC"/>
    <a:srgbClr val="D0CECE"/>
    <a:srgbClr val="FFFFCC"/>
    <a:srgbClr val="FFFFFF"/>
    <a:srgbClr val="78278B"/>
    <a:srgbClr val="B1D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9" autoAdjust="0"/>
    <p:restoredTop sz="51703" autoAdjust="0"/>
  </p:normalViewPr>
  <p:slideViewPr>
    <p:cSldViewPr snapToGrid="0">
      <p:cViewPr varScale="1">
        <p:scale>
          <a:sx n="45" d="100"/>
          <a:sy n="45" d="100"/>
        </p:scale>
        <p:origin x="48" y="456"/>
      </p:cViewPr>
      <p:guideLst/>
    </p:cSldViewPr>
  </p:slideViewPr>
  <p:notesTextViewPr>
    <p:cViewPr>
      <p:scale>
        <a:sx n="100" d="100"/>
        <a:sy n="100" d="100"/>
      </p:scale>
      <p:origin x="0" y="0"/>
    </p:cViewPr>
  </p:notesTextViewPr>
  <p:sorterViewPr>
    <p:cViewPr varScale="1">
      <p:scale>
        <a:sx n="1" d="1"/>
        <a:sy n="1" d="1"/>
      </p:scale>
      <p:origin x="0" y="-9700"/>
    </p:cViewPr>
  </p:sorterViewPr>
  <p:notesViewPr>
    <p:cSldViewPr snapToGrid="0">
      <p:cViewPr varScale="1">
        <p:scale>
          <a:sx n="56" d="100"/>
          <a:sy n="56" d="100"/>
        </p:scale>
        <p:origin x="249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BF654-032F-41CC-BFCF-A5217BF983A8}" type="doc">
      <dgm:prSet loTypeId="urn:microsoft.com/office/officeart/2005/8/layout/cycle3" loCatId="cycle" qsTypeId="urn:microsoft.com/office/officeart/2005/8/quickstyle/simple1" qsCatId="simple" csTypeId="urn:microsoft.com/office/officeart/2005/8/colors/accent0_2" csCatId="mainScheme" phldr="1"/>
      <dgm:spPr/>
      <dgm:t>
        <a:bodyPr rtlCol="0"/>
        <a:lstStyle/>
        <a:p>
          <a:pPr rtl="0"/>
          <a:endParaRPr lang="en-US"/>
        </a:p>
      </dgm:t>
    </dgm:pt>
    <dgm:pt modelId="{8826B690-A44A-4E08-A43A-364BC913FAFA}">
      <dgm:prSet phldrT="[Text]"/>
      <dgm:spPr/>
      <dgm:t>
        <a:bodyPr rtlCol="0"/>
        <a:lstStyle/>
        <a:p>
          <a:pPr rtl="0"/>
          <a:r>
            <a:rPr lang="es-US">
              <a:latin typeface="Montserrat" panose="00000500000000000000" pitchFamily="2" charset="0"/>
            </a:rPr>
            <a:t>Señales del niño.</a:t>
          </a:r>
        </a:p>
      </dgm:t>
    </dgm:pt>
    <dgm:pt modelId="{3CB3D8D6-4123-4880-BF02-E75D1DF5A387}" type="parTrans" cxnId="{2588FEEA-A0F2-4678-80F6-7B0AB93F316A}">
      <dgm:prSet/>
      <dgm:spPr/>
      <dgm:t>
        <a:bodyPr rtlCol="0"/>
        <a:lstStyle/>
        <a:p>
          <a:pPr rtl="0"/>
          <a:endParaRPr lang="en-US">
            <a:latin typeface="Gotham" panose="02000504020000020004" pitchFamily="2" charset="0"/>
          </a:endParaRPr>
        </a:p>
      </dgm:t>
    </dgm:pt>
    <dgm:pt modelId="{07FA1657-D7B3-433A-9230-AF579F6D177B}" type="sibTrans" cxnId="{2588FEEA-A0F2-4678-80F6-7B0AB93F316A}">
      <dgm:prSet/>
      <dgm:spPr>
        <a:solidFill>
          <a:srgbClr val="FAAD14"/>
        </a:solidFill>
      </dgm:spPr>
      <dgm:t>
        <a:bodyPr rtlCol="0"/>
        <a:lstStyle/>
        <a:p>
          <a:pPr rtl="0"/>
          <a:endParaRPr lang="en-US">
            <a:solidFill>
              <a:schemeClr val="tx1">
                <a:lumMod val="85000"/>
                <a:lumOff val="15000"/>
              </a:schemeClr>
            </a:solidFill>
            <a:latin typeface="Gotham" panose="02000504020000020004" pitchFamily="2" charset="0"/>
          </a:endParaRPr>
        </a:p>
      </dgm:t>
    </dgm:pt>
    <dgm:pt modelId="{07F7F18B-0202-4D4F-AE6D-5AD8DAA22920}">
      <dgm:prSet phldrT="[Text]"/>
      <dgm:spPr/>
      <dgm:t>
        <a:bodyPr rtlCol="0"/>
        <a:lstStyle/>
        <a:p>
          <a:pPr rtl="0"/>
          <a:r>
            <a:rPr lang="es-US" dirty="0">
              <a:latin typeface="Montserrat" panose="00000500000000000000" pitchFamily="2" charset="0"/>
            </a:rPr>
            <a:t>El cuidador reconoce las señales y </a:t>
          </a:r>
          <a:br>
            <a:rPr lang="es-US" dirty="0">
              <a:latin typeface="Montserrat" panose="00000500000000000000" pitchFamily="2" charset="0"/>
            </a:rPr>
          </a:br>
          <a:r>
            <a:rPr lang="es-US" dirty="0">
              <a:latin typeface="Montserrat" panose="00000500000000000000" pitchFamily="2" charset="0"/>
            </a:rPr>
            <a:t>alimenta al niño.</a:t>
          </a:r>
        </a:p>
      </dgm:t>
    </dgm:pt>
    <dgm:pt modelId="{345CF113-4650-48B0-8A10-B45FA2C54E52}" type="parTrans" cxnId="{3DC15362-F704-491A-8C4F-ABEBD7DA1B53}">
      <dgm:prSet/>
      <dgm:spPr/>
      <dgm:t>
        <a:bodyPr rtlCol="0"/>
        <a:lstStyle/>
        <a:p>
          <a:pPr rtl="0"/>
          <a:endParaRPr lang="en-US">
            <a:latin typeface="Gotham" panose="02000504020000020004" pitchFamily="2" charset="0"/>
          </a:endParaRPr>
        </a:p>
      </dgm:t>
    </dgm:pt>
    <dgm:pt modelId="{797AE974-FAFF-4E73-91DD-DF82E944B32D}" type="sibTrans" cxnId="{3DC15362-F704-491A-8C4F-ABEBD7DA1B53}">
      <dgm:prSet/>
      <dgm:spPr/>
      <dgm:t>
        <a:bodyPr rtlCol="0"/>
        <a:lstStyle/>
        <a:p>
          <a:pPr rtl="0"/>
          <a:endParaRPr lang="en-US">
            <a:latin typeface="Gotham" panose="02000504020000020004" pitchFamily="2" charset="0"/>
          </a:endParaRPr>
        </a:p>
      </dgm:t>
    </dgm:pt>
    <dgm:pt modelId="{3770B8D8-6FE8-4A11-B644-2960F8E2C971}">
      <dgm:prSet phldrT="[Text]"/>
      <dgm:spPr/>
      <dgm:t>
        <a:bodyPr rtlCol="0"/>
        <a:lstStyle/>
        <a:p>
          <a:pPr rtl="0"/>
          <a:r>
            <a:rPr lang="es-US">
              <a:latin typeface="Montserrat" panose="00000500000000000000" pitchFamily="2" charset="0"/>
            </a:rPr>
            <a:t>El cuidador reconoce las señales y deja de alimentar al niño.</a:t>
          </a:r>
        </a:p>
      </dgm:t>
    </dgm:pt>
    <dgm:pt modelId="{A4D2C10E-E8AA-415D-97C6-42D4E2627098}" type="parTrans" cxnId="{895FA452-9CA4-4AF0-BF25-59B8FFBB3308}">
      <dgm:prSet/>
      <dgm:spPr/>
      <dgm:t>
        <a:bodyPr rtlCol="0"/>
        <a:lstStyle/>
        <a:p>
          <a:pPr rtl="0"/>
          <a:endParaRPr lang="en-US">
            <a:latin typeface="Gotham" panose="02000504020000020004" pitchFamily="2" charset="0"/>
          </a:endParaRPr>
        </a:p>
      </dgm:t>
    </dgm:pt>
    <dgm:pt modelId="{369856B9-6C34-4D09-BA13-2FC247489C3B}" type="sibTrans" cxnId="{895FA452-9CA4-4AF0-BF25-59B8FFBB3308}">
      <dgm:prSet/>
      <dgm:spPr/>
      <dgm:t>
        <a:bodyPr rtlCol="0"/>
        <a:lstStyle/>
        <a:p>
          <a:pPr rtl="0"/>
          <a:endParaRPr lang="en-US">
            <a:latin typeface="Gotham" panose="02000504020000020004" pitchFamily="2" charset="0"/>
          </a:endParaRPr>
        </a:p>
      </dgm:t>
    </dgm:pt>
    <dgm:pt modelId="{D0E726DD-22C9-4F1F-943E-67E1F33A09DA}">
      <dgm:prSet phldrT="[Text]"/>
      <dgm:spPr/>
      <dgm:t>
        <a:bodyPr rtlCol="0"/>
        <a:lstStyle/>
        <a:p>
          <a:pPr rtl="0"/>
          <a:r>
            <a:rPr lang="es-US" dirty="0">
              <a:latin typeface="Montserrat" panose="00000500000000000000" pitchFamily="2" charset="0"/>
            </a:rPr>
            <a:t>El niño </a:t>
          </a:r>
          <a:br>
            <a:rPr lang="es-US" dirty="0">
              <a:latin typeface="Montserrat" panose="00000500000000000000" pitchFamily="2" charset="0"/>
            </a:rPr>
          </a:br>
          <a:r>
            <a:rPr lang="es-US" dirty="0">
              <a:latin typeface="Montserrat" panose="00000500000000000000" pitchFamily="2" charset="0"/>
            </a:rPr>
            <a:t>muestra señales </a:t>
          </a:r>
          <a:br>
            <a:rPr lang="es-US" dirty="0">
              <a:latin typeface="Montserrat" panose="00000500000000000000" pitchFamily="2" charset="0"/>
            </a:rPr>
          </a:br>
          <a:r>
            <a:rPr lang="es-US" dirty="0">
              <a:latin typeface="Montserrat" panose="00000500000000000000" pitchFamily="2" charset="0"/>
            </a:rPr>
            <a:t>de saciedad.</a:t>
          </a:r>
        </a:p>
      </dgm:t>
    </dgm:pt>
    <dgm:pt modelId="{A76F18D5-1833-41FD-B7B9-2859E0E6FD1D}" type="parTrans" cxnId="{211F7A54-AD12-4EE9-8AA9-9BEBD57F00D2}">
      <dgm:prSet/>
      <dgm:spPr/>
      <dgm:t>
        <a:bodyPr rtlCol="0"/>
        <a:lstStyle/>
        <a:p>
          <a:pPr rtl="0"/>
          <a:endParaRPr lang="en-US">
            <a:latin typeface="Gotham" panose="02000504020000020004" pitchFamily="2" charset="0"/>
          </a:endParaRPr>
        </a:p>
      </dgm:t>
    </dgm:pt>
    <dgm:pt modelId="{BE87662F-5597-4555-BAA1-0FAD99A807ED}" type="sibTrans" cxnId="{211F7A54-AD12-4EE9-8AA9-9BEBD57F00D2}">
      <dgm:prSet/>
      <dgm:spPr/>
      <dgm:t>
        <a:bodyPr rtlCol="0"/>
        <a:lstStyle/>
        <a:p>
          <a:pPr rtl="0"/>
          <a:endParaRPr lang="en-US">
            <a:latin typeface="Gotham" panose="02000504020000020004" pitchFamily="2" charset="0"/>
          </a:endParaRPr>
        </a:p>
      </dgm:t>
    </dgm:pt>
    <dgm:pt modelId="{E6011656-9DF8-499F-8F4B-5920977288A0}">
      <dgm:prSet phldrT="[Text]"/>
      <dgm:spPr/>
      <dgm:t>
        <a:bodyPr rtlCol="0"/>
        <a:lstStyle/>
        <a:p>
          <a:pPr rtl="0"/>
          <a:r>
            <a:rPr lang="es-US" dirty="0">
              <a:latin typeface="Montserrat" panose="00000500000000000000" pitchFamily="2" charset="0"/>
            </a:rPr>
            <a:t>El niño experimenta </a:t>
          </a:r>
          <a:br>
            <a:rPr lang="es-US" dirty="0">
              <a:latin typeface="Montserrat" panose="00000500000000000000" pitchFamily="2" charset="0"/>
            </a:rPr>
          </a:br>
          <a:r>
            <a:rPr lang="es-US" dirty="0">
              <a:latin typeface="Montserrat" panose="00000500000000000000" pitchFamily="2" charset="0"/>
            </a:rPr>
            <a:t>una respuesta predecible.</a:t>
          </a:r>
        </a:p>
      </dgm:t>
    </dgm:pt>
    <dgm:pt modelId="{990BA2A8-A48A-4A8F-A975-D71242BBED03}" type="sibTrans" cxnId="{CCC1571E-F480-4942-B7F7-E4423E89355A}">
      <dgm:prSet/>
      <dgm:spPr/>
      <dgm:t>
        <a:bodyPr rtlCol="0"/>
        <a:lstStyle/>
        <a:p>
          <a:pPr rtl="0"/>
          <a:endParaRPr lang="en-US">
            <a:latin typeface="Gotham" panose="02000504020000020004" pitchFamily="2" charset="0"/>
          </a:endParaRPr>
        </a:p>
      </dgm:t>
    </dgm:pt>
    <dgm:pt modelId="{83A0885A-305C-4398-AE7C-E36D7863F2C5}" type="parTrans" cxnId="{CCC1571E-F480-4942-B7F7-E4423E89355A}">
      <dgm:prSet/>
      <dgm:spPr/>
      <dgm:t>
        <a:bodyPr rtlCol="0"/>
        <a:lstStyle/>
        <a:p>
          <a:pPr rtl="0"/>
          <a:endParaRPr lang="en-US">
            <a:latin typeface="Gotham" panose="02000504020000020004" pitchFamily="2" charset="0"/>
          </a:endParaRPr>
        </a:p>
      </dgm:t>
    </dgm:pt>
    <dgm:pt modelId="{7B8DD0C5-1061-4E47-9223-5A6E05636521}">
      <dgm:prSet phldrT="[Text]"/>
      <dgm:spPr/>
      <dgm:t>
        <a:bodyPr rtlCol="0"/>
        <a:lstStyle/>
        <a:p>
          <a:pPr rtl="0"/>
          <a:r>
            <a:rPr lang="es-US" dirty="0">
              <a:latin typeface="Montserrat" panose="00000500000000000000" pitchFamily="2" charset="0"/>
            </a:rPr>
            <a:t>El niño experimenta </a:t>
          </a:r>
          <a:br>
            <a:rPr lang="es-US" dirty="0">
              <a:latin typeface="Montserrat" panose="00000500000000000000" pitchFamily="2" charset="0"/>
            </a:rPr>
          </a:br>
          <a:r>
            <a:rPr lang="es-US" dirty="0">
              <a:latin typeface="Montserrat" panose="00000500000000000000" pitchFamily="2" charset="0"/>
            </a:rPr>
            <a:t>una respuesta predecible.</a:t>
          </a:r>
        </a:p>
      </dgm:t>
    </dgm:pt>
    <dgm:pt modelId="{2A6A354D-38E1-4F89-B031-363156E960F2}" type="parTrans" cxnId="{2874E4C1-35CE-446E-A54B-C5FE33204CFE}">
      <dgm:prSet/>
      <dgm:spPr/>
      <dgm:t>
        <a:bodyPr rtlCol="0"/>
        <a:lstStyle/>
        <a:p>
          <a:pPr rtl="0"/>
          <a:endParaRPr lang="en-US">
            <a:latin typeface="Gotham" panose="02000504020000020004" pitchFamily="2" charset="0"/>
          </a:endParaRPr>
        </a:p>
      </dgm:t>
    </dgm:pt>
    <dgm:pt modelId="{88BF5827-3BC6-4A22-843C-18BA78B9FB55}" type="sibTrans" cxnId="{2874E4C1-35CE-446E-A54B-C5FE33204CFE}">
      <dgm:prSet/>
      <dgm:spPr/>
      <dgm:t>
        <a:bodyPr rtlCol="0"/>
        <a:lstStyle/>
        <a:p>
          <a:pPr rtl="0"/>
          <a:endParaRPr lang="en-US">
            <a:latin typeface="Gotham" panose="02000504020000020004" pitchFamily="2" charset="0"/>
          </a:endParaRPr>
        </a:p>
      </dgm:t>
    </dgm:pt>
    <dgm:pt modelId="{E63FB375-102A-482D-8FBF-102F3B2D291D}" type="pres">
      <dgm:prSet presAssocID="{4C8BF654-032F-41CC-BFCF-A5217BF983A8}" presName="Name0" presStyleCnt="0">
        <dgm:presLayoutVars>
          <dgm:dir/>
          <dgm:resizeHandles val="exact"/>
        </dgm:presLayoutVars>
      </dgm:prSet>
      <dgm:spPr/>
    </dgm:pt>
    <dgm:pt modelId="{01BF4B6C-0931-4FCC-80C5-A6D4ADD1EE05}" type="pres">
      <dgm:prSet presAssocID="{4C8BF654-032F-41CC-BFCF-A5217BF983A8}" presName="cycle" presStyleCnt="0"/>
      <dgm:spPr/>
    </dgm:pt>
    <dgm:pt modelId="{86D3456B-F664-4FF4-9602-86A5A3B37CC0}" type="pres">
      <dgm:prSet presAssocID="{8826B690-A44A-4E08-A43A-364BC913FAFA}" presName="nodeFirstNode" presStyleLbl="node1" presStyleIdx="0" presStyleCnt="6">
        <dgm:presLayoutVars>
          <dgm:bulletEnabled val="1"/>
        </dgm:presLayoutVars>
      </dgm:prSet>
      <dgm:spPr/>
    </dgm:pt>
    <dgm:pt modelId="{D7655385-B7CB-4D72-BE6C-3C279EFF2D6F}" type="pres">
      <dgm:prSet presAssocID="{07FA1657-D7B3-433A-9230-AF579F6D177B}" presName="sibTransFirstNode" presStyleLbl="bgShp" presStyleIdx="0" presStyleCnt="1"/>
      <dgm:spPr/>
    </dgm:pt>
    <dgm:pt modelId="{D23D6C5C-9A73-4CFA-BD73-227F10A1205B}" type="pres">
      <dgm:prSet presAssocID="{07F7F18B-0202-4D4F-AE6D-5AD8DAA22920}" presName="nodeFollowingNodes" presStyleLbl="node1" presStyleIdx="1" presStyleCnt="6">
        <dgm:presLayoutVars>
          <dgm:bulletEnabled val="1"/>
        </dgm:presLayoutVars>
      </dgm:prSet>
      <dgm:spPr/>
    </dgm:pt>
    <dgm:pt modelId="{E2F9CF12-9EAB-430B-B3FA-14F5FDBE0D44}" type="pres">
      <dgm:prSet presAssocID="{E6011656-9DF8-499F-8F4B-5920977288A0}" presName="nodeFollowingNodes" presStyleLbl="node1" presStyleIdx="2" presStyleCnt="6">
        <dgm:presLayoutVars>
          <dgm:bulletEnabled val="1"/>
        </dgm:presLayoutVars>
      </dgm:prSet>
      <dgm:spPr/>
    </dgm:pt>
    <dgm:pt modelId="{D2512C79-C4E2-4D71-B922-B3B046D8DE1C}" type="pres">
      <dgm:prSet presAssocID="{D0E726DD-22C9-4F1F-943E-67E1F33A09DA}" presName="nodeFollowingNodes" presStyleLbl="node1" presStyleIdx="3" presStyleCnt="6">
        <dgm:presLayoutVars>
          <dgm:bulletEnabled val="1"/>
        </dgm:presLayoutVars>
      </dgm:prSet>
      <dgm:spPr/>
    </dgm:pt>
    <dgm:pt modelId="{0E10A054-4492-4689-987D-5CAE9B7C910B}" type="pres">
      <dgm:prSet presAssocID="{3770B8D8-6FE8-4A11-B644-2960F8E2C971}" presName="nodeFollowingNodes" presStyleLbl="node1" presStyleIdx="4" presStyleCnt="6">
        <dgm:presLayoutVars>
          <dgm:bulletEnabled val="1"/>
        </dgm:presLayoutVars>
      </dgm:prSet>
      <dgm:spPr/>
    </dgm:pt>
    <dgm:pt modelId="{6E2C3D4E-E27B-418B-BD85-80AA91DD3E48}" type="pres">
      <dgm:prSet presAssocID="{7B8DD0C5-1061-4E47-9223-5A6E05636521}" presName="nodeFollowingNodes" presStyleLbl="node1" presStyleIdx="5" presStyleCnt="6">
        <dgm:presLayoutVars>
          <dgm:bulletEnabled val="1"/>
        </dgm:presLayoutVars>
      </dgm:prSet>
      <dgm:spPr/>
    </dgm:pt>
  </dgm:ptLst>
  <dgm:cxnLst>
    <dgm:cxn modelId="{7AD3DD17-E128-4C72-8913-0163D0DD3153}" type="presOf" srcId="{4C8BF654-032F-41CC-BFCF-A5217BF983A8}" destId="{E63FB375-102A-482D-8FBF-102F3B2D291D}" srcOrd="0" destOrd="0" presId="urn:microsoft.com/office/officeart/2005/8/layout/cycle3"/>
    <dgm:cxn modelId="{CCC1571E-F480-4942-B7F7-E4423E89355A}" srcId="{4C8BF654-032F-41CC-BFCF-A5217BF983A8}" destId="{E6011656-9DF8-499F-8F4B-5920977288A0}" srcOrd="2" destOrd="0" parTransId="{83A0885A-305C-4398-AE7C-E36D7863F2C5}" sibTransId="{990BA2A8-A48A-4A8F-A975-D71242BBED03}"/>
    <dgm:cxn modelId="{74C08E1E-484C-4D73-AF14-B9EC736AA345}" type="presOf" srcId="{8826B690-A44A-4E08-A43A-364BC913FAFA}" destId="{86D3456B-F664-4FF4-9602-86A5A3B37CC0}" srcOrd="0" destOrd="0" presId="urn:microsoft.com/office/officeart/2005/8/layout/cycle3"/>
    <dgm:cxn modelId="{4178A235-14C9-4E52-9403-E87F61A6E13A}" type="presOf" srcId="{07F7F18B-0202-4D4F-AE6D-5AD8DAA22920}" destId="{D23D6C5C-9A73-4CFA-BD73-227F10A1205B}" srcOrd="0" destOrd="0" presId="urn:microsoft.com/office/officeart/2005/8/layout/cycle3"/>
    <dgm:cxn modelId="{002E9B3B-BB38-4259-8573-70A66A1DC1F5}" type="presOf" srcId="{D0E726DD-22C9-4F1F-943E-67E1F33A09DA}" destId="{D2512C79-C4E2-4D71-B922-B3B046D8DE1C}" srcOrd="0" destOrd="0" presId="urn:microsoft.com/office/officeart/2005/8/layout/cycle3"/>
    <dgm:cxn modelId="{3DC15362-F704-491A-8C4F-ABEBD7DA1B53}" srcId="{4C8BF654-032F-41CC-BFCF-A5217BF983A8}" destId="{07F7F18B-0202-4D4F-AE6D-5AD8DAA22920}" srcOrd="1" destOrd="0" parTransId="{345CF113-4650-48B0-8A10-B45FA2C54E52}" sibTransId="{797AE974-FAFF-4E73-91DD-DF82E944B32D}"/>
    <dgm:cxn modelId="{303F9F50-9C40-4E3D-AFA6-4DD7EFE16DC0}" type="presOf" srcId="{E6011656-9DF8-499F-8F4B-5920977288A0}" destId="{E2F9CF12-9EAB-430B-B3FA-14F5FDBE0D44}" srcOrd="0" destOrd="0" presId="urn:microsoft.com/office/officeart/2005/8/layout/cycle3"/>
    <dgm:cxn modelId="{895FA452-9CA4-4AF0-BF25-59B8FFBB3308}" srcId="{4C8BF654-032F-41CC-BFCF-A5217BF983A8}" destId="{3770B8D8-6FE8-4A11-B644-2960F8E2C971}" srcOrd="4" destOrd="0" parTransId="{A4D2C10E-E8AA-415D-97C6-42D4E2627098}" sibTransId="{369856B9-6C34-4D09-BA13-2FC247489C3B}"/>
    <dgm:cxn modelId="{211F7A54-AD12-4EE9-8AA9-9BEBD57F00D2}" srcId="{4C8BF654-032F-41CC-BFCF-A5217BF983A8}" destId="{D0E726DD-22C9-4F1F-943E-67E1F33A09DA}" srcOrd="3" destOrd="0" parTransId="{A76F18D5-1833-41FD-B7B9-2859E0E6FD1D}" sibTransId="{BE87662F-5597-4555-BAA1-0FAD99A807ED}"/>
    <dgm:cxn modelId="{9F572B9E-5410-47B4-8D18-F6CA96BC28AE}" type="presOf" srcId="{7B8DD0C5-1061-4E47-9223-5A6E05636521}" destId="{6E2C3D4E-E27B-418B-BD85-80AA91DD3E48}" srcOrd="0" destOrd="0" presId="urn:microsoft.com/office/officeart/2005/8/layout/cycle3"/>
    <dgm:cxn modelId="{2874E4C1-35CE-446E-A54B-C5FE33204CFE}" srcId="{4C8BF654-032F-41CC-BFCF-A5217BF983A8}" destId="{7B8DD0C5-1061-4E47-9223-5A6E05636521}" srcOrd="5" destOrd="0" parTransId="{2A6A354D-38E1-4F89-B031-363156E960F2}" sibTransId="{88BF5827-3BC6-4A22-843C-18BA78B9FB55}"/>
    <dgm:cxn modelId="{A00409C4-533A-4BDF-B779-FCD4AA19726E}" type="presOf" srcId="{3770B8D8-6FE8-4A11-B644-2960F8E2C971}" destId="{0E10A054-4492-4689-987D-5CAE9B7C910B}" srcOrd="0" destOrd="0" presId="urn:microsoft.com/office/officeart/2005/8/layout/cycle3"/>
    <dgm:cxn modelId="{31537DE2-4A77-47E1-A390-AA40B2F9B0E4}" type="presOf" srcId="{07FA1657-D7B3-433A-9230-AF579F6D177B}" destId="{D7655385-B7CB-4D72-BE6C-3C279EFF2D6F}" srcOrd="0" destOrd="0" presId="urn:microsoft.com/office/officeart/2005/8/layout/cycle3"/>
    <dgm:cxn modelId="{2588FEEA-A0F2-4678-80F6-7B0AB93F316A}" srcId="{4C8BF654-032F-41CC-BFCF-A5217BF983A8}" destId="{8826B690-A44A-4E08-A43A-364BC913FAFA}" srcOrd="0" destOrd="0" parTransId="{3CB3D8D6-4123-4880-BF02-E75D1DF5A387}" sibTransId="{07FA1657-D7B3-433A-9230-AF579F6D177B}"/>
    <dgm:cxn modelId="{FD5F1C9E-94B4-4FA8-B43F-4BD6227C2FD0}" type="presParOf" srcId="{E63FB375-102A-482D-8FBF-102F3B2D291D}" destId="{01BF4B6C-0931-4FCC-80C5-A6D4ADD1EE05}" srcOrd="0" destOrd="0" presId="urn:microsoft.com/office/officeart/2005/8/layout/cycle3"/>
    <dgm:cxn modelId="{17F91745-A264-4703-AAD1-E02D75E090FE}" type="presParOf" srcId="{01BF4B6C-0931-4FCC-80C5-A6D4ADD1EE05}" destId="{86D3456B-F664-4FF4-9602-86A5A3B37CC0}" srcOrd="0" destOrd="0" presId="urn:microsoft.com/office/officeart/2005/8/layout/cycle3"/>
    <dgm:cxn modelId="{AB41F769-23A6-4615-9E2F-84D2937E6E5C}" type="presParOf" srcId="{01BF4B6C-0931-4FCC-80C5-A6D4ADD1EE05}" destId="{D7655385-B7CB-4D72-BE6C-3C279EFF2D6F}" srcOrd="1" destOrd="0" presId="urn:microsoft.com/office/officeart/2005/8/layout/cycle3"/>
    <dgm:cxn modelId="{CF24E93B-19DF-4D0E-BD0E-2AFECE2DF2BE}" type="presParOf" srcId="{01BF4B6C-0931-4FCC-80C5-A6D4ADD1EE05}" destId="{D23D6C5C-9A73-4CFA-BD73-227F10A1205B}" srcOrd="2" destOrd="0" presId="urn:microsoft.com/office/officeart/2005/8/layout/cycle3"/>
    <dgm:cxn modelId="{64329D4C-E803-4C50-9E6C-41A317890D51}" type="presParOf" srcId="{01BF4B6C-0931-4FCC-80C5-A6D4ADD1EE05}" destId="{E2F9CF12-9EAB-430B-B3FA-14F5FDBE0D44}" srcOrd="3" destOrd="0" presId="urn:microsoft.com/office/officeart/2005/8/layout/cycle3"/>
    <dgm:cxn modelId="{819DCE47-94AC-498D-8106-A3F909576F56}" type="presParOf" srcId="{01BF4B6C-0931-4FCC-80C5-A6D4ADD1EE05}" destId="{D2512C79-C4E2-4D71-B922-B3B046D8DE1C}" srcOrd="4" destOrd="0" presId="urn:microsoft.com/office/officeart/2005/8/layout/cycle3"/>
    <dgm:cxn modelId="{5EE2A36A-C4F8-44C4-8707-AD07C6F06D97}" type="presParOf" srcId="{01BF4B6C-0931-4FCC-80C5-A6D4ADD1EE05}" destId="{0E10A054-4492-4689-987D-5CAE9B7C910B}" srcOrd="5" destOrd="0" presId="urn:microsoft.com/office/officeart/2005/8/layout/cycle3"/>
    <dgm:cxn modelId="{AB82BF26-A5AC-49D4-AB9B-F4D583AFEBFD}" type="presParOf" srcId="{01BF4B6C-0931-4FCC-80C5-A6D4ADD1EE05}" destId="{6E2C3D4E-E27B-418B-BD85-80AA91DD3E48}"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55385-B7CB-4D72-BE6C-3C279EFF2D6F}">
      <dsp:nvSpPr>
        <dsp:cNvPr id="0" name=""/>
        <dsp:cNvSpPr/>
      </dsp:nvSpPr>
      <dsp:spPr>
        <a:xfrm>
          <a:off x="1944871" y="-5373"/>
          <a:ext cx="5559057" cy="5559057"/>
        </a:xfrm>
        <a:prstGeom prst="circularArrow">
          <a:avLst>
            <a:gd name="adj1" fmla="val 5274"/>
            <a:gd name="adj2" fmla="val 312630"/>
            <a:gd name="adj3" fmla="val 14213082"/>
            <a:gd name="adj4" fmla="val 17135830"/>
            <a:gd name="adj5" fmla="val 5477"/>
          </a:avLst>
        </a:prstGeom>
        <a:solidFill>
          <a:srgbClr val="FAAD14"/>
        </a:solidFill>
        <a:ln>
          <a:noFill/>
        </a:ln>
        <a:effectLst/>
      </dsp:spPr>
      <dsp:style>
        <a:lnRef idx="0">
          <a:scrgbClr r="0" g="0" b="0"/>
        </a:lnRef>
        <a:fillRef idx="1">
          <a:scrgbClr r="0" g="0" b="0"/>
        </a:fillRef>
        <a:effectRef idx="0">
          <a:scrgbClr r="0" g="0" b="0"/>
        </a:effectRef>
        <a:fontRef idx="minor"/>
      </dsp:style>
    </dsp:sp>
    <dsp:sp modelId="{86D3456B-F664-4FF4-9602-86A5A3B37CC0}">
      <dsp:nvSpPr>
        <dsp:cNvPr id="0" name=""/>
        <dsp:cNvSpPr/>
      </dsp:nvSpPr>
      <dsp:spPr>
        <a:xfrm>
          <a:off x="3658641" y="1162"/>
          <a:ext cx="2131516" cy="106575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ctr" defTabSz="666750" rtl="0">
            <a:lnSpc>
              <a:spcPct val="90000"/>
            </a:lnSpc>
            <a:spcBef>
              <a:spcPct val="0"/>
            </a:spcBef>
            <a:spcAft>
              <a:spcPct val="35000"/>
            </a:spcAft>
            <a:buNone/>
          </a:pPr>
          <a:r>
            <a:rPr lang="es-US" sz="1500" kern="1200">
              <a:latin typeface="Montserrat" panose="00000500000000000000" pitchFamily="2" charset="0"/>
            </a:rPr>
            <a:t>Señales del niño.</a:t>
          </a:r>
        </a:p>
      </dsp:txBody>
      <dsp:txXfrm>
        <a:off x="3710667" y="53188"/>
        <a:ext cx="2027464" cy="961706"/>
      </dsp:txXfrm>
    </dsp:sp>
    <dsp:sp modelId="{D23D6C5C-9A73-4CFA-BD73-227F10A1205B}">
      <dsp:nvSpPr>
        <dsp:cNvPr id="0" name=""/>
        <dsp:cNvSpPr/>
      </dsp:nvSpPr>
      <dsp:spPr>
        <a:xfrm>
          <a:off x="5611698" y="1128760"/>
          <a:ext cx="2131516" cy="106575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ctr" defTabSz="666750" rtl="0">
            <a:lnSpc>
              <a:spcPct val="90000"/>
            </a:lnSpc>
            <a:spcBef>
              <a:spcPct val="0"/>
            </a:spcBef>
            <a:spcAft>
              <a:spcPct val="35000"/>
            </a:spcAft>
            <a:buNone/>
          </a:pPr>
          <a:r>
            <a:rPr lang="es-US" sz="1500" kern="1200" dirty="0">
              <a:latin typeface="Montserrat" panose="00000500000000000000" pitchFamily="2" charset="0"/>
            </a:rPr>
            <a:t>El cuidador reconoce las señales y </a:t>
          </a:r>
          <a:br>
            <a:rPr lang="es-US" sz="1500" kern="1200" dirty="0">
              <a:latin typeface="Montserrat" panose="00000500000000000000" pitchFamily="2" charset="0"/>
            </a:rPr>
          </a:br>
          <a:r>
            <a:rPr lang="es-US" sz="1500" kern="1200" dirty="0">
              <a:latin typeface="Montserrat" panose="00000500000000000000" pitchFamily="2" charset="0"/>
            </a:rPr>
            <a:t>alimenta al niño.</a:t>
          </a:r>
        </a:p>
      </dsp:txBody>
      <dsp:txXfrm>
        <a:off x="5663724" y="1180786"/>
        <a:ext cx="2027464" cy="961706"/>
      </dsp:txXfrm>
    </dsp:sp>
    <dsp:sp modelId="{E2F9CF12-9EAB-430B-B3FA-14F5FDBE0D44}">
      <dsp:nvSpPr>
        <dsp:cNvPr id="0" name=""/>
        <dsp:cNvSpPr/>
      </dsp:nvSpPr>
      <dsp:spPr>
        <a:xfrm>
          <a:off x="5611698" y="3383956"/>
          <a:ext cx="2131516" cy="106575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ctr" defTabSz="666750" rtl="0">
            <a:lnSpc>
              <a:spcPct val="90000"/>
            </a:lnSpc>
            <a:spcBef>
              <a:spcPct val="0"/>
            </a:spcBef>
            <a:spcAft>
              <a:spcPct val="35000"/>
            </a:spcAft>
            <a:buNone/>
          </a:pPr>
          <a:r>
            <a:rPr lang="es-US" sz="1500" kern="1200" dirty="0">
              <a:latin typeface="Montserrat" panose="00000500000000000000" pitchFamily="2" charset="0"/>
            </a:rPr>
            <a:t>El niño experimenta </a:t>
          </a:r>
          <a:br>
            <a:rPr lang="es-US" sz="1500" kern="1200" dirty="0">
              <a:latin typeface="Montserrat" panose="00000500000000000000" pitchFamily="2" charset="0"/>
            </a:rPr>
          </a:br>
          <a:r>
            <a:rPr lang="es-US" sz="1500" kern="1200" dirty="0">
              <a:latin typeface="Montserrat" panose="00000500000000000000" pitchFamily="2" charset="0"/>
            </a:rPr>
            <a:t>una respuesta predecible.</a:t>
          </a:r>
        </a:p>
      </dsp:txBody>
      <dsp:txXfrm>
        <a:off x="5663724" y="3435982"/>
        <a:ext cx="2027464" cy="961706"/>
      </dsp:txXfrm>
    </dsp:sp>
    <dsp:sp modelId="{D2512C79-C4E2-4D71-B922-B3B046D8DE1C}">
      <dsp:nvSpPr>
        <dsp:cNvPr id="0" name=""/>
        <dsp:cNvSpPr/>
      </dsp:nvSpPr>
      <dsp:spPr>
        <a:xfrm>
          <a:off x="3658641" y="4511554"/>
          <a:ext cx="2131516" cy="106575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ctr" defTabSz="666750" rtl="0">
            <a:lnSpc>
              <a:spcPct val="90000"/>
            </a:lnSpc>
            <a:spcBef>
              <a:spcPct val="0"/>
            </a:spcBef>
            <a:spcAft>
              <a:spcPct val="35000"/>
            </a:spcAft>
            <a:buNone/>
          </a:pPr>
          <a:r>
            <a:rPr lang="es-US" sz="1500" kern="1200" dirty="0">
              <a:latin typeface="Montserrat" panose="00000500000000000000" pitchFamily="2" charset="0"/>
            </a:rPr>
            <a:t>El niño </a:t>
          </a:r>
          <a:br>
            <a:rPr lang="es-US" sz="1500" kern="1200" dirty="0">
              <a:latin typeface="Montserrat" panose="00000500000000000000" pitchFamily="2" charset="0"/>
            </a:rPr>
          </a:br>
          <a:r>
            <a:rPr lang="es-US" sz="1500" kern="1200" dirty="0">
              <a:latin typeface="Montserrat" panose="00000500000000000000" pitchFamily="2" charset="0"/>
            </a:rPr>
            <a:t>muestra señales </a:t>
          </a:r>
          <a:br>
            <a:rPr lang="es-US" sz="1500" kern="1200" dirty="0">
              <a:latin typeface="Montserrat" panose="00000500000000000000" pitchFamily="2" charset="0"/>
            </a:rPr>
          </a:br>
          <a:r>
            <a:rPr lang="es-US" sz="1500" kern="1200" dirty="0">
              <a:latin typeface="Montserrat" panose="00000500000000000000" pitchFamily="2" charset="0"/>
            </a:rPr>
            <a:t>de saciedad.</a:t>
          </a:r>
        </a:p>
      </dsp:txBody>
      <dsp:txXfrm>
        <a:off x="3710667" y="4563580"/>
        <a:ext cx="2027464" cy="961706"/>
      </dsp:txXfrm>
    </dsp:sp>
    <dsp:sp modelId="{0E10A054-4492-4689-987D-5CAE9B7C910B}">
      <dsp:nvSpPr>
        <dsp:cNvPr id="0" name=""/>
        <dsp:cNvSpPr/>
      </dsp:nvSpPr>
      <dsp:spPr>
        <a:xfrm>
          <a:off x="1705585" y="3383956"/>
          <a:ext cx="2131516" cy="106575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ctr" defTabSz="666750" rtl="0">
            <a:lnSpc>
              <a:spcPct val="90000"/>
            </a:lnSpc>
            <a:spcBef>
              <a:spcPct val="0"/>
            </a:spcBef>
            <a:spcAft>
              <a:spcPct val="35000"/>
            </a:spcAft>
            <a:buNone/>
          </a:pPr>
          <a:r>
            <a:rPr lang="es-US" sz="1500" kern="1200">
              <a:latin typeface="Montserrat" panose="00000500000000000000" pitchFamily="2" charset="0"/>
            </a:rPr>
            <a:t>El cuidador reconoce las señales y deja de alimentar al niño.</a:t>
          </a:r>
        </a:p>
      </dsp:txBody>
      <dsp:txXfrm>
        <a:off x="1757611" y="3435982"/>
        <a:ext cx="2027464" cy="961706"/>
      </dsp:txXfrm>
    </dsp:sp>
    <dsp:sp modelId="{6E2C3D4E-E27B-418B-BD85-80AA91DD3E48}">
      <dsp:nvSpPr>
        <dsp:cNvPr id="0" name=""/>
        <dsp:cNvSpPr/>
      </dsp:nvSpPr>
      <dsp:spPr>
        <a:xfrm>
          <a:off x="1705585" y="1128760"/>
          <a:ext cx="2131516" cy="1065758"/>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marL="0" lvl="0" indent="0" algn="ctr" defTabSz="666750" rtl="0">
            <a:lnSpc>
              <a:spcPct val="90000"/>
            </a:lnSpc>
            <a:spcBef>
              <a:spcPct val="0"/>
            </a:spcBef>
            <a:spcAft>
              <a:spcPct val="35000"/>
            </a:spcAft>
            <a:buNone/>
          </a:pPr>
          <a:r>
            <a:rPr lang="es-US" sz="1500" kern="1200" dirty="0">
              <a:latin typeface="Montserrat" panose="00000500000000000000" pitchFamily="2" charset="0"/>
            </a:rPr>
            <a:t>El niño experimenta </a:t>
          </a:r>
          <a:br>
            <a:rPr lang="es-US" sz="1500" kern="1200" dirty="0">
              <a:latin typeface="Montserrat" panose="00000500000000000000" pitchFamily="2" charset="0"/>
            </a:rPr>
          </a:br>
          <a:r>
            <a:rPr lang="es-US" sz="1500" kern="1200" dirty="0">
              <a:latin typeface="Montserrat" panose="00000500000000000000" pitchFamily="2" charset="0"/>
            </a:rPr>
            <a:t>una respuesta predecible.</a:t>
          </a:r>
        </a:p>
      </dsp:txBody>
      <dsp:txXfrm>
        <a:off x="1757611" y="1180786"/>
        <a:ext cx="2027464" cy="9617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682F55-5155-4AF1-B2E0-9CC6D81C69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04DE629B-704C-4958-BE82-496D606180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0A31FC9-6E24-4330-9FC1-C5913BB2FCC1}" type="datetimeFigureOut">
              <a:rPr lang="en-US" smtClean="0"/>
              <a:t>6/10/2024</a:t>
            </a:fld>
            <a:endParaRPr lang="en-US"/>
          </a:p>
        </p:txBody>
      </p:sp>
      <p:sp>
        <p:nvSpPr>
          <p:cNvPr id="4" name="Footer Placeholder 3">
            <a:extLst>
              <a:ext uri="{FF2B5EF4-FFF2-40B4-BE49-F238E27FC236}">
                <a16:creationId xmlns:a16="http://schemas.microsoft.com/office/drawing/2014/main" id="{90F88485-5144-4AEA-A4E1-B13F17D7F1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48F7E359-F819-49C7-9257-4F791D7CAC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1D4C8C-6389-47A2-879E-8F9FC77B2DC9}" type="slidenum">
              <a:rPr lang="en-US" smtClean="0"/>
              <a:t>‹#›</a:t>
            </a:fld>
            <a:endParaRPr lang="en-US"/>
          </a:p>
        </p:txBody>
      </p:sp>
    </p:spTree>
    <p:extLst>
      <p:ext uri="{BB962C8B-B14F-4D97-AF65-F5344CB8AC3E}">
        <p14:creationId xmlns:p14="http://schemas.microsoft.com/office/powerpoint/2010/main" val="349428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3F5A3F2-3817-4AB6-9F99-9BF69557DB71}" type="datetimeFigureOut">
              <a:rPr lang="en-US" smtClean="0"/>
              <a:t>6/10/2024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US"/>
              <a:t>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33ED25-375D-41A4-8C17-EC9D2594ED6E}" type="slidenum">
              <a:rPr lang="en-US" smtClean="0"/>
              <a:t>‹#›</a:t>
            </a:fld>
            <a:endParaRPr lang="en-US"/>
          </a:p>
        </p:txBody>
      </p:sp>
    </p:spTree>
    <p:extLst>
      <p:ext uri="{BB962C8B-B14F-4D97-AF65-F5344CB8AC3E}">
        <p14:creationId xmlns:p14="http://schemas.microsoft.com/office/powerpoint/2010/main" val="174367864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ontserrat" panose="00000500000000000000" pitchFamily="2" charset="0"/>
        <a:ea typeface="+mn-ea"/>
        <a:cs typeface="+mn-cs"/>
      </a:defRPr>
    </a:lvl1pPr>
    <a:lvl2pPr marL="457200" algn="l" defTabSz="914400" rtl="0" eaLnBrk="1" latinLnBrk="0" hangingPunct="1">
      <a:defRPr sz="1000" kern="1200">
        <a:solidFill>
          <a:schemeClr val="tx1"/>
        </a:solidFill>
        <a:latin typeface="Montserrat" panose="00000500000000000000" pitchFamily="2" charset="0"/>
        <a:ea typeface="+mn-ea"/>
        <a:cs typeface="+mn-cs"/>
      </a:defRPr>
    </a:lvl2pPr>
    <a:lvl3pPr marL="914400" algn="l" defTabSz="914400" rtl="0" eaLnBrk="1" latinLnBrk="0" hangingPunct="1">
      <a:defRPr sz="1000" kern="1200">
        <a:solidFill>
          <a:schemeClr val="tx1"/>
        </a:solidFill>
        <a:latin typeface="Montserrat" panose="00000500000000000000" pitchFamily="2" charset="0"/>
        <a:ea typeface="+mn-ea"/>
        <a:cs typeface="+mn-cs"/>
      </a:defRPr>
    </a:lvl3pPr>
    <a:lvl4pPr marL="1371600" algn="l" defTabSz="914400" rtl="0" eaLnBrk="1" latinLnBrk="0" hangingPunct="1">
      <a:defRPr sz="1000" kern="1200">
        <a:solidFill>
          <a:schemeClr val="tx1"/>
        </a:solidFill>
        <a:latin typeface="Montserrat" panose="00000500000000000000" pitchFamily="2" charset="0"/>
        <a:ea typeface="+mn-ea"/>
        <a:cs typeface="+mn-cs"/>
      </a:defRPr>
    </a:lvl4pPr>
    <a:lvl5pPr marL="1828800" algn="l" defTabSz="914400" rtl="0" eaLnBrk="1" latinLnBrk="0" hangingPunct="1">
      <a:defRPr sz="1000" kern="1200">
        <a:solidFill>
          <a:schemeClr val="tx1"/>
        </a:solidFill>
        <a:latin typeface="Montserrat"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Edite esta diapositiva para agregar su nombre, credenciales e información de contacto. Incluya la fecha en la que imparte la capacitación. </a:t>
            </a:r>
            <a:br>
              <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b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dirty="0">
                <a:latin typeface="Montserrat" panose="00000500000000000000" pitchFamily="2" charset="0"/>
              </a:rPr>
              <a:t>[GUION SUGERIDO]</a:t>
            </a:r>
          </a:p>
          <a:p>
            <a:pPr rtl="0"/>
            <a:r>
              <a:rPr lang="es-US" sz="1000" i="1" dirty="0">
                <a:latin typeface="Montserrat" panose="00000500000000000000" pitchFamily="2" charset="0"/>
              </a:rPr>
              <a:t>Bienvenidos a Nutrir a niños sanamente desde el cuidado y educación temprana o “CET.”</a:t>
            </a:r>
          </a:p>
          <a:p>
            <a:pPr rtl="0"/>
            <a:endParaRPr lang="en-US" sz="1000" i="1" baseline="0" dirty="0">
              <a:latin typeface="Montserrat" panose="00000500000000000000" pitchFamily="2" charset="0"/>
            </a:endParaRPr>
          </a:p>
          <a:p>
            <a:pPr rtl="0"/>
            <a:r>
              <a:rPr lang="es-US" sz="1000" i="1" dirty="0"/>
              <a:t>Esta serie de talleres se diseñó para que los profesionales de cuidado infantil y educación temprana profundicen en su entendimiento de cómo aprenden los niños a comer sanamente. Gracias por participar en el día de hoy mientras exploramos cómo sus prácticas diarias como profesional del cuidado infantil influyen en su recorrido alimenticio.</a:t>
            </a:r>
          </a:p>
          <a:p>
            <a:pPr rtl="0"/>
            <a:endParaRPr lang="en-US" dirty="0"/>
          </a:p>
        </p:txBody>
      </p:sp>
      <p:sp>
        <p:nvSpPr>
          <p:cNvPr id="4" name="Slide Number Placeholder 3"/>
          <p:cNvSpPr>
            <a:spLocks noGrp="1"/>
          </p:cNvSpPr>
          <p:nvPr>
            <p:ph type="sldNum" sz="quarter" idx="10"/>
          </p:nvPr>
        </p:nvSpPr>
        <p:spPr/>
        <p:txBody>
          <a:bodyPr rtlCol="0"/>
          <a:lstStyle/>
          <a:p>
            <a:pPr rtl="0"/>
            <a:fld id="{73878554-D853-4739-9037-53CEA62A5A1E}" type="slidenum">
              <a:rPr lang="en-US" smtClean="0"/>
              <a:t>1</a:t>
            </a:fld>
            <a:endParaRPr lang="en-US" dirty="0"/>
          </a:p>
        </p:txBody>
      </p:sp>
    </p:spTree>
    <p:extLst>
      <p:ext uri="{BB962C8B-B14F-4D97-AF65-F5344CB8AC3E}">
        <p14:creationId xmlns:p14="http://schemas.microsoft.com/office/powerpoint/2010/main" val="270598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Times New Roman" panose="02020603050405020304" pitchFamily="18" charset="0"/>
                <a:cs typeface="+mn-cs"/>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 posición es clave para el éxito.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Los bebés deben estar sentados en posición vertical. Si no se sientan solos, colóquelos de forma que estén ligeramente inclinados hacia atrás. Asegúrese de que el bebé no se incline hacia delante, ya que no es una posición ideal para la deglución.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i="1"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Lo ideal es que la cabeza, el cuello y el tronco estén alineados. Es posible que sea necesario poner apoyos para el bebé, como un paño de cocina enrollado o una manta de bebé para aumentar la estabilidad. Asegúrese de que los apoyos no restrinjan el uso correcto de todas las correas de seguridad.</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i="1"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Es importante que el asiento tenga un reposapiés. Cuando el bebé crezca al punto de que sus rodillas se doblen sobre el borde del asiento, coloque un reposapiés. Algunas sillas de comer para bebés tienen reposapiés ajustable. Puede pegar una caja de pañuelos o de cereal vacía a la silla para que quede a la altura de los pies del bebé, formando un reposapiés. Durante la ingesta de alimentos es importante que los adultos y los niños tengan estabilidad bajo los pies. Tener estabilidad al estar sentado favorece el uso de los músculos centrales para sentarse erguido, alcanzar y pasar los alimentos durante las comidas.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i="1"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 bandeja debe estar justo debajo de la caja torácica. Los codos del bebé deben estar cómodos sobre la bandeja.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Este es un ejercicio opcional para demostrar cuánto influye la posición. Pida a los participantes que se sienten erguidos con ambos pies firmes sobre el suelo. Una vez en posición, pídales que tomen un objeto cercano, como un cuaderno o un vaso, y lo muevan a un lado de su cuerpo y al otro. Observe cómo se siente este movimiento en términos de estabilidad. Después, pídales que repitan el movimiento con los pies levantados del suelo. Aunque la diferencia en los adultos puede ser sutil, para un niño que está desarrollando habilidades, la estabilidad impulsa que las adquieran.</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27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rtl="0">
              <a:lnSpc>
                <a:spcPct val="107000"/>
              </a:lnSpc>
              <a:spcBef>
                <a:spcPts val="0"/>
              </a:spcBef>
              <a:spcAft>
                <a:spcPts val="0"/>
              </a:spcAft>
            </a:pPr>
            <a:r>
              <a:rPr lang="es-US" sz="1000" b="1" kern="1200" dirty="0">
                <a:effectLst/>
                <a:latin typeface="Montserrat" panose="00000500000000000000" pitchFamily="2" charset="0"/>
                <a:ea typeface="Calibri" panose="020F0502020204030204" pitchFamily="34" charset="0"/>
                <a:cs typeface="Calibri" panose="020F0502020204030204" pitchFamily="34" charset="0"/>
              </a:rPr>
              <a:t>Pida a los participantes que consulten el folleto Desarrollo del bebé y habilidades de alimentación, y que se enfoquen en la mitad de cada columna en las habilidades de desarrollo motor fino y oral. ¿Qué tipo de actividades realizan los proveedores de CET fuera del ámbito de la comida para fomentar estas habilidades?</a:t>
            </a:r>
            <a:endParaRPr lang="en-US" sz="1000" b="1" dirty="0">
              <a:effectLst/>
              <a:latin typeface="Montserrat" panose="00000500000000000000" pitchFamily="2" charset="0"/>
              <a:ea typeface="Calibri" panose="020F0502020204030204" pitchFamily="34" charset="0"/>
              <a:cs typeface="Times New Roman" panose="02020603050405020304" pitchFamily="18" charset="0"/>
            </a:endParaRPr>
          </a:p>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41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Gotham"/>
                <a:ea typeface="+mn-ea"/>
                <a:cs typeface="+mn-cs"/>
              </a:rPr>
              <a:t>[</a:t>
            </a: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Leche </a:t>
            </a:r>
          </a:p>
          <a:p>
            <a:pPr marL="0" marR="0" rtl="0">
              <a:lnSpc>
                <a:spcPct val="107000"/>
              </a:lnSpc>
              <a:spcBef>
                <a:spcPts val="0"/>
              </a:spcBef>
              <a:spcAft>
                <a:spcPts val="0"/>
              </a:spcAft>
            </a:pPr>
            <a:r>
              <a:rPr lang="es-US" sz="1000" b="0" i="1" kern="1200" dirty="0">
                <a:effectLst/>
                <a:latin typeface="Montserrat" panose="00000500000000000000" pitchFamily="2" charset="0"/>
                <a:ea typeface="Calibri" panose="020F0502020204030204" pitchFamily="34" charset="0"/>
                <a:cs typeface="Calibri" panose="020F0502020204030204" pitchFamily="34" charset="0"/>
              </a:rPr>
              <a:t>No se les debe dar leche de vaca a menos que se haga una excepción por escrito.</a:t>
            </a: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Variedad</a:t>
            </a: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Los niños nacen con la capacidad de aprender a aceptar y disfrutar de todos los alimentos nutritivos, pero necesitan la ayuda de los adultos para desarrollar esta habilidad. Recuerde que puede tomar diez o más intentos hasta que el niño acepte un alimento nuevo. El período comprendido entre los seis y los veinticuatro meses es una ventana esencial para ofrecer nuevos alimentos a los niños, ya que después de los dos años surge la neofobia, o la reticencia a probar nuevos alimentos, y puede resultar más difícil ayudar a los niños a aceptar nuevos alimentos. MyPLATE.GOV es un recurso para obtener más información sobre alimentación saludable para bebés y niños pequeños.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El contexto o el entorno en el que se intenta ofrecer nuevos alimentos también es importante. Un entorno social positivo contribuirá a que los niños estén más dispuestos a probar nuevos alimentos. Ver que los adultos y sus compañeros disfrutan de la misma comida también puede influir en la predisposición de los niños a probar y disfrutar los alimentos.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Ofrezca a los niños alimentos saludables preparados de diferentes maneras y con texturas variadas, como un puré suave, purés menos molidos, verduras machacadas y picadas finamente. Variar las texturas ayuda a los niños a desarrollar sus habilidades de alimentación y empezar a comer alimentos sólidos.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Intentos/repetición</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Los bebés tienen una preferencia natural por los alimentos dulces y salados y tienden a evitar los alimentos amargos o ácidos, pero pueden aprender a disfrutar de estos alimentos mediante repeticiones.  Como adultos, podemos tender a leer las reacciones de los bebés ante los alimentos nuevos y darles un significado. ¿La respuesta al sabor de un nuevo alimento transmite sorpresa o desagrado?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En las guarderías, no se debe servir leche de vaca a menos que se presente una excepción por escrito por parte de un profesional médico.</a:t>
            </a:r>
          </a:p>
          <a:p>
            <a:pPr marL="0" marR="0" rtl="0">
              <a:lnSpc>
                <a:spcPct val="107000"/>
              </a:lnSpc>
              <a:spcBef>
                <a:spcPts val="0"/>
              </a:spcBef>
              <a:spcAft>
                <a:spcPts val="0"/>
              </a:spcAft>
            </a:pPr>
            <a:endParaRPr lang="en-US" sz="1000" i="1"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Ofrecer el alimento repetidamente es esencial para desarrollar la aceptación de los alimentos. Piense en cómo un bebé aprende una nueva habilidad motora, como sentarse. Esta habilidad se domina mediante muchos intentos y más de un fracaso. Como adultos, fomentamos estos intentos para que el niño pueda dominar este hito del desarrollo.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Transfiera esta idea a las experiencias repetidas y a la exposición a los alimentos.  Es posible que un bebé de seis meses que pruebe las remolachas abra los ojos sorprendido. Es probable que expulse de la boca la segunda y la tercera cucharada. Después de probarlas de seis a diez veces durante las siguientes dos a tres semanas establece un recuerdo de este sabor. Aprende a aceptarlo. Durante este período de seis a veinticuatro meses, ofrecer a los niños una amplia variedad de alimentos, especialmente frutas y verduras, ayuda a los niños a comer más saludablemente.</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Riesgo de asfixia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El atragantamiento es una preocupación con los bebés y los niños pequeños que están desarrollando su capacidad de masticación y deglución. Los riesgos de asfixia más comunes son por uvas, perros calientes, zanahorias crudas, palomitas de maíz y tomates </a:t>
            </a:r>
            <a:r>
              <a:rPr lang="es-US" sz="1000" i="1" kern="1200" dirty="0" err="1">
                <a:effectLst/>
                <a:latin typeface="Montserrat" panose="00000500000000000000" pitchFamily="2" charset="0"/>
                <a:ea typeface="Calibri" panose="020F0502020204030204" pitchFamily="34" charset="0"/>
                <a:cs typeface="Calibri" panose="020F0502020204030204" pitchFamily="34" charset="0"/>
              </a:rPr>
              <a:t>cherry</a:t>
            </a:r>
            <a:r>
              <a:rPr lang="es-US" sz="1000" i="1" kern="1200" dirty="0">
                <a:effectLst/>
                <a:latin typeface="Montserrat" panose="00000500000000000000" pitchFamily="2" charset="0"/>
                <a:ea typeface="Calibri" panose="020F0502020204030204" pitchFamily="34" charset="0"/>
                <a:cs typeface="Calibri" panose="020F0502020204030204" pitchFamily="34" charset="0"/>
              </a:rPr>
              <a:t> enteros. Siempre se debe vigilar de cerca a los niños pequeños cuando comen.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Azúcares añadidos y alto contenido en sodio</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Los bebés y los niños pequeños comen pequeñas cantidades de alimento, por lo que es esencial que lo que consuman sea rico en nutrientes, bajo en sodio y que no contenga calorías adicionales procedentes de azúcares añadidos. No se recomiendan los edulcorantes bajos en calorías o sin calorías para niños menores de dos años. Durante este período se forman las preferencias de sabores. Los bebés y los niños pequeños pueden desarrollar preferencias por alimentos demasiado dulces o salados.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rtl="0"/>
            <a:br>
              <a:rPr lang="en-US" sz="1000" baseline="0" dirty="0">
                <a:latin typeface="Montserrat" panose="00000500000000000000" pitchFamily="2" charset="0"/>
              </a:rPr>
            </a:br>
            <a:endParaRPr lang="en-US" sz="1000" baseline="0" dirty="0">
              <a:latin typeface="Montserrat" panose="00000500000000000000" pitchFamily="2"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92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El apetito varía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Para los adultos puede ser un reto aceptar que los niños pequeños y los niños en edad preescolar pasan por fases. Pueden comer cantidades muy pequeñas durante varias comidas y luego comer abundantemente en las siguientes. Recuerde que los niños pequeños reconocen las señales de hambre y saciedad y saben lo que necesitan. El papel de los adultos es ofrecer opciones de alimentos saludables en intervalos regulares, comidas y colaciones, y respetar la decisión del niño sobre si come y cuánto come. Aunque los niños pequeños siguen creciendo, su crecimiento es menos drástico que el del primer año de vida, y esto se ve reflejado en sus necesidades de nutrientes y combustible.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b="1" i="1"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Quisquillosidad con los alimentos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Las preferencias por los alimentos varían. Este reto suele alcanzar su punto máximo en los años en que el niño empieza a caminar y en la etapa preescolar. En pocas palabras, es cuando un niño rechaza los alimentos con frecuencia o come los mismos alimentos una y otra vez. Una vez que un niño pequeño empieza a comer solo, tiene el control sobre lo que come. Otra influencia en este comportamiento es la familiaridad con los alimentos que se sirven. Durante los años en que los niños empiezan a caminar y en edad preescolar, lo ideal es ofrecerles nuevos alimentos regularmente. Es normal que no quieran probar nuevos alimentos.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Piense en el último alimento nuevo que probó. ¿Qué recuerda de esa experiencia? ¿Olía rico? ¿A las demás personas con las que estaba comiéndolo les gustaba? Estas experiencias sensoriales, ambientales e interpersonales también pueden influir en que los niños aprendan a disfrutar de los alimentos.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¿De qué manera pueden ayudar los profesionales de CET a los niños que son quisquillosos con los alimentos?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Permita que los niños ayuden a preparar las comidas y presénteles nuevos alimentos dándoselos para probarlos, mediante actividades sensoriales y jardinería. Involucrar todos los sentidos ayuda a los niños a relacionarse con los alimentos. Los conocen y es más probable que los prueben cuando se los sirven en las comidas y las colaciones. Algunos niños todavía están aprendiendo a disfrutar de los alimentos y pueden necesitar muchas (diez o más) experiencias para aprender a aceptarlos. Los programas de cuidado infantil pueden apoyar a las familias para que tengan múltiples experiencias con nuevas frutas y verduras y compartan sus éxitos.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Preferencias por un solo alimento</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Del mismo modo, es probable que los niños pequeños decidan limitar sus comidas a unos pocos alimentos preparados de la misma manera; esto se conoce como “preferencia por un solo alimento”. La preferencia por un solo alimento puede ocurrir con todos los niños como una forma de establecer la independencia y el control. Esta preferencia también está presente en algunos niños con problemas de integración sensorial. Para evitar o superar la preferencia de un solo alimento, siga ofreciendo un menú variado y saludable. Ofrezca pequeñas porciones o muestras. Sirva el mismo alimento durante varias semanas preparado de diferentes maneras. Para los niños pequeños y en edad preescolar, incluya actividades en el aula que involucren alimento, como las actividades sensoriales, los libros o las actividades culinarias.</a:t>
            </a:r>
          </a:p>
          <a:p>
            <a:pPr marL="0" marR="0" rtl="0">
              <a:lnSpc>
                <a:spcPct val="107000"/>
              </a:lnSpc>
              <a:spcBef>
                <a:spcPts val="0"/>
              </a:spcBef>
              <a:spcAft>
                <a:spcPts val="0"/>
              </a:spcAft>
            </a:pPr>
            <a:endParaRPr lang="en-US" sz="1000" i="1" kern="1200" dirty="0">
              <a:effectLst/>
              <a:latin typeface="Montserrat" panose="000005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Desafíos del procesamiento sensorial</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Los problemas de procesamiento sensorial suelen reconocerse por primera vez durante los primeros años de vida, cuando las familias o los cuidadores observan que el niño tiene una intolerancia inusual a la luz, el sonido, las texturas u otros sentidos. Aunque los desafíos de procesamiento sensorial son comunes en los niños con autismo, muchos niños sin diagnóstico experimentan problemas sensoriales. Los desafíos de procesamiento sensorial se producen cuando el cerebro tiene problemas para procesar la información a través de los sentidos. El olor, la vista, el tacto y el sabor de los alimentos pueden provocar una sobrecarga sensorial. Los desafíos de procesamiento sensorial en la alimentación pueden parecerse al comportamiento de un niño molesto o selectivo con los alimentos. Es esencial entablar conversaciones con las familias sobre el comportamiento alimenticio y las observaciones. Comente lo que está observando y pregunte si las familias observan comportamientos similares. Comparta las estrategias que las familias y los cuidadores consideran exitosas. Si los comportamientos son continuos, las familias deben buscar una evaluación médica. Los patólogos del lenguaje, los terapeutas ocupacionales y los nutricionistas pueden brindar apoyo a los niños y las familias.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24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e26df9f3f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e26df9f3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rtlCol="0" anchor="t" anchorCtr="0">
            <a:noAutofit/>
          </a:bodyPr>
          <a:lstStyle/>
          <a:p>
            <a:pPr marL="0" lvl="0" indent="0" algn="l" rtl="0">
              <a:spcBef>
                <a:spcPts val="0"/>
              </a:spcBef>
              <a:spcAft>
                <a:spcPts val="0"/>
              </a:spcAft>
              <a:buNone/>
            </a:pPr>
            <a:r>
              <a:rPr lang="es-US"/>
              <a:t> </a:t>
            </a:r>
            <a:endParaRPr dirty="0"/>
          </a:p>
        </p:txBody>
      </p:sp>
    </p:spTree>
    <p:extLst>
      <p:ext uri="{BB962C8B-B14F-4D97-AF65-F5344CB8AC3E}">
        <p14:creationId xmlns:p14="http://schemas.microsoft.com/office/powerpoint/2010/main" val="47996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rtl="0"/>
            <a:r>
              <a:rPr lang="es-US" b="1" dirty="0">
                <a:latin typeface="Montserrat" panose="00000500000000000000" pitchFamily="2" charset="0"/>
              </a:rPr>
              <a:t>Analice la información del programa de intervención temprana de su estado. </a:t>
            </a:r>
          </a:p>
          <a:p>
            <a:pPr rtl="0"/>
            <a:r>
              <a:rPr lang="es-US" b="1" dirty="0">
                <a:latin typeface="Montserrat" panose="00000500000000000000" pitchFamily="2" charset="0"/>
              </a:rPr>
              <a:t>Los CDC cuentan con una variedad de rastreadores de hitos para los proveedores de cuidado infantil y las familias. https://www.cdc.gov/ncbddd/actearly/index.html</a:t>
            </a:r>
          </a:p>
        </p:txBody>
      </p:sp>
      <p:sp>
        <p:nvSpPr>
          <p:cNvPr id="4" name="Slide Number Placeholder 3"/>
          <p:cNvSpPr>
            <a:spLocks noGrp="1"/>
          </p:cNvSpPr>
          <p:nvPr>
            <p:ph type="sldNum" sz="quarter" idx="5"/>
          </p:nvPr>
        </p:nvSpPr>
        <p:spPr/>
        <p:txBody>
          <a:bodyPr rtlCol="0"/>
          <a:lstStyle/>
          <a:p>
            <a:pPr rtl="0"/>
            <a:fld id="{7333ED25-375D-41A4-8C17-EC9D2594ED6E}" type="slidenum">
              <a:rPr lang="en-US" smtClean="0"/>
              <a:t>15</a:t>
            </a:fld>
            <a:endParaRPr lang="en-US"/>
          </a:p>
        </p:txBody>
      </p:sp>
    </p:spTree>
    <p:extLst>
      <p:ext uri="{BB962C8B-B14F-4D97-AF65-F5344CB8AC3E}">
        <p14:creationId xmlns:p14="http://schemas.microsoft.com/office/powerpoint/2010/main" val="215119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kern="1200" dirty="0">
                <a:effectLst/>
                <a:latin typeface="Gotham" panose="02000504020000020004" pitchFamily="2" charset="0"/>
                <a:ea typeface="Calibri" panose="020F0502020204030204" pitchFamily="34" charset="0"/>
                <a:cs typeface="Calibri" panose="020F0502020204030204" pitchFamily="34" charset="0"/>
              </a:rPr>
              <a:t>[</a:t>
            </a: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Un cuidado receptivo es la base de una atención de calidad para los bebés y los niños pequeños. Implica crear un entorno seguro y predecible con interacciones sensibles, afectuosas y confiables entre el niño y su cuidador.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Las investigaciones demuestran que el desarrollo saludable del cerebro de los niños pequeños depende del grado de atención receptiva que haya recibido el niño durante los dos primeros años de vida. Las interacciones positivas que tenga hoy con los bebés y los niños pequeños los ayudan a desarrollar las habilidades necesarias para establecer relaciones seguras y reconocer y comunicar sus sentimientos a lo largo de la vida.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Uno de los aspectos del cuidado receptivo es la alimentación receptiva.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34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kern="1200" dirty="0">
                <a:effectLst/>
                <a:latin typeface="Gotham" panose="02000504020000020004" pitchFamily="2" charset="0"/>
                <a:ea typeface="Calibri" panose="020F0502020204030204" pitchFamily="34" charset="0"/>
                <a:cs typeface="Calibri" panose="020F0502020204030204" pitchFamily="34" charset="0"/>
              </a:rPr>
              <a:t>[</a:t>
            </a: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 alimentación receptiva se refiere a la interacción de ida y vuelta entre el cuidador y el niño. El cuidador que permite al bebé determinar el momento, la cantidad y el ritmo de la comida lo ayuda a desarrollar la autorregulación y los vínculos seguros. El cuidador receptivo se ajusta y responde adecuadamente al temperamento, la flexibilidad y la reacción al cambio que muestra niño.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800"/>
              </a:spcAft>
            </a:pPr>
            <a:r>
              <a:rPr lang="es-US" sz="1000" i="1" dirty="0">
                <a:effectLst/>
                <a:latin typeface="Montserrat" panose="00000500000000000000" pitchFamily="2" charset="0"/>
                <a:ea typeface="Calibri" panose="020F0502020204030204" pitchFamily="34" charset="0"/>
                <a:cs typeface="Times New Roman" panose="02020603050405020304" pitchFamily="18" charset="0"/>
              </a:rPr>
              <a:t> </a:t>
            </a:r>
          </a:p>
          <a:p>
            <a:pPr rtl="0"/>
            <a:endParaRPr lang="en-US" dirty="0"/>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17</a:t>
            </a:fld>
            <a:endParaRPr lang="en-US"/>
          </a:p>
        </p:txBody>
      </p:sp>
    </p:spTree>
    <p:extLst>
      <p:ext uri="{BB962C8B-B14F-4D97-AF65-F5344CB8AC3E}">
        <p14:creationId xmlns:p14="http://schemas.microsoft.com/office/powerpoint/2010/main" val="1473446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[Notas del capacitador] </a:t>
            </a: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Repase los pasos de la alimentación receptiva que se muestran en la diapositiva. El diagrama se encuentra en el folleto. Pida a los participantes que den ideas de algunas señales de hambre y saciedad a medida que se explican esas fichas.</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[GUION SUGERIDO]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En esta imagen se muestran los pasos para la alimentación receptiva. Aunque pueda parecer que el niño dirige la alimentación, los cuidadores establecen las rutinas y el entorno para promover las interacciones de ida y vuelta entre los cuidadores y el niño.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El afecto positivo y los altos niveles de amabilidad forman parte de la alimentación receptiva. El niño establece un sentimiento de confianza con el cuidador a medida que sus necesidades se satisfacen con una respuesta adecuada.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18</a:t>
            </a:fld>
            <a:endParaRPr lang="en-US"/>
          </a:p>
        </p:txBody>
      </p:sp>
    </p:spTree>
    <p:extLst>
      <p:ext uri="{BB962C8B-B14F-4D97-AF65-F5344CB8AC3E}">
        <p14:creationId xmlns:p14="http://schemas.microsoft.com/office/powerpoint/2010/main" val="106072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900" b="1" i="1" kern="1200" dirty="0">
                <a:effectLst/>
                <a:latin typeface="Gotham" panose="02000504020000020004" pitchFamily="2" charset="0"/>
                <a:ea typeface="Calibri" panose="020F0502020204030204" pitchFamily="34" charset="0"/>
                <a:cs typeface="Calibri" panose="020F0502020204030204" pitchFamily="34" charset="0"/>
              </a:rPr>
              <a:t>[</a:t>
            </a:r>
            <a:r>
              <a:rPr lang="es-US" sz="900" b="1" i="1" kern="1200" dirty="0">
                <a:effectLst/>
                <a:latin typeface="Montserrat" panose="00000500000000000000" pitchFamily="2" charset="0"/>
                <a:ea typeface="Calibri" panose="020F0502020204030204" pitchFamily="34" charset="0"/>
                <a:cs typeface="Calibri" panose="020F0502020204030204" pitchFamily="34" charset="0"/>
              </a:rPr>
              <a:t>GUION SUGERIDO]</a:t>
            </a:r>
          </a:p>
          <a:p>
            <a:pPr rtl="0"/>
            <a:r>
              <a:rPr lang="es-US" i="1" dirty="0"/>
              <a:t>Al practicar la alimentación receptiva, el cuidador debe observar los comportamientos y las señales del niño. El adulto debe crear un ambiente relajado y alegre para comer.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[Notas del capacitador] </a:t>
            </a:r>
          </a:p>
          <a:p>
            <a:pPr rtl="0"/>
            <a:r>
              <a:rPr lang="es-US" b="1" i="0" dirty="0"/>
              <a:t>Destaque las viñetas que se muestran en la diapositiva. </a:t>
            </a:r>
          </a:p>
          <a:p>
            <a:pPr rtl="0"/>
            <a:endParaRPr lang="en-US" i="1" dirty="0"/>
          </a:p>
          <a:p>
            <a:pPr rtl="0"/>
            <a:endParaRPr lang="en-US" i="1" dirty="0"/>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19</a:t>
            </a:fld>
            <a:endParaRPr lang="en-US"/>
          </a:p>
        </p:txBody>
      </p:sp>
    </p:spTree>
    <p:extLst>
      <p:ext uri="{BB962C8B-B14F-4D97-AF65-F5344CB8AC3E}">
        <p14:creationId xmlns:p14="http://schemas.microsoft.com/office/powerpoint/2010/main" val="94610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Romper el hielo y presentaciones</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Si está dando la capacitación de forma virtual, pida a los participantes que escriban su respuesta en el chat. Al final de la capacitación, guarde el debate del chat para hacer un seguimiento de la asistencia. Considere ayudar a los participantes a editar cómo aparece su nombre en la pantalla y el chat en la plataforma para ayudar a tomar la asistencia a la sesión virtual. </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A pesar de los beneficios que las frutas y las verduras ofrecen para la salud, muchos estadounidenses no consumen lo suficiente en su dieta diaria. Las Guías Alimentarias para los Estadounidenses 2020-2025 recomiendan que los adultos consuman de 1 ½ a 2 tazas de frutas y de 2 a 3 tazas de verduras al día. Sin embargo, solo uno de cada diez adultos estadounidenses come la cantidad recomendada de frutas o verduras al día. No es de extrañar que el consumo de frutas y verduras de los niños sea un reflejo del consumo de los adultos. Aproximadamente el 85 % de los niños de uno a tres años no consume las cantidades recomendadas de verduras al día.</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 </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Piense en cuántas frutas y verduras consumió ayer. Aproximadamente, ¿cuántas pociones consumió?</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 </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En la capacitación de hoy presentaremos estrategias que podemos utilizar para que los niños aprendan a disfrutar de las frutas, las verduras y otros alimentos saludables.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878554-D853-4739-9037-53CEA62A5A1E}" type="slidenum">
              <a:rPr kumimoji="0" lang="en-US" sz="1200" b="0" i="0" u="none" strike="noStrike" kern="1200" cap="none" spc="0" normalizeH="0" baseline="0" noProof="0" smtClean="0">
                <a:ln>
                  <a:noFill/>
                </a:ln>
                <a:solidFill>
                  <a:prstClr val="black"/>
                </a:solidFill>
                <a:effectLst/>
                <a:uLnTx/>
                <a:uFillTx/>
                <a:latin typeface="Gotha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Gotham"/>
              <a:ea typeface="+mn-ea"/>
              <a:cs typeface="+mn-cs"/>
            </a:endParaRPr>
          </a:p>
        </p:txBody>
      </p:sp>
    </p:spTree>
    <p:extLst>
      <p:ext uri="{BB962C8B-B14F-4D97-AF65-F5344CB8AC3E}">
        <p14:creationId xmlns:p14="http://schemas.microsoft.com/office/powerpoint/2010/main" val="945096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kern="1200" dirty="0">
                <a:effectLst/>
                <a:latin typeface="Montserrat" panose="00000500000000000000" pitchFamily="2" charset="0"/>
                <a:ea typeface="Calibri" panose="020F0502020204030204" pitchFamily="34" charset="0"/>
                <a:cs typeface="Calibri" panose="020F0502020204030204" pitchFamily="34" charset="0"/>
              </a:rPr>
              <a:t>[NOTAS PARA EL CAPACITADOR]</a:t>
            </a:r>
          </a:p>
          <a:p>
            <a:pPr marL="0" marR="0" rtl="0">
              <a:lnSpc>
                <a:spcPct val="107000"/>
              </a:lnSpc>
              <a:spcBef>
                <a:spcPts val="0"/>
              </a:spcBef>
              <a:spcAft>
                <a:spcPts val="0"/>
              </a:spcAft>
            </a:pPr>
            <a:r>
              <a:rPr lang="es-US" sz="1000" b="1" kern="1200" dirty="0">
                <a:effectLst/>
                <a:latin typeface="Montserrat" panose="00000500000000000000" pitchFamily="2" charset="0"/>
                <a:ea typeface="Calibri" panose="020F0502020204030204" pitchFamily="34" charset="0"/>
                <a:cs typeface="Calibri" panose="020F0502020204030204" pitchFamily="34" charset="0"/>
              </a:rPr>
              <a:t>Consulte el folleto </a:t>
            </a: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Señales de desarrollo del bebé y habilidades de alimentación</a:t>
            </a: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 </a:t>
            </a:r>
            <a:r>
              <a:rPr lang="es-US" sz="1000" b="1" kern="1200" dirty="0">
                <a:effectLst/>
                <a:latin typeface="Montserrat" panose="00000500000000000000" pitchFamily="2" charset="0"/>
                <a:ea typeface="Calibri" panose="020F0502020204030204" pitchFamily="34" charset="0"/>
                <a:cs typeface="Calibri" panose="020F0502020204030204" pitchFamily="34" charset="0"/>
              </a:rPr>
              <a:t>y analice las señales que se mencionan para cada grupo de edad.</a:t>
            </a:r>
            <a:endParaRPr lang="en-US" sz="1000" b="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kern="1200" dirty="0">
                <a:effectLst/>
                <a:latin typeface="Montserrat" panose="00000500000000000000" pitchFamily="2" charset="0"/>
                <a:ea typeface="Calibri" panose="020F0502020204030204" pitchFamily="34" charset="0"/>
                <a:cs typeface="Calibri" panose="020F0502020204030204" pitchFamily="34" charset="0"/>
              </a:rPr>
              <a:t>Desde el nacimiento hasta los seis meses</a:t>
            </a:r>
            <a:endParaRPr lang="en-US" sz="1000" b="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b="1"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Señales de hambre</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Reflejo de búsqueda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Ruido y movimientos de succión o chuparse los labios, los dedos, los juguetes o la ropa.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Abre la boca.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Flexión en las muñecas, manos apretadas.</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Señales de saciedad</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Succionar lentamente o detenerse.</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Gira la cabeza.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Se queda dormido.</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Rechaza la comida.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Aprieta los labios.</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Relaja las manos y las muñecas.</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Voltea a otros lados y no presta atención al cuidador.</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Niños pequeños</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Señales de hambre</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Se emociona al ver la comida.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Mueve la cabeza hacia las cucharas e intenta llevase comida a la boca.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Abre la boca cuando se le ofrece una cucharada de comida.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Usa movimientos con las manos, sonidos o palabras para indicar que tiene hambre.</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Señales de saciedad</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Rechaza la comida.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Cierra la boca cuando se le ofrece comida.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Gira la cabeza para alejarla de la comida.</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Symbol" panose="05050102010706020507" pitchFamily="18" charset="2"/>
              <a:buChar char=""/>
            </a:pPr>
            <a:r>
              <a:rPr lang="es-US" sz="1000" b="0" i="0" kern="1200" dirty="0">
                <a:effectLst/>
                <a:latin typeface="Montserrat" panose="00000500000000000000" pitchFamily="2" charset="0"/>
                <a:ea typeface="Calibri" panose="020F0502020204030204" pitchFamily="34" charset="0"/>
                <a:cs typeface="Calibri" panose="020F0502020204030204" pitchFamily="34" charset="0"/>
              </a:rPr>
              <a:t>Usa movimientos con las manos, sonidos o palabras para indicar que está satisfecho.</a:t>
            </a:r>
            <a:endParaRPr lang="en-US" sz="1000" b="0"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rtl="0"/>
            <a:endParaRPr lang="en-US" sz="1000" baseline="0" dirty="0">
              <a:latin typeface="Montserrat" panose="00000500000000000000" pitchFamily="2" charset="0"/>
            </a:endParaRPr>
          </a:p>
          <a:p>
            <a:pPr rtl="0"/>
            <a:r>
              <a:rPr lang="es-US" sz="1000" dirty="0">
                <a:latin typeface="Montserrat" panose="00000500000000000000" pitchFamily="2" charset="0"/>
              </a:rPr>
              <a:t>https://www.cdc.gov/nutrition/infantandtoddlernutrition/mealtime/signs-your-child-is-hungry-or-full.html</a:t>
            </a:r>
          </a:p>
          <a:p>
            <a:pPr rtl="0"/>
            <a:endParaRPr lang="en-US" dirty="0"/>
          </a:p>
          <a:p>
            <a:pPr rtl="0"/>
            <a:endParaRPr lang="en-US" dirty="0"/>
          </a:p>
        </p:txBody>
      </p:sp>
      <p:sp>
        <p:nvSpPr>
          <p:cNvPr id="4" name="Slide Number Placeholder 3"/>
          <p:cNvSpPr>
            <a:spLocks noGrp="1"/>
          </p:cNvSpPr>
          <p:nvPr>
            <p:ph type="sldNum" sz="quarter" idx="5"/>
          </p:nvPr>
        </p:nvSpPr>
        <p:spPr/>
        <p:txBody>
          <a:bodyPr rtlCol="0"/>
          <a:lstStyle/>
          <a:p>
            <a:pPr rtl="0"/>
            <a:fld id="{7333ED25-375D-41A4-8C17-EC9D2594ED6E}" type="slidenum">
              <a:rPr lang="en-US" smtClean="0"/>
              <a:t>20</a:t>
            </a:fld>
            <a:endParaRPr lang="en-US"/>
          </a:p>
        </p:txBody>
      </p:sp>
    </p:spTree>
    <p:extLst>
      <p:ext uri="{BB962C8B-B14F-4D97-AF65-F5344CB8AC3E}">
        <p14:creationId xmlns:p14="http://schemas.microsoft.com/office/powerpoint/2010/main" val="1620044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Consideremos la mecánica de la alimentación con biberón. La alimentación pausada con biberón es una técnica que permite al bebé controlar el ritmo de la alimentación.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En la diapositiva se enumeran los pasos de la alimentación pausada con biberón.</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mj-lt"/>
              <a:buAutoNum type="arabicPeriod"/>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Sostenga al bebé en sus brazos, casi vertical. Esta posición permite que el bebé esté viendo hacia la cara del cuidador y que este observe de cerca las señales de alimentación.</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mj-lt"/>
              <a:buAutoNum type="arabicPeriod"/>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Nunca introduzca el biberón en la boca del bebé. Muchas normativas estatales establecen que no se deben apoyar los biberones.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mj-lt"/>
              <a:buAutoNum type="arabicPeriod"/>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Coloque el biberón casi de lado, no en posición vertical. Al sostener el biberón lateralmente, el flujo de leche es más lento, lo que permite al bebé controlar mejor el ritmo.</a:t>
            </a:r>
          </a:p>
          <a:p>
            <a:pPr marL="342900" marR="0" lvl="0" indent="-342900" rtl="0">
              <a:lnSpc>
                <a:spcPct val="107000"/>
              </a:lnSpc>
              <a:spcBef>
                <a:spcPts val="0"/>
              </a:spcBef>
              <a:spcAft>
                <a:spcPts val="0"/>
              </a:spcAft>
              <a:buFont typeface="+mj-lt"/>
              <a:buAutoNum type="arabicPeriod"/>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Mantener el chupón del biberón lleno de leche reduce la cantidad de aire que los bebés toman con la leche.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mj-lt"/>
              <a:buAutoNum type="arabicPeriod"/>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Deje que el bebé establezca el ritmo de la alimentación. Es posible que los bebés quieran tomar descansos, recuperar el aliento y parar para eructar. Lea las señales y responda. Los bebés abrirán la boca cuando estén preparados para reanudar la alimentación.</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rtl="0">
              <a:lnSpc>
                <a:spcPct val="107000"/>
              </a:lnSpc>
              <a:spcBef>
                <a:spcPts val="0"/>
              </a:spcBef>
              <a:spcAft>
                <a:spcPts val="0"/>
              </a:spcAft>
              <a:buFont typeface="+mj-lt"/>
              <a:buAutoNum type="arabicPeriod"/>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Cambie de brazo durante la alimentación. Esto permite al bebé interactuar con ambos ojos durante la alimentación y tener diferentes vistas de la habitación.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s-US" sz="1000" i="1" dirty="0">
                <a:latin typeface="Montserrat" panose="00000500000000000000" pitchFamily="2" charset="0"/>
              </a:rPr>
              <a:t>Reconozca las señales de saciedad y deje de darle de comer cuando note estas señales.</a:t>
            </a: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Hable con los padres sobre lo que ellos notan en el ritmo de alimentación de su hijo y qué posición prefiere su bebé al comer. Si los padres no suministran los biberones, en los programas se puede optar por comprar y utilizar el mismo biberón y el mismo chupón que se utilizan en casa.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Dar biberón a un bebé es una interacción de quince a veinte minutos y una gran oportunidad para la interacción social.</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228600" indent="-228600" rtl="0">
              <a:buAutoNum type="arabicPeriod"/>
            </a:pPr>
            <a:endParaRPr lang="en-US" dirty="0"/>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21</a:t>
            </a:fld>
            <a:endParaRPr lang="en-US"/>
          </a:p>
        </p:txBody>
      </p:sp>
    </p:spTree>
    <p:extLst>
      <p:ext uri="{BB962C8B-B14F-4D97-AF65-F5344CB8AC3E}">
        <p14:creationId xmlns:p14="http://schemas.microsoft.com/office/powerpoint/2010/main" val="655676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50000"/>
              </a:lnSpc>
              <a:spcBef>
                <a:spcPts val="0"/>
              </a:spcBef>
              <a:spcAft>
                <a:spcPts val="800"/>
              </a:spcAft>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rtl="0">
              <a:lnSpc>
                <a:spcPct val="150000"/>
              </a:lnSpc>
              <a:spcBef>
                <a:spcPts val="0"/>
              </a:spcBef>
              <a:spcAft>
                <a:spcPts val="800"/>
              </a:spcAft>
            </a:pPr>
            <a:r>
              <a:rPr lang="es-US" sz="1000" i="1" dirty="0">
                <a:effectLst/>
                <a:latin typeface="Montserrat" panose="00000500000000000000" pitchFamily="2" charset="0"/>
                <a:ea typeface="Calibri" panose="020F0502020204030204" pitchFamily="34" charset="0"/>
                <a:cs typeface="Times New Roman" panose="02020603050405020304" pitchFamily="18" charset="0"/>
              </a:rPr>
              <a:t>L</a:t>
            </a:r>
            <a:r>
              <a:rPr lang="es-US" sz="1000" i="1" kern="1200" dirty="0">
                <a:effectLst/>
                <a:latin typeface="Montserrat" panose="00000500000000000000" pitchFamily="2" charset="0"/>
                <a:ea typeface="Calibri" panose="020F0502020204030204" pitchFamily="34" charset="0"/>
                <a:cs typeface="Calibri" panose="020F0502020204030204" pitchFamily="34" charset="0"/>
              </a:rPr>
              <a:t>a alimentación receptiva les permite a los niños notar, comprender y confiar en las señales de su cuerpo. Esta concienciación crea habilidades de alimentación saludable que duran toda la vida.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rtl="0">
              <a:lnSpc>
                <a:spcPct val="107000"/>
              </a:lnSpc>
              <a:spcBef>
                <a:spcPts val="0"/>
              </a:spcBef>
              <a:spcAft>
                <a:spcPts val="0"/>
              </a:spcAft>
            </a:pPr>
            <a:r>
              <a:rPr lang="es-US" sz="1000" b="1" kern="1200" dirty="0">
                <a:effectLst/>
                <a:latin typeface="Montserrat" panose="00000500000000000000" pitchFamily="2" charset="0"/>
                <a:ea typeface="Calibri" panose="020F0502020204030204" pitchFamily="34" charset="0"/>
                <a:cs typeface="Calibri" panose="020F0502020204030204" pitchFamily="34" charset="0"/>
              </a:rPr>
              <a:t>La alimentación receptiva puede ser un término nuevo para algunos profesionales de CET. En la página web que aparece en la pantalla se puede acceder a una capacitación gratuita de sesenta minutos sobre Alimentación receptiva. Este módulo está dirigido tanto a los padres como a los profesionales de CET.</a:t>
            </a:r>
          </a:p>
          <a:p>
            <a:pPr marL="0" marR="0" rtl="0">
              <a:lnSpc>
                <a:spcPct val="107000"/>
              </a:lnSpc>
              <a:spcBef>
                <a:spcPts val="0"/>
              </a:spcBef>
              <a:spcAft>
                <a:spcPts val="0"/>
              </a:spcAft>
            </a:pPr>
            <a:endParaRPr lang="en-US" sz="1000" b="1"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kern="1200" dirty="0">
                <a:effectLst/>
                <a:latin typeface="Montserrat" panose="00000500000000000000" pitchFamily="2" charset="0"/>
                <a:ea typeface="Calibri" panose="020F0502020204030204" pitchFamily="34" charset="0"/>
                <a:cs typeface="Calibri" panose="020F0502020204030204" pitchFamily="34" charset="0"/>
              </a:rPr>
              <a:t>https://healthykidshealthyfuture.org/5-healthy-goals/nurture-healthy-eaters/resources/feeding-course/</a:t>
            </a:r>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22</a:t>
            </a:fld>
            <a:endParaRPr lang="en-US"/>
          </a:p>
        </p:txBody>
      </p:sp>
    </p:spTree>
    <p:extLst>
      <p:ext uri="{BB962C8B-B14F-4D97-AF65-F5344CB8AC3E}">
        <p14:creationId xmlns:p14="http://schemas.microsoft.com/office/powerpoint/2010/main" val="3707909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rtl="0">
              <a:lnSpc>
                <a:spcPct val="107000"/>
              </a:lnSpc>
              <a:spcBef>
                <a:spcPts val="0"/>
              </a:spcBef>
              <a:spcAft>
                <a:spcPts val="0"/>
              </a:spcAft>
              <a:buFont typeface="+mj-lt"/>
              <a:buNone/>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lvl="0" indent="0" rtl="0">
              <a:lnSpc>
                <a:spcPct val="107000"/>
              </a:lnSpc>
              <a:spcBef>
                <a:spcPts val="0"/>
              </a:spcBef>
              <a:spcAft>
                <a:spcPts val="0"/>
              </a:spcAft>
              <a:buFont typeface="+mj-lt"/>
              <a:buNone/>
            </a:pPr>
            <a:r>
              <a:rPr lang="es-US" sz="1000" b="0" i="1" kern="1200" dirty="0">
                <a:effectLst/>
                <a:latin typeface="Montserrat" panose="00000500000000000000" pitchFamily="2" charset="0"/>
                <a:ea typeface="Calibri" panose="020F0502020204030204" pitchFamily="34" charset="0"/>
                <a:cs typeface="Calibri" panose="020F0502020204030204" pitchFamily="34" charset="0"/>
              </a:rPr>
              <a:t>a.</a:t>
            </a:r>
            <a:r>
              <a:rPr lang="es-US" sz="1000" i="1" kern="1200" dirty="0">
                <a:effectLst/>
                <a:latin typeface="Montserrat" panose="00000500000000000000" pitchFamily="2" charset="0"/>
                <a:ea typeface="Calibri" panose="020F0502020204030204" pitchFamily="34" charset="0"/>
                <a:cs typeface="Calibri" panose="020F0502020204030204" pitchFamily="34" charset="0"/>
              </a:rPr>
              <a:t> El cuidador presiona al niño para que coma. (Alimentación autoritaria)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Esto puede implicar que el cuidador presione al niño para que coma (en determinados momentos o una determinada cantidad), anulando potencialmente las señales internas de hambre y saciedad del niño. Un ejemplo de esto podría ser si un proveedor persuade al niño para que coma o beba, pensando que no ha comido lo suficiente o los alimentos o las cantidades adecuadas. Esto puede interferir con la independencia emergente del niño y el aprendizaje de las habilidades de alimentación.</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b. El niño controla la situación. (Indulgencia)</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Un ejemplo de esto sería si un niño se niega a comer, tiene una rabieta y un cuidador responde dándole algo diferente para comer. Esto se conoce como indulgencia y puede ser más probable que ocurra en el hogar del niño que en un programa de cuidado infantil con un menú fijo que consiste solo en alimentos saludables.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c. El cuidador ignora al niño y no se involucra. </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Esto puede ocurrir cuando se enfrenta al reto de alimentar a varios niños a la vez. La atención del cuidador puede desviarse, y es posible que no participe ni apoye a todos los niños del grupo.</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¿Por qué es esencial evitar la alimentación no receptiva?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Si los cuidadores no observan atentamente las señales, es fácil sobrealimentar a los bebés y los niños pequeños. Sobrealimentar regularmente puede llegar a anular los controles internos del niño, ocasionando que ya no tenga señales adecuadas de hambre y saciedad o que no las reconozca.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rtl="0"/>
            <a:r>
              <a:rPr lang="es-US" sz="1000" i="1" kern="1200" dirty="0">
                <a:effectLst/>
                <a:latin typeface="Montserrat" panose="00000500000000000000" pitchFamily="2" charset="0"/>
                <a:ea typeface="Calibri" panose="020F0502020204030204" pitchFamily="34" charset="0"/>
                <a:cs typeface="Calibri" panose="020F0502020204030204" pitchFamily="34" charset="0"/>
              </a:rPr>
              <a:t>La alimentación no receptiva puede provocar sobrepeso en los bebés y los niños pequeños.</a:t>
            </a:r>
            <a:endParaRPr lang="en-US" sz="1000" i="1" dirty="0">
              <a:latin typeface="Montserrat" panose="00000500000000000000" pitchFamily="2" charset="0"/>
            </a:endParaRPr>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23</a:t>
            </a:fld>
            <a:endParaRPr lang="en-US"/>
          </a:p>
        </p:txBody>
      </p:sp>
    </p:spTree>
    <p:extLst>
      <p:ext uri="{BB962C8B-B14F-4D97-AF65-F5344CB8AC3E}">
        <p14:creationId xmlns:p14="http://schemas.microsoft.com/office/powerpoint/2010/main" val="1229967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Nuestras creencias, valores y prácticas en cuanto a la comida y la alimentación de los niños se desarrollan a partir de muchas fuentes. Es posible que no todas estas creencias estén alineadas a las prácticas de alimentación receptiva.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Podemos recordar las tradiciones de nuestros padres y abuelos, y las experiencias de nuestra infancia. Podemos estar influenciados por la publicidad de productos alimenticios o por la información de las tendencias dietéticas actuales. Incluso fijarse en cómo y qué dan de comer los amigos y la familia a sus hijos puede aportar información a nuestras prácticas.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 educación y la información por parte de la comunidad médica (AAP) o los programas del USDA como TEAM Nutrition, WIC, CACFP y SNAP también pueden influir en nuestros conocimientos y prácticas.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Divida a los participantes en grupos pequeños para debatir sobre las creencias sobre la alimentación que no son coherentes con la alimentación receptiva. Si está dando la capacitación de forma virtual, utilice las salas de reuniones para este debate. Hay un recuadro en el folleto para que los participantes anoten los puntos a analizar. Este ejercicio es una oportunidad para la autorreflexión, y la humildad cultural es clave a la hora de facilitar estos debates. Muchas prácticas en torno a la comida y la alimentación se han basado en realidades e injusticias históricas.</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24</a:t>
            </a:fld>
            <a:endParaRPr lang="en-US"/>
          </a:p>
        </p:txBody>
      </p:sp>
    </p:spTree>
    <p:extLst>
      <p:ext uri="{BB962C8B-B14F-4D97-AF65-F5344CB8AC3E}">
        <p14:creationId xmlns:p14="http://schemas.microsoft.com/office/powerpoint/2010/main" val="1012087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6000"/>
              </a:lnSpc>
              <a:spcBef>
                <a:spcPts val="0"/>
              </a:spcBef>
              <a:spcAft>
                <a:spcPts val="0"/>
              </a:spcAft>
            </a:pPr>
            <a:r>
              <a:rPr lang="es-US" sz="1000" b="1" i="0" kern="120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[NOTAS PARA EL CAPACITADOR]: Aquí se sugiere que se haga una pausa de diez minutos. El kit para el capacitador incluye un cronómetro para ayudar a los participantes a tomar el tiempo restante. Si está dando la capacitación de manera virtual, configure el cronómetro del kit para el capacitador para que los participantes puedan ver la cuenta regresiva. Invite a los participantes a levantarse y a moverse, a tomar agua y a suplirse de lo que sea que necesiten. </a:t>
            </a:r>
            <a:endParaRPr lang="en-US" sz="1000" b="1" i="0" dirty="0">
              <a:effectLst/>
              <a:latin typeface="Montserrat" panose="00000500000000000000" pitchFamily="2" charset="0"/>
              <a:ea typeface="Times New Roman" panose="02020603050405020304" pitchFamily="18" charset="0"/>
            </a:endParaRPr>
          </a:p>
          <a:p>
            <a:pPr marL="0" marR="0" rtl="0">
              <a:lnSpc>
                <a:spcPct val="106000"/>
              </a:lnSpc>
              <a:spcBef>
                <a:spcPts val="0"/>
              </a:spcBef>
              <a:spcAft>
                <a:spcPts val="0"/>
              </a:spcAft>
            </a:pP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6000"/>
              </a:lnSpc>
              <a:spcBef>
                <a:spcPts val="0"/>
              </a:spcBef>
              <a:spcAft>
                <a:spcPts val="0"/>
              </a:spcAft>
            </a:pPr>
            <a:endParaRPr lang="en-US" sz="1000" dirty="0">
              <a:effectLst/>
              <a:latin typeface="Gotham" panose="02000504020000020004" pitchFamily="2" charset="0"/>
              <a:ea typeface="Times New Roman" panose="02020603050405020304" pitchFamily="18" charset="0"/>
            </a:endParaRPr>
          </a:p>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14B8258-95C8-49FA-91F3-E797DD0AEB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498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Los niños pequeños dependen de los adultos para que les brinden alimentos saludables y les enseñen a disfrutar de ellos. A medida que las papilas gustativas se van desarrollando, ofrecer a los niños pequeños una amplia variedad de alimentos y texturas nutritivas constituye una base sólida para la salud de por vida.</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01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Las guarderías pueden ser un apoyo importante para las familias que deciden amamantar y dar pecho. La Academia Americana de Pediatría recomienda que se amamante exclusivamente a los bebés durante los primeros seis meses. Además de eso, se fomenta la lactancia materna hasta al menos los doce meses, e incluso más si tanto la familia como el bebé están dispuestos. Hay datos que muestran un descenso de las tasas de lactancia materna cuando los bebés entran a la guardería y las madres vuelven al trabajo o a la escuela. Apoyar a las familias en sus opciones de alimentación infantil puede ayudarlas a seguir amamantando.</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Algunos estados cuentan con un reconocimiento oficial de “entorno amigable para amamantar” para las guarderías y los hogares de cuidado infantil que demuestran las mejores prácticas. </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 </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 </a:t>
            </a: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Si está dando la capacitación de manera presencial, divida a los participantes en grupos pequeños. Pídales que consulten el folleto y repasen la lista de estrategias favorables para la lactancia materna de la página 3 del folleto. Cuente, ¿cuántas estrategias incorpora en su programa de cuidado infantil o en su hogar? ¿Qué retos limitan la aplicación de otras estrategias?</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Si está dando la capacitación de forma virtual, una opción es usar las salas de reuniones para esta actividad. Otra opción es que la persona que esté dando la capacitación lea en voz alta una estrategia y pida a los participantes que utilicen el icono de pulgar hacia arriba si emplean esta estrategia en su entorno y un icono de pulgar hacia abajo si no lo hacen. Pida a los participantes que compartan ejemplos de cómo llevan a cabo las estrategias o de los retos que las limitan.</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 </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 </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Las familias y el personal disponen de información y materiales precisos y culturalmente adecuados sobre la lactancia materna.</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Un espacio acogedor con carteles que apoyen la lactancia materna.</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Brindar un espacio cómodo y privado para que las madres den pecho o extraigan la leche.</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Se invita a las madres a que amamanten en el sitio.</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En la orientación familiar, en los manuales del personal y de los padres, y en las políticas del programa se incluye apoyo a las familias que amamantan.</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Informar a las familias sobre la alimentación diaria.</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Se cuenta con espacio para que las familias almacenen un suministro de reserva de leche congelada.</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El programa cuenta con el reconocimiento de que es un programa favorable para la lactancia materna.</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El personal está capacitado para apoyar a las familias que amamantan y para preparar y dar la leche materna de forma segura.</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Los miembros del personal que estén amamantando cuentan con amplios descansos para amamantar o extraer leche.</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Se elaboran planes de alimentación infantil para cada niño en colaboración con las familias.</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Se alimenta a los bebés en función de las señales de hambre y saciedad.</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Información sobre los recursos comunitarios de apoyo para la lactancia materna disponibles para las familias (WIC, La Leche y consultores de lactancia)</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rtl="0"/>
            <a:br>
              <a:rPr lang="en-US" dirty="0"/>
            </a:br>
            <a:r>
              <a:rPr lang="es-US" dirty="0"/>
              <a:t>Fuente de la imagen: </a:t>
            </a:r>
            <a:r>
              <a:rPr lang="es-US" b="0" i="0" dirty="0">
                <a:solidFill>
                  <a:srgbClr val="333333"/>
                </a:solidFill>
                <a:effectLst/>
                <a:latin typeface="Open Sans" panose="020B0606030504020204" pitchFamily="34" charset="0"/>
              </a:rPr>
              <a:t>Indiana Black </a:t>
            </a:r>
            <a:r>
              <a:rPr lang="es-US" b="0" i="0" dirty="0" err="1">
                <a:solidFill>
                  <a:srgbClr val="333333"/>
                </a:solidFill>
                <a:effectLst/>
                <a:latin typeface="Open Sans" panose="020B0606030504020204" pitchFamily="34" charset="0"/>
              </a:rPr>
              <a:t>Breastfeeding</a:t>
            </a:r>
            <a:r>
              <a:rPr lang="es-US" b="0" i="0" dirty="0">
                <a:solidFill>
                  <a:srgbClr val="333333"/>
                </a:solidFill>
                <a:effectLst/>
                <a:latin typeface="Open Sans" panose="020B0606030504020204" pitchFamily="34" charset="0"/>
              </a:rPr>
              <a:t> </a:t>
            </a:r>
            <a:r>
              <a:rPr lang="es-US" b="0" i="0" dirty="0" err="1">
                <a:solidFill>
                  <a:srgbClr val="333333"/>
                </a:solidFill>
                <a:effectLst/>
                <a:latin typeface="Open Sans" panose="020B0606030504020204" pitchFamily="34" charset="0"/>
              </a:rPr>
              <a:t>Coalition</a:t>
            </a:r>
            <a:endParaRPr lang="en-US" dirty="0"/>
          </a:p>
        </p:txBody>
      </p:sp>
      <p:sp>
        <p:nvSpPr>
          <p:cNvPr id="4" name="Slide Number Placeholder 3"/>
          <p:cNvSpPr>
            <a:spLocks noGrp="1"/>
          </p:cNvSpPr>
          <p:nvPr>
            <p:ph type="sldNum" sz="quarter" idx="5"/>
          </p:nvPr>
        </p:nvSpPr>
        <p:spPr/>
        <p:txBody>
          <a:bodyPr rtlCol="0"/>
          <a:lstStyle/>
          <a:p>
            <a:pPr rtl="0"/>
            <a:fld id="{7333ED25-375D-41A4-8C17-EC9D2594ED6E}" type="slidenum">
              <a:rPr lang="en-US" smtClean="0"/>
              <a:t>27</a:t>
            </a:fld>
            <a:endParaRPr lang="en-US"/>
          </a:p>
        </p:txBody>
      </p:sp>
    </p:spTree>
    <p:extLst>
      <p:ext uri="{BB962C8B-B14F-4D97-AF65-F5344CB8AC3E}">
        <p14:creationId xmlns:p14="http://schemas.microsoft.com/office/powerpoint/2010/main" val="3700226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[GUION SUGERIDO]</a:t>
            </a:r>
          </a:p>
          <a:p>
            <a:pPr marL="0" marR="0" rtl="0">
              <a:lnSpc>
                <a:spcPct val="107000"/>
              </a:lnSpc>
              <a:spcBef>
                <a:spcPts val="0"/>
              </a:spcBef>
              <a:spcAft>
                <a:spcPts val="0"/>
              </a:spcAft>
            </a:pPr>
            <a:r>
              <a:rPr lang="es-US" sz="1000" kern="1200" dirty="0">
                <a:effectLst/>
                <a:latin typeface="Montserrat" panose="00000500000000000000" pitchFamily="2" charset="0"/>
                <a:ea typeface="Calibri" panose="020F0502020204030204" pitchFamily="34" charset="0"/>
                <a:cs typeface="Calibri" panose="020F0502020204030204" pitchFamily="34" charset="0"/>
              </a:rPr>
              <a:t>La división de la responsabilidad en torno a la alimentación resume los roles en la relación de alimentación. Los cuidadores son responsables de una estructura y una rutina adecuadas para la alimentación (el qué, el cuándo y el dónde de la alimentación), y el niño es responsable de cuánto y de decidir si come o no lo que el cuidador le ofrece. En las guarderías con niños pequeños y en edad preescolar, el </a:t>
            </a:r>
            <a:r>
              <a:rPr lang="es-US" sz="1000" u="sng" kern="1200" dirty="0">
                <a:effectLst/>
                <a:latin typeface="Montserrat" panose="00000500000000000000" pitchFamily="2" charset="0"/>
                <a:ea typeface="Calibri" panose="020F0502020204030204" pitchFamily="34" charset="0"/>
                <a:cs typeface="Calibri" panose="020F0502020204030204" pitchFamily="34" charset="0"/>
              </a:rPr>
              <a:t>cuándo</a:t>
            </a:r>
            <a:r>
              <a:rPr lang="es-US" sz="1000" kern="1200" dirty="0">
                <a:effectLst/>
                <a:latin typeface="Montserrat" panose="00000500000000000000" pitchFamily="2" charset="0"/>
                <a:ea typeface="Calibri" panose="020F0502020204030204" pitchFamily="34" charset="0"/>
                <a:cs typeface="Calibri" panose="020F0502020204030204" pitchFamily="34" charset="0"/>
              </a:rPr>
              <a:t> está controlado por el horario del programa.</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kern="1200" dirty="0">
                <a:effectLst/>
                <a:latin typeface="Montserrat" panose="00000500000000000000" pitchFamily="2" charset="0"/>
                <a:ea typeface="Calibri" panose="020F0502020204030204" pitchFamily="34" charset="0"/>
                <a:cs typeface="Calibri" panose="020F0502020204030204" pitchFamily="34" charset="0"/>
              </a:rPr>
              <a:t>Satter, E. (2000). Child of Mine: </a:t>
            </a:r>
            <a:r>
              <a:rPr lang="es-US" sz="1000" kern="1200" dirty="0" err="1">
                <a:effectLst/>
                <a:latin typeface="Montserrat" panose="00000500000000000000" pitchFamily="2" charset="0"/>
                <a:ea typeface="Calibri" panose="020F0502020204030204" pitchFamily="34" charset="0"/>
                <a:cs typeface="Calibri" panose="020F0502020204030204" pitchFamily="34" charset="0"/>
              </a:rPr>
              <a:t>Feeding</a:t>
            </a:r>
            <a:r>
              <a:rPr lang="es-US" sz="1000" kern="1200" dirty="0">
                <a:effectLst/>
                <a:latin typeface="Montserrat" panose="00000500000000000000" pitchFamily="2" charset="0"/>
                <a:ea typeface="Calibri" panose="020F0502020204030204" pitchFamily="34" charset="0"/>
                <a:cs typeface="Calibri" panose="020F0502020204030204" pitchFamily="34" charset="0"/>
              </a:rPr>
              <a:t> </a:t>
            </a:r>
            <a:r>
              <a:rPr lang="es-US" sz="1000" kern="1200" dirty="0" err="1">
                <a:effectLst/>
                <a:latin typeface="Montserrat" panose="00000500000000000000" pitchFamily="2" charset="0"/>
                <a:ea typeface="Calibri" panose="020F0502020204030204" pitchFamily="34" charset="0"/>
                <a:cs typeface="Calibri" panose="020F0502020204030204" pitchFamily="34" charset="0"/>
              </a:rPr>
              <a:t>with</a:t>
            </a:r>
            <a:r>
              <a:rPr lang="es-US" sz="1000" kern="1200" dirty="0">
                <a:effectLst/>
                <a:latin typeface="Montserrat" panose="00000500000000000000" pitchFamily="2" charset="0"/>
                <a:ea typeface="Calibri" panose="020F0502020204030204" pitchFamily="34" charset="0"/>
                <a:cs typeface="Calibri" panose="020F0502020204030204" pitchFamily="34" charset="0"/>
              </a:rPr>
              <a:t> Love and Good </a:t>
            </a:r>
            <a:r>
              <a:rPr lang="es-US" sz="1000" kern="1200" dirty="0" err="1">
                <a:effectLst/>
                <a:latin typeface="Montserrat" panose="00000500000000000000" pitchFamily="2" charset="0"/>
                <a:ea typeface="Calibri" panose="020F0502020204030204" pitchFamily="34" charset="0"/>
                <a:cs typeface="Calibri" panose="020F0502020204030204" pitchFamily="34" charset="0"/>
              </a:rPr>
              <a:t>Sense</a:t>
            </a:r>
            <a:r>
              <a:rPr lang="es-US" sz="1000" kern="1200" dirty="0">
                <a:effectLst/>
                <a:latin typeface="Montserrat" panose="00000500000000000000" pitchFamily="2" charset="0"/>
                <a:ea typeface="Calibri" panose="020F0502020204030204" pitchFamily="34" charset="0"/>
                <a:cs typeface="Calibri" panose="020F0502020204030204" pitchFamily="34" charset="0"/>
              </a:rPr>
              <a:t>, edición revisada y actualizada (ed. revisada). Boulder, Colorado: Bull Publishing.</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rtl="0"/>
            <a:endParaRPr lang="en-US" dirty="0"/>
          </a:p>
        </p:txBody>
      </p:sp>
      <p:sp>
        <p:nvSpPr>
          <p:cNvPr id="4" name="Slide Number Placeholder 3"/>
          <p:cNvSpPr>
            <a:spLocks noGrp="1"/>
          </p:cNvSpPr>
          <p:nvPr>
            <p:ph type="sldNum" sz="quarter" idx="5"/>
          </p:nvPr>
        </p:nvSpPr>
        <p:spPr/>
        <p:txBody>
          <a:bodyPr rtlCol="0"/>
          <a:lstStyle/>
          <a:p>
            <a:pPr rtl="0"/>
            <a:fld id="{7333ED25-375D-41A4-8C17-EC9D2594ED6E}" type="slidenum">
              <a:rPr lang="en-US" smtClean="0"/>
              <a:t>28</a:t>
            </a:fld>
            <a:endParaRPr lang="en-US"/>
          </a:p>
        </p:txBody>
      </p:sp>
    </p:spTree>
    <p:extLst>
      <p:ext uri="{BB962C8B-B14F-4D97-AF65-F5344CB8AC3E}">
        <p14:creationId xmlns:p14="http://schemas.microsoft.com/office/powerpoint/2010/main" val="349726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0" u="none" strike="noStrike" kern="1200" cap="none" spc="0" normalizeH="0" noProof="0" dirty="0">
                <a:ln>
                  <a:noFill/>
                </a:ln>
                <a:solidFill>
                  <a:srgbClr val="000000"/>
                </a:solidFill>
                <a:effectLst/>
                <a:uLnTx/>
                <a:uFillTx/>
                <a:latin typeface="Gotham" panose="02000504020000020004" pitchFamily="2" charset="0"/>
                <a:ea typeface="Calibri" panose="020F0502020204030204" pitchFamily="34" charset="0"/>
                <a:cs typeface="Calibri" panose="020F0502020204030204" pitchFamily="34" charset="0"/>
              </a:rPr>
              <a:t>[</a:t>
            </a:r>
            <a:r>
              <a:rPr lang="es-US" sz="1000" b="1" i="0" u="none" strike="noStrike" kern="1200" cap="none" spc="0" normalizeH="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rtl="0">
              <a:lnSpc>
                <a:spcPct val="107000"/>
              </a:lnSpc>
              <a:spcBef>
                <a:spcPts val="0"/>
              </a:spcBef>
              <a:spcAft>
                <a:spcPts val="0"/>
              </a:spcAft>
            </a:pPr>
            <a:r>
              <a:rPr lang="es-US" sz="1000" b="1" i="0" u="none" strike="noStrike" kern="1200" cap="none" spc="0" normalizeH="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Analice las viñetas que se muestran en la diapositiva. Pida a los participantes que consideren cómo se adaptan a la </a:t>
            </a:r>
            <a:r>
              <a:rPr lang="es-US" sz="1000" b="1" kern="1200" dirty="0">
                <a:effectLst/>
                <a:latin typeface="Montserrat" panose="00000500000000000000" pitchFamily="2" charset="0"/>
                <a:ea typeface="Calibri" panose="020F0502020204030204" pitchFamily="34" charset="0"/>
                <a:cs typeface="Calibri" panose="020F0502020204030204" pitchFamily="34" charset="0"/>
              </a:rPr>
              <a:t>división de la responsabilidad. Esta lista se encuentra en la página uno del folleto. Las habilidades sociales y los modales en la mesa pueden variar según la cultura. Por ejemplo, comer con las manos es normal en algunas culturas y en otras, no. Cuando facilite este contenido, considere pedir a los participantes que reflexionen y compartan las habilidades sociales que fomentan a la hora de comer.</a:t>
            </a:r>
            <a:endParaRPr lang="en-US" sz="1000" b="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dirty="0">
                <a:effectLst/>
                <a:latin typeface="Montserrat" panose="00000500000000000000" pitchFamily="2" charset="0"/>
                <a:ea typeface="Calibri" panose="020F0502020204030204" pitchFamily="34" charset="0"/>
                <a:cs typeface="Arial" panose="020B0604020202020204" pitchFamily="34" charset="0"/>
              </a:rPr>
              <a:t> </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878554-D853-4739-9037-53CEA62A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8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mn-ea"/>
                <a:cs typeface="+mn-cs"/>
              </a:rPr>
              <a:t>[NOTAS PARA EL CAPACITADOR] </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mn-ea"/>
                <a:cs typeface="+mn-cs"/>
              </a:rPr>
              <a:t>A lo largo de esta capacitación, los términos profesional de cuidado infantil y educación temprana (CET) se utilizan para referirse a todos los profesionales que cuidan y enseñan a los niños en hogares de atención infantil familiar, centros o programas de educación temprana, preescolares y guarderías. Use el término que sea aceptable para sus participantes. Algunos profesionales de CET prefieren el término maestro, proveedor o educador.</a:t>
            </a:r>
          </a:p>
          <a:p>
            <a:pPr marL="0" marR="0" rtl="0">
              <a:lnSpc>
                <a:spcPct val="107000"/>
              </a:lnSpc>
              <a:spcBef>
                <a:spcPts val="0"/>
              </a:spcBef>
              <a:spcAft>
                <a:spcPts val="0"/>
              </a:spcAft>
            </a:pPr>
            <a:endParaRPr lang="en-US" sz="1000"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br>
              <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br>
            <a:r>
              <a:rPr lang="es-US" sz="1000" i="1" kern="1200" dirty="0">
                <a:effectLst/>
                <a:latin typeface="Montserrat" panose="00000500000000000000" pitchFamily="2" charset="0"/>
                <a:ea typeface="Calibri" panose="020F0502020204030204" pitchFamily="34" charset="0"/>
                <a:cs typeface="Calibri" panose="020F0502020204030204" pitchFamily="34" charset="0"/>
              </a:rPr>
              <a:t>Durante la primera sesión de Cómo nutrir sanamente a niños en los ámbitos de CET, se analizaron dos objetivos.</a:t>
            </a:r>
            <a:endParaRPr lang="en-US" sz="1000" i="1" kern="1200" dirty="0">
              <a:effectLst/>
              <a:latin typeface="Montserrat" panose="00000500000000000000" pitchFamily="2" charset="0"/>
              <a:ea typeface="Calibri" panose="020F0502020204030204" pitchFamily="34" charset="0"/>
              <a:cs typeface="Times New Roman" panose="02020603050405020304" pitchFamily="18" charset="0"/>
            </a:endParaRPr>
          </a:p>
          <a:p>
            <a:pPr marL="228600" marR="0" indent="-228600" rtl="0">
              <a:lnSpc>
                <a:spcPct val="107000"/>
              </a:lnSpc>
              <a:spcBef>
                <a:spcPts val="0"/>
              </a:spcBef>
              <a:spcAft>
                <a:spcPts val="0"/>
              </a:spcAft>
              <a:buAutoNum type="arabicPeriod"/>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Describir qué es el bienestar y la nutrición de los adultos.</a:t>
            </a:r>
            <a:endParaRPr lang="en-US" sz="1000" i="1" kern="1200" dirty="0">
              <a:effectLst/>
              <a:latin typeface="Montserrat" panose="00000500000000000000" pitchFamily="2" charset="0"/>
              <a:ea typeface="Calibri" panose="020F0502020204030204" pitchFamily="34" charset="0"/>
              <a:cs typeface="Times New Roman" panose="02020603050405020304" pitchFamily="18" charset="0"/>
            </a:endParaRPr>
          </a:p>
          <a:p>
            <a:pPr marL="228600" marR="0" indent="-228600" rtl="0">
              <a:lnSpc>
                <a:spcPct val="107000"/>
              </a:lnSpc>
              <a:spcBef>
                <a:spcPts val="0"/>
              </a:spcBef>
              <a:spcAft>
                <a:spcPts val="0"/>
              </a:spcAft>
              <a:buAutoNum type="arabicPeriod"/>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Reconocer la importancia de una nutrición sana para los bebés, los niños pequeños y los niños en edad preescolar.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El contenido del taller de hoy se basará en esta información.</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Las preferencias de sabores y los hábitos alimenticios comienzan a formarse en la primera infancia y siguen, en cierta medida, hasta la adolescencia y la edad adulta. La primera infancia es una ventana de desarrollo crucial para una alimentación sana. Los objetivos nos llevarán a analizar las etapas para aprender a comer y a examinar cómo las prácticas que tengamos como profesionales del cuidado infantil pueden apoyar a los niños.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878554-D853-4739-9037-53CEA62A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241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878554-D853-4739-9037-53CEA62A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230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 comunicación con las familias en torno a la alimentación favorece el desarrollo de personas con hábitos alimenticios saludables. Esta diapositiva recoge algunos recursos maravillosos sobre la comida y la alimentación.</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b="1" i="0"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[NOTAS PARA EL CAPACITADOR]</a:t>
            </a: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Si está dando la capacitación de forma presencial, pase una copia de los recursos por la sala. Los sitios web se encuentran en el folleto. Si hay tiempo, organice un debate sobre los recursos relacionados con la comida y la alimentación que los participantes comparten con las familias. Si está dando la capacitación de manera virtual, considere compartir la pantalla y destacar un recurso.</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Segoe UI" panose="020B0502040204020203" pitchFamily="34" charset="0"/>
              </a:rPr>
              <a:t>https://wicbreastfeeding.fns.usda.gov/sites/default/files/2018-11/WIC%20Breastfeeding%20Basics_SP_FINAL%20508c_0.pdf </a:t>
            </a:r>
            <a:endParaRPr lang="en-US" sz="1800" dirty="0">
              <a:effectLst/>
              <a:latin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kern="1200" dirty="0">
                <a:effectLst/>
                <a:latin typeface="Montserrat" panose="00000500000000000000" pitchFamily="2" charset="0"/>
                <a:ea typeface="Calibri" panose="020F0502020204030204" pitchFamily="34" charset="0"/>
                <a:cs typeface="Calibri" panose="020F0502020204030204" pitchFamily="34" charset="0"/>
              </a:rPr>
              <a:t>https://www.fns.usda.gov/tn/nibbles</a:t>
            </a:r>
          </a:p>
          <a:p>
            <a:pPr marL="0" marR="0" rtl="0">
              <a:lnSpc>
                <a:spcPct val="107000"/>
              </a:lnSpc>
              <a:spcBef>
                <a:spcPts val="0"/>
              </a:spcBef>
              <a:spcAft>
                <a:spcPts val="0"/>
              </a:spcAft>
            </a:pPr>
            <a:r>
              <a:rPr lang="en-US" sz="1000" kern="1200" dirty="0">
                <a:effectLst/>
                <a:latin typeface="Montserrat" panose="00000500000000000000" pitchFamily="2" charset="0"/>
                <a:ea typeface="Calibri" panose="020F0502020204030204" pitchFamily="34" charset="0"/>
                <a:cs typeface="Calibri" panose="020F0502020204030204" pitchFamily="34" charset="0"/>
              </a:rPr>
              <a:t>These colorful and engaging newsletters for parents of young children can be shared by Child and Adult Care Food Program providers to communicate information about popular nutrition topics. There are 12 newsletters available in both English and Spanish.</a:t>
            </a:r>
          </a:p>
          <a:p>
            <a:pPr rtl="0"/>
            <a:r>
              <a:rPr lang="es-US" sz="1000" kern="1200" dirty="0">
                <a:effectLst/>
                <a:latin typeface="Montserrat" panose="00000500000000000000" pitchFamily="2" charset="0"/>
                <a:ea typeface="Calibri" panose="020F0502020204030204" pitchFamily="34" charset="0"/>
                <a:cs typeface="Calibri" panose="020F0502020204030204" pitchFamily="34" charset="0"/>
              </a:rPr>
              <a:t>https://pathways.org/wp-content/uploads/2022/01/FeedingBrochure_Spanish_LEGAL_2020_reduced.pdf</a:t>
            </a:r>
          </a:p>
          <a:p>
            <a:pPr rtl="0"/>
            <a:r>
              <a:rPr lang="es-US" sz="1000" kern="1200" dirty="0">
                <a:effectLst/>
                <a:latin typeface="Montserrat" panose="00000500000000000000" pitchFamily="2" charset="0"/>
                <a:ea typeface="Calibri" panose="020F0502020204030204" pitchFamily="34" charset="0"/>
                <a:cs typeface="Calibri" panose="020F0502020204030204" pitchFamily="34" charset="0"/>
              </a:rPr>
              <a:t>https://myplate-prod.azureedge.us/sites/default/files/2020-12/HealthyTipsforPickyEaters_SP.pdf</a:t>
            </a:r>
            <a:endParaRPr lang="en-US" sz="1000" dirty="0">
              <a:latin typeface="Montserrat" panose="00000500000000000000" pitchFamily="2"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878554-D853-4739-9037-53CEA62A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297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[GUION SUGERIDO]</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i="1" dirty="0">
                <a:latin typeface="Montserrat" panose="00000500000000000000" pitchFamily="2" charset="0"/>
                <a:ea typeface="+mn-ea"/>
                <a:cs typeface="Arial"/>
              </a:rPr>
              <a:t>La necesidad de recursos alimentarios de emergencia ha aumentado en muchas comunidades debido a la pandemia de COVID-19. Los hogares que comienzan a experimentar la inseguridad alimentaria por primera vez pueden resistirse más a buscar y aceptar ayuda. Como profesional de atención y educación de la primera infancia, compartir el conocimiento que tiene </a:t>
            </a:r>
            <a:r>
              <a:rPr lang="es-US" sz="1000" i="1" dirty="0">
                <a:latin typeface="Montserrat" panose="00000500000000000000" pitchFamily="2" charset="0"/>
              </a:rPr>
              <a:t>de los recursos comunitarios importantes relacionados con la alimentación y la nutrición puede apoyar a las familias y aumentar el acceso a alimentos saludables.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baseline="0" dirty="0">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i="1" dirty="0">
                <a:latin typeface="Montserrat" panose="00000500000000000000" pitchFamily="2" charset="0"/>
              </a:rPr>
              <a:t>El Servicio de Alimentos y Nutrición del Departamento de Agricultura de los Estados Unidos (USDA, por sus siglas en inglés) administra varios programas dirigidos a niños pequeños y a familias con niños pequeños.</a:t>
            </a:r>
            <a:endParaRPr lang="en-US" sz="1000" i="1" baseline="0" dirty="0">
              <a:latin typeface="Montserrat" panose="00000500000000000000" pitchFamily="2"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dirty="0">
                <a:latin typeface="Montserrat" panose="00000500000000000000" pitchFamily="2" charset="0"/>
                <a:ea typeface="+mn-ea"/>
                <a:cs typeface="Arial"/>
              </a:rPr>
              <a:t>Considere la posibilidad de utilizar salas de reuniones para esta actividad. Divida a los participantes en tres grupos y asigne a cada grupo uno de los programas de alimentos federales (CACFP, SNAP y WIC). Indique a cada grupo que analice el programa utilizando el folleto que se incluye en la guía del capacitador y sus conocimientos personales. Espere diez minutos para que los grupos analicen e identifiquen de uno a tres puntos sobre el programa para que los compartan con el grupo grande. Invite a cada grupo a compartir.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u="sng" baseline="0" dirty="0">
              <a:latin typeface="Montserrat" panose="00000500000000000000" pitchFamily="2"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u="none" dirty="0">
                <a:latin typeface="Montserrat" panose="00000500000000000000" pitchFamily="2" charset="0"/>
                <a:ea typeface="+mn-ea"/>
                <a:cs typeface="Arial"/>
              </a:rPr>
              <a:t>SNAP </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i="1" dirty="0">
                <a:latin typeface="Montserrat" panose="00000500000000000000" pitchFamily="2" charset="0"/>
                <a:ea typeface="+mn-ea"/>
                <a:cs typeface="Arial"/>
              </a:rPr>
              <a:t>El programa SNAP proporciona beneficios nutricionales para complementar el presupuesto de alimentos de las familias necesitadas, de modo que puedan comprar alimentos saludables y avanzar hacia la autosuficiencia. Para obtener los beneficios del programa SNAP, las familias lo solicitan en el estado en el que viven actualmente y deben cumplir ciertos requisitos, como los límites de recursos e ingresos. La asignación mensual se basa en el tamaño de la familia. Los beneficios del programa SNAP pueden utilizarse para una variedad de alimentos saludables. Los beneficios se cargan mensualmente en una tarjeta de transferencia electrónica de beneficios (EBT, por sus siglas en inglés), que funciona como una tarjeta de débito.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i="1" baseline="0" dirty="0">
              <a:latin typeface="Montserrat" panose="00000500000000000000" pitchFamily="2"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u="none" dirty="0">
                <a:latin typeface="Montserrat" panose="00000500000000000000" pitchFamily="2" charset="0"/>
                <a:ea typeface="+mn-ea"/>
                <a:cs typeface="Arial"/>
              </a:rPr>
              <a:t>WIC</a:t>
            </a:r>
            <a:br>
              <a:rPr lang="en-US" sz="1000" i="1" baseline="0" dirty="0">
                <a:latin typeface="Montserrat" panose="00000500000000000000" pitchFamily="2" charset="0"/>
                <a:ea typeface="+mn-ea"/>
                <a:cs typeface="Arial"/>
              </a:rPr>
            </a:br>
            <a:r>
              <a:rPr lang="es-US" sz="1000" i="1" dirty="0">
                <a:latin typeface="Montserrat" panose="00000500000000000000" pitchFamily="2" charset="0"/>
                <a:ea typeface="+mn-ea"/>
                <a:cs typeface="Arial"/>
              </a:rPr>
              <a:t>El Programa Especial de Nutrición Suplementaria para Mujeres, Bebés y Niños (más conocido como Programa WIC) sirve para salvaguardar la salud de las mujeres embarazadas, puérperas y lactantes de bajos ingresos, a los bebés y a los niños de hasta cinco años de edad que están en riesgo nutricional, proporcionando alimentos nutritivos para complementar las dietas, información sobre alimentación saludable, que incluye el fomento y el apoyo a la lactancia materna, y remisiones para la atención médica. La mayoría de los estados ofrecen los beneficios del programa WIC mediante tarjetas de transferencia electrónica de beneficios (EBT). El programa WIC está ampliando los beneficios para incluir a los niños de hasta seis años.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baseline="0" dirty="0">
              <a:latin typeface="Montserrat" panose="00000500000000000000" pitchFamily="2"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dirty="0">
                <a:latin typeface="Montserrat" panose="00000500000000000000" pitchFamily="2" charset="0"/>
                <a:ea typeface="+mn-ea"/>
                <a:cs typeface="Arial"/>
              </a:rPr>
              <a:t>CACFP </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0" i="1" dirty="0">
                <a:latin typeface="Montserrat" panose="00000500000000000000" pitchFamily="2" charset="0"/>
                <a:ea typeface="+mn-ea"/>
                <a:cs typeface="Arial"/>
              </a:rPr>
              <a:t>El Programa de Alimentos para el Cuidado de Niños y Adultos (CACFP, por sus siglas en inglés) ayuda a las instituciones de cuidado infantil y a las guarderías familiares o grupales a proporcionar alimentos nutritivos a los niños pequeños. Los centros de cuidado infantil, las guarderías familiares, los centros de cuidado extraescolar y los refugios de emergencia reciben un reembolso en efectivo por servir comidas y colaciones que cumplan con las directrices nutricionales federales a los niños que cumplan los requisitos. Los centros y las guarderías pueden obtener la aprobación para solicitar el reembolso por servir hasta dos comidas y una colación al día a cada niño o adulto participante que cumpla los requisitos. Las comidas que se sirven a los niños en los centros se reembolsan en función de tarifas basadas en la elegibilidad del niño para recibir comidas gratuitas, por un precio reducido o pagadas. </a:t>
            </a:r>
            <a:endParaRPr lang="en-US" sz="1000" b="1" i="1" baseline="0" dirty="0">
              <a:latin typeface="Montserrat" panose="00000500000000000000" pitchFamily="2"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0" i="1" dirty="0">
                <a:latin typeface="Montserrat" panose="00000500000000000000" pitchFamily="2" charset="0"/>
                <a:ea typeface="+mn-ea"/>
                <a:cs typeface="+mn-cs"/>
              </a:rPr>
              <a:t>Los recursos adicionales para las familias incluyen información sobre los siguientes programas locales: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0" i="1" dirty="0">
                <a:latin typeface="Montserrat" panose="00000500000000000000" pitchFamily="2" charset="0"/>
                <a:ea typeface="+mn-ea"/>
                <a:cs typeface="+mn-cs"/>
              </a:rPr>
              <a:t>Algunos son: </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dirty="0">
                <a:latin typeface="Montserrat" panose="00000500000000000000" pitchFamily="2" charset="0"/>
                <a:ea typeface="+mn-ea"/>
                <a:cs typeface="+mn-cs"/>
              </a:rPr>
              <a:t>Sitios y horarios del Programa </a:t>
            </a:r>
            <a:r>
              <a:rPr lang="es-US" sz="1000" b="0" i="1" dirty="0">
                <a:latin typeface="Montserrat" panose="00000500000000000000" pitchFamily="2" charset="0"/>
                <a:ea typeface="+mn-ea"/>
                <a:cs typeface="+mn-cs"/>
              </a:rPr>
              <a:t>de Comidas de Verano: este programa sirve a niños de 18 años o menos.  El USDA ha realizado cambios temporales para que sea posible llevar las comidas a casa y para que los padres o los tutores puedan recogerlas (en algunos estados).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dirty="0">
                <a:latin typeface="Montserrat" panose="00000500000000000000" pitchFamily="2" charset="0"/>
                <a:ea typeface="+mn-ea"/>
                <a:cs typeface="+mn-cs"/>
              </a:rPr>
              <a:t>Bancos de alimentos</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0" i="1" dirty="0">
                <a:latin typeface="Montserrat" panose="00000500000000000000" pitchFamily="2" charset="0"/>
                <a:ea typeface="+mn-ea"/>
                <a:cs typeface="+mn-cs"/>
              </a:rPr>
              <a:t>Días y horarios de atención de las despensas de alimentos y las comidas en las iglesias y centros comunitarios.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1" baseline="0" dirty="0">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a:ea typeface="+mn-ea"/>
              <a:cs typeface="Arial"/>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878554-D853-4739-9037-53CEA62A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2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Gotham" panose="02000504020000020004" pitchFamily="2" charset="0"/>
                <a:ea typeface="Calibri" panose="020F0502020204030204" pitchFamily="34" charset="0"/>
                <a:cs typeface="Calibri" panose="020F0502020204030204" pitchFamily="34" charset="0"/>
              </a:rPr>
              <a:t>[</a:t>
            </a:r>
            <a:r>
              <a:rPr lang="es-US" sz="1000" b="1"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GUION SUGERIDO]</a:t>
            </a:r>
          </a:p>
          <a:p>
            <a:pPr marL="0" marR="0" rtl="0">
              <a:lnSpc>
                <a:spcPct val="107000"/>
              </a:lnSpc>
              <a:spcBef>
                <a:spcPts val="0"/>
              </a:spcBef>
              <a:spcAft>
                <a:spcPts val="0"/>
              </a:spcAft>
            </a:pPr>
            <a:r>
              <a:rPr lang="es-US" sz="1000" b="0" i="1" kern="1200" dirty="0">
                <a:effectLst/>
                <a:latin typeface="Montserrat" panose="00000500000000000000" pitchFamily="2" charset="0"/>
                <a:ea typeface="Calibri" panose="020F0502020204030204" pitchFamily="34" charset="0"/>
                <a:cs typeface="Calibri" panose="020F0502020204030204" pitchFamily="34" charset="0"/>
              </a:rPr>
              <a:t>Algunas oportunidades para conectar con las familias en torno a la comida son:</a:t>
            </a:r>
            <a:endParaRPr lang="en-US" sz="1000" b="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1" u="none" strike="noStrike" kern="1200" dirty="0">
                <a:effectLst/>
                <a:latin typeface="Montserrat" panose="00000500000000000000" pitchFamily="2" charset="0"/>
                <a:ea typeface="Calibri" panose="020F0502020204030204" pitchFamily="34" charset="0"/>
                <a:cs typeface="Calibri" panose="020F0502020204030204" pitchFamily="34" charset="0"/>
              </a:rPr>
              <a:t> </a:t>
            </a:r>
            <a:endParaRPr lang="en-US" sz="1000" b="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1" i="1" u="none" kern="1200" dirty="0">
                <a:effectLst/>
                <a:latin typeface="Montserrat" panose="00000500000000000000" pitchFamily="2" charset="0"/>
                <a:ea typeface="Calibri" panose="020F0502020204030204" pitchFamily="34" charset="0"/>
                <a:cs typeface="Calibri" panose="020F0502020204030204" pitchFamily="34" charset="0"/>
              </a:rPr>
              <a:t>Degustaciones</a:t>
            </a:r>
            <a:endParaRPr lang="en-US" sz="1000" b="1" i="1" u="none"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1" kern="1200" dirty="0">
                <a:effectLst/>
                <a:latin typeface="Montserrat" panose="00000500000000000000" pitchFamily="2" charset="0"/>
                <a:ea typeface="Calibri" panose="020F0502020204030204" pitchFamily="34" charset="0"/>
                <a:cs typeface="Calibri" panose="020F0502020204030204" pitchFamily="34" charset="0"/>
              </a:rPr>
              <a:t>Las degustaciones siempre son eventos populares. Si se realiza en el momento de la llegada o la salida de los niños, una degustación brinda una forma rápida de conectar con los padres. Pueden ser oportunidades para compartir nuevos elementos que se añaden a los menús del programa u opciones de comidas familiares rápidas y asequibles, como las recetas de olla eléctrica de cocción lenta. Los niños podrían ayudar a preparar algunos de los platillos y relacionarlos con las actividades de la clase y el plan de estudio.</a:t>
            </a:r>
          </a:p>
          <a:p>
            <a:pPr marL="0" marR="0" rtl="0">
              <a:lnSpc>
                <a:spcPct val="107000"/>
              </a:lnSpc>
              <a:spcBef>
                <a:spcPts val="0"/>
              </a:spcBef>
              <a:spcAft>
                <a:spcPts val="0"/>
              </a:spcAft>
            </a:pPr>
            <a:endParaRPr lang="en-US" sz="1000" b="1" i="1" u="none"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i="1" u="none" kern="1200" dirty="0">
                <a:effectLst/>
                <a:latin typeface="Montserrat" panose="00000500000000000000" pitchFamily="2" charset="0"/>
                <a:ea typeface="Calibri" panose="020F0502020204030204" pitchFamily="34" charset="0"/>
                <a:cs typeface="Calibri" panose="020F0502020204030204" pitchFamily="34" charset="0"/>
              </a:rPr>
              <a:t>Eventos culinarios</a:t>
            </a:r>
            <a:endParaRPr lang="en-US" sz="1000" b="1" i="1" u="none"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1" kern="1200" dirty="0">
                <a:effectLst/>
                <a:latin typeface="Montserrat" panose="00000500000000000000" pitchFamily="2" charset="0"/>
                <a:ea typeface="Calibri" panose="020F0502020204030204" pitchFamily="34" charset="0"/>
                <a:cs typeface="Calibri" panose="020F0502020204030204" pitchFamily="34" charset="0"/>
              </a:rPr>
              <a:t>Los eventos culinarios o las clases de cocina son una forma divertida de aprender nuevas habilidades culinarias o recetas. Algunos programas de extensión cooperativa ofrecen clases de cocina como parte de su programación comunitaria. Los programas SNAP-Ed pueden ser otro recurso para educar a los padres en la preparación de comidas.</a:t>
            </a:r>
            <a:endParaRPr lang="en-US" sz="1000" b="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b="1" i="1" u="none"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i="1" u="none" kern="1200" dirty="0">
                <a:effectLst/>
                <a:latin typeface="Montserrat" panose="00000500000000000000" pitchFamily="2" charset="0"/>
                <a:ea typeface="Calibri" panose="020F0502020204030204" pitchFamily="34" charset="0"/>
                <a:cs typeface="Calibri" panose="020F0502020204030204" pitchFamily="34" charset="0"/>
              </a:rPr>
              <a:t>CSA</a:t>
            </a:r>
            <a:endParaRPr lang="en-US" sz="1000" b="1" i="1" u="none"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1" kern="1200" dirty="0">
                <a:effectLst/>
                <a:latin typeface="Montserrat" panose="00000500000000000000" pitchFamily="2" charset="0"/>
                <a:ea typeface="Calibri" panose="020F0502020204030204" pitchFamily="34" charset="0"/>
                <a:cs typeface="Calibri" panose="020F0502020204030204" pitchFamily="34" charset="0"/>
              </a:rPr>
              <a:t>Las cestas de productos, o agricultura apoyada por la comunidad (CSA, por sus siglas en inglés), conectan a las familias (y al personal del programa) con alimentos locales y frescos. Para encontrar agricultores en su comunidad que ofrezcan agricultura apoyada por la comunidad, consulte a su Extensión Cooperativa, al mercado local de agricultores o en localharvest.org. La guardería podría servir como punto para que las familias que hacen pedidos al agricultor recojan sus productos.</a:t>
            </a:r>
            <a:endParaRPr lang="en-US" sz="1000" b="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b="1" i="1" u="none"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i="1" u="none" kern="1200" dirty="0">
                <a:effectLst/>
                <a:latin typeface="Montserrat" panose="00000500000000000000" pitchFamily="2" charset="0"/>
                <a:ea typeface="Calibri" panose="020F0502020204030204" pitchFamily="34" charset="0"/>
                <a:cs typeface="Calibri" panose="020F0502020204030204" pitchFamily="34" charset="0"/>
              </a:rPr>
              <a:t>Canje de cupones</a:t>
            </a:r>
            <a:endParaRPr lang="en-US" sz="1000" b="1" i="1" u="none"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1" kern="1200" dirty="0">
                <a:effectLst/>
                <a:latin typeface="Montserrat" panose="00000500000000000000" pitchFamily="2" charset="0"/>
                <a:ea typeface="Calibri" panose="020F0502020204030204" pitchFamily="34" charset="0"/>
                <a:cs typeface="Calibri" panose="020F0502020204030204" pitchFamily="34" charset="0"/>
              </a:rPr>
              <a:t>Utilice un tablón de anuncios en el vestíbulo para intercambiar y compartir cupones. Asigne una parte del tablón para la información sobre los cupones digitales.</a:t>
            </a:r>
            <a:endParaRPr lang="en-US" sz="1000" b="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000" b="1" i="1" u="none"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b="1" i="1" u="none" kern="1200" dirty="0">
                <a:effectLst/>
                <a:latin typeface="Montserrat" panose="00000500000000000000" pitchFamily="2" charset="0"/>
                <a:ea typeface="Calibri" panose="020F0502020204030204" pitchFamily="34" charset="0"/>
                <a:cs typeface="Calibri" panose="020F0502020204030204" pitchFamily="34" charset="0"/>
              </a:rPr>
              <a:t>Guarderías o huertos comunitarios </a:t>
            </a:r>
            <a:endParaRPr lang="en-US" sz="1000" b="1" i="1" u="none"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b="0" i="1" kern="1200" dirty="0">
                <a:effectLst/>
                <a:latin typeface="Montserrat" panose="00000500000000000000" pitchFamily="2" charset="0"/>
                <a:ea typeface="Calibri" panose="020F0502020204030204" pitchFamily="34" charset="0"/>
                <a:cs typeface="Calibri" panose="020F0502020204030204" pitchFamily="34" charset="0"/>
              </a:rPr>
              <a:t>Los huertos comunitarios son parcelas en las que las personas trabajan en conjunto para cultivar alimentos. Comparta información sobre los huertos de su comunidad en los tablones de anuncios o los boletines informativos. Los huertos de las guarderías son un potente medio para que los niños experimenten y aprendan sobre los alimentos. ¡Las familias pueden contribuir! El CACFP puede ayudar a financiar ciertos gastos relacionados con los huertos en las guarderías.</a:t>
            </a:r>
            <a:endParaRPr lang="en-US" sz="1000" b="0" i="1" dirty="0">
              <a:effectLst/>
              <a:latin typeface="Gotham" panose="02000504020000020004"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14B8258-95C8-49FA-91F3-E797DD0AEB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37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7000"/>
              </a:lnSpc>
              <a:spcBef>
                <a:spcPts val="0"/>
              </a:spcBef>
              <a:spcAft>
                <a:spcPts val="0"/>
              </a:spcAft>
              <a:buClrTx/>
              <a:buSzTx/>
              <a:buFontTx/>
              <a:buNone/>
              <a:tabLst/>
              <a:defRPr/>
            </a:pPr>
            <a:r>
              <a:rPr lang="es-US" sz="800" b="1" i="0" u="none" strike="noStrike" kern="1200" cap="none" spc="0" normalizeH="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Pida a los participantes que encuentren la lista de verificación de aspectos a reflexionar en el folleto. Esta es una lista de algunas prácticas que realizan los proveedores que ayudan a los niños a aprender sobre los alimentos, a crear experiencias positivas con los alimentos y a nutrirse sanamente. Espere cinco minutos para que los participantes completen la lista de verificación. </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Durante las comidas y las colaciones...</a:t>
            </a: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A la hora de las comidas, al menos un proveedor se sienta con los niños en la mesa y come los mismos alimentos y colaciones.</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Los niños tienen la oportunidad de preparar las áreas para comer. Ayudan a poner la mesa y a limpiar después de la comida.</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Los proveedores instan a los niños a servirse ellos mismos las comidas y las colaciones con supervisión.</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Los proveedores ofrecen a los niños los alimentos que no conocen poco a poco, teniendo en cuenta que a veces es necesario que un niño pruebe un alimento nuevo diez veces o más antes de que le guste.</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Los niños pueden comer a su propio ritmo, no se les apura para que coman y se les da suficiente tiempo para comer.</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Se enseña a los niños a reconocer las señales de hambre y el tamaño adecuado de las porciones.</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Los proveedores animan a los niños a comer, pero no los obligan ni los sobornan para que coman.</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Los alimentos o las bebidas no se utilizan como premio ni como castigo.</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Los proveedores hablan con los niños sobre el sabor, el olor y la textura de los alimentos, así como sobre los beneficios de comer alimentos saludables. Los niños están en contacto con vocabulario y habilidades lingüísticas sobre los alimentos y la alimentación a lo largo del día.</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Los cuidadores no utilizan la comida para calmar a los niños alterados.</a:t>
            </a: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Fuera de las comidas y las colaciones</a:t>
            </a: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Los proveedores ofrecen agua a los niños mayores de seis meses y son un ejemplo en cuanto al consumo de agua a lo largo del día en lugar de bebidas como refrescos, bebidas de frutas y bebidas deportivas con alto contenido de azúcares añadidos.</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rPr>
              <a:t>Alimentación infantil</a:t>
            </a: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Los programas de la primera infancia fomentan, apoyan y organizan adaptaciones para la lactancia materna.</a:t>
            </a: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Los proveedores practican una alimentación receptiva al alimentar a los bebés y los niños pequeños.</a:t>
            </a: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Arial" panose="020B0604020202020204" pitchFamily="34" charset="0"/>
              </a:rPr>
              <a:t>El plan para introducir sólidos adecuados a la edad en la alimentación de los bebés se realiza en consulta con los padres o los tutores del niño y el proveedor de atención médica.</a:t>
            </a: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Times New Roman" panose="02020603050405020304" pitchFamily="18" charset="0"/>
                <a:cs typeface="Arial" panose="020B0604020202020204" pitchFamily="34" charset="0"/>
              </a:rPr>
              <a:t>El plan para introducir sólidos adecuados a la edad de los bebés se realiza en consulta con los padres o los tutores del niño y el profesional sanitario</a:t>
            </a:r>
            <a:r>
              <a:rPr lang="es-US" sz="1000" b="0" i="0" u="none" strike="noStrike" kern="1200" cap="none" spc="0" normalizeH="0" noProof="0" dirty="0">
                <a:ln>
                  <a:noFill/>
                </a:ln>
                <a:solidFill>
                  <a:prstClr val="black"/>
                </a:solidFill>
                <a:effectLst/>
                <a:uLnTx/>
                <a:uFillTx/>
                <a:latin typeface="Gothm"/>
                <a:ea typeface="Times New Roman" panose="02020603050405020304" pitchFamily="18" charset="0"/>
                <a:cs typeface="Arial" panose="020B0604020202020204" pitchFamily="34" charset="0"/>
              </a:rPr>
              <a:t>.</a:t>
            </a:r>
            <a:endParaRPr kumimoji="0" lang="en-US" sz="1000" b="0" i="0" u="none" strike="noStrike" kern="1200" cap="none" spc="0" normalizeH="0" baseline="0" noProof="0" dirty="0">
              <a:ln>
                <a:noFill/>
              </a:ln>
              <a:solidFill>
                <a:prstClr val="black"/>
              </a:solidFill>
              <a:effectLst/>
              <a:uLnTx/>
              <a:uFillTx/>
              <a:latin typeface="Gothm"/>
              <a:ea typeface="Times New Roman" panose="02020603050405020304" pitchFamily="18" charset="0"/>
              <a:cs typeface="+mn-cs"/>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367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0" u="none" strike="noStrike" kern="1200" cap="none" spc="0" normalizeH="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Pida a los participantes que vuelvan a consultar la lista de verificación de aspectos a reflexionar y que seleccionen</a:t>
            </a:r>
            <a:r>
              <a:rPr lang="es-US" sz="1000" b="1" i="0" u="sng" kern="1200" dirty="0">
                <a:effectLst/>
                <a:latin typeface="Montserrat" panose="00000500000000000000" pitchFamily="2" charset="0"/>
                <a:ea typeface="Calibri" panose="020F0502020204030204" pitchFamily="34" charset="0"/>
                <a:cs typeface="Calibri" panose="020F0502020204030204" pitchFamily="34" charset="0"/>
              </a:rPr>
              <a:t> </a:t>
            </a: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una o más buenas prácticas que añadirán o reforzarán en sus rutinas diarias. El plan ABC se encuentra en la última página del folleto. Conceda a los participantes diez minutos para completar esta actividad. Pida a voluntarios que compartan. Si el tiempo es limitado, trabaje en grupo con un plan de ejemplo y anote las respuestas en un rotafolio (o en una pizarra si la capacitación es virtual). Pida al grupo que sugiera una mejor práctica para abordar y trabaje en cada paso con los participantes haciendo una lluvia de ideas para responder.</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rtl="0"/>
            <a:endParaRPr lang="en-US" sz="1000" dirty="0">
              <a:latin typeface="Montserrat" panose="00000500000000000000" pitchFamily="2" charset="0"/>
            </a:endParaRPr>
          </a:p>
          <a:p>
            <a:pPr rtl="0"/>
            <a:endParaRPr lang="en-US" sz="1000" dirty="0">
              <a:latin typeface="Gotham" panose="02000504020000020004" pitchFamily="2" charset="0"/>
            </a:endParaRPr>
          </a:p>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14B8258-95C8-49FA-91F3-E797DD0AEB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327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srgbClr val="000000"/>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rtl="0"/>
            <a:r>
              <a:rPr lang="es-US" b="1" dirty="0">
                <a:latin typeface="Montserrat" panose="00000500000000000000" pitchFamily="2" charset="0"/>
              </a:rPr>
              <a:t>Para esta actividad opcional, invite a los participantes a escribirse una carta a sí mismos en el sitio web, futureme.org. En este sitio gratuito, los usuarios seleccionan una fecha futura para recibir un correo electrónico que ellos mismos se escriben. Anímelos a seleccionar una fecha de cuatro a seis semanas en el futuro para recibir un correo electrónico que sea un recordatorio para que lleven un seguimiento de su responsabilidad con el cambio de práctica.  Una o dos frases pueden captar rápidamente sus objetivos. La práctica es el cambio, es un reto y a veces requiere volver a ver los objetivos y desarrollar pasos de acción que aborden los desafíos.</a:t>
            </a:r>
            <a:endParaRPr lang="en-US" dirty="0">
              <a:latin typeface="Montserrat" panose="00000500000000000000" pitchFamily="2" charset="0"/>
            </a:endParaRPr>
          </a:p>
        </p:txBody>
      </p:sp>
      <p:sp>
        <p:nvSpPr>
          <p:cNvPr id="4" name="Slide Number Placeholder 3"/>
          <p:cNvSpPr>
            <a:spLocks noGrp="1"/>
          </p:cNvSpPr>
          <p:nvPr>
            <p:ph type="sldNum" sz="quarter" idx="5"/>
          </p:nvPr>
        </p:nvSpPr>
        <p:spPr/>
        <p:txBody>
          <a:bodyPr rtlCol="0"/>
          <a:lstStyle/>
          <a:p>
            <a:pPr rtl="0"/>
            <a:fld id="{7333ED25-375D-41A4-8C17-EC9D2594ED6E}" type="slidenum">
              <a:rPr lang="en-US" smtClean="0"/>
              <a:t>36</a:t>
            </a:fld>
            <a:endParaRPr lang="en-US"/>
          </a:p>
        </p:txBody>
      </p:sp>
    </p:spTree>
    <p:extLst>
      <p:ext uri="{BB962C8B-B14F-4D97-AF65-F5344CB8AC3E}">
        <p14:creationId xmlns:p14="http://schemas.microsoft.com/office/powerpoint/2010/main" val="3419293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Gotham" panose="02000504020000020004" pitchFamily="2" charset="0"/>
                <a:ea typeface="Calibri" panose="020F0502020204030204" pitchFamily="34" charset="0"/>
                <a:cs typeface="Calibri" panose="020F0502020204030204" pitchFamily="34" charset="0"/>
              </a:rPr>
              <a:t>[</a:t>
            </a:r>
            <a:r>
              <a:rPr lang="es-US" sz="1000" b="1"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GUION SUGERIDO]</a:t>
            </a:r>
          </a:p>
          <a:p>
            <a:pPr rtl="0"/>
            <a:r>
              <a:rPr lang="es-US" i="1" dirty="0">
                <a:latin typeface="Montserrat" panose="00000500000000000000" pitchFamily="2" charset="0"/>
              </a:rPr>
              <a:t>El sitio web </a:t>
            </a:r>
            <a:r>
              <a:rPr lang="es-US" i="1" dirty="0" err="1">
                <a:latin typeface="Montserrat" panose="00000500000000000000" pitchFamily="2" charset="0"/>
              </a:rPr>
              <a:t>Healthy</a:t>
            </a:r>
            <a:r>
              <a:rPr lang="es-US" i="1" dirty="0">
                <a:latin typeface="Montserrat" panose="00000500000000000000" pitchFamily="2" charset="0"/>
              </a:rPr>
              <a:t> </a:t>
            </a:r>
            <a:r>
              <a:rPr lang="es-US" i="1" dirty="0" err="1">
                <a:latin typeface="Montserrat" panose="00000500000000000000" pitchFamily="2" charset="0"/>
              </a:rPr>
              <a:t>Kids</a:t>
            </a:r>
            <a:r>
              <a:rPr lang="es-US" i="1" dirty="0">
                <a:latin typeface="Montserrat" panose="00000500000000000000" pitchFamily="2" charset="0"/>
              </a:rPr>
              <a:t> </a:t>
            </a:r>
            <a:r>
              <a:rPr lang="es-US" i="1" dirty="0" err="1">
                <a:latin typeface="Montserrat" panose="00000500000000000000" pitchFamily="2" charset="0"/>
              </a:rPr>
              <a:t>Healthy</a:t>
            </a:r>
            <a:r>
              <a:rPr lang="es-US" i="1" dirty="0">
                <a:latin typeface="Montserrat" panose="00000500000000000000" pitchFamily="2" charset="0"/>
              </a:rPr>
              <a:t> Future cuenta con múltiples recursos para ayudar a los profesionales de la atención de la primera infancia a crear entornos saludables. Un recurso que podemos destacar es la </a:t>
            </a:r>
            <a:r>
              <a:rPr lang="es-US" b="1" i="1" dirty="0">
                <a:latin typeface="Montserrat" panose="00000500000000000000" pitchFamily="2" charset="0"/>
              </a:rPr>
              <a:t>Guía de buenas prácticas de Nemours para una alimentación saludable.</a:t>
            </a:r>
            <a:r>
              <a:rPr lang="es-US" i="1" dirty="0">
                <a:latin typeface="Montserrat" panose="00000500000000000000" pitchFamily="2" charset="0"/>
              </a:rPr>
              <a:t> El contenido incluye información sobre el modelo de comidas del CACFP, tamaños de las porciones, comidas familiares, planificación de un menú y preparación de comidas, desarrollo de políticas para apoyar la alimentación saludable y formularios de consejos para la familia y de comunicación diaria. El folleto está disponible para descargarlo en inglés y español.</a:t>
            </a:r>
          </a:p>
          <a:p>
            <a:pPr rtl="0"/>
            <a:endParaRPr lang="en-US" dirty="0"/>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37</a:t>
            </a:fld>
            <a:endParaRPr lang="en-US"/>
          </a:p>
        </p:txBody>
      </p:sp>
    </p:spTree>
    <p:extLst>
      <p:ext uri="{BB962C8B-B14F-4D97-AF65-F5344CB8AC3E}">
        <p14:creationId xmlns:p14="http://schemas.microsoft.com/office/powerpoint/2010/main" val="2103348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rtl="0"/>
            <a:r>
              <a:rPr lang="es-US" b="1" i="1" u="none" dirty="0"/>
              <a:t>[</a:t>
            </a:r>
            <a:r>
              <a:rPr lang="es-US" b="1" i="1" u="none" dirty="0">
                <a:latin typeface="Montserrat" panose="00000500000000000000" pitchFamily="2" charset="0"/>
              </a:rPr>
              <a:t>GUION SUGERIDO]</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i="1" kern="1200" dirty="0">
                <a:effectLst/>
                <a:latin typeface="Montserrat" panose="00000500000000000000" pitchFamily="2" charset="0"/>
                <a:ea typeface="Calibri" panose="020F0502020204030204" pitchFamily="34" charset="0"/>
                <a:cs typeface="Arial Narrow" panose="020B0606020202030204" pitchFamily="34" charset="0"/>
              </a:rPr>
              <a:t>Finalmente, nos gustaría agradecer a algunas organizaciones nacionales y estatales asociadas que han hecho posible esta capacitación. </a:t>
            </a:r>
            <a:br>
              <a:rPr lang="en-US" sz="1000" dirty="0">
                <a:latin typeface="Montserrat" panose="00000500000000000000" pitchFamily="2" charset="0"/>
              </a:rPr>
            </a:br>
            <a:endParaRPr lang="en-US" sz="1000" dirty="0">
              <a:latin typeface="Montserrat" panose="00000500000000000000" pitchFamily="2" charset="0"/>
            </a:endParaRPr>
          </a:p>
        </p:txBody>
      </p:sp>
      <p:sp>
        <p:nvSpPr>
          <p:cNvPr id="4" name="Slide Number Placeholder 3"/>
          <p:cNvSpPr>
            <a:spLocks noGrp="1"/>
          </p:cNvSpPr>
          <p:nvPr>
            <p:ph type="sldNum" sz="quarter" idx="10"/>
          </p:nvPr>
        </p:nvSpPr>
        <p:spPr/>
        <p:txBody>
          <a:bodyPr rtlCol="0"/>
          <a:lstStyle/>
          <a:p>
            <a:pPr rtl="0"/>
            <a:fld id="{73878554-D853-4739-9037-53CEA62A5A1E}" type="slidenum">
              <a:rPr lang="en-US" smtClean="0"/>
              <a:t>38</a:t>
            </a:fld>
            <a:endParaRPr lang="en-US" dirty="0"/>
          </a:p>
        </p:txBody>
      </p:sp>
    </p:spTree>
    <p:extLst>
      <p:ext uri="{BB962C8B-B14F-4D97-AF65-F5344CB8AC3E}">
        <p14:creationId xmlns:p14="http://schemas.microsoft.com/office/powerpoint/2010/main" val="1478375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p>
          <a:p>
            <a:pPr marL="0" marR="0" rtl="0">
              <a:lnSpc>
                <a:spcPct val="106000"/>
              </a:lnSpc>
              <a:spcBef>
                <a:spcPts val="0"/>
              </a:spcBef>
              <a:spcAft>
                <a:spcPts val="0"/>
              </a:spcAft>
            </a:pPr>
            <a:r>
              <a:rPr lang="es-US" sz="1000" i="1" kern="120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Gracias por participar en la capacitación de hoy. Como profesional del cuidado infantil, usted puede desempeñar un papel importante en la nutrición sana para las personas.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6000"/>
              </a:lnSpc>
              <a:spcBef>
                <a:spcPts val="0"/>
              </a:spcBef>
              <a:spcAft>
                <a:spcPts val="0"/>
              </a:spcAft>
            </a:pPr>
            <a:r>
              <a:rPr lang="es-US" sz="120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a:t>
            </a:r>
            <a:endParaRPr lang="en-US" sz="1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878554-D853-4739-9037-53CEA62A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95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Al igual que en todas las áreas del desarrollo infantil, el desarrollo de las habilidades alimenticias sigue etapas en las que las habilidades y las destrezas posteriores se basan en las ya dominadas. Entender la progresión de las habilidades permite a los profesionales de CET establecer expectativas realistas y crear entornos y actividades que ayuden a los niños a dominar las habilidades.</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82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Gotham" panose="02000504020000020004" pitchFamily="2" charset="0"/>
                <a:ea typeface="Calibri" panose="020F0502020204030204" pitchFamily="34" charset="0"/>
                <a:cs typeface="Calibri" panose="020F0502020204030204" pitchFamily="34" charset="0"/>
              </a:rPr>
              <a:t>[NOTAS PARA EL CAPACITADOR]</a:t>
            </a:r>
          </a:p>
          <a:p>
            <a:pPr rtl="0"/>
            <a:r>
              <a:rPr lang="es-US" b="1" i="0" dirty="0">
                <a:latin typeface="Gotham" panose="02000504020000020004" pitchFamily="2" charset="0"/>
              </a:rPr>
              <a:t>Pida a los participantes que consulten el folleto titulado Etapas del Desarrollo del bebé y habilidades de alimentación.</a:t>
            </a:r>
            <a:r>
              <a:rPr lang="es-US" i="1" dirty="0">
                <a:latin typeface="Gotham" panose="02000504020000020004" pitchFamily="2" charset="0"/>
              </a:rPr>
              <a:t> </a:t>
            </a:r>
            <a:r>
              <a:rPr lang="es-US" b="1" i="0" dirty="0">
                <a:latin typeface="Gotham" panose="02000504020000020004" pitchFamily="2" charset="0"/>
              </a:rPr>
              <a:t>Revise las primeras dos entradas en cada columna. Pida la opinión de los participantes sobre lo que notan los proveedores de cuidado de bebés en el desarrollo de las habilidades orales.  </a:t>
            </a:r>
          </a:p>
          <a:p>
            <a:pPr rtl="0"/>
            <a:endParaRPr lang="en-US" i="1" dirty="0">
              <a:latin typeface="Gotham" panose="0200050402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Gotham"/>
                <a:ea typeface="+mn-ea"/>
                <a:cs typeface="+mn-cs"/>
              </a:rPr>
              <a:t>[GUION SUGERIDO]</a:t>
            </a:r>
          </a:p>
          <a:p>
            <a:pPr rtl="0"/>
            <a:r>
              <a:rPr lang="es-US" i="1" dirty="0">
                <a:latin typeface="Gotham" panose="02000504020000020004" pitchFamily="2" charset="0"/>
              </a:rPr>
              <a:t>Los niños se desarrollan a su propio ritmo, por lo que es imposible saber con exactitud cuándo aprenderá una determinada habilidad. Sin embargo, los logros proporcionan una idea general de los cambios que se puede esperar a medida que el niño crece.</a:t>
            </a:r>
          </a:p>
          <a:p>
            <a:pPr rtl="0"/>
            <a:r>
              <a:rPr lang="es-US" i="1" dirty="0">
                <a:latin typeface="Gotham" panose="02000504020000020004" pitchFamily="2" charset="0"/>
              </a:rPr>
              <a:t>El folleto se centra en el desarrollo motor oral y el desarrollo físico en torno a la alimentación.</a:t>
            </a:r>
          </a:p>
          <a:p>
            <a:pPr rtl="0"/>
            <a:endParaRPr lang="en-US" i="1" dirty="0">
              <a:latin typeface="Gotham" panose="02000504020000020004" pitchFamily="2"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95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[NOTAS PARA EL CAPACITADOR]</a:t>
            </a:r>
          </a:p>
          <a:p>
            <a:pPr marL="0" marR="0" lvl="0" indent="0" algn="l" defTabSz="914400" rtl="0" eaLnBrk="1" fontAlgn="auto" latinLnBrk="0" hangingPunct="1">
              <a:lnSpc>
                <a:spcPct val="150000"/>
              </a:lnSpc>
              <a:spcBef>
                <a:spcPts val="0"/>
              </a:spcBef>
              <a:spcAft>
                <a:spcPts val="80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En el caso de la capacitación presencial, conceda unos cinco minutos para que los participantes analicen en grupos pequeños el tema de la diapositiva. Cuando se acabe el tiempo, utilice papel de rotafolio o una pizarra para anotar las respuestas del grupo. </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En caso de que la capacitación sea virtual, pida a los participantes que escriban una oración en el chat. Invite a los participantes a escribir lo que piensan y sus respuestas en el cuadro de texto de la página 1.</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1" i="1" u="none" strike="noStrike" kern="1200" cap="none" spc="0" normalizeH="0" noProof="0" dirty="0">
                <a:ln>
                  <a:noFill/>
                </a:ln>
                <a:solidFill>
                  <a:prstClr val="black"/>
                </a:solidFill>
                <a:effectLst/>
                <a:uLnTx/>
                <a:uFillTx/>
                <a:latin typeface="Montserrat" panose="00000500000000000000" pitchFamily="2" charset="0"/>
                <a:ea typeface="+mn-ea"/>
                <a:cs typeface="+mn-cs"/>
              </a:rPr>
              <a:t>[GUION SUGERIDO]</a:t>
            </a:r>
            <a:endParaRPr kumimoji="0" lang="en-US" sz="1000" b="0"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Comer sanamente no solo depende de los alimentos que consumimos. ¿Cuáles son algunos de los hábitos o las características de alguien que come de manera saludable (adulto o niño)?</a:t>
            </a:r>
            <a:br>
              <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b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Complete la oración: Una persona que come de manera saludable _____________. </a:t>
            </a:r>
            <a:r>
              <a:rPr lang="es-US" sz="1000" b="1" i="0"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[Las respuestas pueden incluir los siguientes elementos].</a:t>
            </a:r>
            <a:endParaRPr kumimoji="0" lang="en-US" sz="1000" b="1" i="0"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Puede responder a las señales de hambre y saciedad y autorregular su consumo de alimentos.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Disfruta de las comidas. </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Disfruta varios alimentos diferentes.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Está aprendiendo los modales en la mesa y un comportamiento aceptable a la hora de la comida.</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Está aprendiendo y demuestra habilidades sociales durante las comidas (platica durante las comidas, dice por favor y gracias, pasa los alimentos a los demás).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Se siente bien con respecto a la alimentación.</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A veces, puede probar nuevos alimentos.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Puede estar en contacto con alimentos nuevos sin molestarse.</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Está desarrollando una nueva forma de relacionarse con los alimentos.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Participar activamente en las comidas y los refrigerios.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Comunica de manera eficaz sus necesidades alimenticias y se da cuenta de que serán satisfechas.</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 </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s-US" sz="1000" b="0" i="1" u="none" strike="noStrike" kern="1200" cap="none" spc="0" normalizeH="0" noProof="0" dirty="0">
                <a:ln>
                  <a:noFill/>
                </a:ln>
                <a:solidFill>
                  <a:prstClr val="black"/>
                </a:solidFill>
                <a:effectLst/>
                <a:uLnTx/>
                <a:uFillTx/>
                <a:latin typeface="Montserrat" panose="00000500000000000000" pitchFamily="2" charset="0"/>
                <a:ea typeface="Calibri" panose="020F0502020204030204" pitchFamily="34" charset="0"/>
                <a:cs typeface="Calibri" panose="020F0502020204030204" pitchFamily="34" charset="0"/>
              </a:rPr>
              <a:t>Los conceptos básicos de una alimentación sana son consistentes desde la infancia hasta la vejez. Los alimentos y las bebidas que consumimos influyen en nuestra salud. Un patrón dietético saludable puede ayudar a los niños (y a los adultos) a conseguir y mantener una buena salud. Comer también es una actividad social. Comer juntos es una forma de expresar las relaciones, compartir los acontecimientos de la vida y celebrar los logros. Estos aspectos sociales de la alimentación también forman parte de llevar una alimentación sana. En el contenido de hoy veremos cómo los adultos y los cuidadores pueden apoyar a los niños para que desarrollen hábitos alimenticios sanos. </a:t>
            </a:r>
            <a:endParaRPr kumimoji="0" lang="en-US" sz="1000" b="0" i="1" u="none" strike="noStrike" kern="120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878554-D853-4739-9037-53CEA62A5A1E}" type="slidenum">
              <a:rPr kumimoji="0" lang="en-US" sz="1200" b="0" i="0" u="none" strike="noStrike" kern="1200" cap="none" spc="0" normalizeH="0" baseline="0" noProof="0" smtClean="0">
                <a:ln>
                  <a:noFill/>
                </a:ln>
                <a:solidFill>
                  <a:prstClr val="black"/>
                </a:solidFill>
                <a:effectLst/>
                <a:uLnTx/>
                <a:uFillTx/>
                <a:latin typeface="Gotha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Gotham"/>
              <a:ea typeface="+mn-ea"/>
              <a:cs typeface="+mn-cs"/>
            </a:endParaRPr>
          </a:p>
        </p:txBody>
      </p:sp>
    </p:spTree>
    <p:extLst>
      <p:ext uri="{BB962C8B-B14F-4D97-AF65-F5344CB8AC3E}">
        <p14:creationId xmlns:p14="http://schemas.microsoft.com/office/powerpoint/2010/main" val="101909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Durante la infancia, los bebés necesitan nutrientes específicos. Es un período de crecimiento y desarrollo rápidos. La leche materna es la mejor fuente de nutrientes durante el primer año de vida. Es el </a:t>
            </a:r>
            <a:r>
              <a:rPr lang="es-US" sz="1000" i="1" u="sng" kern="1200" dirty="0">
                <a:effectLst/>
                <a:latin typeface="Montserrat" panose="00000500000000000000" pitchFamily="2" charset="0"/>
                <a:ea typeface="Calibri" panose="020F0502020204030204" pitchFamily="34" charset="0"/>
                <a:cs typeface="Calibri" panose="020F0502020204030204" pitchFamily="34" charset="0"/>
              </a:rPr>
              <a:t>único</a:t>
            </a: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alimento que los bebés necesitan durante los primeros seis meses. Sin embargo, si una familia no puede o decide no amamantar, lo cual está bien, la fórmula enriquecida con hierro es una opción saludable. Los pediatras pueden ayudar a las familias a encontrar la fórmula que mejor se adapte a las necesidades de su hijo.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rtl="0"/>
            <a:endParaRPr lang="en-US" baseline="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5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1" kern="1200" dirty="0">
                <a:effectLst/>
                <a:latin typeface="Gotham" panose="02000504020000020004" pitchFamily="2" charset="0"/>
                <a:ea typeface="Calibri" panose="020F0502020204030204" pitchFamily="34" charset="0"/>
                <a:cs typeface="Calibri" panose="020F0502020204030204" pitchFamily="34" charset="0"/>
              </a:rPr>
              <a:t>[</a:t>
            </a:r>
            <a:r>
              <a:rPr lang="es-US" sz="1000" b="1" i="1" kern="1200" dirty="0">
                <a:effectLst/>
                <a:latin typeface="Montserrat" panose="00000500000000000000" pitchFamily="2" charset="0"/>
                <a:ea typeface="Calibri" panose="020F0502020204030204" pitchFamily="34" charset="0"/>
                <a:cs typeface="Calibri" panose="020F0502020204030204" pitchFamily="34" charset="0"/>
              </a:rPr>
              <a:t>GUION SUGERIDO]</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Amamantar o alimentar al bebé con fórmula es una de las decisiones más importantes que tomarán las familias que están esperando un bebé o que acaban de tener uno. Aunque la leche materna es la mejor opción nutricional para la mayoría de los bebés, a veces la lactancia materna y el amamantamiento no son posibles para todas las personas. La ausencia de apoyos estructurales —como el permiso por maternidad remunerado y los horarios de trabajo flexibles— es un obstáculo para la lactancia materna. Existen otros desafíos en el lugar de trabajo, como el derecho a hacer pausas para extraer leche y el acceso a espacios privados. Los profesionales del cuidado infantil respetan las elecciones de los padres y apoyan a las familias. Posteriormente, en esta sesión hablaremos de cómo el cuidado infantil puede apoyar a las familias que deciden amamantar y dar pecho.  </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  </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Que una familia pueda dar pecho es bueno para los bebés. La leche materna proporciona a los bebés nutrientes, factores de crecimiento y hormonas. Debido a que la leche materna cambia según las necesidades y el crecimiento del bebé, no puede reproducirse en la fórmula. Los bebés que son amamantados tienen menos infecciones respiratorias, infecciones de oído y enfermedades estomacales. La lactancia materna también favorece la salud de las madres, ya que disminuye el riesgo de padecer ciertos tipos de cáncer, diabetes y aporta beneficios a la presión arterial. </a:t>
            </a:r>
          </a:p>
          <a:p>
            <a:pPr marL="0" marR="0" rtl="0">
              <a:lnSpc>
                <a:spcPct val="107000"/>
              </a:lnSpc>
              <a:spcBef>
                <a:spcPts val="0"/>
              </a:spcBef>
              <a:spcAft>
                <a:spcPts val="0"/>
              </a:spcAft>
            </a:pPr>
            <a:endParaRPr lang="en-US" sz="1000" i="1" kern="1200" dirty="0">
              <a:effectLst/>
              <a:latin typeface="Montserrat" panose="00000500000000000000" pitchFamily="2" charset="0"/>
              <a:ea typeface="Calibri" panose="020F0502020204030204" pitchFamily="34" charset="0"/>
              <a:cs typeface="Calibri" panose="020F0502020204030204" pitchFamily="34"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Cuando el cerebro está en desarrollo se beneficia tanto de los nutrientes de la leche materna como de las interacciones entre madre e hijo durante la lactancia. La lactancia es un acto físico que implica el contacto piel con piel que favorece el vínculo entre la madre y el hijo amamantado. El vínculo mejora los circuitos emocionales del cerebro en desarrollo, y sienta las bases para el desarrollo socioemocional. </a:t>
            </a:r>
          </a:p>
        </p:txBody>
      </p:sp>
      <p:sp>
        <p:nvSpPr>
          <p:cNvPr id="4" name="Slide Number Placeholder 3"/>
          <p:cNvSpPr>
            <a:spLocks noGrp="1"/>
          </p:cNvSpPr>
          <p:nvPr>
            <p:ph type="sldNum" sz="quarter" idx="10"/>
          </p:nvPr>
        </p:nvSpPr>
        <p:spPr/>
        <p:txBody>
          <a:bodyPr rtlCol="0"/>
          <a:lstStyle/>
          <a:p>
            <a:pPr rtl="0"/>
            <a:fld id="{7333ED25-375D-41A4-8C17-EC9D2594ED6E}" type="slidenum">
              <a:rPr lang="en-US" smtClean="0"/>
              <a:t>8</a:t>
            </a:fld>
            <a:endParaRPr lang="en-US"/>
          </a:p>
        </p:txBody>
      </p:sp>
    </p:spTree>
    <p:extLst>
      <p:ext uri="{BB962C8B-B14F-4D97-AF65-F5344CB8AC3E}">
        <p14:creationId xmlns:p14="http://schemas.microsoft.com/office/powerpoint/2010/main" val="359116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rtlCol="0"/>
          <a:lstStyle/>
          <a:p>
            <a:pPr marL="0" marR="0" rtl="0">
              <a:lnSpc>
                <a:spcPct val="107000"/>
              </a:lnSpc>
              <a:spcBef>
                <a:spcPts val="0"/>
              </a:spcBef>
              <a:spcAft>
                <a:spcPts val="0"/>
              </a:spcAft>
            </a:pP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[NOTAS PARA EL CAPACITADOR] </a:t>
            </a:r>
            <a:br>
              <a:rPr lang="en-US" sz="1000" b="1" i="0" kern="1200" dirty="0">
                <a:effectLst/>
                <a:latin typeface="Montserrat" panose="00000500000000000000" pitchFamily="2" charset="0"/>
                <a:ea typeface="Calibri" panose="020F0502020204030204" pitchFamily="34" charset="0"/>
                <a:cs typeface="Calibri" panose="020F0502020204030204" pitchFamily="34" charset="0"/>
              </a:rPr>
            </a:br>
            <a:r>
              <a:rPr lang="es-US" sz="1000" b="1" i="0" kern="1200" dirty="0">
                <a:effectLst/>
                <a:latin typeface="Montserrat" panose="00000500000000000000" pitchFamily="2" charset="0"/>
                <a:ea typeface="Calibri" panose="020F0502020204030204" pitchFamily="34" charset="0"/>
                <a:cs typeface="Calibri" panose="020F0502020204030204" pitchFamily="34" charset="0"/>
              </a:rPr>
              <a:t>Puede ser útil que los participantes vuelvan a consultar las Etapas del desarrollo del bebé y las habilidades de alimentación en la página 2 del folleto, centrándose en la columna titulada 4 a 6 meses.</a:t>
            </a:r>
            <a:endParaRPr lang="en-US" sz="1000" b="1" i="0"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endParaRPr lang="en-US" sz="1800" dirty="0">
              <a:effectLst/>
              <a:latin typeface="Montserrat" panose="00000500000000000000" pitchFamily="2" charset="0"/>
              <a:ea typeface="Times New Roman" panose="02020603050405020304" pitchFamily="18" charset="0"/>
            </a:endParaRPr>
          </a:p>
          <a:p>
            <a:pPr marL="0" marR="0" rtl="0">
              <a:lnSpc>
                <a:spcPct val="107000"/>
              </a:lnSpc>
              <a:spcBef>
                <a:spcPts val="0"/>
              </a:spcBef>
              <a:spcAft>
                <a:spcPts val="0"/>
              </a:spcAft>
            </a:pPr>
            <a:r>
              <a:rPr lang="es-US" sz="1800" b="1" i="1" dirty="0">
                <a:effectLst/>
                <a:latin typeface="Montserrat" panose="00000500000000000000" pitchFamily="2" charset="0"/>
                <a:ea typeface="Times New Roman" panose="02020603050405020304" pitchFamily="18" charset="0"/>
              </a:rPr>
              <a:t>[GUION SUGERIDO]</a:t>
            </a:r>
          </a:p>
          <a:p>
            <a:pPr marL="0" marR="0" rtl="0">
              <a:lnSpc>
                <a:spcPct val="107000"/>
              </a:lnSpc>
              <a:spcBef>
                <a:spcPts val="0"/>
              </a:spcBef>
              <a:spcAft>
                <a:spcPts val="0"/>
              </a:spcAft>
            </a:pPr>
            <a:r>
              <a:rPr lang="es-US" sz="1800" i="1" dirty="0">
                <a:effectLst/>
                <a:latin typeface="Montserrat" panose="00000500000000000000" pitchFamily="2" charset="0"/>
                <a:ea typeface="Times New Roman" panose="02020603050405020304" pitchFamily="18" charset="0"/>
              </a:rPr>
              <a:t>A medida que los bebés crecen, pasan a la siguiente etapa de alimentación, conocida como “alimentación complementaria”, en la que los padres y cuidadores pueden empezar a introducir alimentos junto con la lactancia continua con leche materna o fórmula, según el niño. Los signos de que un bebé está preparado para la alimentación complementaria comienzan alrededor de los seis meses. Algunos bebés pueden mostrar estos signos un poco más tarde y otros un poco antes, pero la alimentación complementaria no debe introducirse antes de los cuatro meses.</a:t>
            </a:r>
            <a:br>
              <a:rPr lang="en-US" sz="1800" i="1" dirty="0">
                <a:effectLst/>
                <a:latin typeface="Montserrat" panose="00000500000000000000" pitchFamily="2" charset="0"/>
                <a:ea typeface="Times New Roman" panose="02020603050405020304" pitchFamily="18" charset="0"/>
              </a:rPr>
            </a:b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La alimentación complementaria se refiere a agregar alimentos para “complementar” la leche materna o la fórmula. La leche materna o la fórmula siguen teniendo un papel esencial en el suministro de nutrientes y calorías. Los alimentos complementarios ayudan al bebé a aprender a comer y favorecen el desarrollo de los músculos faciales y de la cavidad bucal. El desarrollo de los músculos faciales también favorece el surgimiento de la capacidad del habla.</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br>
              <a:rPr lang="en-US" sz="1000" i="1" kern="1200" dirty="0">
                <a:effectLst/>
                <a:latin typeface="Montserrat" panose="00000500000000000000" pitchFamily="2" charset="0"/>
                <a:ea typeface="Calibri" panose="020F0502020204030204" pitchFamily="34" charset="0"/>
                <a:cs typeface="Calibri" panose="020F0502020204030204" pitchFamily="34" charset="0"/>
              </a:rPr>
            </a:br>
            <a:r>
              <a:rPr lang="es-US" sz="1000" i="1" kern="1200" dirty="0">
                <a:effectLst/>
                <a:latin typeface="Montserrat" panose="00000500000000000000" pitchFamily="2" charset="0"/>
                <a:ea typeface="Calibri" panose="020F0502020204030204" pitchFamily="34" charset="0"/>
                <a:cs typeface="Calibri" panose="020F0502020204030204" pitchFamily="34" charset="0"/>
              </a:rPr>
              <a:t>Es importante comenzar a alimentar a los bebés cuando muestren las señales de desarrollo de que ya están preparados, ya que esto indica que están listos para una mayor ingesta de calorías. </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Entre los cuatro y los siete meses, los bebés son receptivos a una amplia gama de sabores y texturas. Los bebés necesitan menos intentos que los niños mayores para aceptar nuevos alimentos. La introducción gradual de la alimentación complementaria es una oportunidad para familiarizar a los niños con una amplia variedad de alimentos saludables, especialmente las verduras. </a:t>
            </a:r>
          </a:p>
          <a:p>
            <a:pPr marL="0" marR="0" rtl="0">
              <a:lnSpc>
                <a:spcPct val="107000"/>
              </a:lnSpc>
              <a:spcBef>
                <a:spcPts val="0"/>
              </a:spcBef>
              <a:spcAft>
                <a:spcPts val="0"/>
              </a:spcAft>
            </a:pPr>
            <a:r>
              <a:rPr lang="es-US" sz="1000" i="1" kern="1200" dirty="0">
                <a:effectLst/>
                <a:latin typeface="Montserrat" panose="00000500000000000000" pitchFamily="2" charset="0"/>
                <a:ea typeface="Calibri" panose="020F0502020204030204" pitchFamily="34" charset="0"/>
                <a:cs typeface="Calibri" panose="020F0502020204030204" pitchFamily="34" charset="0"/>
              </a:rPr>
              <a:t>Hable con las familias sobre cuándo y qué alimentos van a introducir. Mientras las familias deciden cuándo está preparado su hijo para recibir alimentación complementaria, los cuidadores pueden ser una gran fuente de información. Desarrolle, junto con el padre, la madre o el tutor y el proveedor de atención primaria, un plan para la introducción de alimentos sólidos adecuados a la edad.</a:t>
            </a:r>
            <a:endParaRPr lang="en-US" sz="1000" i="1"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333ED25-375D-41A4-8C17-EC9D2594ED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896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normAutofit/>
          </a:bodyPr>
          <a:lstStyle>
            <a:lvl1pPr algn="ctr">
              <a:defRPr sz="4000"/>
            </a:lvl1pPr>
          </a:lstStyle>
          <a:p>
            <a:pPr rtl="0"/>
            <a:r>
              <a:rPr lang="es-US"/>
              <a:t>Click to edit Master title style</a:t>
            </a:r>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US"/>
              <a:t>Click to edit Master subtitle style</a:t>
            </a:r>
            <a:endParaRPr lang="en-US" dirty="0"/>
          </a:p>
        </p:txBody>
      </p:sp>
      <p:pic>
        <p:nvPicPr>
          <p:cNvPr id="4" name="Picture 3" descr="A black and white sign&#10;&#10;Description automatically generated with low confidence">
            <a:extLst>
              <a:ext uri="{FF2B5EF4-FFF2-40B4-BE49-F238E27FC236}">
                <a16:creationId xmlns:a16="http://schemas.microsoft.com/office/drawing/2014/main" id="{C1788145-ACED-45A7-94F4-21D7EF328D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35942" y="5804226"/>
            <a:ext cx="2194564" cy="536449"/>
          </a:xfrm>
          <a:prstGeom prst="rect">
            <a:avLst/>
          </a:prstGeom>
        </p:spPr>
      </p:pic>
    </p:spTree>
    <p:extLst>
      <p:ext uri="{BB962C8B-B14F-4D97-AF65-F5344CB8AC3E}">
        <p14:creationId xmlns:p14="http://schemas.microsoft.com/office/powerpoint/2010/main" val="93093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rtlCol="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rtl="0"/>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rtlCol="0"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rtl="0"/>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rtlCol="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defTabSz="685800" rtl="0">
              <a:defRPr/>
            </a:pPr>
            <a:fld id="{00000000-1234-1234-1234-123412341234}" type="slidenum">
              <a:rPr lang="en" sz="900" smtClean="0">
                <a:solidFill>
                  <a:srgbClr val="000000"/>
                </a:solidFill>
                <a:latin typeface="Arial Narrow"/>
              </a:rPr>
              <a:pPr algn="r" defTabSz="685800">
                <a:defRPr/>
              </a:pPr>
              <a:t>‹#›</a:t>
            </a:fld>
            <a:endParaRPr lang="en" sz="900" dirty="0">
              <a:solidFill>
                <a:srgbClr val="000000"/>
              </a:solidFill>
              <a:latin typeface="Arial Narrow"/>
            </a:endParaRPr>
          </a:p>
        </p:txBody>
      </p:sp>
    </p:spTree>
    <p:extLst>
      <p:ext uri="{BB962C8B-B14F-4D97-AF65-F5344CB8AC3E}">
        <p14:creationId xmlns:p14="http://schemas.microsoft.com/office/powerpoint/2010/main" val="271407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es-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US"/>
              <a:t>Click to edit Master subtitle style</a:t>
            </a:r>
            <a:endParaRPr lang="en-US" dirty="0"/>
          </a:p>
        </p:txBody>
      </p:sp>
      <p:sp>
        <p:nvSpPr>
          <p:cNvPr id="4" name="Date Placeholder 3"/>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2909395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Content Placeholder 2"/>
          <p:cNvSpPr>
            <a:spLocks noGrp="1"/>
          </p:cNvSpPr>
          <p:nvPr>
            <p:ph idx="1"/>
          </p:nvPr>
        </p:nvSpPr>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4" name="Date Placeholder 3"/>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395965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es-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US"/>
              <a:t>Click to edit Master text styles</a:t>
            </a:r>
          </a:p>
        </p:txBody>
      </p:sp>
      <p:sp>
        <p:nvSpPr>
          <p:cNvPr id="4" name="Date Placeholder 3"/>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3354222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5" name="Date Placeholder 4"/>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177710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es-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Click to edit Master text styles</a:t>
            </a:r>
          </a:p>
        </p:txBody>
      </p:sp>
      <p:sp>
        <p:nvSpPr>
          <p:cNvPr id="6" name="Content Placeholder 5"/>
          <p:cNvSpPr>
            <a:spLocks noGrp="1"/>
          </p:cNvSpPr>
          <p:nvPr>
            <p:ph sz="quarter" idx="4"/>
          </p:nvPr>
        </p:nvSpPr>
        <p:spPr>
          <a:xfrm>
            <a:off x="4629150" y="2505075"/>
            <a:ext cx="3887391" cy="368458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7" name="Date Placeholder 6"/>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353081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Date Placeholder 2"/>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242398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358837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US"/>
              <a:t>Click to edit Master text styles</a:t>
            </a:r>
          </a:p>
        </p:txBody>
      </p:sp>
      <p:sp>
        <p:nvSpPr>
          <p:cNvPr id="5" name="Date Placeholder 4"/>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189674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US"/>
              <a:t>Click to edit Master text styles</a:t>
            </a:r>
          </a:p>
        </p:txBody>
      </p:sp>
      <p:sp>
        <p:nvSpPr>
          <p:cNvPr id="5" name="Date Placeholder 4"/>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14279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Content Placeholder 2"/>
          <p:cNvSpPr>
            <a:spLocks noGrp="1"/>
          </p:cNvSpPr>
          <p:nvPr>
            <p:ph idx="1"/>
          </p:nvPr>
        </p:nvSpPr>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Tree>
    <p:extLst>
      <p:ext uri="{BB962C8B-B14F-4D97-AF65-F5344CB8AC3E}">
        <p14:creationId xmlns:p14="http://schemas.microsoft.com/office/powerpoint/2010/main" val="2359178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4" name="Date Placeholder 3"/>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2098213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es-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4" name="Date Placeholder 3"/>
          <p:cNvSpPr>
            <a:spLocks noGrp="1"/>
          </p:cNvSpPr>
          <p:nvPr>
            <p:ph type="dt" sz="half" idx="10"/>
          </p:nvPr>
        </p:nvSpPr>
        <p:spPr/>
        <p:txBody>
          <a:bodyPr rtlCol="0"/>
          <a:lstStyle/>
          <a:p>
            <a:pPr rtl="0"/>
            <a:fld id="{1A2F0B57-8E6A-4005-9EDD-D258F6CC94AB}" type="datetimeFigureOut">
              <a:rPr lang="en-US" smtClean="0"/>
              <a:t>6/10/2024</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6CB18C70-803E-428A-BAB3-289BE172EF8D}" type="slidenum">
              <a:rPr lang="en-US" smtClean="0"/>
              <a:t>‹#›</a:t>
            </a:fld>
            <a:endParaRPr lang="en-US"/>
          </a:p>
        </p:txBody>
      </p:sp>
    </p:spTree>
    <p:extLst>
      <p:ext uri="{BB962C8B-B14F-4D97-AF65-F5344CB8AC3E}">
        <p14:creationId xmlns:p14="http://schemas.microsoft.com/office/powerpoint/2010/main" val="149596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normAutofit/>
          </a:bodyPr>
          <a:lstStyle>
            <a:lvl1pPr algn="ctr">
              <a:defRPr sz="4000"/>
            </a:lvl1pPr>
          </a:lstStyle>
          <a:p>
            <a:pPr rtl="0"/>
            <a:r>
              <a:rPr lang="es-US"/>
              <a:t>Click to edit Master title style</a:t>
            </a:r>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US"/>
              <a:t>Click to edit Master subtitle style</a:t>
            </a:r>
            <a:endParaRPr lang="en-US" dirty="0"/>
          </a:p>
        </p:txBody>
      </p:sp>
    </p:spTree>
    <p:extLst>
      <p:ext uri="{BB962C8B-B14F-4D97-AF65-F5344CB8AC3E}">
        <p14:creationId xmlns:p14="http://schemas.microsoft.com/office/powerpoint/2010/main" val="3671171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Content Placeholder 2"/>
          <p:cNvSpPr>
            <a:spLocks noGrp="1"/>
          </p:cNvSpPr>
          <p:nvPr>
            <p:ph idx="1"/>
          </p:nvPr>
        </p:nvSpPr>
        <p:spPr/>
        <p:txBody>
          <a:bodyPr rtlCol="0"/>
          <a:lstStyle/>
          <a:p>
            <a:pPr lvl="0" rtl="0"/>
            <a:r>
              <a:rPr lang="es-US" dirty="0" err="1"/>
              <a:t>Click</a:t>
            </a:r>
            <a:r>
              <a:rPr lang="es-US" dirty="0"/>
              <a:t> </a:t>
            </a:r>
            <a:r>
              <a:rPr lang="es-US" dirty="0" err="1"/>
              <a:t>to</a:t>
            </a:r>
            <a:r>
              <a:rPr lang="es-US" dirty="0"/>
              <a:t> </a:t>
            </a:r>
            <a:r>
              <a:rPr lang="es-US" dirty="0" err="1"/>
              <a:t>edit</a:t>
            </a:r>
            <a:r>
              <a:rPr lang="es-US" dirty="0"/>
              <a:t> Master </a:t>
            </a:r>
            <a:r>
              <a:rPr lang="es-US" dirty="0" err="1"/>
              <a:t>text</a:t>
            </a:r>
            <a:r>
              <a:rPr lang="es-US" dirty="0"/>
              <a:t> </a:t>
            </a:r>
            <a:r>
              <a:rPr lang="es-US" dirty="0" err="1"/>
              <a:t>styles</a:t>
            </a:r>
            <a:endParaRPr lang="es-US" dirty="0"/>
          </a:p>
          <a:p>
            <a:pPr lvl="1" rtl="0"/>
            <a:r>
              <a:rPr lang="es-US" dirty="0" err="1"/>
              <a:t>Second</a:t>
            </a:r>
            <a:r>
              <a:rPr lang="es-US" dirty="0"/>
              <a:t> </a:t>
            </a:r>
            <a:r>
              <a:rPr lang="es-US" dirty="0" err="1"/>
              <a:t>level</a:t>
            </a:r>
            <a:endParaRPr lang="es-US" dirty="0"/>
          </a:p>
          <a:p>
            <a:pPr lvl="2" rtl="0"/>
            <a:r>
              <a:rPr lang="es-US" dirty="0" err="1"/>
              <a:t>Third</a:t>
            </a:r>
            <a:r>
              <a:rPr lang="es-US" dirty="0"/>
              <a:t> </a:t>
            </a:r>
            <a:r>
              <a:rPr lang="es-US" dirty="0" err="1"/>
              <a:t>level</a:t>
            </a:r>
            <a:endParaRPr lang="es-US" dirty="0"/>
          </a:p>
          <a:p>
            <a:pPr lvl="3" rtl="0"/>
            <a:r>
              <a:rPr lang="es-US" dirty="0" err="1"/>
              <a:t>Fourth</a:t>
            </a:r>
            <a:r>
              <a:rPr lang="es-US" dirty="0"/>
              <a:t> </a:t>
            </a:r>
            <a:r>
              <a:rPr lang="es-US" dirty="0" err="1"/>
              <a:t>level</a:t>
            </a:r>
            <a:endParaRPr lang="es-US" dirty="0"/>
          </a:p>
          <a:p>
            <a:pPr lvl="4" rtl="0"/>
            <a:r>
              <a:rPr lang="es-US" dirty="0" err="1"/>
              <a:t>Fifth</a:t>
            </a:r>
            <a:r>
              <a:rPr lang="es-US" dirty="0"/>
              <a:t> </a:t>
            </a:r>
            <a:r>
              <a:rPr lang="es-US" dirty="0" err="1"/>
              <a:t>level</a:t>
            </a:r>
            <a:endParaRPr lang="es-US" dirty="0"/>
          </a:p>
        </p:txBody>
      </p:sp>
    </p:spTree>
    <p:extLst>
      <p:ext uri="{BB962C8B-B14F-4D97-AF65-F5344CB8AC3E}">
        <p14:creationId xmlns:p14="http://schemas.microsoft.com/office/powerpoint/2010/main" val="3574758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es-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US"/>
              <a:t>Click to edit Master text styles</a:t>
            </a:r>
          </a:p>
        </p:txBody>
      </p:sp>
      <p:pic>
        <p:nvPicPr>
          <p:cNvPr id="5" name="Picture 4" descr="A black and white sign&#10;&#10;Description automatically generated with low confidence">
            <a:extLst>
              <a:ext uri="{FF2B5EF4-FFF2-40B4-BE49-F238E27FC236}">
                <a16:creationId xmlns:a16="http://schemas.microsoft.com/office/drawing/2014/main" id="{B9EF45D3-DECE-4948-AA30-5F64A6BA40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35942" y="5804226"/>
            <a:ext cx="2194564" cy="536449"/>
          </a:xfrm>
          <a:prstGeom prst="rect">
            <a:avLst/>
          </a:prstGeom>
        </p:spPr>
      </p:pic>
    </p:spTree>
    <p:extLst>
      <p:ext uri="{BB962C8B-B14F-4D97-AF65-F5344CB8AC3E}">
        <p14:creationId xmlns:p14="http://schemas.microsoft.com/office/powerpoint/2010/main" val="4076849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half" idx="2"/>
          </p:nvPr>
        </p:nvSpPr>
        <p:spPr>
          <a:xfrm>
            <a:off x="4629150" y="1825625"/>
            <a:ext cx="3886200" cy="435133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Tree>
    <p:extLst>
      <p:ext uri="{BB962C8B-B14F-4D97-AF65-F5344CB8AC3E}">
        <p14:creationId xmlns:p14="http://schemas.microsoft.com/office/powerpoint/2010/main" val="523639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es-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Click to edit Master text styles</a:t>
            </a:r>
          </a:p>
        </p:txBody>
      </p:sp>
      <p:sp>
        <p:nvSpPr>
          <p:cNvPr id="6" name="Content Placeholder 5"/>
          <p:cNvSpPr>
            <a:spLocks noGrp="1"/>
          </p:cNvSpPr>
          <p:nvPr>
            <p:ph sz="quarter" idx="4"/>
          </p:nvPr>
        </p:nvSpPr>
        <p:spPr>
          <a:xfrm>
            <a:off x="4629150" y="2505075"/>
            <a:ext cx="3887391" cy="368458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Tree>
    <p:extLst>
      <p:ext uri="{BB962C8B-B14F-4D97-AF65-F5344CB8AC3E}">
        <p14:creationId xmlns:p14="http://schemas.microsoft.com/office/powerpoint/2010/main" val="3144608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Tree>
    <p:extLst>
      <p:ext uri="{BB962C8B-B14F-4D97-AF65-F5344CB8AC3E}">
        <p14:creationId xmlns:p14="http://schemas.microsoft.com/office/powerpoint/2010/main" val="3531138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434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US"/>
              <a:t>Click to edit Master text styles</a:t>
            </a:r>
          </a:p>
        </p:txBody>
      </p:sp>
    </p:spTree>
    <p:extLst>
      <p:ext uri="{BB962C8B-B14F-4D97-AF65-F5344CB8AC3E}">
        <p14:creationId xmlns:p14="http://schemas.microsoft.com/office/powerpoint/2010/main" val="71917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rtlCol="0" anchor="b"/>
          <a:lstStyle>
            <a:lvl1pPr>
              <a:defRPr sz="6000"/>
            </a:lvl1pPr>
          </a:lstStyle>
          <a:p>
            <a:pPr rtl="0"/>
            <a:r>
              <a:rPr lang="es-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US"/>
              <a:t>Click to edit Master text styles</a:t>
            </a:r>
          </a:p>
        </p:txBody>
      </p:sp>
    </p:spTree>
    <p:extLst>
      <p:ext uri="{BB962C8B-B14F-4D97-AF65-F5344CB8AC3E}">
        <p14:creationId xmlns:p14="http://schemas.microsoft.com/office/powerpoint/2010/main" val="1511299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US"/>
              <a:t>Click to edit Master text styles</a:t>
            </a:r>
          </a:p>
        </p:txBody>
      </p:sp>
    </p:spTree>
    <p:extLst>
      <p:ext uri="{BB962C8B-B14F-4D97-AF65-F5344CB8AC3E}">
        <p14:creationId xmlns:p14="http://schemas.microsoft.com/office/powerpoint/2010/main" val="3953791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descr="A black and white sign&#10;&#10;Description automatically generated with low confidence">
            <a:extLst>
              <a:ext uri="{FF2B5EF4-FFF2-40B4-BE49-F238E27FC236}">
                <a16:creationId xmlns:a16="http://schemas.microsoft.com/office/drawing/2014/main" id="{C1788145-ACED-45A7-94F4-21D7EF328D3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35942" y="5804226"/>
            <a:ext cx="2194564" cy="536449"/>
          </a:xfrm>
          <a:prstGeom prst="rect">
            <a:avLst/>
          </a:prstGeom>
        </p:spPr>
      </p:pic>
    </p:spTree>
    <p:extLst>
      <p:ext uri="{BB962C8B-B14F-4D97-AF65-F5344CB8AC3E}">
        <p14:creationId xmlns:p14="http://schemas.microsoft.com/office/powerpoint/2010/main" val="1447914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5167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08384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376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7888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29550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72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0262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595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p>
        </p:txBody>
      </p:sp>
      <p:sp>
        <p:nvSpPr>
          <p:cNvPr id="4" name="Content Placeholder 3"/>
          <p:cNvSpPr>
            <a:spLocks noGrp="1"/>
          </p:cNvSpPr>
          <p:nvPr>
            <p:ph sz="half" idx="2"/>
          </p:nvPr>
        </p:nvSpPr>
        <p:spPr>
          <a:xfrm>
            <a:off x="4629150" y="1825625"/>
            <a:ext cx="3886200" cy="435133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Tree>
    <p:extLst>
      <p:ext uri="{BB962C8B-B14F-4D97-AF65-F5344CB8AC3E}">
        <p14:creationId xmlns:p14="http://schemas.microsoft.com/office/powerpoint/2010/main" val="3181902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defTabSz="685800">
              <a:defRPr/>
            </a:pPr>
            <a:fld id="{00000000-1234-1234-1234-123412341234}" type="slidenum">
              <a:rPr lang="en" sz="900" smtClean="0">
                <a:solidFill>
                  <a:srgbClr val="000000"/>
                </a:solidFill>
                <a:latin typeface="Arial Narrow"/>
              </a:rPr>
              <a:pPr algn="r" defTabSz="685800">
                <a:defRPr/>
              </a:pPr>
              <a:t>‹#›</a:t>
            </a:fld>
            <a:endParaRPr lang="en" sz="900" dirty="0">
              <a:solidFill>
                <a:srgbClr val="000000"/>
              </a:solidFill>
              <a:latin typeface="Arial Narrow"/>
            </a:endParaRPr>
          </a:p>
        </p:txBody>
      </p:sp>
    </p:spTree>
    <p:extLst>
      <p:ext uri="{BB962C8B-B14F-4D97-AF65-F5344CB8AC3E}">
        <p14:creationId xmlns:p14="http://schemas.microsoft.com/office/powerpoint/2010/main" val="378051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rtlCol="0"/>
          <a:lstStyle/>
          <a:p>
            <a:pPr rtl="0"/>
            <a:r>
              <a:rPr lang="es-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Click to edit Master text styles</a:t>
            </a:r>
          </a:p>
        </p:txBody>
      </p:sp>
      <p:sp>
        <p:nvSpPr>
          <p:cNvPr id="4" name="Content Placeholder 3"/>
          <p:cNvSpPr>
            <a:spLocks noGrp="1"/>
          </p:cNvSpPr>
          <p:nvPr>
            <p:ph sz="half" idx="2"/>
          </p:nvPr>
        </p:nvSpPr>
        <p:spPr>
          <a:xfrm>
            <a:off x="629842" y="2505075"/>
            <a:ext cx="3868340" cy="368458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US"/>
              <a:t>Click to edit Master text styles</a:t>
            </a:r>
          </a:p>
        </p:txBody>
      </p:sp>
      <p:sp>
        <p:nvSpPr>
          <p:cNvPr id="6" name="Content Placeholder 5"/>
          <p:cNvSpPr>
            <a:spLocks noGrp="1"/>
          </p:cNvSpPr>
          <p:nvPr>
            <p:ph sz="quarter" idx="4"/>
          </p:nvPr>
        </p:nvSpPr>
        <p:spPr>
          <a:xfrm>
            <a:off x="4629151" y="2505075"/>
            <a:ext cx="3887391" cy="3684588"/>
          </a:xfrm>
        </p:spPr>
        <p:txBody>
          <a:bodyPr rtlCol="0"/>
          <a:lstStyle/>
          <a:p>
            <a:pPr lvl="0" rtl="0"/>
            <a:r>
              <a:rPr lang="es-US"/>
              <a:t>Click to edit Master text styles</a:t>
            </a:r>
          </a:p>
          <a:p>
            <a:pPr lvl="1" rtl="0"/>
            <a:r>
              <a:rPr lang="es-US"/>
              <a:t>Second level</a:t>
            </a:r>
          </a:p>
          <a:p>
            <a:pPr lvl="2" rtl="0"/>
            <a:r>
              <a:rPr lang="es-US"/>
              <a:t>Third level</a:t>
            </a:r>
          </a:p>
          <a:p>
            <a:pPr lvl="3" rtl="0"/>
            <a:r>
              <a:rPr lang="es-US"/>
              <a:t>Fourth level</a:t>
            </a:r>
          </a:p>
          <a:p>
            <a:pPr lvl="4" rtl="0"/>
            <a:r>
              <a:rPr lang="es-US"/>
              <a:t>Fifth level</a:t>
            </a:r>
            <a:endParaRPr lang="en-US" dirty="0"/>
          </a:p>
        </p:txBody>
      </p:sp>
    </p:spTree>
    <p:extLst>
      <p:ext uri="{BB962C8B-B14F-4D97-AF65-F5344CB8AC3E}">
        <p14:creationId xmlns:p14="http://schemas.microsoft.com/office/powerpoint/2010/main" val="93382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a:t>Click to edit Master title style</a:t>
            </a:r>
            <a:endParaRPr lang="en-US" dirty="0"/>
          </a:p>
        </p:txBody>
      </p:sp>
    </p:spTree>
    <p:extLst>
      <p:ext uri="{BB962C8B-B14F-4D97-AF65-F5344CB8AC3E}">
        <p14:creationId xmlns:p14="http://schemas.microsoft.com/office/powerpoint/2010/main" val="181449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US" dirty="0" err="1"/>
              <a:t>Click</a:t>
            </a:r>
            <a:r>
              <a:rPr lang="es-US" dirty="0"/>
              <a:t> </a:t>
            </a:r>
            <a:r>
              <a:rPr lang="es-US" dirty="0" err="1"/>
              <a:t>to</a:t>
            </a:r>
            <a:r>
              <a:rPr lang="es-US" dirty="0"/>
              <a:t> </a:t>
            </a:r>
            <a:r>
              <a:rPr lang="es-US" dirty="0" err="1"/>
              <a:t>edit</a:t>
            </a:r>
            <a:r>
              <a:rPr lang="es-US" dirty="0"/>
              <a:t> Master </a:t>
            </a:r>
            <a:r>
              <a:rPr lang="es-US" dirty="0" err="1"/>
              <a:t>text</a:t>
            </a:r>
            <a:r>
              <a:rPr lang="es-US" dirty="0"/>
              <a:t> </a:t>
            </a:r>
            <a:r>
              <a:rPr lang="es-US" dirty="0" err="1"/>
              <a:t>styles</a:t>
            </a:r>
            <a:endParaRPr lang="es-US" dirty="0"/>
          </a:p>
          <a:p>
            <a:pPr lvl="1" rtl="0"/>
            <a:r>
              <a:rPr lang="es-US" dirty="0" err="1"/>
              <a:t>Second</a:t>
            </a:r>
            <a:r>
              <a:rPr lang="es-US" dirty="0"/>
              <a:t> </a:t>
            </a:r>
            <a:r>
              <a:rPr lang="es-US" dirty="0" err="1"/>
              <a:t>level</a:t>
            </a:r>
            <a:endParaRPr lang="es-US" dirty="0"/>
          </a:p>
          <a:p>
            <a:pPr lvl="2" rtl="0"/>
            <a:r>
              <a:rPr lang="es-US" dirty="0" err="1"/>
              <a:t>Third</a:t>
            </a:r>
            <a:r>
              <a:rPr lang="es-US" dirty="0"/>
              <a:t> </a:t>
            </a:r>
            <a:r>
              <a:rPr lang="es-US" dirty="0" err="1"/>
              <a:t>level</a:t>
            </a:r>
            <a:endParaRPr lang="es-US" dirty="0"/>
          </a:p>
          <a:p>
            <a:pPr lvl="3" rtl="0"/>
            <a:r>
              <a:rPr lang="es-US" dirty="0" err="1"/>
              <a:t>Fourth</a:t>
            </a:r>
            <a:r>
              <a:rPr lang="es-US" dirty="0"/>
              <a:t> </a:t>
            </a:r>
            <a:r>
              <a:rPr lang="es-US" dirty="0" err="1"/>
              <a:t>level</a:t>
            </a:r>
            <a:endParaRPr lang="es-US" dirty="0"/>
          </a:p>
          <a:p>
            <a:pPr lvl="4" rtl="0"/>
            <a:r>
              <a:rPr lang="es-US" dirty="0" err="1"/>
              <a:t>Fifth</a:t>
            </a:r>
            <a:r>
              <a:rPr lang="es-US" dirty="0"/>
              <a:t> </a:t>
            </a:r>
            <a:r>
              <a:rPr lang="es-US" dirty="0" err="1"/>
              <a:t>level</a:t>
            </a:r>
            <a:endParaRPr lang="es-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US"/>
              <a:t>Click to edit Master text styles</a:t>
            </a:r>
          </a:p>
        </p:txBody>
      </p:sp>
    </p:spTree>
    <p:extLst>
      <p:ext uri="{BB962C8B-B14F-4D97-AF65-F5344CB8AC3E}">
        <p14:creationId xmlns:p14="http://schemas.microsoft.com/office/powerpoint/2010/main" val="266304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es-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US"/>
              <a:t>Click to edit Master text styles</a:t>
            </a:r>
          </a:p>
        </p:txBody>
      </p:sp>
    </p:spTree>
    <p:extLst>
      <p:ext uri="{BB962C8B-B14F-4D97-AF65-F5344CB8AC3E}">
        <p14:creationId xmlns:p14="http://schemas.microsoft.com/office/powerpoint/2010/main" val="367022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26491"/>
            <a:ext cx="7886700" cy="1325563"/>
          </a:xfrm>
          <a:prstGeom prst="rect">
            <a:avLst/>
          </a:prstGeom>
        </p:spPr>
        <p:txBody>
          <a:bodyPr vert="horz" lIns="91440" tIns="45720" rIns="91440" bIns="45720" rtlCol="0" anchor="ctr">
            <a:normAutofit/>
          </a:bodyPr>
          <a:lstStyle/>
          <a:p>
            <a:pPr rtl="0"/>
            <a:r>
              <a:rPr lang="es-US"/>
              <a:t>Haga clic para editar el estilo del título principal</a:t>
            </a:r>
            <a:endParaRPr lang="en-US" dirty="0"/>
          </a:p>
        </p:txBody>
      </p:sp>
      <p:sp>
        <p:nvSpPr>
          <p:cNvPr id="3" name="Text Placeholder 2"/>
          <p:cNvSpPr>
            <a:spLocks noGrp="1"/>
          </p:cNvSpPr>
          <p:nvPr>
            <p:ph type="body" idx="1"/>
          </p:nvPr>
        </p:nvSpPr>
        <p:spPr>
          <a:xfrm>
            <a:off x="628650" y="1891972"/>
            <a:ext cx="7886700" cy="4351338"/>
          </a:xfrm>
          <a:prstGeom prst="rect">
            <a:avLst/>
          </a:prstGeom>
        </p:spPr>
        <p:txBody>
          <a:bodyPr vert="horz" lIns="91440" tIns="45720" rIns="91440" bIns="45720" rtlCol="0">
            <a:normAutofit/>
          </a:bodyPr>
          <a:lstStyle/>
          <a:p>
            <a:pPr lvl="0" rtl="0"/>
            <a:r>
              <a:rPr lang="es-US"/>
              <a:t>Haga clic para editar los estilos del texto principal</a:t>
            </a:r>
          </a:p>
          <a:p>
            <a:pPr lvl="1" rtl="0"/>
            <a:r>
              <a:rPr lang="es-US"/>
              <a:t>Segundo nivel</a:t>
            </a:r>
          </a:p>
          <a:p>
            <a:pPr lvl="2" rtl="0"/>
            <a:r>
              <a:rPr lang="es-US"/>
              <a:t>Tercer nivel</a:t>
            </a:r>
          </a:p>
          <a:p>
            <a:pPr lvl="3" rtl="0"/>
            <a:r>
              <a:rPr lang="es-US"/>
              <a:t>Cuarto nivel</a:t>
            </a:r>
          </a:p>
          <a:p>
            <a:pPr lvl="4" rtl="0"/>
            <a:r>
              <a:rPr lang="es-US"/>
              <a:t>Quinto nivel</a:t>
            </a:r>
            <a:endParaRPr lang="en-US" dirty="0"/>
          </a:p>
        </p:txBody>
      </p:sp>
      <p:sp>
        <p:nvSpPr>
          <p:cNvPr id="8" name="Rectangle 7">
            <a:extLst>
              <a:ext uri="{FF2B5EF4-FFF2-40B4-BE49-F238E27FC236}">
                <a16:creationId xmlns:a16="http://schemas.microsoft.com/office/drawing/2014/main" id="{9380DC2C-887F-4A65-A810-68B002E96606}"/>
              </a:ext>
            </a:extLst>
          </p:cNvPr>
          <p:cNvSpPr/>
          <p:nvPr userDrawn="1"/>
        </p:nvSpPr>
        <p:spPr>
          <a:xfrm>
            <a:off x="0" y="6583680"/>
            <a:ext cx="9144000" cy="274320"/>
          </a:xfrm>
          <a:prstGeom prst="rect">
            <a:avLst/>
          </a:prstGeom>
          <a:solidFill>
            <a:srgbClr val="F0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82051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25" r:id="rId10"/>
  </p:sldLayoutIdLst>
  <p:txStyles>
    <p:titleStyle>
      <a:lvl1pPr algn="l" defTabSz="914400" rtl="0" eaLnBrk="1" latinLnBrk="0" hangingPunct="1">
        <a:lnSpc>
          <a:spcPct val="900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panose="0200050402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panose="0200050402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panose="0200050402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2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2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35309"/>
            <a:ext cx="7886700" cy="1325563"/>
          </a:xfrm>
          <a:prstGeom prst="rect">
            <a:avLst/>
          </a:prstGeom>
        </p:spPr>
        <p:txBody>
          <a:bodyPr vert="horz" lIns="91440" tIns="45720" rIns="91440" bIns="45720" rtlCol="0" anchor="ctr">
            <a:normAutofit/>
          </a:bodyPr>
          <a:lstStyle/>
          <a:p>
            <a:pPr rtl="0"/>
            <a:r>
              <a:rPr lang="es-US"/>
              <a:t>Haga clic para editar el estilo del título principal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es-US"/>
              <a:t>Haga clic para editar los estilos del texto principal</a:t>
            </a:r>
          </a:p>
          <a:p>
            <a:pPr lvl="1" rtl="0"/>
            <a:r>
              <a:rPr lang="es-US"/>
              <a:t>Segundo nivel</a:t>
            </a:r>
          </a:p>
          <a:p>
            <a:pPr lvl="2" rtl="0"/>
            <a:r>
              <a:rPr lang="es-US"/>
              <a:t>Tercer nivel</a:t>
            </a:r>
          </a:p>
          <a:p>
            <a:pPr lvl="3" rtl="0"/>
            <a:r>
              <a:rPr lang="es-US"/>
              <a:t>Cuarto nivel</a:t>
            </a:r>
          </a:p>
          <a:p>
            <a:pPr lvl="4" rtl="0"/>
            <a:r>
              <a:rPr lang="es-U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764DE79-268F-4C1A-8933-263129D2AF90}" type="datetimeFigureOut">
              <a:rPr lang="en-US" dirty="0"/>
              <a:t>6/10/2024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E7CE11E-CE17-49E7-B0FA-F306C0DC57C6}" type="slidenum">
              <a:rPr lang="en-US" altLang="en-US" smtClean="0"/>
              <a:pPr/>
              <a:t>‹#›</a:t>
            </a:fld>
            <a:endParaRPr lang="en-US" altLang="en-US"/>
          </a:p>
        </p:txBody>
      </p:sp>
    </p:spTree>
    <p:extLst>
      <p:ext uri="{BB962C8B-B14F-4D97-AF65-F5344CB8AC3E}">
        <p14:creationId xmlns:p14="http://schemas.microsoft.com/office/powerpoint/2010/main" val="352798241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es-US"/>
              <a:t>Haga clic para editar el estilo del título principal</a:t>
            </a:r>
            <a:endParaRPr lang="en-US" dirty="0"/>
          </a:p>
        </p:txBody>
      </p:sp>
      <p:sp>
        <p:nvSpPr>
          <p:cNvPr id="3" name="Text Placeholder 2"/>
          <p:cNvSpPr>
            <a:spLocks noGrp="1"/>
          </p:cNvSpPr>
          <p:nvPr>
            <p:ph type="body" idx="1"/>
          </p:nvPr>
        </p:nvSpPr>
        <p:spPr>
          <a:xfrm>
            <a:off x="628650" y="1853335"/>
            <a:ext cx="7886700" cy="4351338"/>
          </a:xfrm>
          <a:prstGeom prst="rect">
            <a:avLst/>
          </a:prstGeom>
        </p:spPr>
        <p:txBody>
          <a:bodyPr vert="horz" lIns="91440" tIns="45720" rIns="91440" bIns="45720" rtlCol="0">
            <a:normAutofit/>
          </a:bodyPr>
          <a:lstStyle/>
          <a:p>
            <a:pPr lvl="0" rtl="0"/>
            <a:r>
              <a:rPr lang="es-US"/>
              <a:t>Haga clic para editar los estilos del texto principal</a:t>
            </a:r>
          </a:p>
          <a:p>
            <a:pPr lvl="1" rtl="0"/>
            <a:r>
              <a:rPr lang="es-US"/>
              <a:t>Segundo nivel</a:t>
            </a:r>
          </a:p>
          <a:p>
            <a:pPr lvl="2" rtl="0"/>
            <a:r>
              <a:rPr lang="es-US"/>
              <a:t>Tercer nivel</a:t>
            </a:r>
          </a:p>
          <a:p>
            <a:pPr lvl="3" rtl="0"/>
            <a:r>
              <a:rPr lang="es-US"/>
              <a:t>Cuarto nivel</a:t>
            </a:r>
          </a:p>
          <a:p>
            <a:pPr lvl="4" rtl="0"/>
            <a:r>
              <a:rPr lang="es-US"/>
              <a:t>Quinto nivel</a:t>
            </a:r>
            <a:endParaRPr lang="en-US" dirty="0"/>
          </a:p>
        </p:txBody>
      </p:sp>
      <p:sp>
        <p:nvSpPr>
          <p:cNvPr id="8" name="Rectangle 7">
            <a:extLst>
              <a:ext uri="{FF2B5EF4-FFF2-40B4-BE49-F238E27FC236}">
                <a16:creationId xmlns:a16="http://schemas.microsoft.com/office/drawing/2014/main" id="{9380DC2C-887F-4A65-A810-68B002E96606}"/>
              </a:ext>
            </a:extLst>
          </p:cNvPr>
          <p:cNvSpPr/>
          <p:nvPr userDrawn="1"/>
        </p:nvSpPr>
        <p:spPr>
          <a:xfrm>
            <a:off x="0" y="6583680"/>
            <a:ext cx="9144000" cy="274320"/>
          </a:xfrm>
          <a:prstGeom prst="rect">
            <a:avLst/>
          </a:prstGeom>
          <a:solidFill>
            <a:srgbClr val="F0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Tree>
    <p:extLst>
      <p:ext uri="{BB962C8B-B14F-4D97-AF65-F5344CB8AC3E}">
        <p14:creationId xmlns:p14="http://schemas.microsoft.com/office/powerpoint/2010/main" val="425056163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Lst>
  <p:txStyles>
    <p:titleStyle>
      <a:lvl1pPr algn="l" defTabSz="914400" rtl="0" eaLnBrk="1" latinLnBrk="0" hangingPunct="1">
        <a:lnSpc>
          <a:spcPct val="90000"/>
        </a:lnSpc>
        <a:spcBef>
          <a:spcPct val="0"/>
        </a:spcBef>
        <a:buNone/>
        <a:defRPr sz="36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5333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9380DC2C-887F-4A65-A810-68B002E96606}"/>
              </a:ext>
            </a:extLst>
          </p:cNvPr>
          <p:cNvSpPr/>
          <p:nvPr userDrawn="1"/>
        </p:nvSpPr>
        <p:spPr>
          <a:xfrm>
            <a:off x="0" y="6583680"/>
            <a:ext cx="9144000" cy="274320"/>
          </a:xfrm>
          <a:prstGeom prst="rect">
            <a:avLst/>
          </a:prstGeom>
          <a:solidFill>
            <a:srgbClr val="F0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08377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Lst>
  <p:txStyles>
    <p:titleStyle>
      <a:lvl1pPr algn="l" defTabSz="914400" rtl="0" eaLnBrk="1" latinLnBrk="0" hangingPunct="1">
        <a:lnSpc>
          <a:spcPct val="90000"/>
        </a:lnSpc>
        <a:spcBef>
          <a:spcPct val="0"/>
        </a:spcBef>
        <a:buNone/>
        <a:defRPr sz="3600" kern="1200">
          <a:solidFill>
            <a:srgbClr val="00426A"/>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26A"/>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26A"/>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26A"/>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26A"/>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26A"/>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ny.gov/publications/0527.pdf"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www.health.ny.gov/publications/0528.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8" Type="http://schemas.openxmlformats.org/officeDocument/2006/relationships/hyperlink" Target="https://myplate-prod.azureedge.us/sites/default/files/2020-12/HealthyTipsforPickyEaters_SP.pdf" TargetMode="External"/><Relationship Id="rId3" Type="http://schemas.openxmlformats.org/officeDocument/2006/relationships/hyperlink" Target="https://www.fns.usda.gov/tn/nibbles" TargetMode="External"/><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wicbreastfeeding.fns.usda.gov/sites/default/files/2018-11/WIC%20Breastfeeding%20Basics_SP_FINAL%20508c_0.pdf" TargetMode="External"/><Relationship Id="rId4" Type="http://schemas.openxmlformats.org/officeDocument/2006/relationships/image" Target="../media/image24.png"/><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9374" y="3720836"/>
            <a:ext cx="7229137" cy="1267463"/>
          </a:xfrm>
        </p:spPr>
        <p:txBody>
          <a:bodyPr rtlCol="0">
            <a:normAutofit lnSpcReduction="10000"/>
          </a:bodyPr>
          <a:lstStyle/>
          <a:p>
            <a:pPr rtl="0"/>
            <a:r>
              <a:rPr lang="es-US" i="1" dirty="0">
                <a:solidFill>
                  <a:srgbClr val="00426A"/>
                </a:solidFill>
                <a:latin typeface="Montserrat" panose="00000500000000000000" pitchFamily="2" charset="0"/>
                <a:cs typeface="Times New Roman" panose="02020603050405020304" pitchFamily="18" charset="0"/>
              </a:rPr>
              <a:t>Inserte su información de capacitador aquí, por ejemplo, nombre, credenciales, información de contacto.</a:t>
            </a:r>
            <a:br>
              <a:rPr lang="en-US" i="1" dirty="0">
                <a:solidFill>
                  <a:srgbClr val="00426A"/>
                </a:solidFill>
                <a:latin typeface="Montserrat" panose="00000500000000000000" pitchFamily="2" charset="0"/>
                <a:cs typeface="Times New Roman" panose="02020603050405020304" pitchFamily="18" charset="0"/>
              </a:rPr>
            </a:br>
            <a:r>
              <a:rPr lang="es-US" i="1" dirty="0">
                <a:solidFill>
                  <a:srgbClr val="00426A"/>
                </a:solidFill>
                <a:latin typeface="Montserrat" panose="00000500000000000000" pitchFamily="2" charset="0"/>
                <a:cs typeface="Times New Roman" panose="02020603050405020304" pitchFamily="18" charset="0"/>
              </a:rPr>
              <a:t>Fecha de la capacitación</a:t>
            </a:r>
          </a:p>
        </p:txBody>
      </p:sp>
      <p:pic>
        <p:nvPicPr>
          <p:cNvPr id="9" name="Picture 8" descr="A black and white sign&#10;&#10;Description automatically generated with low confidence">
            <a:extLst>
              <a:ext uri="{FF2B5EF4-FFF2-40B4-BE49-F238E27FC236}">
                <a16:creationId xmlns:a16="http://schemas.microsoft.com/office/drawing/2014/main" id="{16EE6869-DBAE-4965-979B-08088FB77B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5942" y="5804226"/>
            <a:ext cx="2194564" cy="536449"/>
          </a:xfrm>
          <a:prstGeom prst="rect">
            <a:avLst/>
          </a:prstGeom>
        </p:spPr>
      </p:pic>
      <p:sp>
        <p:nvSpPr>
          <p:cNvPr id="6" name="Subtitle 2">
            <a:extLst>
              <a:ext uri="{FF2B5EF4-FFF2-40B4-BE49-F238E27FC236}">
                <a16:creationId xmlns:a16="http://schemas.microsoft.com/office/drawing/2014/main" id="{5789CE53-0FE8-4164-8FD5-03A76098A82A}"/>
              </a:ext>
            </a:extLst>
          </p:cNvPr>
          <p:cNvSpPr txBox="1">
            <a:spLocks/>
          </p:cNvSpPr>
          <p:nvPr/>
        </p:nvSpPr>
        <p:spPr>
          <a:xfrm>
            <a:off x="3590835" y="811205"/>
            <a:ext cx="5290287" cy="166777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anose="0200050402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otham" panose="0200050402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otham" panose="0200050402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002060"/>
                </a:solidFill>
                <a:effectLst/>
                <a:latin typeface="Times New Roman" panose="02020603050405020304" pitchFamily="18" charset="0"/>
                <a:cs typeface="Times New Roman" panose="02020603050405020304" pitchFamily="18" charset="0"/>
              </a:rPr>
              <a:t>Nutrir a niños sanamente desde el CET</a:t>
            </a:r>
          </a:p>
          <a:p>
            <a:pPr algn="l" rtl="0"/>
            <a:r>
              <a:rPr lang="es-US" sz="3600" b="1" dirty="0">
                <a:solidFill>
                  <a:srgbClr val="00426A"/>
                </a:solidFill>
                <a:latin typeface="Times New Roman" panose="02020603050405020304" pitchFamily="18" charset="0"/>
                <a:cs typeface="Times New Roman" panose="02020603050405020304" pitchFamily="18" charset="0"/>
              </a:rPr>
              <a:t>Cómo nutrir a los bebés y a los niños pequeños</a:t>
            </a:r>
          </a:p>
        </p:txBody>
      </p:sp>
      <p:cxnSp>
        <p:nvCxnSpPr>
          <p:cNvPr id="5" name="Straight Connector 4">
            <a:extLst>
              <a:ext uri="{FF2B5EF4-FFF2-40B4-BE49-F238E27FC236}">
                <a16:creationId xmlns:a16="http://schemas.microsoft.com/office/drawing/2014/main" id="{6E7203DD-853D-4638-A71A-9FA4D64F0EA0}"/>
              </a:ext>
            </a:extLst>
          </p:cNvPr>
          <p:cNvCxnSpPr/>
          <p:nvPr/>
        </p:nvCxnSpPr>
        <p:spPr>
          <a:xfrm>
            <a:off x="3429967" y="892098"/>
            <a:ext cx="0" cy="1586886"/>
          </a:xfrm>
          <a:prstGeom prst="line">
            <a:avLst/>
          </a:prstGeom>
          <a:ln w="31750">
            <a:solidFill>
              <a:srgbClr val="00426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1C9BB0A-03E9-213A-5C53-218B3F3E1B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3624" y="811205"/>
            <a:ext cx="2786343" cy="1667779"/>
          </a:xfrm>
          <a:prstGeom prst="rect">
            <a:avLst/>
          </a:prstGeom>
        </p:spPr>
      </p:pic>
    </p:spTree>
    <p:extLst>
      <p:ext uri="{BB962C8B-B14F-4D97-AF65-F5344CB8AC3E}">
        <p14:creationId xmlns:p14="http://schemas.microsoft.com/office/powerpoint/2010/main" val="55851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rtlCol="0">
            <a:normAutofit/>
          </a:bodyPr>
          <a:lstStyle/>
          <a:p>
            <a:pPr rtl="0"/>
            <a:r>
              <a:rPr lang="es-US" b="1" dirty="0">
                <a:solidFill>
                  <a:srgbClr val="00426A"/>
                </a:solidFill>
                <a:cs typeface="Times New Roman" panose="02020603050405020304" pitchFamily="18" charset="0"/>
              </a:rPr>
              <a:t>Posición </a:t>
            </a:r>
            <a:br>
              <a:rPr lang="es-US" b="1" dirty="0">
                <a:solidFill>
                  <a:srgbClr val="00426A"/>
                </a:solidFill>
                <a:cs typeface="Times New Roman" panose="02020603050405020304" pitchFamily="18" charset="0"/>
              </a:rPr>
            </a:br>
            <a:r>
              <a:rPr lang="es-US" b="1" dirty="0">
                <a:solidFill>
                  <a:srgbClr val="00426A"/>
                </a:solidFill>
                <a:cs typeface="Times New Roman" panose="02020603050405020304" pitchFamily="18" charset="0"/>
              </a:rPr>
              <a:t>para lograrlo</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4766310" cy="3462228"/>
          </a:xfrm>
        </p:spPr>
        <p:txBody>
          <a:bodyPr rtlCol="0">
            <a:noAutofit/>
          </a:bodyPr>
          <a:lstStyle/>
          <a:p>
            <a:pPr rtl="0">
              <a:buClr>
                <a:schemeClr val="tx1"/>
              </a:buClr>
            </a:pPr>
            <a:r>
              <a:rPr lang="es-US" b="0" dirty="0">
                <a:solidFill>
                  <a:srgbClr val="00426A"/>
                </a:solidFill>
                <a:latin typeface="Montserrat" panose="00000500000000000000" pitchFamily="2" charset="0"/>
              </a:rPr>
              <a:t>Sentarse derecho</a:t>
            </a:r>
          </a:p>
          <a:p>
            <a:pPr rtl="0">
              <a:buClr>
                <a:schemeClr val="tx1"/>
              </a:buClr>
            </a:pPr>
            <a:r>
              <a:rPr lang="es-US" b="0" dirty="0">
                <a:solidFill>
                  <a:srgbClr val="00426A"/>
                </a:solidFill>
                <a:latin typeface="Montserrat" panose="00000500000000000000" pitchFamily="2" charset="0"/>
              </a:rPr>
              <a:t>Cabeza, cuello </a:t>
            </a:r>
            <a:br>
              <a:rPr lang="es-US" b="0" dirty="0">
                <a:solidFill>
                  <a:srgbClr val="00426A"/>
                </a:solidFill>
                <a:latin typeface="Montserrat" panose="00000500000000000000" pitchFamily="2" charset="0"/>
              </a:rPr>
            </a:br>
            <a:r>
              <a:rPr lang="es-US" b="0" dirty="0">
                <a:solidFill>
                  <a:srgbClr val="00426A"/>
                </a:solidFill>
                <a:latin typeface="Montserrat" panose="00000500000000000000" pitchFamily="2" charset="0"/>
              </a:rPr>
              <a:t>y tronco alineados</a:t>
            </a:r>
          </a:p>
          <a:p>
            <a:pPr rtl="0">
              <a:buClr>
                <a:schemeClr val="tx1"/>
              </a:buClr>
            </a:pPr>
            <a:r>
              <a:rPr lang="es-US" b="0" dirty="0">
                <a:solidFill>
                  <a:srgbClr val="00426A"/>
                </a:solidFill>
                <a:latin typeface="Montserrat" panose="00000500000000000000" pitchFamily="2" charset="0"/>
                <a:ea typeface="Calibri" panose="020F0502020204030204" pitchFamily="34" charset="0"/>
                <a:cs typeface="Calibri" panose="020F0502020204030204" pitchFamily="34" charset="0"/>
              </a:rPr>
              <a:t>Almohadones</a:t>
            </a:r>
            <a:r>
              <a:rPr lang="es-US" b="0" dirty="0">
                <a:solidFill>
                  <a:srgbClr val="00426A"/>
                </a:solidFill>
                <a:latin typeface="Montserrat" panose="00000500000000000000" pitchFamily="2" charset="0"/>
              </a:rPr>
              <a:t> </a:t>
            </a:r>
            <a:br>
              <a:rPr lang="es-US" b="0" dirty="0">
                <a:solidFill>
                  <a:srgbClr val="00426A"/>
                </a:solidFill>
                <a:latin typeface="Montserrat" panose="00000500000000000000" pitchFamily="2" charset="0"/>
              </a:rPr>
            </a:br>
            <a:r>
              <a:rPr lang="es-US" b="0" dirty="0">
                <a:solidFill>
                  <a:srgbClr val="00426A"/>
                </a:solidFill>
                <a:latin typeface="Montserrat" panose="00000500000000000000" pitchFamily="2" charset="0"/>
              </a:rPr>
              <a:t>para darle apoyo</a:t>
            </a:r>
          </a:p>
          <a:p>
            <a:pPr rtl="0">
              <a:buClr>
                <a:schemeClr val="tx1"/>
              </a:buClr>
            </a:pPr>
            <a:r>
              <a:rPr lang="es-US" b="0" dirty="0">
                <a:solidFill>
                  <a:srgbClr val="00426A"/>
                </a:solidFill>
                <a:latin typeface="Montserrat" panose="00000500000000000000" pitchFamily="2" charset="0"/>
              </a:rPr>
              <a:t>Reposapiés colocado</a:t>
            </a:r>
          </a:p>
          <a:p>
            <a:pPr rtl="0">
              <a:buClr>
                <a:schemeClr val="tx1"/>
              </a:buClr>
            </a:pPr>
            <a:r>
              <a:rPr lang="es-US" b="0" dirty="0">
                <a:solidFill>
                  <a:srgbClr val="00426A"/>
                </a:solidFill>
                <a:latin typeface="Montserrat" panose="00000500000000000000" pitchFamily="2" charset="0"/>
              </a:rPr>
              <a:t>Correas de</a:t>
            </a:r>
            <a:br>
              <a:rPr lang="es-US" b="0" dirty="0">
                <a:solidFill>
                  <a:srgbClr val="00426A"/>
                </a:solidFill>
                <a:latin typeface="Montserrat" panose="00000500000000000000" pitchFamily="2" charset="0"/>
              </a:rPr>
            </a:br>
            <a:r>
              <a:rPr lang="es-US" b="0" dirty="0">
                <a:solidFill>
                  <a:srgbClr val="00426A"/>
                </a:solidFill>
                <a:latin typeface="Montserrat" panose="00000500000000000000" pitchFamily="2" charset="0"/>
              </a:rPr>
              <a:t>seguridad ajustadas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9781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person, child, indoor, little&#10;&#10;Description automatically generated">
            <a:extLst>
              <a:ext uri="{FF2B5EF4-FFF2-40B4-BE49-F238E27FC236}">
                <a16:creationId xmlns:a16="http://schemas.microsoft.com/office/drawing/2014/main" id="{AD93E439-7C51-4BAD-9ACE-BC9156EF81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itle 3"/>
          <p:cNvSpPr>
            <a:spLocks noGrp="1"/>
          </p:cNvSpPr>
          <p:nvPr>
            <p:ph type="title"/>
          </p:nvPr>
        </p:nvSpPr>
        <p:spPr>
          <a:xfrm>
            <a:off x="446103" y="640263"/>
            <a:ext cx="3055790" cy="1344975"/>
          </a:xfrm>
        </p:spPr>
        <p:txBody>
          <a:bodyPr rtlCol="0">
            <a:normAutofit fontScale="90000"/>
          </a:bodyPr>
          <a:lstStyle/>
          <a:p>
            <a:pPr rtl="0"/>
            <a:r>
              <a:rPr lang="es-US" sz="3000" b="1" dirty="0">
                <a:solidFill>
                  <a:srgbClr val="00426A"/>
                </a:solidFill>
                <a:cs typeface="Times New Roman" panose="02020603050405020304" pitchFamily="18" charset="0"/>
              </a:rPr>
              <a:t>Desarrollo de las habilidades motoras finas </a:t>
            </a:r>
            <a:br>
              <a:rPr lang="es-US" sz="3000" b="1" dirty="0">
                <a:solidFill>
                  <a:srgbClr val="00426A"/>
                </a:solidFill>
                <a:cs typeface="Times New Roman" panose="02020603050405020304" pitchFamily="18" charset="0"/>
              </a:rPr>
            </a:br>
            <a:r>
              <a:rPr lang="es-US" sz="3000" b="1" dirty="0">
                <a:solidFill>
                  <a:srgbClr val="00426A"/>
                </a:solidFill>
                <a:cs typeface="Times New Roman" panose="02020603050405020304" pitchFamily="18" charset="0"/>
              </a:rPr>
              <a:t>y orales</a:t>
            </a:r>
          </a:p>
        </p:txBody>
      </p:sp>
      <p:sp>
        <p:nvSpPr>
          <p:cNvPr id="7" name="Content Placeholder 6">
            <a:extLst>
              <a:ext uri="{FF2B5EF4-FFF2-40B4-BE49-F238E27FC236}">
                <a16:creationId xmlns:a16="http://schemas.microsoft.com/office/drawing/2014/main" id="{54BDFD76-A7E8-4D3A-8A1B-A99439BE3ABC}"/>
              </a:ext>
            </a:extLst>
          </p:cNvPr>
          <p:cNvSpPr>
            <a:spLocks noGrp="1"/>
          </p:cNvSpPr>
          <p:nvPr>
            <p:ph idx="1"/>
          </p:nvPr>
        </p:nvSpPr>
        <p:spPr>
          <a:xfrm>
            <a:off x="445582" y="2269157"/>
            <a:ext cx="2823620" cy="3773010"/>
          </a:xfrm>
        </p:spPr>
        <p:txBody>
          <a:bodyPr rtlCol="0">
            <a:normAutofit fontScale="92500" lnSpcReduction="20000"/>
          </a:bodyPr>
          <a:lstStyle/>
          <a:p>
            <a:pPr marL="0" indent="0" rtl="0">
              <a:spcBef>
                <a:spcPts val="1200"/>
              </a:spcBef>
              <a:buClr>
                <a:srgbClr val="00426A"/>
              </a:buClr>
              <a:buNone/>
            </a:pPr>
            <a:r>
              <a:rPr lang="es-US" sz="1800" b="0" dirty="0">
                <a:solidFill>
                  <a:srgbClr val="00426A"/>
                </a:solidFill>
                <a:latin typeface="Montserrat" panose="00000500000000000000" pitchFamily="2" charset="0"/>
              </a:rPr>
              <a:t>Pasa objetos de una mano a la otra.</a:t>
            </a:r>
          </a:p>
          <a:p>
            <a:pPr marL="0" indent="0" rtl="0">
              <a:spcBef>
                <a:spcPts val="1200"/>
              </a:spcBef>
              <a:buClr>
                <a:srgbClr val="00426A"/>
              </a:buClr>
              <a:buNone/>
            </a:pPr>
            <a:r>
              <a:rPr lang="es-US" sz="1800" b="0" dirty="0">
                <a:solidFill>
                  <a:srgbClr val="00426A"/>
                </a:solidFill>
                <a:latin typeface="Montserrat" panose="00000500000000000000" pitchFamily="2" charset="0"/>
              </a:rPr>
              <a:t>Agarre de pinza.</a:t>
            </a:r>
          </a:p>
          <a:p>
            <a:pPr marL="0" indent="0" rtl="0">
              <a:spcBef>
                <a:spcPts val="1200"/>
              </a:spcBef>
              <a:buClr>
                <a:srgbClr val="00426A"/>
              </a:buClr>
              <a:buNone/>
            </a:pPr>
            <a:r>
              <a:rPr lang="es-US" sz="1800" b="0" dirty="0">
                <a:solidFill>
                  <a:srgbClr val="00426A"/>
                </a:solidFill>
                <a:latin typeface="Montserrat" panose="00000500000000000000" pitchFamily="2" charset="0"/>
              </a:rPr>
              <a:t>Se lleva la mano con comida a la boca.</a:t>
            </a:r>
          </a:p>
          <a:p>
            <a:pPr marL="0" indent="0" rtl="0">
              <a:spcBef>
                <a:spcPts val="1200"/>
              </a:spcBef>
              <a:buClr>
                <a:srgbClr val="00426A"/>
              </a:buClr>
              <a:buNone/>
            </a:pPr>
            <a:r>
              <a:rPr lang="es-US" sz="1800" b="0" dirty="0">
                <a:solidFill>
                  <a:srgbClr val="00426A"/>
                </a:solidFill>
                <a:latin typeface="Montserrat" panose="00000500000000000000" pitchFamily="2" charset="0"/>
              </a:rPr>
              <a:t>Sumerge la cuchara en la comida.</a:t>
            </a:r>
          </a:p>
          <a:p>
            <a:pPr marL="0" indent="0" rtl="0">
              <a:spcBef>
                <a:spcPts val="1200"/>
              </a:spcBef>
              <a:buClr>
                <a:srgbClr val="00426A"/>
              </a:buClr>
              <a:buNone/>
            </a:pPr>
            <a:r>
              <a:rPr lang="es-US" sz="1800" b="0" dirty="0">
                <a:solidFill>
                  <a:srgbClr val="00426A"/>
                </a:solidFill>
                <a:latin typeface="Montserrat" panose="00000500000000000000" pitchFamily="2" charset="0"/>
              </a:rPr>
              <a:t>Usa la cuchara </a:t>
            </a:r>
            <a:br>
              <a:rPr lang="es-US" sz="1800" b="0" dirty="0">
                <a:solidFill>
                  <a:srgbClr val="00426A"/>
                </a:solidFill>
                <a:latin typeface="Montserrat" panose="00000500000000000000" pitchFamily="2" charset="0"/>
              </a:rPr>
            </a:br>
            <a:r>
              <a:rPr lang="es-US" sz="1800" b="0" dirty="0">
                <a:solidFill>
                  <a:srgbClr val="00426A"/>
                </a:solidFill>
                <a:latin typeface="Montserrat" panose="00000500000000000000" pitchFamily="2" charset="0"/>
              </a:rPr>
              <a:t>para comer.</a:t>
            </a:r>
          </a:p>
          <a:p>
            <a:pPr marL="0" indent="0" rtl="0">
              <a:spcBef>
                <a:spcPts val="1200"/>
              </a:spcBef>
              <a:buClr>
                <a:srgbClr val="00426A"/>
              </a:buClr>
              <a:buNone/>
            </a:pPr>
            <a:r>
              <a:rPr lang="es-US" sz="1800" b="0" dirty="0">
                <a:solidFill>
                  <a:srgbClr val="00426A"/>
                </a:solidFill>
                <a:latin typeface="Montserrat" panose="00000500000000000000" pitchFamily="2" charset="0"/>
              </a:rPr>
              <a:t>Curva los labios alrededor del vaso.</a:t>
            </a:r>
          </a:p>
          <a:p>
            <a:pPr marL="0" indent="0" rtl="0">
              <a:spcBef>
                <a:spcPts val="1200"/>
              </a:spcBef>
              <a:buClr>
                <a:srgbClr val="00426A"/>
              </a:buClr>
              <a:buNone/>
            </a:pPr>
            <a:r>
              <a:rPr lang="es-US" sz="1800" b="0" dirty="0">
                <a:solidFill>
                  <a:srgbClr val="00426A"/>
                </a:solidFill>
                <a:latin typeface="Montserrat" panose="00000500000000000000" pitchFamily="2" charset="0"/>
              </a:rPr>
              <a:t>Toma el vaso con ambas manos.</a:t>
            </a:r>
          </a:p>
          <a:p>
            <a:pPr marL="0" indent="0" rtl="0">
              <a:spcBef>
                <a:spcPts val="1200"/>
              </a:spcBef>
              <a:buClr>
                <a:srgbClr val="00426A"/>
              </a:buClr>
              <a:buNone/>
            </a:pPr>
            <a:r>
              <a:rPr lang="es-US" sz="1800" b="0" dirty="0">
                <a:solidFill>
                  <a:srgbClr val="00426A"/>
                </a:solidFill>
                <a:latin typeface="Montserrat" panose="00000500000000000000" pitchFamily="2" charset="0"/>
              </a:rPr>
              <a:t>Bebe con una pajita.</a:t>
            </a:r>
          </a:p>
          <a:p>
            <a:pPr rtl="0"/>
            <a:endParaRPr lang="en-US" sz="1600" dirty="0"/>
          </a:p>
        </p:txBody>
      </p:sp>
    </p:spTree>
    <p:extLst>
      <p:ext uri="{BB962C8B-B14F-4D97-AF65-F5344CB8AC3E}">
        <p14:creationId xmlns:p14="http://schemas.microsoft.com/office/powerpoint/2010/main" val="255716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rtlCol="0" anchor="b">
            <a:normAutofit fontScale="90000"/>
          </a:bodyPr>
          <a:lstStyle/>
          <a:p>
            <a:pPr rtl="0"/>
            <a:r>
              <a:rPr lang="es-US" b="1" dirty="0">
                <a:solidFill>
                  <a:srgbClr val="00426A"/>
                </a:solidFill>
                <a:cs typeface="Times New Roman" panose="02020603050405020304" pitchFamily="18" charset="0"/>
              </a:rPr>
              <a:t>Alimentos para </a:t>
            </a:r>
            <a:br>
              <a:rPr lang="es-US" b="1" dirty="0">
                <a:solidFill>
                  <a:srgbClr val="00426A"/>
                </a:solidFill>
                <a:cs typeface="Times New Roman" panose="02020603050405020304" pitchFamily="18" charset="0"/>
              </a:rPr>
            </a:br>
            <a:r>
              <a:rPr lang="es-US" b="1" dirty="0">
                <a:solidFill>
                  <a:srgbClr val="00426A"/>
                </a:solidFill>
                <a:cs typeface="Times New Roman" panose="02020603050405020304" pitchFamily="18" charset="0"/>
              </a:rPr>
              <a:t>bebés de seis a veinticuatro meses</a:t>
            </a:r>
          </a:p>
        </p:txBody>
      </p:sp>
      <p:sp>
        <p:nvSpPr>
          <p:cNvPr id="3" name="Content Placeholder 2"/>
          <p:cNvSpPr>
            <a:spLocks noGrp="1"/>
          </p:cNvSpPr>
          <p:nvPr>
            <p:ph idx="1"/>
          </p:nvPr>
        </p:nvSpPr>
        <p:spPr>
          <a:xfrm>
            <a:off x="3724073" y="2438400"/>
            <a:ext cx="5067230" cy="3785419"/>
          </a:xfrm>
        </p:spPr>
        <p:txBody>
          <a:bodyPr rtlCol="0">
            <a:normAutofit fontScale="77500" lnSpcReduction="20000"/>
          </a:bodyPr>
          <a:lstStyle/>
          <a:p>
            <a:pPr marL="0" indent="0" rtl="0">
              <a:lnSpc>
                <a:spcPct val="100000"/>
              </a:lnSpc>
              <a:spcBef>
                <a:spcPts val="1200"/>
              </a:spcBef>
              <a:buClr>
                <a:srgbClr val="00426A"/>
              </a:buClr>
              <a:buNone/>
            </a:pPr>
            <a:r>
              <a:rPr lang="es-US" sz="2200" dirty="0">
                <a:solidFill>
                  <a:srgbClr val="00426A"/>
                </a:solidFill>
                <a:latin typeface="Montserrat" panose="00000500000000000000" pitchFamily="2" charset="0"/>
              </a:rPr>
              <a:t>Debe ofrecerse </a:t>
            </a:r>
            <a:r>
              <a:rPr lang="es-US" sz="2200" b="0" dirty="0">
                <a:solidFill>
                  <a:srgbClr val="00426A"/>
                </a:solidFill>
                <a:latin typeface="Montserrat" panose="00000500000000000000" pitchFamily="2" charset="0"/>
              </a:rPr>
              <a:t>leche materna</a:t>
            </a:r>
            <a:r>
              <a:rPr lang="es-US" sz="2200" dirty="0">
                <a:solidFill>
                  <a:srgbClr val="00426A"/>
                </a:solidFill>
                <a:latin typeface="Montserrat" panose="00000500000000000000" pitchFamily="2" charset="0"/>
              </a:rPr>
              <a:t> o </a:t>
            </a:r>
            <a:r>
              <a:rPr lang="es-US" sz="2200" b="0" dirty="0">
                <a:solidFill>
                  <a:srgbClr val="00426A"/>
                </a:solidFill>
                <a:latin typeface="Montserrat" panose="00000500000000000000" pitchFamily="2" charset="0"/>
              </a:rPr>
              <a:t>fórmula para bebés hasta al menos </a:t>
            </a:r>
            <a:br>
              <a:rPr lang="es-US" sz="2200" b="0" dirty="0">
                <a:solidFill>
                  <a:srgbClr val="00426A"/>
                </a:solidFill>
                <a:latin typeface="Montserrat" panose="00000500000000000000" pitchFamily="2" charset="0"/>
              </a:rPr>
            </a:br>
            <a:r>
              <a:rPr lang="es-US" sz="2200" b="0" dirty="0">
                <a:solidFill>
                  <a:srgbClr val="00426A"/>
                </a:solidFill>
                <a:latin typeface="Montserrat" panose="00000500000000000000" pitchFamily="2" charset="0"/>
              </a:rPr>
              <a:t>los doce meses.</a:t>
            </a:r>
          </a:p>
          <a:p>
            <a:pPr marL="0" indent="0" rtl="0">
              <a:lnSpc>
                <a:spcPct val="100000"/>
              </a:lnSpc>
              <a:spcBef>
                <a:spcPts val="1200"/>
              </a:spcBef>
              <a:buClr>
                <a:srgbClr val="00426A"/>
              </a:buClr>
              <a:buNone/>
            </a:pPr>
            <a:r>
              <a:rPr lang="es-US" sz="2200" b="0" dirty="0">
                <a:solidFill>
                  <a:srgbClr val="00426A"/>
                </a:solidFill>
                <a:latin typeface="Montserrat" panose="00000500000000000000" pitchFamily="2" charset="0"/>
              </a:rPr>
              <a:t>Ofrezca una amplia variedad de alimentos saludables de todos los grupos de alimentos.</a:t>
            </a:r>
          </a:p>
          <a:p>
            <a:pPr marL="0" indent="0" rtl="0">
              <a:lnSpc>
                <a:spcPct val="100000"/>
              </a:lnSpc>
              <a:spcBef>
                <a:spcPts val="1200"/>
              </a:spcBef>
              <a:buClr>
                <a:srgbClr val="00426A"/>
              </a:buClr>
              <a:buNone/>
            </a:pPr>
            <a:r>
              <a:rPr lang="es-US" sz="2200" b="0" dirty="0">
                <a:solidFill>
                  <a:srgbClr val="00426A"/>
                </a:solidFill>
                <a:latin typeface="Montserrat" panose="00000500000000000000" pitchFamily="2" charset="0"/>
              </a:rPr>
              <a:t>Varíe las texturas de los alimentos como puré, papilla o en cubos.</a:t>
            </a:r>
          </a:p>
          <a:p>
            <a:pPr marL="0" indent="0" rtl="0">
              <a:lnSpc>
                <a:spcPct val="100000"/>
              </a:lnSpc>
              <a:spcBef>
                <a:spcPts val="1200"/>
              </a:spcBef>
              <a:buClr>
                <a:srgbClr val="00426A"/>
              </a:buClr>
              <a:buNone/>
            </a:pPr>
            <a:r>
              <a:rPr lang="es-US" sz="2200" b="0" dirty="0">
                <a:solidFill>
                  <a:srgbClr val="00426A"/>
                </a:solidFill>
                <a:latin typeface="Montserrat" panose="00000500000000000000" pitchFamily="2" charset="0"/>
              </a:rPr>
              <a:t>Proporcione experiencias repetidas con frutas y verduras.</a:t>
            </a:r>
          </a:p>
          <a:p>
            <a:pPr marL="0" indent="0" rtl="0">
              <a:lnSpc>
                <a:spcPct val="100000"/>
              </a:lnSpc>
              <a:spcBef>
                <a:spcPts val="1200"/>
              </a:spcBef>
              <a:buClr>
                <a:srgbClr val="00426A"/>
              </a:buClr>
              <a:buNone/>
            </a:pPr>
            <a:r>
              <a:rPr lang="es-US" sz="2200" b="0" dirty="0">
                <a:solidFill>
                  <a:srgbClr val="00426A"/>
                </a:solidFill>
                <a:latin typeface="Montserrat" panose="00000500000000000000" pitchFamily="2" charset="0"/>
              </a:rPr>
              <a:t>Evite los alimentos que suponen </a:t>
            </a:r>
            <a:br>
              <a:rPr lang="es-US" sz="2200" b="0" dirty="0">
                <a:solidFill>
                  <a:srgbClr val="00426A"/>
                </a:solidFill>
                <a:latin typeface="Montserrat" panose="00000500000000000000" pitchFamily="2" charset="0"/>
              </a:rPr>
            </a:br>
            <a:r>
              <a:rPr lang="es-US" sz="2200" b="0" dirty="0">
                <a:solidFill>
                  <a:srgbClr val="00426A"/>
                </a:solidFill>
                <a:latin typeface="Montserrat" panose="00000500000000000000" pitchFamily="2" charset="0"/>
              </a:rPr>
              <a:t>un riesgo de asfixia.</a:t>
            </a:r>
          </a:p>
          <a:p>
            <a:pPr marL="0" indent="0" rtl="0">
              <a:lnSpc>
                <a:spcPct val="100000"/>
              </a:lnSpc>
              <a:spcBef>
                <a:spcPts val="1200"/>
              </a:spcBef>
              <a:buClr>
                <a:srgbClr val="00426A"/>
              </a:buClr>
              <a:buNone/>
            </a:pPr>
            <a:r>
              <a:rPr lang="es-US" sz="2200" b="0" dirty="0">
                <a:solidFill>
                  <a:srgbClr val="00426A"/>
                </a:solidFill>
                <a:latin typeface="Montserrat" panose="00000500000000000000" pitchFamily="2" charset="0"/>
              </a:rPr>
              <a:t>Evite los alimentos con azúcares añadidos y alto contenido de sodio.</a:t>
            </a:r>
          </a:p>
          <a:p>
            <a:pPr rtl="0">
              <a:buClr>
                <a:schemeClr val="tx1"/>
              </a:buClr>
            </a:pPr>
            <a:endParaRPr lang="en-US" sz="1700" b="0" dirty="0"/>
          </a:p>
        </p:txBody>
      </p:sp>
      <p:pic>
        <p:nvPicPr>
          <p:cNvPr id="6" name="Picture 5" descr="A baby in a highchair&#10;&#10;Description automatically generated with low confidence">
            <a:extLst>
              <a:ext uri="{FF2B5EF4-FFF2-40B4-BE49-F238E27FC236}">
                <a16:creationId xmlns:a16="http://schemas.microsoft.com/office/drawing/2014/main" id="{5C384672-B439-4C94-AD45-E4C49D24E6B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0"/>
            <a:ext cx="3476673" cy="6622867"/>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C0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76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rmAutofit/>
          </a:bodyPr>
          <a:lstStyle/>
          <a:p>
            <a:pPr rtl="0"/>
            <a:r>
              <a:rPr lang="es-US" b="1">
                <a:solidFill>
                  <a:srgbClr val="00426A"/>
                </a:solidFill>
                <a:cs typeface="Times New Roman" panose="02020603050405020304" pitchFamily="18" charset="0"/>
              </a:rPr>
              <a:t>Desafíos</a:t>
            </a:r>
          </a:p>
        </p:txBody>
      </p:sp>
      <p:sp>
        <p:nvSpPr>
          <p:cNvPr id="3" name="Content Placeholder 2"/>
          <p:cNvSpPr>
            <a:spLocks noGrp="1"/>
          </p:cNvSpPr>
          <p:nvPr>
            <p:ph idx="1"/>
          </p:nvPr>
        </p:nvSpPr>
        <p:spPr>
          <a:xfrm>
            <a:off x="628650" y="1853335"/>
            <a:ext cx="3886200" cy="4351338"/>
          </a:xfrm>
        </p:spPr>
        <p:txBody>
          <a:bodyPr rtlCol="0" anchor="t">
            <a:normAutofit/>
          </a:bodyPr>
          <a:lstStyle/>
          <a:p>
            <a:pPr>
              <a:buClr>
                <a:srgbClr val="00426A"/>
              </a:buClr>
            </a:pPr>
            <a:r>
              <a:rPr lang="es-US" sz="2600" b="0" dirty="0">
                <a:solidFill>
                  <a:srgbClr val="00426A"/>
                </a:solidFill>
                <a:latin typeface="Montserrat" panose="00000500000000000000" pitchFamily="2" charset="0"/>
              </a:rPr>
              <a:t>Apetito variado </a:t>
            </a:r>
          </a:p>
          <a:p>
            <a:pPr>
              <a:buClr>
                <a:srgbClr val="00426A"/>
              </a:buClr>
            </a:pPr>
            <a:r>
              <a:rPr lang="es-US" sz="2600" b="0" dirty="0">
                <a:solidFill>
                  <a:srgbClr val="00426A"/>
                </a:solidFill>
                <a:latin typeface="Montserrat" panose="00000500000000000000" pitchFamily="2" charset="0"/>
              </a:rPr>
              <a:t>Quisquillosidad con los alimentos</a:t>
            </a:r>
          </a:p>
          <a:p>
            <a:pPr>
              <a:buClr>
                <a:srgbClr val="00426A"/>
              </a:buClr>
            </a:pPr>
            <a:r>
              <a:rPr lang="es-US" sz="2600" b="0" dirty="0">
                <a:solidFill>
                  <a:srgbClr val="00426A"/>
                </a:solidFill>
                <a:latin typeface="Montserrat" panose="00000500000000000000" pitchFamily="2" charset="0"/>
              </a:rPr>
              <a:t>Preferencias por un solo alimento</a:t>
            </a:r>
          </a:p>
          <a:p>
            <a:pPr>
              <a:buClr>
                <a:srgbClr val="00426A"/>
              </a:buClr>
            </a:pPr>
            <a:r>
              <a:rPr lang="es-US" sz="2600" dirty="0">
                <a:solidFill>
                  <a:srgbClr val="00426A"/>
                </a:solidFill>
                <a:latin typeface="Montserrat" panose="00000500000000000000" pitchFamily="2" charset="0"/>
              </a:rPr>
              <a:t>Desafíos del procesamiento sensorial</a:t>
            </a:r>
            <a:endParaRPr lang="en-US" sz="2600" b="0" dirty="0">
              <a:solidFill>
                <a:srgbClr val="00426A"/>
              </a:solidFill>
              <a:latin typeface="Montserrat" panose="00000500000000000000" pitchFamily="2" charset="0"/>
            </a:endParaRPr>
          </a:p>
        </p:txBody>
      </p:sp>
      <p:pic>
        <p:nvPicPr>
          <p:cNvPr id="5" name="Picture 4">
            <a:extLst>
              <a:ext uri="{FF2B5EF4-FFF2-40B4-BE49-F238E27FC236}">
                <a16:creationId xmlns:a16="http://schemas.microsoft.com/office/drawing/2014/main" id="{236B063C-728B-4E3E-86D6-44E0EACE827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12920" y="653327"/>
            <a:ext cx="4389120" cy="4389120"/>
          </a:xfrm>
          <a:prstGeom prst="rect">
            <a:avLst/>
          </a:prstGeom>
        </p:spPr>
      </p:pic>
    </p:spTree>
    <p:extLst>
      <p:ext uri="{BB962C8B-B14F-4D97-AF65-F5344CB8AC3E}">
        <p14:creationId xmlns:p14="http://schemas.microsoft.com/office/powerpoint/2010/main" val="426917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3"/>
          <p:cNvSpPr txBox="1">
            <a:spLocks noGrp="1"/>
          </p:cNvSpPr>
          <p:nvPr>
            <p:ph type="title"/>
          </p:nvPr>
        </p:nvSpPr>
        <p:spPr>
          <a:xfrm>
            <a:off x="509450" y="613954"/>
            <a:ext cx="8423535" cy="1019883"/>
          </a:xfrm>
          <a:prstGeom prst="rect">
            <a:avLst/>
          </a:prstGeom>
        </p:spPr>
        <p:txBody>
          <a:bodyPr spcFirstLastPara="1" vert="horz" wrap="square" lIns="91425" tIns="91425" rIns="91425" bIns="91425" rtlCol="0" anchor="t" anchorCtr="0">
            <a:noAutofit/>
          </a:bodyPr>
          <a:lstStyle/>
          <a:p>
            <a:pPr rtl="0"/>
            <a:r>
              <a:rPr lang="es-US" sz="3400" b="1" dirty="0">
                <a:solidFill>
                  <a:srgbClr val="00426A"/>
                </a:solidFill>
                <a:ea typeface="Times New Roman"/>
                <a:cs typeface="Times New Roman" panose="02020603050405020304" pitchFamily="18" charset="0"/>
                <a:sym typeface="Times New Roman"/>
              </a:rPr>
              <a:t>Programas de intervención </a:t>
            </a:r>
            <a:br>
              <a:rPr lang="es-US" sz="3400" b="1" dirty="0">
                <a:solidFill>
                  <a:srgbClr val="00426A"/>
                </a:solidFill>
                <a:ea typeface="Times New Roman"/>
                <a:cs typeface="Times New Roman" panose="02020603050405020304" pitchFamily="18" charset="0"/>
                <a:sym typeface="Times New Roman"/>
              </a:rPr>
            </a:br>
            <a:r>
              <a:rPr lang="es-US" sz="3400" b="1" dirty="0">
                <a:solidFill>
                  <a:srgbClr val="00426A"/>
                </a:solidFill>
                <a:ea typeface="Times New Roman"/>
                <a:cs typeface="Times New Roman" panose="02020603050405020304" pitchFamily="18" charset="0"/>
                <a:sym typeface="Times New Roman"/>
              </a:rPr>
              <a:t>temprana en Nueva York</a:t>
            </a:r>
            <a:endParaRPr sz="3400" b="1" dirty="0">
              <a:solidFill>
                <a:srgbClr val="00426A"/>
              </a:solidFill>
              <a:ea typeface="Times New Roman"/>
              <a:cs typeface="Times New Roman" panose="02020603050405020304" pitchFamily="18" charset="0"/>
              <a:sym typeface="Times New Roman"/>
            </a:endParaRPr>
          </a:p>
        </p:txBody>
      </p:sp>
      <p:sp>
        <p:nvSpPr>
          <p:cNvPr id="356" name="Google Shape;356;p63"/>
          <p:cNvSpPr txBox="1">
            <a:spLocks noGrp="1"/>
          </p:cNvSpPr>
          <p:nvPr>
            <p:ph type="body" idx="1"/>
          </p:nvPr>
        </p:nvSpPr>
        <p:spPr>
          <a:xfrm>
            <a:off x="311700" y="1722419"/>
            <a:ext cx="8520600" cy="3787139"/>
          </a:xfrm>
          <a:prstGeom prst="rect">
            <a:avLst/>
          </a:prstGeom>
        </p:spPr>
        <p:txBody>
          <a:bodyPr spcFirstLastPara="1" vert="horz" wrap="square" lIns="91425" tIns="91425" rIns="91425" bIns="91425" rtlCol="0" anchor="t" anchorCtr="0">
            <a:noAutofit/>
          </a:bodyPr>
          <a:lstStyle/>
          <a:p>
            <a:pPr marL="120647" indent="0" rtl="0">
              <a:lnSpc>
                <a:spcPct val="100000"/>
              </a:lnSpc>
              <a:spcBef>
                <a:spcPts val="900"/>
              </a:spcBef>
              <a:buClr>
                <a:srgbClr val="00426A"/>
              </a:buClr>
              <a:buSzPts val="1700"/>
              <a:buNone/>
            </a:pPr>
            <a:r>
              <a:rPr lang="es-US" sz="2200" u="sng" dirty="0">
                <a:solidFill>
                  <a:srgbClr val="00426A"/>
                </a:solidFill>
                <a:latin typeface="Montserrat" panose="00000500000000000000" pitchFamily="2" charset="0"/>
                <a:ea typeface="Times New Roman"/>
                <a:cs typeface="Arial" panose="020B0604020202020204" pitchFamily="34" charset="0"/>
                <a:sym typeface="Times New Roman"/>
              </a:rPr>
              <a:t>Misión</a:t>
            </a:r>
            <a:r>
              <a:rPr lang="es-US" sz="2200" dirty="0">
                <a:solidFill>
                  <a:srgbClr val="00426A"/>
                </a:solidFill>
                <a:latin typeface="Montserrat" panose="00000500000000000000" pitchFamily="2" charset="0"/>
                <a:ea typeface="Times New Roman"/>
                <a:cs typeface="Arial" panose="020B0604020202020204" pitchFamily="34" charset="0"/>
                <a:sym typeface="Times New Roman"/>
              </a:rPr>
              <a:t>: identificar y evaluar </a:t>
            </a:r>
            <a:r>
              <a:rPr lang="es-US" sz="2200" u="sng" dirty="0">
                <a:solidFill>
                  <a:srgbClr val="00426A"/>
                </a:solidFill>
                <a:latin typeface="Montserrat" panose="00000500000000000000" pitchFamily="2" charset="0"/>
                <a:ea typeface="Times New Roman"/>
                <a:cs typeface="Arial" panose="020B0604020202020204" pitchFamily="34" charset="0"/>
                <a:sym typeface="Times New Roman"/>
              </a:rPr>
              <a:t>lo antes posible</a:t>
            </a:r>
            <a:r>
              <a:rPr lang="es-US" sz="2200" dirty="0">
                <a:solidFill>
                  <a:srgbClr val="00426A"/>
                </a:solidFill>
                <a:latin typeface="Montserrat" panose="00000500000000000000" pitchFamily="2" charset="0"/>
                <a:ea typeface="Times New Roman"/>
                <a:cs typeface="Arial" panose="020B0604020202020204" pitchFamily="34" charset="0"/>
                <a:sym typeface="Times New Roman"/>
              </a:rPr>
              <a:t> a los niños cuyo desarrollo saludable esté comprometido y proporcionar una intervención adecuada para mejorar</a:t>
            </a:r>
            <a:br>
              <a:rPr lang="es-US" sz="2200" dirty="0">
                <a:solidFill>
                  <a:srgbClr val="00426A"/>
                </a:solidFill>
                <a:latin typeface="Montserrat" panose="00000500000000000000" pitchFamily="2" charset="0"/>
                <a:ea typeface="Times New Roman"/>
                <a:cs typeface="Arial" panose="020B0604020202020204" pitchFamily="34" charset="0"/>
                <a:sym typeface="Times New Roman"/>
              </a:rPr>
            </a:br>
            <a:r>
              <a:rPr lang="es-US" sz="2200" dirty="0">
                <a:solidFill>
                  <a:srgbClr val="00426A"/>
                </a:solidFill>
                <a:latin typeface="Montserrat" panose="00000500000000000000" pitchFamily="2" charset="0"/>
                <a:ea typeface="Times New Roman"/>
                <a:cs typeface="Arial" panose="020B0604020202020204" pitchFamily="34" charset="0"/>
                <a:sym typeface="Times New Roman"/>
              </a:rPr>
              <a:t>el desarrollo del niño y la familia.</a:t>
            </a:r>
            <a:endParaRPr sz="2200" dirty="0">
              <a:solidFill>
                <a:srgbClr val="00426A"/>
              </a:solidFill>
              <a:latin typeface="Montserrat" panose="00000500000000000000" pitchFamily="2" charset="0"/>
              <a:ea typeface="Times New Roman"/>
              <a:cs typeface="Arial" panose="020B0604020202020204" pitchFamily="34" charset="0"/>
              <a:sym typeface="Times New Roman"/>
            </a:endParaRPr>
          </a:p>
          <a:p>
            <a:pPr marL="120647" indent="0" rtl="0">
              <a:lnSpc>
                <a:spcPct val="100000"/>
              </a:lnSpc>
              <a:spcBef>
                <a:spcPts val="900"/>
              </a:spcBef>
              <a:buClr>
                <a:srgbClr val="00426A"/>
              </a:buClr>
              <a:buSzPts val="1700"/>
              <a:buNone/>
            </a:pPr>
            <a:r>
              <a:rPr lang="es-US" sz="2200" dirty="0">
                <a:solidFill>
                  <a:srgbClr val="00426A"/>
                </a:solidFill>
                <a:latin typeface="Montserrat" panose="00000500000000000000" pitchFamily="2" charset="0"/>
                <a:ea typeface="Times New Roman"/>
                <a:cs typeface="Arial" panose="020B0604020202020204" pitchFamily="34" charset="0"/>
                <a:sym typeface="Times New Roman"/>
              </a:rPr>
              <a:t>¡La ayuda temprana marca la diferencia!</a:t>
            </a:r>
          </a:p>
          <a:p>
            <a:pPr lvl="1" indent="-336542" rtl="0">
              <a:lnSpc>
                <a:spcPct val="100000"/>
              </a:lnSpc>
              <a:spcBef>
                <a:spcPts val="900"/>
              </a:spcBef>
              <a:buClr>
                <a:srgbClr val="00426A"/>
              </a:buClr>
              <a:buSzPts val="1700"/>
              <a:buFont typeface="Times New Roman"/>
              <a:buChar char="●"/>
            </a:pPr>
            <a:r>
              <a:rPr lang="es-US" sz="2200" dirty="0">
                <a:solidFill>
                  <a:srgbClr val="00426A"/>
                </a:solidFill>
                <a:latin typeface="Montserrat" panose="00000500000000000000" pitchFamily="2" charset="0"/>
                <a:ea typeface="Times New Roman"/>
                <a:cs typeface="Arial" panose="020B0604020202020204" pitchFamily="34" charset="0"/>
                <a:sym typeface="Times New Roman"/>
              </a:rPr>
              <a:t>English Brochure – </a:t>
            </a:r>
            <a:r>
              <a:rPr lang="es-US" sz="2000" dirty="0">
                <a:solidFill>
                  <a:srgbClr val="00426A"/>
                </a:solidFill>
                <a:latin typeface="Montserrat" panose="000005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https://www.health.ny.gov/publications/0527.pdf</a:t>
            </a:r>
            <a:r>
              <a:rPr lang="es-US" sz="2000" dirty="0">
                <a:solidFill>
                  <a:srgbClr val="00426A"/>
                </a:solidFill>
                <a:latin typeface="Montserrat" panose="00000500000000000000" pitchFamily="2" charset="0"/>
                <a:cs typeface="Arial" panose="020B0604020202020204" pitchFamily="34" charset="0"/>
              </a:rPr>
              <a:t>    </a:t>
            </a:r>
            <a:endParaRPr lang="en" sz="2200" dirty="0">
              <a:solidFill>
                <a:srgbClr val="00426A"/>
              </a:solidFill>
              <a:latin typeface="Montserrat" panose="00000500000000000000" pitchFamily="2" charset="0"/>
              <a:ea typeface="Times New Roman"/>
              <a:cs typeface="Arial" panose="020B0604020202020204" pitchFamily="34" charset="0"/>
              <a:sym typeface="Times New Roman"/>
            </a:endParaRPr>
          </a:p>
          <a:p>
            <a:pPr lvl="1" indent="-336542" rtl="0">
              <a:lnSpc>
                <a:spcPct val="100000"/>
              </a:lnSpc>
              <a:spcBef>
                <a:spcPts val="900"/>
              </a:spcBef>
              <a:buClr>
                <a:srgbClr val="00426A"/>
              </a:buClr>
              <a:buSzPts val="1700"/>
              <a:buFont typeface="Times New Roman"/>
              <a:buChar char="●"/>
            </a:pPr>
            <a:r>
              <a:rPr lang="es-US" sz="2200" dirty="0">
                <a:solidFill>
                  <a:srgbClr val="00426A"/>
                </a:solidFill>
                <a:latin typeface="Montserrat" panose="00000500000000000000" pitchFamily="2" charset="0"/>
                <a:ea typeface="Times New Roman"/>
                <a:cs typeface="Arial" panose="020B0604020202020204" pitchFamily="34" charset="0"/>
                <a:sym typeface="Times New Roman"/>
              </a:rPr>
              <a:t>Folleto en Español - </a:t>
            </a:r>
            <a:r>
              <a:rPr lang="es-US" sz="2000" dirty="0">
                <a:solidFill>
                  <a:srgbClr val="00426A"/>
                </a:solidFill>
                <a:latin typeface="Montserrat" panose="000005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https://www.health.ny.gov/publications/0528.pdf</a:t>
            </a:r>
            <a:r>
              <a:rPr lang="es-US" sz="2000" dirty="0">
                <a:solidFill>
                  <a:srgbClr val="00426A"/>
                </a:solidFill>
                <a:latin typeface="Montserrat" panose="00000500000000000000" pitchFamily="2" charset="0"/>
                <a:cs typeface="Arial" panose="020B0604020202020204" pitchFamily="34" charset="0"/>
              </a:rPr>
              <a:t>  </a:t>
            </a:r>
            <a:endParaRPr sz="2000" dirty="0">
              <a:solidFill>
                <a:srgbClr val="00426A"/>
              </a:solidFill>
              <a:latin typeface="Montserrat" panose="00000500000000000000" pitchFamily="2" charset="0"/>
              <a:ea typeface="Times New Roman"/>
              <a:cs typeface="Arial" panose="020B0604020202020204" pitchFamily="34" charset="0"/>
              <a:sym typeface="Times New Roman"/>
            </a:endParaRPr>
          </a:p>
          <a:p>
            <a:pPr marL="0" indent="0" rtl="0">
              <a:spcBef>
                <a:spcPts val="1400"/>
              </a:spcBef>
              <a:spcAft>
                <a:spcPts val="1600"/>
              </a:spcAft>
              <a:buNone/>
            </a:pPr>
            <a:endParaRPr sz="1500" dirty="0">
              <a:solidFill>
                <a:schemeClr val="dk1"/>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7044-505C-441B-B6F4-D4E45116E03F}"/>
              </a:ext>
            </a:extLst>
          </p:cNvPr>
          <p:cNvSpPr>
            <a:spLocks noGrp="1"/>
          </p:cNvSpPr>
          <p:nvPr>
            <p:ph type="title"/>
          </p:nvPr>
        </p:nvSpPr>
        <p:spPr/>
        <p:txBody>
          <a:bodyPr rtlCol="0">
            <a:noAutofit/>
          </a:bodyPr>
          <a:lstStyle/>
          <a:p>
            <a:pPr rtl="0"/>
            <a:br>
              <a:rPr lang="en-US" sz="4000" b="1" dirty="0">
                <a:cs typeface="Arial" panose="020B0604020202020204" pitchFamily="34" charset="0"/>
              </a:rPr>
            </a:br>
            <a:r>
              <a:rPr lang="es-US" b="1">
                <a:solidFill>
                  <a:srgbClr val="00426A"/>
                </a:solidFill>
                <a:cs typeface="Times New Roman" panose="02020603050405020304" pitchFamily="18" charset="0"/>
              </a:rPr>
              <a:t>Participación con las familias</a:t>
            </a:r>
            <a:br>
              <a:rPr lang="en-US" sz="4000" b="1" dirty="0">
                <a:cs typeface="Arial" panose="020B0604020202020204" pitchFamily="34" charset="0"/>
              </a:rPr>
            </a:br>
            <a:endParaRPr lang="en-US" sz="4000" b="1" dirty="0">
              <a:cs typeface="Arial" panose="020B0604020202020204" pitchFamily="34" charset="0"/>
            </a:endParaRPr>
          </a:p>
        </p:txBody>
      </p:sp>
      <p:sp>
        <p:nvSpPr>
          <p:cNvPr id="3" name="Content Placeholder 2">
            <a:extLst>
              <a:ext uri="{FF2B5EF4-FFF2-40B4-BE49-F238E27FC236}">
                <a16:creationId xmlns:a16="http://schemas.microsoft.com/office/drawing/2014/main" id="{FBEAFCA7-7817-40DB-81C7-86B384E4FA0B}"/>
              </a:ext>
            </a:extLst>
          </p:cNvPr>
          <p:cNvSpPr>
            <a:spLocks noGrp="1"/>
          </p:cNvSpPr>
          <p:nvPr>
            <p:ph idx="1"/>
          </p:nvPr>
        </p:nvSpPr>
        <p:spPr>
          <a:xfrm>
            <a:off x="628650" y="1853335"/>
            <a:ext cx="8015288" cy="4351338"/>
          </a:xfrm>
        </p:spPr>
        <p:txBody>
          <a:bodyPr rtlCol="0">
            <a:normAutofit/>
          </a:bodyPr>
          <a:lstStyle/>
          <a:p>
            <a:pPr rtl="0">
              <a:lnSpc>
                <a:spcPct val="100000"/>
              </a:lnSpc>
              <a:spcBef>
                <a:spcPts val="1200"/>
              </a:spcBef>
              <a:buClr>
                <a:srgbClr val="00426A"/>
              </a:buClr>
            </a:pPr>
            <a:r>
              <a:rPr lang="es-US" sz="2400" dirty="0">
                <a:solidFill>
                  <a:srgbClr val="00426A"/>
                </a:solidFill>
                <a:latin typeface="Montserrat" panose="00000500000000000000" pitchFamily="2" charset="0"/>
                <a:cs typeface="Arial" panose="020B0604020202020204" pitchFamily="34" charset="0"/>
              </a:rPr>
              <a:t>Seguimiento de logros para:</a:t>
            </a:r>
          </a:p>
          <a:p>
            <a:pPr lvl="1" rtl="0">
              <a:lnSpc>
                <a:spcPct val="100000"/>
              </a:lnSpc>
              <a:spcBef>
                <a:spcPts val="1200"/>
              </a:spcBef>
              <a:buClr>
                <a:srgbClr val="00426A"/>
              </a:buClr>
            </a:pPr>
            <a:r>
              <a:rPr lang="es-US" dirty="0">
                <a:solidFill>
                  <a:srgbClr val="00426A"/>
                </a:solidFill>
                <a:latin typeface="Montserrat" panose="00000500000000000000" pitchFamily="2" charset="0"/>
                <a:cs typeface="Arial" panose="020B0604020202020204" pitchFamily="34" charset="0"/>
              </a:rPr>
              <a:t>ayudar a celebrar los logros y a identificar con anticipación qué metas falta cumplir;</a:t>
            </a:r>
          </a:p>
          <a:p>
            <a:pPr lvl="1" rtl="0">
              <a:lnSpc>
                <a:spcPct val="100000"/>
              </a:lnSpc>
              <a:spcBef>
                <a:spcPts val="1200"/>
              </a:spcBef>
              <a:buClr>
                <a:srgbClr val="00426A"/>
              </a:buClr>
            </a:pPr>
            <a:r>
              <a:rPr lang="es-US" dirty="0">
                <a:solidFill>
                  <a:srgbClr val="00426A"/>
                </a:solidFill>
                <a:latin typeface="Montserrat" panose="00000500000000000000" pitchFamily="2" charset="0"/>
                <a:cs typeface="Arial" panose="020B0604020202020204" pitchFamily="34" charset="0"/>
              </a:rPr>
              <a:t>guiar las conversaciones y apoyar sus observaciones si quiere analizar las inquietudes con las familias.</a:t>
            </a:r>
          </a:p>
          <a:p>
            <a:pPr rtl="0">
              <a:lnSpc>
                <a:spcPct val="100000"/>
              </a:lnSpc>
              <a:spcBef>
                <a:spcPts val="1200"/>
              </a:spcBef>
              <a:buClr>
                <a:srgbClr val="00426A"/>
              </a:buClr>
            </a:pPr>
            <a:r>
              <a:rPr lang="es-US" sz="2400" dirty="0">
                <a:solidFill>
                  <a:srgbClr val="00426A"/>
                </a:solidFill>
                <a:latin typeface="Montserrat" panose="00000500000000000000" pitchFamily="2" charset="0"/>
                <a:cs typeface="Arial" panose="020B0604020202020204" pitchFamily="34" charset="0"/>
              </a:rPr>
              <a:t>Invitar a los padres a que hablen con el proveedor de atención médica de su hijo y a que busquen el Programa de Intervención Temprana de su estado.</a:t>
            </a:r>
          </a:p>
        </p:txBody>
      </p:sp>
    </p:spTree>
    <p:extLst>
      <p:ext uri="{BB962C8B-B14F-4D97-AF65-F5344CB8AC3E}">
        <p14:creationId xmlns:p14="http://schemas.microsoft.com/office/powerpoint/2010/main" val="205073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5599" y="1800228"/>
            <a:ext cx="5530850" cy="1325563"/>
          </a:xfrm>
        </p:spPr>
        <p:txBody>
          <a:bodyPr rtlCol="0">
            <a:noAutofit/>
          </a:bodyPr>
          <a:lstStyle/>
          <a:p>
            <a:pPr rtl="0"/>
            <a:r>
              <a:rPr lang="es-US" sz="3600" b="1">
                <a:solidFill>
                  <a:srgbClr val="00426A"/>
                </a:solidFill>
                <a:cs typeface="Times New Roman" panose="02020603050405020304" pitchFamily="18" charset="0"/>
              </a:rPr>
              <a:t>Alimentación receptiva en bebés y niños pequeños</a:t>
            </a:r>
            <a:endParaRPr lang="en-US" b="1" dirty="0">
              <a:solidFill>
                <a:srgbClr val="00426A"/>
              </a:solidFill>
              <a:cs typeface="Times New Roman" panose="02020603050405020304" pitchFamily="18" charset="0"/>
            </a:endParaRPr>
          </a:p>
        </p:txBody>
      </p:sp>
      <p:pic>
        <p:nvPicPr>
          <p:cNvPr id="7" name="Picture 6">
            <a:extLst>
              <a:ext uri="{FF2B5EF4-FFF2-40B4-BE49-F238E27FC236}">
                <a16:creationId xmlns:a16="http://schemas.microsoft.com/office/drawing/2014/main" id="{EDD32BCF-277D-49C8-9F70-CC392BADCE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650" y="365128"/>
            <a:ext cx="2056949" cy="4754880"/>
          </a:xfrm>
          <a:prstGeom prst="rect">
            <a:avLst/>
          </a:prstGeom>
        </p:spPr>
      </p:pic>
    </p:spTree>
    <p:extLst>
      <p:ext uri="{BB962C8B-B14F-4D97-AF65-F5344CB8AC3E}">
        <p14:creationId xmlns:p14="http://schemas.microsoft.com/office/powerpoint/2010/main" val="89025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797466"/>
          </a:xfrm>
        </p:spPr>
        <p:txBody>
          <a:bodyPr rtlCol="0" anchor="t">
            <a:normAutofit/>
          </a:bodyPr>
          <a:lstStyle/>
          <a:p>
            <a:pPr rtl="0"/>
            <a:r>
              <a:rPr lang="es-US" b="1">
                <a:solidFill>
                  <a:srgbClr val="00426A"/>
                </a:solidFill>
                <a:cs typeface="Times New Roman" panose="02020603050405020304" pitchFamily="18" charset="0"/>
              </a:rPr>
              <a:t>Alimentación receptiva</a:t>
            </a:r>
          </a:p>
        </p:txBody>
      </p:sp>
      <p:sp>
        <p:nvSpPr>
          <p:cNvPr id="3" name="Content Placeholder 2"/>
          <p:cNvSpPr>
            <a:spLocks noGrp="1"/>
          </p:cNvSpPr>
          <p:nvPr>
            <p:ph idx="1"/>
          </p:nvPr>
        </p:nvSpPr>
        <p:spPr/>
        <p:txBody>
          <a:bodyPr rtlCol="0">
            <a:noAutofit/>
          </a:bodyPr>
          <a:lstStyle/>
          <a:p>
            <a:pPr>
              <a:buClr>
                <a:srgbClr val="00426A"/>
              </a:buClr>
            </a:pPr>
            <a:r>
              <a:rPr lang="es-US" b="0" dirty="0">
                <a:solidFill>
                  <a:srgbClr val="00426A"/>
                </a:solidFill>
                <a:latin typeface="Montserrat" panose="00000500000000000000" pitchFamily="2" charset="0"/>
              </a:rPr>
              <a:t>Una interacción de servir y devolver o de ida y vuelta entre el niño y </a:t>
            </a:r>
            <a:br>
              <a:rPr lang="es-US" b="0" dirty="0">
                <a:solidFill>
                  <a:srgbClr val="00426A"/>
                </a:solidFill>
                <a:latin typeface="Montserrat" panose="00000500000000000000" pitchFamily="2" charset="0"/>
              </a:rPr>
            </a:br>
            <a:r>
              <a:rPr lang="es-US" b="0" dirty="0">
                <a:solidFill>
                  <a:srgbClr val="00426A"/>
                </a:solidFill>
                <a:latin typeface="Montserrat" panose="00000500000000000000" pitchFamily="2" charset="0"/>
              </a:rPr>
              <a:t>su cuidador.</a:t>
            </a:r>
            <a:br>
              <a:rPr lang="en-US" b="0" dirty="0">
                <a:solidFill>
                  <a:srgbClr val="00426A"/>
                </a:solidFill>
                <a:latin typeface="Montserrat" panose="00000500000000000000" pitchFamily="2" charset="0"/>
              </a:rPr>
            </a:br>
            <a:endParaRPr lang="en-US" b="0" dirty="0">
              <a:solidFill>
                <a:srgbClr val="00426A"/>
              </a:solidFill>
              <a:latin typeface="Montserrat" panose="00000500000000000000" pitchFamily="2" charset="0"/>
            </a:endParaRPr>
          </a:p>
          <a:p>
            <a:pPr>
              <a:buClr>
                <a:srgbClr val="00426A"/>
              </a:buClr>
            </a:pPr>
            <a:r>
              <a:rPr lang="es-US" b="0" dirty="0">
                <a:solidFill>
                  <a:srgbClr val="00426A"/>
                </a:solidFill>
                <a:latin typeface="Montserrat" panose="00000500000000000000" pitchFamily="2" charset="0"/>
              </a:rPr>
              <a:t>Da a los niños la oportunidad de notar, comprender y confiar en las señales de su cuerpo.</a:t>
            </a:r>
            <a:br>
              <a:rPr lang="en-US" b="0" dirty="0">
                <a:solidFill>
                  <a:srgbClr val="00426A"/>
                </a:solidFill>
                <a:latin typeface="Montserrat" panose="00000500000000000000" pitchFamily="2" charset="0"/>
              </a:rPr>
            </a:br>
            <a:endParaRPr lang="en-US" b="0" dirty="0">
              <a:solidFill>
                <a:srgbClr val="00426A"/>
              </a:solidFill>
              <a:latin typeface="Montserrat" panose="00000500000000000000" pitchFamily="2" charset="0"/>
            </a:endParaRPr>
          </a:p>
          <a:p>
            <a:pPr>
              <a:buClr>
                <a:srgbClr val="00426A"/>
              </a:buClr>
            </a:pPr>
            <a:r>
              <a:rPr lang="es-US" b="0" dirty="0">
                <a:solidFill>
                  <a:srgbClr val="00426A"/>
                </a:solidFill>
                <a:latin typeface="Montserrat" panose="00000500000000000000" pitchFamily="2" charset="0"/>
              </a:rPr>
              <a:t>Ayuda a los niños a autorregular </a:t>
            </a:r>
            <a:br>
              <a:rPr lang="es-US" b="0" dirty="0">
                <a:solidFill>
                  <a:srgbClr val="00426A"/>
                </a:solidFill>
                <a:latin typeface="Montserrat" panose="00000500000000000000" pitchFamily="2" charset="0"/>
              </a:rPr>
            </a:br>
            <a:r>
              <a:rPr lang="es-US" b="0" dirty="0">
                <a:solidFill>
                  <a:srgbClr val="00426A"/>
                </a:solidFill>
                <a:latin typeface="Montserrat" panose="00000500000000000000" pitchFamily="2" charset="0"/>
              </a:rPr>
              <a:t>su ingesta de alimentos.</a:t>
            </a:r>
          </a:p>
        </p:txBody>
      </p:sp>
    </p:spTree>
    <p:extLst>
      <p:ext uri="{BB962C8B-B14F-4D97-AF65-F5344CB8AC3E}">
        <p14:creationId xmlns:p14="http://schemas.microsoft.com/office/powerpoint/2010/main" val="301108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71600" y="228600"/>
            <a:ext cx="6400800" cy="6400800"/>
          </a:xfrm>
          <a:prstGeom prst="ellipse">
            <a:avLst/>
          </a:prstGeom>
          <a:solidFill>
            <a:srgbClr val="00426A"/>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62601075"/>
              </p:ext>
            </p:extLst>
          </p:nvPr>
        </p:nvGraphicFramePr>
        <p:xfrm>
          <a:off x="-304800" y="639763"/>
          <a:ext cx="9448800" cy="557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738230" y="2828836"/>
            <a:ext cx="3486724" cy="1200329"/>
          </a:xfrm>
          <a:prstGeom prst="rect">
            <a:avLst/>
          </a:prstGeom>
          <a:noFill/>
        </p:spPr>
        <p:txBody>
          <a:bodyPr wrap="square" rtlCol="0">
            <a:spAutoFit/>
          </a:bodyPr>
          <a:lstStyle/>
          <a:p>
            <a:pPr algn="ctr" rtl="0"/>
            <a:r>
              <a:rPr lang="es-US" sz="3600" b="1" dirty="0">
                <a:solidFill>
                  <a:schemeClr val="bg1"/>
                </a:solidFill>
                <a:latin typeface="Times New Roman" panose="02020603050405020304" pitchFamily="18" charset="0"/>
                <a:cs typeface="Times New Roman" panose="02020603050405020304" pitchFamily="18" charset="0"/>
              </a:rPr>
              <a:t>Alimentación receptiva</a:t>
            </a:r>
          </a:p>
        </p:txBody>
      </p:sp>
    </p:spTree>
    <p:extLst>
      <p:ext uri="{BB962C8B-B14F-4D97-AF65-F5344CB8AC3E}">
        <p14:creationId xmlns:p14="http://schemas.microsoft.com/office/powerpoint/2010/main" val="158149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732152"/>
          </a:xfrm>
        </p:spPr>
        <p:txBody>
          <a:bodyPr rtlCol="0" anchor="t">
            <a:normAutofit fontScale="90000"/>
          </a:bodyPr>
          <a:lstStyle/>
          <a:p>
            <a:pPr rtl="0"/>
            <a:r>
              <a:rPr lang="es-US" b="1">
                <a:solidFill>
                  <a:srgbClr val="00426A"/>
                </a:solidFill>
                <a:cs typeface="Times New Roman" panose="02020603050405020304" pitchFamily="18" charset="0"/>
              </a:rPr>
              <a:t>¿Cuál es el papel del cuidador en la alimentación receptiva?</a:t>
            </a:r>
          </a:p>
        </p:txBody>
      </p:sp>
      <p:sp>
        <p:nvSpPr>
          <p:cNvPr id="3" name="Content Placeholder 2"/>
          <p:cNvSpPr>
            <a:spLocks noGrp="1"/>
          </p:cNvSpPr>
          <p:nvPr>
            <p:ph idx="1"/>
          </p:nvPr>
        </p:nvSpPr>
        <p:spPr>
          <a:xfrm>
            <a:off x="628648" y="1409198"/>
            <a:ext cx="8215315" cy="4777290"/>
          </a:xfrm>
        </p:spPr>
        <p:txBody>
          <a:bodyPr rtlCol="0" anchor="t">
            <a:noAutofit/>
          </a:bodyPr>
          <a:lstStyle/>
          <a:p>
            <a:pPr>
              <a:spcBef>
                <a:spcPts val="1200"/>
              </a:spcBef>
              <a:buClr>
                <a:srgbClr val="00426A"/>
              </a:buClr>
            </a:pPr>
            <a:r>
              <a:rPr lang="es-US" sz="2100" b="0" dirty="0">
                <a:solidFill>
                  <a:srgbClr val="00426A"/>
                </a:solidFill>
                <a:latin typeface="Montserrat" panose="00000500000000000000" pitchFamily="2" charset="0"/>
              </a:rPr>
              <a:t>Reconocer las señales del niño.</a:t>
            </a:r>
          </a:p>
          <a:p>
            <a:pPr>
              <a:spcBef>
                <a:spcPts val="1200"/>
              </a:spcBef>
              <a:buClr>
                <a:srgbClr val="00426A"/>
              </a:buClr>
            </a:pPr>
            <a:r>
              <a:rPr lang="es-US" sz="2100" b="0" dirty="0">
                <a:solidFill>
                  <a:srgbClr val="00426A"/>
                </a:solidFill>
                <a:latin typeface="Montserrat" panose="00000500000000000000" pitchFamily="2" charset="0"/>
              </a:rPr>
              <a:t>Responder de manera rápida, emocional y apropiada.</a:t>
            </a:r>
          </a:p>
          <a:p>
            <a:pPr>
              <a:spcBef>
                <a:spcPts val="1200"/>
              </a:spcBef>
              <a:buClr>
                <a:srgbClr val="00426A"/>
              </a:buClr>
            </a:pPr>
            <a:r>
              <a:rPr lang="es-US" sz="2100" b="0" dirty="0">
                <a:solidFill>
                  <a:srgbClr val="00426A"/>
                </a:solidFill>
                <a:latin typeface="Montserrat" panose="00000500000000000000" pitchFamily="2" charset="0"/>
              </a:rPr>
              <a:t>Crear un entorno de alimentación relajado </a:t>
            </a:r>
            <a:br>
              <a:rPr lang="es-US" sz="2100" b="0" dirty="0">
                <a:solidFill>
                  <a:srgbClr val="00426A"/>
                </a:solidFill>
                <a:latin typeface="Montserrat" panose="00000500000000000000" pitchFamily="2" charset="0"/>
              </a:rPr>
            </a:br>
            <a:r>
              <a:rPr lang="es-US" sz="2100" b="0" dirty="0">
                <a:solidFill>
                  <a:srgbClr val="00426A"/>
                </a:solidFill>
                <a:latin typeface="Montserrat" panose="00000500000000000000" pitchFamily="2" charset="0"/>
              </a:rPr>
              <a:t>y agradable.</a:t>
            </a:r>
          </a:p>
          <a:p>
            <a:pPr>
              <a:spcBef>
                <a:spcPts val="1200"/>
              </a:spcBef>
              <a:buClr>
                <a:srgbClr val="00426A"/>
              </a:buClr>
            </a:pPr>
            <a:r>
              <a:rPr lang="es-US" sz="2100" b="0" dirty="0">
                <a:solidFill>
                  <a:srgbClr val="00426A"/>
                </a:solidFill>
                <a:latin typeface="Montserrat" panose="00000500000000000000" pitchFamily="2" charset="0"/>
              </a:rPr>
              <a:t>Servir alimentos saludables y sabrosos que </a:t>
            </a:r>
            <a:br>
              <a:rPr lang="es-US" sz="2100" b="0" dirty="0">
                <a:solidFill>
                  <a:srgbClr val="00426A"/>
                </a:solidFill>
                <a:latin typeface="Montserrat" panose="00000500000000000000" pitchFamily="2" charset="0"/>
              </a:rPr>
            </a:br>
            <a:r>
              <a:rPr lang="es-US" sz="2100" b="0" dirty="0">
                <a:solidFill>
                  <a:srgbClr val="00426A"/>
                </a:solidFill>
                <a:latin typeface="Montserrat" panose="00000500000000000000" pitchFamily="2" charset="0"/>
              </a:rPr>
              <a:t>sean apropiados para el desarrollo.</a:t>
            </a:r>
          </a:p>
          <a:p>
            <a:pPr>
              <a:spcBef>
                <a:spcPts val="1200"/>
              </a:spcBef>
              <a:buClr>
                <a:srgbClr val="00426A"/>
              </a:buClr>
            </a:pPr>
            <a:r>
              <a:rPr lang="es-US" sz="2100" b="0" dirty="0">
                <a:solidFill>
                  <a:srgbClr val="00426A"/>
                </a:solidFill>
                <a:latin typeface="Montserrat" panose="00000500000000000000" pitchFamily="2" charset="0"/>
              </a:rPr>
              <a:t>Ofrecer alimentos en un horario predecible a </a:t>
            </a:r>
            <a:br>
              <a:rPr lang="es-US" sz="2100" b="0" dirty="0">
                <a:solidFill>
                  <a:srgbClr val="00426A"/>
                </a:solidFill>
                <a:latin typeface="Montserrat" panose="00000500000000000000" pitchFamily="2" charset="0"/>
              </a:rPr>
            </a:br>
            <a:r>
              <a:rPr lang="es-US" sz="2100" b="0" dirty="0">
                <a:solidFill>
                  <a:srgbClr val="00426A"/>
                </a:solidFill>
                <a:latin typeface="Montserrat" panose="00000500000000000000" pitchFamily="2" charset="0"/>
              </a:rPr>
              <a:t>las horas en las que es probable que el niño </a:t>
            </a:r>
            <a:br>
              <a:rPr lang="es-US" sz="2100" b="0" dirty="0">
                <a:solidFill>
                  <a:srgbClr val="00426A"/>
                </a:solidFill>
                <a:latin typeface="Montserrat" panose="00000500000000000000" pitchFamily="2" charset="0"/>
              </a:rPr>
            </a:br>
            <a:r>
              <a:rPr lang="es-US" sz="2100" b="0" dirty="0">
                <a:solidFill>
                  <a:srgbClr val="00426A"/>
                </a:solidFill>
                <a:latin typeface="Montserrat" panose="00000500000000000000" pitchFamily="2" charset="0"/>
              </a:rPr>
              <a:t>tenga hambre.</a:t>
            </a:r>
          </a:p>
          <a:p>
            <a:pPr lvl="1" rtl="0">
              <a:buClr>
                <a:srgbClr val="00426A"/>
              </a:buClr>
            </a:pPr>
            <a:r>
              <a:rPr lang="es-US" sz="2100" dirty="0">
                <a:solidFill>
                  <a:srgbClr val="00426A"/>
                </a:solidFill>
                <a:latin typeface="Montserrat" panose="00000500000000000000" pitchFamily="2" charset="0"/>
              </a:rPr>
              <a:t>Para los bebés, el tiempo será más individualizado.</a:t>
            </a:r>
          </a:p>
          <a:p>
            <a:pPr lvl="1" rtl="0">
              <a:buClr>
                <a:srgbClr val="00426A"/>
              </a:buClr>
            </a:pPr>
            <a:r>
              <a:rPr lang="es-US" sz="2100" dirty="0">
                <a:solidFill>
                  <a:srgbClr val="00426A"/>
                </a:solidFill>
                <a:latin typeface="Montserrat" panose="00000500000000000000" pitchFamily="2" charset="0"/>
              </a:rPr>
              <a:t>Para los niños pequeños, deberá ser más estructurado para permitir las comidas en grupo.</a:t>
            </a:r>
          </a:p>
        </p:txBody>
      </p:sp>
    </p:spTree>
    <p:extLst>
      <p:ext uri="{BB962C8B-B14F-4D97-AF65-F5344CB8AC3E}">
        <p14:creationId xmlns:p14="http://schemas.microsoft.com/office/powerpoint/2010/main" val="17138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Hands holding an apple and an orange">
            <a:extLst>
              <a:ext uri="{FF2B5EF4-FFF2-40B4-BE49-F238E27FC236}">
                <a16:creationId xmlns:a16="http://schemas.microsoft.com/office/drawing/2014/main" id="{DC1CDD55-F0E3-4532-9701-E31FAF19EE0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0" y="2"/>
            <a:ext cx="565096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10" name="Picture 9" descr="Bananas">
            <a:extLst>
              <a:ext uri="{FF2B5EF4-FFF2-40B4-BE49-F238E27FC236}">
                <a16:creationId xmlns:a16="http://schemas.microsoft.com/office/drawing/2014/main" id="{54512229-D403-4356-88D6-9A726E2071DD}"/>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740152" y="1"/>
            <a:ext cx="3403847"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4" name="Picture 13" descr="Strawberries in a basket">
            <a:extLst>
              <a:ext uri="{FF2B5EF4-FFF2-40B4-BE49-F238E27FC236}">
                <a16:creationId xmlns:a16="http://schemas.microsoft.com/office/drawing/2014/main" id="{DC79F92D-188B-451C-B6B9-00AC10E8984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0" y="4316255"/>
            <a:ext cx="5127618"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p:cNvSpPr>
            <a:spLocks noGrp="1"/>
          </p:cNvSpPr>
          <p:nvPr>
            <p:ph type="title"/>
          </p:nvPr>
        </p:nvSpPr>
        <p:spPr>
          <a:xfrm>
            <a:off x="4757737" y="3996130"/>
            <a:ext cx="3735631" cy="1576910"/>
          </a:xfrm>
        </p:spPr>
        <p:txBody>
          <a:bodyPr vert="horz" lIns="91440" tIns="45720" rIns="91440" bIns="45720" rtlCol="0" anchor="b">
            <a:normAutofit/>
          </a:bodyPr>
          <a:lstStyle/>
          <a:p>
            <a:pPr rtl="0"/>
            <a:r>
              <a:rPr lang="es-US" sz="3800" b="1" kern="1200" dirty="0">
                <a:solidFill>
                  <a:srgbClr val="00426A"/>
                </a:solidFill>
                <a:cs typeface="Times New Roman" panose="02020603050405020304" pitchFamily="18" charset="0"/>
              </a:rPr>
              <a:t>¿Cuál es su fruta favorita?</a:t>
            </a:r>
          </a:p>
        </p:txBody>
      </p:sp>
    </p:spTree>
    <p:extLst>
      <p:ext uri="{BB962C8B-B14F-4D97-AF65-F5344CB8AC3E}">
        <p14:creationId xmlns:p14="http://schemas.microsoft.com/office/powerpoint/2010/main" val="521955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EC1FD-443E-4F72-86F5-044D34C1E071}"/>
              </a:ext>
            </a:extLst>
          </p:cNvPr>
          <p:cNvSpPr>
            <a:spLocks noGrp="1"/>
          </p:cNvSpPr>
          <p:nvPr>
            <p:ph type="title"/>
          </p:nvPr>
        </p:nvSpPr>
        <p:spPr/>
        <p:txBody>
          <a:bodyPr rtlCol="0">
            <a:normAutofit/>
          </a:bodyPr>
          <a:lstStyle/>
          <a:p>
            <a:pPr rtl="0"/>
            <a:r>
              <a:rPr lang="es-US" b="1" dirty="0">
                <a:solidFill>
                  <a:srgbClr val="00426A"/>
                </a:solidFill>
                <a:cs typeface="Times New Roman" panose="02020603050405020304" pitchFamily="18" charset="0"/>
              </a:rPr>
              <a:t>Señales de que tiene hambre y de que está satisfecho</a:t>
            </a:r>
          </a:p>
        </p:txBody>
      </p:sp>
      <p:sp>
        <p:nvSpPr>
          <p:cNvPr id="5" name="Content Placeholder 4">
            <a:extLst>
              <a:ext uri="{FF2B5EF4-FFF2-40B4-BE49-F238E27FC236}">
                <a16:creationId xmlns:a16="http://schemas.microsoft.com/office/drawing/2014/main" id="{1462D2E3-7C41-4515-873F-10A94E13D071}"/>
              </a:ext>
            </a:extLst>
          </p:cNvPr>
          <p:cNvSpPr>
            <a:spLocks noGrp="1"/>
          </p:cNvSpPr>
          <p:nvPr>
            <p:ph idx="1"/>
          </p:nvPr>
        </p:nvSpPr>
        <p:spPr>
          <a:xfrm>
            <a:off x="628650" y="1664481"/>
            <a:ext cx="8343900" cy="4645696"/>
          </a:xfrm>
        </p:spPr>
        <p:txBody>
          <a:bodyPr rtlCol="0">
            <a:normAutofit fontScale="92500" lnSpcReduction="10000"/>
          </a:bodyPr>
          <a:lstStyle/>
          <a:p>
            <a:pPr marL="0" marR="0" indent="0" rtl="0">
              <a:lnSpc>
                <a:spcPct val="107000"/>
              </a:lnSpc>
              <a:spcBef>
                <a:spcPts val="0"/>
              </a:spcBef>
              <a:spcAft>
                <a:spcPts val="0"/>
              </a:spcAft>
              <a:buClr>
                <a:srgbClr val="00426A"/>
              </a:buClr>
              <a:buNone/>
            </a:pPr>
            <a:r>
              <a:rPr lang="es-US" sz="2400"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t>Las señales son una oportunidad para conectar con las familias y analizar las señales que notan que su hijo utiliza y cómo responder. </a:t>
            </a:r>
            <a:br>
              <a:rPr lang="es-US" sz="2400"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br>
            <a:r>
              <a:rPr lang="es-US" sz="2400"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t>Los cuidadores también pueden hablar de las prácticas familiares en torno a la alimentación. </a:t>
            </a:r>
            <a:br>
              <a:rPr lang="en-US" sz="2400"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br>
            <a:endParaRPr lang="en-US" sz="2400" dirty="0">
              <a:solidFill>
                <a:srgbClr val="00426A"/>
              </a:solidFill>
              <a:effectLst/>
              <a:latin typeface="Montserrat" panose="00000500000000000000" pitchFamily="2" charset="0"/>
              <a:ea typeface="Calibri" panose="020F0502020204030204" pitchFamily="34" charset="0"/>
              <a:cs typeface="Times New Roman" panose="02020603050405020304" pitchFamily="18" charset="0"/>
            </a:endParaRPr>
          </a:p>
          <a:p>
            <a:pPr lvl="1" rtl="0">
              <a:lnSpc>
                <a:spcPct val="107000"/>
              </a:lnSpc>
              <a:spcBef>
                <a:spcPts val="0"/>
              </a:spcBef>
              <a:buClr>
                <a:srgbClr val="00426A"/>
              </a:buClr>
            </a:pPr>
            <a:r>
              <a:rPr lang="es-US"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t>¿Qué notan las familias como señales de hambre y saciedad?</a:t>
            </a:r>
            <a:endParaRPr lang="en-US" dirty="0">
              <a:solidFill>
                <a:srgbClr val="00426A"/>
              </a:solidFill>
              <a:effectLst/>
              <a:latin typeface="Montserrat" panose="00000500000000000000" pitchFamily="2" charset="0"/>
              <a:ea typeface="Calibri" panose="020F0502020204030204" pitchFamily="34" charset="0"/>
              <a:cs typeface="Times New Roman" panose="02020603050405020304" pitchFamily="18" charset="0"/>
            </a:endParaRPr>
          </a:p>
          <a:p>
            <a:pPr lvl="1" rtl="0">
              <a:lnSpc>
                <a:spcPct val="107000"/>
              </a:lnSpc>
              <a:spcBef>
                <a:spcPts val="0"/>
              </a:spcBef>
              <a:buClr>
                <a:srgbClr val="00426A"/>
              </a:buClr>
            </a:pPr>
            <a:endParaRPr lang="en-US"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endParaRPr>
          </a:p>
          <a:p>
            <a:pPr lvl="1" rtl="0">
              <a:lnSpc>
                <a:spcPct val="107000"/>
              </a:lnSpc>
              <a:spcBef>
                <a:spcPts val="0"/>
              </a:spcBef>
              <a:buClr>
                <a:srgbClr val="00426A"/>
              </a:buClr>
            </a:pPr>
            <a:r>
              <a:rPr lang="es-US"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t>¿Cómo responden?</a:t>
            </a:r>
          </a:p>
          <a:p>
            <a:pPr lvl="1" rtl="0">
              <a:lnSpc>
                <a:spcPct val="107000"/>
              </a:lnSpc>
              <a:spcBef>
                <a:spcPts val="0"/>
              </a:spcBef>
              <a:buClr>
                <a:srgbClr val="00426A"/>
              </a:buClr>
            </a:pPr>
            <a:endParaRPr lang="en-US" dirty="0">
              <a:solidFill>
                <a:srgbClr val="00426A"/>
              </a:solidFill>
              <a:latin typeface="Montserrat" panose="00000500000000000000" pitchFamily="2" charset="0"/>
              <a:ea typeface="Calibri" panose="020F0502020204030204" pitchFamily="34" charset="0"/>
              <a:cs typeface="Calibri" panose="020F0502020204030204" pitchFamily="34" charset="0"/>
            </a:endParaRPr>
          </a:p>
          <a:p>
            <a:pPr lvl="1" rtl="0">
              <a:lnSpc>
                <a:spcPct val="107000"/>
              </a:lnSpc>
              <a:spcBef>
                <a:spcPts val="0"/>
              </a:spcBef>
              <a:buClr>
                <a:srgbClr val="00426A"/>
              </a:buClr>
            </a:pPr>
            <a:r>
              <a:rPr lang="es-US"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t>¿Existen prácticas o creencias culturales </a:t>
            </a:r>
            <a:br>
              <a:rPr lang="es-US"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br>
            <a:r>
              <a:rPr lang="es-US" kern="1200" dirty="0">
                <a:solidFill>
                  <a:srgbClr val="00426A"/>
                </a:solidFill>
                <a:effectLst/>
                <a:latin typeface="Montserrat" panose="00000500000000000000" pitchFamily="2" charset="0"/>
                <a:ea typeface="Calibri" panose="020F0502020204030204" pitchFamily="34" charset="0"/>
                <a:cs typeface="Calibri" panose="020F0502020204030204" pitchFamily="34" charset="0"/>
              </a:rPr>
              <a:t>en torno a la alimentación de los bebés?</a:t>
            </a:r>
            <a:endParaRPr lang="en-US" dirty="0">
              <a:solidFill>
                <a:srgbClr val="00426A"/>
              </a:solidFill>
              <a:effectLst/>
              <a:latin typeface="Montserrat" panose="00000500000000000000" pitchFamily="2" charset="0"/>
              <a:ea typeface="Calibri" panose="020F0502020204030204" pitchFamily="34" charset="0"/>
              <a:cs typeface="Times New Roman" panose="02020603050405020304" pitchFamily="18" charset="0"/>
            </a:endParaRPr>
          </a:p>
          <a:p>
            <a:pPr rtl="0"/>
            <a:endParaRPr lang="en-US" dirty="0"/>
          </a:p>
        </p:txBody>
      </p:sp>
    </p:spTree>
    <p:extLst>
      <p:ext uri="{BB962C8B-B14F-4D97-AF65-F5344CB8AC3E}">
        <p14:creationId xmlns:p14="http://schemas.microsoft.com/office/powerpoint/2010/main" val="194092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rtlCol="0" anchor="b">
            <a:normAutofit/>
          </a:bodyPr>
          <a:lstStyle/>
          <a:p>
            <a:pPr rtl="0"/>
            <a:r>
              <a:rPr lang="es-US" b="1" dirty="0">
                <a:solidFill>
                  <a:srgbClr val="00426A"/>
                </a:solidFill>
                <a:cs typeface="Times New Roman" panose="02020603050405020304" pitchFamily="18" charset="0"/>
              </a:rPr>
              <a:t>Alimentación pausada </a:t>
            </a:r>
            <a:br>
              <a:rPr lang="es-US" b="1" dirty="0">
                <a:solidFill>
                  <a:srgbClr val="00426A"/>
                </a:solidFill>
                <a:cs typeface="Times New Roman" panose="02020603050405020304" pitchFamily="18" charset="0"/>
              </a:rPr>
            </a:br>
            <a:r>
              <a:rPr lang="es-US" b="1" dirty="0">
                <a:solidFill>
                  <a:srgbClr val="00426A"/>
                </a:solidFill>
                <a:cs typeface="Times New Roman" panose="02020603050405020304" pitchFamily="18" charset="0"/>
              </a:rPr>
              <a:t>con biberón</a:t>
            </a:r>
          </a:p>
        </p:txBody>
      </p:sp>
      <p:sp>
        <p:nvSpPr>
          <p:cNvPr id="3" name="Content Placeholder 2"/>
          <p:cNvSpPr>
            <a:spLocks noGrp="1"/>
          </p:cNvSpPr>
          <p:nvPr>
            <p:ph idx="1"/>
          </p:nvPr>
        </p:nvSpPr>
        <p:spPr>
          <a:xfrm>
            <a:off x="3724073" y="2438400"/>
            <a:ext cx="4939867" cy="3785419"/>
          </a:xfrm>
        </p:spPr>
        <p:txBody>
          <a:bodyPr rtlCol="0">
            <a:normAutofit fontScale="92500" lnSpcReduction="10000"/>
          </a:bodyPr>
          <a:lstStyle/>
          <a:p>
            <a:pPr marL="514350" indent="-514350" rtl="0">
              <a:buClr>
                <a:srgbClr val="00426A"/>
              </a:buClr>
              <a:buFont typeface="+mj-lt"/>
              <a:buAutoNum type="arabicPeriod"/>
            </a:pPr>
            <a:r>
              <a:rPr lang="es-US" sz="1700" b="0">
                <a:solidFill>
                  <a:srgbClr val="00426A"/>
                </a:solidFill>
                <a:latin typeface="Montserrat" panose="00000500000000000000" pitchFamily="2" charset="0"/>
              </a:rPr>
              <a:t>Sostenga al bebé en sus brazos, casi vertical.</a:t>
            </a:r>
          </a:p>
          <a:p>
            <a:pPr marL="514350" indent="-514350" rtl="0">
              <a:buClr>
                <a:srgbClr val="00426A"/>
              </a:buClr>
              <a:buFont typeface="+mj-lt"/>
              <a:buAutoNum type="arabicPeriod"/>
            </a:pPr>
            <a:r>
              <a:rPr lang="es-US" sz="1700" b="0">
                <a:solidFill>
                  <a:srgbClr val="00426A"/>
                </a:solidFill>
                <a:latin typeface="Montserrat" panose="00000500000000000000" pitchFamily="2" charset="0"/>
              </a:rPr>
              <a:t>Nunca introduzca el biberón en la boca del bebé.</a:t>
            </a:r>
          </a:p>
          <a:p>
            <a:pPr marL="514350" indent="-514350" rtl="0">
              <a:buClr>
                <a:srgbClr val="00426A"/>
              </a:buClr>
              <a:buFont typeface="+mj-lt"/>
              <a:buAutoNum type="arabicPeriod"/>
            </a:pPr>
            <a:r>
              <a:rPr lang="es-US" sz="1700" b="0">
                <a:solidFill>
                  <a:srgbClr val="00426A"/>
                </a:solidFill>
                <a:latin typeface="Montserrat" panose="00000500000000000000" pitchFamily="2" charset="0"/>
              </a:rPr>
              <a:t>Coloque el biberón casi de lado, no en posición vertical.</a:t>
            </a:r>
          </a:p>
          <a:p>
            <a:pPr marL="514350" indent="-514350" rtl="0">
              <a:buClr>
                <a:srgbClr val="00426A"/>
              </a:buClr>
              <a:buFont typeface="+mj-lt"/>
              <a:buAutoNum type="arabicPeriod"/>
            </a:pPr>
            <a:r>
              <a:rPr lang="es-US" sz="1700" b="0">
                <a:solidFill>
                  <a:srgbClr val="00426A"/>
                </a:solidFill>
                <a:latin typeface="Montserrat" panose="00000500000000000000" pitchFamily="2" charset="0"/>
              </a:rPr>
              <a:t>Verifique que el chupón se llene de leche y no de aire.</a:t>
            </a:r>
          </a:p>
          <a:p>
            <a:pPr marL="514350" indent="-514350" rtl="0">
              <a:buClr>
                <a:srgbClr val="00426A"/>
              </a:buClr>
              <a:buFont typeface="+mj-lt"/>
              <a:buAutoNum type="arabicPeriod"/>
            </a:pPr>
            <a:r>
              <a:rPr lang="es-US" sz="1700" b="0">
                <a:solidFill>
                  <a:srgbClr val="00426A"/>
                </a:solidFill>
                <a:latin typeface="Montserrat" panose="00000500000000000000" pitchFamily="2" charset="0"/>
              </a:rPr>
              <a:t>Deje que el bebé establezca el ritmo de la alimentación.</a:t>
            </a:r>
          </a:p>
          <a:p>
            <a:pPr marL="514350" indent="-514350" rtl="0">
              <a:buClr>
                <a:srgbClr val="00426A"/>
              </a:buClr>
              <a:buFont typeface="+mj-lt"/>
              <a:buAutoNum type="arabicPeriod"/>
            </a:pPr>
            <a:r>
              <a:rPr lang="es-US" sz="1700" b="0">
                <a:solidFill>
                  <a:srgbClr val="00426A"/>
                </a:solidFill>
                <a:latin typeface="Montserrat" panose="00000500000000000000" pitchFamily="2" charset="0"/>
              </a:rPr>
              <a:t>Cambie de brazo durante la alimentación.</a:t>
            </a:r>
          </a:p>
          <a:p>
            <a:pPr marL="514350" indent="-514350" rtl="0">
              <a:buClr>
                <a:srgbClr val="00426A"/>
              </a:buClr>
              <a:buFont typeface="+mj-lt"/>
              <a:buAutoNum type="arabicPeriod"/>
            </a:pPr>
            <a:r>
              <a:rPr lang="es-US" sz="1700">
                <a:solidFill>
                  <a:srgbClr val="00426A"/>
                </a:solidFill>
                <a:latin typeface="Montserrat" panose="00000500000000000000" pitchFamily="2" charset="0"/>
              </a:rPr>
              <a:t>Reconozca las señales de saciedad y deje de darle de comer cuando note estas señales.</a:t>
            </a:r>
            <a:endParaRPr lang="en-US" sz="1700" b="0" dirty="0">
              <a:solidFill>
                <a:srgbClr val="00426A"/>
              </a:solidFill>
              <a:latin typeface="Montserrat" panose="00000500000000000000" pitchFamily="2" charset="0"/>
            </a:endParaRPr>
          </a:p>
        </p:txBody>
      </p:sp>
      <p:pic>
        <p:nvPicPr>
          <p:cNvPr id="6" name="Picture 5" descr="A picture containing person, indoor, bed, baby&#10;&#10;Description automatically generated">
            <a:extLst>
              <a:ext uri="{FF2B5EF4-FFF2-40B4-BE49-F238E27FC236}">
                <a16:creationId xmlns:a16="http://schemas.microsoft.com/office/drawing/2014/main" id="{D710490B-4CF0-4AFE-8C61-5A6941B489B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4990"/>
            <a:ext cx="3508721" cy="6565684"/>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760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93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US" b="1" dirty="0">
                <a:solidFill>
                  <a:srgbClr val="00426A"/>
                </a:solidFill>
                <a:cs typeface="Times New Roman" panose="02020603050405020304" pitchFamily="18" charset="0"/>
              </a:rPr>
              <a:t>Beneficios de la </a:t>
            </a:r>
            <a:br>
              <a:rPr lang="es-US" b="1" dirty="0">
                <a:solidFill>
                  <a:srgbClr val="00426A"/>
                </a:solidFill>
                <a:cs typeface="Times New Roman" panose="02020603050405020304" pitchFamily="18" charset="0"/>
              </a:rPr>
            </a:br>
            <a:r>
              <a:rPr lang="es-US" b="1" dirty="0">
                <a:solidFill>
                  <a:srgbClr val="00426A"/>
                </a:solidFill>
                <a:cs typeface="Times New Roman" panose="02020603050405020304" pitchFamily="18" charset="0"/>
              </a:rPr>
              <a:t>alimentación receptiva</a:t>
            </a:r>
          </a:p>
        </p:txBody>
      </p:sp>
      <p:sp>
        <p:nvSpPr>
          <p:cNvPr id="3" name="Content Placeholder 2"/>
          <p:cNvSpPr>
            <a:spLocks noGrp="1"/>
          </p:cNvSpPr>
          <p:nvPr>
            <p:ph idx="1"/>
          </p:nvPr>
        </p:nvSpPr>
        <p:spPr>
          <a:xfrm>
            <a:off x="628650" y="1760895"/>
            <a:ext cx="7886700" cy="4351338"/>
          </a:xfrm>
        </p:spPr>
        <p:txBody>
          <a:bodyPr rtlCol="0">
            <a:normAutofit/>
          </a:bodyPr>
          <a:lstStyle/>
          <a:p>
            <a:pPr marL="0" indent="0" rtl="0">
              <a:buClr>
                <a:srgbClr val="00426A"/>
              </a:buClr>
              <a:buNone/>
            </a:pPr>
            <a:r>
              <a:rPr lang="es-US" sz="2000" b="1" dirty="0">
                <a:solidFill>
                  <a:srgbClr val="00426A"/>
                </a:solidFill>
                <a:latin typeface="Montserrat" panose="00000500000000000000" pitchFamily="2" charset="0"/>
              </a:rPr>
              <a:t>Mediante la alimentación receptiva los niños aprenden a:</a:t>
            </a:r>
          </a:p>
          <a:p>
            <a:pPr marL="0" indent="0" rtl="0">
              <a:spcBef>
                <a:spcPts val="1200"/>
              </a:spcBef>
              <a:buClr>
                <a:srgbClr val="00426A"/>
              </a:buClr>
              <a:buNone/>
            </a:pPr>
            <a:r>
              <a:rPr lang="es-US" sz="2000" b="0" dirty="0">
                <a:solidFill>
                  <a:srgbClr val="00426A"/>
                </a:solidFill>
                <a:latin typeface="Montserrat" panose="00000500000000000000" pitchFamily="2" charset="0"/>
              </a:rPr>
              <a:t>escuchar las señales de hambre y saciedad de su cuerpo;</a:t>
            </a:r>
          </a:p>
          <a:p>
            <a:pPr marL="0" indent="0" rtl="0">
              <a:spcBef>
                <a:spcPts val="1200"/>
              </a:spcBef>
              <a:buClr>
                <a:srgbClr val="00426A"/>
              </a:buClr>
              <a:buNone/>
            </a:pPr>
            <a:r>
              <a:rPr lang="es-US" sz="2000" b="0" dirty="0">
                <a:solidFill>
                  <a:srgbClr val="00426A"/>
                </a:solidFill>
                <a:latin typeface="Montserrat" panose="00000500000000000000" pitchFamily="2" charset="0"/>
              </a:rPr>
              <a:t>desarrollar el autocontrol con respecto a la cantidad de comida que ingerirán;</a:t>
            </a:r>
          </a:p>
          <a:p>
            <a:pPr marL="0" indent="0" rtl="0">
              <a:spcBef>
                <a:spcPts val="1200"/>
              </a:spcBef>
              <a:buClr>
                <a:srgbClr val="00426A"/>
              </a:buClr>
              <a:buNone/>
            </a:pPr>
            <a:r>
              <a:rPr lang="es-US" sz="2000" b="0" dirty="0">
                <a:solidFill>
                  <a:srgbClr val="00426A"/>
                </a:solidFill>
                <a:latin typeface="Montserrat" panose="00000500000000000000" pitchFamily="2" charset="0"/>
              </a:rPr>
              <a:t>participar activamente en las comidas y los refrigerios</a:t>
            </a:r>
            <a:r>
              <a:rPr lang="en-US" sz="2000" b="0" dirty="0">
                <a:solidFill>
                  <a:srgbClr val="00426A"/>
                </a:solidFill>
                <a:latin typeface="Montserrat" panose="00000500000000000000" pitchFamily="2" charset="0"/>
              </a:rPr>
              <a:t>;</a:t>
            </a:r>
            <a:endParaRPr lang="es-US" sz="2000" b="0" dirty="0">
              <a:solidFill>
                <a:srgbClr val="00426A"/>
              </a:solidFill>
              <a:latin typeface="Montserrat" panose="00000500000000000000" pitchFamily="2" charset="0"/>
            </a:endParaRPr>
          </a:p>
          <a:p>
            <a:pPr marL="0" indent="0" rtl="0">
              <a:spcBef>
                <a:spcPts val="1200"/>
              </a:spcBef>
              <a:buClr>
                <a:srgbClr val="00426A"/>
              </a:buClr>
              <a:buNone/>
            </a:pPr>
            <a:r>
              <a:rPr lang="es-US" sz="2000" b="0" dirty="0">
                <a:solidFill>
                  <a:srgbClr val="00426A"/>
                </a:solidFill>
                <a:latin typeface="Montserrat" panose="00000500000000000000" pitchFamily="2" charset="0"/>
              </a:rPr>
              <a:t>comunicar de manera eficaz sus necesidades </a:t>
            </a:r>
            <a:br>
              <a:rPr lang="es-US" sz="2000" b="0" dirty="0">
                <a:solidFill>
                  <a:srgbClr val="00426A"/>
                </a:solidFill>
                <a:latin typeface="Montserrat" panose="00000500000000000000" pitchFamily="2" charset="0"/>
              </a:rPr>
            </a:br>
            <a:r>
              <a:rPr lang="es-US" sz="2000" b="0" dirty="0">
                <a:solidFill>
                  <a:srgbClr val="00426A"/>
                </a:solidFill>
                <a:latin typeface="Montserrat" panose="00000500000000000000" pitchFamily="2" charset="0"/>
              </a:rPr>
              <a:t>y aprender que estas serán cubiertas.</a:t>
            </a:r>
            <a:endParaRPr lang="en-US" sz="2000" dirty="0"/>
          </a:p>
        </p:txBody>
      </p:sp>
      <p:sp>
        <p:nvSpPr>
          <p:cNvPr id="4" name="TextBox 3"/>
          <p:cNvSpPr txBox="1"/>
          <p:nvPr/>
        </p:nvSpPr>
        <p:spPr>
          <a:xfrm>
            <a:off x="2008095" y="5166988"/>
            <a:ext cx="5127811" cy="1200329"/>
          </a:xfrm>
          <a:prstGeom prst="rect">
            <a:avLst/>
          </a:prstGeom>
          <a:noFill/>
          <a:ln w="28575">
            <a:solidFill>
              <a:srgbClr val="FAAD14"/>
            </a:solidFill>
          </a:ln>
        </p:spPr>
        <p:txBody>
          <a:bodyPr wrap="square" rtlCol="0">
            <a:spAutoFit/>
          </a:bodyPr>
          <a:lstStyle/>
          <a:p>
            <a:pPr algn="ctr" rtl="0"/>
            <a:r>
              <a:rPr lang="es-US" dirty="0">
                <a:solidFill>
                  <a:srgbClr val="00426A"/>
                </a:solidFill>
                <a:latin typeface="Montserrat" panose="00000500000000000000" pitchFamily="2" charset="0"/>
              </a:rPr>
              <a:t>Para obtener más información sobre la alimentación receptiva, acceda a un módulo gratuito en línea en www.healthykidshealthyfuture.org.</a:t>
            </a:r>
          </a:p>
        </p:txBody>
      </p:sp>
    </p:spTree>
    <p:extLst>
      <p:ext uri="{BB962C8B-B14F-4D97-AF65-F5344CB8AC3E}">
        <p14:creationId xmlns:p14="http://schemas.microsoft.com/office/powerpoint/2010/main" val="351130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6"/>
            <a:ext cx="5419908" cy="1676603"/>
          </a:xfrm>
        </p:spPr>
        <p:txBody>
          <a:bodyPr rtlCol="0">
            <a:normAutofit/>
          </a:bodyPr>
          <a:lstStyle/>
          <a:p>
            <a:pPr rtl="0"/>
            <a:r>
              <a:rPr lang="es-US" sz="3000" b="1">
                <a:solidFill>
                  <a:srgbClr val="00426A"/>
                </a:solidFill>
                <a:cs typeface="Times New Roman" panose="02020603050405020304" pitchFamily="18" charset="0"/>
              </a:rPr>
              <a:t>Alimentación no receptiva</a:t>
            </a:r>
          </a:p>
        </p:txBody>
      </p:sp>
      <p:sp>
        <p:nvSpPr>
          <p:cNvPr id="3" name="Content Placeholder 2"/>
          <p:cNvSpPr>
            <a:spLocks noGrp="1"/>
          </p:cNvSpPr>
          <p:nvPr>
            <p:ph idx="1"/>
          </p:nvPr>
        </p:nvSpPr>
        <p:spPr>
          <a:xfrm>
            <a:off x="3724073" y="1941444"/>
            <a:ext cx="5177040" cy="4459356"/>
          </a:xfrm>
        </p:spPr>
        <p:txBody>
          <a:bodyPr rtlCol="0">
            <a:noAutofit/>
          </a:bodyPr>
          <a:lstStyle/>
          <a:p>
            <a:pPr marL="0" indent="0" rtl="0">
              <a:spcBef>
                <a:spcPts val="1200"/>
              </a:spcBef>
              <a:buClr>
                <a:srgbClr val="00426A"/>
              </a:buClr>
              <a:buNone/>
            </a:pPr>
            <a:r>
              <a:rPr lang="es-US" sz="1900" b="0" dirty="0">
                <a:latin typeface="Montserrat" panose="00000500000000000000" pitchFamily="2" charset="0"/>
              </a:rPr>
              <a:t>El cuidador no lee con precisión ni responde adecuadamente a las señales de hambre, saciedad o preferencia de alimentos del niño. </a:t>
            </a:r>
          </a:p>
          <a:p>
            <a:pPr marL="0" indent="0" rtl="0">
              <a:spcBef>
                <a:spcPts val="1200"/>
              </a:spcBef>
              <a:buClr>
                <a:srgbClr val="00426A"/>
              </a:buClr>
              <a:buNone/>
            </a:pPr>
            <a:r>
              <a:rPr lang="es-US" sz="1900" b="0" dirty="0">
                <a:latin typeface="Montserrat" panose="00000500000000000000" pitchFamily="2" charset="0"/>
              </a:rPr>
              <a:t>Hay una falta de interacciones positivas entre el cuidador y el niño. </a:t>
            </a:r>
          </a:p>
          <a:p>
            <a:pPr marL="0" indent="0" rtl="0">
              <a:spcBef>
                <a:spcPts val="1200"/>
              </a:spcBef>
              <a:buClr>
                <a:srgbClr val="00426A"/>
              </a:buClr>
              <a:buNone/>
            </a:pPr>
            <a:r>
              <a:rPr lang="es-US" sz="1900" b="0" dirty="0">
                <a:latin typeface="Montserrat" panose="00000500000000000000" pitchFamily="2" charset="0"/>
              </a:rPr>
              <a:t>Esto puede suceder de las siguientes formas:</a:t>
            </a:r>
          </a:p>
          <a:p>
            <a:pPr marL="222250" lvl="2" indent="0" rtl="0">
              <a:buClr>
                <a:srgbClr val="00426A"/>
              </a:buClr>
              <a:buNone/>
            </a:pPr>
            <a:r>
              <a:rPr lang="es-US" sz="1900" dirty="0">
                <a:latin typeface="Montserrat" panose="00000500000000000000" pitchFamily="2" charset="0"/>
              </a:rPr>
              <a:t>a. Se presiona al niño para comer o  </a:t>
            </a:r>
            <a:br>
              <a:rPr lang="es-US" sz="1900" dirty="0">
                <a:latin typeface="Montserrat" panose="00000500000000000000" pitchFamily="2" charset="0"/>
              </a:rPr>
            </a:br>
            <a:r>
              <a:rPr lang="es-US" sz="1900" dirty="0">
                <a:latin typeface="Montserrat" panose="00000500000000000000" pitchFamily="2" charset="0"/>
              </a:rPr>
              <a:t>    comer de más.</a:t>
            </a:r>
          </a:p>
          <a:p>
            <a:pPr marL="222250" lvl="2" indent="0" rtl="0">
              <a:buClr>
                <a:srgbClr val="00426A"/>
              </a:buClr>
              <a:buNone/>
            </a:pPr>
            <a:r>
              <a:rPr lang="es-US" sz="1900" dirty="0">
                <a:latin typeface="Montserrat" panose="00000500000000000000" pitchFamily="2" charset="0"/>
              </a:rPr>
              <a:t>b. El niño controla la situación.</a:t>
            </a:r>
          </a:p>
          <a:p>
            <a:pPr marL="222250" lvl="2" indent="0" rtl="0">
              <a:buClr>
                <a:srgbClr val="00426A"/>
              </a:buClr>
              <a:buNone/>
            </a:pPr>
            <a:r>
              <a:rPr lang="es-US" sz="1900" dirty="0">
                <a:latin typeface="Montserrat" panose="00000500000000000000" pitchFamily="2" charset="0"/>
              </a:rPr>
              <a:t>c. Se ignora al niño.</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r="108"/>
          <a:stretch/>
        </p:blipFill>
        <p:spPr>
          <a:xfrm>
            <a:off x="20" y="10"/>
            <a:ext cx="3476673" cy="6857990"/>
          </a:xfrm>
          <a:prstGeom prst="rect">
            <a:avLst/>
          </a:prstGeom>
          <a:effectLst/>
        </p:spPr>
      </p:pic>
    </p:spTree>
    <p:extLst>
      <p:ext uri="{BB962C8B-B14F-4D97-AF65-F5344CB8AC3E}">
        <p14:creationId xmlns:p14="http://schemas.microsoft.com/office/powerpoint/2010/main" val="331939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flipH="1">
            <a:off x="1002231" y="402409"/>
            <a:ext cx="3643087" cy="1859641"/>
          </a:xfrm>
          <a:prstGeom prst="wedgeRoundRectCallout">
            <a:avLst/>
          </a:prstGeom>
          <a:solidFill>
            <a:srgbClr val="5A8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2800" dirty="0">
                <a:latin typeface="Montserrat" panose="00000500000000000000" pitchFamily="2" charset="0"/>
              </a:rPr>
              <a:t>Los bebés </a:t>
            </a:r>
            <a:br>
              <a:rPr lang="es-US" sz="2800" dirty="0">
                <a:latin typeface="Montserrat" panose="00000500000000000000" pitchFamily="2" charset="0"/>
              </a:rPr>
            </a:br>
            <a:r>
              <a:rPr lang="es-US" sz="2800" dirty="0">
                <a:latin typeface="Montserrat" panose="00000500000000000000" pitchFamily="2" charset="0"/>
              </a:rPr>
              <a:t>no saben </a:t>
            </a:r>
            <a:br>
              <a:rPr lang="es-US" sz="2800" dirty="0">
                <a:latin typeface="Montserrat" panose="00000500000000000000" pitchFamily="2" charset="0"/>
              </a:rPr>
            </a:br>
            <a:r>
              <a:rPr lang="es-US" sz="2800" dirty="0">
                <a:latin typeface="Montserrat" panose="00000500000000000000" pitchFamily="2" charset="0"/>
              </a:rPr>
              <a:t>cuándo están satisfechos.</a:t>
            </a:r>
          </a:p>
        </p:txBody>
      </p:sp>
      <p:sp>
        <p:nvSpPr>
          <p:cNvPr id="4" name="Oval Callout 3"/>
          <p:cNvSpPr/>
          <p:nvPr/>
        </p:nvSpPr>
        <p:spPr>
          <a:xfrm>
            <a:off x="4706122" y="1056687"/>
            <a:ext cx="4055761" cy="2857403"/>
          </a:xfrm>
          <a:prstGeom prst="wedgeEllipseCallout">
            <a:avLst>
              <a:gd name="adj1" fmla="val 44671"/>
              <a:gd name="adj2" fmla="val 62068"/>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2400" dirty="0">
                <a:latin typeface="Montserrat" panose="00000500000000000000" pitchFamily="2" charset="0"/>
              </a:rPr>
              <a:t>Los bebés deben tomar todo el biberón o terminar toda la comida </a:t>
            </a:r>
            <a:br>
              <a:rPr lang="es-US" sz="2400" dirty="0">
                <a:latin typeface="Montserrat" panose="00000500000000000000" pitchFamily="2" charset="0"/>
              </a:rPr>
            </a:br>
            <a:r>
              <a:rPr lang="es-US" sz="2400" dirty="0">
                <a:latin typeface="Montserrat" panose="00000500000000000000" pitchFamily="2" charset="0"/>
              </a:rPr>
              <a:t>del plato.</a:t>
            </a:r>
          </a:p>
        </p:txBody>
      </p:sp>
      <p:sp>
        <p:nvSpPr>
          <p:cNvPr id="7" name="Rounded Rectangular Callout 6"/>
          <p:cNvSpPr/>
          <p:nvPr/>
        </p:nvSpPr>
        <p:spPr>
          <a:xfrm>
            <a:off x="382117" y="3082240"/>
            <a:ext cx="3816786" cy="2857403"/>
          </a:xfrm>
          <a:prstGeom prst="wedgeRoundRectCallout">
            <a:avLst/>
          </a:prstGeom>
          <a:solidFill>
            <a:srgbClr val="782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2800" dirty="0">
                <a:latin typeface="Montserrat" panose="00000500000000000000" pitchFamily="2" charset="0"/>
              </a:rPr>
              <a:t>En cuanto </a:t>
            </a:r>
            <a:br>
              <a:rPr lang="es-US" sz="2800" dirty="0">
                <a:latin typeface="Montserrat" panose="00000500000000000000" pitchFamily="2" charset="0"/>
              </a:rPr>
            </a:br>
            <a:r>
              <a:rPr lang="es-US" sz="2800" dirty="0">
                <a:latin typeface="Montserrat" panose="00000500000000000000" pitchFamily="2" charset="0"/>
              </a:rPr>
              <a:t>el niño llore </a:t>
            </a:r>
            <a:br>
              <a:rPr lang="es-US" sz="2800" dirty="0">
                <a:latin typeface="Montserrat" panose="00000500000000000000" pitchFamily="2" charset="0"/>
              </a:rPr>
            </a:br>
            <a:r>
              <a:rPr lang="es-US" sz="2800" dirty="0">
                <a:latin typeface="Montserrat" panose="00000500000000000000" pitchFamily="2" charset="0"/>
              </a:rPr>
              <a:t>o esté irritable, hay que ofrecerle comida.</a:t>
            </a:r>
          </a:p>
        </p:txBody>
      </p:sp>
      <p:sp>
        <p:nvSpPr>
          <p:cNvPr id="8" name="Title 1">
            <a:extLst>
              <a:ext uri="{FF2B5EF4-FFF2-40B4-BE49-F238E27FC236}">
                <a16:creationId xmlns:a16="http://schemas.microsoft.com/office/drawing/2014/main" id="{49208F53-4954-4100-9060-3DE8FCE16E02}"/>
              </a:ext>
            </a:extLst>
          </p:cNvPr>
          <p:cNvSpPr txBox="1">
            <a:spLocks/>
          </p:cNvSpPr>
          <p:nvPr/>
        </p:nvSpPr>
        <p:spPr>
          <a:xfrm>
            <a:off x="5270217" y="3082240"/>
            <a:ext cx="3491666" cy="3610625"/>
          </a:xfrm>
          <a:prstGeom prst="rect">
            <a:avLst/>
          </a:prstGeom>
        </p:spPr>
        <p:txBody>
          <a:bodyPr rtlCol="0" anchor="b">
            <a:normAutofit/>
          </a:bodyPr>
          <a:lstStyle>
            <a:lvl1pPr algn="l" defTabSz="914400" rtl="0" eaLnBrk="1" latinLnBrk="0" hangingPunct="1">
              <a:lnSpc>
                <a:spcPct val="90000"/>
              </a:lnSpc>
              <a:spcBef>
                <a:spcPct val="0"/>
              </a:spcBef>
              <a:buNone/>
              <a:defRPr sz="3600" kern="1200">
                <a:solidFill>
                  <a:schemeClr val="tx1"/>
                </a:solidFill>
                <a:latin typeface="Gotham Black" pitchFamily="50" charset="0"/>
                <a:ea typeface="+mj-ea"/>
                <a:cs typeface="+mj-cs"/>
              </a:defRPr>
            </a:lvl1pPr>
          </a:lstStyle>
          <a:p>
            <a:pPr rtl="0"/>
            <a:r>
              <a:rPr lang="es-US" b="1" dirty="0">
                <a:solidFill>
                  <a:srgbClr val="00426A"/>
                </a:solidFill>
                <a:latin typeface="Times New Roman" panose="02020603050405020304" pitchFamily="18" charset="0"/>
                <a:cs typeface="Times New Roman" panose="02020603050405020304" pitchFamily="18" charset="0"/>
              </a:rPr>
              <a:t>Creencias, valores y prácticas</a:t>
            </a:r>
          </a:p>
          <a:p>
            <a:pPr rtl="0"/>
            <a:endParaRPr lang="en-US" b="1" dirty="0">
              <a:solidFill>
                <a:srgbClr val="00426A"/>
              </a:solidFill>
              <a:latin typeface="Times New Roman" panose="02020603050405020304" pitchFamily="18" charset="0"/>
              <a:cs typeface="Times New Roman" panose="02020603050405020304" pitchFamily="18" charset="0"/>
            </a:endParaRPr>
          </a:p>
          <a:p>
            <a:pPr rtl="0"/>
            <a:endParaRPr lang="en-US" b="1" dirty="0">
              <a:solidFill>
                <a:srgbClr val="00426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70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1295" y="5279511"/>
            <a:ext cx="7261411" cy="739880"/>
          </a:xfrm>
          <a:prstGeom prst="rect">
            <a:avLst/>
          </a:prstGeom>
        </p:spPr>
        <p:txBody>
          <a:bodyPr vert="horz" lIns="91440" tIns="45720" rIns="91440" bIns="45720" rtlCol="0" anchor="b">
            <a:normAutofit/>
          </a:bodyPr>
          <a:lstStyle/>
          <a:p>
            <a:pPr algn="ctr" rtl="0">
              <a:lnSpc>
                <a:spcPct val="90000"/>
              </a:lnSpc>
              <a:spcBef>
                <a:spcPct val="0"/>
              </a:spcBef>
              <a:spcAft>
                <a:spcPts val="600"/>
              </a:spcAft>
              <a:defRPr/>
            </a:pPr>
            <a:r>
              <a:rPr lang="es-US" sz="3600" b="1" dirty="0">
                <a:solidFill>
                  <a:srgbClr val="00426A"/>
                </a:solidFill>
                <a:latin typeface="Times New Roman" panose="02020603050405020304" pitchFamily="18" charset="0"/>
                <a:ea typeface="+mj-ea"/>
                <a:cs typeface="Times New Roman" panose="02020603050405020304" pitchFamily="18" charset="0"/>
              </a:rPr>
              <a:t>Descanso</a:t>
            </a:r>
          </a:p>
        </p:txBody>
      </p:sp>
      <p:pic>
        <p:nvPicPr>
          <p:cNvPr id="6" name="Content Placeholder 5"/>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rcRect/>
          <a:stretch/>
        </p:blipFill>
        <p:spPr>
          <a:xfrm>
            <a:off x="21" y="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958407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0648" y="2103437"/>
            <a:ext cx="6414702" cy="1325563"/>
          </a:xfrm>
        </p:spPr>
        <p:txBody>
          <a:bodyPr rtlCol="0">
            <a:noAutofit/>
          </a:bodyPr>
          <a:lstStyle/>
          <a:p>
            <a:pPr rtl="0"/>
            <a:r>
              <a:rPr lang="es-US" b="1" i="0" u="none" strike="noStrike" kern="1200" cap="none" spc="0" normalizeH="0" noProof="0" dirty="0">
                <a:ln>
                  <a:noFill/>
                </a:ln>
                <a:solidFill>
                  <a:srgbClr val="00426A"/>
                </a:solidFill>
                <a:effectLst/>
                <a:uLnTx/>
                <a:uFillTx/>
                <a:cs typeface="Times New Roman" panose="02020603050405020304" pitchFamily="18" charset="0"/>
              </a:rPr>
              <a:t>Identificar la función que tienen los profesionales de CET en la nutrición de personas que se alimentan de modo saludable.</a:t>
            </a:r>
            <a:endParaRPr lang="en-US" b="1" dirty="0">
              <a:solidFill>
                <a:srgbClr val="00426A"/>
              </a:solidFill>
              <a:cs typeface="Times New Roman" panose="02020603050405020304" pitchFamily="18" charset="0"/>
            </a:endParaRPr>
          </a:p>
        </p:txBody>
      </p:sp>
      <p:pic>
        <p:nvPicPr>
          <p:cNvPr id="6" name="Picture 5">
            <a:extLst>
              <a:ext uri="{FF2B5EF4-FFF2-40B4-BE49-F238E27FC236}">
                <a16:creationId xmlns:a16="http://schemas.microsoft.com/office/drawing/2014/main" id="{D87D56F3-3B58-4802-A4C8-A8F057C281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8499" y="675093"/>
            <a:ext cx="2056949" cy="4754880"/>
          </a:xfrm>
          <a:prstGeom prst="rect">
            <a:avLst/>
          </a:prstGeom>
        </p:spPr>
      </p:pic>
    </p:spTree>
    <p:extLst>
      <p:ext uri="{BB962C8B-B14F-4D97-AF65-F5344CB8AC3E}">
        <p14:creationId xmlns:p14="http://schemas.microsoft.com/office/powerpoint/2010/main" val="202657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35;p18">
            <a:extLst>
              <a:ext uri="{FF2B5EF4-FFF2-40B4-BE49-F238E27FC236}">
                <a16:creationId xmlns:a16="http://schemas.microsoft.com/office/drawing/2014/main" id="{602727E3-CCE0-4F26-89E2-D338050A57B4}"/>
              </a:ext>
            </a:extLst>
          </p:cNvPr>
          <p:cNvSpPr txBox="1">
            <a:spLocks/>
          </p:cNvSpPr>
          <p:nvPr/>
        </p:nvSpPr>
        <p:spPr>
          <a:xfrm>
            <a:off x="671520" y="3689351"/>
            <a:ext cx="3271838" cy="1325562"/>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3600" kern="1200">
                <a:solidFill>
                  <a:schemeClr val="tx1"/>
                </a:solidFill>
                <a:latin typeface="Gotham Black" pitchFamily="50" charset="0"/>
                <a:ea typeface="+mj-ea"/>
                <a:cs typeface="+mj-cs"/>
              </a:defRPr>
            </a:lvl1pPr>
          </a:lstStyle>
          <a:p>
            <a:pPr rtl="0"/>
            <a:br>
              <a:rPr lang="en-US" b="1" dirty="0">
                <a:solidFill>
                  <a:schemeClr val="dk1"/>
                </a:solidFill>
                <a:latin typeface="Times New Roman" panose="02020603050405020304" pitchFamily="18" charset="0"/>
                <a:cs typeface="Times New Roman" panose="02020603050405020304" pitchFamily="18" charset="0"/>
              </a:rPr>
            </a:br>
            <a:r>
              <a:rPr lang="es-US" sz="3200" b="1" dirty="0">
                <a:solidFill>
                  <a:srgbClr val="00426A"/>
                </a:solidFill>
                <a:latin typeface="Times New Roman" panose="02020603050405020304" pitchFamily="18" charset="0"/>
                <a:cs typeface="Times New Roman" panose="02020603050405020304" pitchFamily="18" charset="0"/>
              </a:rPr>
              <a:t>Desarrollo de </a:t>
            </a:r>
            <a:br>
              <a:rPr lang="es-US" sz="3200" b="1" dirty="0">
                <a:solidFill>
                  <a:srgbClr val="00426A"/>
                </a:solidFill>
                <a:latin typeface="Times New Roman" panose="02020603050405020304" pitchFamily="18" charset="0"/>
                <a:cs typeface="Times New Roman" panose="02020603050405020304" pitchFamily="18" charset="0"/>
              </a:rPr>
            </a:br>
            <a:r>
              <a:rPr lang="es-US" sz="3200" b="1" dirty="0">
                <a:solidFill>
                  <a:srgbClr val="00426A"/>
                </a:solidFill>
                <a:latin typeface="Times New Roman" panose="02020603050405020304" pitchFamily="18" charset="0"/>
                <a:cs typeface="Times New Roman" panose="02020603050405020304" pitchFamily="18" charset="0"/>
              </a:rPr>
              <a:t>un cuidado </a:t>
            </a:r>
            <a:br>
              <a:rPr lang="es-US" sz="3200" b="1" dirty="0">
                <a:solidFill>
                  <a:srgbClr val="00426A"/>
                </a:solidFill>
                <a:latin typeface="Times New Roman" panose="02020603050405020304" pitchFamily="18" charset="0"/>
                <a:cs typeface="Times New Roman" panose="02020603050405020304" pitchFamily="18" charset="0"/>
              </a:rPr>
            </a:br>
            <a:r>
              <a:rPr lang="es-US" sz="3200" b="1" dirty="0">
                <a:solidFill>
                  <a:srgbClr val="00426A"/>
                </a:solidFill>
                <a:latin typeface="Times New Roman" panose="02020603050405020304" pitchFamily="18" charset="0"/>
                <a:cs typeface="Times New Roman" panose="02020603050405020304" pitchFamily="18" charset="0"/>
              </a:rPr>
              <a:t>infantil en favor de la lactancia</a:t>
            </a:r>
            <a:br>
              <a:rPr lang="en-US" b="1" dirty="0">
                <a:solidFill>
                  <a:schemeClr val="dk1"/>
                </a:solidFill>
                <a:latin typeface="Times New Roman" panose="02020603050405020304" pitchFamily="18" charset="0"/>
                <a:cs typeface="Times New Roman" panose="02020603050405020304" pitchFamily="18" charset="0"/>
              </a:rPr>
            </a:br>
            <a:endParaRPr lang="en-US" b="1" dirty="0">
              <a:solidFill>
                <a:schemeClr val="dk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AD53627-C5C1-4263-8B06-C94E5426044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943358" y="14705"/>
            <a:ext cx="5220081" cy="6572252"/>
          </a:xfrm>
          <a:prstGeom prst="rect">
            <a:avLst/>
          </a:prstGeom>
        </p:spPr>
      </p:pic>
    </p:spTree>
    <p:extLst>
      <p:ext uri="{BB962C8B-B14F-4D97-AF65-F5344CB8AC3E}">
        <p14:creationId xmlns:p14="http://schemas.microsoft.com/office/powerpoint/2010/main" val="1842435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C05B2-7F02-4CF0-99F9-DA3178352C7A}"/>
              </a:ext>
            </a:extLst>
          </p:cNvPr>
          <p:cNvSpPr>
            <a:spLocks noGrp="1"/>
          </p:cNvSpPr>
          <p:nvPr>
            <p:ph type="title"/>
          </p:nvPr>
        </p:nvSpPr>
        <p:spPr/>
        <p:txBody>
          <a:bodyPr rtlCol="0"/>
          <a:lstStyle/>
          <a:p>
            <a:pPr rtl="0"/>
            <a:r>
              <a:rPr lang="es-US" b="1">
                <a:solidFill>
                  <a:srgbClr val="00426A"/>
                </a:solidFill>
                <a:cs typeface="Times New Roman" panose="02020603050405020304" pitchFamily="18" charset="0"/>
              </a:rPr>
              <a:t>División de la responsabilidad</a:t>
            </a:r>
          </a:p>
        </p:txBody>
      </p:sp>
      <p:graphicFrame>
        <p:nvGraphicFramePr>
          <p:cNvPr id="4" name="Table 4">
            <a:extLst>
              <a:ext uri="{FF2B5EF4-FFF2-40B4-BE49-F238E27FC236}">
                <a16:creationId xmlns:a16="http://schemas.microsoft.com/office/drawing/2014/main" id="{CC200EC8-20F7-4D46-828B-85F69ECCCE25}"/>
              </a:ext>
            </a:extLst>
          </p:cNvPr>
          <p:cNvGraphicFramePr>
            <a:graphicFrameLocks noGrp="1"/>
          </p:cNvGraphicFramePr>
          <p:nvPr>
            <p:extLst>
              <p:ext uri="{D42A27DB-BD31-4B8C-83A1-F6EECF244321}">
                <p14:modId xmlns:p14="http://schemas.microsoft.com/office/powerpoint/2010/main" val="327799810"/>
              </p:ext>
            </p:extLst>
          </p:nvPr>
        </p:nvGraphicFramePr>
        <p:xfrm>
          <a:off x="731520" y="1397000"/>
          <a:ext cx="7783830" cy="4937760"/>
        </p:xfrm>
        <a:graphic>
          <a:graphicData uri="http://schemas.openxmlformats.org/drawingml/2006/table">
            <a:tbl>
              <a:tblPr firstRow="1" bandRow="1">
                <a:tableStyleId>{5C22544A-7EE6-4342-B048-85BDC9FD1C3A}</a:tableStyleId>
              </a:tblPr>
              <a:tblGrid>
                <a:gridCol w="3392072">
                  <a:extLst>
                    <a:ext uri="{9D8B030D-6E8A-4147-A177-3AD203B41FA5}">
                      <a16:colId xmlns:a16="http://schemas.microsoft.com/office/drawing/2014/main" val="597711805"/>
                    </a:ext>
                  </a:extLst>
                </a:gridCol>
                <a:gridCol w="4391758">
                  <a:extLst>
                    <a:ext uri="{9D8B030D-6E8A-4147-A177-3AD203B41FA5}">
                      <a16:colId xmlns:a16="http://schemas.microsoft.com/office/drawing/2014/main" val="2823811240"/>
                    </a:ext>
                  </a:extLst>
                </a:gridCol>
              </a:tblGrid>
              <a:tr h="370840">
                <a:tc>
                  <a:txBody>
                    <a:bodyPr/>
                    <a:lstStyle/>
                    <a:p>
                      <a:pPr rtl="0"/>
                      <a:r>
                        <a:rPr lang="es-US" sz="2000" dirty="0">
                          <a:latin typeface="Montserrat" panose="00000500000000000000" pitchFamily="2" charset="0"/>
                        </a:rPr>
                        <a:t>Los adultos son responsables de:</a:t>
                      </a:r>
                    </a:p>
                  </a:txBody>
                  <a:tcPr>
                    <a:solidFill>
                      <a:srgbClr val="00426A"/>
                    </a:solidFill>
                  </a:tcPr>
                </a:tc>
                <a:tc>
                  <a:txBody>
                    <a:bodyPr/>
                    <a:lstStyle/>
                    <a:p>
                      <a:pPr rtl="0"/>
                      <a:r>
                        <a:rPr lang="es-US" sz="2000" dirty="0">
                          <a:latin typeface="Montserrat" panose="00000500000000000000" pitchFamily="2" charset="0"/>
                        </a:rPr>
                        <a:t>Los bebés son responsables de:</a:t>
                      </a:r>
                    </a:p>
                  </a:txBody>
                  <a:tcPr>
                    <a:solidFill>
                      <a:srgbClr val="00426A"/>
                    </a:solidFill>
                  </a:tcPr>
                </a:tc>
                <a:extLst>
                  <a:ext uri="{0D108BD9-81ED-4DB2-BD59-A6C34878D82A}">
                    <a16:rowId xmlns:a16="http://schemas.microsoft.com/office/drawing/2014/main" val="3393402708"/>
                  </a:ext>
                </a:extLst>
              </a:tr>
              <a:tr h="370840">
                <a:tc>
                  <a:txBody>
                    <a:bodyPr/>
                    <a:lstStyle/>
                    <a:p>
                      <a:pPr marL="285750" indent="-285750" rtl="0">
                        <a:buFont typeface="Arial" panose="020B0604020202020204" pitchFamily="34" charset="0"/>
                        <a:buChar char="•"/>
                      </a:pPr>
                      <a:r>
                        <a:rPr lang="es-US" sz="2000" b="1">
                          <a:latin typeface="Montserrat" panose="00000500000000000000" pitchFamily="2" charset="0"/>
                        </a:rPr>
                        <a:t>Qué</a:t>
                      </a:r>
                      <a:r>
                        <a:rPr lang="es-US" sz="2000">
                          <a:latin typeface="Montserrat" panose="00000500000000000000" pitchFamily="2" charset="0"/>
                        </a:rPr>
                        <a:t> dar de comer</a:t>
                      </a: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2000" b="1" dirty="0">
                          <a:latin typeface="Montserrat" panose="00000500000000000000" pitchFamily="2" charset="0"/>
                        </a:rPr>
                        <a:t>Cuándo</a:t>
                      </a:r>
                      <a:r>
                        <a:rPr lang="es-US" sz="2000" dirty="0">
                          <a:latin typeface="Montserrat" panose="00000500000000000000" pitchFamily="2" charset="0"/>
                        </a:rPr>
                        <a:t> comer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2000" b="1" dirty="0">
                          <a:latin typeface="Montserrat" panose="00000500000000000000" pitchFamily="2" charset="0"/>
                        </a:rPr>
                        <a:t>Cuánto </a:t>
                      </a:r>
                      <a:r>
                        <a:rPr lang="es-US" sz="2000" dirty="0">
                          <a:latin typeface="Montserrat" panose="00000500000000000000" pitchFamily="2" charset="0"/>
                        </a:rPr>
                        <a:t>comer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2000" b="1" dirty="0">
                          <a:latin typeface="Montserrat" panose="00000500000000000000" pitchFamily="2" charset="0"/>
                        </a:rPr>
                        <a:t>Decidir </a:t>
                      </a:r>
                      <a:r>
                        <a:rPr lang="es-US" sz="2000" dirty="0">
                          <a:latin typeface="Montserrat" panose="00000500000000000000" pitchFamily="2" charset="0"/>
                        </a:rPr>
                        <a:t>si comen o no lo que se les ofrece</a:t>
                      </a:r>
                    </a:p>
                    <a:p>
                      <a:pPr rtl="0"/>
                      <a:endParaRPr lang="en-US" sz="2000" dirty="0">
                        <a:latin typeface="Montserrat" panose="00000500000000000000" pitchFamily="2" charset="0"/>
                      </a:endParaRPr>
                    </a:p>
                  </a:txBody>
                  <a:tcPr>
                    <a:solidFill>
                      <a:schemeClr val="accent1">
                        <a:lumMod val="20000"/>
                        <a:lumOff val="80000"/>
                      </a:schemeClr>
                    </a:solidFill>
                  </a:tcPr>
                </a:tc>
                <a:extLst>
                  <a:ext uri="{0D108BD9-81ED-4DB2-BD59-A6C34878D82A}">
                    <a16:rowId xmlns:a16="http://schemas.microsoft.com/office/drawing/2014/main" val="733455856"/>
                  </a:ext>
                </a:extLst>
              </a:tr>
              <a:tr h="213360">
                <a:tc>
                  <a:txBody>
                    <a:bodyPr/>
                    <a:lstStyle/>
                    <a:p>
                      <a:pPr marL="0" algn="l" defTabSz="914400" rtl="0" eaLnBrk="1" latinLnBrk="0" hangingPunct="1"/>
                      <a:r>
                        <a:rPr lang="es-US" sz="2000" b="1" kern="1200">
                          <a:solidFill>
                            <a:schemeClr val="lt1"/>
                          </a:solidFill>
                          <a:latin typeface="Montserrat" panose="00000500000000000000" pitchFamily="2" charset="0"/>
                          <a:ea typeface="+mn-ea"/>
                          <a:cs typeface="+mn-cs"/>
                        </a:rPr>
                        <a:t>Los adultos son responsables de:</a:t>
                      </a:r>
                    </a:p>
                  </a:txBody>
                  <a:tcPr>
                    <a:solidFill>
                      <a:srgbClr val="00426A"/>
                    </a:solidFill>
                  </a:tcPr>
                </a:tc>
                <a:tc>
                  <a:txBody>
                    <a:bodyPr/>
                    <a:lstStyle/>
                    <a:p>
                      <a:pPr marL="0" algn="l" defTabSz="914400" rtl="0" eaLnBrk="1" latinLnBrk="0" hangingPunct="1"/>
                      <a:r>
                        <a:rPr lang="es-US" sz="2000" b="1" kern="1200" dirty="0">
                          <a:solidFill>
                            <a:schemeClr val="lt1"/>
                          </a:solidFill>
                          <a:latin typeface="Montserrat" panose="00000500000000000000" pitchFamily="2" charset="0"/>
                          <a:ea typeface="+mn-ea"/>
                          <a:cs typeface="+mn-cs"/>
                        </a:rPr>
                        <a:t>Los niños pequeños y </a:t>
                      </a:r>
                      <a:br>
                        <a:rPr lang="es-US" sz="2000" b="1" kern="1200" dirty="0">
                          <a:solidFill>
                            <a:schemeClr val="lt1"/>
                          </a:solidFill>
                          <a:latin typeface="Montserrat" panose="00000500000000000000" pitchFamily="2" charset="0"/>
                          <a:ea typeface="+mn-ea"/>
                          <a:cs typeface="+mn-cs"/>
                        </a:rPr>
                      </a:br>
                      <a:r>
                        <a:rPr lang="es-US" sz="2000" b="1" kern="1200" dirty="0">
                          <a:solidFill>
                            <a:schemeClr val="lt1"/>
                          </a:solidFill>
                          <a:latin typeface="Montserrat" panose="00000500000000000000" pitchFamily="2" charset="0"/>
                          <a:ea typeface="+mn-ea"/>
                          <a:cs typeface="+mn-cs"/>
                        </a:rPr>
                        <a:t>en edad preescolar </a:t>
                      </a:r>
                      <a:br>
                        <a:rPr lang="es-US" sz="2000" b="1" kern="1200" dirty="0">
                          <a:solidFill>
                            <a:schemeClr val="lt1"/>
                          </a:solidFill>
                          <a:latin typeface="Montserrat" panose="00000500000000000000" pitchFamily="2" charset="0"/>
                          <a:ea typeface="+mn-ea"/>
                          <a:cs typeface="+mn-cs"/>
                        </a:rPr>
                      </a:br>
                      <a:r>
                        <a:rPr lang="es-US" sz="2000" b="1" kern="1200" dirty="0">
                          <a:solidFill>
                            <a:schemeClr val="lt1"/>
                          </a:solidFill>
                          <a:latin typeface="Montserrat" panose="00000500000000000000" pitchFamily="2" charset="0"/>
                          <a:ea typeface="+mn-ea"/>
                          <a:cs typeface="+mn-cs"/>
                        </a:rPr>
                        <a:t>son responsables de:</a:t>
                      </a:r>
                    </a:p>
                  </a:txBody>
                  <a:tcPr>
                    <a:solidFill>
                      <a:srgbClr val="00426A"/>
                    </a:solidFill>
                  </a:tcPr>
                </a:tc>
                <a:extLst>
                  <a:ext uri="{0D108BD9-81ED-4DB2-BD59-A6C34878D82A}">
                    <a16:rowId xmlns:a16="http://schemas.microsoft.com/office/drawing/2014/main" val="76768656"/>
                  </a:ext>
                </a:extLst>
              </a:tr>
              <a:tr h="2133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2000" b="1">
                          <a:latin typeface="Montserrat" panose="00000500000000000000" pitchFamily="2" charset="0"/>
                        </a:rPr>
                        <a:t>Qué</a:t>
                      </a:r>
                      <a:r>
                        <a:rPr lang="es-US" sz="2000">
                          <a:latin typeface="Montserrat" panose="00000500000000000000" pitchFamily="2" charset="0"/>
                        </a:rPr>
                        <a:t> dar de comer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2000" b="1">
                          <a:latin typeface="Montserrat" panose="00000500000000000000" pitchFamily="2" charset="0"/>
                        </a:rPr>
                        <a:t>Cuándo</a:t>
                      </a:r>
                      <a:r>
                        <a:rPr lang="es-US" sz="2000">
                          <a:latin typeface="Montserrat" panose="00000500000000000000" pitchFamily="2" charset="0"/>
                        </a:rPr>
                        <a:t> comer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2000" b="1">
                          <a:latin typeface="Montserrat" panose="00000500000000000000" pitchFamily="2" charset="0"/>
                        </a:rPr>
                        <a:t>Dónde </a:t>
                      </a:r>
                      <a:r>
                        <a:rPr lang="es-US" sz="2000">
                          <a:latin typeface="Montserrat" panose="00000500000000000000" pitchFamily="2" charset="0"/>
                        </a:rPr>
                        <a:t>comer</a:t>
                      </a:r>
                    </a:p>
                    <a:p>
                      <a:pPr marL="0" algn="l" defTabSz="914400" rtl="0" eaLnBrk="1" latinLnBrk="0" hangingPunct="1"/>
                      <a:endParaRPr lang="en-US" sz="2000" b="1" kern="1200" dirty="0">
                        <a:solidFill>
                          <a:schemeClr val="lt1"/>
                        </a:solidFill>
                        <a:latin typeface="Montserrat" panose="00000500000000000000" pitchFamily="2" charset="0"/>
                        <a:ea typeface="+mn-ea"/>
                        <a:cs typeface="+mn-cs"/>
                      </a:endParaRP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2000" b="1" dirty="0">
                          <a:latin typeface="Montserrat" panose="00000500000000000000" pitchFamily="2" charset="0"/>
                        </a:rPr>
                        <a:t>Cuánto </a:t>
                      </a:r>
                      <a:r>
                        <a:rPr lang="es-US" sz="2000" b="0" dirty="0">
                          <a:latin typeface="Montserrat" panose="00000500000000000000" pitchFamily="2" charset="0"/>
                        </a:rPr>
                        <a:t>comer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US" sz="2000" b="1" dirty="0">
                          <a:latin typeface="Montserrat" panose="00000500000000000000" pitchFamily="2" charset="0"/>
                        </a:rPr>
                        <a:t>Decidir </a:t>
                      </a:r>
                      <a:r>
                        <a:rPr lang="es-US" sz="2000" dirty="0">
                          <a:latin typeface="Montserrat" panose="00000500000000000000" pitchFamily="2" charset="0"/>
                        </a:rPr>
                        <a:t>si comen o no lo que se les ofrece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Montserrat" panose="00000500000000000000" pitchFamily="2" charset="0"/>
                      </a:endParaRPr>
                    </a:p>
                    <a:p>
                      <a:pPr marL="0" algn="l" defTabSz="914400" rtl="0" eaLnBrk="1" latinLnBrk="0" hangingPunct="1"/>
                      <a:endParaRPr lang="en-US" sz="2000" b="1" kern="1200" dirty="0">
                        <a:solidFill>
                          <a:schemeClr val="lt1"/>
                        </a:solidFill>
                        <a:latin typeface="Montserrat" panose="00000500000000000000" pitchFamily="2"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15177933"/>
                  </a:ext>
                </a:extLst>
              </a:tr>
            </a:tbl>
          </a:graphicData>
        </a:graphic>
      </p:graphicFrame>
    </p:spTree>
    <p:extLst>
      <p:ext uri="{BB962C8B-B14F-4D97-AF65-F5344CB8AC3E}">
        <p14:creationId xmlns:p14="http://schemas.microsoft.com/office/powerpoint/2010/main" val="1328933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8"/>
            <a:ext cx="8188780" cy="1325563"/>
          </a:xfrm>
        </p:spPr>
        <p:txBody>
          <a:bodyPr rtlCol="0">
            <a:noAutofit/>
          </a:bodyPr>
          <a:lstStyle/>
          <a:p>
            <a:pPr rtl="0"/>
            <a:br>
              <a:rPr lang="en-US" b="1" dirty="0">
                <a:cs typeface="Times New Roman" panose="02020603050405020304" pitchFamily="18" charset="0"/>
              </a:rPr>
            </a:br>
            <a:r>
              <a:rPr lang="es-US" b="1" dirty="0">
                <a:solidFill>
                  <a:srgbClr val="00426A"/>
                </a:solidFill>
                <a:effectLst/>
                <a:ea typeface="Calibri" panose="020F0502020204030204" pitchFamily="34" charset="0"/>
                <a:cs typeface="Times New Roman" panose="02020603050405020304" pitchFamily="18" charset="0"/>
              </a:rPr>
              <a:t>¿Cuál es el papel del cuidador </a:t>
            </a:r>
            <a:br>
              <a:rPr lang="es-US" b="1" dirty="0">
                <a:solidFill>
                  <a:srgbClr val="00426A"/>
                </a:solidFill>
                <a:effectLst/>
                <a:ea typeface="Calibri" panose="020F0502020204030204" pitchFamily="34" charset="0"/>
                <a:cs typeface="Times New Roman" panose="02020603050405020304" pitchFamily="18" charset="0"/>
              </a:rPr>
            </a:br>
            <a:r>
              <a:rPr lang="es-US" b="1" dirty="0">
                <a:solidFill>
                  <a:srgbClr val="00426A"/>
                </a:solidFill>
                <a:effectLst/>
                <a:ea typeface="Calibri" panose="020F0502020204030204" pitchFamily="34" charset="0"/>
                <a:cs typeface="Times New Roman" panose="02020603050405020304" pitchFamily="18" charset="0"/>
              </a:rPr>
              <a:t>en la alimentación receptiva?</a:t>
            </a:r>
            <a:endParaRPr lang="en-US" b="1" dirty="0">
              <a:solidFill>
                <a:srgbClr val="00426A"/>
              </a:solidFill>
              <a:cs typeface="Times New Roman" panose="02020603050405020304" pitchFamily="18" charset="0"/>
            </a:endParaRPr>
          </a:p>
        </p:txBody>
      </p:sp>
      <p:sp>
        <p:nvSpPr>
          <p:cNvPr id="12" name="Content Placeholder 11"/>
          <p:cNvSpPr>
            <a:spLocks noGrp="1"/>
          </p:cNvSpPr>
          <p:nvPr>
            <p:ph idx="1"/>
          </p:nvPr>
        </p:nvSpPr>
        <p:spPr>
          <a:xfrm>
            <a:off x="628650" y="2154093"/>
            <a:ext cx="7886700" cy="4351338"/>
          </a:xfrm>
        </p:spPr>
        <p:txBody>
          <a:bodyPr rtlCol="0">
            <a:normAutofit/>
          </a:bodyPr>
          <a:lstStyle/>
          <a:p>
            <a:pPr>
              <a:spcBef>
                <a:spcPts val="1400"/>
              </a:spcBef>
              <a:buClr>
                <a:srgbClr val="00426A"/>
              </a:buClr>
            </a:pPr>
            <a:r>
              <a:rPr lang="es-US" sz="2400" b="0" dirty="0">
                <a:solidFill>
                  <a:srgbClr val="00426A"/>
                </a:solidFill>
                <a:latin typeface="Montserrat" panose="00000500000000000000" pitchFamily="2" charset="0"/>
              </a:rPr>
              <a:t>Prestar atención y responder a las señales de hambre y saciedad.</a:t>
            </a:r>
          </a:p>
          <a:p>
            <a:pPr>
              <a:spcBef>
                <a:spcPts val="1400"/>
              </a:spcBef>
              <a:buClr>
                <a:srgbClr val="00426A"/>
              </a:buClr>
            </a:pPr>
            <a:r>
              <a:rPr lang="es-US" sz="2400" b="0" dirty="0">
                <a:solidFill>
                  <a:srgbClr val="00426A"/>
                </a:solidFill>
                <a:latin typeface="Montserrat" panose="00000500000000000000" pitchFamily="2" charset="0"/>
              </a:rPr>
              <a:t>Elegir y preparar la comida.</a:t>
            </a:r>
          </a:p>
          <a:p>
            <a:pPr>
              <a:spcBef>
                <a:spcPts val="1400"/>
              </a:spcBef>
              <a:buClr>
                <a:srgbClr val="00426A"/>
              </a:buClr>
            </a:pPr>
            <a:r>
              <a:rPr lang="es-US" sz="2400" b="0" dirty="0">
                <a:solidFill>
                  <a:srgbClr val="00426A"/>
                </a:solidFill>
                <a:latin typeface="Montserrat" panose="00000500000000000000" pitchFamily="2" charset="0"/>
              </a:rPr>
              <a:t>Hacer que las comidas sean placenteras.</a:t>
            </a:r>
          </a:p>
          <a:p>
            <a:pPr>
              <a:spcBef>
                <a:spcPts val="1400"/>
              </a:spcBef>
              <a:buClr>
                <a:srgbClr val="00426A"/>
              </a:buClr>
            </a:pPr>
            <a:r>
              <a:rPr lang="es-US" sz="2400" b="0" dirty="0">
                <a:solidFill>
                  <a:srgbClr val="00426A"/>
                </a:solidFill>
                <a:latin typeface="Montserrat" panose="00000500000000000000" pitchFamily="2" charset="0"/>
              </a:rPr>
              <a:t>Servir como ejemplo de las habilidades sociales a la hora de comer.</a:t>
            </a:r>
          </a:p>
          <a:p>
            <a:pPr>
              <a:spcBef>
                <a:spcPts val="1400"/>
              </a:spcBef>
              <a:buClr>
                <a:srgbClr val="00426A"/>
              </a:buClr>
            </a:pPr>
            <a:r>
              <a:rPr lang="es-US" sz="2400" b="0" dirty="0">
                <a:solidFill>
                  <a:srgbClr val="00426A"/>
                </a:solidFill>
                <a:latin typeface="Montserrat" panose="00000500000000000000" pitchFamily="2" charset="0"/>
              </a:rPr>
              <a:t>Tener en cuenta la falta de experiencia alimentaria de los niños.</a:t>
            </a:r>
          </a:p>
          <a:p>
            <a:pPr>
              <a:spcBef>
                <a:spcPts val="1400"/>
              </a:spcBef>
              <a:buClr>
                <a:srgbClr val="00426A"/>
              </a:buClr>
            </a:pPr>
            <a:r>
              <a:rPr lang="es-US" sz="2400" b="0" dirty="0">
                <a:solidFill>
                  <a:srgbClr val="00426A"/>
                </a:solidFill>
                <a:latin typeface="Montserrat" panose="00000500000000000000" pitchFamily="2" charset="0"/>
              </a:rPr>
              <a:t>Confiar en las decisiones que los niños toman en cuanto a la alimentación.</a:t>
            </a:r>
          </a:p>
          <a:p>
            <a:pPr rtl="0">
              <a:buClr>
                <a:srgbClr val="00426A"/>
              </a:buClr>
              <a:buFont typeface="Arial" panose="020B0604020202020204" pitchFamily="34" charset="0"/>
              <a:buChar char="•"/>
            </a:pPr>
            <a:endParaRPr lang="en-US" sz="2400" b="0" dirty="0">
              <a:solidFill>
                <a:srgbClr val="00426A"/>
              </a:solidFill>
              <a:latin typeface="Montserrat" panose="00000500000000000000" pitchFamily="2" charset="0"/>
            </a:endParaRPr>
          </a:p>
        </p:txBody>
      </p:sp>
    </p:spTree>
    <p:extLst>
      <p:ext uri="{BB962C8B-B14F-4D97-AF65-F5344CB8AC3E}">
        <p14:creationId xmlns:p14="http://schemas.microsoft.com/office/powerpoint/2010/main" val="268162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746"/>
            <a:ext cx="7886700" cy="1325563"/>
          </a:xfrm>
        </p:spPr>
        <p:txBody>
          <a:bodyPr rtlCol="0">
            <a:normAutofit/>
          </a:bodyPr>
          <a:lstStyle/>
          <a:p>
            <a:pPr rtl="0"/>
            <a:br>
              <a:rPr lang="en-US" sz="4000" dirty="0"/>
            </a:br>
            <a:r>
              <a:rPr lang="es-US" b="1">
                <a:solidFill>
                  <a:srgbClr val="00426A"/>
                </a:solidFill>
                <a:cs typeface="Times New Roman" panose="02020603050405020304" pitchFamily="18" charset="0"/>
              </a:rPr>
              <a:t>Objetivos</a:t>
            </a:r>
          </a:p>
        </p:txBody>
      </p:sp>
      <p:sp>
        <p:nvSpPr>
          <p:cNvPr id="3" name="Content Placeholder 2"/>
          <p:cNvSpPr>
            <a:spLocks noGrp="1"/>
          </p:cNvSpPr>
          <p:nvPr>
            <p:ph idx="1"/>
          </p:nvPr>
        </p:nvSpPr>
        <p:spPr>
          <a:xfrm>
            <a:off x="2048620" y="1801017"/>
            <a:ext cx="6464129" cy="4351338"/>
          </a:xfrm>
        </p:spPr>
        <p:txBody>
          <a:bodyPr rtlCol="0">
            <a:normAutofit lnSpcReduction="10000"/>
          </a:bodyPr>
          <a:lstStyle/>
          <a:p>
            <a:pPr marL="457200" indent="-457200" rtl="0">
              <a:buClr>
                <a:srgbClr val="00426A"/>
              </a:buClr>
              <a:buFont typeface="+mj-lt"/>
              <a:buAutoNum type="arabicParenR"/>
            </a:pPr>
            <a:r>
              <a:rPr lang="es-US" sz="2400" b="0" dirty="0">
                <a:solidFill>
                  <a:srgbClr val="002060"/>
                </a:solidFill>
                <a:latin typeface="Montserrat" panose="00000500000000000000" pitchFamily="2" charset="0"/>
              </a:rPr>
              <a:t>Analizar las etapas de desarrollo de la adopción de hábitos alimenticios saludables y los desafíos comunes.</a:t>
            </a:r>
          </a:p>
          <a:p>
            <a:pPr marL="457200" indent="-457200" rtl="0">
              <a:buClr>
                <a:srgbClr val="00426A"/>
              </a:buClr>
              <a:buFont typeface="+mj-lt"/>
              <a:buAutoNum type="arabicParenR"/>
            </a:pPr>
            <a:r>
              <a:rPr lang="es-US" sz="2400" b="0" dirty="0">
                <a:solidFill>
                  <a:srgbClr val="002060"/>
                </a:solidFill>
                <a:latin typeface="Montserrat" panose="00000500000000000000" pitchFamily="2" charset="0"/>
              </a:rPr>
              <a:t>Comprender qué es la alimentación receptiva.</a:t>
            </a:r>
          </a:p>
          <a:p>
            <a:pPr marL="457200" indent="-457200" rtl="0">
              <a:buClr>
                <a:srgbClr val="00426A"/>
              </a:buClr>
              <a:buFont typeface="+mj-lt"/>
              <a:buAutoNum type="arabicParenR"/>
            </a:pPr>
            <a:r>
              <a:rPr lang="es-US" sz="2400" b="0" dirty="0">
                <a:solidFill>
                  <a:srgbClr val="002060"/>
                </a:solidFill>
                <a:latin typeface="Montserrat" panose="00000500000000000000" pitchFamily="2" charset="0"/>
              </a:rPr>
              <a:t>Identificar la función que tienen los profesionales de CET en la nutrición de personas que se alimentan de modo saludable. </a:t>
            </a:r>
          </a:p>
          <a:p>
            <a:pPr marL="457200" indent="-457200" rtl="0">
              <a:buClr>
                <a:srgbClr val="00426A"/>
              </a:buClr>
              <a:buFont typeface="+mj-lt"/>
              <a:buAutoNum type="arabicParenR"/>
            </a:pPr>
            <a:r>
              <a:rPr lang="es-US" sz="2400" b="0" dirty="0">
                <a:solidFill>
                  <a:srgbClr val="002060"/>
                </a:solidFill>
                <a:latin typeface="Montserrat" panose="00000500000000000000" pitchFamily="2" charset="0"/>
              </a:rPr>
              <a:t>Identificar una o más buenas prácticas de nutrición para incorporarlas a sus rutinas diarias con los niños.</a:t>
            </a:r>
          </a:p>
          <a:p>
            <a:pPr marL="0" indent="0" rtl="0">
              <a:buClr>
                <a:srgbClr val="B1DF70"/>
              </a:buClr>
              <a:buNone/>
            </a:pPr>
            <a:endParaRPr lang="en-US" sz="3000" dirty="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99" y="1449793"/>
            <a:ext cx="2056949" cy="4754880"/>
          </a:xfrm>
          <a:prstGeom prst="rect">
            <a:avLst/>
          </a:prstGeom>
        </p:spPr>
      </p:pic>
    </p:spTree>
    <p:extLst>
      <p:ext uri="{BB962C8B-B14F-4D97-AF65-F5344CB8AC3E}">
        <p14:creationId xmlns:p14="http://schemas.microsoft.com/office/powerpoint/2010/main" val="3823753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8"/>
            <a:ext cx="8188780" cy="1325563"/>
          </a:xfrm>
        </p:spPr>
        <p:txBody>
          <a:bodyPr rtlCol="0">
            <a:noAutofit/>
          </a:bodyPr>
          <a:lstStyle/>
          <a:p>
            <a:pPr rtl="0"/>
            <a:br>
              <a:rPr lang="en-US" sz="3200" b="1" dirty="0">
                <a:cs typeface="Times New Roman" panose="02020603050405020304" pitchFamily="18" charset="0"/>
              </a:rPr>
            </a:br>
            <a:r>
              <a:rPr lang="es-US" sz="3200" b="1" dirty="0">
                <a:solidFill>
                  <a:srgbClr val="00426A"/>
                </a:solidFill>
                <a:effectLst/>
                <a:ea typeface="Calibri" panose="020F0502020204030204" pitchFamily="34" charset="0"/>
                <a:cs typeface="Times New Roman" panose="02020603050405020304" pitchFamily="18" charset="0"/>
              </a:rPr>
              <a:t>¿Cuáles son las responsabilidades</a:t>
            </a:r>
            <a:br>
              <a:rPr lang="es-US" sz="3200" b="1" dirty="0">
                <a:solidFill>
                  <a:srgbClr val="00426A"/>
                </a:solidFill>
                <a:effectLst/>
                <a:ea typeface="Calibri" panose="020F0502020204030204" pitchFamily="34" charset="0"/>
                <a:cs typeface="Times New Roman" panose="02020603050405020304" pitchFamily="18" charset="0"/>
              </a:rPr>
            </a:br>
            <a:r>
              <a:rPr lang="es-US" sz="3200" b="1" dirty="0">
                <a:solidFill>
                  <a:srgbClr val="00426A"/>
                </a:solidFill>
                <a:effectLst/>
                <a:ea typeface="Calibri" panose="020F0502020204030204" pitchFamily="34" charset="0"/>
                <a:cs typeface="Times New Roman" panose="02020603050405020304" pitchFamily="18" charset="0"/>
              </a:rPr>
              <a:t>del niño?</a:t>
            </a:r>
            <a:endParaRPr lang="en-US" sz="3200" b="1" dirty="0">
              <a:solidFill>
                <a:srgbClr val="00426A"/>
              </a:solidFill>
              <a:cs typeface="Times New Roman" panose="02020603050405020304" pitchFamily="18" charset="0"/>
            </a:endParaRPr>
          </a:p>
        </p:txBody>
      </p:sp>
      <p:grpSp>
        <p:nvGrpSpPr>
          <p:cNvPr id="17" name="Group 16">
            <a:extLst>
              <a:ext uri="{FF2B5EF4-FFF2-40B4-BE49-F238E27FC236}">
                <a16:creationId xmlns:a16="http://schemas.microsoft.com/office/drawing/2014/main" id="{7CA2143C-FE85-404B-8EC0-205C0A38539B}"/>
              </a:ext>
            </a:extLst>
          </p:cNvPr>
          <p:cNvGrpSpPr/>
          <p:nvPr/>
        </p:nvGrpSpPr>
        <p:grpSpPr>
          <a:xfrm>
            <a:off x="1238249" y="2360386"/>
            <a:ext cx="1962151" cy="2590800"/>
            <a:chOff x="628649" y="2068286"/>
            <a:chExt cx="1962151" cy="2590800"/>
          </a:xfrm>
        </p:grpSpPr>
        <p:sp>
          <p:nvSpPr>
            <p:cNvPr id="9" name="Rectangle 8">
              <a:extLst>
                <a:ext uri="{FF2B5EF4-FFF2-40B4-BE49-F238E27FC236}">
                  <a16:creationId xmlns:a16="http://schemas.microsoft.com/office/drawing/2014/main" id="{1D8B35E2-2CAD-4A50-A7F2-810F0178FD88}"/>
                </a:ext>
              </a:extLst>
            </p:cNvPr>
            <p:cNvSpPr/>
            <p:nvPr/>
          </p:nvSpPr>
          <p:spPr>
            <a:xfrm>
              <a:off x="628649" y="2068286"/>
              <a:ext cx="1962151" cy="2590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en-US" dirty="0">
                <a:latin typeface="Montserrat" panose="00000500000000000000" pitchFamily="2" charset="0"/>
              </a:endParaRPr>
            </a:p>
            <a:p>
              <a:pPr algn="ctr" rtl="0"/>
              <a:r>
                <a:rPr lang="es-US" dirty="0">
                  <a:latin typeface="Montserrat" panose="00000500000000000000" pitchFamily="2" charset="0"/>
                </a:rPr>
                <a:t>Comer la cantidad de alimentos que necesita.</a:t>
              </a:r>
            </a:p>
          </p:txBody>
        </p:sp>
        <p:sp>
          <p:nvSpPr>
            <p:cNvPr id="10" name="Graphic 3" descr="Badge 1 with solid fill">
              <a:extLst>
                <a:ext uri="{FF2B5EF4-FFF2-40B4-BE49-F238E27FC236}">
                  <a16:creationId xmlns:a16="http://schemas.microsoft.com/office/drawing/2014/main" id="{753CF28A-C0EE-4C72-B2D7-677A7DB417B8}"/>
                </a:ext>
              </a:extLst>
            </p:cNvPr>
            <p:cNvSpPr/>
            <p:nvPr/>
          </p:nvSpPr>
          <p:spPr>
            <a:xfrm>
              <a:off x="1194109" y="2193993"/>
              <a:ext cx="723499" cy="723500"/>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401431 w 723499"/>
                <a:gd name="connsiteY7" fmla="*/ 515303 h 723500"/>
                <a:gd name="connsiteX8" fmla="*/ 346405 w 723499"/>
                <a:gd name="connsiteY8" fmla="*/ 515303 h 723500"/>
                <a:gd name="connsiteX9" fmla="*/ 346405 w 723499"/>
                <a:gd name="connsiteY9" fmla="*/ 252498 h 723500"/>
                <a:gd name="connsiteX10" fmla="*/ 331689 w 723499"/>
                <a:gd name="connsiteY10" fmla="*/ 261671 h 723500"/>
                <a:gd name="connsiteX11" fmla="*/ 315725 w 723499"/>
                <a:gd name="connsiteY11" fmla="*/ 269577 h 723500"/>
                <a:gd name="connsiteX12" fmla="*/ 297066 w 723499"/>
                <a:gd name="connsiteY12" fmla="*/ 276063 h 723500"/>
                <a:gd name="connsiteX13" fmla="*/ 275558 w 723499"/>
                <a:gd name="connsiteY13" fmla="*/ 281912 h 723500"/>
                <a:gd name="connsiteX14" fmla="*/ 275558 w 723499"/>
                <a:gd name="connsiteY14" fmla="*/ 237954 h 723500"/>
                <a:gd name="connsiteX15" fmla="*/ 289941 w 723499"/>
                <a:gd name="connsiteY15" fmla="*/ 233524 h 723500"/>
                <a:gd name="connsiteX16" fmla="*/ 302762 w 723499"/>
                <a:gd name="connsiteY16" fmla="*/ 229095 h 723500"/>
                <a:gd name="connsiteX17" fmla="*/ 315411 w 723499"/>
                <a:gd name="connsiteY17" fmla="*/ 223876 h 723500"/>
                <a:gd name="connsiteX18" fmla="*/ 328060 w 723499"/>
                <a:gd name="connsiteY18" fmla="*/ 218656 h 723500"/>
                <a:gd name="connsiteX19" fmla="*/ 340224 w 723499"/>
                <a:gd name="connsiteY19" fmla="*/ 212331 h 723500"/>
                <a:gd name="connsiteX20" fmla="*/ 352415 w 723499"/>
                <a:gd name="connsiteY20" fmla="*/ 205664 h 723500"/>
                <a:gd name="connsiteX21" fmla="*/ 365531 w 723499"/>
                <a:gd name="connsiteY21" fmla="*/ 198044 h 723500"/>
                <a:gd name="connsiteX22" fmla="*/ 378666 w 723499"/>
                <a:gd name="connsiteY22" fmla="*/ 190424 h 723500"/>
                <a:gd name="connsiteX23" fmla="*/ 401431 w 723499"/>
                <a:gd name="connsiteY23" fmla="*/ 190424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401431" y="515303"/>
                  </a:moveTo>
                  <a:lnTo>
                    <a:pt x="346405" y="515303"/>
                  </a:lnTo>
                  <a:lnTo>
                    <a:pt x="346405" y="252498"/>
                  </a:lnTo>
                  <a:cubicBezTo>
                    <a:pt x="341757" y="255673"/>
                    <a:pt x="336852" y="258731"/>
                    <a:pt x="331689" y="261671"/>
                  </a:cubicBezTo>
                  <a:cubicBezTo>
                    <a:pt x="326529" y="264621"/>
                    <a:pt x="321198" y="267260"/>
                    <a:pt x="315725" y="269577"/>
                  </a:cubicBezTo>
                  <a:cubicBezTo>
                    <a:pt x="309807" y="271901"/>
                    <a:pt x="303587" y="274063"/>
                    <a:pt x="297066" y="276063"/>
                  </a:cubicBezTo>
                  <a:cubicBezTo>
                    <a:pt x="290544" y="278063"/>
                    <a:pt x="283375" y="280013"/>
                    <a:pt x="275558" y="281912"/>
                  </a:cubicBezTo>
                  <a:lnTo>
                    <a:pt x="275558" y="237954"/>
                  </a:lnTo>
                  <a:cubicBezTo>
                    <a:pt x="280828" y="236474"/>
                    <a:pt x="285623" y="234998"/>
                    <a:pt x="289941" y="233524"/>
                  </a:cubicBezTo>
                  <a:cubicBezTo>
                    <a:pt x="294259" y="232051"/>
                    <a:pt x="298533" y="230575"/>
                    <a:pt x="302762" y="229095"/>
                  </a:cubicBezTo>
                  <a:cubicBezTo>
                    <a:pt x="306962" y="227409"/>
                    <a:pt x="311191" y="225676"/>
                    <a:pt x="315411" y="223876"/>
                  </a:cubicBezTo>
                  <a:cubicBezTo>
                    <a:pt x="319630" y="222075"/>
                    <a:pt x="323840" y="220351"/>
                    <a:pt x="328060" y="218656"/>
                  </a:cubicBezTo>
                  <a:cubicBezTo>
                    <a:pt x="332061" y="216548"/>
                    <a:pt x="336115" y="214439"/>
                    <a:pt x="340224" y="212331"/>
                  </a:cubicBezTo>
                  <a:cubicBezTo>
                    <a:pt x="344332" y="210224"/>
                    <a:pt x="348396" y="208000"/>
                    <a:pt x="352415" y="205664"/>
                  </a:cubicBezTo>
                  <a:cubicBezTo>
                    <a:pt x="356861" y="203352"/>
                    <a:pt x="361233" y="200813"/>
                    <a:pt x="365531" y="198044"/>
                  </a:cubicBezTo>
                  <a:cubicBezTo>
                    <a:pt x="369830" y="195275"/>
                    <a:pt x="374209" y="192736"/>
                    <a:pt x="378666" y="190424"/>
                  </a:cubicBezTo>
                  <a:lnTo>
                    <a:pt x="401431" y="190424"/>
                  </a:lnTo>
                  <a:close/>
                </a:path>
              </a:pathLst>
            </a:custGeom>
            <a:solidFill>
              <a:srgbClr val="00426A"/>
            </a:solidFill>
            <a:ln w="9525" cap="flat">
              <a:noFill/>
              <a:prstDash val="solid"/>
              <a:miter/>
            </a:ln>
          </p:spPr>
          <p:txBody>
            <a:bodyPr rtlCol="0" anchor="ctr"/>
            <a:lstStyle/>
            <a:p>
              <a:pPr rtl="0"/>
              <a:endParaRPr lang="en-US"/>
            </a:p>
          </p:txBody>
        </p:sp>
      </p:grpSp>
      <p:grpSp>
        <p:nvGrpSpPr>
          <p:cNvPr id="16" name="Group 15">
            <a:extLst>
              <a:ext uri="{FF2B5EF4-FFF2-40B4-BE49-F238E27FC236}">
                <a16:creationId xmlns:a16="http://schemas.microsoft.com/office/drawing/2014/main" id="{FD32F8F9-820B-4462-B511-CFD9B21E176B}"/>
              </a:ext>
            </a:extLst>
          </p:cNvPr>
          <p:cNvGrpSpPr/>
          <p:nvPr/>
        </p:nvGrpSpPr>
        <p:grpSpPr>
          <a:xfrm>
            <a:off x="3501753" y="2349502"/>
            <a:ext cx="1962151" cy="2590800"/>
            <a:chOff x="2729592" y="2057402"/>
            <a:chExt cx="1962151" cy="2590800"/>
          </a:xfrm>
        </p:grpSpPr>
        <p:sp>
          <p:nvSpPr>
            <p:cNvPr id="13" name="Rectangle 12">
              <a:extLst>
                <a:ext uri="{FF2B5EF4-FFF2-40B4-BE49-F238E27FC236}">
                  <a16:creationId xmlns:a16="http://schemas.microsoft.com/office/drawing/2014/main" id="{3D3CB07B-6476-4090-BBBB-A842D21F2F82}"/>
                </a:ext>
              </a:extLst>
            </p:cNvPr>
            <p:cNvSpPr/>
            <p:nvPr/>
          </p:nvSpPr>
          <p:spPr>
            <a:xfrm>
              <a:off x="2729592" y="2057402"/>
              <a:ext cx="1962151" cy="2590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0"/>
              <a:endParaRPr lang="en-US" sz="1600" b="0" dirty="0">
                <a:latin typeface="Montserrat" panose="00000500000000000000" pitchFamily="2" charset="0"/>
              </a:endParaRPr>
            </a:p>
            <a:p>
              <a:pPr algn="ctr" rtl="0"/>
              <a:endParaRPr lang="en-US" sz="1600" dirty="0">
                <a:latin typeface="Montserrat" panose="00000500000000000000" pitchFamily="2" charset="0"/>
              </a:endParaRPr>
            </a:p>
            <a:p>
              <a:pPr algn="ctr" rtl="0"/>
              <a:endParaRPr lang="en-US" sz="1600" b="0" dirty="0">
                <a:latin typeface="Montserrat" panose="00000500000000000000" pitchFamily="2" charset="0"/>
              </a:endParaRPr>
            </a:p>
            <a:p>
              <a:pPr algn="ctr" rtl="0"/>
              <a:r>
                <a:rPr lang="es-US" sz="1600" b="0" dirty="0">
                  <a:latin typeface="Montserrat" panose="00000500000000000000" pitchFamily="2" charset="0"/>
                </a:rPr>
                <a:t>Aprender a comer los alimentos que su familia y sus cuidadores consumen.</a:t>
              </a:r>
              <a:endParaRPr lang="en-US" sz="1600" dirty="0">
                <a:latin typeface="Montserrat" panose="00000500000000000000" pitchFamily="2" charset="0"/>
              </a:endParaRPr>
            </a:p>
          </p:txBody>
        </p:sp>
        <p:sp>
          <p:nvSpPr>
            <p:cNvPr id="11" name="Graphic 5" descr="Badge with solid fill">
              <a:extLst>
                <a:ext uri="{FF2B5EF4-FFF2-40B4-BE49-F238E27FC236}">
                  <a16:creationId xmlns:a16="http://schemas.microsoft.com/office/drawing/2014/main" id="{D63F6B5E-50BE-4B3D-934C-43B0D4307F75}"/>
                </a:ext>
              </a:extLst>
            </p:cNvPr>
            <p:cNvSpPr/>
            <p:nvPr/>
          </p:nvSpPr>
          <p:spPr>
            <a:xfrm>
              <a:off x="3336859" y="2204677"/>
              <a:ext cx="723499" cy="723499"/>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65172 w 723499"/>
                <a:gd name="connsiteY7" fmla="*/ 523961 h 723499"/>
                <a:gd name="connsiteX8" fmla="*/ 258337 w 723499"/>
                <a:gd name="connsiteY8" fmla="*/ 523961 h 723499"/>
                <a:gd name="connsiteX9" fmla="*/ 258337 w 723499"/>
                <a:gd name="connsiteY9" fmla="*/ 493605 h 723499"/>
                <a:gd name="connsiteX10" fmla="*/ 265290 w 723499"/>
                <a:gd name="connsiteY10" fmla="*/ 456457 h 723499"/>
                <a:gd name="connsiteX11" fmla="*/ 284417 w 723499"/>
                <a:gd name="connsiteY11" fmla="*/ 425977 h 723499"/>
                <a:gd name="connsiteX12" fmla="*/ 312734 w 723499"/>
                <a:gd name="connsiteY12" fmla="*/ 400050 h 723499"/>
                <a:gd name="connsiteX13" fmla="*/ 347520 w 723499"/>
                <a:gd name="connsiteY13" fmla="*/ 376647 h 723499"/>
                <a:gd name="connsiteX14" fmla="*/ 377047 w 723499"/>
                <a:gd name="connsiteY14" fmla="*/ 355454 h 723499"/>
                <a:gd name="connsiteX15" fmla="*/ 395421 w 723499"/>
                <a:gd name="connsiteY15" fmla="*/ 335280 h 723499"/>
                <a:gd name="connsiteX16" fmla="*/ 404765 w 723499"/>
                <a:gd name="connsiteY16" fmla="*/ 314877 h 723499"/>
                <a:gd name="connsiteX17" fmla="*/ 407289 w 723499"/>
                <a:gd name="connsiteY17" fmla="*/ 292103 h 723499"/>
                <a:gd name="connsiteX18" fmla="*/ 404127 w 723499"/>
                <a:gd name="connsiteY18" fmla="*/ 272501 h 723499"/>
                <a:gd name="connsiteX19" fmla="*/ 394792 w 723499"/>
                <a:gd name="connsiteY19" fmla="*/ 255899 h 723499"/>
                <a:gd name="connsiteX20" fmla="*/ 378981 w 723499"/>
                <a:gd name="connsiteY20" fmla="*/ 244469 h 723499"/>
                <a:gd name="connsiteX21" fmla="*/ 356692 w 723499"/>
                <a:gd name="connsiteY21" fmla="*/ 240201 h 723499"/>
                <a:gd name="connsiteX22" fmla="*/ 313677 w 723499"/>
                <a:gd name="connsiteY22" fmla="*/ 250327 h 723499"/>
                <a:gd name="connsiteX23" fmla="*/ 275415 w 723499"/>
                <a:gd name="connsiteY23" fmla="*/ 277520 h 723499"/>
                <a:gd name="connsiteX24" fmla="*/ 275415 w 723499"/>
                <a:gd name="connsiteY24" fmla="*/ 228181 h 723499"/>
                <a:gd name="connsiteX25" fmla="*/ 313830 w 723499"/>
                <a:gd name="connsiteY25" fmla="*/ 206045 h 723499"/>
                <a:gd name="connsiteX26" fmla="*/ 361455 w 723499"/>
                <a:gd name="connsiteY26" fmla="*/ 199377 h 723499"/>
                <a:gd name="connsiteX27" fmla="*/ 399402 w 723499"/>
                <a:gd name="connsiteY27" fmla="*/ 205092 h 723499"/>
                <a:gd name="connsiteX28" fmla="*/ 430397 w 723499"/>
                <a:gd name="connsiteY28" fmla="*/ 221694 h 723499"/>
                <a:gd name="connsiteX29" fmla="*/ 451275 w 723499"/>
                <a:gd name="connsiteY29" fmla="*/ 248888 h 723499"/>
                <a:gd name="connsiteX30" fmla="*/ 458895 w 723499"/>
                <a:gd name="connsiteY30" fmla="*/ 286036 h 723499"/>
                <a:gd name="connsiteX31" fmla="*/ 454924 w 723499"/>
                <a:gd name="connsiteY31" fmla="*/ 320183 h 723499"/>
                <a:gd name="connsiteX32" fmla="*/ 441893 w 723499"/>
                <a:gd name="connsiteY32" fmla="*/ 349701 h 723499"/>
                <a:gd name="connsiteX33" fmla="*/ 418348 w 723499"/>
                <a:gd name="connsiteY33" fmla="*/ 376590 h 723499"/>
                <a:gd name="connsiteX34" fmla="*/ 382924 w 723499"/>
                <a:gd name="connsiteY34" fmla="*/ 402831 h 723499"/>
                <a:gd name="connsiteX35" fmla="*/ 352558 w 723499"/>
                <a:gd name="connsiteY35" fmla="*/ 422758 h 723499"/>
                <a:gd name="connsiteX36" fmla="*/ 329936 w 723499"/>
                <a:gd name="connsiteY36" fmla="*/ 440941 h 723499"/>
                <a:gd name="connsiteX37" fmla="*/ 315878 w 723499"/>
                <a:gd name="connsiteY37" fmla="*/ 459600 h 723499"/>
                <a:gd name="connsiteX38" fmla="*/ 311115 w 723499"/>
                <a:gd name="connsiteY38" fmla="*/ 480955 h 723499"/>
                <a:gd name="connsiteX39" fmla="*/ 465134 w 723499"/>
                <a:gd name="connsiteY39" fmla="*/ 48095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65172" y="523961"/>
                  </a:moveTo>
                  <a:lnTo>
                    <a:pt x="258337" y="523961"/>
                  </a:lnTo>
                  <a:lnTo>
                    <a:pt x="258337" y="493605"/>
                  </a:lnTo>
                  <a:cubicBezTo>
                    <a:pt x="258148" y="480882"/>
                    <a:pt x="260513" y="468250"/>
                    <a:pt x="265290" y="456457"/>
                  </a:cubicBezTo>
                  <a:cubicBezTo>
                    <a:pt x="269973" y="445328"/>
                    <a:pt x="276432" y="435033"/>
                    <a:pt x="284417" y="425977"/>
                  </a:cubicBezTo>
                  <a:cubicBezTo>
                    <a:pt x="292914" y="416360"/>
                    <a:pt x="302406" y="407669"/>
                    <a:pt x="312734" y="400050"/>
                  </a:cubicBezTo>
                  <a:cubicBezTo>
                    <a:pt x="323491" y="392042"/>
                    <a:pt x="335087" y="384241"/>
                    <a:pt x="347520" y="376647"/>
                  </a:cubicBezTo>
                  <a:cubicBezTo>
                    <a:pt x="357931" y="370412"/>
                    <a:pt x="367808" y="363324"/>
                    <a:pt x="377047" y="355454"/>
                  </a:cubicBezTo>
                  <a:cubicBezTo>
                    <a:pt x="383994" y="349527"/>
                    <a:pt x="390167" y="342749"/>
                    <a:pt x="395421" y="335280"/>
                  </a:cubicBezTo>
                  <a:cubicBezTo>
                    <a:pt x="399745" y="329101"/>
                    <a:pt x="402911" y="322188"/>
                    <a:pt x="404765" y="314877"/>
                  </a:cubicBezTo>
                  <a:cubicBezTo>
                    <a:pt x="406502" y="307413"/>
                    <a:pt x="407350" y="299768"/>
                    <a:pt x="407289" y="292103"/>
                  </a:cubicBezTo>
                  <a:cubicBezTo>
                    <a:pt x="407300" y="285441"/>
                    <a:pt x="406233" y="278822"/>
                    <a:pt x="404127" y="272501"/>
                  </a:cubicBezTo>
                  <a:cubicBezTo>
                    <a:pt x="402144" y="266404"/>
                    <a:pt x="398971" y="260761"/>
                    <a:pt x="394792" y="255899"/>
                  </a:cubicBezTo>
                  <a:cubicBezTo>
                    <a:pt x="390438" y="250959"/>
                    <a:pt x="385037" y="247054"/>
                    <a:pt x="378981" y="244469"/>
                  </a:cubicBezTo>
                  <a:cubicBezTo>
                    <a:pt x="371932" y="241502"/>
                    <a:pt x="364339" y="240047"/>
                    <a:pt x="356692" y="240201"/>
                  </a:cubicBezTo>
                  <a:cubicBezTo>
                    <a:pt x="341757" y="240145"/>
                    <a:pt x="327019" y="243614"/>
                    <a:pt x="313677" y="250327"/>
                  </a:cubicBezTo>
                  <a:cubicBezTo>
                    <a:pt x="299647" y="257446"/>
                    <a:pt x="286752" y="266610"/>
                    <a:pt x="275415" y="277520"/>
                  </a:cubicBezTo>
                  <a:lnTo>
                    <a:pt x="275415" y="228181"/>
                  </a:lnTo>
                  <a:cubicBezTo>
                    <a:pt x="286370" y="217977"/>
                    <a:pt x="299508" y="210405"/>
                    <a:pt x="313830" y="206045"/>
                  </a:cubicBezTo>
                  <a:cubicBezTo>
                    <a:pt x="329284" y="201462"/>
                    <a:pt x="345336" y="199214"/>
                    <a:pt x="361455" y="199377"/>
                  </a:cubicBezTo>
                  <a:cubicBezTo>
                    <a:pt x="374325" y="199288"/>
                    <a:pt x="387129" y="201217"/>
                    <a:pt x="399402" y="205092"/>
                  </a:cubicBezTo>
                  <a:cubicBezTo>
                    <a:pt x="410695" y="208606"/>
                    <a:pt x="421215" y="214241"/>
                    <a:pt x="430397" y="221694"/>
                  </a:cubicBezTo>
                  <a:cubicBezTo>
                    <a:pt x="439324" y="229062"/>
                    <a:pt x="446463" y="238360"/>
                    <a:pt x="451275" y="248888"/>
                  </a:cubicBezTo>
                  <a:cubicBezTo>
                    <a:pt x="456514" y="260560"/>
                    <a:pt x="459115" y="273244"/>
                    <a:pt x="458895" y="286036"/>
                  </a:cubicBezTo>
                  <a:cubicBezTo>
                    <a:pt x="459007" y="297540"/>
                    <a:pt x="457672" y="309012"/>
                    <a:pt x="454924" y="320183"/>
                  </a:cubicBezTo>
                  <a:cubicBezTo>
                    <a:pt x="452230" y="330671"/>
                    <a:pt x="447828" y="340644"/>
                    <a:pt x="441893" y="349701"/>
                  </a:cubicBezTo>
                  <a:cubicBezTo>
                    <a:pt x="435278" y="359673"/>
                    <a:pt x="427359" y="368716"/>
                    <a:pt x="418348" y="376590"/>
                  </a:cubicBezTo>
                  <a:cubicBezTo>
                    <a:pt x="407255" y="386264"/>
                    <a:pt x="395409" y="395038"/>
                    <a:pt x="382924" y="402831"/>
                  </a:cubicBezTo>
                  <a:cubicBezTo>
                    <a:pt x="371532" y="410006"/>
                    <a:pt x="361410" y="416649"/>
                    <a:pt x="352558" y="422758"/>
                  </a:cubicBezTo>
                  <a:cubicBezTo>
                    <a:pt x="344540" y="428200"/>
                    <a:pt x="336975" y="434281"/>
                    <a:pt x="329936" y="440941"/>
                  </a:cubicBezTo>
                  <a:cubicBezTo>
                    <a:pt x="324212" y="446306"/>
                    <a:pt x="319456" y="452619"/>
                    <a:pt x="315878" y="459600"/>
                  </a:cubicBezTo>
                  <a:cubicBezTo>
                    <a:pt x="312659" y="466254"/>
                    <a:pt x="311029" y="473564"/>
                    <a:pt x="311115" y="480955"/>
                  </a:cubicBezTo>
                  <a:lnTo>
                    <a:pt x="465134" y="480955"/>
                  </a:lnTo>
                  <a:close/>
                </a:path>
              </a:pathLst>
            </a:custGeom>
            <a:solidFill>
              <a:schemeClr val="accent2">
                <a:lumMod val="75000"/>
              </a:schemeClr>
            </a:solidFill>
            <a:ln w="9525" cap="flat">
              <a:noFill/>
              <a:prstDash val="solid"/>
              <a:miter/>
            </a:ln>
          </p:spPr>
          <p:txBody>
            <a:bodyPr rtlCol="0" anchor="ctr"/>
            <a:lstStyle/>
            <a:p>
              <a:pPr rtl="0"/>
              <a:endParaRPr lang="en-US"/>
            </a:p>
          </p:txBody>
        </p:sp>
      </p:grpSp>
      <p:grpSp>
        <p:nvGrpSpPr>
          <p:cNvPr id="15" name="Group 14">
            <a:extLst>
              <a:ext uri="{FF2B5EF4-FFF2-40B4-BE49-F238E27FC236}">
                <a16:creationId xmlns:a16="http://schemas.microsoft.com/office/drawing/2014/main" id="{3418AE84-7EDE-41A6-A7D8-1BAB12AC0AFF}"/>
              </a:ext>
            </a:extLst>
          </p:cNvPr>
          <p:cNvGrpSpPr/>
          <p:nvPr/>
        </p:nvGrpSpPr>
        <p:grpSpPr>
          <a:xfrm>
            <a:off x="5699692" y="2352886"/>
            <a:ext cx="1962151" cy="2590800"/>
            <a:chOff x="5090092" y="2060786"/>
            <a:chExt cx="1962151" cy="2590800"/>
          </a:xfrm>
        </p:grpSpPr>
        <p:sp>
          <p:nvSpPr>
            <p:cNvPr id="14" name="Rectangle 13">
              <a:extLst>
                <a:ext uri="{FF2B5EF4-FFF2-40B4-BE49-F238E27FC236}">
                  <a16:creationId xmlns:a16="http://schemas.microsoft.com/office/drawing/2014/main" id="{F1200C1C-99A4-4B35-9734-3B5E75000389}"/>
                </a:ext>
              </a:extLst>
            </p:cNvPr>
            <p:cNvSpPr/>
            <p:nvPr/>
          </p:nvSpPr>
          <p:spPr>
            <a:xfrm>
              <a:off x="5090092" y="2060786"/>
              <a:ext cx="1962151" cy="2590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b="0" dirty="0">
                <a:latin typeface="Montserrat" panose="00000500000000000000" pitchFamily="2" charset="0"/>
              </a:endParaRPr>
            </a:p>
            <a:p>
              <a:pPr algn="ctr" rtl="0"/>
              <a:endParaRPr lang="en-US" dirty="0">
                <a:latin typeface="Montserrat" panose="00000500000000000000" pitchFamily="2" charset="0"/>
              </a:endParaRPr>
            </a:p>
            <a:p>
              <a:pPr algn="ctr" rtl="0"/>
              <a:r>
                <a:rPr lang="es-US" b="0" dirty="0">
                  <a:latin typeface="Montserrat" panose="00000500000000000000" pitchFamily="2" charset="0"/>
                </a:rPr>
                <a:t>Aprender las habilidades sociales a</a:t>
              </a:r>
              <a:br>
                <a:rPr lang="es-US" b="0" dirty="0">
                  <a:latin typeface="Montserrat" panose="00000500000000000000" pitchFamily="2" charset="0"/>
                </a:rPr>
              </a:br>
              <a:r>
                <a:rPr lang="es-US" b="0" dirty="0">
                  <a:latin typeface="Montserrat" panose="00000500000000000000" pitchFamily="2" charset="0"/>
                </a:rPr>
                <a:t>la hora</a:t>
              </a:r>
              <a:br>
                <a:rPr lang="es-US" b="0" dirty="0">
                  <a:latin typeface="Montserrat" panose="00000500000000000000" pitchFamily="2" charset="0"/>
                </a:rPr>
              </a:br>
              <a:r>
                <a:rPr lang="es-US" b="0" dirty="0">
                  <a:latin typeface="Montserrat" panose="00000500000000000000" pitchFamily="2" charset="0"/>
                </a:rPr>
                <a:t>de comer.</a:t>
              </a:r>
              <a:endParaRPr lang="en-US" dirty="0">
                <a:latin typeface="Montserrat" panose="00000500000000000000" pitchFamily="2" charset="0"/>
              </a:endParaRPr>
            </a:p>
          </p:txBody>
        </p:sp>
        <p:pic>
          <p:nvPicPr>
            <p:cNvPr id="8" name="Graphic 7" descr="Badge 3 with solid fill">
              <a:extLst>
                <a:ext uri="{FF2B5EF4-FFF2-40B4-BE49-F238E27FC236}">
                  <a16:creationId xmlns:a16="http://schemas.microsoft.com/office/drawing/2014/main" id="{807AC66D-E323-4422-B7F5-E5E95D3145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58765" y="2068286"/>
              <a:ext cx="914400" cy="914400"/>
            </a:xfrm>
            <a:prstGeom prst="rect">
              <a:avLst/>
            </a:prstGeom>
          </p:spPr>
        </p:pic>
      </p:grpSp>
    </p:spTree>
    <p:extLst>
      <p:ext uri="{BB962C8B-B14F-4D97-AF65-F5344CB8AC3E}">
        <p14:creationId xmlns:p14="http://schemas.microsoft.com/office/powerpoint/2010/main" val="3926073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247" y="4571216"/>
            <a:ext cx="8179506" cy="1115415"/>
          </a:xfrm>
        </p:spPr>
        <p:txBody>
          <a:bodyPr vert="horz" lIns="91440" tIns="45720" rIns="91440" bIns="45720" rtlCol="0" anchor="b">
            <a:normAutofit/>
          </a:bodyPr>
          <a:lstStyle/>
          <a:p>
            <a:pPr algn="ctr"/>
            <a:r>
              <a:rPr lang="en-US" sz="3300" b="1" dirty="0" err="1">
                <a:solidFill>
                  <a:srgbClr val="00426A"/>
                </a:solidFill>
              </a:rPr>
              <a:t>Recursos</a:t>
            </a:r>
            <a:r>
              <a:rPr lang="en-US" sz="3300" b="1" dirty="0">
                <a:solidFill>
                  <a:srgbClr val="00426A"/>
                </a:solidFill>
              </a:rPr>
              <a:t> para </a:t>
            </a:r>
            <a:r>
              <a:rPr lang="en-US" sz="3300" b="1" dirty="0" err="1">
                <a:solidFill>
                  <a:srgbClr val="00426A"/>
                </a:solidFill>
              </a:rPr>
              <a:t>compartir</a:t>
            </a:r>
            <a:r>
              <a:rPr lang="en-US" sz="3300" b="1" dirty="0">
                <a:solidFill>
                  <a:srgbClr val="00426A"/>
                </a:solidFill>
              </a:rPr>
              <a:t> </a:t>
            </a:r>
            <a:br>
              <a:rPr lang="en-US" sz="3300" b="1" dirty="0">
                <a:solidFill>
                  <a:srgbClr val="00426A"/>
                </a:solidFill>
              </a:rPr>
            </a:br>
            <a:r>
              <a:rPr lang="en-US" sz="3300" b="1" dirty="0">
                <a:solidFill>
                  <a:srgbClr val="00426A"/>
                </a:solidFill>
              </a:rPr>
              <a:t>con las </a:t>
            </a:r>
            <a:r>
              <a:rPr lang="en-US" sz="3300" b="1" dirty="0" err="1">
                <a:solidFill>
                  <a:srgbClr val="00426A"/>
                </a:solidFill>
              </a:rPr>
              <a:t>familias</a:t>
            </a:r>
            <a:endParaRPr lang="en-US" sz="3300" b="1" dirty="0">
              <a:solidFill>
                <a:srgbClr val="00426A"/>
              </a:solidFill>
            </a:endParaRPr>
          </a:p>
        </p:txBody>
      </p:sp>
      <p:pic>
        <p:nvPicPr>
          <p:cNvPr id="14" name="Picture 13">
            <a:hlinkClick r:id="rId3"/>
            <a:extLst>
              <a:ext uri="{FF2B5EF4-FFF2-40B4-BE49-F238E27FC236}">
                <a16:creationId xmlns:a16="http://schemas.microsoft.com/office/drawing/2014/main" id="{0C46BC85-93AB-A64E-8081-BFE8E13BCC1B}"/>
              </a:ext>
            </a:extLst>
          </p:cNvPr>
          <p:cNvPicPr>
            <a:picLocks noChangeAspect="1"/>
          </p:cNvPicPr>
          <p:nvPr/>
        </p:nvPicPr>
        <p:blipFill>
          <a:blip r:embed="rId4"/>
          <a:stretch>
            <a:fillRect/>
          </a:stretch>
        </p:blipFill>
        <p:spPr>
          <a:xfrm>
            <a:off x="361459" y="1638985"/>
            <a:ext cx="2014279" cy="2612504"/>
          </a:xfrm>
          <a:prstGeom prst="rect">
            <a:avLst/>
          </a:prstGeom>
        </p:spPr>
      </p:pic>
      <p:pic>
        <p:nvPicPr>
          <p:cNvPr id="5" name="Picture 4">
            <a:hlinkClick r:id="rId5"/>
            <a:extLst>
              <a:ext uri="{FF2B5EF4-FFF2-40B4-BE49-F238E27FC236}">
                <a16:creationId xmlns:a16="http://schemas.microsoft.com/office/drawing/2014/main" id="{530E1B2D-43E5-4524-67BE-C890310AF8DB}"/>
              </a:ext>
            </a:extLst>
          </p:cNvPr>
          <p:cNvPicPr>
            <a:picLocks noChangeAspect="1"/>
          </p:cNvPicPr>
          <p:nvPr/>
        </p:nvPicPr>
        <p:blipFill>
          <a:blip r:embed="rId6"/>
          <a:stretch>
            <a:fillRect/>
          </a:stretch>
        </p:blipFill>
        <p:spPr>
          <a:xfrm>
            <a:off x="2496388" y="1644009"/>
            <a:ext cx="2014279" cy="2607480"/>
          </a:xfrm>
          <a:prstGeom prst="rect">
            <a:avLst/>
          </a:prstGeom>
        </p:spPr>
      </p:pic>
      <p:pic>
        <p:nvPicPr>
          <p:cNvPr id="8" name="Picture 7">
            <a:extLst>
              <a:ext uri="{FF2B5EF4-FFF2-40B4-BE49-F238E27FC236}">
                <a16:creationId xmlns:a16="http://schemas.microsoft.com/office/drawing/2014/main" id="{4F7DD153-DEE4-858D-ADA7-F91ABDE058D6}"/>
              </a:ext>
            </a:extLst>
          </p:cNvPr>
          <p:cNvPicPr>
            <a:picLocks noChangeAspect="1"/>
          </p:cNvPicPr>
          <p:nvPr/>
        </p:nvPicPr>
        <p:blipFill rotWithShape="1">
          <a:blip r:embed="rId7"/>
          <a:srcRect t="4163"/>
          <a:stretch/>
        </p:blipFill>
        <p:spPr>
          <a:xfrm>
            <a:off x="4667250" y="756580"/>
            <a:ext cx="1978346" cy="3494908"/>
          </a:xfrm>
          <a:prstGeom prst="rect">
            <a:avLst/>
          </a:prstGeom>
        </p:spPr>
      </p:pic>
      <p:pic>
        <p:nvPicPr>
          <p:cNvPr id="16" name="Picture 15">
            <a:hlinkClick r:id="rId8"/>
            <a:extLst>
              <a:ext uri="{FF2B5EF4-FFF2-40B4-BE49-F238E27FC236}">
                <a16:creationId xmlns:a16="http://schemas.microsoft.com/office/drawing/2014/main" id="{94AAA7A6-62C0-87A1-DFA2-B8CED1E37AD1}"/>
              </a:ext>
            </a:extLst>
          </p:cNvPr>
          <p:cNvPicPr>
            <a:picLocks noChangeAspect="1"/>
          </p:cNvPicPr>
          <p:nvPr/>
        </p:nvPicPr>
        <p:blipFill>
          <a:blip r:embed="rId9"/>
          <a:stretch>
            <a:fillRect/>
          </a:stretch>
        </p:blipFill>
        <p:spPr>
          <a:xfrm>
            <a:off x="6766246" y="1676457"/>
            <a:ext cx="2014280" cy="2575031"/>
          </a:xfrm>
          <a:prstGeom prst="rect">
            <a:avLst/>
          </a:prstGeom>
        </p:spPr>
      </p:pic>
      <p:cxnSp>
        <p:nvCxnSpPr>
          <p:cNvPr id="21" name="Straight Connector 20">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w="19050">
            <a:solidFill>
              <a:srgbClr val="F5C99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0" y="1423988"/>
            <a:ext cx="9490075" cy="4924425"/>
          </a:xfrm>
        </p:spPr>
        <p:txBody>
          <a:bodyPr rtlCol="0"/>
          <a:lstStyle/>
          <a:p>
            <a:pPr marL="0" indent="0" rtl="0">
              <a:buNone/>
            </a:pPr>
            <a:endParaRPr lang="en-US" sz="4400" b="0" dirty="0">
              <a:latin typeface="+mj-lt"/>
            </a:endParaRPr>
          </a:p>
          <a:p>
            <a:pPr rtl="0"/>
            <a:endParaRPr lang="en-US" b="0" dirty="0">
              <a:latin typeface="+mj-lt"/>
            </a:endParaRPr>
          </a:p>
        </p:txBody>
      </p:sp>
    </p:spTree>
    <p:extLst>
      <p:ext uri="{BB962C8B-B14F-4D97-AF65-F5344CB8AC3E}">
        <p14:creationId xmlns:p14="http://schemas.microsoft.com/office/powerpoint/2010/main" val="411484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s-US" b="1">
                <a:solidFill>
                  <a:srgbClr val="00426A"/>
                </a:solidFill>
                <a:cs typeface="Times New Roman" panose="02020603050405020304" pitchFamily="18" charset="0"/>
              </a:rPr>
              <a:t>Apoyo a las familias </a:t>
            </a:r>
          </a:p>
        </p:txBody>
      </p:sp>
      <p:sp>
        <p:nvSpPr>
          <p:cNvPr id="3" name="Content Placeholder 2"/>
          <p:cNvSpPr>
            <a:spLocks noGrp="1"/>
          </p:cNvSpPr>
          <p:nvPr>
            <p:ph idx="1"/>
          </p:nvPr>
        </p:nvSpPr>
        <p:spPr>
          <a:xfrm>
            <a:off x="628650" y="1853335"/>
            <a:ext cx="8115300" cy="4351338"/>
          </a:xfrm>
        </p:spPr>
        <p:txBody>
          <a:bodyPr rtlCol="0">
            <a:noAutofit/>
          </a:bodyPr>
          <a:lstStyle/>
          <a:p>
            <a:pPr marL="0" indent="0">
              <a:spcBef>
                <a:spcPts val="1400"/>
              </a:spcBef>
              <a:buClr>
                <a:srgbClr val="00426A"/>
              </a:buClr>
              <a:buNone/>
            </a:pPr>
            <a:r>
              <a:rPr lang="es-US" sz="2000" b="1" dirty="0">
                <a:solidFill>
                  <a:srgbClr val="00426A"/>
                </a:solidFill>
                <a:latin typeface="Montserrat" panose="00000500000000000000" pitchFamily="2" charset="0"/>
              </a:rPr>
              <a:t>SNAP</a:t>
            </a:r>
            <a:r>
              <a:rPr lang="es-US" sz="2000" b="0" dirty="0">
                <a:solidFill>
                  <a:srgbClr val="00426A"/>
                </a:solidFill>
                <a:latin typeface="Montserrat" panose="00000500000000000000" pitchFamily="2" charset="0"/>
              </a:rPr>
              <a:t>: </a:t>
            </a:r>
            <a:r>
              <a:rPr lang="es-US" sz="2000" dirty="0">
                <a:solidFill>
                  <a:srgbClr val="00426A"/>
                </a:solidFill>
                <a:latin typeface="Montserrat" panose="00000500000000000000" pitchFamily="2" charset="0"/>
              </a:rPr>
              <a:t>Programa de Asistencia Alimentaria Suplementaria, </a:t>
            </a:r>
            <a:r>
              <a:rPr lang="es-US" sz="2000" b="0" i="1" dirty="0">
                <a:solidFill>
                  <a:srgbClr val="00426A"/>
                </a:solidFill>
                <a:latin typeface="Montserrat" panose="00000500000000000000" pitchFamily="2" charset="0"/>
              </a:rPr>
              <a:t>anteriormente conocido como Cupones de alimentos</a:t>
            </a:r>
          </a:p>
          <a:p>
            <a:pPr marL="0" indent="0" rtl="0">
              <a:spcBef>
                <a:spcPts val="1400"/>
              </a:spcBef>
              <a:buClr>
                <a:srgbClr val="00426A"/>
              </a:buClr>
              <a:buNone/>
            </a:pPr>
            <a:r>
              <a:rPr lang="es-US" sz="2000" b="1" dirty="0">
                <a:solidFill>
                  <a:srgbClr val="00426A"/>
                </a:solidFill>
                <a:latin typeface="Montserrat" panose="00000500000000000000" pitchFamily="2" charset="0"/>
              </a:rPr>
              <a:t>WIC</a:t>
            </a:r>
            <a:r>
              <a:rPr lang="es-US" sz="2000" b="0" dirty="0">
                <a:solidFill>
                  <a:srgbClr val="00426A"/>
                </a:solidFill>
                <a:latin typeface="Montserrat" panose="00000500000000000000" pitchFamily="2" charset="0"/>
              </a:rPr>
              <a:t>: Programa Especial de Nutrición Suplementaria para Mujeres, Bebés y Niños</a:t>
            </a:r>
          </a:p>
          <a:p>
            <a:pPr marL="0" indent="0" rtl="0">
              <a:spcBef>
                <a:spcPts val="1400"/>
              </a:spcBef>
              <a:buClr>
                <a:srgbClr val="00426A"/>
              </a:buClr>
              <a:buNone/>
            </a:pPr>
            <a:r>
              <a:rPr lang="es-US" sz="2000" b="1" dirty="0">
                <a:solidFill>
                  <a:srgbClr val="00426A"/>
                </a:solidFill>
                <a:latin typeface="Montserrat" panose="00000500000000000000" pitchFamily="2" charset="0"/>
              </a:rPr>
              <a:t>CACFP</a:t>
            </a:r>
            <a:r>
              <a:rPr lang="es-US" sz="2000" b="0" dirty="0">
                <a:solidFill>
                  <a:srgbClr val="00426A"/>
                </a:solidFill>
                <a:latin typeface="Montserrat" panose="00000500000000000000" pitchFamily="2" charset="0"/>
              </a:rPr>
              <a:t>: Programa de Alimentos para el Cuidado de Niños y Adultos</a:t>
            </a:r>
          </a:p>
          <a:p>
            <a:pPr marL="0" indent="0" rtl="0">
              <a:spcBef>
                <a:spcPts val="1400"/>
              </a:spcBef>
              <a:buClr>
                <a:srgbClr val="00426A"/>
              </a:buClr>
              <a:buNone/>
            </a:pPr>
            <a:r>
              <a:rPr lang="es-US" sz="2000" b="0" dirty="0">
                <a:solidFill>
                  <a:srgbClr val="00426A"/>
                </a:solidFill>
                <a:latin typeface="Montserrat" panose="00000500000000000000" pitchFamily="2" charset="0"/>
              </a:rPr>
              <a:t>Recursos alimenticios de emergencia en su comunidad</a:t>
            </a:r>
          </a:p>
          <a:p>
            <a:pPr lvl="1" rtl="0">
              <a:buClr>
                <a:srgbClr val="00426A"/>
              </a:buClr>
            </a:pPr>
            <a:r>
              <a:rPr lang="es-US" sz="2000" dirty="0">
                <a:solidFill>
                  <a:srgbClr val="00426A"/>
                </a:solidFill>
                <a:latin typeface="Montserrat" panose="00000500000000000000" pitchFamily="2" charset="0"/>
              </a:rPr>
              <a:t>Sitios de Programas alimenticios de verano</a:t>
            </a:r>
          </a:p>
          <a:p>
            <a:pPr lvl="1" rtl="0">
              <a:buClr>
                <a:srgbClr val="00426A"/>
              </a:buClr>
            </a:pPr>
            <a:r>
              <a:rPr lang="es-US" sz="2000" dirty="0">
                <a:solidFill>
                  <a:srgbClr val="00426A"/>
                </a:solidFill>
                <a:latin typeface="Montserrat" panose="00000500000000000000" pitchFamily="2" charset="0"/>
              </a:rPr>
              <a:t>Programas de cajas de alimentos de Farmers </a:t>
            </a:r>
            <a:br>
              <a:rPr lang="es-US" sz="2000" dirty="0">
                <a:solidFill>
                  <a:srgbClr val="00426A"/>
                </a:solidFill>
                <a:latin typeface="Montserrat" panose="00000500000000000000" pitchFamily="2" charset="0"/>
              </a:rPr>
            </a:br>
            <a:r>
              <a:rPr lang="es-US" sz="2000" dirty="0">
                <a:solidFill>
                  <a:srgbClr val="00426A"/>
                </a:solidFill>
                <a:latin typeface="Montserrat" panose="00000500000000000000" pitchFamily="2" charset="0"/>
              </a:rPr>
              <a:t>to Families</a:t>
            </a:r>
          </a:p>
          <a:p>
            <a:pPr lvl="1" rtl="0">
              <a:buClr>
                <a:srgbClr val="00426A"/>
              </a:buClr>
            </a:pPr>
            <a:r>
              <a:rPr lang="es-US" sz="2000" dirty="0">
                <a:solidFill>
                  <a:srgbClr val="00426A"/>
                </a:solidFill>
                <a:latin typeface="Montserrat" panose="00000500000000000000" pitchFamily="2" charset="0"/>
              </a:rPr>
              <a:t>Horarios y ubicaciones de las despensas </a:t>
            </a:r>
            <a:br>
              <a:rPr lang="es-US" sz="2000" dirty="0">
                <a:solidFill>
                  <a:srgbClr val="00426A"/>
                </a:solidFill>
                <a:latin typeface="Montserrat" panose="00000500000000000000" pitchFamily="2" charset="0"/>
              </a:rPr>
            </a:br>
            <a:r>
              <a:rPr lang="es-US" sz="2000" dirty="0">
                <a:solidFill>
                  <a:srgbClr val="00426A"/>
                </a:solidFill>
                <a:latin typeface="Montserrat" panose="00000500000000000000" pitchFamily="2" charset="0"/>
              </a:rPr>
              <a:t>y los bancos alimenticios</a:t>
            </a:r>
          </a:p>
        </p:txBody>
      </p:sp>
    </p:spTree>
    <p:extLst>
      <p:ext uri="{BB962C8B-B14F-4D97-AF65-F5344CB8AC3E}">
        <p14:creationId xmlns:p14="http://schemas.microsoft.com/office/powerpoint/2010/main" val="2008407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a:xfrm>
            <a:off x="480060" y="325369"/>
            <a:ext cx="3276451" cy="1956841"/>
          </a:xfrm>
        </p:spPr>
        <p:txBody>
          <a:bodyPr rtlCol="0" anchor="b">
            <a:normAutofit/>
          </a:bodyPr>
          <a:lstStyle/>
          <a:p>
            <a:pPr rtl="0"/>
            <a:r>
              <a:rPr lang="es-US" b="1" dirty="0">
                <a:solidFill>
                  <a:srgbClr val="00426A"/>
                </a:solidFill>
                <a:cs typeface="Times New Roman" panose="02020603050405020304" pitchFamily="18" charset="0"/>
              </a:rPr>
              <a:t>Participación </a:t>
            </a:r>
            <a:br>
              <a:rPr lang="es-US" b="1" dirty="0">
                <a:solidFill>
                  <a:srgbClr val="00426A"/>
                </a:solidFill>
                <a:cs typeface="Times New Roman" panose="02020603050405020304" pitchFamily="18" charset="0"/>
              </a:rPr>
            </a:br>
            <a:r>
              <a:rPr lang="es-US" b="1" dirty="0">
                <a:solidFill>
                  <a:srgbClr val="00426A"/>
                </a:solidFill>
                <a:cs typeface="Times New Roman" panose="02020603050405020304" pitchFamily="18" charset="0"/>
              </a:rPr>
              <a:t>con las familias </a:t>
            </a:r>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Content Placeholder 2"/>
          <p:cNvSpPr>
            <a:spLocks noGrp="1"/>
          </p:cNvSpPr>
          <p:nvPr>
            <p:ph idx="1"/>
          </p:nvPr>
        </p:nvSpPr>
        <p:spPr>
          <a:xfrm>
            <a:off x="480060" y="2872899"/>
            <a:ext cx="3182691" cy="3320668"/>
          </a:xfrm>
        </p:spPr>
        <p:txBody>
          <a:bodyPr rtlCol="0">
            <a:normAutofit fontScale="92500" lnSpcReduction="10000"/>
          </a:bodyPr>
          <a:lstStyle/>
          <a:p>
            <a:pPr marL="0" indent="0" rtl="0">
              <a:spcBef>
                <a:spcPts val="1400"/>
              </a:spcBef>
              <a:buClr>
                <a:srgbClr val="00426A"/>
              </a:buClr>
              <a:buNone/>
            </a:pPr>
            <a:r>
              <a:rPr lang="es-US" sz="2000" b="0" dirty="0">
                <a:solidFill>
                  <a:srgbClr val="00426A"/>
                </a:solidFill>
                <a:latin typeface="Montserrat" panose="00000500000000000000" pitchFamily="2" charset="0"/>
              </a:rPr>
              <a:t>Degustaciones</a:t>
            </a:r>
          </a:p>
          <a:p>
            <a:pPr marL="0" indent="0" rtl="0">
              <a:spcBef>
                <a:spcPts val="1400"/>
              </a:spcBef>
              <a:buClr>
                <a:srgbClr val="00426A"/>
              </a:buClr>
              <a:buNone/>
            </a:pPr>
            <a:r>
              <a:rPr lang="es-US" sz="2000" b="0" dirty="0">
                <a:solidFill>
                  <a:srgbClr val="00426A"/>
                </a:solidFill>
                <a:latin typeface="Montserrat" panose="00000500000000000000" pitchFamily="2" charset="0"/>
              </a:rPr>
              <a:t>Clases o eventos </a:t>
            </a:r>
            <a:br>
              <a:rPr lang="es-US" sz="2000" b="0" dirty="0">
                <a:solidFill>
                  <a:srgbClr val="00426A"/>
                </a:solidFill>
                <a:latin typeface="Montserrat" panose="00000500000000000000" pitchFamily="2" charset="0"/>
              </a:rPr>
            </a:br>
            <a:r>
              <a:rPr lang="es-US" sz="2000" b="0" dirty="0">
                <a:solidFill>
                  <a:srgbClr val="00426A"/>
                </a:solidFill>
                <a:latin typeface="Montserrat" panose="00000500000000000000" pitchFamily="2" charset="0"/>
              </a:rPr>
              <a:t>de cocina </a:t>
            </a:r>
          </a:p>
          <a:p>
            <a:pPr marL="0" indent="0" rtl="0">
              <a:spcBef>
                <a:spcPts val="1400"/>
              </a:spcBef>
              <a:buClr>
                <a:srgbClr val="00426A"/>
              </a:buClr>
              <a:buNone/>
            </a:pPr>
            <a:r>
              <a:rPr lang="es-US" sz="2000" b="0" dirty="0">
                <a:solidFill>
                  <a:srgbClr val="00426A"/>
                </a:solidFill>
                <a:latin typeface="Montserrat" panose="00000500000000000000" pitchFamily="2" charset="0"/>
              </a:rPr>
              <a:t>Recoger la canasta </a:t>
            </a:r>
            <a:br>
              <a:rPr lang="es-US" sz="2000" b="0" dirty="0">
                <a:solidFill>
                  <a:srgbClr val="00426A"/>
                </a:solidFill>
                <a:latin typeface="Montserrat" panose="00000500000000000000" pitchFamily="2" charset="0"/>
              </a:rPr>
            </a:br>
            <a:r>
              <a:rPr lang="es-US" sz="2000" b="0" dirty="0">
                <a:solidFill>
                  <a:srgbClr val="00426A"/>
                </a:solidFill>
                <a:latin typeface="Montserrat" panose="00000500000000000000" pitchFamily="2" charset="0"/>
              </a:rPr>
              <a:t>de productos agrícolas </a:t>
            </a:r>
            <a:br>
              <a:rPr lang="es-US" sz="2000" b="0" dirty="0">
                <a:solidFill>
                  <a:srgbClr val="00426A"/>
                </a:solidFill>
                <a:latin typeface="Montserrat" panose="00000500000000000000" pitchFamily="2" charset="0"/>
              </a:rPr>
            </a:br>
            <a:r>
              <a:rPr lang="es-US" sz="2000" b="0" dirty="0">
                <a:solidFill>
                  <a:srgbClr val="00426A"/>
                </a:solidFill>
                <a:latin typeface="Montserrat" panose="00000500000000000000" pitchFamily="2" charset="0"/>
              </a:rPr>
              <a:t>en la guardería</a:t>
            </a:r>
          </a:p>
          <a:p>
            <a:pPr marL="0" indent="0" rtl="0">
              <a:spcBef>
                <a:spcPts val="1400"/>
              </a:spcBef>
              <a:buClr>
                <a:srgbClr val="00426A"/>
              </a:buClr>
              <a:buNone/>
            </a:pPr>
            <a:r>
              <a:rPr lang="es-US" sz="2000" b="0" dirty="0">
                <a:solidFill>
                  <a:srgbClr val="00426A"/>
                </a:solidFill>
                <a:latin typeface="Montserrat" panose="00000500000000000000" pitchFamily="2" charset="0"/>
              </a:rPr>
              <a:t>Tablero de intercambio de cupones</a:t>
            </a:r>
          </a:p>
          <a:p>
            <a:pPr marL="0" indent="0" rtl="0">
              <a:spcBef>
                <a:spcPts val="1400"/>
              </a:spcBef>
              <a:buClr>
                <a:srgbClr val="00426A"/>
              </a:buClr>
              <a:buNone/>
            </a:pPr>
            <a:r>
              <a:rPr lang="es-US" sz="2000" b="0" dirty="0">
                <a:solidFill>
                  <a:srgbClr val="00426A"/>
                </a:solidFill>
                <a:latin typeface="Montserrat" panose="00000500000000000000" pitchFamily="2" charset="0"/>
              </a:rPr>
              <a:t>Huertos comunitarios/ huertos de CET</a:t>
            </a:r>
          </a:p>
          <a:p>
            <a:pPr rtl="0"/>
            <a:endParaRPr lang="en-US" sz="1900" b="0" dirty="0"/>
          </a:p>
        </p:txBody>
      </p:sp>
      <p:pic>
        <p:nvPicPr>
          <p:cNvPr id="5" name="Picture 4" descr="A picture containing text, person, indoor&#10;&#10;Description automatically generated">
            <a:extLst>
              <a:ext uri="{FF2B5EF4-FFF2-40B4-BE49-F238E27FC236}">
                <a16:creationId xmlns:a16="http://schemas.microsoft.com/office/drawing/2014/main" id="{F6BF7337-62A6-4D16-B8EA-0D2D4D65D4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35140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0648" y="2103437"/>
            <a:ext cx="6814752" cy="1325563"/>
          </a:xfrm>
        </p:spPr>
        <p:txBody>
          <a:bodyPr rtlCol="0">
            <a:noAutofit/>
          </a:bodyPr>
          <a:lstStyle/>
          <a:p>
            <a:pPr rtl="0"/>
            <a:r>
              <a:rPr lang="es-US" sz="3600" b="1" i="0" u="none" strike="noStrike" kern="1200" cap="none" spc="0" normalizeH="0" noProof="0" dirty="0">
                <a:ln>
                  <a:noFill/>
                </a:ln>
                <a:solidFill>
                  <a:srgbClr val="00426A"/>
                </a:solidFill>
                <a:effectLst/>
                <a:uLnTx/>
                <a:uFillTx/>
                <a:cs typeface="Times New Roman" panose="02020603050405020304" pitchFamily="18" charset="0"/>
              </a:rPr>
              <a:t>Identificar una o más buenas prácticas de nutrición para agregarlas</a:t>
            </a:r>
            <a:br>
              <a:rPr lang="es-US" sz="3600" b="1" i="0" u="none" strike="noStrike" kern="1200" cap="none" spc="0" normalizeH="0" noProof="0" dirty="0">
                <a:ln>
                  <a:noFill/>
                </a:ln>
                <a:solidFill>
                  <a:srgbClr val="00426A"/>
                </a:solidFill>
                <a:effectLst/>
                <a:uLnTx/>
                <a:uFillTx/>
                <a:cs typeface="Times New Roman" panose="02020603050405020304" pitchFamily="18" charset="0"/>
              </a:rPr>
            </a:br>
            <a:r>
              <a:rPr lang="es-US" sz="3600" b="1" i="0" u="none" strike="noStrike" kern="1200" cap="none" spc="0" normalizeH="0" noProof="0" dirty="0">
                <a:ln>
                  <a:noFill/>
                </a:ln>
                <a:solidFill>
                  <a:srgbClr val="00426A"/>
                </a:solidFill>
                <a:effectLst/>
                <a:uLnTx/>
                <a:uFillTx/>
                <a:cs typeface="Times New Roman" panose="02020603050405020304" pitchFamily="18" charset="0"/>
              </a:rPr>
              <a:t>a sus rutinas diarias</a:t>
            </a:r>
            <a:br>
              <a:rPr lang="es-US" sz="3600" b="1" i="0" u="none" strike="noStrike" kern="1200" cap="none" spc="0" normalizeH="0" noProof="0" dirty="0">
                <a:ln>
                  <a:noFill/>
                </a:ln>
                <a:solidFill>
                  <a:srgbClr val="00426A"/>
                </a:solidFill>
                <a:effectLst/>
                <a:uLnTx/>
                <a:uFillTx/>
                <a:cs typeface="Times New Roman" panose="02020603050405020304" pitchFamily="18" charset="0"/>
              </a:rPr>
            </a:br>
            <a:r>
              <a:rPr lang="es-US" sz="3600" b="1" i="0" u="none" strike="noStrike" kern="1200" cap="none" spc="0" normalizeH="0" noProof="0" dirty="0">
                <a:ln>
                  <a:noFill/>
                </a:ln>
                <a:solidFill>
                  <a:srgbClr val="00426A"/>
                </a:solidFill>
                <a:effectLst/>
                <a:uLnTx/>
                <a:uFillTx/>
                <a:cs typeface="Times New Roman" panose="02020603050405020304" pitchFamily="18" charset="0"/>
              </a:rPr>
              <a:t>con los niños</a:t>
            </a:r>
            <a:endParaRPr lang="en-US" b="1" dirty="0">
              <a:solidFill>
                <a:srgbClr val="00426A"/>
              </a:solidFill>
              <a:cs typeface="Times New Roman" panose="02020603050405020304" pitchFamily="18" charset="0"/>
            </a:endParaRPr>
          </a:p>
        </p:txBody>
      </p:sp>
      <p:pic>
        <p:nvPicPr>
          <p:cNvPr id="6" name="Picture 5">
            <a:extLst>
              <a:ext uri="{FF2B5EF4-FFF2-40B4-BE49-F238E27FC236}">
                <a16:creationId xmlns:a16="http://schemas.microsoft.com/office/drawing/2014/main" id="{D87D56F3-3B58-4802-A4C8-A8F057C281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8499" y="675093"/>
            <a:ext cx="2056949" cy="4754880"/>
          </a:xfrm>
          <a:prstGeom prst="rect">
            <a:avLst/>
          </a:prstGeom>
        </p:spPr>
      </p:pic>
    </p:spTree>
    <p:extLst>
      <p:ext uri="{BB962C8B-B14F-4D97-AF65-F5344CB8AC3E}">
        <p14:creationId xmlns:p14="http://schemas.microsoft.com/office/powerpoint/2010/main" val="3517342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8078028" cy="1325563"/>
          </a:xfrm>
        </p:spPr>
        <p:txBody>
          <a:bodyPr vert="horz" lIns="91440" tIns="45720" rIns="91440" bIns="45720" rtlCol="0" anchor="ctr">
            <a:normAutofit/>
          </a:bodyPr>
          <a:lstStyle/>
          <a:p>
            <a:pPr rtl="0"/>
            <a:r>
              <a:rPr lang="es-US" sz="3200" b="1" kern="1200">
                <a:solidFill>
                  <a:srgbClr val="00426A"/>
                </a:solidFill>
                <a:cs typeface="Times New Roman" panose="02020603050405020304" pitchFamily="18" charset="0"/>
              </a:rPr>
              <a:t>Plan ABC para nutrir sanamente</a:t>
            </a:r>
          </a:p>
        </p:txBody>
      </p:sp>
      <p:sp>
        <p:nvSpPr>
          <p:cNvPr id="8" name="Content Placeholder 7">
            <a:extLst>
              <a:ext uri="{FF2B5EF4-FFF2-40B4-BE49-F238E27FC236}">
                <a16:creationId xmlns:a16="http://schemas.microsoft.com/office/drawing/2014/main" id="{3106CA32-96DD-4DF1-A527-9DD96AD09233}"/>
              </a:ext>
            </a:extLst>
          </p:cNvPr>
          <p:cNvSpPr>
            <a:spLocks noGrp="1"/>
          </p:cNvSpPr>
          <p:nvPr>
            <p:ph sz="half" idx="1"/>
          </p:nvPr>
        </p:nvSpPr>
        <p:spPr/>
        <p:txBody>
          <a:bodyPr rtlCol="0">
            <a:normAutofit/>
          </a:bodyPr>
          <a:lstStyle/>
          <a:p>
            <a:pPr marL="0" indent="0" rtl="0">
              <a:spcBef>
                <a:spcPts val="2400"/>
              </a:spcBef>
              <a:buClr>
                <a:srgbClr val="00426A"/>
              </a:buClr>
              <a:buNone/>
            </a:pPr>
            <a:r>
              <a:rPr lang="es-US" dirty="0">
                <a:solidFill>
                  <a:srgbClr val="00426A"/>
                </a:solidFill>
                <a:latin typeface="Montserrat" panose="00000500000000000000" pitchFamily="2" charset="0"/>
              </a:rPr>
              <a:t>Acción que </a:t>
            </a:r>
            <a:br>
              <a:rPr lang="es-US" dirty="0">
                <a:solidFill>
                  <a:srgbClr val="00426A"/>
                </a:solidFill>
                <a:latin typeface="Montserrat" panose="00000500000000000000" pitchFamily="2" charset="0"/>
              </a:rPr>
            </a:br>
            <a:r>
              <a:rPr lang="es-US" dirty="0">
                <a:solidFill>
                  <a:srgbClr val="00426A"/>
                </a:solidFill>
                <a:latin typeface="Montserrat" panose="00000500000000000000" pitchFamily="2" charset="0"/>
              </a:rPr>
              <a:t>pienso realizar</a:t>
            </a:r>
          </a:p>
          <a:p>
            <a:pPr marL="0" indent="0" rtl="0">
              <a:spcBef>
                <a:spcPts val="2400"/>
              </a:spcBef>
              <a:buClr>
                <a:srgbClr val="00426A"/>
              </a:buClr>
              <a:buNone/>
            </a:pPr>
            <a:r>
              <a:rPr lang="es-US" dirty="0">
                <a:solidFill>
                  <a:srgbClr val="00426A"/>
                </a:solidFill>
                <a:latin typeface="Montserrat" panose="00000500000000000000" pitchFamily="2" charset="0"/>
              </a:rPr>
              <a:t>¿De qué manera </a:t>
            </a:r>
            <a:br>
              <a:rPr lang="es-US" dirty="0">
                <a:solidFill>
                  <a:srgbClr val="00426A"/>
                </a:solidFill>
                <a:latin typeface="Montserrat" panose="00000500000000000000" pitchFamily="2" charset="0"/>
              </a:rPr>
            </a:br>
            <a:r>
              <a:rPr lang="es-US" dirty="0">
                <a:solidFill>
                  <a:srgbClr val="00426A"/>
                </a:solidFill>
                <a:latin typeface="Montserrat" panose="00000500000000000000" pitchFamily="2" charset="0"/>
              </a:rPr>
              <a:t>mi acción Beneficia a los niños?</a:t>
            </a:r>
          </a:p>
          <a:p>
            <a:pPr marL="0" indent="0" rtl="0">
              <a:spcBef>
                <a:spcPts val="2400"/>
              </a:spcBef>
              <a:buClr>
                <a:srgbClr val="00426A"/>
              </a:buClr>
              <a:buNone/>
            </a:pPr>
            <a:r>
              <a:rPr lang="es-US" dirty="0">
                <a:solidFill>
                  <a:srgbClr val="00426A"/>
                </a:solidFill>
                <a:latin typeface="Montserrat" panose="00000500000000000000" pitchFamily="2" charset="0"/>
              </a:rPr>
              <a:t>¿Qué Retos enfrentaré?</a:t>
            </a:r>
          </a:p>
        </p:txBody>
      </p:sp>
      <p:sp>
        <p:nvSpPr>
          <p:cNvPr id="10" name="Content Placeholder 9">
            <a:extLst>
              <a:ext uri="{FF2B5EF4-FFF2-40B4-BE49-F238E27FC236}">
                <a16:creationId xmlns:a16="http://schemas.microsoft.com/office/drawing/2014/main" id="{218B88A2-0461-445C-BEBF-E5EA5CED2EF6}"/>
              </a:ext>
            </a:extLst>
          </p:cNvPr>
          <p:cNvSpPr>
            <a:spLocks noGrp="1"/>
          </p:cNvSpPr>
          <p:nvPr>
            <p:ph sz="half" idx="2"/>
          </p:nvPr>
        </p:nvSpPr>
        <p:spPr>
          <a:xfrm>
            <a:off x="4629150" y="1825625"/>
            <a:ext cx="3837842" cy="4351338"/>
          </a:xfrm>
        </p:spPr>
        <p:txBody>
          <a:bodyPr rtlCol="0">
            <a:normAutofit/>
          </a:bodyPr>
          <a:lstStyle/>
          <a:p>
            <a:pPr marL="0" indent="0" rtl="0">
              <a:spcBef>
                <a:spcPts val="2400"/>
              </a:spcBef>
              <a:buClr>
                <a:srgbClr val="00426A"/>
              </a:buClr>
              <a:buNone/>
            </a:pPr>
            <a:r>
              <a:rPr lang="es-US" dirty="0">
                <a:solidFill>
                  <a:srgbClr val="00426A"/>
                </a:solidFill>
                <a:latin typeface="Montserrat" panose="00000500000000000000" pitchFamily="2" charset="0"/>
              </a:rPr>
              <a:t>¿Fecha en la que iniciaré esta acción?</a:t>
            </a:r>
          </a:p>
          <a:p>
            <a:pPr marL="0" indent="0" rtl="0">
              <a:spcBef>
                <a:spcPts val="2400"/>
              </a:spcBef>
              <a:buClr>
                <a:srgbClr val="00426A"/>
              </a:buClr>
              <a:buNone/>
            </a:pPr>
            <a:r>
              <a:rPr lang="es-US" dirty="0">
                <a:solidFill>
                  <a:srgbClr val="00426A"/>
                </a:solidFill>
                <a:latin typeface="Montserrat" panose="00000500000000000000" pitchFamily="2" charset="0"/>
              </a:rPr>
              <a:t>¿Qué Evidencia tengo de que </a:t>
            </a:r>
            <a:br>
              <a:rPr lang="es-US" dirty="0">
                <a:solidFill>
                  <a:srgbClr val="00426A"/>
                </a:solidFill>
                <a:latin typeface="Montserrat" panose="00000500000000000000" pitchFamily="2" charset="0"/>
              </a:rPr>
            </a:br>
            <a:r>
              <a:rPr lang="es-US" dirty="0">
                <a:solidFill>
                  <a:srgbClr val="00426A"/>
                </a:solidFill>
                <a:latin typeface="Montserrat" panose="00000500000000000000" pitchFamily="2" charset="0"/>
              </a:rPr>
              <a:t>lo logré?</a:t>
            </a:r>
          </a:p>
        </p:txBody>
      </p:sp>
    </p:spTree>
    <p:extLst>
      <p:ext uri="{BB962C8B-B14F-4D97-AF65-F5344CB8AC3E}">
        <p14:creationId xmlns:p14="http://schemas.microsoft.com/office/powerpoint/2010/main" val="153944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73DA-0B90-42EC-8C4F-51B9D6BE1876}"/>
              </a:ext>
            </a:extLst>
          </p:cNvPr>
          <p:cNvSpPr>
            <a:spLocks noGrp="1"/>
          </p:cNvSpPr>
          <p:nvPr>
            <p:ph type="title"/>
          </p:nvPr>
        </p:nvSpPr>
        <p:spPr>
          <a:xfrm>
            <a:off x="628650" y="365128"/>
            <a:ext cx="4410278" cy="1325563"/>
          </a:xfrm>
        </p:spPr>
        <p:txBody>
          <a:bodyPr rtlCol="0">
            <a:normAutofit/>
          </a:bodyPr>
          <a:lstStyle/>
          <a:p>
            <a:pPr rtl="0"/>
            <a:r>
              <a:rPr lang="es-US" b="1" dirty="0">
                <a:solidFill>
                  <a:srgbClr val="00426A"/>
                </a:solidFill>
                <a:cs typeface="Times New Roman" panose="02020603050405020304" pitchFamily="18" charset="0"/>
              </a:rPr>
              <a:t>Mantener el cambio </a:t>
            </a:r>
            <a:br>
              <a:rPr lang="es-US" b="1" dirty="0">
                <a:solidFill>
                  <a:srgbClr val="00426A"/>
                </a:solidFill>
                <a:cs typeface="Times New Roman" panose="02020603050405020304" pitchFamily="18" charset="0"/>
              </a:rPr>
            </a:br>
            <a:r>
              <a:rPr lang="es-US" b="1" dirty="0">
                <a:solidFill>
                  <a:srgbClr val="00426A"/>
                </a:solidFill>
                <a:cs typeface="Times New Roman" panose="02020603050405020304" pitchFamily="18" charset="0"/>
              </a:rPr>
              <a:t>en la práctica</a:t>
            </a:r>
          </a:p>
        </p:txBody>
      </p:sp>
      <p:pic>
        <p:nvPicPr>
          <p:cNvPr id="3" name="Content Placeholder 11" descr="Qr code&#10;&#10;Description automatically generated">
            <a:extLst>
              <a:ext uri="{FF2B5EF4-FFF2-40B4-BE49-F238E27FC236}">
                <a16:creationId xmlns:a16="http://schemas.microsoft.com/office/drawing/2014/main" id="{B0EB2FCB-F090-43DF-A044-6AB6550940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7124" y="2140922"/>
            <a:ext cx="3382963" cy="3384550"/>
          </a:xfrm>
          <a:prstGeom prst="rect">
            <a:avLst/>
          </a:prstGeom>
        </p:spPr>
      </p:pic>
      <p:sp>
        <p:nvSpPr>
          <p:cNvPr id="5" name="TextBox 4">
            <a:extLst>
              <a:ext uri="{FF2B5EF4-FFF2-40B4-BE49-F238E27FC236}">
                <a16:creationId xmlns:a16="http://schemas.microsoft.com/office/drawing/2014/main" id="{D6534830-47B4-43FA-A267-EBA511F63FA8}"/>
              </a:ext>
            </a:extLst>
          </p:cNvPr>
          <p:cNvSpPr txBox="1"/>
          <p:nvPr/>
        </p:nvSpPr>
        <p:spPr>
          <a:xfrm>
            <a:off x="741560" y="5708748"/>
            <a:ext cx="4572000" cy="430887"/>
          </a:xfrm>
          <a:prstGeom prst="rect">
            <a:avLst/>
          </a:prstGeom>
          <a:noFill/>
        </p:spPr>
        <p:txBody>
          <a:bodyPr wrap="square" rtlCol="0">
            <a:spAutoFit/>
          </a:bodyPr>
          <a:lstStyle/>
          <a:p>
            <a:pPr rtl="0"/>
            <a:r>
              <a:rPr lang="es-US" sz="2200" dirty="0">
                <a:latin typeface="Montserrat" panose="00000500000000000000" pitchFamily="2" charset="0"/>
              </a:rPr>
              <a:t>https://www.futureme.org/</a:t>
            </a:r>
          </a:p>
        </p:txBody>
      </p:sp>
      <p:pic>
        <p:nvPicPr>
          <p:cNvPr id="6" name="Picture 5" descr="Winding dirt road">
            <a:extLst>
              <a:ext uri="{FF2B5EF4-FFF2-40B4-BE49-F238E27FC236}">
                <a16:creationId xmlns:a16="http://schemas.microsoft.com/office/drawing/2014/main" id="{CEFBA243-C1D1-4E0A-9E50-0C03F4D60C6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3548"/>
          <a:stretch/>
        </p:blipFill>
        <p:spPr>
          <a:xfrm>
            <a:off x="5313560" y="0"/>
            <a:ext cx="3810980" cy="6858000"/>
          </a:xfrm>
          <a:prstGeom prst="rect">
            <a:avLst/>
          </a:prstGeom>
        </p:spPr>
      </p:pic>
    </p:spTree>
    <p:extLst>
      <p:ext uri="{BB962C8B-B14F-4D97-AF65-F5344CB8AC3E}">
        <p14:creationId xmlns:p14="http://schemas.microsoft.com/office/powerpoint/2010/main" val="760974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365128"/>
            <a:ext cx="8214904" cy="1325563"/>
          </a:xfrm>
        </p:spPr>
        <p:txBody>
          <a:bodyPr rtlCol="0">
            <a:normAutofit/>
          </a:bodyPr>
          <a:lstStyle/>
          <a:p>
            <a:pPr rtl="0"/>
            <a:r>
              <a:rPr lang="es-US" b="1" dirty="0">
                <a:solidFill>
                  <a:srgbClr val="00426A"/>
                </a:solidFill>
                <a:cs typeface="Times New Roman" panose="02020603050405020304" pitchFamily="18" charset="0"/>
              </a:rPr>
              <a:t>Más recursos para ámbitos de CET</a:t>
            </a:r>
          </a:p>
        </p:txBody>
      </p:sp>
      <p:sp>
        <p:nvSpPr>
          <p:cNvPr id="5" name="TextBox 4"/>
          <p:cNvSpPr txBox="1"/>
          <p:nvPr/>
        </p:nvSpPr>
        <p:spPr>
          <a:xfrm>
            <a:off x="628650" y="4748860"/>
            <a:ext cx="6838454" cy="400110"/>
          </a:xfrm>
          <a:prstGeom prst="rect">
            <a:avLst/>
          </a:prstGeom>
          <a:noFill/>
        </p:spPr>
        <p:txBody>
          <a:bodyPr wrap="square" rtlCol="0">
            <a:spAutoFit/>
          </a:bodyPr>
          <a:lstStyle/>
          <a:p>
            <a:pPr rtl="0"/>
            <a:r>
              <a:rPr lang="es-US" sz="2000" dirty="0">
                <a:solidFill>
                  <a:srgbClr val="00426A"/>
                </a:solidFill>
                <a:latin typeface="Montserrat" panose="00000500000000000000" pitchFamily="2" charset="0"/>
              </a:rPr>
              <a:t>Healthykidshealthyfuture.org</a:t>
            </a:r>
          </a:p>
        </p:txBody>
      </p:sp>
      <p:pic>
        <p:nvPicPr>
          <p:cNvPr id="6" name="Picture 5"/>
          <p:cNvPicPr>
            <a:picLocks noChangeAspect="1"/>
          </p:cNvPicPr>
          <p:nvPr/>
        </p:nvPicPr>
        <p:blipFill>
          <a:blip r:embed="rId3"/>
          <a:stretch>
            <a:fillRect/>
          </a:stretch>
        </p:blipFill>
        <p:spPr>
          <a:xfrm>
            <a:off x="194823" y="2100752"/>
            <a:ext cx="4684926" cy="2468880"/>
          </a:xfrm>
          <a:prstGeom prst="rect">
            <a:avLst/>
          </a:prstGeom>
        </p:spPr>
      </p:pic>
      <p:pic>
        <p:nvPicPr>
          <p:cNvPr id="13" name="Picture 12">
            <a:extLst>
              <a:ext uri="{FF2B5EF4-FFF2-40B4-BE49-F238E27FC236}">
                <a16:creationId xmlns:a16="http://schemas.microsoft.com/office/drawing/2014/main" id="{F69748EF-2DC7-6196-BE27-E332C06F0227}"/>
              </a:ext>
            </a:extLst>
          </p:cNvPr>
          <p:cNvPicPr>
            <a:picLocks noChangeAspect="1"/>
          </p:cNvPicPr>
          <p:nvPr/>
        </p:nvPicPr>
        <p:blipFill>
          <a:blip r:embed="rId4"/>
          <a:stretch>
            <a:fillRect/>
          </a:stretch>
        </p:blipFill>
        <p:spPr>
          <a:xfrm>
            <a:off x="5240418" y="1690691"/>
            <a:ext cx="3548671" cy="4572000"/>
          </a:xfrm>
          <a:prstGeom prst="rect">
            <a:avLst/>
          </a:prstGeom>
        </p:spPr>
      </p:pic>
    </p:spTree>
    <p:extLst>
      <p:ext uri="{BB962C8B-B14F-4D97-AF65-F5344CB8AC3E}">
        <p14:creationId xmlns:p14="http://schemas.microsoft.com/office/powerpoint/2010/main" val="4022384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46" y="246752"/>
            <a:ext cx="7886700" cy="1325563"/>
          </a:xfrm>
        </p:spPr>
        <p:txBody>
          <a:bodyPr rtlCol="0"/>
          <a:lstStyle/>
          <a:p>
            <a:pPr rtl="0"/>
            <a:r>
              <a:rPr lang="es-US" b="1">
                <a:solidFill>
                  <a:srgbClr val="00426A"/>
                </a:solidFill>
                <a:cs typeface="Times New Roman" panose="02020603050405020304" pitchFamily="18" charset="0"/>
              </a:rPr>
              <a:t>Reconocimientos</a:t>
            </a:r>
          </a:p>
        </p:txBody>
      </p:sp>
      <p:pic>
        <p:nvPicPr>
          <p:cNvPr id="4" name="Content Placeholder 3"/>
          <p:cNvPicPr>
            <a:picLocks noGrp="1" noChangeAspect="1"/>
          </p:cNvPicPr>
          <p:nvPr>
            <p:ph idx="1"/>
          </p:nvPr>
        </p:nvPicPr>
        <p:blipFill>
          <a:blip r:embed="rId3"/>
          <a:stretch>
            <a:fillRect/>
          </a:stretch>
        </p:blipFill>
        <p:spPr>
          <a:xfrm>
            <a:off x="615146" y="2901935"/>
            <a:ext cx="1796698" cy="1072656"/>
          </a:xfrm>
          <a:prstGeom prst="rect">
            <a:avLst/>
          </a:prstGeom>
        </p:spPr>
      </p:pic>
      <p:sp>
        <p:nvSpPr>
          <p:cNvPr id="3" name="Rectangle 2"/>
          <p:cNvSpPr/>
          <p:nvPr/>
        </p:nvSpPr>
        <p:spPr>
          <a:xfrm>
            <a:off x="3071175" y="2975391"/>
            <a:ext cx="5500300" cy="1200329"/>
          </a:xfrm>
          <a:prstGeom prst="rect">
            <a:avLst/>
          </a:prstGeom>
        </p:spPr>
        <p:txBody>
          <a:bodyPr wrap="square" rtlCol="0">
            <a:spAutoFit/>
          </a:bodyPr>
          <a:lstStyle/>
          <a:p>
            <a:pPr rtl="0"/>
            <a:r>
              <a:rPr lang="es-US" dirty="0">
                <a:solidFill>
                  <a:srgbClr val="00426A"/>
                </a:solidFill>
                <a:latin typeface="Montserrat" panose="00000500000000000000" pitchFamily="2" charset="0"/>
              </a:rPr>
              <a:t>Por el financiamiento inicial del diseño y el desarrollo de la serie original de capacitación </a:t>
            </a:r>
            <a:r>
              <a:rPr lang="es-ES" dirty="0">
                <a:solidFill>
                  <a:srgbClr val="00426A"/>
                </a:solidFill>
                <a:latin typeface="Montserrat" panose="00000500000000000000" pitchFamily="2" charset="0"/>
              </a:rPr>
              <a:t>Nutrir a niños sanamente desde el CET</a:t>
            </a:r>
          </a:p>
          <a:p>
            <a:pPr rtl="0"/>
            <a:endParaRPr lang="es-US" dirty="0">
              <a:solidFill>
                <a:srgbClr val="00426A"/>
              </a:solidFill>
              <a:latin typeface="Montserrat" panose="00000500000000000000" pitchFamily="2" charset="0"/>
            </a:endParaRPr>
          </a:p>
        </p:txBody>
      </p:sp>
      <p:pic>
        <p:nvPicPr>
          <p:cNvPr id="6" name="Picture 5" descr="A black and white sign&#10;&#10;Description automatically generated with low confidence">
            <a:extLst>
              <a:ext uri="{FF2B5EF4-FFF2-40B4-BE49-F238E27FC236}">
                <a16:creationId xmlns:a16="http://schemas.microsoft.com/office/drawing/2014/main" id="{F81A02C2-0766-4719-92D1-FCF6D468BBE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6612" y="5140940"/>
            <a:ext cx="2194564" cy="536449"/>
          </a:xfrm>
          <a:prstGeom prst="rect">
            <a:avLst/>
          </a:prstGeom>
        </p:spPr>
      </p:pic>
      <p:sp>
        <p:nvSpPr>
          <p:cNvPr id="7" name="Rectangle 6">
            <a:extLst>
              <a:ext uri="{FF2B5EF4-FFF2-40B4-BE49-F238E27FC236}">
                <a16:creationId xmlns:a16="http://schemas.microsoft.com/office/drawing/2014/main" id="{907CFAE2-9680-4E17-A350-670B5A1EA1C4}"/>
              </a:ext>
            </a:extLst>
          </p:cNvPr>
          <p:cNvSpPr/>
          <p:nvPr/>
        </p:nvSpPr>
        <p:spPr>
          <a:xfrm>
            <a:off x="3065432" y="4591539"/>
            <a:ext cx="5527308" cy="1200329"/>
          </a:xfrm>
          <a:prstGeom prst="rect">
            <a:avLst/>
          </a:prstGeom>
        </p:spPr>
        <p:txBody>
          <a:bodyPr wrap="square" rtlCol="0">
            <a:spAutoFit/>
          </a:bodyPr>
          <a:lstStyle/>
          <a:p>
            <a:pPr rtl="0"/>
            <a:r>
              <a:rPr lang="es-US" dirty="0">
                <a:solidFill>
                  <a:srgbClr val="00426A"/>
                </a:solidFill>
                <a:latin typeface="Montserrat" panose="00000500000000000000" pitchFamily="2" charset="0"/>
              </a:rPr>
              <a:t>Por su experiencia en salud y bienestar infantil. Esta serie de capacitación fue desarrollada por expertos en nutrición y primera infancia.</a:t>
            </a:r>
          </a:p>
        </p:txBody>
      </p:sp>
      <p:sp>
        <p:nvSpPr>
          <p:cNvPr id="8" name="Rectangle 7">
            <a:extLst>
              <a:ext uri="{FF2B5EF4-FFF2-40B4-BE49-F238E27FC236}">
                <a16:creationId xmlns:a16="http://schemas.microsoft.com/office/drawing/2014/main" id="{570D4281-C7BB-4A79-806E-07AEA3BC314F}"/>
              </a:ext>
            </a:extLst>
          </p:cNvPr>
          <p:cNvSpPr/>
          <p:nvPr/>
        </p:nvSpPr>
        <p:spPr>
          <a:xfrm>
            <a:off x="686612" y="1283845"/>
            <a:ext cx="8057338" cy="923330"/>
          </a:xfrm>
          <a:prstGeom prst="rect">
            <a:avLst/>
          </a:prstGeom>
        </p:spPr>
        <p:txBody>
          <a:bodyPr wrap="square" rtlCol="0">
            <a:spAutoFit/>
          </a:bodyPr>
          <a:lstStyle/>
          <a:p>
            <a:pPr rtl="0"/>
            <a:r>
              <a:rPr lang="es-US" dirty="0">
                <a:solidFill>
                  <a:srgbClr val="00426A"/>
                </a:solidFill>
                <a:latin typeface="Montserrat" panose="00000500000000000000" pitchFamily="2" charset="0"/>
              </a:rPr>
              <a:t>Esta capacitación fue posible gracias al financiamiento, la experiencia técnica y la orientación por parte de las siguientes organizaciones nacionales y estatales.</a:t>
            </a:r>
          </a:p>
        </p:txBody>
      </p:sp>
    </p:spTree>
    <p:extLst>
      <p:ext uri="{BB962C8B-B14F-4D97-AF65-F5344CB8AC3E}">
        <p14:creationId xmlns:p14="http://schemas.microsoft.com/office/powerpoint/2010/main" val="1391089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0295" y="4188448"/>
            <a:ext cx="5706451" cy="1241822"/>
          </a:xfrm>
        </p:spPr>
        <p:txBody>
          <a:bodyPr rtlCol="0">
            <a:normAutofit/>
          </a:bodyPr>
          <a:lstStyle/>
          <a:p>
            <a:pPr rtl="0"/>
            <a:r>
              <a:rPr lang="es-US" sz="3600" b="1" dirty="0">
                <a:solidFill>
                  <a:srgbClr val="00426A"/>
                </a:solidFill>
                <a:latin typeface="Times New Roman" panose="02020603050405020304" pitchFamily="18" charset="0"/>
                <a:cs typeface="Times New Roman" panose="02020603050405020304" pitchFamily="18" charset="0"/>
              </a:rPr>
              <a:t>Gracias por participar en la capacitación de hoy.</a:t>
            </a:r>
          </a:p>
        </p:txBody>
      </p:sp>
      <p:pic>
        <p:nvPicPr>
          <p:cNvPr id="2" name="Picture 1">
            <a:extLst>
              <a:ext uri="{FF2B5EF4-FFF2-40B4-BE49-F238E27FC236}">
                <a16:creationId xmlns:a16="http://schemas.microsoft.com/office/drawing/2014/main" id="{A3469404-E739-2097-5DBE-2E0AAE71E3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66754" y="730565"/>
            <a:ext cx="5583676" cy="3342136"/>
          </a:xfrm>
          <a:prstGeom prst="rect">
            <a:avLst/>
          </a:prstGeom>
        </p:spPr>
      </p:pic>
    </p:spTree>
    <p:extLst>
      <p:ext uri="{BB962C8B-B14F-4D97-AF65-F5344CB8AC3E}">
        <p14:creationId xmlns:p14="http://schemas.microsoft.com/office/powerpoint/2010/main" val="10691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1100" y="1952628"/>
            <a:ext cx="6064250" cy="1325563"/>
          </a:xfrm>
        </p:spPr>
        <p:txBody>
          <a:bodyPr rtlCol="0">
            <a:noAutofit/>
          </a:bodyPr>
          <a:lstStyle/>
          <a:p>
            <a:pPr rtl="0"/>
            <a:r>
              <a:rPr lang="es-US" b="1">
                <a:solidFill>
                  <a:srgbClr val="002060"/>
                </a:solidFill>
                <a:cs typeface="Times New Roman" panose="02020603050405020304" pitchFamily="18" charset="0"/>
              </a:rPr>
              <a:t>Etapas de desarrollo de la adopción de hábitos alimenticios saludables y los desafíos comunes</a:t>
            </a:r>
          </a:p>
        </p:txBody>
      </p:sp>
      <p:pic>
        <p:nvPicPr>
          <p:cNvPr id="5" name="Picture 4">
            <a:extLst>
              <a:ext uri="{FF2B5EF4-FFF2-40B4-BE49-F238E27FC236}">
                <a16:creationId xmlns:a16="http://schemas.microsoft.com/office/drawing/2014/main" id="{B4E67B67-24EF-4FCD-8650-947A043376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899" y="548093"/>
            <a:ext cx="2056949" cy="4754880"/>
          </a:xfrm>
          <a:prstGeom prst="rect">
            <a:avLst/>
          </a:prstGeom>
        </p:spPr>
      </p:pic>
    </p:spTree>
    <p:extLst>
      <p:ext uri="{BB962C8B-B14F-4D97-AF65-F5344CB8AC3E}">
        <p14:creationId xmlns:p14="http://schemas.microsoft.com/office/powerpoint/2010/main" val="280601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s-US" sz="3200" b="1" dirty="0">
                <a:solidFill>
                  <a:srgbClr val="002060"/>
                </a:solidFill>
                <a:cs typeface="Times New Roman" panose="02020603050405020304" pitchFamily="18" charset="0"/>
              </a:rPr>
              <a:t>Desarrollo del bebé y habilidades </a:t>
            </a:r>
            <a:br>
              <a:rPr lang="es-US" sz="3200" b="1" dirty="0">
                <a:solidFill>
                  <a:srgbClr val="002060"/>
                </a:solidFill>
                <a:cs typeface="Times New Roman" panose="02020603050405020304" pitchFamily="18" charset="0"/>
              </a:rPr>
            </a:br>
            <a:r>
              <a:rPr lang="es-US" sz="3200" b="1" dirty="0">
                <a:solidFill>
                  <a:srgbClr val="002060"/>
                </a:solidFill>
                <a:cs typeface="Times New Roman" panose="02020603050405020304" pitchFamily="18" charset="0"/>
              </a:rPr>
              <a:t>de alimentación</a:t>
            </a:r>
          </a:p>
        </p:txBody>
      </p:sp>
      <p:sp>
        <p:nvSpPr>
          <p:cNvPr id="3" name="Content Placeholder 2"/>
          <p:cNvSpPr>
            <a:spLocks noGrp="1"/>
          </p:cNvSpPr>
          <p:nvPr>
            <p:ph idx="1"/>
          </p:nvPr>
        </p:nvSpPr>
        <p:spPr>
          <a:xfrm>
            <a:off x="628650" y="1874469"/>
            <a:ext cx="8612065" cy="4351338"/>
          </a:xfrm>
        </p:spPr>
        <p:txBody>
          <a:bodyPr rtlCol="0">
            <a:normAutofit/>
          </a:bodyPr>
          <a:lstStyle/>
          <a:p>
            <a:pPr marL="0" indent="0" rtl="0">
              <a:buClr>
                <a:srgbClr val="00426A"/>
              </a:buClr>
              <a:buNone/>
            </a:pPr>
            <a:r>
              <a:rPr lang="es-US" sz="2400" dirty="0">
                <a:solidFill>
                  <a:srgbClr val="002060"/>
                </a:solidFill>
                <a:latin typeface="Montserrat" panose="00000500000000000000" pitchFamily="2" charset="0"/>
              </a:rPr>
              <a:t>Reflejos</a:t>
            </a:r>
          </a:p>
          <a:p>
            <a:pPr lvl="1">
              <a:buClr>
                <a:srgbClr val="00426A"/>
              </a:buClr>
            </a:pPr>
            <a:r>
              <a:rPr lang="es-US" dirty="0">
                <a:solidFill>
                  <a:srgbClr val="002060"/>
                </a:solidFill>
                <a:latin typeface="Montserrat" panose="00000500000000000000" pitchFamily="2" charset="0"/>
              </a:rPr>
              <a:t>Reflejo </a:t>
            </a:r>
            <a:br>
              <a:rPr lang="es-US" dirty="0">
                <a:solidFill>
                  <a:srgbClr val="002060"/>
                </a:solidFill>
                <a:latin typeface="Montserrat" panose="00000500000000000000" pitchFamily="2" charset="0"/>
              </a:rPr>
            </a:br>
            <a:r>
              <a:rPr lang="es-US" dirty="0">
                <a:solidFill>
                  <a:srgbClr val="002060"/>
                </a:solidFill>
                <a:latin typeface="Montserrat" panose="00000500000000000000" pitchFamily="2" charset="0"/>
              </a:rPr>
              <a:t>de búsqueda</a:t>
            </a:r>
            <a:br>
              <a:rPr lang="es-US" dirty="0">
                <a:solidFill>
                  <a:srgbClr val="002060"/>
                </a:solidFill>
                <a:latin typeface="Montserrat" panose="00000500000000000000" pitchFamily="2" charset="0"/>
              </a:rPr>
            </a:br>
            <a:r>
              <a:rPr lang="es-US" dirty="0">
                <a:solidFill>
                  <a:srgbClr val="002060"/>
                </a:solidFill>
                <a:latin typeface="Montserrat" panose="00000500000000000000" pitchFamily="2" charset="0"/>
              </a:rPr>
              <a:t>Arcadas</a:t>
            </a:r>
          </a:p>
          <a:p>
            <a:pPr lvl="1">
              <a:buClr>
                <a:srgbClr val="00426A"/>
              </a:buClr>
            </a:pPr>
            <a:r>
              <a:rPr lang="es-US" dirty="0">
                <a:solidFill>
                  <a:srgbClr val="002060"/>
                </a:solidFill>
                <a:latin typeface="Montserrat" panose="00000500000000000000" pitchFamily="2" charset="0"/>
              </a:rPr>
              <a:t>Protusión </a:t>
            </a:r>
            <a:br>
              <a:rPr lang="en-US" dirty="0">
                <a:solidFill>
                  <a:srgbClr val="002060"/>
                </a:solidFill>
                <a:latin typeface="Montserrat" panose="00000500000000000000" pitchFamily="2" charset="0"/>
              </a:rPr>
            </a:br>
            <a:r>
              <a:rPr lang="es-US" dirty="0">
                <a:solidFill>
                  <a:srgbClr val="002060"/>
                </a:solidFill>
                <a:latin typeface="Montserrat" panose="00000500000000000000" pitchFamily="2" charset="0"/>
              </a:rPr>
              <a:t>de la </a:t>
            </a:r>
            <a:br>
              <a:rPr lang="es-US" dirty="0">
                <a:solidFill>
                  <a:srgbClr val="002060"/>
                </a:solidFill>
                <a:latin typeface="Montserrat" panose="00000500000000000000" pitchFamily="2" charset="0"/>
              </a:rPr>
            </a:br>
            <a:r>
              <a:rPr lang="es-US" dirty="0">
                <a:solidFill>
                  <a:srgbClr val="002060"/>
                </a:solidFill>
                <a:latin typeface="Montserrat" panose="00000500000000000000" pitchFamily="2" charset="0"/>
              </a:rPr>
              <a:t>lengua</a:t>
            </a:r>
            <a:br>
              <a:rPr lang="es-US" dirty="0">
                <a:solidFill>
                  <a:srgbClr val="002060"/>
                </a:solidFill>
                <a:latin typeface="Montserrat" panose="00000500000000000000" pitchFamily="2" charset="0"/>
              </a:rPr>
            </a:br>
            <a:r>
              <a:rPr lang="es-US" dirty="0">
                <a:solidFill>
                  <a:srgbClr val="002060"/>
                </a:solidFill>
                <a:latin typeface="Montserrat" panose="00000500000000000000" pitchFamily="2" charset="0"/>
              </a:rPr>
              <a:t>Succionar, tragar</a:t>
            </a:r>
          </a:p>
          <a:p>
            <a:pPr marL="0" indent="0" rtl="0">
              <a:buClr>
                <a:srgbClr val="00426A"/>
              </a:buClr>
              <a:buNone/>
            </a:pPr>
            <a:r>
              <a:rPr lang="es-US" sz="2400" dirty="0">
                <a:solidFill>
                  <a:srgbClr val="002060"/>
                </a:solidFill>
                <a:latin typeface="Montserrat" panose="00000500000000000000" pitchFamily="2" charset="0"/>
              </a:rPr>
              <a:t>Coordina la succión, la deglución y la respiración.</a:t>
            </a:r>
          </a:p>
          <a:p>
            <a:pPr marL="0" indent="0" rtl="0">
              <a:buClr>
                <a:srgbClr val="00426A"/>
              </a:buClr>
              <a:buNone/>
            </a:pPr>
            <a:r>
              <a:rPr lang="es-US" sz="2400" dirty="0">
                <a:solidFill>
                  <a:srgbClr val="002060"/>
                </a:solidFill>
                <a:latin typeface="Montserrat" panose="00000500000000000000" pitchFamily="2" charset="0"/>
              </a:rPr>
              <a:t>Requiere de apoyo para la cabeza y el cuello durante la alimentación.</a:t>
            </a:r>
          </a:p>
          <a:p>
            <a:pPr rtl="0">
              <a:buClr>
                <a:srgbClr val="B1DF70"/>
              </a:buClr>
            </a:pPr>
            <a:endParaRPr lang="en-US" sz="2400" dirty="0"/>
          </a:p>
          <a:p>
            <a:pPr lvl="1" rtl="0"/>
            <a:endParaRPr lang="en-US" dirty="0"/>
          </a:p>
        </p:txBody>
      </p:sp>
      <p:sp>
        <p:nvSpPr>
          <p:cNvPr id="8" name="Subtitle 2"/>
          <p:cNvSpPr txBox="1">
            <a:spLocks/>
          </p:cNvSpPr>
          <p:nvPr/>
        </p:nvSpPr>
        <p:spPr>
          <a:xfrm>
            <a:off x="4465670" y="2571403"/>
            <a:ext cx="1184996" cy="2809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anose="0200050402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otham" panose="0200050402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otham" panose="0200050402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900"/>
              </a:lnSpc>
              <a:spcBef>
                <a:spcPts val="0"/>
              </a:spcBef>
            </a:pPr>
            <a:r>
              <a:rPr lang="es-ES" sz="900" b="1" dirty="0">
                <a:solidFill>
                  <a:schemeClr val="bg1"/>
                </a:solidFill>
                <a:latin typeface="Arial" panose="020B0604020202020204" pitchFamily="34" charset="0"/>
                <a:cs typeface="Arial" panose="020B0604020202020204" pitchFamily="34" charset="0"/>
              </a:rPr>
              <a:t>4 A 6 MESES</a:t>
            </a:r>
            <a:endParaRPr lang="es-US" sz="900" b="1" dirty="0">
              <a:solidFill>
                <a:schemeClr val="bg1"/>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5494372" y="2571403"/>
            <a:ext cx="1184996" cy="2809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anose="0200050402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otham" panose="0200050402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otham" panose="0200050402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900"/>
              </a:lnSpc>
              <a:spcBef>
                <a:spcPts val="0"/>
              </a:spcBef>
            </a:pPr>
            <a:r>
              <a:rPr lang="es-ES" sz="900" b="1" dirty="0">
                <a:solidFill>
                  <a:schemeClr val="bg1"/>
                </a:solidFill>
                <a:latin typeface="Arial" panose="020B0604020202020204" pitchFamily="34" charset="0"/>
                <a:cs typeface="Arial" panose="020B0604020202020204" pitchFamily="34" charset="0"/>
              </a:rPr>
              <a:t>5 A 9 MESES</a:t>
            </a:r>
            <a:endParaRPr lang="es-US" sz="900" b="1" dirty="0">
              <a:solidFill>
                <a:schemeClr val="bg1"/>
              </a:solidFill>
              <a:latin typeface="Arial" panose="020B0604020202020204" pitchFamily="34" charset="0"/>
              <a:cs typeface="Arial" panose="020B0604020202020204" pitchFamily="34" charset="0"/>
            </a:endParaRPr>
          </a:p>
        </p:txBody>
      </p:sp>
      <p:sp>
        <p:nvSpPr>
          <p:cNvPr id="10" name="Subtitle 2"/>
          <p:cNvSpPr txBox="1">
            <a:spLocks/>
          </p:cNvSpPr>
          <p:nvPr/>
        </p:nvSpPr>
        <p:spPr>
          <a:xfrm>
            <a:off x="6531038" y="2571403"/>
            <a:ext cx="1184996" cy="2809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anose="0200050402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otham" panose="0200050402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otham" panose="0200050402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900"/>
              </a:lnSpc>
              <a:spcBef>
                <a:spcPts val="0"/>
              </a:spcBef>
            </a:pPr>
            <a:r>
              <a:rPr lang="es-ES" sz="900" b="1" dirty="0">
                <a:solidFill>
                  <a:schemeClr val="bg1"/>
                </a:solidFill>
                <a:latin typeface="Arial" panose="020B0604020202020204" pitchFamily="34" charset="0"/>
                <a:cs typeface="Arial" panose="020B0604020202020204" pitchFamily="34" charset="0"/>
              </a:rPr>
              <a:t>8 A 11 MESES</a:t>
            </a:r>
            <a:endParaRPr lang="es-US" sz="900" b="1" dirty="0">
              <a:solidFill>
                <a:schemeClr val="bg1"/>
              </a:solidFill>
              <a:latin typeface="Arial" panose="020B0604020202020204" pitchFamily="34" charset="0"/>
              <a:cs typeface="Arial" panose="020B0604020202020204" pitchFamily="34" charset="0"/>
            </a:endParaRPr>
          </a:p>
        </p:txBody>
      </p:sp>
      <p:sp>
        <p:nvSpPr>
          <p:cNvPr id="11" name="Subtitle 2"/>
          <p:cNvSpPr txBox="1">
            <a:spLocks/>
          </p:cNvSpPr>
          <p:nvPr/>
        </p:nvSpPr>
        <p:spPr>
          <a:xfrm>
            <a:off x="7559740" y="2571403"/>
            <a:ext cx="1184996" cy="2809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otham" panose="0200050402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otham" panose="0200050402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otham" panose="0200050402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otham" panose="0200050402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900"/>
              </a:lnSpc>
              <a:spcBef>
                <a:spcPts val="0"/>
              </a:spcBef>
            </a:pPr>
            <a:r>
              <a:rPr lang="es-ES" sz="900" b="1" dirty="0">
                <a:solidFill>
                  <a:schemeClr val="bg1"/>
                </a:solidFill>
                <a:latin typeface="Arial" panose="020B0604020202020204" pitchFamily="34" charset="0"/>
                <a:cs typeface="Arial" panose="020B0604020202020204" pitchFamily="34" charset="0"/>
              </a:rPr>
              <a:t>10 A 12 MESES</a:t>
            </a:r>
            <a:endParaRPr lang="es-US" sz="900" b="1"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3B1F75B9-7208-FE9D-181E-40CFA352A05D}"/>
              </a:ext>
            </a:extLst>
          </p:cNvPr>
          <p:cNvPicPr>
            <a:picLocks noChangeAspect="1"/>
          </p:cNvPicPr>
          <p:nvPr/>
        </p:nvPicPr>
        <p:blipFill rotWithShape="1">
          <a:blip r:embed="rId3"/>
          <a:srcRect l="4028"/>
          <a:stretch/>
        </p:blipFill>
        <p:spPr>
          <a:xfrm>
            <a:off x="3499340" y="1519843"/>
            <a:ext cx="5261969" cy="2011680"/>
          </a:xfrm>
          <a:prstGeom prst="rect">
            <a:avLst/>
          </a:prstGeom>
        </p:spPr>
      </p:pic>
    </p:spTree>
    <p:extLst>
      <p:ext uri="{BB962C8B-B14F-4D97-AF65-F5344CB8AC3E}">
        <p14:creationId xmlns:p14="http://schemas.microsoft.com/office/powerpoint/2010/main" val="86783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DC1CDD55-F0E3-4532-9701-E31FAF19EE0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0" y="2"/>
            <a:ext cx="565096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10" name="Picture 9">
            <a:extLst>
              <a:ext uri="{FF2B5EF4-FFF2-40B4-BE49-F238E27FC236}">
                <a16:creationId xmlns:a16="http://schemas.microsoft.com/office/drawing/2014/main" id="{54512229-D403-4356-88D6-9A726E2071DD}"/>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740152" y="-19454"/>
            <a:ext cx="3403847"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4" name="Picture 13">
            <a:extLst>
              <a:ext uri="{FF2B5EF4-FFF2-40B4-BE49-F238E27FC236}">
                <a16:creationId xmlns:a16="http://schemas.microsoft.com/office/drawing/2014/main" id="{DC79F92D-188B-451C-B6B9-00AC10E8984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0" y="4406133"/>
            <a:ext cx="5127618"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p:cNvSpPr>
            <a:spLocks noGrp="1"/>
          </p:cNvSpPr>
          <p:nvPr>
            <p:ph type="title"/>
          </p:nvPr>
        </p:nvSpPr>
        <p:spPr>
          <a:xfrm>
            <a:off x="4712018" y="4760164"/>
            <a:ext cx="4264928" cy="1576910"/>
          </a:xfrm>
        </p:spPr>
        <p:txBody>
          <a:bodyPr vert="horz" lIns="91440" tIns="45720" rIns="91440" bIns="45720" rtlCol="0" anchor="b">
            <a:normAutofit fontScale="90000"/>
          </a:bodyPr>
          <a:lstStyle/>
          <a:p>
            <a:pPr rtl="0"/>
            <a:r>
              <a:rPr lang="es-US" sz="3800" b="1" kern="1200" dirty="0">
                <a:solidFill>
                  <a:srgbClr val="00426A"/>
                </a:solidFill>
                <a:cs typeface="Times New Roman" panose="02020603050405020304" pitchFamily="18" charset="0"/>
              </a:rPr>
              <a:t>¿Cómo apoyamos a los niños para que coman alimentos más saludables?</a:t>
            </a:r>
          </a:p>
        </p:txBody>
      </p:sp>
    </p:spTree>
    <p:extLst>
      <p:ext uri="{BB962C8B-B14F-4D97-AF65-F5344CB8AC3E}">
        <p14:creationId xmlns:p14="http://schemas.microsoft.com/office/powerpoint/2010/main" val="4012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077" y="365128"/>
            <a:ext cx="8259273" cy="1325563"/>
          </a:xfrm>
        </p:spPr>
        <p:txBody>
          <a:bodyPr rtlCol="0"/>
          <a:lstStyle/>
          <a:p>
            <a:pPr rtl="0"/>
            <a:r>
              <a:rPr lang="es-US" b="1" dirty="0">
                <a:solidFill>
                  <a:srgbClr val="00426A"/>
                </a:solidFill>
                <a:cs typeface="Times New Roman" panose="02020603050405020304" pitchFamily="18" charset="0"/>
              </a:rPr>
              <a:t>Alimentos para los primeros </a:t>
            </a:r>
            <a:br>
              <a:rPr lang="es-US" b="1" dirty="0">
                <a:solidFill>
                  <a:srgbClr val="00426A"/>
                </a:solidFill>
                <a:cs typeface="Times New Roman" panose="02020603050405020304" pitchFamily="18" charset="0"/>
              </a:rPr>
            </a:br>
            <a:r>
              <a:rPr lang="es-US" b="1" dirty="0">
                <a:solidFill>
                  <a:srgbClr val="00426A"/>
                </a:solidFill>
                <a:cs typeface="Times New Roman" panose="02020603050405020304" pitchFamily="18" charset="0"/>
              </a:rPr>
              <a:t>seis meses</a:t>
            </a:r>
          </a:p>
        </p:txBody>
      </p: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56077" y="1876598"/>
            <a:ext cx="4659284" cy="3104804"/>
          </a:xfr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293174" y="1872442"/>
            <a:ext cx="3594749" cy="3108960"/>
          </a:xfrm>
          <a:prstGeom prst="rect">
            <a:avLst/>
          </a:prstGeom>
        </p:spPr>
      </p:pic>
      <p:sp>
        <p:nvSpPr>
          <p:cNvPr id="16" name="TextBox 15"/>
          <p:cNvSpPr txBox="1"/>
          <p:nvPr/>
        </p:nvSpPr>
        <p:spPr>
          <a:xfrm>
            <a:off x="256077" y="5321291"/>
            <a:ext cx="2801256" cy="830997"/>
          </a:xfrm>
          <a:prstGeom prst="rect">
            <a:avLst/>
          </a:prstGeom>
          <a:noFill/>
        </p:spPr>
        <p:txBody>
          <a:bodyPr wrap="square" rtlCol="0">
            <a:spAutoFit/>
          </a:bodyPr>
          <a:lstStyle/>
          <a:p>
            <a:pPr rtl="0">
              <a:defRPr/>
            </a:pPr>
            <a:r>
              <a:rPr lang="es-US" sz="2400" dirty="0">
                <a:solidFill>
                  <a:srgbClr val="00426A"/>
                </a:solidFill>
                <a:latin typeface="Montserrat" panose="00000500000000000000" pitchFamily="2" charset="0"/>
              </a:rPr>
              <a:t>Leche materna</a:t>
            </a:r>
          </a:p>
          <a:p>
            <a:pPr rtl="0">
              <a:defRPr/>
            </a:pPr>
            <a:endParaRPr lang="en-US" sz="2400" dirty="0">
              <a:solidFill>
                <a:srgbClr val="00426A"/>
              </a:solidFill>
              <a:latin typeface="Montserrat" panose="00000500000000000000" pitchFamily="2" charset="0"/>
            </a:endParaRPr>
          </a:p>
        </p:txBody>
      </p:sp>
      <p:sp>
        <p:nvSpPr>
          <p:cNvPr id="17" name="TextBox 16"/>
          <p:cNvSpPr txBox="1"/>
          <p:nvPr/>
        </p:nvSpPr>
        <p:spPr>
          <a:xfrm>
            <a:off x="5373315" y="5321292"/>
            <a:ext cx="3650970" cy="830997"/>
          </a:xfrm>
          <a:prstGeom prst="rect">
            <a:avLst/>
          </a:prstGeom>
          <a:noFill/>
        </p:spPr>
        <p:txBody>
          <a:bodyPr wrap="square" rtlCol="0">
            <a:spAutoFit/>
          </a:bodyPr>
          <a:lstStyle/>
          <a:p>
            <a:pPr rtl="0">
              <a:defRPr/>
            </a:pPr>
            <a:r>
              <a:rPr lang="es-US" sz="2400">
                <a:solidFill>
                  <a:srgbClr val="00426A"/>
                </a:solidFill>
                <a:latin typeface="Montserrat" panose="00000500000000000000" pitchFamily="2" charset="0"/>
              </a:rPr>
              <a:t>Fórmula enriquecida con hierro</a:t>
            </a:r>
          </a:p>
          <a:p>
            <a:pPr rtl="0">
              <a:defRPr/>
            </a:pPr>
            <a:endParaRPr lang="en-US" sz="2400" dirty="0">
              <a:solidFill>
                <a:srgbClr val="000000"/>
              </a:solidFill>
              <a:latin typeface="Gotham" panose="02000504020000020004" pitchFamily="2" charset="0"/>
            </a:endParaRPr>
          </a:p>
        </p:txBody>
      </p:sp>
    </p:spTree>
    <p:extLst>
      <p:ext uri="{BB962C8B-B14F-4D97-AF65-F5344CB8AC3E}">
        <p14:creationId xmlns:p14="http://schemas.microsoft.com/office/powerpoint/2010/main" val="283900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9516-A96E-40B0-AF26-BCBB82B261E9}"/>
              </a:ext>
            </a:extLst>
          </p:cNvPr>
          <p:cNvSpPr>
            <a:spLocks noGrp="1"/>
          </p:cNvSpPr>
          <p:nvPr>
            <p:ph type="title"/>
          </p:nvPr>
        </p:nvSpPr>
        <p:spPr>
          <a:xfrm>
            <a:off x="3724072" y="629268"/>
            <a:ext cx="4939868" cy="1286160"/>
          </a:xfrm>
        </p:spPr>
        <p:txBody>
          <a:bodyPr rtlCol="0" anchor="b">
            <a:normAutofit/>
          </a:bodyPr>
          <a:lstStyle/>
          <a:p>
            <a:pPr rtl="0"/>
            <a:r>
              <a:rPr lang="es-US" b="1">
                <a:solidFill>
                  <a:srgbClr val="00426A"/>
                </a:solidFill>
                <a:cs typeface="Times New Roman" panose="02020603050405020304" pitchFamily="18" charset="0"/>
              </a:rPr>
              <a:t>Lactancia</a:t>
            </a:r>
          </a:p>
        </p:txBody>
      </p:sp>
      <p:sp>
        <p:nvSpPr>
          <p:cNvPr id="8" name="Content Placeholder 10">
            <a:extLst>
              <a:ext uri="{FF2B5EF4-FFF2-40B4-BE49-F238E27FC236}">
                <a16:creationId xmlns:a16="http://schemas.microsoft.com/office/drawing/2014/main" id="{58A0E3EF-7453-4D00-81B4-B1A4D3C82F80}"/>
              </a:ext>
            </a:extLst>
          </p:cNvPr>
          <p:cNvSpPr>
            <a:spLocks noGrp="1"/>
          </p:cNvSpPr>
          <p:nvPr>
            <p:ph idx="1"/>
          </p:nvPr>
        </p:nvSpPr>
        <p:spPr>
          <a:xfrm>
            <a:off x="3724073" y="2438400"/>
            <a:ext cx="4939867" cy="3785419"/>
          </a:xfrm>
        </p:spPr>
        <p:txBody>
          <a:bodyPr rtlCol="0">
            <a:normAutofit lnSpcReduction="10000"/>
          </a:bodyPr>
          <a:lstStyle/>
          <a:p>
            <a:pPr rtl="0">
              <a:buClr>
                <a:srgbClr val="00426A"/>
              </a:buClr>
            </a:pPr>
            <a:r>
              <a:rPr lang="es-US" sz="1700" b="0" dirty="0">
                <a:solidFill>
                  <a:srgbClr val="00426A"/>
                </a:solidFill>
                <a:latin typeface="Montserrat" panose="00000500000000000000" pitchFamily="2" charset="0"/>
                <a:cs typeface="Arial" panose="020B0604020202020204" pitchFamily="34" charset="0"/>
              </a:rPr>
              <a:t>Ofrece beneficios para la salud de </a:t>
            </a:r>
            <a:br>
              <a:rPr lang="es-US" sz="1700" b="0" dirty="0">
                <a:solidFill>
                  <a:srgbClr val="00426A"/>
                </a:solidFill>
                <a:latin typeface="Montserrat" panose="00000500000000000000" pitchFamily="2" charset="0"/>
                <a:cs typeface="Arial" panose="020B0604020202020204" pitchFamily="34" charset="0"/>
              </a:rPr>
            </a:br>
            <a:r>
              <a:rPr lang="es-US" sz="1700" b="0" dirty="0">
                <a:solidFill>
                  <a:srgbClr val="00426A"/>
                </a:solidFill>
                <a:latin typeface="Montserrat" panose="00000500000000000000" pitchFamily="2" charset="0"/>
                <a:cs typeface="Arial" panose="020B0604020202020204" pitchFamily="34" charset="0"/>
              </a:rPr>
              <a:t>la madre lactante y del bebé.</a:t>
            </a:r>
          </a:p>
          <a:p>
            <a:pPr rtl="0">
              <a:buClr>
                <a:srgbClr val="00426A"/>
              </a:buClr>
            </a:pPr>
            <a:r>
              <a:rPr lang="es-US" sz="1700" b="0" dirty="0">
                <a:solidFill>
                  <a:srgbClr val="00426A"/>
                </a:solidFill>
                <a:latin typeface="Montserrat" panose="00000500000000000000" pitchFamily="2" charset="0"/>
                <a:cs typeface="Arial" panose="020B0604020202020204" pitchFamily="34" charset="0"/>
              </a:rPr>
              <a:t>Tanto los nutrientes de la leche materna como el acto de amamantar contribuyen al desarrollo del cerebro.</a:t>
            </a:r>
          </a:p>
          <a:p>
            <a:pPr rtl="0">
              <a:buClr>
                <a:srgbClr val="00426A"/>
              </a:buClr>
            </a:pPr>
            <a:r>
              <a:rPr lang="es-US" sz="1700" b="0" dirty="0">
                <a:solidFill>
                  <a:srgbClr val="00426A"/>
                </a:solidFill>
                <a:latin typeface="Montserrat" panose="00000500000000000000" pitchFamily="2" charset="0"/>
                <a:cs typeface="Arial" panose="020B0604020202020204" pitchFamily="34" charset="0"/>
              </a:rPr>
              <a:t>La leche materna es el único alimento que necesita el bebé hasta los seis meses.</a:t>
            </a:r>
          </a:p>
          <a:p>
            <a:pPr rtl="0">
              <a:buClr>
                <a:srgbClr val="00426A"/>
              </a:buClr>
            </a:pPr>
            <a:r>
              <a:rPr lang="es-US" sz="1700" b="0" dirty="0">
                <a:solidFill>
                  <a:srgbClr val="00426A"/>
                </a:solidFill>
                <a:latin typeface="Montserrat" panose="00000500000000000000" pitchFamily="2" charset="0"/>
              </a:rPr>
              <a:t>Recomendada hasta los doce meses </a:t>
            </a:r>
            <a:br>
              <a:rPr lang="es-US" sz="1700" b="0" dirty="0">
                <a:solidFill>
                  <a:srgbClr val="00426A"/>
                </a:solidFill>
                <a:latin typeface="Montserrat" panose="00000500000000000000" pitchFamily="2" charset="0"/>
              </a:rPr>
            </a:br>
            <a:r>
              <a:rPr lang="es-US" sz="1700" b="0" dirty="0">
                <a:solidFill>
                  <a:srgbClr val="00426A"/>
                </a:solidFill>
                <a:latin typeface="Montserrat" panose="00000500000000000000" pitchFamily="2" charset="0"/>
              </a:rPr>
              <a:t>y mientras la madre y el bebé lo </a:t>
            </a:r>
            <a:br>
              <a:rPr lang="es-US" sz="1700" b="0" dirty="0">
                <a:solidFill>
                  <a:srgbClr val="00426A"/>
                </a:solidFill>
                <a:latin typeface="Montserrat" panose="00000500000000000000" pitchFamily="2" charset="0"/>
              </a:rPr>
            </a:br>
            <a:r>
              <a:rPr lang="es-US" sz="1700" b="0" dirty="0">
                <a:solidFill>
                  <a:srgbClr val="00426A"/>
                </a:solidFill>
                <a:latin typeface="Montserrat" panose="00000500000000000000" pitchFamily="2" charset="0"/>
              </a:rPr>
              <a:t>deseen mutuamente.</a:t>
            </a:r>
          </a:p>
          <a:p>
            <a:pPr rtl="0">
              <a:buClr>
                <a:srgbClr val="00426A"/>
              </a:buClr>
            </a:pPr>
            <a:r>
              <a:rPr lang="es-US" sz="1700" b="0" dirty="0">
                <a:solidFill>
                  <a:srgbClr val="00426A"/>
                </a:solidFill>
                <a:latin typeface="Montserrat" panose="00000500000000000000" pitchFamily="2" charset="0"/>
                <a:cs typeface="Arial" panose="020B0604020202020204" pitchFamily="34" charset="0"/>
              </a:rPr>
              <a:t>La decisión de amamantar o alimentar con fórmula se basa en el nivel de comodidad, el estilo de vida y la situación individual de la madre que amamanta. </a:t>
            </a:r>
          </a:p>
          <a:p>
            <a:pPr marL="0" indent="0" rtl="0">
              <a:buNone/>
            </a:pPr>
            <a:endParaRPr lang="en-US" sz="1700" b="0" dirty="0">
              <a:latin typeface="+mn-lt"/>
              <a:cs typeface="Arial" panose="020B0604020202020204" pitchFamily="34" charset="0"/>
            </a:endParaRPr>
          </a:p>
        </p:txBody>
      </p:sp>
      <p:pic>
        <p:nvPicPr>
          <p:cNvPr id="4" name="Picture 3" descr="A person holding a baby&#10;&#10;Description automatically generated">
            <a:extLst>
              <a:ext uri="{FF2B5EF4-FFF2-40B4-BE49-F238E27FC236}">
                <a16:creationId xmlns:a16="http://schemas.microsoft.com/office/drawing/2014/main" id="{E32FF337-A183-4CAA-93EC-31F18DFAD7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
          <a:stretch/>
        </p:blipFill>
        <p:spPr>
          <a:xfrm>
            <a:off x="20" y="60970"/>
            <a:ext cx="3476673" cy="6537946"/>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FA3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normAutofit fontScale="90000"/>
          </a:bodyPr>
          <a:lstStyle/>
          <a:p>
            <a:pPr rtl="0"/>
            <a:br>
              <a:rPr lang="en-US" sz="2600" dirty="0"/>
            </a:br>
            <a:r>
              <a:rPr lang="es-US" b="1">
                <a:solidFill>
                  <a:srgbClr val="00426A"/>
                </a:solidFill>
                <a:cs typeface="Times New Roman" panose="02020603050405020304" pitchFamily="18" charset="0"/>
              </a:rPr>
              <a:t>Señales de preparación para la alimentación complementaria</a:t>
            </a:r>
            <a:r>
              <a:rPr lang="es-US" sz="2600"/>
              <a:t>			</a:t>
            </a:r>
          </a:p>
        </p:txBody>
      </p:sp>
      <p:sp>
        <p:nvSpPr>
          <p:cNvPr id="3" name="Content Placeholder 2"/>
          <p:cNvSpPr>
            <a:spLocks noGrp="1"/>
          </p:cNvSpPr>
          <p:nvPr>
            <p:ph idx="1"/>
          </p:nvPr>
        </p:nvSpPr>
        <p:spPr>
          <a:xfrm>
            <a:off x="628650" y="1853335"/>
            <a:ext cx="8015288" cy="4351338"/>
          </a:xfrm>
        </p:spPr>
        <p:txBody>
          <a:bodyPr rtlCol="0" anchor="t">
            <a:noAutofit/>
          </a:bodyPr>
          <a:lstStyle/>
          <a:p>
            <a:pPr rtl="0">
              <a:buClr>
                <a:srgbClr val="00426A"/>
              </a:buClr>
            </a:pPr>
            <a:r>
              <a:rPr lang="es-US" sz="2400" b="0" dirty="0">
                <a:solidFill>
                  <a:srgbClr val="00426A"/>
                </a:solidFill>
                <a:latin typeface="Montserrat" panose="00000500000000000000" pitchFamily="2" charset="0"/>
              </a:rPr>
              <a:t>Suele comenzar alrededor de los seis meses, no antes de los cuatro meses.</a:t>
            </a:r>
          </a:p>
          <a:p>
            <a:pPr rtl="0">
              <a:buClr>
                <a:srgbClr val="00426A"/>
              </a:buClr>
            </a:pPr>
            <a:r>
              <a:rPr lang="es-US" sz="2400" b="0" dirty="0">
                <a:solidFill>
                  <a:srgbClr val="00426A"/>
                </a:solidFill>
                <a:latin typeface="Montserrat" panose="00000500000000000000" pitchFamily="2" charset="0"/>
              </a:rPr>
              <a:t>Se puede sentar en una sillita para comer y mantiene el control de su cabeza.</a:t>
            </a:r>
          </a:p>
          <a:p>
            <a:pPr rtl="0">
              <a:buClr>
                <a:srgbClr val="00426A"/>
              </a:buClr>
            </a:pPr>
            <a:r>
              <a:rPr lang="es-US" sz="2400" b="0" dirty="0">
                <a:solidFill>
                  <a:srgbClr val="00426A"/>
                </a:solidFill>
                <a:latin typeface="Montserrat" panose="00000500000000000000" pitchFamily="2" charset="0"/>
              </a:rPr>
              <a:t>Sigue la comida con los ojos.</a:t>
            </a:r>
          </a:p>
          <a:p>
            <a:pPr rtl="0">
              <a:buClr>
                <a:srgbClr val="00426A"/>
              </a:buClr>
            </a:pPr>
            <a:r>
              <a:rPr lang="es-US" sz="2400" b="0" dirty="0">
                <a:solidFill>
                  <a:srgbClr val="00426A"/>
                </a:solidFill>
                <a:latin typeface="Montserrat" panose="00000500000000000000" pitchFamily="2" charset="0"/>
              </a:rPr>
              <a:t>Puede usar la lengua para tomar la comida de la cuchara y no empuja la comida hacia afuera de la boca.</a:t>
            </a:r>
          </a:p>
          <a:p>
            <a:pPr rtl="0">
              <a:buClr>
                <a:srgbClr val="00426A"/>
              </a:buClr>
            </a:pPr>
            <a:r>
              <a:rPr lang="es-US" sz="2400" b="0" dirty="0">
                <a:solidFill>
                  <a:srgbClr val="00426A"/>
                </a:solidFill>
                <a:latin typeface="Montserrat" panose="00000500000000000000" pitchFamily="2" charset="0"/>
              </a:rPr>
              <a:t>Se lleva objetos a la boca.</a:t>
            </a:r>
          </a:p>
        </p:txBody>
      </p:sp>
    </p:spTree>
    <p:extLst>
      <p:ext uri="{BB962C8B-B14F-4D97-AF65-F5344CB8AC3E}">
        <p14:creationId xmlns:p14="http://schemas.microsoft.com/office/powerpoint/2010/main" val="1445260012"/>
      </p:ext>
    </p:extLst>
  </p:cSld>
  <p:clrMapOvr>
    <a:masterClrMapping/>
  </p:clrMapOvr>
</p:sld>
</file>

<file path=ppt/theme/theme1.xml><?xml version="1.0" encoding="utf-8"?>
<a:theme xmlns:a="http://schemas.openxmlformats.org/drawingml/2006/main" name="5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D0CECE">
            <a:alpha val="80000"/>
          </a:srgbClr>
        </a:solidFill>
        <a:ln w="3175">
          <a:solidFill>
            <a:schemeClr val="tx1"/>
          </a:solidFill>
        </a:ln>
      </a:spPr>
      <a:bodyPr wrap="square" rtlCol="0">
        <a:spAutoFit/>
      </a:bodyPr>
      <a:lstStyle>
        <a:defPPr algn="ctr">
          <a:defRPr sz="4400" b="1" dirty="0">
            <a:latin typeface="Gotham" panose="0200050402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B55C9C423ABA45BC650AB4FD6D5476" ma:contentTypeVersion="19" ma:contentTypeDescription="Create a new document." ma:contentTypeScope="" ma:versionID="4de9d8b928e8543e1f115af34c843933">
  <xsd:schema xmlns:xsd="http://www.w3.org/2001/XMLSchema" xmlns:xs="http://www.w3.org/2001/XMLSchema" xmlns:p="http://schemas.microsoft.com/office/2006/metadata/properties" xmlns:ns2="128e445f-53bd-4d7c-94e9-7ccc49acf3c2" xmlns:ns3="60dfdbe2-22b5-4261-a021-0a589e027dce" targetNamespace="http://schemas.microsoft.com/office/2006/metadata/properties" ma:root="true" ma:fieldsID="e0be40ab95b1929d1d270abf8b76ba55" ns2:_="" ns3:_="">
    <xsd:import namespace="128e445f-53bd-4d7c-94e9-7ccc49acf3c2"/>
    <xsd:import namespace="60dfdbe2-22b5-4261-a021-0a589e027d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Date_x002f_Tim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e445f-53bd-4d7c-94e9-7ccc49acf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ate_x002f_Time" ma:index="19" nillable="true" ma:displayName="Date/Time" ma:format="DateTime" ma:internalName="Date_x002f_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d6296-2b79-4843-a53e-d30c5b80f8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dfdbe2-22b5-4261-a021-0a589e027d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5cb0454-a148-475c-934c-527469558b1b}" ma:internalName="TaxCatchAll" ma:showField="CatchAllData" ma:web="60dfdbe2-22b5-4261-a021-0a589e027d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f_Time xmlns="128e445f-53bd-4d7c-94e9-7ccc49acf3c2" xsi:nil="true"/>
    <lcf76f155ced4ddcb4097134ff3c332f xmlns="128e445f-53bd-4d7c-94e9-7ccc49acf3c2">
      <Terms xmlns="http://schemas.microsoft.com/office/infopath/2007/PartnerControls"/>
    </lcf76f155ced4ddcb4097134ff3c332f>
    <TaxCatchAll xmlns="60dfdbe2-22b5-4261-a021-0a589e027dce" xsi:nil="true"/>
  </documentManagement>
</p:properties>
</file>

<file path=customXml/itemProps1.xml><?xml version="1.0" encoding="utf-8"?>
<ds:datastoreItem xmlns:ds="http://schemas.openxmlformats.org/officeDocument/2006/customXml" ds:itemID="{8ECAED2F-9717-4B6B-8D05-C23C7F9E6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e445f-53bd-4d7c-94e9-7ccc49acf3c2"/>
    <ds:schemaRef ds:uri="60dfdbe2-22b5-4261-a021-0a589e027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837CDC-73E9-4936-B001-DFE9CA826328}">
  <ds:schemaRefs>
    <ds:schemaRef ds:uri="http://schemas.microsoft.com/sharepoint/v3/contenttype/forms"/>
  </ds:schemaRefs>
</ds:datastoreItem>
</file>

<file path=customXml/itemProps3.xml><?xml version="1.0" encoding="utf-8"?>
<ds:datastoreItem xmlns:ds="http://schemas.openxmlformats.org/officeDocument/2006/customXml" ds:itemID="{8649F4C5-AEF7-4B58-ADF8-9061F317B5F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128e445f-53bd-4d7c-94e9-7ccc49acf3c2"/>
    <ds:schemaRef ds:uri="http://purl.org/dc/elements/1.1/"/>
    <ds:schemaRef ds:uri="http://schemas.microsoft.com/office/2006/metadata/properties"/>
    <ds:schemaRef ds:uri="60dfdbe2-22b5-4261-a021-0a589e027dc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30628</TotalTime>
  <Words>10621</Words>
  <Application>Microsoft Office PowerPoint</Application>
  <PresentationFormat>On-screen Show (4:3)</PresentationFormat>
  <Paragraphs>567</Paragraphs>
  <Slides>39</Slides>
  <Notes>39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39</vt:i4>
      </vt:variant>
    </vt:vector>
  </HeadingPairs>
  <TitlesOfParts>
    <vt:vector size="53" baseType="lpstr">
      <vt:lpstr>Arial</vt:lpstr>
      <vt:lpstr>Arial Narrow</vt:lpstr>
      <vt:lpstr>Calibri</vt:lpstr>
      <vt:lpstr>Gotham</vt:lpstr>
      <vt:lpstr>Gothm</vt:lpstr>
      <vt:lpstr>Montserrat</vt:lpstr>
      <vt:lpstr>Open Sans</vt:lpstr>
      <vt:lpstr>Segoe UI</vt:lpstr>
      <vt:lpstr>Symbol</vt:lpstr>
      <vt:lpstr>Times New Roman</vt:lpstr>
      <vt:lpstr>5_Default Design</vt:lpstr>
      <vt:lpstr>Тема Office</vt:lpstr>
      <vt:lpstr>Default Design</vt:lpstr>
      <vt:lpstr>6_Default Design</vt:lpstr>
      <vt:lpstr>PowerPoint Presentation</vt:lpstr>
      <vt:lpstr>¿Cuál es su fruta favorita?</vt:lpstr>
      <vt:lpstr> Objetivos</vt:lpstr>
      <vt:lpstr>Etapas de desarrollo de la adopción de hábitos alimenticios saludables y los desafíos comunes</vt:lpstr>
      <vt:lpstr>Desarrollo del bebé y habilidades  de alimentación</vt:lpstr>
      <vt:lpstr>¿Cómo apoyamos a los niños para que coman alimentos más saludables?</vt:lpstr>
      <vt:lpstr>Alimentos para los primeros  seis meses</vt:lpstr>
      <vt:lpstr>Lactancia</vt:lpstr>
      <vt:lpstr> Señales de preparación para la alimentación complementaria   </vt:lpstr>
      <vt:lpstr>Posición  para lograrlo</vt:lpstr>
      <vt:lpstr>Desarrollo de las habilidades motoras finas  y orales</vt:lpstr>
      <vt:lpstr>Alimentos para  bebés de seis a veinticuatro meses</vt:lpstr>
      <vt:lpstr>Desafíos</vt:lpstr>
      <vt:lpstr>Programas de intervención  temprana en Nueva York</vt:lpstr>
      <vt:lpstr> Participación con las familias </vt:lpstr>
      <vt:lpstr>Alimentación receptiva en bebés y niños pequeños</vt:lpstr>
      <vt:lpstr>Alimentación receptiva</vt:lpstr>
      <vt:lpstr>PowerPoint Presentation</vt:lpstr>
      <vt:lpstr>¿Cuál es el papel del cuidador en la alimentación receptiva?</vt:lpstr>
      <vt:lpstr>Señales de que tiene hambre y de que está satisfecho</vt:lpstr>
      <vt:lpstr>Alimentación pausada  con biberón</vt:lpstr>
      <vt:lpstr>Beneficios de la  alimentación receptiva</vt:lpstr>
      <vt:lpstr>Alimentación no receptiva</vt:lpstr>
      <vt:lpstr>PowerPoint Presentation</vt:lpstr>
      <vt:lpstr>PowerPoint Presentation</vt:lpstr>
      <vt:lpstr>Identificar la función que tienen los profesionales de CET en la nutrición de personas que se alimentan de modo saludable.</vt:lpstr>
      <vt:lpstr>PowerPoint Presentation</vt:lpstr>
      <vt:lpstr>División de la responsabilidad</vt:lpstr>
      <vt:lpstr> ¿Cuál es el papel del cuidador  en la alimentación receptiva?</vt:lpstr>
      <vt:lpstr> ¿Cuáles son las responsabilidades del niño?</vt:lpstr>
      <vt:lpstr>Recursos para compartir  con las familias</vt:lpstr>
      <vt:lpstr>Apoyo a las familias </vt:lpstr>
      <vt:lpstr>Participación  con las familias </vt:lpstr>
      <vt:lpstr>Identificar una o más buenas prácticas de nutrición para agregarlas a sus rutinas diarias con los niños</vt:lpstr>
      <vt:lpstr>Plan ABC para nutrir sanamente</vt:lpstr>
      <vt:lpstr>Mantener el cambio  en la práctica</vt:lpstr>
      <vt:lpstr>Más recursos para ámbitos de CET</vt:lpstr>
      <vt:lpstr>Reconocimientos</vt:lpstr>
      <vt:lpstr>PowerPoint Presentation</vt:lpstr>
    </vt:vector>
  </TitlesOfParts>
  <Company>Nemours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Nourishing Healthy Eaters in Early Care &amp; Education:</dc:title>
  <dc:creator>Duchette, Rebekah</dc:creator>
  <cp:lastModifiedBy>Duchette, Rebekah</cp:lastModifiedBy>
  <cp:revision>375</cp:revision>
  <dcterms:created xsi:type="dcterms:W3CDTF">2020-04-30T18:30:47Z</dcterms:created>
  <dcterms:modified xsi:type="dcterms:W3CDTF">2024-06-10T18:33:32Z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0x01010019B55C9C423ABA45BC650AB4FD6D5476</vt:lpwstr>
  </property>
  <property fmtid="{D5CDD505-2E9C-101B-9397-08002B2CF9AE}" pid="3" name="MediaServiceImageTags">
    <vt:lpwstr/>
  </property>
</Properties>
</file>