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80" r:id="rId6"/>
  </p:sldMasterIdLst>
  <p:notesMasterIdLst>
    <p:notesMasterId r:id="rId52"/>
  </p:notesMasterIdLst>
  <p:handoutMasterIdLst>
    <p:handoutMasterId r:id="rId53"/>
  </p:handoutMasterIdLst>
  <p:sldIdLst>
    <p:sldId id="272" r:id="rId7"/>
    <p:sldId id="408" r:id="rId8"/>
    <p:sldId id="275" r:id="rId9"/>
    <p:sldId id="416" r:id="rId10"/>
    <p:sldId id="412" r:id="rId11"/>
    <p:sldId id="331" r:id="rId12"/>
    <p:sldId id="321" r:id="rId13"/>
    <p:sldId id="324" r:id="rId14"/>
    <p:sldId id="336" r:id="rId15"/>
    <p:sldId id="335" r:id="rId16"/>
    <p:sldId id="348" r:id="rId17"/>
    <p:sldId id="285" r:id="rId18"/>
    <p:sldId id="418" r:id="rId19"/>
    <p:sldId id="304" r:id="rId20"/>
    <p:sldId id="305" r:id="rId21"/>
    <p:sldId id="332" r:id="rId22"/>
    <p:sldId id="313" r:id="rId23"/>
    <p:sldId id="326" r:id="rId24"/>
    <p:sldId id="325" r:id="rId25"/>
    <p:sldId id="377" r:id="rId26"/>
    <p:sldId id="333" r:id="rId27"/>
    <p:sldId id="334" r:id="rId28"/>
    <p:sldId id="319" r:id="rId29"/>
    <p:sldId id="423" r:id="rId30"/>
    <p:sldId id="265" r:id="rId31"/>
    <p:sldId id="266" r:id="rId32"/>
    <p:sldId id="267" r:id="rId33"/>
    <p:sldId id="269" r:id="rId34"/>
    <p:sldId id="318" r:id="rId35"/>
    <p:sldId id="413" r:id="rId36"/>
    <p:sldId id="419" r:id="rId37"/>
    <p:sldId id="292" r:id="rId38"/>
    <p:sldId id="293" r:id="rId39"/>
    <p:sldId id="389" r:id="rId40"/>
    <p:sldId id="390" r:id="rId41"/>
    <p:sldId id="294" r:id="rId42"/>
    <p:sldId id="314" r:id="rId43"/>
    <p:sldId id="295" r:id="rId44"/>
    <p:sldId id="329" r:id="rId45"/>
    <p:sldId id="386" r:id="rId46"/>
    <p:sldId id="417" r:id="rId47"/>
    <p:sldId id="382" r:id="rId48"/>
    <p:sldId id="327" r:id="rId49"/>
    <p:sldId id="415" r:id="rId50"/>
    <p:sldId id="350" r:id="rId51"/>
  </p:sldIdLst>
  <p:sldSz cx="9144000" cy="6858000" type="screen4x3"/>
  <p:notesSz cx="6858000" cy="9144000"/>
  <p:defaultTextStyle>
    <a:defPPr rtl="0">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 id="{50D5DB3A-141C-774C-3A95-7265A73D4C37}" name="Roshelle Payes" initials="RP" userId="S::rp0009@nemours.org::40a02bf0-f419-4fe2-aa30-42475b76c715" providerId="AD"/>
  <p188:author id="{1F78F1CB-2DBA-2AC6-4001-CB5F6F173F7B}" name="Kady Pecorella" initials="KP" userId="S::kpecorella@institutephi.org::93691d49-5d8f-43c3-9fa5-e904e49cb4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A"/>
    <a:srgbClr val="F05A66"/>
    <a:srgbClr val="6660A6"/>
    <a:srgbClr val="FBB040"/>
    <a:srgbClr val="5A87C5"/>
    <a:srgbClr val="782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0C837-4EB7-4446-8C0F-F7CA85E19594}" v="2" dt="2022-10-25T14:06:39.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63" autoAdjust="0"/>
    <p:restoredTop sz="40867" autoAdjust="0"/>
  </p:normalViewPr>
  <p:slideViewPr>
    <p:cSldViewPr snapToGrid="0">
      <p:cViewPr varScale="1">
        <p:scale>
          <a:sx n="49" d="100"/>
          <a:sy n="49" d="100"/>
        </p:scale>
        <p:origin x="2736" y="48"/>
      </p:cViewPr>
      <p:guideLst/>
    </p:cSldViewPr>
  </p:slideViewPr>
  <p:notesTextViewPr>
    <p:cViewPr>
      <p:scale>
        <a:sx n="1" d="1"/>
        <a:sy n="1" d="1"/>
      </p:scale>
      <p:origin x="0" y="0"/>
    </p:cViewPr>
  </p:notesTextViewPr>
  <p:notesViewPr>
    <p:cSldViewPr snapToGrid="0">
      <p:cViewPr>
        <p:scale>
          <a:sx n="1" d="2"/>
          <a:sy n="1" d="2"/>
        </p:scale>
        <p:origin x="2610" y="2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9BB3AC-0923-42DF-916C-26E9F6465594}" type="doc">
      <dgm:prSet loTypeId="urn:microsoft.com/office/officeart/2005/8/layout/venn3" loCatId="relationship" qsTypeId="urn:microsoft.com/office/officeart/2005/8/quickstyle/simple1" qsCatId="simple" csTypeId="urn:microsoft.com/office/officeart/2005/8/colors/accent1_2" csCatId="accent1" phldr="1"/>
      <dgm:spPr/>
      <dgm:t>
        <a:bodyPr rtlCol="0"/>
        <a:lstStyle/>
        <a:p>
          <a:pPr rtl="0"/>
          <a:endParaRPr lang="en-US"/>
        </a:p>
      </dgm:t>
    </dgm:pt>
    <dgm:pt modelId="{2891A536-4E83-4891-8BBE-2900D943FA9E}">
      <dgm:prSet phldrT="[Text]"/>
      <dgm:spPr>
        <a:solidFill>
          <a:srgbClr val="FFD24F">
            <a:alpha val="49804"/>
          </a:srgbClr>
        </a:solidFill>
      </dgm:spPr>
      <dgm:t>
        <a:bodyPr rtlCol="0"/>
        <a:lstStyle/>
        <a:p>
          <a:pPr rtl="0"/>
          <a:r>
            <a:rPr lang="es-US">
              <a:latin typeface="Montserrat" panose="00000500000000000000" pitchFamily="2" charset="0"/>
            </a:rPr>
            <a:t>Alimentos en la mesa</a:t>
          </a:r>
        </a:p>
      </dgm:t>
    </dgm:pt>
    <dgm:pt modelId="{892151E0-8E36-471C-86AC-696EA6EE6DF8}" type="parTrans" cxnId="{C3ACE278-76D1-42AB-A946-0C300C69E5B2}">
      <dgm:prSet/>
      <dgm:spPr/>
      <dgm:t>
        <a:bodyPr rtlCol="0"/>
        <a:lstStyle/>
        <a:p>
          <a:pPr rtl="0"/>
          <a:endParaRPr lang="en-US">
            <a:latin typeface="Montserrat" panose="00000500000000000000" pitchFamily="2" charset="0"/>
          </a:endParaRPr>
        </a:p>
      </dgm:t>
    </dgm:pt>
    <dgm:pt modelId="{45AE3437-7391-4E2E-919F-5FDBD4589B94}" type="sibTrans" cxnId="{C3ACE278-76D1-42AB-A946-0C300C69E5B2}">
      <dgm:prSet/>
      <dgm:spPr/>
      <dgm:t>
        <a:bodyPr rtlCol="0"/>
        <a:lstStyle/>
        <a:p>
          <a:pPr rtl="0"/>
          <a:endParaRPr lang="en-US">
            <a:latin typeface="Montserrat" panose="00000500000000000000" pitchFamily="2" charset="0"/>
          </a:endParaRPr>
        </a:p>
      </dgm:t>
    </dgm:pt>
    <dgm:pt modelId="{8C9FBA86-DFC8-451E-8EA0-FC14E9D3F8E8}">
      <dgm:prSet phldrT="[Text]"/>
      <dgm:spPr>
        <a:solidFill>
          <a:srgbClr val="FFD24F">
            <a:alpha val="50000"/>
          </a:srgbClr>
        </a:solidFill>
      </dgm:spPr>
      <dgm:t>
        <a:bodyPr rtlCol="0"/>
        <a:lstStyle/>
        <a:p>
          <a:pPr rtl="0"/>
          <a:r>
            <a:rPr lang="es-US" dirty="0">
              <a:latin typeface="Montserrat" panose="00000500000000000000" pitchFamily="2" charset="0"/>
            </a:rPr>
            <a:t>Experiencias sensoriales con los alimentos</a:t>
          </a:r>
        </a:p>
      </dgm:t>
    </dgm:pt>
    <dgm:pt modelId="{C84E82B4-3D48-41E8-9FD3-D30AB01D4E5F}" type="parTrans" cxnId="{6CFF3D82-C4CC-4B24-B11A-79E51F4636AC}">
      <dgm:prSet/>
      <dgm:spPr/>
      <dgm:t>
        <a:bodyPr rtlCol="0"/>
        <a:lstStyle/>
        <a:p>
          <a:pPr rtl="0"/>
          <a:endParaRPr lang="en-US">
            <a:latin typeface="Montserrat" panose="00000500000000000000" pitchFamily="2" charset="0"/>
          </a:endParaRPr>
        </a:p>
      </dgm:t>
    </dgm:pt>
    <dgm:pt modelId="{49446672-A24F-45E2-9FE7-3D301AACD37F}" type="sibTrans" cxnId="{6CFF3D82-C4CC-4B24-B11A-79E51F4636AC}">
      <dgm:prSet/>
      <dgm:spPr/>
      <dgm:t>
        <a:bodyPr rtlCol="0"/>
        <a:lstStyle/>
        <a:p>
          <a:pPr rtl="0"/>
          <a:endParaRPr lang="en-US">
            <a:latin typeface="Montserrat" panose="00000500000000000000" pitchFamily="2" charset="0"/>
          </a:endParaRPr>
        </a:p>
      </dgm:t>
    </dgm:pt>
    <dgm:pt modelId="{B11E9ADC-7E6F-405C-8C0C-2C5A2F111EE1}">
      <dgm:prSet phldrT="[Text]"/>
      <dgm:spPr>
        <a:solidFill>
          <a:srgbClr val="FFD24F">
            <a:alpha val="50000"/>
          </a:srgbClr>
        </a:solidFill>
      </dgm:spPr>
      <dgm:t>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es-US">
              <a:latin typeface="Montserrat" panose="00000500000000000000" pitchFamily="2" charset="0"/>
            </a:rPr>
            <a:t>Degustaciones</a:t>
          </a:r>
        </a:p>
        <a:p>
          <a:pPr rtl="0"/>
          <a:endParaRPr lang="en-US">
            <a:latin typeface="Montserrat" panose="00000500000000000000" pitchFamily="2" charset="0"/>
          </a:endParaRPr>
        </a:p>
      </dgm:t>
    </dgm:pt>
    <dgm:pt modelId="{6AD05B05-A1F1-4C39-8FE2-EBC671B6B618}" type="parTrans" cxnId="{3FD2CAA5-CE52-43E0-9100-860E134199E5}">
      <dgm:prSet/>
      <dgm:spPr/>
      <dgm:t>
        <a:bodyPr rtlCol="0"/>
        <a:lstStyle/>
        <a:p>
          <a:pPr rtl="0"/>
          <a:endParaRPr lang="en-US">
            <a:latin typeface="Montserrat" panose="00000500000000000000" pitchFamily="2" charset="0"/>
          </a:endParaRPr>
        </a:p>
      </dgm:t>
    </dgm:pt>
    <dgm:pt modelId="{408DF634-F5F5-407D-81EB-327041E93A6F}" type="sibTrans" cxnId="{3FD2CAA5-CE52-43E0-9100-860E134199E5}">
      <dgm:prSet/>
      <dgm:spPr/>
      <dgm:t>
        <a:bodyPr rtlCol="0"/>
        <a:lstStyle/>
        <a:p>
          <a:pPr rtl="0"/>
          <a:endParaRPr lang="en-US">
            <a:latin typeface="Montserrat" panose="00000500000000000000" pitchFamily="2" charset="0"/>
          </a:endParaRPr>
        </a:p>
      </dgm:t>
    </dgm:pt>
    <dgm:pt modelId="{942033B6-ACF5-4FAB-BC9F-BE1EBF8263EF}">
      <dgm:prSet phldrT="[Text]"/>
      <dgm:spPr>
        <a:solidFill>
          <a:srgbClr val="FFD24F">
            <a:alpha val="50000"/>
          </a:srgbClr>
        </a:solidFill>
      </dgm:spPr>
      <dgm:t>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es-US">
              <a:latin typeface="Montserrat" panose="00000500000000000000" pitchFamily="2" charset="0"/>
            </a:rPr>
            <a:t>Actividades de cocina</a:t>
          </a:r>
        </a:p>
        <a:p>
          <a:pPr lvl="0" defTabSz="933450" rtl="0">
            <a:lnSpc>
              <a:spcPct val="90000"/>
            </a:lnSpc>
            <a:spcBef>
              <a:spcPct val="0"/>
            </a:spcBef>
            <a:spcAft>
              <a:spcPct val="35000"/>
            </a:spcAft>
          </a:pPr>
          <a:endParaRPr lang="en-US">
            <a:latin typeface="Montserrat" panose="00000500000000000000" pitchFamily="2" charset="0"/>
          </a:endParaRPr>
        </a:p>
      </dgm:t>
    </dgm:pt>
    <dgm:pt modelId="{C6719736-23CE-4F7C-A588-D79CCDE7F55B}" type="parTrans" cxnId="{E5668761-CFFD-4A13-851D-1FD8E10C6404}">
      <dgm:prSet/>
      <dgm:spPr/>
      <dgm:t>
        <a:bodyPr rtlCol="0"/>
        <a:lstStyle/>
        <a:p>
          <a:pPr rtl="0"/>
          <a:endParaRPr lang="en-US">
            <a:latin typeface="Montserrat" panose="00000500000000000000" pitchFamily="2" charset="0"/>
          </a:endParaRPr>
        </a:p>
      </dgm:t>
    </dgm:pt>
    <dgm:pt modelId="{1F6639B8-E773-4008-9CCF-1E171D57D571}" type="sibTrans" cxnId="{E5668761-CFFD-4A13-851D-1FD8E10C6404}">
      <dgm:prSet/>
      <dgm:spPr/>
      <dgm:t>
        <a:bodyPr rtlCol="0"/>
        <a:lstStyle/>
        <a:p>
          <a:pPr rtl="0"/>
          <a:endParaRPr lang="en-US">
            <a:latin typeface="Montserrat" panose="00000500000000000000" pitchFamily="2" charset="0"/>
          </a:endParaRPr>
        </a:p>
      </dgm:t>
    </dgm:pt>
    <dgm:pt modelId="{407ECD2C-0541-4DF3-8E07-FD7CB3795C7F}">
      <dgm:prSet phldrT="[Text]"/>
      <dgm:spPr>
        <a:solidFill>
          <a:srgbClr val="FFD24F">
            <a:alpha val="50000"/>
          </a:srgbClr>
        </a:solidFill>
      </dgm:spPr>
      <dgm:t>
        <a:bodyPr rtlCol="0"/>
        <a:lstStyle/>
        <a:p>
          <a:pPr rtl="0"/>
          <a:r>
            <a:rPr lang="es-US">
              <a:latin typeface="Montserrat" panose="00000500000000000000" pitchFamily="2" charset="0"/>
            </a:rPr>
            <a:t>Aprender sobre los alimentos</a:t>
          </a:r>
        </a:p>
      </dgm:t>
    </dgm:pt>
    <dgm:pt modelId="{6327C7B0-04BD-4E90-AA5B-01FA960B9E9E}" type="parTrans" cxnId="{38A1EF6C-9053-4830-B3FE-E6AEB51E0F4C}">
      <dgm:prSet/>
      <dgm:spPr/>
      <dgm:t>
        <a:bodyPr rtlCol="0"/>
        <a:lstStyle/>
        <a:p>
          <a:pPr rtl="0"/>
          <a:endParaRPr lang="en-US">
            <a:latin typeface="Montserrat" panose="00000500000000000000" pitchFamily="2" charset="0"/>
          </a:endParaRPr>
        </a:p>
      </dgm:t>
    </dgm:pt>
    <dgm:pt modelId="{6D1A6948-80A0-4990-936B-CD1BA57C34C4}" type="sibTrans" cxnId="{38A1EF6C-9053-4830-B3FE-E6AEB51E0F4C}">
      <dgm:prSet/>
      <dgm:spPr/>
      <dgm:t>
        <a:bodyPr rtlCol="0"/>
        <a:lstStyle/>
        <a:p>
          <a:pPr rtl="0"/>
          <a:endParaRPr lang="en-US">
            <a:latin typeface="Montserrat" panose="00000500000000000000" pitchFamily="2" charset="0"/>
          </a:endParaRPr>
        </a:p>
      </dgm:t>
    </dgm:pt>
    <dgm:pt modelId="{48C79C8A-5BE1-4361-B416-5ED6D48F4563}">
      <dgm:prSet phldrT="[Text]"/>
      <dgm:spPr>
        <a:solidFill>
          <a:srgbClr val="FFD24F">
            <a:alpha val="50000"/>
          </a:srgbClr>
        </a:solidFill>
      </dgm:spPr>
      <dgm:t>
        <a:bodyPr rtlCol="0"/>
        <a:lstStyle/>
        <a:p>
          <a:pPr marL="0" marR="0" lvl="0" indent="0" defTabSz="914400" rtl="0" eaLnBrk="1" fontAlgn="auto" latinLnBrk="0" hangingPunct="1">
            <a:lnSpc>
              <a:spcPct val="100000"/>
            </a:lnSpc>
            <a:spcBef>
              <a:spcPts val="0"/>
            </a:spcBef>
            <a:spcAft>
              <a:spcPts val="0"/>
            </a:spcAft>
            <a:buClrTx/>
            <a:buSzTx/>
            <a:buFontTx/>
            <a:buNone/>
            <a:tabLst/>
            <a:defRPr/>
          </a:pPr>
          <a:r>
            <a:rPr lang="es-US">
              <a:latin typeface="Montserrat" panose="00000500000000000000" pitchFamily="2" charset="0"/>
            </a:rPr>
            <a:t>Libros infantiles sobre alimentación </a:t>
          </a:r>
        </a:p>
      </dgm:t>
    </dgm:pt>
    <dgm:pt modelId="{14EEEBD8-E99F-4208-B866-BED9D51798A3}" type="parTrans" cxnId="{D2D9944B-34F1-488B-AE7F-94353F02D8C4}">
      <dgm:prSet/>
      <dgm:spPr/>
      <dgm:t>
        <a:bodyPr rtlCol="0"/>
        <a:lstStyle/>
        <a:p>
          <a:pPr rtl="0"/>
          <a:endParaRPr lang="en-US">
            <a:latin typeface="Montserrat" panose="00000500000000000000" pitchFamily="2" charset="0"/>
          </a:endParaRPr>
        </a:p>
      </dgm:t>
    </dgm:pt>
    <dgm:pt modelId="{F75B2FC6-BFBC-459F-952E-4F4A379E5024}" type="sibTrans" cxnId="{D2D9944B-34F1-488B-AE7F-94353F02D8C4}">
      <dgm:prSet/>
      <dgm:spPr/>
      <dgm:t>
        <a:bodyPr rtlCol="0"/>
        <a:lstStyle/>
        <a:p>
          <a:pPr rtl="0"/>
          <a:endParaRPr lang="en-US">
            <a:latin typeface="Montserrat" panose="00000500000000000000" pitchFamily="2" charset="0"/>
          </a:endParaRPr>
        </a:p>
      </dgm:t>
    </dgm:pt>
    <dgm:pt modelId="{8317819F-F680-4B65-BEEE-9C3315CD0B53}" type="pres">
      <dgm:prSet presAssocID="{BA9BB3AC-0923-42DF-916C-26E9F6465594}" presName="Name0" presStyleCnt="0">
        <dgm:presLayoutVars>
          <dgm:dir/>
          <dgm:resizeHandles val="exact"/>
        </dgm:presLayoutVars>
      </dgm:prSet>
      <dgm:spPr/>
    </dgm:pt>
    <dgm:pt modelId="{E7EF311B-D763-4AAD-ACEA-A80D54816ABF}" type="pres">
      <dgm:prSet presAssocID="{2891A536-4E83-4891-8BBE-2900D943FA9E}" presName="Name5" presStyleLbl="vennNode1" presStyleIdx="0" presStyleCnt="6">
        <dgm:presLayoutVars>
          <dgm:bulletEnabled val="1"/>
        </dgm:presLayoutVars>
      </dgm:prSet>
      <dgm:spPr/>
    </dgm:pt>
    <dgm:pt modelId="{75C1DC28-1B84-4607-A86E-0D4AFA98445A}" type="pres">
      <dgm:prSet presAssocID="{45AE3437-7391-4E2E-919F-5FDBD4589B94}" presName="space" presStyleCnt="0"/>
      <dgm:spPr/>
    </dgm:pt>
    <dgm:pt modelId="{19F4B70D-56DD-40DA-81CC-D26B012B2A48}" type="pres">
      <dgm:prSet presAssocID="{8C9FBA86-DFC8-451E-8EA0-FC14E9D3F8E8}" presName="Name5" presStyleLbl="vennNode1" presStyleIdx="1" presStyleCnt="6">
        <dgm:presLayoutVars>
          <dgm:bulletEnabled val="1"/>
        </dgm:presLayoutVars>
      </dgm:prSet>
      <dgm:spPr/>
    </dgm:pt>
    <dgm:pt modelId="{C4E4A080-31B9-47B3-8DEE-9BC1FA4AAE99}" type="pres">
      <dgm:prSet presAssocID="{49446672-A24F-45E2-9FE7-3D301AACD37F}" presName="space" presStyleCnt="0"/>
      <dgm:spPr/>
    </dgm:pt>
    <dgm:pt modelId="{C67BB2B5-E758-4A61-A9CE-CF9700370551}" type="pres">
      <dgm:prSet presAssocID="{942033B6-ACF5-4FAB-BC9F-BE1EBF8263EF}" presName="Name5" presStyleLbl="vennNode1" presStyleIdx="2" presStyleCnt="6">
        <dgm:presLayoutVars>
          <dgm:bulletEnabled val="1"/>
        </dgm:presLayoutVars>
      </dgm:prSet>
      <dgm:spPr/>
    </dgm:pt>
    <dgm:pt modelId="{A90DEFCC-BD07-4F8A-8A14-54703E6F643A}" type="pres">
      <dgm:prSet presAssocID="{1F6639B8-E773-4008-9CCF-1E171D57D571}" presName="space" presStyleCnt="0"/>
      <dgm:spPr/>
    </dgm:pt>
    <dgm:pt modelId="{DBBE7F03-8810-41BB-9606-100C4FE74094}" type="pres">
      <dgm:prSet presAssocID="{B11E9ADC-7E6F-405C-8C0C-2C5A2F111EE1}" presName="Name5" presStyleLbl="vennNode1" presStyleIdx="3" presStyleCnt="6" custLinFactNeighborX="-21887" custLinFactNeighborY="2943">
        <dgm:presLayoutVars>
          <dgm:bulletEnabled val="1"/>
        </dgm:presLayoutVars>
      </dgm:prSet>
      <dgm:spPr/>
    </dgm:pt>
    <dgm:pt modelId="{4011300C-F79E-4368-A7C4-3BD7DFBFE3AA}" type="pres">
      <dgm:prSet presAssocID="{408DF634-F5F5-407D-81EB-327041E93A6F}" presName="space" presStyleCnt="0"/>
      <dgm:spPr/>
    </dgm:pt>
    <dgm:pt modelId="{D7FA2033-5BB0-4BB6-90EC-F101DC430CC2}" type="pres">
      <dgm:prSet presAssocID="{407ECD2C-0541-4DF3-8E07-FD7CB3795C7F}" presName="Name5" presStyleLbl="vennNode1" presStyleIdx="4" presStyleCnt="6">
        <dgm:presLayoutVars>
          <dgm:bulletEnabled val="1"/>
        </dgm:presLayoutVars>
      </dgm:prSet>
      <dgm:spPr/>
    </dgm:pt>
    <dgm:pt modelId="{AB981410-067C-420E-8ACC-37D9894D6957}" type="pres">
      <dgm:prSet presAssocID="{6D1A6948-80A0-4990-936B-CD1BA57C34C4}" presName="space" presStyleCnt="0"/>
      <dgm:spPr/>
    </dgm:pt>
    <dgm:pt modelId="{58F55DF5-F35B-4C9B-B68D-BA17B140C032}" type="pres">
      <dgm:prSet presAssocID="{48C79C8A-5BE1-4361-B416-5ED6D48F4563}" presName="Name5" presStyleLbl="vennNode1" presStyleIdx="5" presStyleCnt="6">
        <dgm:presLayoutVars>
          <dgm:bulletEnabled val="1"/>
        </dgm:presLayoutVars>
      </dgm:prSet>
      <dgm:spPr/>
    </dgm:pt>
  </dgm:ptLst>
  <dgm:cxnLst>
    <dgm:cxn modelId="{9F690B2B-681B-46DA-B7F5-B7473248EB77}" type="presOf" srcId="{48C79C8A-5BE1-4361-B416-5ED6D48F4563}" destId="{58F55DF5-F35B-4C9B-B68D-BA17B140C032}" srcOrd="0" destOrd="0" presId="urn:microsoft.com/office/officeart/2005/8/layout/venn3"/>
    <dgm:cxn modelId="{D350F636-936D-4D6F-B3B8-6EA858026F08}" type="presOf" srcId="{BA9BB3AC-0923-42DF-916C-26E9F6465594}" destId="{8317819F-F680-4B65-BEEE-9C3315CD0B53}" srcOrd="0" destOrd="0" presId="urn:microsoft.com/office/officeart/2005/8/layout/venn3"/>
    <dgm:cxn modelId="{E5668761-CFFD-4A13-851D-1FD8E10C6404}" srcId="{BA9BB3AC-0923-42DF-916C-26E9F6465594}" destId="{942033B6-ACF5-4FAB-BC9F-BE1EBF8263EF}" srcOrd="2" destOrd="0" parTransId="{C6719736-23CE-4F7C-A588-D79CCDE7F55B}" sibTransId="{1F6639B8-E773-4008-9CCF-1E171D57D571}"/>
    <dgm:cxn modelId="{D2D9944B-34F1-488B-AE7F-94353F02D8C4}" srcId="{BA9BB3AC-0923-42DF-916C-26E9F6465594}" destId="{48C79C8A-5BE1-4361-B416-5ED6D48F4563}" srcOrd="5" destOrd="0" parTransId="{14EEEBD8-E99F-4208-B866-BED9D51798A3}" sibTransId="{F75B2FC6-BFBC-459F-952E-4F4A379E5024}"/>
    <dgm:cxn modelId="{2881134C-B2EB-4C03-B32D-71671AB62C56}" type="presOf" srcId="{407ECD2C-0541-4DF3-8E07-FD7CB3795C7F}" destId="{D7FA2033-5BB0-4BB6-90EC-F101DC430CC2}" srcOrd="0" destOrd="0" presId="urn:microsoft.com/office/officeart/2005/8/layout/venn3"/>
    <dgm:cxn modelId="{38A1EF6C-9053-4830-B3FE-E6AEB51E0F4C}" srcId="{BA9BB3AC-0923-42DF-916C-26E9F6465594}" destId="{407ECD2C-0541-4DF3-8E07-FD7CB3795C7F}" srcOrd="4" destOrd="0" parTransId="{6327C7B0-04BD-4E90-AA5B-01FA960B9E9E}" sibTransId="{6D1A6948-80A0-4990-936B-CD1BA57C34C4}"/>
    <dgm:cxn modelId="{0C2CA450-4F05-4A49-95DD-6D27402ABAA6}" type="presOf" srcId="{942033B6-ACF5-4FAB-BC9F-BE1EBF8263EF}" destId="{C67BB2B5-E758-4A61-A9CE-CF9700370551}" srcOrd="0" destOrd="0" presId="urn:microsoft.com/office/officeart/2005/8/layout/venn3"/>
    <dgm:cxn modelId="{C3ACE278-76D1-42AB-A946-0C300C69E5B2}" srcId="{BA9BB3AC-0923-42DF-916C-26E9F6465594}" destId="{2891A536-4E83-4891-8BBE-2900D943FA9E}" srcOrd="0" destOrd="0" parTransId="{892151E0-8E36-471C-86AC-696EA6EE6DF8}" sibTransId="{45AE3437-7391-4E2E-919F-5FDBD4589B94}"/>
    <dgm:cxn modelId="{6CFF3D82-C4CC-4B24-B11A-79E51F4636AC}" srcId="{BA9BB3AC-0923-42DF-916C-26E9F6465594}" destId="{8C9FBA86-DFC8-451E-8EA0-FC14E9D3F8E8}" srcOrd="1" destOrd="0" parTransId="{C84E82B4-3D48-41E8-9FD3-D30AB01D4E5F}" sibTransId="{49446672-A24F-45E2-9FE7-3D301AACD37F}"/>
    <dgm:cxn modelId="{3FD2CAA5-CE52-43E0-9100-860E134199E5}" srcId="{BA9BB3AC-0923-42DF-916C-26E9F6465594}" destId="{B11E9ADC-7E6F-405C-8C0C-2C5A2F111EE1}" srcOrd="3" destOrd="0" parTransId="{6AD05B05-A1F1-4C39-8FE2-EBC671B6B618}" sibTransId="{408DF634-F5F5-407D-81EB-327041E93A6F}"/>
    <dgm:cxn modelId="{CCF12BAB-F423-4133-BC85-F0E5F3310070}" type="presOf" srcId="{2891A536-4E83-4891-8BBE-2900D943FA9E}" destId="{E7EF311B-D763-4AAD-ACEA-A80D54816ABF}" srcOrd="0" destOrd="0" presId="urn:microsoft.com/office/officeart/2005/8/layout/venn3"/>
    <dgm:cxn modelId="{879A79C5-139E-42BC-AD4D-260196306EB1}" type="presOf" srcId="{B11E9ADC-7E6F-405C-8C0C-2C5A2F111EE1}" destId="{DBBE7F03-8810-41BB-9606-100C4FE74094}" srcOrd="0" destOrd="0" presId="urn:microsoft.com/office/officeart/2005/8/layout/venn3"/>
    <dgm:cxn modelId="{2DE9EAE6-93BC-48E4-A9C8-D85E04BB43CE}" type="presOf" srcId="{8C9FBA86-DFC8-451E-8EA0-FC14E9D3F8E8}" destId="{19F4B70D-56DD-40DA-81CC-D26B012B2A48}" srcOrd="0" destOrd="0" presId="urn:microsoft.com/office/officeart/2005/8/layout/venn3"/>
    <dgm:cxn modelId="{663FB0C1-DE1D-4423-AB8A-B2B7FC9D4257}" type="presParOf" srcId="{8317819F-F680-4B65-BEEE-9C3315CD0B53}" destId="{E7EF311B-D763-4AAD-ACEA-A80D54816ABF}" srcOrd="0" destOrd="0" presId="urn:microsoft.com/office/officeart/2005/8/layout/venn3"/>
    <dgm:cxn modelId="{919E5C5D-7A11-4505-AD09-B0D84AE659B9}" type="presParOf" srcId="{8317819F-F680-4B65-BEEE-9C3315CD0B53}" destId="{75C1DC28-1B84-4607-A86E-0D4AFA98445A}" srcOrd="1" destOrd="0" presId="urn:microsoft.com/office/officeart/2005/8/layout/venn3"/>
    <dgm:cxn modelId="{23C71411-A3E5-4B6F-9AD3-7E62E7DF4D0A}" type="presParOf" srcId="{8317819F-F680-4B65-BEEE-9C3315CD0B53}" destId="{19F4B70D-56DD-40DA-81CC-D26B012B2A48}" srcOrd="2" destOrd="0" presId="urn:microsoft.com/office/officeart/2005/8/layout/venn3"/>
    <dgm:cxn modelId="{1FEFCFCE-FAF7-4015-B294-B93575D9DF13}" type="presParOf" srcId="{8317819F-F680-4B65-BEEE-9C3315CD0B53}" destId="{C4E4A080-31B9-47B3-8DEE-9BC1FA4AAE99}" srcOrd="3" destOrd="0" presId="urn:microsoft.com/office/officeart/2005/8/layout/venn3"/>
    <dgm:cxn modelId="{796A9211-6C09-467A-A476-014962CEE709}" type="presParOf" srcId="{8317819F-F680-4B65-BEEE-9C3315CD0B53}" destId="{C67BB2B5-E758-4A61-A9CE-CF9700370551}" srcOrd="4" destOrd="0" presId="urn:microsoft.com/office/officeart/2005/8/layout/venn3"/>
    <dgm:cxn modelId="{D4EF09DA-9F54-4AFB-BFCD-EA11C3C75AF8}" type="presParOf" srcId="{8317819F-F680-4B65-BEEE-9C3315CD0B53}" destId="{A90DEFCC-BD07-4F8A-8A14-54703E6F643A}" srcOrd="5" destOrd="0" presId="urn:microsoft.com/office/officeart/2005/8/layout/venn3"/>
    <dgm:cxn modelId="{356241C8-7CA0-4BE0-97A8-0E72A6DA0E2C}" type="presParOf" srcId="{8317819F-F680-4B65-BEEE-9C3315CD0B53}" destId="{DBBE7F03-8810-41BB-9606-100C4FE74094}" srcOrd="6" destOrd="0" presId="urn:microsoft.com/office/officeart/2005/8/layout/venn3"/>
    <dgm:cxn modelId="{D31DE873-8673-4723-90CD-42C1B2791693}" type="presParOf" srcId="{8317819F-F680-4B65-BEEE-9C3315CD0B53}" destId="{4011300C-F79E-4368-A7C4-3BD7DFBFE3AA}" srcOrd="7" destOrd="0" presId="urn:microsoft.com/office/officeart/2005/8/layout/venn3"/>
    <dgm:cxn modelId="{7BB9CB53-3365-4A5A-B0D9-25A8DBB99396}" type="presParOf" srcId="{8317819F-F680-4B65-BEEE-9C3315CD0B53}" destId="{D7FA2033-5BB0-4BB6-90EC-F101DC430CC2}" srcOrd="8" destOrd="0" presId="urn:microsoft.com/office/officeart/2005/8/layout/venn3"/>
    <dgm:cxn modelId="{E170DF85-30B2-4097-9DEC-4C883A8D35CC}" type="presParOf" srcId="{8317819F-F680-4B65-BEEE-9C3315CD0B53}" destId="{AB981410-067C-420E-8ACC-37D9894D6957}" srcOrd="9" destOrd="0" presId="urn:microsoft.com/office/officeart/2005/8/layout/venn3"/>
    <dgm:cxn modelId="{F202A879-6D45-491E-A3F4-6C2B9C98F85B}" type="presParOf" srcId="{8317819F-F680-4B65-BEEE-9C3315CD0B53}" destId="{58F55DF5-F35B-4C9B-B68D-BA17B140C032}"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F311B-D763-4AAD-ACEA-A80D54816ABF}">
      <dsp:nvSpPr>
        <dsp:cNvPr id="0" name=""/>
        <dsp:cNvSpPr/>
      </dsp:nvSpPr>
      <dsp:spPr>
        <a:xfrm>
          <a:off x="1062" y="1482302"/>
          <a:ext cx="1740744" cy="1740744"/>
        </a:xfrm>
        <a:prstGeom prst="ellipse">
          <a:avLst/>
        </a:prstGeom>
        <a:solidFill>
          <a:srgbClr val="FFD24F">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2700" rIns="95799" bIns="12700" numCol="1" spcCol="1270" rtlCol="0" anchor="ctr" anchorCtr="0">
          <a:noAutofit/>
        </a:bodyPr>
        <a:lstStyle/>
        <a:p>
          <a:pPr marL="0" lvl="0" indent="0" algn="ctr" defTabSz="444500" rtl="0">
            <a:lnSpc>
              <a:spcPct val="90000"/>
            </a:lnSpc>
            <a:spcBef>
              <a:spcPct val="0"/>
            </a:spcBef>
            <a:spcAft>
              <a:spcPct val="35000"/>
            </a:spcAft>
            <a:buNone/>
          </a:pPr>
          <a:r>
            <a:rPr lang="es-US" sz="1000" kern="1200">
              <a:latin typeface="Montserrat" panose="00000500000000000000" pitchFamily="2" charset="0"/>
            </a:rPr>
            <a:t>Alimentos en la mesa</a:t>
          </a:r>
        </a:p>
      </dsp:txBody>
      <dsp:txXfrm>
        <a:off x="255988" y="1737228"/>
        <a:ext cx="1230892" cy="1230892"/>
      </dsp:txXfrm>
    </dsp:sp>
    <dsp:sp modelId="{19F4B70D-56DD-40DA-81CC-D26B012B2A48}">
      <dsp:nvSpPr>
        <dsp:cNvPr id="0" name=""/>
        <dsp:cNvSpPr/>
      </dsp:nvSpPr>
      <dsp:spPr>
        <a:xfrm>
          <a:off x="1393658"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2700" rIns="95799" bIns="12700" numCol="1" spcCol="1270" rtlCol="0" anchor="ctr" anchorCtr="0">
          <a:noAutofit/>
        </a:bodyPr>
        <a:lstStyle/>
        <a:p>
          <a:pPr marL="0" lvl="0" indent="0" algn="ctr" defTabSz="444500" rtl="0">
            <a:lnSpc>
              <a:spcPct val="90000"/>
            </a:lnSpc>
            <a:spcBef>
              <a:spcPct val="0"/>
            </a:spcBef>
            <a:spcAft>
              <a:spcPct val="35000"/>
            </a:spcAft>
            <a:buNone/>
          </a:pPr>
          <a:r>
            <a:rPr lang="es-US" sz="1000" kern="1200" dirty="0">
              <a:latin typeface="Montserrat" panose="00000500000000000000" pitchFamily="2" charset="0"/>
            </a:rPr>
            <a:t>Experiencias sensoriales con los alimentos</a:t>
          </a:r>
        </a:p>
      </dsp:txBody>
      <dsp:txXfrm>
        <a:off x="1648584" y="1737228"/>
        <a:ext cx="1230892" cy="1230892"/>
      </dsp:txXfrm>
    </dsp:sp>
    <dsp:sp modelId="{C67BB2B5-E758-4A61-A9CE-CF9700370551}">
      <dsp:nvSpPr>
        <dsp:cNvPr id="0" name=""/>
        <dsp:cNvSpPr/>
      </dsp:nvSpPr>
      <dsp:spPr>
        <a:xfrm>
          <a:off x="2786254"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2700" rIns="95799" bIns="12700" numCol="1" spcCol="127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US" sz="1000" kern="1200">
              <a:latin typeface="Montserrat" panose="00000500000000000000" pitchFamily="2" charset="0"/>
            </a:rPr>
            <a:t>Actividades de cocina</a:t>
          </a:r>
        </a:p>
        <a:p>
          <a:pPr lvl="0" algn="ctr" defTabSz="933450" rtl="0">
            <a:lnSpc>
              <a:spcPct val="90000"/>
            </a:lnSpc>
            <a:spcBef>
              <a:spcPct val="0"/>
            </a:spcBef>
            <a:spcAft>
              <a:spcPct val="35000"/>
            </a:spcAft>
            <a:buNone/>
          </a:pPr>
          <a:endParaRPr lang="en-US" sz="1000" kern="1200">
            <a:latin typeface="Montserrat" panose="00000500000000000000" pitchFamily="2" charset="0"/>
          </a:endParaRPr>
        </a:p>
      </dsp:txBody>
      <dsp:txXfrm>
        <a:off x="3041180" y="1737228"/>
        <a:ext cx="1230892" cy="1230892"/>
      </dsp:txXfrm>
    </dsp:sp>
    <dsp:sp modelId="{DBBE7F03-8810-41BB-9606-100C4FE74094}">
      <dsp:nvSpPr>
        <dsp:cNvPr id="0" name=""/>
        <dsp:cNvSpPr/>
      </dsp:nvSpPr>
      <dsp:spPr>
        <a:xfrm>
          <a:off x="4102651" y="153353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2700" rIns="95799" bIns="12700" numCol="1" spcCol="127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US" sz="1000" kern="1200">
              <a:latin typeface="Montserrat" panose="00000500000000000000" pitchFamily="2" charset="0"/>
            </a:rPr>
            <a:t>Degustaciones</a:t>
          </a:r>
        </a:p>
        <a:p>
          <a:pPr algn="ctr" rtl="0">
            <a:spcBef>
              <a:spcPct val="0"/>
            </a:spcBef>
            <a:buNone/>
          </a:pPr>
          <a:endParaRPr lang="en-US" sz="1000" kern="1200">
            <a:latin typeface="Montserrat" panose="00000500000000000000" pitchFamily="2" charset="0"/>
          </a:endParaRPr>
        </a:p>
      </dsp:txBody>
      <dsp:txXfrm>
        <a:off x="4357577" y="1788458"/>
        <a:ext cx="1230892" cy="1230892"/>
      </dsp:txXfrm>
    </dsp:sp>
    <dsp:sp modelId="{D7FA2033-5BB0-4BB6-90EC-F101DC430CC2}">
      <dsp:nvSpPr>
        <dsp:cNvPr id="0" name=""/>
        <dsp:cNvSpPr/>
      </dsp:nvSpPr>
      <dsp:spPr>
        <a:xfrm>
          <a:off x="5571446"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2700" rIns="95799" bIns="12700" numCol="1" spcCol="1270" rtlCol="0" anchor="ctr" anchorCtr="0">
          <a:noAutofit/>
        </a:bodyPr>
        <a:lstStyle/>
        <a:p>
          <a:pPr marL="0" lvl="0" indent="0" algn="ctr" defTabSz="444500" rtl="0">
            <a:lnSpc>
              <a:spcPct val="90000"/>
            </a:lnSpc>
            <a:spcBef>
              <a:spcPct val="0"/>
            </a:spcBef>
            <a:spcAft>
              <a:spcPct val="35000"/>
            </a:spcAft>
            <a:buNone/>
          </a:pPr>
          <a:r>
            <a:rPr lang="es-US" sz="1000" kern="1200">
              <a:latin typeface="Montserrat" panose="00000500000000000000" pitchFamily="2" charset="0"/>
            </a:rPr>
            <a:t>Aprender sobre los alimentos</a:t>
          </a:r>
        </a:p>
      </dsp:txBody>
      <dsp:txXfrm>
        <a:off x="5826372" y="1737228"/>
        <a:ext cx="1230892" cy="1230892"/>
      </dsp:txXfrm>
    </dsp:sp>
    <dsp:sp modelId="{58F55DF5-F35B-4C9B-B68D-BA17B140C032}">
      <dsp:nvSpPr>
        <dsp:cNvPr id="0" name=""/>
        <dsp:cNvSpPr/>
      </dsp:nvSpPr>
      <dsp:spPr>
        <a:xfrm>
          <a:off x="6964042" y="1482302"/>
          <a:ext cx="1740744" cy="1740744"/>
        </a:xfrm>
        <a:prstGeom prst="ellipse">
          <a:avLst/>
        </a:prstGeom>
        <a:solidFill>
          <a:srgbClr val="FFD24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5799" tIns="12700" rIns="95799" bIns="12700" numCol="1" spcCol="127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US" sz="1000" kern="1200">
              <a:latin typeface="Montserrat" panose="00000500000000000000" pitchFamily="2" charset="0"/>
            </a:rPr>
            <a:t>Libros infantiles sobre alimentación </a:t>
          </a:r>
        </a:p>
      </dsp:txBody>
      <dsp:txXfrm>
        <a:off x="7218968" y="1737228"/>
        <a:ext cx="1230892" cy="1230892"/>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DE1CF1-3AF6-469C-B39D-98B0EA9BA1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a:extLst>
              <a:ext uri="{FF2B5EF4-FFF2-40B4-BE49-F238E27FC236}">
                <a16:creationId xmlns:a16="http://schemas.microsoft.com/office/drawing/2014/main" id="{45C0D1F8-F425-405E-B1D3-CF94A66BF8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98DF3B7-D80A-494F-9F97-A64627BF732D}" type="datetimeFigureOut">
              <a:rPr lang="en-US" smtClean="0"/>
              <a:t>6/10/2024</a:t>
            </a:fld>
            <a:endParaRPr lang="en-US"/>
          </a:p>
        </p:txBody>
      </p:sp>
      <p:sp>
        <p:nvSpPr>
          <p:cNvPr id="4" name="Footer Placeholder 3">
            <a:extLst>
              <a:ext uri="{FF2B5EF4-FFF2-40B4-BE49-F238E27FC236}">
                <a16:creationId xmlns:a16="http://schemas.microsoft.com/office/drawing/2014/main" id="{8D599D2A-3AA7-489E-93EC-A4FFD6D98F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lide Number Placeholder 4">
            <a:extLst>
              <a:ext uri="{FF2B5EF4-FFF2-40B4-BE49-F238E27FC236}">
                <a16:creationId xmlns:a16="http://schemas.microsoft.com/office/drawing/2014/main" id="{2AAF7EB2-4F7A-45DB-914D-145313206F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93D6D3-EB39-4002-B14D-CA65690C439B}" type="slidenum">
              <a:rPr lang="en-US" smtClean="0"/>
              <a:t>‹#›</a:t>
            </a:fld>
            <a:endParaRPr lang="en-US"/>
          </a:p>
        </p:txBody>
      </p:sp>
    </p:spTree>
    <p:extLst>
      <p:ext uri="{BB962C8B-B14F-4D97-AF65-F5344CB8AC3E}">
        <p14:creationId xmlns:p14="http://schemas.microsoft.com/office/powerpoint/2010/main" val="264995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EF95BBB-6B86-431C-8546-06804E5681FC}" type="datetimeFigureOut">
              <a:rPr lang="en-US" smtClean="0"/>
              <a:t>6/10/2024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1231E6D-D142-4BBA-862B-862D9EE312D1}" type="slidenum">
              <a:rPr lang="en-US" smtClean="0"/>
              <a:t>‹#›</a:t>
            </a:fld>
            <a:endParaRPr lang="en-US"/>
          </a:p>
        </p:txBody>
      </p:sp>
    </p:spTree>
    <p:extLst>
      <p:ext uri="{BB962C8B-B14F-4D97-AF65-F5344CB8AC3E}">
        <p14:creationId xmlns:p14="http://schemas.microsoft.com/office/powerpoint/2010/main" val="1969848068"/>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ontserrat" panose="00000500000000000000" pitchFamily="2" charset="0"/>
        <a:ea typeface="+mn-ea"/>
        <a:cs typeface="+mn-cs"/>
      </a:defRPr>
    </a:lvl1pPr>
    <a:lvl2pPr marL="457200" algn="l" defTabSz="914400" rtl="0" eaLnBrk="1" latinLnBrk="0" hangingPunct="1">
      <a:defRPr sz="1000" kern="1200">
        <a:solidFill>
          <a:schemeClr val="tx1"/>
        </a:solidFill>
        <a:latin typeface="Montserrat" panose="00000500000000000000" pitchFamily="2" charset="0"/>
        <a:ea typeface="+mn-ea"/>
        <a:cs typeface="+mn-cs"/>
      </a:defRPr>
    </a:lvl2pPr>
    <a:lvl3pPr marL="914400" algn="l" defTabSz="914400" rtl="0" eaLnBrk="1" latinLnBrk="0" hangingPunct="1">
      <a:defRPr sz="1000" kern="1200">
        <a:solidFill>
          <a:schemeClr val="tx1"/>
        </a:solidFill>
        <a:latin typeface="Montserrat" panose="00000500000000000000" pitchFamily="2" charset="0"/>
        <a:ea typeface="+mn-ea"/>
        <a:cs typeface="+mn-cs"/>
      </a:defRPr>
    </a:lvl3pPr>
    <a:lvl4pPr marL="1371600" algn="l" defTabSz="914400" rtl="0" eaLnBrk="1" latinLnBrk="0" hangingPunct="1">
      <a:defRPr sz="1000" kern="1200">
        <a:solidFill>
          <a:schemeClr val="tx1"/>
        </a:solidFill>
        <a:latin typeface="Montserrat" panose="00000500000000000000" pitchFamily="2" charset="0"/>
        <a:ea typeface="+mn-ea"/>
        <a:cs typeface="+mn-cs"/>
      </a:defRPr>
    </a:lvl4pPr>
    <a:lvl5pPr marL="1828800" algn="l" defTabSz="914400" rtl="0" eaLnBrk="1" latinLnBrk="0" hangingPunct="1">
      <a:defRPr sz="1000" kern="1200">
        <a:solidFill>
          <a:schemeClr val="tx1"/>
        </a:solidFill>
        <a:latin typeface="Montserrat"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ns.usda.gov/tn/nibble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j-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j-lt"/>
                <a:ea typeface="Calibri" panose="020F0502020204030204" pitchFamily="34" charset="0"/>
                <a:cs typeface="Calibri" panose="020F0502020204030204" pitchFamily="34" charset="0"/>
              </a:rPr>
              <a:t>Edite esta diapositiva para añadir su nombre, credenciales e información de contacto. Incluya la fecha en la que imparte la capacitación. </a:t>
            </a:r>
            <a:br>
              <a:rPr kumimoji="0" lang="en-US" sz="1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br>
            <a:endParaRPr kumimoji="0" lang="en-US" sz="1000" b="0"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j-lt"/>
                <a:ea typeface="+mn-ea"/>
                <a:cs typeface="+mn-cs"/>
              </a:rPr>
              <a:t>[GUION SUGERIDO]</a:t>
            </a:r>
            <a:endParaRPr lang="en-US" sz="1000" dirty="0">
              <a:effectLst/>
              <a:latin typeface="+mj-lt"/>
              <a:ea typeface="Times New Roman" panose="02020603050405020304" pitchFamily="18" charset="0"/>
            </a:endParaRPr>
          </a:p>
          <a:p>
            <a:pPr marL="0" marR="0" rtl="0">
              <a:lnSpc>
                <a:spcPct val="106000"/>
              </a:lnSpc>
              <a:spcBef>
                <a:spcPts val="0"/>
              </a:spcBef>
              <a:spcAft>
                <a:spcPts val="0"/>
              </a:spcAft>
            </a:pPr>
            <a:r>
              <a:rPr lang="es-US" sz="1000" kern="1200" dirty="0">
                <a:solidFill>
                  <a:srgbClr val="000000"/>
                </a:solidFill>
                <a:effectLst/>
                <a:latin typeface="+mj-lt"/>
                <a:ea typeface="Times New Roman" panose="02020603050405020304" pitchFamily="18" charset="0"/>
                <a:cs typeface="Arial Narrow" panose="020B0606020202030204" pitchFamily="34" charset="0"/>
              </a:rPr>
              <a:t> </a:t>
            </a:r>
            <a:endParaRPr lang="en-US" sz="1000" dirty="0">
              <a:effectLst/>
              <a:latin typeface="+mj-lt"/>
              <a:ea typeface="Times New Roman" panose="02020603050405020304" pitchFamily="18" charset="0"/>
            </a:endParaRPr>
          </a:p>
          <a:p>
            <a:pPr marL="0" marR="0" rtl="0">
              <a:lnSpc>
                <a:spcPct val="106000"/>
              </a:lnSpc>
              <a:spcBef>
                <a:spcPts val="0"/>
              </a:spcBef>
              <a:spcAft>
                <a:spcPts val="0"/>
              </a:spcAft>
            </a:pPr>
            <a:r>
              <a:rPr lang="es-US" sz="1000" i="1" kern="1200" dirty="0">
                <a:solidFill>
                  <a:srgbClr val="000000"/>
                </a:solidFill>
                <a:effectLst/>
                <a:latin typeface="+mj-lt"/>
                <a:ea typeface="Times New Roman" panose="02020603050405020304" pitchFamily="18" charset="0"/>
                <a:cs typeface="Arial Narrow" panose="020B0606020202030204" pitchFamily="34" charset="0"/>
              </a:rPr>
              <a:t>Bienvenido a Cómo nutrir a los niños en edad preescolar Esta serie de talleres fue creada para que los profesionales de atención y educación de la primera infancia profundicen en su entendimiento de cómo aprenden los niños a comer sanamente. </a:t>
            </a:r>
            <a:endParaRPr lang="en-US" sz="1000" i="1" dirty="0">
              <a:effectLst/>
              <a:latin typeface="+mj-lt"/>
              <a:ea typeface="Times New Roman" panose="02020603050405020304" pitchFamily="18" charset="0"/>
            </a:endParaRPr>
          </a:p>
          <a:p>
            <a:pPr rtl="0"/>
            <a:r>
              <a:rPr lang="es-US" sz="1000" i="1" kern="1200" dirty="0">
                <a:solidFill>
                  <a:srgbClr val="000000"/>
                </a:solidFill>
                <a:effectLst/>
                <a:latin typeface="+mj-lt"/>
                <a:ea typeface="Calibri" panose="020F0502020204030204" pitchFamily="34" charset="0"/>
                <a:cs typeface="Arial Narrow" panose="020B0606020202030204" pitchFamily="34" charset="0"/>
              </a:rPr>
              <a:t>La comida nutre el cuerpo, pero también aporta alegría. La primera infancia es una etapa en la que se explora la maravilla de la comida, se descubren los sabores, y se experimentan las texturas y los colores. En la primera infancia, lo más importante es ayudar a los niños a iniciar una relación sana con la comida. Los profesionales de CET desempeñan un papel importante en el recorrido alimenticio del niño.</a:t>
            </a:r>
            <a:endParaRPr lang="en-US" sz="1000" i="1" dirty="0">
              <a:latin typeface="+mj-lt"/>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552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j-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kern="1200">
                <a:effectLst/>
                <a:latin typeface="+mj-lt"/>
                <a:ea typeface="Calibri" panose="020F0502020204030204" pitchFamily="34" charset="0"/>
                <a:cs typeface="Calibri" panose="020F0502020204030204" pitchFamily="34" charset="0"/>
              </a:rPr>
              <a:t>Divida a los participantes en cuatro grupos. Si está dando la capacitación de manera virtual, utilice grupos de debate. Asigne a cada grupo un área de desarrollo. Pida a cada grupo que haga una lluvia de ideas sobre </a:t>
            </a:r>
            <a:r>
              <a:rPr lang="es-US" sz="1000" b="1" i="1" u="sng" kern="1200">
                <a:effectLst/>
                <a:latin typeface="+mj-lt"/>
                <a:ea typeface="Calibri" panose="020F0502020204030204" pitchFamily="34" charset="0"/>
                <a:cs typeface="Calibri" panose="020F0502020204030204" pitchFamily="34" charset="0"/>
              </a:rPr>
              <a:t>tres</a:t>
            </a:r>
            <a:r>
              <a:rPr lang="es-US" sz="1000" b="1" i="1" kern="1200">
                <a:effectLst/>
                <a:latin typeface="+mj-lt"/>
                <a:ea typeface="Calibri" panose="020F0502020204030204" pitchFamily="34" charset="0"/>
                <a:cs typeface="Calibri" panose="020F0502020204030204" pitchFamily="34" charset="0"/>
              </a:rPr>
              <a:t> formas de apoyar a los niños en este ámbito durante las comidas y las colaciones o las actividades del aula relacionadas con la comida. Conceda cinco minutos. Pida a una persona de cada grupo que comparta con el resto del grupo. </a:t>
            </a:r>
            <a:endParaRPr lang="en-US" sz="1000" b="1">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j-lt"/>
                <a:ea typeface="+mn-ea"/>
                <a:cs typeface="+mn-cs"/>
              </a:rPr>
              <a:t>[GUION SUGERIDO]</a:t>
            </a:r>
          </a:p>
          <a:p>
            <a:pPr marL="0" marR="0" rtl="0">
              <a:lnSpc>
                <a:spcPct val="107000"/>
              </a:lnSpc>
              <a:spcBef>
                <a:spcPts val="0"/>
              </a:spcBef>
              <a:spcAft>
                <a:spcPts val="0"/>
              </a:spcAft>
            </a:pPr>
            <a:r>
              <a:rPr lang="es-US" sz="1000" kern="1200">
                <a:effectLst/>
                <a:latin typeface="+mj-lt"/>
                <a:ea typeface="Calibri" panose="020F0502020204030204" pitchFamily="34" charset="0"/>
                <a:cs typeface="Calibri" panose="020F0502020204030204" pitchFamily="34" charset="0"/>
              </a:rPr>
              <a:t> </a:t>
            </a:r>
            <a:endParaRPr lang="en-US" sz="1000">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j-lt"/>
                <a:ea typeface="Calibri" panose="020F0502020204030204" pitchFamily="34" charset="0"/>
                <a:cs typeface="Calibri" panose="020F0502020204030204" pitchFamily="34" charset="0"/>
              </a:rPr>
              <a:t>Desarrollo físico</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Enseñar a los niños a utilizar un cubierto para servir, tomando su mano para ayudarlos.</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Enseñar a los niños a pasar el plato para servir. Esto puede incluir mantener las manos y los dedos en el exterior del tazón (sin envolver el borde), mantener el contacto visual con la persona que lo recibe, empujar suavemente el tazón por la superficie. </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Promover el desarrollo de la motricidad fina para practicar el vertido (mesas de agua o mesas sensoriales), utilizar pinzas para mover bolas de algodón, cucharas de servicio para mover cuentas, etc.</a:t>
            </a:r>
            <a:endParaRPr lang="en-US" sz="1000">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mj-lt"/>
                <a:ea typeface="Calibri" panose="020F0502020204030204" pitchFamily="34" charset="0"/>
                <a:cs typeface="Calibri" panose="020F0502020204030204" pitchFamily="34" charset="0"/>
              </a:rPr>
              <a:t> </a:t>
            </a:r>
            <a:endParaRPr lang="en-US" sz="1000">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j-lt"/>
                <a:ea typeface="Calibri" panose="020F0502020204030204" pitchFamily="34" charset="0"/>
                <a:cs typeface="Calibri" panose="020F0502020204030204" pitchFamily="34" charset="0"/>
              </a:rPr>
              <a:t>Desarrollo cognitiv</a:t>
            </a:r>
            <a:r>
              <a:rPr lang="es-US" sz="1000" kern="1200">
                <a:effectLst/>
                <a:latin typeface="+mj-lt"/>
                <a:ea typeface="Calibri" panose="020F0502020204030204" pitchFamily="34" charset="0"/>
                <a:cs typeface="Calibri" panose="020F0502020204030204" pitchFamily="34" charset="0"/>
              </a:rPr>
              <a:t>o</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Apoyar las conversaciones a la hora de comer.</a:t>
            </a: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Aumentar el conocimiento de los diferentes alimentos y las formas de prepararlos.</a:t>
            </a: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Vincular los ingredientes de la comida con experiencias en el aula, como la jardinería o la actividad sensorial.</a:t>
            </a:r>
            <a:endParaRPr lang="en-US" sz="1000">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mj-lt"/>
                <a:ea typeface="Calibri" panose="020F0502020204030204" pitchFamily="34" charset="0"/>
                <a:cs typeface="Calibri" panose="020F0502020204030204" pitchFamily="34" charset="0"/>
              </a:rPr>
              <a:t> </a:t>
            </a:r>
            <a:endParaRPr lang="en-US" sz="1000">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j-lt"/>
                <a:ea typeface="Calibri" panose="020F0502020204030204" pitchFamily="34" charset="0"/>
                <a:cs typeface="Calibri" panose="020F0502020204030204" pitchFamily="34" charset="0"/>
              </a:rPr>
              <a:t>Desarrollo social y emocional</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Ser un ejemplo de los modales en la mesa (por favor y gracias, usar una servilleta).</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Crear un entorno positivo en cuanto a la elección de alimentos. Animar a los niños a comunicar de forma educada lo que desean o no desean comer. Por ejemplo, “No, gracias, no se me antoja probar eso hoy” en lugar de “Qué asco”. Los niños son quienes deciden </a:t>
            </a:r>
            <a:r>
              <a:rPr lang="es-US" sz="1000" u="sng" kern="1200">
                <a:effectLst/>
                <a:latin typeface="+mj-lt"/>
                <a:ea typeface="Calibri" panose="020F0502020204030204" pitchFamily="34" charset="0"/>
                <a:cs typeface="Calibri" panose="020F0502020204030204" pitchFamily="34" charset="0"/>
              </a:rPr>
              <a:t>qué</a:t>
            </a:r>
            <a:r>
              <a:rPr lang="es-US" sz="1000" kern="1200">
                <a:effectLst/>
                <a:latin typeface="+mj-lt"/>
                <a:ea typeface="Calibri" panose="020F0502020204030204" pitchFamily="34" charset="0"/>
                <a:cs typeface="Calibri" panose="020F0502020204030204" pitchFamily="34" charset="0"/>
              </a:rPr>
              <a:t> comer </a:t>
            </a:r>
            <a:r>
              <a:rPr lang="es-US" sz="1000" u="sng" kern="1200">
                <a:effectLst/>
                <a:latin typeface="+mj-lt"/>
                <a:ea typeface="Calibri" panose="020F0502020204030204" pitchFamily="34" charset="0"/>
                <a:cs typeface="Calibri" panose="020F0502020204030204" pitchFamily="34" charset="0"/>
              </a:rPr>
              <a:t>y</a:t>
            </a:r>
            <a:r>
              <a:rPr lang="es-US" sz="1000" kern="1200">
                <a:effectLst/>
                <a:latin typeface="+mj-lt"/>
                <a:ea typeface="Calibri" panose="020F0502020204030204" pitchFamily="34" charset="0"/>
                <a:cs typeface="Calibri" panose="020F0502020204030204" pitchFamily="34" charset="0"/>
              </a:rPr>
              <a:t> si lo van a comer, pero si se los juzga verbalmente se corre el riesgo de insultar lo que otros niños elijan comer. “No me insultes lo que elijo comer”.</a:t>
            </a:r>
            <a:endParaRPr lang="en-US" sz="1000">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a:effectLst/>
                <a:latin typeface="+mj-lt"/>
                <a:ea typeface="Calibri" panose="020F0502020204030204" pitchFamily="34" charset="0"/>
                <a:cs typeface="Calibri" panose="020F0502020204030204" pitchFamily="34" charset="0"/>
              </a:rPr>
              <a:t>Promover la independencia durante las comidas mediante la limpieza de los desechos y de los platos.</a:t>
            </a:r>
            <a:endParaRPr lang="en-US" sz="1000">
              <a:effectLst/>
              <a:latin typeface="+mj-lt"/>
              <a:ea typeface="Calibri" panose="020F0502020204030204" pitchFamily="34" charset="0"/>
              <a:cs typeface="Times New Roman" panose="02020603050405020304" pitchFamily="18" charset="0"/>
            </a:endParaRPr>
          </a:p>
          <a:p>
            <a:pPr rtl="0"/>
            <a:endParaRPr lang="en-US" sz="1000" baseline="0">
              <a:latin typeface="+mj-lt"/>
            </a:endParaRPr>
          </a:p>
          <a:p>
            <a:pPr rtl="0"/>
            <a:endParaRPr lang="en-US"/>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10</a:t>
            </a:fld>
            <a:endParaRPr lang="en-US"/>
          </a:p>
        </p:txBody>
      </p:sp>
    </p:spTree>
    <p:extLst>
      <p:ext uri="{BB962C8B-B14F-4D97-AF65-F5344CB8AC3E}">
        <p14:creationId xmlns:p14="http://schemas.microsoft.com/office/powerpoint/2010/main" val="224152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Gotham" panose="02000504020000020004" pitchFamily="2" charset="0"/>
                <a:ea typeface="+mn-ea"/>
                <a:cs typeface="+mn-cs"/>
              </a:rPr>
              <a:t>Objetivo 2</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Gotham" panose="02000504020000020004" pitchFamily="2" charset="0"/>
                <a:ea typeface="+mn-ea"/>
                <a:cs typeface="+mn-cs"/>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i="1" kern="1200" dirty="0">
                <a:effectLst/>
                <a:latin typeface="Gotham" panose="02000504020000020004" pitchFamily="2" charset="0"/>
                <a:ea typeface="Calibri" panose="020F0502020204030204" pitchFamily="34" charset="0"/>
                <a:cs typeface="Calibri" panose="020F0502020204030204" pitchFamily="34" charset="0"/>
              </a:rPr>
              <a:t>Cada niño nace con la capacidad de desarrollar hábitos alimenticios saludables. Durante los años de preescolar, los niños necesitan el apoyo de los adultos para que los ayuden a dominar las habilidades y superar los retos. A continuación, hablaremos de nuestro papel como profesionales de educación temprana y de las prácticas que podemos utilizar para ayudar a los niños a desarrollar hábitos alimenticios saludables.</a:t>
            </a:r>
            <a:endParaRPr lang="en-US" sz="1000" i="1" dirty="0">
              <a:effectLst/>
              <a:latin typeface="Gotham" panose="0200050402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12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Gotham" panose="02000504020000020004" pitchFamily="2" charset="0"/>
                <a:ea typeface="+mn-ea"/>
                <a:cs typeface="+mn-cs"/>
              </a:rPr>
              <a:t>[</a:t>
            </a:r>
            <a:r>
              <a:rPr lang="es-US" sz="1000" b="1" i="1" u="none" strike="noStrike" kern="1200" cap="none" spc="0" normalizeH="0" noProof="0">
                <a:ln>
                  <a:noFill/>
                </a:ln>
                <a:solidFill>
                  <a:prstClr val="black"/>
                </a:solidFill>
                <a:effectLst/>
                <a:uLnTx/>
                <a:uFillTx/>
                <a:latin typeface="+mj-lt"/>
                <a:ea typeface="+mn-ea"/>
                <a:cs typeface="+mn-cs"/>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prstClr val="black"/>
              </a:solidFill>
              <a:effectLst/>
              <a:uLnTx/>
              <a:uFillTx/>
              <a:latin typeface="+mj-lt"/>
              <a:ea typeface="+mn-ea"/>
              <a:cs typeface="+mn-cs"/>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Los niños se benefician de las prácticas de alimentación saludable porque los ayudan a desarrollar y mantener una actitud positiva sobre la alimentación. </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Los niños aprenden a:</a:t>
            </a:r>
            <a:endParaRPr lang="en-US" sz="1000" i="1">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j-lt"/>
                <a:ea typeface="Calibri" panose="020F0502020204030204" pitchFamily="34" charset="0"/>
                <a:cs typeface="Calibri" panose="020F0502020204030204" pitchFamily="34" charset="0"/>
              </a:rPr>
              <a:t>escuchar las señales de hambre y saciedad de su cuerpo;</a:t>
            </a:r>
            <a:endParaRPr lang="en-US" sz="1000" i="1">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j-lt"/>
                <a:ea typeface="Calibri" panose="020F0502020204030204" pitchFamily="34" charset="0"/>
                <a:cs typeface="Calibri" panose="020F0502020204030204" pitchFamily="34" charset="0"/>
              </a:rPr>
              <a:t>regular su ingesta de alimentos;</a:t>
            </a:r>
            <a:endParaRPr lang="en-US" sz="1000" i="1">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j-lt"/>
                <a:ea typeface="Calibri" panose="020F0502020204030204" pitchFamily="34" charset="0"/>
                <a:cs typeface="Calibri" panose="020F0502020204030204" pitchFamily="34" charset="0"/>
              </a:rPr>
              <a:t>Participar activamente en las comidas y los refrigerios.</a:t>
            </a:r>
            <a:endParaRPr lang="en-US" sz="1000" i="1">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j-lt"/>
                <a:ea typeface="Calibri" panose="020F0502020204030204" pitchFamily="34" charset="0"/>
                <a:cs typeface="Calibri" panose="020F0502020204030204" pitchFamily="34" charset="0"/>
              </a:rPr>
              <a:t>comunicar de manera eficaz sus necesidades y aprender que estas serán cubiertas;</a:t>
            </a:r>
            <a:endParaRPr lang="en-US" sz="1000" i="1">
              <a:effectLst/>
              <a:latin typeface="+mj-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j-lt"/>
                <a:ea typeface="Calibri" panose="020F0502020204030204" pitchFamily="34" charset="0"/>
                <a:cs typeface="Calibri" panose="020F0502020204030204" pitchFamily="34" charset="0"/>
              </a:rPr>
              <a:t>aprender a aceptar nuevos alimentos.</a:t>
            </a:r>
            <a:endParaRPr lang="en-US" sz="1000" i="1">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a:ln>
                <a:noFill/>
              </a:ln>
              <a:solidFill>
                <a:prstClr val="black"/>
              </a:solidFill>
              <a:effectLst/>
              <a:uLnTx/>
              <a:uFillTx/>
              <a:latin typeface="+mn-lt"/>
              <a:ea typeface="+mn-ea"/>
              <a:cs typeface="+mn-cs"/>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Los niños dependen de los adultos para crear un entorno que les permita aprender y desarrollarse. Estas prácticas o estrategias de los maestros en torno a la alimentación que se enumeran en la diapositiva fomentan que los niños desarrollen hábitos alimenticios saludables. El afecto positivo y los altos niveles de amabilidad forman parte de un entorno de alimentación saludable.</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Los niños tendrán mejores experiencias a la hora de comer si no tienen sueño, hambre excesiva o están molestos. Una rutina constante ayuda al niño a desarrollar comportamientos alimentarios saludables. Parte de esta rutina debe ser contar con suficiente tiempo para las comidas y las colaciones. Los niños en edad preescolar pueden ser lentos al comer, ya que están dominando el uso de los cubiertos y participando en conversaciones. Apurar las comidas genera estrés.</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Sirva alimentos que los niños puedan comer por sí mismos con los dedos o con cubiertos.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Los televisores o las pantallas no deben estar encendidos durante las comidas y las colaciones. </a:t>
            </a: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Ejemplifique con entusiasmo cómo se disfrutan los alimentos. Los adultos apoyan la conversación, ayudan a servir y a comer, y muestran el ejemplo de los comportamientos deseados a la hora de comer.</a:t>
            </a:r>
          </a:p>
          <a:p>
            <a:pPr marL="0" marR="0" rtl="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12</a:t>
            </a:fld>
            <a:endParaRPr lang="en-US"/>
          </a:p>
        </p:txBody>
      </p:sp>
    </p:spTree>
    <p:extLst>
      <p:ext uri="{BB962C8B-B14F-4D97-AF65-F5344CB8AC3E}">
        <p14:creationId xmlns:p14="http://schemas.microsoft.com/office/powerpoint/2010/main" val="2482948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kern="1200">
                <a:effectLst/>
                <a:latin typeface="Montserrat" panose="00000500000000000000" pitchFamily="2" charset="0"/>
                <a:ea typeface="Calibri" panose="020F0502020204030204" pitchFamily="34" charset="0"/>
                <a:cs typeface="Calibri" panose="020F0502020204030204" pitchFamily="34" charset="0"/>
              </a:rPr>
              <a:t>La división de la responsabilidad en torno a la alimentación resume los roles en la relación de alimentación. Los cuidadores son responsables de una estructura y una rutina adecuadas para la alimentación (el qué, el cuándo y el dónde de la alimentación), y el niño es responsable de cuánto y de decidir si come o no lo que el cuidador le ofrece. En las guarderías con niños pequeños y en edad preescolar, el </a:t>
            </a:r>
            <a:r>
              <a:rPr lang="es-US" sz="1000" u="sng" kern="1200">
                <a:effectLst/>
                <a:latin typeface="Montserrat" panose="00000500000000000000" pitchFamily="2" charset="0"/>
                <a:ea typeface="Calibri" panose="020F0502020204030204" pitchFamily="34" charset="0"/>
                <a:cs typeface="Calibri" panose="020F0502020204030204" pitchFamily="34" charset="0"/>
              </a:rPr>
              <a:t>cuándo</a:t>
            </a:r>
            <a:r>
              <a:rPr lang="es-US" sz="1000" kern="1200">
                <a:effectLst/>
                <a:latin typeface="Montserrat" panose="00000500000000000000" pitchFamily="2" charset="0"/>
                <a:ea typeface="Calibri" panose="020F0502020204030204" pitchFamily="34" charset="0"/>
                <a:cs typeface="Calibri" panose="020F0502020204030204" pitchFamily="34" charset="0"/>
              </a:rPr>
              <a:t> está controlado por el horario del programa.</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Montserrat" panose="00000500000000000000" pitchFamily="2" charset="0"/>
                <a:ea typeface="Calibri" panose="020F0502020204030204" pitchFamily="34" charset="0"/>
                <a:cs typeface="Calibri" panose="020F0502020204030204" pitchFamily="34" charset="0"/>
              </a:rPr>
              <a:t>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Montserrat" panose="00000500000000000000" pitchFamily="2" charset="0"/>
                <a:ea typeface="Calibri" panose="020F0502020204030204" pitchFamily="34" charset="0"/>
                <a:cs typeface="Calibri" panose="020F0502020204030204" pitchFamily="34" charset="0"/>
              </a:rPr>
              <a:t>Satter, E. (2000). Child of Mine: Feeding with Love and Good Sense, edición revisada y actualizada (ed. revisada). Boulder, Colorado: Bull Publishing.</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a:p>
        </p:txBody>
      </p:sp>
      <p:sp>
        <p:nvSpPr>
          <p:cNvPr id="4" name="Slide Number Placeholder 3"/>
          <p:cNvSpPr>
            <a:spLocks noGrp="1"/>
          </p:cNvSpPr>
          <p:nvPr>
            <p:ph type="sldNum" sz="quarter" idx="5"/>
          </p:nvPr>
        </p:nvSpPr>
        <p:spPr/>
        <p:txBody>
          <a:bodyPr rtlCol="0"/>
          <a:lstStyle/>
          <a:p>
            <a:pPr rtl="0"/>
            <a:fld id="{7333ED25-375D-41A4-8C17-EC9D2594ED6E}" type="slidenum">
              <a:rPr lang="en-US" smtClean="0"/>
              <a:t>13</a:t>
            </a:fld>
            <a:endParaRPr lang="en-US"/>
          </a:p>
        </p:txBody>
      </p:sp>
    </p:spTree>
    <p:extLst>
      <p:ext uri="{BB962C8B-B14F-4D97-AF65-F5344CB8AC3E}">
        <p14:creationId xmlns:p14="http://schemas.microsoft.com/office/powerpoint/2010/main" val="3497263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Gotham" panose="02000504020000020004" pitchFamily="2" charset="0"/>
                <a:ea typeface="+mn-ea"/>
                <a:cs typeface="+mn-cs"/>
              </a:rPr>
              <a:t>[</a:t>
            </a: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Ellyn Satter es una autoridad reconocida internacionalmente en alimentación. Es nutricionista, terapeuta familiar y autora. Su división de la responsabilidad en la alimentación define los roles del cuidador y del niño en la relación de alimentación desde el nacimiento hasta la adolescencia. Esta diapositiva muestra el reparto de responsabilidades en la primera infancia. En las guarderías con niños pequeños y en edad preescolar, el </a:t>
            </a:r>
            <a:r>
              <a:rPr lang="es-US" sz="1000" i="1" u="sng" kern="1200">
                <a:effectLst/>
                <a:latin typeface="+mn-lt"/>
                <a:ea typeface="Calibri" panose="020F0502020204030204" pitchFamily="34" charset="0"/>
                <a:cs typeface="Calibri" panose="020F0502020204030204" pitchFamily="34" charset="0"/>
              </a:rPr>
              <a:t>cuándo</a:t>
            </a:r>
            <a:r>
              <a:rPr lang="es-US" sz="1000" i="1" kern="1200">
                <a:effectLst/>
                <a:latin typeface="+mn-lt"/>
                <a:ea typeface="Calibri" panose="020F0502020204030204" pitchFamily="34" charset="0"/>
                <a:cs typeface="Calibri" panose="020F0502020204030204" pitchFamily="34" charset="0"/>
              </a:rPr>
              <a:t> puede estar controlado por el horario del programa.</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Para entender cómo ayudar a los niños a aprender a comer sanamente es necesario comprender los roles en la relación de alimentación. Cuando los cuidadores se encargan de la parte que les corresponde, los niños pueden hacer la suya comiendo. </a:t>
            </a:r>
            <a:endParaRPr lang="en-US" sz="1000" i="1">
              <a:effectLst/>
              <a:latin typeface="+mn-lt"/>
              <a:ea typeface="Calibri" panose="020F0502020204030204" pitchFamily="34" charset="0"/>
              <a:cs typeface="Times New Roman" panose="02020603050405020304" pitchFamily="18" charset="0"/>
            </a:endParaRPr>
          </a:p>
          <a:p>
            <a:pPr rtl="0"/>
            <a:endParaRPr lang="en-US">
              <a:latin typeface="+mn-lt"/>
            </a:endParaRPr>
          </a:p>
          <a:p>
            <a:pPr rtl="0"/>
            <a:r>
              <a:rPr lang="es-US" sz="1000">
                <a:solidFill>
                  <a:srgbClr val="000000"/>
                </a:solidFill>
                <a:latin typeface="+mn-lt"/>
              </a:rPr>
              <a:t>Fuente:</a:t>
            </a:r>
          </a:p>
          <a:p>
            <a:pPr rtl="0"/>
            <a:r>
              <a:rPr lang="es-US" sz="1000">
                <a:solidFill>
                  <a:srgbClr val="4B4B4D"/>
                </a:solidFill>
                <a:latin typeface="+mn-lt"/>
              </a:rPr>
              <a:t>Satter, E. (2000). Child of Mine: Feeding with Love and Good Sense, edición revisada y actualizada (ed. revisada). Boulder, Colorado: Bull Publishing.</a:t>
            </a:r>
          </a:p>
          <a:p>
            <a:pPr rtl="0"/>
            <a:endParaRPr lang="en-US"/>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8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j-lt"/>
                <a:ea typeface="+mn-ea"/>
                <a:cs typeface="+mn-cs"/>
              </a:rPr>
              <a:t>[GUION SUGERIDO]</a:t>
            </a: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Todos los niños nacen con la capacidad de reconocer y responder a las señales de hambre y saciedad. El apetito de los niños en edad preescolar puede variar mucho de un día a otro y de una comida a otra. </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Los niños nacen con la capacidad de aceptar alimentos. Incluso entienden que los alimentos que no van a comer hoy, los comerán algún día. Esto forma parte del crecimiento.</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Los niños crecen físicamente, adquieren habilidades y aprenden a disfrutar de los alimentos que los adultos y los cuidadores les ofrecen en su vida.</a:t>
            </a:r>
            <a:endParaRPr lang="en-US" sz="1000" i="1">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60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rtl="0">
              <a:lnSpc>
                <a:spcPct val="107000"/>
              </a:lnSpc>
              <a:spcBef>
                <a:spcPts val="0"/>
              </a:spcBef>
              <a:spcAft>
                <a:spcPts val="0"/>
              </a:spcAft>
            </a:pPr>
            <a:r>
              <a:rPr lang="es-US" sz="1000" b="1" i="0" kern="1200">
                <a:effectLst/>
                <a:latin typeface="+mn-lt"/>
                <a:ea typeface="Calibri" panose="020F0502020204030204" pitchFamily="34" charset="0"/>
                <a:cs typeface="Calibri" panose="020F0502020204030204" pitchFamily="34" charset="0"/>
              </a:rPr>
              <a:t>La siguiente es una revisión rápida de conocimientos sobre el reparto de responsabilidades en la alimentación. Pida a los participantes que se pongan de pie si la función que aparece en la pantalla es el de un adulto y que se sienten si corresponde al de un niño. Las responsabilidades aparecerán en la pantalla, de una en una, cada vez que pulse la tecla “Enter”.</a:t>
            </a:r>
            <a:endParaRPr lang="en-US" sz="1000" b="1" i="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1. Adulto, de pie</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2. Niño, sentado</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3. Adulto, de pie</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4. Niño, sentado</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5. Adulto, de pie</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6. Niño, sentado</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7. Adulto, de pie</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 </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Antes de que los participantes vuelvan a sentarse, invítelos a hacer un rápido estiramiento. Levante los brazos por encima de la cabeza e inclínese hacia la derecha y hacia la izquierda suavemente.</a:t>
            </a:r>
            <a:endParaRPr lang="en-US" sz="1000" b="1">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16</a:t>
            </a:fld>
            <a:endParaRPr lang="en-US"/>
          </a:p>
        </p:txBody>
      </p:sp>
    </p:spTree>
    <p:extLst>
      <p:ext uri="{BB962C8B-B14F-4D97-AF65-F5344CB8AC3E}">
        <p14:creationId xmlns:p14="http://schemas.microsoft.com/office/powerpoint/2010/main" val="3190599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i="0" kern="1200">
                <a:effectLst/>
                <a:latin typeface="Gotham" panose="02000504020000020004" pitchFamily="2" charset="0"/>
                <a:ea typeface="Calibri" panose="020F0502020204030204" pitchFamily="34" charset="0"/>
                <a:cs typeface="Calibri" panose="020F0502020204030204" pitchFamily="34" charset="0"/>
              </a:rPr>
              <a:t>Lea la lista de prácticas de alimentación saludable y observe cómo cada una de las prácticas enumeradas se ajusta a la división de la responsabilidad. </a:t>
            </a:r>
            <a:endParaRPr kumimoji="0" lang="en-US" sz="1000" b="1" i="0" u="none" strike="noStrike" kern="1200" cap="none" spc="0" normalizeH="0" baseline="0" noProof="0">
              <a:ln>
                <a:noFill/>
              </a:ln>
              <a:solidFill>
                <a:prstClr val="black"/>
              </a:solidFill>
              <a:effectLst/>
              <a:uLnTx/>
              <a:uFillTx/>
              <a:latin typeface="Gotham" panose="020005040200000200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Gotham" panose="02000504020000020004" pitchFamily="2" charset="0"/>
                <a:ea typeface="+mn-ea"/>
                <a:cs typeface="+mn-cs"/>
              </a:rPr>
              <a:t>[GUION SUGERIDO]</a:t>
            </a:r>
          </a:p>
          <a:p>
            <a:pPr marL="0" marR="0" rtl="0">
              <a:lnSpc>
                <a:spcPct val="107000"/>
              </a:lnSpc>
              <a:spcBef>
                <a:spcPts val="0"/>
              </a:spcBef>
              <a:spcAft>
                <a:spcPts val="0"/>
              </a:spcAft>
            </a:pP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Veamos la lista de prácticas de alimentación poco saludables. Estas prácticas de alimentación poco saludables se han asociado a resultados negativos, como el aumento de la ingesta de bebidas azucaradas y de colaciones poco saludables (con un alto contenido calórico), y mayor rechazo de los alimentos nuevos. Estas prácticas también pueden tener un impacto negativo en la relación de los niños con los alimentos y la alimentación. </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u="none" kern="1200">
              <a:effectLst/>
              <a:latin typeface="Gotham" panose="02000504020000020004"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u="none" kern="1200">
                <a:effectLst/>
                <a:latin typeface="Gotham" panose="02000504020000020004" pitchFamily="2" charset="0"/>
                <a:ea typeface="Calibri" panose="020F0502020204030204" pitchFamily="34" charset="0"/>
                <a:cs typeface="Calibri" panose="020F0502020204030204" pitchFamily="34" charset="0"/>
              </a:rPr>
              <a:t>Presionar </a:t>
            </a:r>
            <a:endParaRPr lang="en-US" sz="1000" b="1" u="none">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Según Ellyn Satter, presionar a los niños no funciona. </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Intentar que los niños coman más hace que coman menos.</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Intentar que los niños coman menos hace que coman más.</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Intentar que los niños coman ciertos alimentos hace que los eviten por completo.</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u="none" kern="1200">
              <a:effectLst/>
              <a:latin typeface="Gotham" panose="02000504020000020004"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u="none" kern="1200">
                <a:effectLst/>
                <a:latin typeface="Gotham" panose="02000504020000020004" pitchFamily="2" charset="0"/>
                <a:ea typeface="Calibri" panose="020F0502020204030204" pitchFamily="34" charset="0"/>
                <a:cs typeface="Calibri" panose="020F0502020204030204" pitchFamily="34" charset="0"/>
              </a:rPr>
              <a:t>Castigo o recompensa</a:t>
            </a:r>
            <a:endParaRPr lang="en-US" sz="1000" b="1" u="none">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Utilizar la comida como recompensa o castigo afecta los hábitos alimenticios saludables y puede cambiar la relación del niño con la comida. La comida se utiliza para controlar el comportamiento, lo que puede disminuir la capacidad del niño para darse cuenta de las señales de hambre o saciedad y regular la ingesta. Los estudios han demostrado que el uso de la comida como recompensa o castigo puede aumentar el riesgo de usar la comida como un escape emocional.</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u="none" kern="1200">
              <a:effectLst/>
              <a:latin typeface="Gotham" panose="02000504020000020004" pitchFamily="2" charset="0"/>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u="none" kern="1200">
                <a:effectLst/>
                <a:latin typeface="Gotham" panose="02000504020000020004" pitchFamily="2" charset="0"/>
                <a:ea typeface="Calibri" panose="020F0502020204030204" pitchFamily="34" charset="0"/>
                <a:cs typeface="Calibri" panose="020F0502020204030204" pitchFamily="34" charset="0"/>
              </a:rPr>
              <a:t>Elogios</a:t>
            </a:r>
            <a:endParaRPr lang="en-US" sz="1000" b="1" u="none">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Los elogios nos hacen sentir bien a todos y muchos niños responden a ellos. Una alimentación saludable implica detenerse en respuesta a las señales de saciedad, no al dejar limpio el plato ni a terminar ciertos alimentos.</a:t>
            </a:r>
            <a:endParaRPr lang="en-US" sz="1000">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u="none" kern="1200">
                <a:effectLst/>
                <a:latin typeface="Gotham" panose="02000504020000020004" pitchFamily="2" charset="0"/>
                <a:ea typeface="Calibri" panose="020F0502020204030204" pitchFamily="34" charset="0"/>
                <a:cs typeface="Calibri" panose="020F0502020204030204" pitchFamily="34" charset="0"/>
              </a:rPr>
              <a:t> </a:t>
            </a:r>
            <a:endParaRPr lang="en-US" sz="1000" b="1" u="none">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u="none" kern="1200">
                <a:effectLst/>
                <a:latin typeface="Gotham" panose="02000504020000020004" pitchFamily="2" charset="0"/>
                <a:ea typeface="Calibri" panose="020F0502020204030204" pitchFamily="34" charset="0"/>
                <a:cs typeface="Calibri" panose="020F0502020204030204" pitchFamily="34" charset="0"/>
              </a:rPr>
              <a:t>Restricción de ciertos alimentos</a:t>
            </a:r>
            <a:endParaRPr lang="en-US" sz="1000" b="1" u="none">
              <a:effectLst/>
              <a:latin typeface="Gotham" panose="02000504020000020004" pitchFamily="2" charset="0"/>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a:effectLst/>
                <a:latin typeface="Gotham" panose="02000504020000020004" pitchFamily="2" charset="0"/>
                <a:ea typeface="Calibri" panose="020F0502020204030204" pitchFamily="34" charset="0"/>
                <a:cs typeface="Calibri" panose="020F0502020204030204" pitchFamily="34" charset="0"/>
              </a:rPr>
              <a:t>Otra práctica de control de la alimentación es la restricción excesiva de ciertos alimentos, como una golosina rica en grasas o azúcares o un ingrediente específico de la comida. Cuando un adulto limita o restringe un alimento concreto, envía el mensaje de que un alimento es mejor que otro. Por ejemplo, cuando un adulto no le da al niño otra ración de pan hasta que se acabe el brócoli, el niño entiende que el pan es una recompensa y comprende que es mejor que las verduras.</a:t>
            </a:r>
            <a:endParaRPr lang="en-US" sz="1000">
              <a:effectLst/>
              <a:latin typeface="Gotham" panose="0200050402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17</a:t>
            </a:fld>
            <a:endParaRPr lang="en-US"/>
          </a:p>
        </p:txBody>
      </p:sp>
    </p:spTree>
    <p:extLst>
      <p:ext uri="{BB962C8B-B14F-4D97-AF65-F5344CB8AC3E}">
        <p14:creationId xmlns:p14="http://schemas.microsoft.com/office/powerpoint/2010/main" val="2490972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j-lt"/>
                <a:ea typeface="Calibri" panose="020F0502020204030204" pitchFamily="34" charset="0"/>
                <a:cs typeface="Calibri" panose="020F0502020204030204" pitchFamily="34" charset="0"/>
              </a:rPr>
              <a:t>[NOTAS PARA EL CAPACITADOR]</a:t>
            </a:r>
            <a:endParaRPr kumimoji="0" lang="en-US" sz="1000" b="0"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kern="1200">
                <a:effectLst/>
                <a:latin typeface="+mj-lt"/>
                <a:ea typeface="Calibri" panose="020F0502020204030204" pitchFamily="34" charset="0"/>
                <a:cs typeface="Calibri" panose="020F0502020204030204" pitchFamily="34" charset="0"/>
              </a:rPr>
              <a:t>Invite a los participantes a encontrar las Frases que AYUDAN y que OBSTACULIZAN en la página 3 del folleto.</a:t>
            </a:r>
            <a:endParaRPr lang="en-US" sz="1000" b="1" i="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j-lt"/>
                <a:ea typeface="+mn-ea"/>
                <a:cs typeface="+mn-cs"/>
              </a:rPr>
              <a:t>[GUION SUGERIDO]</a:t>
            </a: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Como cuidador, lo que dice tiene un impacto en los hábitos alimenticios de los niños. Es posible que muchos adultos hayan crecido con la idea de que hay que acabarse toda la comida que hay en el plato. Puede que hayamos experimentado esto como presión positiva (que se nos haya felicitado por limpiar nuestro plato o que, a cambio, nos dieran una golosina como premio) o presión negativa (que nos hayan coaccionado, regañado o castigado por no dejar limpio el plato). La presión puede ser positiva al incentivar, recordar, animar o decir lo bueno y saludable que es un determinado alimento.</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La presión también puede ser negativa al restringir, comparar a los niños, rogar o avergonzar a un niño. </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Cuando sentimos presión, nuestro cerebro se centra en responder a la presión, lo que interfiere con las señales naturales de hambre y saciedad.</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 </a:t>
            </a:r>
            <a:endParaRPr lang="en-US" sz="1000" i="1">
              <a:effectLst/>
              <a:latin typeface="+mj-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j-lt"/>
                <a:ea typeface="Calibri" panose="020F0502020204030204" pitchFamily="34" charset="0"/>
                <a:cs typeface="Calibri" panose="020F0502020204030204" pitchFamily="34" charset="0"/>
              </a:rPr>
              <a:t>Usar un lenguaje neutro en torno a las comidas y la alimentación permite que un niño coma con atención plena, utilizando los sentidos y respondiendo a sus señales individuales de apetito.</a:t>
            </a:r>
            <a:endParaRPr lang="en-US" sz="1000" i="1">
              <a:effectLst/>
              <a:latin typeface="+mj-lt"/>
              <a:ea typeface="Calibri" panose="020F0502020204030204" pitchFamily="34" charset="0"/>
              <a:cs typeface="Times New Roman" panose="02020603050405020304" pitchFamily="18" charset="0"/>
            </a:endParaRPr>
          </a:p>
          <a:p>
            <a:pPr rtl="0"/>
            <a:r>
              <a:rPr lang="es-US" sz="1000">
                <a:latin typeface="+mj-lt"/>
              </a:rPr>
              <a:t>Fuente:</a:t>
            </a:r>
          </a:p>
          <a:p>
            <a:pPr rtl="0"/>
            <a:r>
              <a:rPr lang="es-US" sz="1000">
                <a:latin typeface="+mj-lt"/>
              </a:rPr>
              <a:t>https://www.ellynsatterinstitute.org/positive-or-negative-its-still-pressure/</a:t>
            </a:r>
          </a:p>
          <a:p>
            <a:pPr rtl="0"/>
            <a:endParaRPr lang="en-US"/>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18</a:t>
            </a:fld>
            <a:endParaRPr lang="en-US"/>
          </a:p>
        </p:txBody>
      </p:sp>
    </p:spTree>
    <p:extLst>
      <p:ext uri="{BB962C8B-B14F-4D97-AF65-F5344CB8AC3E}">
        <p14:creationId xmlns:p14="http://schemas.microsoft.com/office/powerpoint/2010/main" val="2464223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Las comidas positivas son sociales, relajadas y tranquilas, con conversaciones entre niños y adultos. Las conversaciones a la hora de comer son también una oportunidad para seguir aprendiendo de las experiencias y las actividades del aula. Hablar de los alimentos que se sirven y de los sentidos que se involucran (gusto, textura, olor, sonido al masticar) puede despertar la curiosidad y animar a los niños a probar un alimento. A algunos niños les puede parecer estresante una conversación sobre los alimentos que no les gustan (o sobre nuevos alimentos) y tener conversaciones que no estén centradas en la comida sería benéfico. A medida que los maestros conocen a los niños y entienden sus personalidades, pueden dirigir conversaciones que todos los niños disfruten para que la hora de la comida sea agradable y libre de presiones.</a:t>
            </a:r>
            <a:endParaRPr lang="en-US" sz="1000" i="1">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rtl="0">
              <a:lnSpc>
                <a:spcPct val="107000"/>
              </a:lnSpc>
              <a:spcBef>
                <a:spcPts val="0"/>
              </a:spcBef>
              <a:spcAft>
                <a:spcPts val="0"/>
              </a:spcAft>
            </a:pPr>
            <a:r>
              <a:rPr lang="es-US" sz="1000" b="1" kern="1200">
                <a:effectLst/>
                <a:latin typeface="+mn-lt"/>
                <a:ea typeface="Calibri" panose="020F0502020204030204" pitchFamily="34" charset="0"/>
                <a:cs typeface="Calibri" panose="020F0502020204030204" pitchFamily="34" charset="0"/>
              </a:rPr>
              <a:t>Pida a los participantes que se dirijan al recuadro sombreado en el centro de la página 4 del folleto. Divida a los participantes en grupos de tres a cuatro personas y pídales que hagan una lluvia de ideas sobre </a:t>
            </a:r>
            <a:r>
              <a:rPr lang="es-US" sz="1000" b="1" u="sng" kern="1200">
                <a:effectLst/>
                <a:latin typeface="+mn-lt"/>
                <a:ea typeface="Calibri" panose="020F0502020204030204" pitchFamily="34" charset="0"/>
                <a:cs typeface="Calibri" panose="020F0502020204030204" pitchFamily="34" charset="0"/>
              </a:rPr>
              <a:t>cinco</a:t>
            </a:r>
            <a:r>
              <a:rPr lang="es-US" sz="1000" b="1" kern="1200">
                <a:effectLst/>
                <a:latin typeface="+mn-lt"/>
                <a:ea typeface="Calibri" panose="020F0502020204030204" pitchFamily="34" charset="0"/>
                <a:cs typeface="Calibri" panose="020F0502020204030204" pitchFamily="34" charset="0"/>
              </a:rPr>
              <a:t> temas de conversación.  Pida a cada grupo que comparta su lista. (¿Qué colores hay en tu plato? ¿Cómo creció esto? Hoy vi que estabas construyendo con los bloques, ¿qué creabas? ¿Qué alimentos te gusta comer en casa? ¿Qué ingredientes crees que lleva? ¿A qué animales crees que les gusta comer este alimento?)</a:t>
            </a:r>
            <a:endParaRPr lang="en-US" sz="1000" b="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0" kern="1200">
                <a:effectLst/>
                <a:latin typeface="+mn-lt"/>
                <a:ea typeface="Calibri" panose="020F0502020204030204" pitchFamily="34" charset="0"/>
                <a:cs typeface="Calibri" panose="020F0502020204030204" pitchFamily="34" charset="0"/>
              </a:rPr>
              <a:t>El folleto ofrece enlaces a dos recursos para iniciar la conversación. Las tarjetas de conversación de Iowa son bilingües y se pueden descargar de manera gratuita. El enlace tiene conjuntos de tarjetas de conversación para diferentes grupos de edad y un conjunto que está diseñado para las familias.</a:t>
            </a:r>
          </a:p>
          <a:p>
            <a:pPr marL="0" marR="0" rtl="0">
              <a:lnSpc>
                <a:spcPct val="107000"/>
              </a:lnSpc>
              <a:spcBef>
                <a:spcPts val="0"/>
              </a:spcBef>
              <a:spcAft>
                <a:spcPts val="0"/>
              </a:spcAft>
            </a:pPr>
            <a:endParaRPr lang="en-US" sz="1000" b="1" i="0" kern="1200">
              <a:effectLst/>
              <a:latin typeface="+mn-lt"/>
              <a:ea typeface="Calibri" panose="020F0502020204030204" pitchFamily="34" charset="0"/>
              <a:cs typeface="Calibri" panose="020F0502020204030204" pitchFamily="34" charset="0"/>
            </a:endParaRPr>
          </a:p>
          <a:p>
            <a:pPr rtl="0"/>
            <a:endParaRPr lang="en-US" i="1"/>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19</a:t>
            </a:fld>
            <a:endParaRPr lang="en-US"/>
          </a:p>
        </p:txBody>
      </p:sp>
    </p:spTree>
    <p:extLst>
      <p:ext uri="{BB962C8B-B14F-4D97-AF65-F5344CB8AC3E}">
        <p14:creationId xmlns:p14="http://schemas.microsoft.com/office/powerpoint/2010/main" val="87208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rtl="0"/>
            <a:r>
              <a:rPr lang="es-US" b="1" i="1" dirty="0">
                <a:latin typeface="Montserrat" panose="00000500000000000000" pitchFamily="2" charset="0"/>
              </a:rPr>
              <a:t>Actividad para romper el hielo</a:t>
            </a:r>
          </a:p>
          <a:p>
            <a:pPr rtl="0"/>
            <a:endParaRPr lang="en-US" b="1" i="1" dirty="0">
              <a:latin typeface="Montserrat" panose="00000500000000000000" pitchFamily="2" charset="0"/>
            </a:endParaRPr>
          </a:p>
          <a:p>
            <a:pPr rtl="0"/>
            <a:r>
              <a:rPr lang="es-US" b="1" i="1" dirty="0">
                <a:latin typeface="Montserrat" panose="00000500000000000000" pitchFamily="2" charset="0"/>
              </a:rPr>
              <a:t>[GUION SUGERIDO]</a:t>
            </a:r>
            <a:br>
              <a:rPr lang="en-US" b="1" i="0" dirty="0">
                <a:latin typeface="Montserrat" panose="00000500000000000000" pitchFamily="2" charset="0"/>
              </a:rPr>
            </a:br>
            <a:r>
              <a:rPr lang="es-US" i="1" kern="1200" dirty="0">
                <a:solidFill>
                  <a:schemeClr val="tx1"/>
                </a:solidFill>
                <a:effectLst/>
                <a:latin typeface="Montserrat" panose="00000500000000000000" pitchFamily="2" charset="0"/>
                <a:ea typeface="+mn-ea"/>
                <a:cs typeface="+mn-cs"/>
              </a:rPr>
              <a:t>A pesar de los beneficios que las frutas y las verduras ofrecen para la salud, muchos estadounidenses no consumen lo suficiente en su dieta diaria. Las Guías Alimentarias para los Estadounidenses 2020-2025 recomiendan que los adultos consuman de 1.5 a 2 tazas de frutas y de 2 a 3 tazas de verduras al día. Solo uno de cada diez adultos estadounidenses come la cantidad recomendada de frutas o verduras al día. No es de extrañar que el consumo de frutas y verduras de los niños sea un reflejo del consumo de los adultos. Aproximadamente el 85 % de los niños de uno a tres años no consume las cantidades recomendadas de verduras al día. Hoy hablaremos sobre varias estrategias que podemos utilizar para que los niños aprendan a disfrutar de las frutas, las verduras y otros alimentos saludables.</a:t>
            </a:r>
          </a:p>
          <a:p>
            <a:pPr rtl="0"/>
            <a:endParaRPr lang="en-US" i="1" kern="1200" dirty="0">
              <a:solidFill>
                <a:schemeClr val="tx1"/>
              </a:solidFill>
              <a:effectLst/>
              <a:latin typeface="Montserrat" panose="00000500000000000000" pitchFamily="2" charset="0"/>
              <a:ea typeface="+mn-ea"/>
              <a:cs typeface="+mn-cs"/>
            </a:endParaRPr>
          </a:p>
          <a:p>
            <a:pPr rtl="0"/>
            <a:r>
              <a:rPr lang="es-US" i="1" kern="1200" dirty="0">
                <a:solidFill>
                  <a:schemeClr val="tx1"/>
                </a:solidFill>
                <a:effectLst/>
                <a:latin typeface="Montserrat" panose="00000500000000000000" pitchFamily="2" charset="0"/>
                <a:ea typeface="+mn-ea"/>
                <a:cs typeface="+mn-cs"/>
              </a:rPr>
              <a:t> </a:t>
            </a:r>
            <a:endParaRPr lang="en-US" i="0" kern="1200" dirty="0">
              <a:solidFill>
                <a:schemeClr val="tx1"/>
              </a:solidFill>
              <a:effectLst/>
              <a:latin typeface="Montserrat" panose="00000500000000000000" pitchFamily="2" charset="0"/>
              <a:ea typeface="+mn-ea"/>
              <a:cs typeface="+mn-cs"/>
            </a:endParaRPr>
          </a:p>
          <a:p>
            <a:pPr rtl="0"/>
            <a:r>
              <a:rPr lang="es-US" b="1" i="0" kern="1200" dirty="0">
                <a:solidFill>
                  <a:schemeClr val="tx1"/>
                </a:solidFill>
                <a:effectLst/>
                <a:latin typeface="Montserrat" panose="00000500000000000000" pitchFamily="2" charset="0"/>
                <a:ea typeface="+mn-ea"/>
                <a:cs typeface="+mn-cs"/>
              </a:rPr>
              <a:t>[NOTAS PARA EL CAPACITADOR] </a:t>
            </a:r>
          </a:p>
          <a:p>
            <a:pPr rtl="0"/>
            <a:r>
              <a:rPr lang="es-US" b="1" i="0" kern="1200" dirty="0">
                <a:solidFill>
                  <a:schemeClr val="tx1"/>
                </a:solidFill>
                <a:effectLst/>
                <a:latin typeface="Montserrat" panose="00000500000000000000" pitchFamily="2" charset="0"/>
                <a:ea typeface="+mn-ea"/>
                <a:cs typeface="+mn-cs"/>
              </a:rPr>
              <a:t>Invite a los participantes a presentarse y a compartir cuál es su verdura favorita y cómo les gusta prepararla. Esta actividad puede llevarse a cabo pidiendo a cada participante que comparta, formando parejas o agrupando a los participantes para que compartan en grupos pequeños o utilizando salas de reuniones si se está dando la capacitación de forma virtual.</a:t>
            </a: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94509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6000"/>
              </a:lnSpc>
              <a:spcBef>
                <a:spcPts val="0"/>
              </a:spcBef>
              <a:spcAft>
                <a:spcPts val="0"/>
              </a:spcAft>
            </a:pPr>
            <a:r>
              <a:rPr lang="es-US" sz="1000" b="1" i="0" kern="1200">
                <a:solidFill>
                  <a:srgbClr val="000000"/>
                </a:solidFill>
                <a:effectLst/>
                <a:latin typeface="Gotham" panose="02000504020000020004" pitchFamily="2" charset="0"/>
                <a:ea typeface="Calibri" panose="020F0502020204030204" pitchFamily="34" charset="0"/>
                <a:cs typeface="Calibri" panose="020F0502020204030204" pitchFamily="34" charset="0"/>
              </a:rPr>
              <a:t>[</a:t>
            </a:r>
            <a:r>
              <a:rPr lang="es-US" sz="1000" b="1" i="0" kern="1200">
                <a:solidFill>
                  <a:srgbClr val="000000"/>
                </a:solidFill>
                <a:effectLst/>
                <a:latin typeface="+mn-lt"/>
                <a:ea typeface="Calibri" panose="020F0502020204030204" pitchFamily="34" charset="0"/>
                <a:cs typeface="Calibri" panose="020F0502020204030204" pitchFamily="34" charset="0"/>
              </a:rPr>
              <a:t>NOTAS PARA EL CAPACITADOR]: </a:t>
            </a:r>
          </a:p>
          <a:p>
            <a:pPr marL="0" marR="0" rtl="0">
              <a:lnSpc>
                <a:spcPct val="106000"/>
              </a:lnSpc>
              <a:spcBef>
                <a:spcPts val="0"/>
              </a:spcBef>
              <a:spcAft>
                <a:spcPts val="0"/>
              </a:spcAft>
            </a:pPr>
            <a:r>
              <a:rPr lang="es-US" sz="1000" b="1" i="0" kern="1200">
                <a:solidFill>
                  <a:srgbClr val="000000"/>
                </a:solidFill>
                <a:effectLst/>
                <a:latin typeface="+mn-lt"/>
                <a:ea typeface="Calibri" panose="020F0502020204030204" pitchFamily="34" charset="0"/>
                <a:cs typeface="Calibri" panose="020F0502020204030204" pitchFamily="34" charset="0"/>
              </a:rPr>
              <a:t>Aquí se sugiere que se haga una pausa de diez minutos. El kit de capacitación incluye un cronómetro para ayudarlo a tomar el tiempo. Invite a los participantes a levantarse y a moverse, a tomar agua y a suplirse de lo que sea que necesiten.</a:t>
            </a:r>
          </a:p>
          <a:p>
            <a:pPr marL="0" marR="0" rtl="0">
              <a:lnSpc>
                <a:spcPct val="106000"/>
              </a:lnSpc>
              <a:spcBef>
                <a:spcPts val="0"/>
              </a:spcBef>
              <a:spcAft>
                <a:spcPts val="0"/>
              </a:spcAft>
            </a:pPr>
            <a:br>
              <a:rPr lang="en-US" sz="1000" b="1" i="0" kern="1200">
                <a:solidFill>
                  <a:srgbClr val="000000"/>
                </a:solidFill>
                <a:effectLst/>
                <a:latin typeface="+mn-lt"/>
                <a:ea typeface="Calibri" panose="020F0502020204030204" pitchFamily="34" charset="0"/>
                <a:cs typeface="Calibri" panose="020F0502020204030204" pitchFamily="34" charset="0"/>
              </a:rPr>
            </a:br>
            <a:endParaRPr lang="en-US" sz="1000">
              <a:effectLst/>
              <a:latin typeface="+mn-lt"/>
              <a:ea typeface="Times New Roman" panose="02020603050405020304" pitchFamily="18" charset="0"/>
            </a:endParaRPr>
          </a:p>
          <a:p>
            <a:pPr rtl="0"/>
            <a:endParaRPr lang="en-US"/>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49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rtlCol="0">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1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Las comidas familiares son un servicio de comidas que fomenta los hábitos saludables y apoya la división de la responsabilidad en la alimentación. Los niños tienen el control de las opciones que se sirven en su plato. Este control conlleva una sensación de seguridad, y los niños pueden considerar los alimentos dentro de este espacio seguro. </a:t>
            </a:r>
            <a:endParaRPr lang="en-US" sz="11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 </a:t>
            </a:r>
            <a:endParaRPr lang="en-US" sz="11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La comida familiar cambia de un programa de CET a otro según las edades de los niños a los que se asiste y dependiendo de si el programa de CET es quien provee los alimentos o si los traen de casa, pero los elementos clave siguen siendo los mismos. Si su programa de CET es nuevo en las comidas familiares, puede introducirlo lentamente incorporando algunos de estos elementos a la vez. </a:t>
            </a:r>
            <a:endParaRPr lang="en-US" sz="11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 </a:t>
            </a:r>
            <a:endParaRPr lang="en-US" sz="11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En su forma más completa, el servicio de comidas al estilo familiar implica los siguientes elementos: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Los niños ayudan a poner y levantar la mesa.</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La comida se coloca en la mesa en pequeños recipientes con cubiertos de servicio de tamaño infantil.</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Las bebidas se sirven en jarros pequeños.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Los niños eligen sus raciones y se sirven por su cuenta, a menos que se requiera la ayuda de un adulto.</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Los adultos se sientan a la mesa con los niños y dan un buen ejemplo al consumir los mismos alimentos y las mismas bebidas.</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Los adultos entablan una conversación de manera intencional con los niños en la mesa para hablar sobre el hecho de probar y disfrutar nuevos alimentos y guiar la conversación con el fin de crear un ambiente positivo a la hora de la comida que respalde el aprendizaje. </a:t>
            </a:r>
            <a:endParaRPr lang="en-US" sz="11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100" i="1" kern="1200" dirty="0">
                <a:effectLst/>
                <a:latin typeface="+mn-lt"/>
                <a:ea typeface="Calibri" panose="020F0502020204030204" pitchFamily="34" charset="0"/>
                <a:cs typeface="Times New Roman" panose="02020603050405020304" pitchFamily="18" charset="0"/>
              </a:rPr>
              <a:t>Los niños participan en conversaciones entre ellos y con los adultos alrededor de la mesa. </a:t>
            </a:r>
            <a:endParaRPr lang="en-US" sz="11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 </a:t>
            </a:r>
            <a:endParaRPr lang="en-US" sz="11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100" i="1" kern="1200" dirty="0">
                <a:effectLst/>
                <a:latin typeface="+mn-lt"/>
                <a:ea typeface="Calibri" panose="020F0502020204030204" pitchFamily="34" charset="0"/>
                <a:cs typeface="Times New Roman" panose="02020603050405020304" pitchFamily="18" charset="0"/>
              </a:rPr>
              <a:t>Cuando a los niños se les permite decidir sus propias raciones, suelen servirse una cantidad menor y es menos probable que coman en exceso. Este proceso de toma de decisiones ayuda a reforzar la alimentación de los niños según sus señales internas de hambre y saciedad.</a:t>
            </a:r>
            <a:endParaRPr lang="en-US" sz="1100" i="1"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0600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719138"/>
            <a:ext cx="4349750" cy="3262312"/>
          </a:xfrm>
        </p:spPr>
      </p:sp>
      <p:sp>
        <p:nvSpPr>
          <p:cNvPr id="3" name="Notes Placeholder 2"/>
          <p:cNvSpPr>
            <a:spLocks noGrp="1"/>
          </p:cNvSpPr>
          <p:nvPr>
            <p:ph type="body" idx="1"/>
          </p:nvPr>
        </p:nvSpPr>
        <p:spPr/>
        <p:txBody>
          <a:bodyPr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rtl="0"/>
            <a:r>
              <a:rPr lang="es-US" sz="1000" i="1" kern="1200">
                <a:solidFill>
                  <a:schemeClr val="tx1"/>
                </a:solidFill>
                <a:effectLst/>
                <a:latin typeface="+mn-lt"/>
                <a:cs typeface="Times New Roman"/>
              </a:rPr>
              <a:t>Para tener éxito con el servicio de comidas de estilo familiar, es importante que los niños a</a:t>
            </a:r>
            <a:r>
              <a:rPr lang="es-US" sz="1000" b="0" i="1" kern="1200">
                <a:solidFill>
                  <a:schemeClr val="tx1"/>
                </a:solidFill>
                <a:effectLst/>
                <a:latin typeface="+mn-lt"/>
                <a:cs typeface="Times New Roman"/>
              </a:rPr>
              <a:t>prendan y desarrollen ciertas habilidades. </a:t>
            </a:r>
          </a:p>
          <a:p>
            <a:pPr rtl="0"/>
            <a:endParaRPr lang="en-US" sz="1000" b="0" i="1" kern="1200" baseline="0" dirty="0">
              <a:solidFill>
                <a:schemeClr val="tx1"/>
              </a:solidFill>
              <a:effectLst/>
              <a:latin typeface="+mn-lt"/>
              <a:cs typeface="Times New Roman"/>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Times New Roman" panose="02020603050405020304" pitchFamily="18" charset="0"/>
              </a:rPr>
              <a:t>Los adultos pueden ayudar a los niños a desarrollar habilidades para tener éxito en las comidas familiares.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Times New Roman" panose="02020603050405020304" pitchFamily="18"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Times New Roman" panose="02020603050405020304" pitchFamily="18" charset="0"/>
              </a:rPr>
              <a:t>Los niños aprenden habilidades a la hora de comer, tales como: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n-lt"/>
                <a:ea typeface="Calibri" panose="020F0502020204030204" pitchFamily="34" charset="0"/>
                <a:cs typeface="Times New Roman" panose="02020603050405020304" pitchFamily="18" charset="0"/>
              </a:rPr>
              <a:t>Técnicas adecuadas de lavado de manos.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n-lt"/>
                <a:ea typeface="Calibri" panose="020F0502020204030204" pitchFamily="34" charset="0"/>
                <a:cs typeface="Times New Roman" panose="02020603050405020304" pitchFamily="18" charset="0"/>
              </a:rPr>
              <a:t>Cómo sostener los cubiertos, los vasos, los platos y los cuencos. </a:t>
            </a: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n-lt"/>
                <a:ea typeface="Calibri" panose="020F0502020204030204" pitchFamily="34" charset="0"/>
                <a:cs typeface="Times New Roman" panose="02020603050405020304" pitchFamily="18" charset="0"/>
              </a:rPr>
              <a:t>Habrá que recordar continuamente a los niños que no deben llevarse los cubiertos de servicio a la boca, pero lo dominarán con el tiempo. Recuerde a los niños que deben pasar los tazones y los platos sujetando los bordes exteriores. Los platos con un borde pequeño son ideales.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n-lt"/>
                <a:ea typeface="Calibri" panose="020F0502020204030204" pitchFamily="34" charset="0"/>
                <a:cs typeface="Times New Roman" panose="02020603050405020304" pitchFamily="18" charset="0"/>
              </a:rPr>
              <a:t>Cómo pasar los platos y las jarras para servir.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n-lt"/>
                <a:ea typeface="Calibri" panose="020F0502020204030204" pitchFamily="34" charset="0"/>
                <a:cs typeface="Times New Roman" panose="02020603050405020304" pitchFamily="18" charset="0"/>
              </a:rPr>
              <a:t>Habrá derrames. Cuando sucedan, recuerde a los niños que se pueden cometer errores y ayúdelos con la limpieza. </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a:effectLst/>
                <a:latin typeface="+mn-lt"/>
                <a:ea typeface="Calibri" panose="020F0502020204030204" pitchFamily="34" charset="0"/>
                <a:cs typeface="Times New Roman" panose="02020603050405020304" pitchFamily="18" charset="0"/>
              </a:rPr>
              <a:t>Una pileta vacía para los platos sucios colocada a nivel de los niños ayuda a reducir los derrames durante la limpieza. Ayudar en la limpieza promueve la independencia y les enseña a ser responsables.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Times New Roman" panose="02020603050405020304" pitchFamily="18" charset="0"/>
              </a:rPr>
              <a:t> </a:t>
            </a:r>
            <a:endParaRPr lang="en-US" sz="1000" i="1" dirty="0">
              <a:effectLst/>
              <a:latin typeface="+mn-lt"/>
              <a:ea typeface="Calibri" panose="020F0502020204030204" pitchFamily="34" charset="0"/>
              <a:cs typeface="Times New Roman" panose="02020603050405020304" pitchFamily="18" charset="0"/>
            </a:endParaRPr>
          </a:p>
          <a:p>
            <a:pPr rtl="0"/>
            <a:r>
              <a:rPr lang="es-US" sz="1000" i="1" kern="1200">
                <a:effectLst/>
                <a:latin typeface="+mn-lt"/>
                <a:ea typeface="Calibri" panose="020F0502020204030204" pitchFamily="34" charset="0"/>
                <a:cs typeface="Times New Roman" panose="02020603050405020304" pitchFamily="18" charset="0"/>
              </a:rPr>
              <a:t>Muchas de estas habilidades requieren práctica, y el equipo apropiado para el desarrollo puede ser de ayuda. Los cubiertos, los vasos, los platos y los tazones de tamaño infantil ayudan a los niños a desarrollar la motricidad fina necesaria. Poco a poco, los niños aprenderán a dirigir los dedos, las manos y las muñecas para llevar a cabo tareas más complejas. Las habilidades de manos y dedos como usar un tenedor, una cuchara y, ocasionalmente, un cuchillo son hitos de desarrollo que generalmente se logran entre los tres y los cinco años.</a:t>
            </a:r>
            <a:endParaRPr lang="en-US" sz="1000" i="1" dirty="0">
              <a:latin typeface="+mn-lt"/>
              <a:cs typeface="Times New Roman"/>
            </a:endParaRPr>
          </a:p>
        </p:txBody>
      </p:sp>
    </p:spTree>
    <p:extLst>
      <p:ext uri="{BB962C8B-B14F-4D97-AF65-F5344CB8AC3E}">
        <p14:creationId xmlns:p14="http://schemas.microsoft.com/office/powerpoint/2010/main" val="656169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kern="1200" dirty="0">
                <a:effectLst/>
                <a:latin typeface="+mn-lt"/>
                <a:ea typeface="Calibri" panose="020F0502020204030204" pitchFamily="34" charset="0"/>
                <a:cs typeface="Calibri" panose="020F0502020204030204" pitchFamily="34" charset="0"/>
              </a:rPr>
              <a:t>La guía actual de patrones de comidas del CACFP indica que se debe colocar suficiente comida en la mesa para permitir el tamaño completo de la porción según el CACFP requerida para cada niño. Los niños no tienen que servir cada ingrediente. Los maestros pueden ofrecer la comida poco a poco. </a:t>
            </a:r>
            <a:endParaRPr lang="en-US" sz="1000" b="1" i="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Las comidas familiares se consideran una buena práctica cuando las condiciones de salud pública lo permiten. Los niños no deben servir alimentos durante un brote de enfermedad gastrointestinal u otros brotes comunitarios de enfermedad. Siga las directrices del Departamento de Salud estatal y local. Otros aspectos de las comidas familiares pueden mantenerse, por ejemplo, los niños pueden seguir decidiendo qué comida quieren que se les sirva. </a:t>
            </a: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Fuente:</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dirty="0">
                <a:effectLst/>
                <a:latin typeface="+mn-lt"/>
              </a:rPr>
              <a:t>Servicios de alimentos y nutrición del USDA. (12 de septiembre de 2016). </a:t>
            </a:r>
            <a:r>
              <a:rPr lang="es-US" sz="1000" i="1" dirty="0" err="1">
                <a:effectLst/>
                <a:latin typeface="+mn-lt"/>
              </a:rPr>
              <a:t>Offer</a:t>
            </a:r>
            <a:r>
              <a:rPr lang="es-US" sz="1000" i="1" dirty="0">
                <a:effectLst/>
                <a:latin typeface="+mn-lt"/>
              </a:rPr>
              <a:t> Versus Serve and </a:t>
            </a:r>
            <a:r>
              <a:rPr lang="es-US" sz="1000" i="1" dirty="0" err="1">
                <a:effectLst/>
                <a:latin typeface="+mn-lt"/>
              </a:rPr>
              <a:t>Family</a:t>
            </a:r>
            <a:r>
              <a:rPr lang="es-US" sz="1000" i="1" dirty="0">
                <a:effectLst/>
                <a:latin typeface="+mn-lt"/>
              </a:rPr>
              <a:t> Style </a:t>
            </a:r>
            <a:r>
              <a:rPr lang="es-US" sz="1000" i="1" dirty="0" err="1">
                <a:effectLst/>
                <a:latin typeface="+mn-lt"/>
              </a:rPr>
              <a:t>Meals</a:t>
            </a:r>
            <a:r>
              <a:rPr lang="es-US" sz="1000" i="1" dirty="0">
                <a:effectLst/>
                <a:latin typeface="+mn-lt"/>
              </a:rPr>
              <a:t> in </a:t>
            </a:r>
            <a:r>
              <a:rPr lang="es-US" sz="1000" i="1" dirty="0" err="1">
                <a:effectLst/>
                <a:latin typeface="+mn-lt"/>
              </a:rPr>
              <a:t>the</a:t>
            </a:r>
            <a:r>
              <a:rPr lang="es-US" sz="1000" i="1" dirty="0">
                <a:effectLst/>
                <a:latin typeface="+mn-lt"/>
              </a:rPr>
              <a:t> Child and </a:t>
            </a:r>
            <a:r>
              <a:rPr lang="es-US" sz="1000" i="1" dirty="0" err="1">
                <a:effectLst/>
                <a:latin typeface="+mn-lt"/>
              </a:rPr>
              <a:t>Adult</a:t>
            </a:r>
            <a:r>
              <a:rPr lang="es-US" sz="1000" i="1" dirty="0">
                <a:effectLst/>
                <a:latin typeface="+mn-lt"/>
              </a:rPr>
              <a:t> Care </a:t>
            </a:r>
            <a:r>
              <a:rPr lang="es-US" sz="1000" i="1" dirty="0" err="1">
                <a:effectLst/>
                <a:latin typeface="+mn-lt"/>
              </a:rPr>
              <a:t>Food</a:t>
            </a:r>
            <a:r>
              <a:rPr lang="es-US" sz="1000" i="1" dirty="0">
                <a:effectLst/>
                <a:latin typeface="+mn-lt"/>
              </a:rPr>
              <a:t> </a:t>
            </a:r>
            <a:r>
              <a:rPr lang="es-US" sz="1000" i="1" dirty="0" err="1">
                <a:effectLst/>
                <a:latin typeface="+mn-lt"/>
              </a:rPr>
              <a:t>Program</a:t>
            </a:r>
            <a:r>
              <a:rPr lang="es-US" sz="1000" i="1" dirty="0">
                <a:effectLst/>
                <a:latin typeface="+mn-lt"/>
              </a:rPr>
              <a:t> | USDA-FNS</a:t>
            </a:r>
            <a:r>
              <a:rPr lang="es-US" sz="1000" dirty="0">
                <a:effectLst/>
                <a:latin typeface="+mn-lt"/>
              </a:rPr>
              <a:t>. Https://Www.Fns.Usda.Gov/Cacfp/Offer-versus-Serve-Family-Style-Meals. Recuperado el 12 de diciembre de 2020 de https://www.fns.usda.gov/cacfp/offer-versus-serve-family-style-meals.</a:t>
            </a:r>
          </a:p>
          <a:p>
            <a:pPr marL="0" marR="0" rtl="0">
              <a:lnSpc>
                <a:spcPct val="107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dirty="0">
              <a:effectLst/>
              <a:latin typeface="Gotham" panose="0200050402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8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dirty="0">
              <a:effectLst/>
              <a:latin typeface="Gotham" panose="02000504020000020004"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501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ontserrat"/>
                <a:ea typeface="+mn-ea"/>
                <a:cs typeface="+mn-cs"/>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otham" panose="0200050402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a:latin typeface="Gotham" panose="02000504020000020004" pitchFamily="2" charset="0"/>
                <a:ea typeface="Calibri" panose="020F0502020204030204" pitchFamily="34" charset="0"/>
                <a:cs typeface="Times New Roman" panose="02020603050405020304" pitchFamily="18" charset="0"/>
              </a:rPr>
              <a:t>Sirva frijoles y carnes magras como pollo o pescado, y evite las carnes fritas.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a:latin typeface="Gotham" panose="02000504020000020004" pitchFamily="2" charset="0"/>
                <a:ea typeface="Calibri" panose="020F0502020204030204" pitchFamily="34" charset="0"/>
                <a:cs typeface="Times New Roman" panose="02020603050405020304" pitchFamily="18" charset="0"/>
              </a:rPr>
              <a:t>Sirva productos equivalentes a la leche, como el yogur y el queso, utilizando variedades bajas en grasa a partir de los dos años.</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a:latin typeface="Gotham" panose="02000504020000020004" pitchFamily="2" charset="0"/>
                <a:ea typeface="Calibri" panose="020F0502020204030204" pitchFamily="34" charset="0"/>
                <a:cs typeface="Times New Roman" panose="02020603050405020304" pitchFamily="18" charset="0"/>
              </a:rPr>
              <a:t>Trabaje con las familias para entender las opciones de proteínas y lácteos que son culturalmente relevantes para su hijo y ajuste el menú del programa según sea posible.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otham" panose="0200050402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Gotham" panose="02000504020000020004" pitchFamily="2" charset="0"/>
            </a:endParaRPr>
          </a:p>
          <a:p>
            <a:pPr rtl="0"/>
            <a:endParaRPr lang="en-US" dirty="0"/>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25</a:t>
            </a:fld>
            <a:endParaRPr lang="en-US"/>
          </a:p>
        </p:txBody>
      </p:sp>
    </p:spTree>
    <p:extLst>
      <p:ext uri="{BB962C8B-B14F-4D97-AF65-F5344CB8AC3E}">
        <p14:creationId xmlns:p14="http://schemas.microsoft.com/office/powerpoint/2010/main" val="293093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ontserrat"/>
                <a:ea typeface="+mn-ea"/>
                <a:cs typeface="+mn-cs"/>
              </a:rPr>
              <a:t>[GUION SUGERIDO]</a:t>
            </a:r>
          </a:p>
          <a:p>
            <a:pPr rtl="0"/>
            <a:r>
              <a:rPr lang="es-US" sz="1000">
                <a:latin typeface="Arial Narrow" panose="020B0606020202030204" pitchFamily="34" charset="0"/>
                <a:ea typeface="Calibri" panose="020F0502020204030204" pitchFamily="34" charset="0"/>
                <a:cs typeface="Calibri" panose="020F0502020204030204" pitchFamily="34" charset="0"/>
              </a:rPr>
              <a:t>Al preparar las comidas </a:t>
            </a:r>
            <a:r>
              <a:rPr lang="es-US" sz="1000" b="0">
                <a:latin typeface="Arial Narrow" panose="020B0606020202030204" pitchFamily="34" charset="0"/>
                <a:ea typeface="Calibri" panose="020F0502020204030204" pitchFamily="34" charset="0"/>
                <a:cs typeface="Calibri" panose="020F0502020204030204" pitchFamily="34" charset="0"/>
              </a:rPr>
              <a:t>para los niños pequeños</a:t>
            </a:r>
            <a:r>
              <a:rPr lang="es-US" sz="1000">
                <a:latin typeface="Arial Narrow" panose="020B0606020202030204" pitchFamily="34" charset="0"/>
                <a:ea typeface="Calibri" panose="020F0502020204030204" pitchFamily="34" charset="0"/>
                <a:cs typeface="Calibri" panose="020F0502020204030204" pitchFamily="34" charset="0"/>
              </a:rPr>
              <a:t>, l</a:t>
            </a:r>
            <a:r>
              <a:rPr lang="es-US" sz="1000"/>
              <a:t>imite la sal y el azúcar en la medida de lo posible. Servir alimentos integrales en lugar de alimentos envasados y procesados lo hará más fácil. Evitar los alimentos procesados es un reto, ya que suelen ser más baratos que los alimentos integrales y requieren menos tiempo de preparación.</a:t>
            </a:r>
          </a:p>
          <a:p>
            <a:pPr rtl="0"/>
            <a:r>
              <a:rPr lang="es-US" sz="1000"/>
              <a:t>Evite alimentos salados como las papas fritas y los pretzels. </a:t>
            </a:r>
          </a:p>
          <a:p>
            <a:pPr rtl="0"/>
            <a:r>
              <a:rPr lang="es-US" sz="1000"/>
              <a:t>Evite el azúcar, incluidos los dulces concentrados como los caramelos, los refrescos, las bebidas azucaradas, los néctares de frutas y la leche saborizada.</a:t>
            </a:r>
          </a:p>
          <a:p>
            <a:pPr rtl="0"/>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a:latin typeface="Calibri" panose="020F0502020204030204" pitchFamily="34" charset="0"/>
                <a:ea typeface="Calibri" panose="020F0502020204030204" pitchFamily="34" charset="0"/>
                <a:cs typeface="Times New Roman" panose="02020603050405020304" pitchFamily="18" charset="0"/>
              </a:rPr>
              <a:t>Limite los aceites y elija grasas monoinsaturadas y poliinsaturadas como los frutos secos, las semillas y los aceites vegetales como el de oliva. Evite las grasas trans, las grasas saturadas y los alimentos fritos.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26</a:t>
            </a:fld>
            <a:endParaRPr lang="en-US"/>
          </a:p>
        </p:txBody>
      </p:sp>
    </p:spTree>
    <p:extLst>
      <p:ext uri="{BB962C8B-B14F-4D97-AF65-F5344CB8AC3E}">
        <p14:creationId xmlns:p14="http://schemas.microsoft.com/office/powerpoint/2010/main" val="2171841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ontserrat"/>
                <a:ea typeface="+mn-ea"/>
                <a:cs typeface="+mn-cs"/>
              </a:rPr>
              <a:t>[GUION SUGERIDO]</a:t>
            </a:r>
          </a:p>
          <a:p>
            <a:pPr rtl="0"/>
            <a:r>
              <a:rPr lang="es-US"/>
              <a:t>¿Cuáles son las mejores bebidas para servir? </a:t>
            </a:r>
          </a:p>
          <a:p>
            <a:pPr rtl="0"/>
            <a:r>
              <a:rPr lang="es-US"/>
              <a:t>La leche es nutritiva y aporta proteínas, calcio y vitamina D.  </a:t>
            </a:r>
          </a:p>
          <a:p>
            <a:pPr rtl="0"/>
            <a:r>
              <a:rPr lang="es-US"/>
              <a:t>Sirva leche entera pasteurizada a los niños de doce a veinticuatro meses, a menos que el médico prescriba leche baja o reducida en grasa. </a:t>
            </a:r>
          </a:p>
          <a:p>
            <a:pPr rtl="0"/>
            <a:r>
              <a:rPr lang="es-US"/>
              <a:t>Sirva leche descremada o pasteurizada al 1 % a los niños de dos años o más, a </a:t>
            </a:r>
            <a:r>
              <a:rPr lang="es-US" sz="1800">
                <a:effectLst/>
                <a:latin typeface="Segoe UI" panose="020B0502040204020203" pitchFamily="34" charset="0"/>
              </a:rPr>
              <a:t>menos que un médico prescriba leche baja o reducida en grasa.</a:t>
            </a:r>
          </a:p>
          <a:p>
            <a:pPr rtl="0"/>
            <a:r>
              <a:rPr lang="es-US" sz="1800">
                <a:effectLst/>
                <a:latin typeface="Segoe UI" panose="020B0502040204020203" pitchFamily="34" charset="0"/>
              </a:rPr>
              <a:t>Trabaje con las familias para conocer sus preferencias en cuanto a lácteos</a:t>
            </a:r>
            <a:r>
              <a:rPr lang="es-US" sz="1000">
                <a:effectLst/>
                <a:latin typeface="Segoe UI" panose="020B0502040204020203" pitchFamily="34" charset="0"/>
              </a:rPr>
              <a:t>. De acuerdo con las regulaciones de cuidado de niños de Nueva York, todos los niños con restricciones dietéticas basadas en la condición médica del niño o en las creencias religiosas de la familia están exentos de los requisitos del patrón de comidas o de los requisitos de las bebidas establecidos en la regulación cuando los padres lo indiquen por escrito al programa. https://ocfs.ny.gov/programs/childcare/regulations/</a:t>
            </a:r>
          </a:p>
          <a:p>
            <a:pPr rtl="0"/>
            <a:endParaRPr lang="en-US" sz="10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27</a:t>
            </a:fld>
            <a:endParaRPr lang="en-US"/>
          </a:p>
        </p:txBody>
      </p:sp>
    </p:spTree>
    <p:extLst>
      <p:ext uri="{BB962C8B-B14F-4D97-AF65-F5344CB8AC3E}">
        <p14:creationId xmlns:p14="http://schemas.microsoft.com/office/powerpoint/2010/main" val="2725384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ontserrat"/>
                <a:ea typeface="+mn-ea"/>
                <a:cs typeface="+mn-cs"/>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kern="1200">
                <a:solidFill>
                  <a:schemeClr val="tx1"/>
                </a:solidFill>
                <a:effectLst/>
                <a:latin typeface="Gotham" panose="02000504020000020004" pitchFamily="2" charset="0"/>
                <a:ea typeface="+mn-ea"/>
                <a:cs typeface="+mn-cs"/>
              </a:rPr>
              <a:t>El agua ayuda a los niños a mantenerse hidratados y es una alternativa saludable a las bebidas azucaradas.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kern="1200">
                <a:solidFill>
                  <a:schemeClr val="tx1"/>
                </a:solidFill>
                <a:effectLst/>
                <a:latin typeface="Gotham" panose="02000504020000020004" pitchFamily="2" charset="0"/>
                <a:ea typeface="+mn-ea"/>
                <a:cs typeface="+mn-cs"/>
              </a:rPr>
              <a:t>Cuanto antes se acostumbren los niños a beber agua con frecuencia, mejor.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kern="1200">
                <a:solidFill>
                  <a:schemeClr val="tx1"/>
                </a:solidFill>
                <a:effectLst/>
                <a:latin typeface="Gotham" panose="02000504020000020004" pitchFamily="2" charset="0"/>
                <a:ea typeface="+mn-ea"/>
                <a:cs typeface="+mn-cs"/>
              </a:rPr>
              <a:t>El agua debe ofrecerse de distintas maneras, por ejemplo, colocando vasos junto al grifo, proporcionando jarras y tazas en la encimera o en la mesa, ofreciendo agua después o durante la hora de jugar, con la colación y siempre que lo pida el niño.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28</a:t>
            </a:fld>
            <a:endParaRPr lang="en-US"/>
          </a:p>
        </p:txBody>
      </p:sp>
    </p:spTree>
    <p:extLst>
      <p:ext uri="{BB962C8B-B14F-4D97-AF65-F5344CB8AC3E}">
        <p14:creationId xmlns:p14="http://schemas.microsoft.com/office/powerpoint/2010/main" val="3155612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Calibri" panose="020F0502020204030204" pitchFamily="34" charset="0"/>
              </a:rPr>
              <a:t>Como hemos comentado, las experiencias y la exposición a los alimentos no se limitan a la hora de comer. Muchas actividades en el aula pueden ayudar a los niños a familiarizarse y sentir curiosidad por los nuevos alimentos. https://www.youtube.com/watch?v=mZ9KS5uJs-o</a:t>
            </a:r>
            <a:endParaRPr lang="en-US" sz="1000" b="1" i="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kern="1200" dirty="0">
                <a:effectLst/>
                <a:latin typeface="+mn-lt"/>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Calibri" panose="020F0502020204030204" pitchFamily="34" charset="0"/>
              </a:rPr>
              <a:t>Haga clic en el hipervínculo. Este videoclip dura 2 ½ minutos y es la lectura de A sembrar sopa de verduras de Lois </a:t>
            </a:r>
            <a:r>
              <a:rPr lang="es-US" sz="1000" b="1" i="0" kern="1200" dirty="0" err="1">
                <a:effectLst/>
                <a:latin typeface="+mn-lt"/>
                <a:ea typeface="Calibri" panose="020F0502020204030204" pitchFamily="34" charset="0"/>
                <a:cs typeface="Calibri" panose="020F0502020204030204" pitchFamily="34" charset="0"/>
              </a:rPr>
              <a:t>Ehlert</a:t>
            </a:r>
            <a:r>
              <a:rPr lang="es-US" sz="1000" b="1" i="0" kern="1200" dirty="0">
                <a:effectLst/>
                <a:latin typeface="+mn-lt"/>
                <a:ea typeface="Calibri" panose="020F0502020204030204" pitchFamily="34" charset="0"/>
                <a:cs typeface="Calibri" panose="020F0502020204030204" pitchFamily="34" charset="0"/>
              </a:rPr>
              <a:t>. Otra opción es leer en voz alta el ejemplar del libro que se encuentra en el Kit del capacitador de cómo nutrir sanamente. Los capacitadores también pueden sustituir otros títulos de la primera infancia sobre la comida y la alimentación. A la hora de seleccionar los libros infantiles, los proveedores o los maestros deben revisar cuidadosamente el contenido y los temas de los libros para asegurarse de que se promuevan libros de autores o ilustradores diversos que reflejen las comunidades locales. Los niños deben poder conectar con el tema de la alimentación sana, pero también verse reflejados en los personajes. </a:t>
            </a:r>
            <a:endParaRPr lang="en-US" sz="1000" b="1" i="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Calibri" panose="020F0502020204030204" pitchFamily="34" charset="0"/>
              </a:rPr>
              <a:t>Después de reproducir el video o leer el texto, realice un debate sobre las ideas de ampliación. </a:t>
            </a:r>
            <a:endParaRPr lang="en-US" sz="1000" b="1" i="0"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Symbol" panose="05050102010706020507" pitchFamily="18" charset="2"/>
              <a:buChar char=""/>
            </a:pPr>
            <a:r>
              <a:rPr lang="es-US" sz="1000" kern="1200" dirty="0">
                <a:effectLst/>
                <a:latin typeface="+mn-lt"/>
                <a:ea typeface="Calibri" panose="020F0502020204030204" pitchFamily="34" charset="0"/>
                <a:cs typeface="Calibri" panose="020F0502020204030204" pitchFamily="34" charset="0"/>
              </a:rPr>
              <a:t>Realice una actividad sensorial con las diferentes verduras que se mencionan en el libro. Observe el color, la textura y el olor.</a:t>
            </a:r>
          </a:p>
          <a:p>
            <a:pPr marL="342900" marR="0" lvl="0" indent="-342900" rtl="0">
              <a:lnSpc>
                <a:spcPct val="107000"/>
              </a:lnSpc>
              <a:spcBef>
                <a:spcPts val="0"/>
              </a:spcBef>
              <a:spcAft>
                <a:spcPts val="0"/>
              </a:spcAft>
              <a:buFont typeface="Symbol" panose="05050102010706020507" pitchFamily="18" charset="2"/>
              <a:buChar char=""/>
            </a:pPr>
            <a:r>
              <a:rPr lang="es-US" sz="1000" kern="1200" dirty="0">
                <a:effectLst/>
                <a:latin typeface="+mn-lt"/>
                <a:ea typeface="Calibri" panose="020F0502020204030204" pitchFamily="34" charset="0"/>
                <a:cs typeface="Calibri" panose="020F0502020204030204" pitchFamily="34" charset="0"/>
              </a:rPr>
              <a:t>Practique el corte con un cuchillo, por ejemplo, utilizando un cuchillo de plástico en un calabacín, en champiñones o en pimientos.</a:t>
            </a:r>
          </a:p>
          <a:p>
            <a:pPr marL="342900" marR="0" lvl="0" indent="-342900" rtl="0">
              <a:lnSpc>
                <a:spcPct val="107000"/>
              </a:lnSpc>
              <a:spcBef>
                <a:spcPts val="0"/>
              </a:spcBef>
              <a:spcAft>
                <a:spcPts val="0"/>
              </a:spcAft>
              <a:buFont typeface="Symbol" panose="05050102010706020507" pitchFamily="18" charset="2"/>
              <a:buChar char=""/>
            </a:pPr>
            <a:r>
              <a:rPr lang="es-US" sz="1000" kern="1200" dirty="0">
                <a:effectLst/>
                <a:latin typeface="+mn-lt"/>
                <a:ea typeface="Calibri" panose="020F0502020204030204" pitchFamily="34" charset="0"/>
                <a:cs typeface="Calibri" panose="020F0502020204030204" pitchFamily="34" charset="0"/>
              </a:rPr>
              <a:t>Plante las semillas en cáscaras de huevo o tazas. Observe cómo crecen y presente vocabulario como brote, raíces, hojas.</a:t>
            </a:r>
          </a:p>
          <a:p>
            <a:pPr marL="342900" marR="0" lvl="0" indent="-342900" rtl="0">
              <a:lnSpc>
                <a:spcPct val="107000"/>
              </a:lnSpc>
              <a:spcBef>
                <a:spcPts val="0"/>
              </a:spcBef>
              <a:spcAft>
                <a:spcPts val="0"/>
              </a:spcAft>
              <a:buFont typeface="Symbol" panose="05050102010706020507" pitchFamily="18" charset="2"/>
              <a:buChar char=""/>
            </a:pPr>
            <a:r>
              <a:rPr lang="es-US" sz="1000" kern="1200" dirty="0">
                <a:effectLst/>
                <a:latin typeface="+mn-lt"/>
                <a:ea typeface="Calibri" panose="020F0502020204030204" pitchFamily="34" charset="0"/>
                <a:cs typeface="Calibri" panose="020F0502020204030204" pitchFamily="34" charset="0"/>
              </a:rPr>
              <a:t>Compre una planta de hortalizas para cultivar en el exterior. Ayude a los niños a observar el crecimiento de la planta midiendo su altura, observando si florece y da frutos y notando los cambios que va teniendo con el cambio de las estaciones.</a:t>
            </a:r>
          </a:p>
          <a:p>
            <a:pPr marL="342900" marR="0" lvl="0" indent="-342900" rtl="0">
              <a:lnSpc>
                <a:spcPct val="107000"/>
              </a:lnSpc>
              <a:spcBef>
                <a:spcPts val="0"/>
              </a:spcBef>
              <a:spcAft>
                <a:spcPts val="0"/>
              </a:spcAft>
              <a:buFont typeface="Symbol" panose="05050102010706020507" pitchFamily="18" charset="2"/>
              <a:buChar char=""/>
            </a:pPr>
            <a:r>
              <a:rPr lang="es-US" sz="1000" kern="1200" dirty="0">
                <a:effectLst/>
                <a:latin typeface="+mn-lt"/>
                <a:ea typeface="Calibri" panose="020F0502020204030204" pitchFamily="34" charset="0"/>
                <a:cs typeface="Calibri" panose="020F0502020204030204" pitchFamily="34" charset="0"/>
              </a:rPr>
              <a:t>Ayude a los niños a desgranar el maíz. Observe la textura de las cáscaras y los pelos del maíz. Introduzca palabras de vocabulario como granos, mazorca, cáscara, pelos y elote.</a:t>
            </a:r>
          </a:p>
          <a:p>
            <a:pPr marL="342900" marR="0" lvl="0" indent="-342900" rtl="0">
              <a:lnSpc>
                <a:spcPct val="107000"/>
              </a:lnSpc>
              <a:spcBef>
                <a:spcPts val="0"/>
              </a:spcBef>
              <a:spcAft>
                <a:spcPts val="0"/>
              </a:spcAft>
              <a:buFont typeface="Symbol" panose="05050102010706020507" pitchFamily="18" charset="2"/>
              <a:buChar char=""/>
            </a:pPr>
            <a:r>
              <a:rPr lang="es-US" sz="1000" kern="1200" dirty="0">
                <a:effectLst/>
                <a:latin typeface="+mn-lt"/>
                <a:ea typeface="Calibri" panose="020F0502020204030204" pitchFamily="34" charset="0"/>
                <a:cs typeface="Calibri" panose="020F0502020204030204" pitchFamily="34" charset="0"/>
              </a:rPr>
              <a:t>Comparta plantas aromáticas con los niños. Anímelos a frotar suavemente la albahaca, el romero o la menta para liberar la fragancia.</a:t>
            </a:r>
          </a:p>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Dirija un breve debate en grupo sobre los libros para niños que incluyen comida o alimentación. En el folleto de la página 4 hay una breve lista con espacio para que los participantes anoten los títulos que los demás hayan compartido.</a:t>
            </a:r>
            <a:endParaRPr lang="en-US"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33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Arial Narrow" panose="020B0606020202030204" pitchFamily="34" charset="0"/>
              </a:rPr>
              <a:t>A lo largo de esta capacitación, los términos profesional de cuidado infantil y educación temprana se utilizan para referirse a todos los profesionales que cuidan a los niños en hogares de atención infantil familiar, centros de educación infantil, preescolares y guarderías. Use el término que sea aceptable para sus participantes. Algunos profesionales de CET prefieren el término maestro, proveedor o educador.</a:t>
            </a:r>
          </a:p>
          <a:p>
            <a:pPr marL="0" marR="0" rtl="0">
              <a:lnSpc>
                <a:spcPct val="107000"/>
              </a:lnSpc>
              <a:spcBef>
                <a:spcPts val="0"/>
              </a:spcBef>
              <a:spcAft>
                <a:spcPts val="0"/>
              </a:spcAft>
            </a:pPr>
            <a:endParaRPr lang="en-US" sz="1000" b="1" i="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u="none" strike="noStrike" kern="1200" cap="none" spc="0" normalizeH="0" noProof="0" dirty="0">
                <a:ln>
                  <a:noFill/>
                </a:ln>
                <a:solidFill>
                  <a:prstClr val="black"/>
                </a:solidFill>
                <a:effectLst/>
                <a:uLnTx/>
                <a:uFillTx/>
                <a:latin typeface="+mn-lt"/>
                <a:ea typeface="+mn-ea"/>
                <a:cs typeface="+mn-cs"/>
              </a:rPr>
              <a:t>[GUION SUGERIDO]</a:t>
            </a:r>
            <a:br>
              <a:rPr kumimoji="0" lang="en-US" sz="1000" b="1" i="0" u="none" strike="noStrike" kern="1200" cap="none" spc="0" normalizeH="0" baseline="0" noProof="0" dirty="0">
                <a:ln>
                  <a:noFill/>
                </a:ln>
                <a:solidFill>
                  <a:prstClr val="black"/>
                </a:solidFill>
                <a:effectLst/>
                <a:uLnTx/>
                <a:uFillTx/>
                <a:latin typeface="+mn-lt"/>
                <a:ea typeface="+mn-ea"/>
                <a:cs typeface="+mn-cs"/>
              </a:rPr>
            </a:br>
            <a:r>
              <a:rPr lang="es-US" sz="1000" i="1" kern="1200" dirty="0">
                <a:effectLst/>
                <a:latin typeface="+mn-lt"/>
                <a:ea typeface="Times New Roman" panose="02020603050405020304" pitchFamily="18" charset="0"/>
                <a:cs typeface="Arial Narrow" panose="020B0606020202030204" pitchFamily="34" charset="0"/>
              </a:rPr>
              <a:t>Durante la primera sesión de Cómo nutrir sanamente a personas en los ámbitos de la CET, se analizaron dos objetivos.</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dirty="0">
                <a:effectLst/>
                <a:latin typeface="+mn-lt"/>
                <a:ea typeface="Times New Roman" panose="02020603050405020304" pitchFamily="18" charset="0"/>
                <a:cs typeface="Arial Narrow" panose="020B0606020202030204" pitchFamily="34" charset="0"/>
              </a:rPr>
              <a:t>Describir qué es el bienestar y la nutrición de los adultos.</a:t>
            </a:r>
            <a:endParaRPr lang="en-US" sz="1000" i="1" dirty="0">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Font typeface="Arial" panose="020B0604020202020204" pitchFamily="34" charset="0"/>
              <a:buChar char="•"/>
            </a:pPr>
            <a:r>
              <a:rPr lang="es-US" sz="1000" i="1" kern="1200" dirty="0">
                <a:effectLst/>
                <a:latin typeface="+mn-lt"/>
                <a:ea typeface="Times New Roman" panose="02020603050405020304" pitchFamily="18" charset="0"/>
                <a:cs typeface="Arial Narrow" panose="020B0606020202030204" pitchFamily="34" charset="0"/>
              </a:rPr>
              <a:t>Reconocer la importancia de una nutrición sana para los bebés, los niños pequeños y los niños en edad preescolar.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Times New Roman" panose="02020603050405020304" pitchFamily="18" charset="0"/>
                <a:cs typeface="Arial Narrow" panose="020B0606020202030204" pitchFamily="34" charset="0"/>
              </a:rPr>
              <a:t>El contenido del taller de hoy se basará en esta información.</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Times New Roman" panose="02020603050405020304" pitchFamily="18" charset="0"/>
                <a:cs typeface="Arial Narrow" panose="020B0606020202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Times New Roman" panose="02020603050405020304" pitchFamily="18" charset="0"/>
                <a:cs typeface="Arial Narrow" panose="020B0606020202030204" pitchFamily="34" charset="0"/>
              </a:rPr>
              <a:t>Las preferencias de sabores y los hábitos alimenticios comienzan a formarse en la primera infancia y siguen, en cierta medida, hasta la adolescencia y la edad adulta. La primera infancia es una ventana de desarrollo crucial para una alimentación sana. Los objetivos nos llevarán a analizar las etapas para aprender a comer y a examinar cómo las prácticas que tengamos como profesionales del cuidado infantil pueden apoyar a los niños. </a:t>
            </a:r>
            <a:endParaRPr lang="en-US" sz="1000" i="1" dirty="0">
              <a:effectLst/>
              <a:latin typeface="+mn-lt"/>
              <a:ea typeface="Calibri" panose="020F0502020204030204" pitchFamily="34" charset="0"/>
              <a:cs typeface="Times New Roman" panose="02020603050405020304" pitchFamily="18" charset="0"/>
            </a:endParaRPr>
          </a:p>
          <a:p>
            <a:pPr rtl="0"/>
            <a:r>
              <a:rPr lang="es-US" sz="1000" i="1" kern="1200" dirty="0">
                <a:effectLst/>
                <a:latin typeface="+mn-lt"/>
                <a:ea typeface="Calibri" panose="020F0502020204030204" pitchFamily="34" charset="0"/>
                <a:cs typeface="Arial Narrow" panose="020B0606020202030204" pitchFamily="34" charset="0"/>
              </a:rPr>
              <a:t>Existen múltiples factores que influyen en los comportamientos alimenticios de los niños. Las preferencias y los comportamientos alimentarios se desarrollan junto con el crecimiento de las habilidades cognitivas, motoras y sociales. </a:t>
            </a:r>
          </a:p>
          <a:p>
            <a:pPr rtl="0"/>
            <a:endParaRPr lang="en-US" sz="1000" b="0" i="1" kern="1200" dirty="0">
              <a:solidFill>
                <a:schemeClr val="tx1"/>
              </a:solidFill>
              <a:effectLst/>
              <a:latin typeface="Montserrat" panose="00000500000000000000" pitchFamily="2"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635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a:ea typeface="Calibri" panose="020F0502020204030204" pitchFamily="34" charset="0"/>
                <a:cs typeface="Calibri" panose="020F0502020204030204" pitchFamily="34" charset="0"/>
              </a:rPr>
              <a:t>Como actividad de resumen para este objetivo, pida a los participantes que completen una actividad de autorreflexión en el folleto. Conceda a los participantes de tres a cinco minutos para completar la actividad. Haga una prueba rápida de la actividad pidiendo a los participantes que compartan las prácticas que están interesados en añadir a sus rutinas. </a:t>
            </a:r>
            <a:r>
              <a:rPr lang="es-US" sz="1000" b="1" i="0" u="none" strike="noStrike" kern="1200" cap="none" spc="0" normalizeH="0" noProof="0" dirty="0">
                <a:ln>
                  <a:noFill/>
                </a:ln>
                <a:solidFill>
                  <a:srgbClr val="000000"/>
                </a:solidFill>
                <a:effectLst/>
                <a:uLnTx/>
                <a:uFillTx/>
                <a:latin typeface="Montserrat"/>
                <a:ea typeface="Calibri" panose="020F0502020204030204" pitchFamily="34" charset="0"/>
                <a:cs typeface="Calibri" panose="020F0502020204030204" pitchFamily="34" charset="0"/>
              </a:rPr>
              <a:t>Si está dando la capacitación de manera virtual, los participantes pueden escribir una práctica en el chat. Si hay tiempo, los capacitadores pueden hacer preguntas curiosas sobre por qué seleccionaron determinadas prácticas.</a:t>
            </a:r>
            <a:endParaRPr kumimoji="0" lang="en-US" sz="1000" b="0" i="0"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dirty="0">
                <a:ln>
                  <a:noFill/>
                </a:ln>
                <a:solidFill>
                  <a:prstClr val="black"/>
                </a:solidFill>
                <a:effectLst/>
                <a:uLnTx/>
                <a:uFillTx/>
                <a:latin typeface="Montserrat"/>
                <a:ea typeface="Calibri" panose="020F0502020204030204" pitchFamily="34" charset="0"/>
                <a:cs typeface="Calibri" panose="020F0502020204030204" pitchFamily="34" charset="0"/>
              </a:rPr>
              <a:t> </a:t>
            </a:r>
            <a:endParaRPr kumimoji="0" lang="en-US" sz="1000" b="0" i="0"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a:ea typeface="+mn-ea"/>
                <a:cs typeface="+mn-cs"/>
              </a:rPr>
              <a:t>[GUION SUGERIDO]</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dirty="0">
                <a:ln>
                  <a:noFill/>
                </a:ln>
                <a:solidFill>
                  <a:prstClr val="black"/>
                </a:solidFill>
                <a:effectLst/>
                <a:uLnTx/>
                <a:uFillTx/>
                <a:latin typeface="Montserrat"/>
                <a:ea typeface="Calibri" panose="020F0502020204030204" pitchFamily="34" charset="0"/>
                <a:cs typeface="Calibri" panose="020F0502020204030204" pitchFamily="34" charset="0"/>
              </a:rPr>
              <a:t>Hablamos de las prácticas que los maestros pueden implementar para apoyar a los niños en el proceso de desarrollar hábitos alimenticios saludables. Como actividad de resumen, reflexione sobre sus prácticas actuales. Lea cada una de las prácticas de los maestros e indique la frecuencia con la que la que usted las aplica en su aula. Cuando haya completado la lista, piense en qué práctica podría añadir a sus rutinas. </a:t>
            </a:r>
            <a:endParaRPr kumimoji="0" lang="en-US" sz="1000" b="0" i="1"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ontserra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ontserra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3524692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Objetivo 3</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Las familias desempeñan un papel primordial en el desarrollo de los hábitos alimenticios de los niños en edad preescolar. Las experiencias de los niños en las guarderías también son importantes para la formación de hábitos, pero lo que ocurre en casa puede ser diferente. Comunicarse con las familias para entender sus creencias y experiencias en torno a las comidas y los alimentos puede ayudarlo a apoyar mejor a cada niño en el proceso de desarrollar hábitos alimenticios saludables.</a:t>
            </a:r>
            <a:endParaRPr lang="en-US" sz="1000" i="1">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325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mn-ea"/>
                <a:cs typeface="Calibri" panose="020F0502020204030204" pitchFamily="34" charset="0"/>
              </a:rPr>
              <a:t>Esta es una actividad de sugerencia para debatir en un grupo grande.</a:t>
            </a:r>
            <a:endParaRPr kumimoji="0" lang="en-US" sz="10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La alimentación y la nutrición pueden ser temas difíciles de tratar con las familias, ya que nuestras elecciones alimenticias son muy personales y dependen de los ingresos, el acceso, la cultura y la identidad. También es útil reconocer nuestros propios sesgos implícitos al entablar conversaciones con las familias.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Las normas sociales en torno a la nutrición pueden incluir preferencias por determinados alimentos, actitudes sobre los rangos aceptables de peso corporal y valores que se otorgan a la salud. Comunicarse con las familias para apreciar sus creencias y valores en torno a la alimentación puede ayudar a los profesionales de CET a entender y apoyar a los niños en su recorrido alimenticio.</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Existen disparidades en torno al acceso y la asequibilidad de los alimentos que repercuten en las opciones alimenticias que puede elegir una familia. </a:t>
            </a:r>
            <a:endParaRPr lang="en-US" sz="1000" i="1" dirty="0">
              <a:effectLst/>
              <a:latin typeface="+mn-lt"/>
              <a:ea typeface="Calibri" panose="020F0502020204030204" pitchFamily="34" charset="0"/>
              <a:cs typeface="Times New Roman" panose="02020603050405020304" pitchFamily="18" charset="0"/>
            </a:endParaRPr>
          </a:p>
          <a:p>
            <a:pPr rtl="0"/>
            <a:endParaRPr lang="en-US" i="1" baseline="0" dirty="0">
              <a:latin typeface="+mn-lt"/>
            </a:endParaRPr>
          </a:p>
          <a:p>
            <a:pPr rtl="0"/>
            <a:endParaRPr lang="en-US" baseline="0" dirty="0">
              <a:latin typeface="+mn-lt"/>
            </a:endParaRPr>
          </a:p>
          <a:p>
            <a:pPr rtl="0"/>
            <a:endParaRPr lang="en-US" baseline="0"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650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kern="1200" dirty="0">
                <a:effectLst/>
                <a:latin typeface="+mn-lt"/>
                <a:ea typeface="Calibri" panose="020F0502020204030204" pitchFamily="34" charset="0"/>
                <a:cs typeface="Calibri" panose="020F0502020204030204" pitchFamily="34" charset="0"/>
              </a:rPr>
              <a:t>Las tasas de inseguridad alimentaria han aumentado considerablemente debido a la pandemia de COVID-19. Los niños que viven en hogares con inseguridad alimentaria pueden pasar hambre y no tener acceso a nutrientes vitales.</a:t>
            </a: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Las familias en situación de inseguridad alimentaria pueden evitar pasar hambre eligiendo tipos de alimentos más baratos y sustanciosos en lugar de alimentos más costosos y nutritivos. Para los niños pequeños, el resultado puede ser una dieta carente de los nutrientes necesarios para un crecimiento y un desarrollo normales.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Una familia podría estar experimentando inseguridad alimentaria si lo siguiente ocurre frecuentemente:</a:t>
            </a:r>
            <a:endParaRPr lang="en-US" sz="1000" i="1" kern="1200" dirty="0">
              <a:effectLst/>
              <a:latin typeface="+mn-lt"/>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n-lt"/>
                <a:ea typeface="Calibri" panose="020F0502020204030204" pitchFamily="34" charset="0"/>
                <a:cs typeface="Calibri" panose="020F0502020204030204" pitchFamily="34" charset="0"/>
              </a:rPr>
              <a:t>No puede costear comida balanceada.</a:t>
            </a:r>
            <a:endParaRPr lang="en-US" sz="1000" i="1" dirty="0">
              <a:effectLst/>
              <a:latin typeface="+mn-lt"/>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n-lt"/>
                <a:ea typeface="Calibri" panose="020F0502020204030204" pitchFamily="34" charset="0"/>
                <a:cs typeface="Calibri" panose="020F0502020204030204" pitchFamily="34" charset="0"/>
              </a:rPr>
              <a:t>Reduce el tamaño de las comidas por falta de dinero.</a:t>
            </a:r>
            <a:endParaRPr lang="en-US" sz="1000" i="1" dirty="0">
              <a:effectLst/>
              <a:latin typeface="+mn-lt"/>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r>
              <a:rPr lang="es-US" sz="1000" i="1" kern="1200" dirty="0">
                <a:effectLst/>
                <a:latin typeface="+mn-lt"/>
                <a:ea typeface="Calibri" panose="020F0502020204030204" pitchFamily="34" charset="0"/>
                <a:cs typeface="Calibri" panose="020F0502020204030204" pitchFamily="34" charset="0"/>
              </a:rPr>
              <a:t>Reduce la calidad y la variedad de su dieta regular debido a la falta de dinero.</a:t>
            </a:r>
            <a:endParaRPr lang="en-US" sz="1000" i="1" dirty="0">
              <a:effectLst/>
              <a:latin typeface="+mn-lt"/>
              <a:ea typeface="Calibri" panose="020F0502020204030204" pitchFamily="34" charset="0"/>
              <a:cs typeface="Times New Roman" panose="02020603050405020304" pitchFamily="18" charset="0"/>
            </a:endParaRPr>
          </a:p>
          <a:p>
            <a:pPr marL="171450" marR="0" indent="-171450" rtl="0">
              <a:lnSpc>
                <a:spcPct val="107000"/>
              </a:lnSpc>
              <a:spcBef>
                <a:spcPts val="0"/>
              </a:spcBef>
              <a:spcAft>
                <a:spcPts val="0"/>
              </a:spcAft>
              <a:buFont typeface="Arial" panose="020B0604020202020204" pitchFamily="34" charset="0"/>
              <a:buChar char="•"/>
            </a:pP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La inseguridad alimentaria causa estrés en las familias, lo que puede tener un impacto negativo en el desarrollo de los niños.</a:t>
            </a: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La siguiente gráfica del Informe de </a:t>
            </a:r>
            <a:r>
              <a:rPr lang="es-US" sz="1000" i="1" kern="1200" dirty="0" err="1">
                <a:effectLst/>
                <a:latin typeface="+mn-lt"/>
                <a:ea typeface="Calibri" panose="020F0502020204030204" pitchFamily="34" charset="0"/>
                <a:cs typeface="Calibri" panose="020F0502020204030204" pitchFamily="34" charset="0"/>
              </a:rPr>
              <a:t>Children's</a:t>
            </a:r>
            <a:r>
              <a:rPr lang="es-US" sz="1000" i="1" kern="1200" dirty="0">
                <a:effectLst/>
                <a:latin typeface="+mn-lt"/>
                <a:ea typeface="Calibri" panose="020F0502020204030204" pitchFamily="34" charset="0"/>
                <a:cs typeface="Calibri" panose="020F0502020204030204" pitchFamily="34" charset="0"/>
              </a:rPr>
              <a:t> </a:t>
            </a:r>
            <a:r>
              <a:rPr lang="es-US" sz="1000" i="1" kern="1200" dirty="0" err="1">
                <a:effectLst/>
                <a:latin typeface="+mn-lt"/>
                <a:ea typeface="Calibri" panose="020F0502020204030204" pitchFamily="34" charset="0"/>
                <a:cs typeface="Calibri" panose="020F0502020204030204" pitchFamily="34" charset="0"/>
              </a:rPr>
              <a:t>HealthWatch</a:t>
            </a:r>
            <a:r>
              <a:rPr lang="es-US" sz="1000" i="1" kern="1200" dirty="0">
                <a:effectLst/>
                <a:latin typeface="+mn-lt"/>
                <a:ea typeface="Calibri" panose="020F0502020204030204" pitchFamily="34" charset="0"/>
                <a:cs typeface="Calibri" panose="020F0502020204030204" pitchFamily="34" charset="0"/>
              </a:rPr>
              <a:t> sobre la seguridad alimentaria de los niños pequeños destaca los diferentes niveles de escasez de comida que puede experimentar una familia. Como puede ver, las familias y los niños pueden experimentar diferentes tipos de escasez e inseguridad alimentaria. Aunque esta gráfica tiene unos años, la pandemia no ha hecho más que aumentar esta escasez para las familias y los niños. </a:t>
            </a: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kern="1200" dirty="0">
                <a:effectLst/>
                <a:latin typeface="+mn-lt"/>
                <a:ea typeface="Calibri" panose="020F0502020204030204" pitchFamily="34" charset="0"/>
                <a:cs typeface="Calibri" panose="020F0502020204030204" pitchFamily="34" charset="0"/>
              </a:rPr>
              <a:t>Fuente: </a:t>
            </a:r>
            <a:r>
              <a:rPr lang="es-US" sz="1000" b="1" i="0" kern="1200" dirty="0" err="1">
                <a:effectLst/>
                <a:latin typeface="+mn-lt"/>
                <a:ea typeface="Calibri" panose="020F0502020204030204" pitchFamily="34" charset="0"/>
                <a:cs typeface="Calibri" panose="020F0502020204030204" pitchFamily="34" charset="0"/>
              </a:rPr>
              <a:t>Children’s</a:t>
            </a:r>
            <a:r>
              <a:rPr lang="es-US" sz="1000" b="1" i="0" kern="1200" dirty="0">
                <a:effectLst/>
                <a:latin typeface="+mn-lt"/>
                <a:ea typeface="Calibri" panose="020F0502020204030204" pitchFamily="34" charset="0"/>
                <a:cs typeface="Calibri" panose="020F0502020204030204" pitchFamily="34" charset="0"/>
              </a:rPr>
              <a:t> </a:t>
            </a:r>
            <a:r>
              <a:rPr lang="es-US" sz="1000" b="1" i="0" kern="1200" dirty="0" err="1">
                <a:effectLst/>
                <a:latin typeface="+mn-lt"/>
                <a:ea typeface="Calibri" panose="020F0502020204030204" pitchFamily="34" charset="0"/>
                <a:cs typeface="Calibri" panose="020F0502020204030204" pitchFamily="34" charset="0"/>
              </a:rPr>
              <a:t>HealthWatch</a:t>
            </a:r>
            <a:r>
              <a:rPr lang="es-US" sz="1000" b="1" i="0" kern="1200" dirty="0">
                <a:effectLst/>
                <a:latin typeface="+mn-lt"/>
                <a:ea typeface="Calibri" panose="020F0502020204030204" pitchFamily="34" charset="0"/>
                <a:cs typeface="Calibri" panose="020F0502020204030204" pitchFamily="34" charset="0"/>
              </a:rPr>
              <a:t>, </a:t>
            </a:r>
            <a:r>
              <a:rPr lang="es-US" b="1" i="0" cap="all" dirty="0">
                <a:solidFill>
                  <a:srgbClr val="2A5A7A"/>
                </a:solidFill>
                <a:effectLst/>
                <a:latin typeface="Merriweather" panose="00000500000000000000" pitchFamily="2" charset="0"/>
              </a:rPr>
              <a:t>HIDDEN FOOD STRESS: </a:t>
            </a:r>
            <a:r>
              <a:rPr lang="es-US" b="1" i="0" cap="all" dirty="0">
                <a:solidFill>
                  <a:srgbClr val="2A5A7A"/>
                </a:solidFill>
                <a:effectLst/>
                <a:latin typeface="inherit"/>
              </a:rPr>
              <a:t>UNDERREPORTED IN NATIONAL DATA 2015 (ESTRÉS ALIMENTICIO OCULTO: NO SE INFORMA AL RESPECTO EN LOS DATOS NACIONALES DE 2015)</a:t>
            </a:r>
            <a:endParaRPr lang="en-US" b="1" i="0" cap="all" dirty="0">
              <a:solidFill>
                <a:srgbClr val="2A5A7A"/>
              </a:solidFill>
              <a:effectLst/>
              <a:latin typeface="Merriweather" panose="00000500000000000000" pitchFamily="2" charset="0"/>
            </a:endParaRP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Calibri" panose="020F0502020204030204" pitchFamily="34" charset="0"/>
              </a:rPr>
              <a:t>https://childrenshealthwatch.org/hiddenfoodstress/</a:t>
            </a:r>
            <a:endParaRPr lang="en-US" sz="1000" b="1" i="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003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Muchas comunidades de todo el país y en Nueva York se están uniendo para abordar estos obstáculos de toda la vida para acceder a la salud y el bienestar. Cada vez hay más iniciativas y organizaciones que están encontrando soluciones para aportar opciones de alimentos más saludables y cambiar la dinámica de poder del acceso a los alimentos y el sistema alimentario tradicional. </a:t>
            </a: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Al buscar opciones de alimentos más saludables para usted o para su programa de CET, puede haber otros recursos y opciones de la comunidad disponibles, como:</a:t>
            </a: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Calibri" panose="020F0502020204030204" pitchFamily="34" charset="0"/>
              </a:rPr>
              <a:t>De los huertos comunitarios y la granja a la atención y la educación de la primera infancia</a:t>
            </a:r>
          </a:p>
          <a:p>
            <a:pPr marL="0" marR="0" rtl="0">
              <a:lnSpc>
                <a:spcPct val="107000"/>
              </a:lnSpc>
              <a:spcBef>
                <a:spcPts val="0"/>
              </a:spcBef>
              <a:spcAft>
                <a:spcPts val="0"/>
              </a:spcAft>
            </a:pPr>
            <a:r>
              <a:rPr lang="es-US" sz="1000" i="0" kern="1200" dirty="0">
                <a:effectLst/>
                <a:latin typeface="+mn-lt"/>
                <a:ea typeface="Calibri" panose="020F0502020204030204" pitchFamily="34" charset="0"/>
                <a:cs typeface="Calibri" panose="020F0502020204030204" pitchFamily="34" charset="0"/>
              </a:rPr>
              <a:t>Los huertos comunitarios tienen como objetivo aumentar el acceso a productos agrícolas frescos y mejorar la conexión social en torno a la siembra y el cultivo de alimentos locales. Los huertos comunitarios suelen contar con el apoyo de voluntarios locales o pueden estar disponibles en su vecindario o escuela local. Incluso, puede buscar apoyo para plantar un huerto en su programa de CET. La Red Nacional del programa De la granja a la escuela brinda recursos para programas de CET que estén interesados en la siembra y en otras actividades para llevar alimentos locales a jóvenes y niños. https://www.farmtoschool.org/our-work/early-care-and-education.</a:t>
            </a:r>
          </a:p>
          <a:p>
            <a:pPr marL="0" marR="0" rtl="0">
              <a:lnSpc>
                <a:spcPct val="107000"/>
              </a:lnSpc>
              <a:spcBef>
                <a:spcPts val="0"/>
              </a:spcBef>
              <a:spcAft>
                <a:spcPts val="0"/>
              </a:spcAft>
            </a:pPr>
            <a:endParaRPr lang="en-US" sz="100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Calibri" panose="020F0502020204030204" pitchFamily="34" charset="0"/>
              </a:rPr>
              <a:t>Beneficios de los mercados de agricultores y de la nutrición</a:t>
            </a:r>
          </a:p>
          <a:p>
            <a:pPr marL="0" marR="0" rtl="0">
              <a:lnSpc>
                <a:spcPct val="107000"/>
              </a:lnSpc>
              <a:spcBef>
                <a:spcPts val="0"/>
              </a:spcBef>
              <a:spcAft>
                <a:spcPts val="0"/>
              </a:spcAft>
            </a:pPr>
            <a:r>
              <a:rPr lang="es-US" sz="1000" i="0" kern="1200" dirty="0">
                <a:effectLst/>
                <a:latin typeface="+mn-lt"/>
                <a:ea typeface="Calibri" panose="020F0502020204030204" pitchFamily="34" charset="0"/>
                <a:cs typeface="Calibri" panose="020F0502020204030204" pitchFamily="34" charset="0"/>
              </a:rPr>
              <a:t>Los mercados de agricultores pueden ser una gran fuente de frutas, verduras y otros alimentos saludables frescos. </a:t>
            </a:r>
            <a:r>
              <a:rPr lang="es-ES" sz="1000" i="0" kern="1200" dirty="0">
                <a:effectLst/>
                <a:latin typeface="+mn-lt"/>
                <a:ea typeface="Calibri" panose="020F0502020204030204" pitchFamily="34" charset="0"/>
                <a:cs typeface="Calibri" panose="020F0502020204030204" pitchFamily="34" charset="0"/>
              </a:rPr>
              <a:t>Muchos estados ofrecen incentivos a los compradores que utilizan SNAP para comprar alimentos locales. Este incentivo amplía el presupuesto de SNAP y anima a los compradores a gastar más de su asignación mensual de asistencia alimentaria en productos frescos del mercado.</a:t>
            </a:r>
            <a:endParaRPr lang="en-US" sz="100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44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Calibri" panose="020F0502020204030204" pitchFamily="34" charset="0"/>
              </a:rPr>
              <a:t>Las cooperativas de alimentos </a:t>
            </a:r>
            <a:r>
              <a:rPr lang="es-US" sz="1000" b="0" i="0" kern="1200" dirty="0">
                <a:effectLst/>
                <a:latin typeface="+mn-lt"/>
                <a:ea typeface="Calibri" panose="020F0502020204030204" pitchFamily="34" charset="0"/>
                <a:cs typeface="Calibri" panose="020F0502020204030204" pitchFamily="34" charset="0"/>
              </a:rPr>
              <a:t>son tiendas financiadas y propiedad de la gente que compra ahí mismo. Al igual que los mercados de agricultores y los huertos comunitarios, las cooperativas de alimentos hacen hincapié en la participación de la comunidad y en los alimentos saludables y sostenibles. </a:t>
            </a:r>
            <a:r>
              <a:rPr lang="es-US" sz="1000" dirty="0">
                <a:effectLst/>
                <a:latin typeface="+mn-lt"/>
              </a:rPr>
              <a:t>Las cuotas de afiliación o los requisitos de horas de voluntariado pueden implicar un reto para la participación.</a:t>
            </a:r>
            <a:endParaRPr lang="en-US" sz="1000" b="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0" kern="1200" dirty="0">
                <a:effectLst/>
                <a:latin typeface="+mn-lt"/>
                <a:ea typeface="Calibri" panose="020F0502020204030204" pitchFamily="34" charset="0"/>
                <a:cs typeface="Calibri" panose="020F0502020204030204" pitchFamily="34" charset="0"/>
              </a:rPr>
              <a:t>Los bancos de alimentos y los bancos de alimentos móviles </a:t>
            </a:r>
            <a:r>
              <a:rPr lang="es-US" sz="1000" b="0" i="0" kern="1200" dirty="0">
                <a:effectLst/>
                <a:latin typeface="+mn-lt"/>
                <a:ea typeface="Calibri" panose="020F0502020204030204" pitchFamily="34" charset="0"/>
                <a:cs typeface="Calibri" panose="020F0502020204030204" pitchFamily="34" charset="0"/>
              </a:rPr>
              <a:t>pueden ser otra opción para aumentar el acceso a los alimentos. Muchos bancos de alimentos están aumentando la disponibilidad de opciones de alimentos saludables, y algunos brindan clases de habilidades culinarias o educación SNAP-Ed. Los bancos de alimentos móviles son una opción para las comunidades rurales que a veces no tienen acceso a las despensas de alimentos o están lejos de un banco de alimentos. </a:t>
            </a:r>
          </a:p>
          <a:p>
            <a:pPr marL="0" marR="0" rtl="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0" i="0" kern="1200" dirty="0">
                <a:effectLst/>
                <a:latin typeface="+mn-lt"/>
                <a:ea typeface="Calibri" panose="020F0502020204030204" pitchFamily="34" charset="0"/>
                <a:cs typeface="Calibri" panose="020F0502020204030204" pitchFamily="34" charset="0"/>
              </a:rPr>
              <a:t>Los dos sitios web destacados aquí pretenden poner en contacto a las comunidades con las opciones alimentarias locales. Local </a:t>
            </a:r>
            <a:r>
              <a:rPr lang="es-US" sz="1000" b="0" i="0" kern="1200" dirty="0" err="1">
                <a:effectLst/>
                <a:latin typeface="+mn-lt"/>
                <a:ea typeface="Calibri" panose="020F0502020204030204" pitchFamily="34" charset="0"/>
                <a:cs typeface="Calibri" panose="020F0502020204030204" pitchFamily="34" charset="0"/>
              </a:rPr>
              <a:t>Harvest</a:t>
            </a:r>
            <a:r>
              <a:rPr lang="es-US" sz="1000" b="0" i="0" kern="1200" dirty="0">
                <a:effectLst/>
                <a:latin typeface="+mn-lt"/>
                <a:ea typeface="Calibri" panose="020F0502020204030204" pitchFamily="34" charset="0"/>
                <a:cs typeface="Calibri" panose="020F0502020204030204" pitchFamily="34" charset="0"/>
              </a:rPr>
              <a:t> le permite buscar granjas locales, agricultura apoyada por la comunidad (CSA, por sus siglas en inglés), mercados de agricultores y puestos agrícolas según su ubicación. www.localharvest.org </a:t>
            </a:r>
          </a:p>
          <a:p>
            <a:pPr marL="0" marR="0" rtl="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0" i="0" kern="1200" dirty="0">
                <a:effectLst/>
                <a:latin typeface="+mn-lt"/>
                <a:ea typeface="Calibri" panose="020F0502020204030204" pitchFamily="34" charset="0"/>
                <a:cs typeface="Calibri" panose="020F0502020204030204" pitchFamily="34" charset="0"/>
              </a:rPr>
              <a:t>Además de estas opciones de alimentos locales, los programas federales de nutrición, como WIC y SNAP, pueden ayudar a las familias que sufren escasez de alimentos e inseguridad alimentaria. Es posible que muchas familias no se den cuenta de que pueden ser elegibles para beneficiarse de estos programas y que el proceso de solicitud ha cambiado en respuesta a la pandemia de COVID-19. Los programas de CET pueden ayudar a conectar a las familias y al personal con estos programas. Los folletos incluyen información sobre los programas federales de asistencia alimentaria y los contactos de las agencias estatales. </a:t>
            </a:r>
          </a:p>
          <a:p>
            <a:pPr marL="0" marR="0" rtl="0">
              <a:lnSpc>
                <a:spcPct val="107000"/>
              </a:lnSpc>
              <a:spcBef>
                <a:spcPts val="0"/>
              </a:spcBef>
              <a:spcAft>
                <a:spcPts val="0"/>
              </a:spcAft>
            </a:pPr>
            <a:endParaRPr lang="en-US" sz="1000" b="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b="1"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966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La necesidad de recursos alimentarios de emergencia ha aumentado en muchas comunidades debido a la pandemia de COVID-19. Los hogares que comienzan a experimentar la inseguridad alimentaria por primera vez pueden resistirse más a buscar y aceptar ayuda. Como profesional de atención y la educación de la primera infancia, compartir el conocimiento que tiene de los recursos comunitarios relacionados con la alimentación y la nutrición puede aumentar el acceso a alimentos saludables.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El Servicio de Alimentos y Nutrición del Departamento de Agricultura de los Estados Unidos (USDA, por sus siglas en inglés) administra varios programas dirigidos a niños pequeños y a familias con niños pequeños.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 </a:t>
            </a:r>
            <a:endParaRPr lang="en-US" sz="1000" b="1"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Arial" panose="020B0604020202020204" pitchFamily="34" charset="0"/>
              </a:rPr>
              <a:t>SNAP </a:t>
            </a:r>
            <a:endParaRPr lang="en-US" sz="1000" b="1"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El programa SNAP proporciona beneficios nutricionales para complementar el presupuesto de alimentos de las familias necesitadas, de modo que puedan comprar alimentos saludables. Para obtener las prestaciones del SNAP, las familias deben cumplir requisitos específicos, como tener recursos e ingresos limitados. La asignación mensual se basa en el tamaño de la familia. Los beneficios del programa SNAP pueden utilizarse para una variedad de alimentos saludables. Los beneficios se cargan mensualmente en una tarjeta de transferencia electrónica de beneficios (EBT, por sus siglas en inglés), que funciona como una tarjeta de débito.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Arial" panose="020B0604020202020204" pitchFamily="34" charset="0"/>
              </a:rPr>
              <a:t>WIC</a:t>
            </a:r>
            <a:endParaRPr lang="en-US" sz="1000" b="1"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El Programa Especial de Nutrición Suplementaria para Mujeres, Bebés y Niños, más conocido como Programa WIC, sirve para salvaguardar la salud de las mujeres embarazadas, puérperas y lactantes de bajos ingresos, así como de los bebés y de los niños de hasta cinco años. El programa WIC proporciona alimentos nutritivos para complementar las dietas, educación sobre alimentación saludable y remisiones de atención médica. La mayoría de los estados ofrecen los beneficios del programa WIC mediante tarjetas de transferencia electrónica de beneficios (EBT). El programa WIC está ampliando los servicios para, pronto, incluir a los niños de hasta seis años.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Arial" panose="020B0604020202020204" pitchFamily="34" charset="0"/>
              </a:rPr>
              <a:t>CACFP </a:t>
            </a:r>
            <a:endParaRPr lang="en-US" sz="1000" b="1"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El Programa de Alimentos para el Cuidado de Niños y Adultos (CACFP, por sus siglas en inglés) ayuda a los entornos de cuidado infantil y a las guarderías a proporcionar alimentos nutritivos a los niños pequeños. Los centros de atención infantil reciben un reembolso por servir hasta dos comidas y una colación al día que cumplan las directrices nutricionales federales a los niños que cumplan los requisitos. Los porcentajes de reembolso se realizan en función de tarifas basadas en la elegibilidad del niño para recibir comidas gratuitas, por un precio reducido o pagadas.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Arial" panose="020B0604020202020204" pitchFamily="34" charset="0"/>
              </a:rPr>
              <a:t>Sitios y horarios del Programa </a:t>
            </a:r>
            <a:r>
              <a:rPr lang="es-US" sz="1000" i="1" kern="1200" dirty="0">
                <a:effectLst/>
                <a:latin typeface="+mn-lt"/>
                <a:ea typeface="Calibri" panose="020F0502020204030204" pitchFamily="34" charset="0"/>
                <a:cs typeface="Arial" panose="020B0604020202020204" pitchFamily="34" charset="0"/>
              </a:rPr>
              <a:t>de Comidas de Verano: este programa sirve a niños de 18 años o menos.  El USDA ha realizado cambios temporales que permiten llevarse las comidas a casa y que los padres o tutores las recojan (en algunos estados).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Arial" panose="020B0604020202020204" pitchFamily="34" charset="0"/>
              </a:rPr>
              <a:t>Algunos</a:t>
            </a:r>
            <a:r>
              <a:rPr lang="es-US" sz="1000" i="1" kern="1200" dirty="0">
                <a:effectLst/>
                <a:latin typeface="+mn-lt"/>
                <a:ea typeface="Calibri" panose="020F0502020204030204" pitchFamily="34" charset="0"/>
                <a:cs typeface="Arial" panose="020B0604020202020204" pitchFamily="34" charset="0"/>
              </a:rPr>
              <a:t> recursos alimentarios de emergencia son:</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Días y horarios de atención de los Bancos y despensas de alimentos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Arial" panose="020B0604020202020204" pitchFamily="34" charset="0"/>
              </a:rPr>
              <a:t>Días y horarios de atención de las despensas de alimentos y las comidas en las iglesias y centros comunitarios.</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n-lt"/>
                <a:ea typeface="Calibri" panose="020F0502020204030204" pitchFamily="34" charset="0"/>
                <a:cs typeface="Arial" panose="020B060402020202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baseline="0" dirty="0">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ea typeface="+mn-ea"/>
              <a:cs typeface="Arial"/>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858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 comida nos conecta con nuestra comunidad, con nuestras culturas y con los demás.  Un evento en el que se sirve comida es un signo de hospitalidad y cordialidad.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Algunas oportunidades para conectar con las familias en torno a la comida son:</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b="1" i="1" u="none"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a:effectLst/>
                <a:latin typeface="+mn-lt"/>
                <a:ea typeface="Calibri" panose="020F0502020204030204" pitchFamily="34" charset="0"/>
                <a:cs typeface="Calibri" panose="020F0502020204030204" pitchFamily="34" charset="0"/>
              </a:rPr>
              <a:t>Degustaciones</a:t>
            </a:r>
            <a:endParaRPr lang="en-US" sz="1000" b="1" i="1" u="none">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Los eventos de degustaciones siempre son populares. Si se realiza en el momento de la llegada o la salida de los niños, una degustación puede ser una forma rápida de conectar con los padres. Pueden ser oportunidades para compartir nuevos elementos que se añaden a los menús del programa u opciones de comidas familiares rápidas y asequibles, como las recetas de olla eléctrica de cocción lenta. Los niños pueden ayudar a preparar algunos de los platillos para probarlos y hablar con sus padres sobre el evento.</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u="sng"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a:effectLst/>
                <a:latin typeface="+mn-lt"/>
                <a:ea typeface="Calibri" panose="020F0502020204030204" pitchFamily="34" charset="0"/>
                <a:cs typeface="Calibri" panose="020F0502020204030204" pitchFamily="34" charset="0"/>
              </a:rPr>
              <a:t>Eventos culinarios</a:t>
            </a:r>
            <a:endParaRPr lang="en-US" sz="1000" b="1" i="1" u="none">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Los eventos culinarios o las clases de cocina son una forma divertida de aprender nuevas habilidades culinarias o recetas. Algunos programas de extensión cooperativa ofrecen clases de cocina como parte de su programación comunitaria. Los programas SNAP-Ed pueden ser otro recurso para educar a los padres en la preparación de comidas.</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u="sng"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a:effectLst/>
                <a:latin typeface="+mn-lt"/>
                <a:ea typeface="Calibri" panose="020F0502020204030204" pitchFamily="34" charset="0"/>
                <a:cs typeface="Calibri" panose="020F0502020204030204" pitchFamily="34" charset="0"/>
              </a:rPr>
              <a:t>CSA</a:t>
            </a:r>
            <a:endParaRPr lang="en-US" sz="1000" b="1" i="1" u="none">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Las cestas de productos, o agricultura apoyada por la comunidad (CSA, por sus siglas en inglés), conectan a las familias (y al personal del programa) con alimentos locales y frescos. Para encontrar agricultores en su comunidad que ofrezcan agricultura apoyada por la comunidad, consulte a su Extensión Cooperativa, al mercado local de agricultores o en localharvest.org. La guardería podría servir como punto para que las familias que hacen pedidos al agricultor recojan sus productos.</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u="sng"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a:effectLst/>
                <a:latin typeface="+mn-lt"/>
                <a:ea typeface="Calibri" panose="020F0502020204030204" pitchFamily="34" charset="0"/>
                <a:cs typeface="Calibri" panose="020F0502020204030204" pitchFamily="34" charset="0"/>
              </a:rPr>
              <a:t>Canje de cupones</a:t>
            </a:r>
            <a:endParaRPr lang="en-US" sz="1000" b="1" i="1" u="none">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Utilice un tablón de anuncios en el vestíbulo para intercambiar y compartir cupones. Asigne una parte del tablón para la información sobre los cupones digitales.</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u="sng"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u="none" kern="1200">
                <a:effectLst/>
                <a:latin typeface="+mn-lt"/>
                <a:ea typeface="Calibri" panose="020F0502020204030204" pitchFamily="34" charset="0"/>
                <a:cs typeface="Calibri" panose="020F0502020204030204" pitchFamily="34" charset="0"/>
              </a:rPr>
              <a:t>Guarderías o huertos comunitarios </a:t>
            </a:r>
            <a:endParaRPr lang="en-US" sz="1000" b="1" i="1" u="none">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Los huertos comunitarios son parcelas en las que las personas trabajan en conjunto para cultivar alimentos. Comparta información sobre los huertos de su comunidad en los tablones de anuncios o los boletines informativos. Los huertos de las guarderías son un potente medio para que los niños experimenten y aprendan sobre los alimentos. ¡Las familias pueden contribuir! El CACFP puede ayudar a financiar ciertos gastos relacionados con los huertos en las guarderías.</a:t>
            </a:r>
            <a:endParaRPr lang="en-US" sz="1000" i="1">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37</a:t>
            </a:fld>
            <a:endParaRPr lang="en-US"/>
          </a:p>
        </p:txBody>
      </p:sp>
    </p:spTree>
    <p:extLst>
      <p:ext uri="{BB962C8B-B14F-4D97-AF65-F5344CB8AC3E}">
        <p14:creationId xmlns:p14="http://schemas.microsoft.com/office/powerpoint/2010/main" val="110959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Disponga de muestras de cada uno de los recursos para repartirlas durante la sesión. Adapte los recursos a sus participantes. Algunas fuentes de confianza de donde puede obtener los recursos para los padres son el sitio web de nutrición del equipo del USDA, el Instituto de Nutrición Infantil y KidsHealth.org. </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Compartir consejos e información con las familias puede ayudar al niño en su recorrido alimenticio. </a:t>
            </a:r>
            <a:endParaRPr lang="en-US" sz="1000" dirty="0">
              <a:effectLst/>
              <a:latin typeface="+mn-lt"/>
              <a:ea typeface="Calibri" panose="020F0502020204030204" pitchFamily="34" charset="0"/>
              <a:cs typeface="Times New Roman" panose="02020603050405020304" pitchFamily="18" charset="0"/>
            </a:endParaRPr>
          </a:p>
          <a:p>
            <a:pPr rtl="0"/>
            <a:r>
              <a:rPr lang="es-US" sz="1000" kern="1200" dirty="0">
                <a:effectLst/>
                <a:latin typeface="+mn-lt"/>
                <a:ea typeface="Calibri" panose="020F0502020204030204" pitchFamily="34" charset="0"/>
                <a:cs typeface="Calibri" panose="020F0502020204030204" pitchFamily="34" charset="0"/>
              </a:rPr>
              <a:t>Algunas organizaciones y agencias que proporcionan folletos y recursos para las familias son el Instituto de Nutrición Infantil, Plaza Sésamo y el USDA (MyPlate.gov). Compruebe en su folleto los enlaces a los recursos que aparecen en la diapositiva.</a:t>
            </a:r>
          </a:p>
          <a:p>
            <a:pPr rtl="0"/>
            <a:endParaRPr lang="en-US" sz="1000" kern="1200" dirty="0">
              <a:solidFill>
                <a:schemeClr val="tx1"/>
              </a:solidFill>
              <a:effectLst/>
              <a:latin typeface="+mn-lt"/>
              <a:ea typeface="+mn-ea"/>
              <a:cs typeface="+mn-cs"/>
            </a:endParaRPr>
          </a:p>
          <a:p>
            <a:pPr rtl="0"/>
            <a:r>
              <a:rPr lang="en-US" u="none" dirty="0">
                <a:solidFill>
                  <a:schemeClr val="tx1"/>
                </a:solidFill>
                <a:hlinkClick r:id="rId3">
                  <a:extLst>
                    <a:ext uri="{A12FA001-AC4F-418D-AE19-62706E023703}">
                      <ahyp:hlinkClr xmlns:ahyp="http://schemas.microsoft.com/office/drawing/2018/hyperlinkcolor" val="tx"/>
                    </a:ext>
                  </a:extLst>
                </a:hlinkClick>
              </a:rPr>
              <a:t>https://www.fns.usda.gov/tn/nibbles</a:t>
            </a:r>
            <a:endParaRPr lang="en-US" u="none" dirty="0">
              <a:solidFill>
                <a:schemeClr val="tx1"/>
              </a:solidFill>
            </a:endParaRPr>
          </a:p>
          <a:p>
            <a:pPr rtl="0"/>
            <a:endParaRPr lang="en-US" sz="1000" u="none" kern="1200" dirty="0">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kern="1200" dirty="0">
                <a:effectLst/>
                <a:latin typeface="+mn-lt"/>
                <a:ea typeface="Calibri" panose="020F0502020204030204" pitchFamily="34" charset="0"/>
                <a:cs typeface="Calibri" panose="020F0502020204030204" pitchFamily="34" charset="0"/>
              </a:rPr>
              <a:t>https://www.myplate.gov/es/tip-sheet/alimentacion-saludable-para-ninos-en-edad-preescolar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endParaRPr>
          </a:p>
          <a:p>
            <a:pPr rtl="0"/>
            <a:r>
              <a:rPr lang="es-US" sz="1000" dirty="0">
                <a:latin typeface="+mn-lt"/>
              </a:rPr>
              <a:t>https://myplate-prod.azureedge.us/sites/default/files/2020-12/HealthyTipsforPickyEaters_SP.pdf</a:t>
            </a: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95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b="1" i="0" dirty="0">
                <a:latin typeface="+mn-lt"/>
              </a:rPr>
              <a:t>Organice un debate en un grupo grande sobre lo que los participantes y sus programas hacen actualmente para relacionarse con las familias en torno a la alimentación y la nutrición. A continuación, se ofrecen otras indicaciones para continuar el debate.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rtl="0"/>
            <a:r>
              <a:rPr lang="es-US" dirty="0">
                <a:latin typeface="+mn-lt"/>
              </a:rPr>
              <a:t>¿Cómo es el compromiso de las familias en su programa de CET o en el hogar de cuidado infantil?</a:t>
            </a:r>
            <a:br>
              <a:rPr lang="en-US" dirty="0">
                <a:latin typeface="+mn-lt"/>
              </a:rPr>
            </a:br>
            <a:r>
              <a:rPr lang="es-US" dirty="0">
                <a:latin typeface="+mn-lt"/>
              </a:rPr>
              <a:t>¿Comparte información sobre lo que comen los niños durante las comidas?</a:t>
            </a:r>
          </a:p>
          <a:p>
            <a:pPr rtl="0"/>
            <a:r>
              <a:rPr lang="es-US" dirty="0">
                <a:latin typeface="+mn-lt"/>
              </a:rPr>
              <a:t>¿Las familias dan su opinión sobre los menús?</a:t>
            </a:r>
          </a:p>
          <a:p>
            <a:pPr rtl="0"/>
            <a:r>
              <a:rPr lang="es-US" dirty="0">
                <a:latin typeface="+mn-lt"/>
              </a:rPr>
              <a:t>¿Hay eventos que celebran que estén relacionados con la comida, como el mes de la fruta y la verdura (junio) o celebraciones culturales en las que la comida se incorpora a las actividades o los menús, como el Año Nuevo Lunar, el Martes de Carnaval o el Día de los Pueblos Indígenas? </a:t>
            </a:r>
          </a:p>
          <a:p>
            <a:pPr rtl="0"/>
            <a:r>
              <a:rPr lang="es-US" dirty="0">
                <a:latin typeface="+mn-lt"/>
              </a:rPr>
              <a:t>¿Qué recursos en torno a la alimentación comparte con las familias?</a:t>
            </a:r>
          </a:p>
          <a:p>
            <a:pPr marL="171450" indent="-171450" rtl="0">
              <a:buFont typeface="Arial" panose="020B0604020202020204" pitchFamily="34" charset="0"/>
              <a:buChar char="•"/>
            </a:pPr>
            <a:r>
              <a:rPr lang="es-US" dirty="0">
                <a:latin typeface="+mn-lt"/>
              </a:rPr>
              <a:t>Recursos e información </a:t>
            </a:r>
          </a:p>
          <a:p>
            <a:pPr marL="171450" indent="-171450" rtl="0">
              <a:buFont typeface="Arial" panose="020B0604020202020204" pitchFamily="34" charset="0"/>
              <a:buChar char="•"/>
            </a:pPr>
            <a:r>
              <a:rPr lang="es-US" dirty="0">
                <a:latin typeface="+mn-lt"/>
              </a:rPr>
              <a:t>Bancos y despensas de alimentos (ubicaciones y horarios)</a:t>
            </a:r>
          </a:p>
          <a:p>
            <a:pPr marL="171450" indent="-171450" rtl="0">
              <a:buFont typeface="Arial" panose="020B0604020202020204" pitchFamily="34" charset="0"/>
              <a:buChar char="•"/>
            </a:pPr>
            <a:r>
              <a:rPr lang="es-US" dirty="0">
                <a:latin typeface="+mn-lt"/>
              </a:rPr>
              <a:t>Comedores comunitarios</a:t>
            </a:r>
          </a:p>
          <a:p>
            <a:pPr marL="171450" indent="-171450" rtl="0">
              <a:buFont typeface="Arial" panose="020B0604020202020204" pitchFamily="34" charset="0"/>
              <a:buChar char="•"/>
            </a:pPr>
            <a:r>
              <a:rPr lang="es-US" dirty="0">
                <a:latin typeface="+mn-lt"/>
              </a:rPr>
              <a:t>Material didáctico</a:t>
            </a:r>
          </a:p>
          <a:p>
            <a:pPr rtl="0"/>
            <a:endParaRPr lang="en-US" dirty="0">
              <a:latin typeface="+mn-lt"/>
            </a:endParaRPr>
          </a:p>
          <a:p>
            <a:pPr rtl="0"/>
            <a:endParaRPr lang="en-US" dirty="0">
              <a:latin typeface="+mn-lt"/>
            </a:endParaRPr>
          </a:p>
          <a:p>
            <a:pPr rtl="0"/>
            <a:endParaRPr lang="en-US" dirty="0">
              <a:latin typeface="Arial Narrow" panose="020B0606020202030204" pitchFamily="34"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39</a:t>
            </a:fld>
            <a:endParaRPr lang="en-US"/>
          </a:p>
        </p:txBody>
      </p:sp>
    </p:spTree>
    <p:extLst>
      <p:ext uri="{BB962C8B-B14F-4D97-AF65-F5344CB8AC3E}">
        <p14:creationId xmlns:p14="http://schemas.microsoft.com/office/powerpoint/2010/main" val="380986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rtl="0">
              <a:lnSpc>
                <a:spcPct val="107000"/>
              </a:lnSpc>
              <a:spcBef>
                <a:spcPts val="0"/>
              </a:spcBef>
              <a:spcAft>
                <a:spcPts val="0"/>
              </a:spcAft>
            </a:pPr>
            <a:r>
              <a:rPr lang="es-US" sz="1000" b="1" i="1" kern="1200" dirty="0">
                <a:effectLst/>
                <a:latin typeface="Montserrat" panose="00000500000000000000" pitchFamily="2" charset="0"/>
                <a:ea typeface="Calibri" panose="020F0502020204030204" pitchFamily="34" charset="0"/>
                <a:cs typeface="Calibri" panose="020F0502020204030204" pitchFamily="34" charset="0"/>
              </a:rPr>
              <a:t>[GUION SUGERIDO]</a:t>
            </a:r>
          </a:p>
          <a:p>
            <a:pPr marL="0" marR="0" rtl="0">
              <a:lnSpc>
                <a:spcPct val="107000"/>
              </a:lnSpc>
              <a:spcBef>
                <a:spcPts val="0"/>
              </a:spcBef>
              <a:spcAft>
                <a:spcPts val="0"/>
              </a:spcAft>
            </a:pPr>
            <a:r>
              <a:rPr lang="es-US" sz="1000" i="1" kern="1200" dirty="0">
                <a:effectLst/>
                <a:latin typeface="Montserrat" panose="00000500000000000000" pitchFamily="2" charset="0"/>
                <a:ea typeface="Calibri" panose="020F0502020204030204" pitchFamily="34" charset="0"/>
                <a:cs typeface="Calibri" panose="020F0502020204030204" pitchFamily="34" charset="0"/>
              </a:rPr>
              <a:t>Al igual que en todas las áreas del desarrollo infantil, el desarrollo de las habilidades alimenticias sigue etapas en las que las habilidades y las destrezas posteriores se basan en las ya dominadas. Entender la progresión de las habilidades permite a los profesionales de CET establecer expectativas realistas y crear entornos y actividades que ayuden a los niños a dominar las habilidades.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828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7000"/>
              </a:lnSpc>
              <a:spcBef>
                <a:spcPts val="0"/>
              </a:spcBef>
              <a:spcAft>
                <a:spcPts val="0"/>
              </a:spcAft>
              <a:buClrTx/>
              <a:buSzTx/>
              <a:buFontTx/>
              <a:buNone/>
              <a:tabLst/>
              <a:defRPr/>
            </a:pPr>
            <a:r>
              <a:rPr lang="es-US" sz="800" b="1" i="0" u="none" strike="noStrike" kern="1200" cap="none" spc="0" normalizeH="0" noProof="0" dirty="0">
                <a:ln>
                  <a:noFill/>
                </a:ln>
                <a:solidFill>
                  <a:srgbClr val="000000"/>
                </a:solidFill>
                <a:effectLst/>
                <a:uLnTx/>
                <a:uFillTx/>
                <a:latin typeface="Montserrat" panose="00000500000000000000" pitchFamily="2" charset="0"/>
                <a:ea typeface="Calibri" panose="020F0502020204030204" pitchFamily="34" charset="0"/>
                <a:cs typeface="Calibri" panose="020F0502020204030204" pitchFamily="34" charset="0"/>
              </a:rPr>
              <a:t>[Notas para el capacitador]</a:t>
            </a:r>
            <a:r>
              <a:rPr lang="es-US" sz="1000" b="0" i="1"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Pida a los participantes que encuentren la lista de verificación de aspectos a reflexionar en el folleto. Esta es una lista de algunas prácticas que realizan los proveedores que ayudan a los niños a aprender sobre los alimentos, a crear experiencias positivas con los alimentos y a nutrirse sanamente. Espere cinco minutos para que los participantes completen la lista de verificación. </a:t>
            </a: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Gothm"/>
              <a:ea typeface="Times New Roman" panose="02020603050405020304" pitchFamily="18" charset="0"/>
              <a:cs typeface="+mn-cs"/>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367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ontserrat"/>
                <a:ea typeface="Calibri" panose="020F0502020204030204" pitchFamily="34" charset="0"/>
                <a:cs typeface="Calibri" panose="020F0502020204030204" pitchFamily="34" charset="0"/>
              </a:rPr>
              <a:t>[NOTAS PARA EL CAPACITADOR]</a:t>
            </a:r>
          </a:p>
          <a:p>
            <a:pPr marL="0" marR="0" rtl="0">
              <a:lnSpc>
                <a:spcPct val="107000"/>
              </a:lnSpc>
              <a:spcBef>
                <a:spcPts val="0"/>
              </a:spcBef>
              <a:spcAft>
                <a:spcPts val="0"/>
              </a:spcAft>
            </a:pPr>
            <a:r>
              <a:rPr lang="es-US" sz="1000" b="1" i="0" kern="1200">
                <a:effectLst/>
                <a:latin typeface="Montserrat" panose="00000500000000000000" pitchFamily="2" charset="0"/>
                <a:ea typeface="Calibri" panose="020F0502020204030204" pitchFamily="34" charset="0"/>
                <a:cs typeface="Calibri" panose="020F0502020204030204" pitchFamily="34" charset="0"/>
              </a:rPr>
              <a:t>Pida a los participantes que vuelvan a consultar la lista de verificación de aspectos a reflexionar y que seleccionen</a:t>
            </a:r>
            <a:r>
              <a:rPr lang="es-US" sz="1000" b="1" i="0" u="sng" kern="1200">
                <a:effectLst/>
                <a:latin typeface="Montserrat" panose="00000500000000000000" pitchFamily="2" charset="0"/>
                <a:ea typeface="Calibri" panose="020F0502020204030204" pitchFamily="34" charset="0"/>
                <a:cs typeface="Calibri" panose="020F0502020204030204" pitchFamily="34" charset="0"/>
              </a:rPr>
              <a:t> </a:t>
            </a:r>
            <a:r>
              <a:rPr lang="es-US" sz="1000" b="1" i="0" kern="1200">
                <a:effectLst/>
                <a:latin typeface="Montserrat" panose="00000500000000000000" pitchFamily="2" charset="0"/>
                <a:ea typeface="Calibri" panose="020F0502020204030204" pitchFamily="34" charset="0"/>
                <a:cs typeface="Calibri" panose="020F0502020204030204" pitchFamily="34" charset="0"/>
              </a:rPr>
              <a:t>una o más buenas prácticas que añadirán o reforzarán en sus rutinas diarias. El plan ABC se encuentra en la última página del folleto. Conceda a los participantes diez minutos para completar esta actividad. Pida a voluntarios que compartan. Si el tiempo es limitado, trabaje en grupo con un plan de ejemplo y anote las respuestas en un rotafolio (o en una pizarra si la capacitación es virtual). Pida al grupo que sugiera una mejor práctica para abordar y trabaje en cada paso con los participantes haciendo una lluvia de ideas para responder.</a:t>
            </a:r>
            <a:endParaRPr lang="en-US" sz="1000" b="1" i="0" dirty="0">
              <a:effectLst/>
              <a:latin typeface="Montserrat" panose="00000500000000000000" pitchFamily="2" charset="0"/>
              <a:ea typeface="Calibri" panose="020F0502020204030204" pitchFamily="34" charset="0"/>
              <a:cs typeface="Times New Roman" panose="02020603050405020304" pitchFamily="18" charset="0"/>
            </a:endParaRPr>
          </a:p>
          <a:p>
            <a:pPr rtl="0"/>
            <a:endParaRPr lang="en-US" sz="1000" dirty="0">
              <a:latin typeface="Montserrat" panose="00000500000000000000" pitchFamily="2" charset="0"/>
            </a:endParaRPr>
          </a:p>
          <a:p>
            <a:pPr rtl="0"/>
            <a:endParaRPr lang="en-US" sz="1000" dirty="0">
              <a:latin typeface="Gotham" panose="02000504020000020004" pitchFamily="2" charset="0"/>
            </a:endParaRPr>
          </a:p>
          <a:p>
            <a:pPr rtl="0"/>
            <a:endParaRPr lang="en-US"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27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ontserra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ontserrat" panose="00000500000000000000" pitchFamily="2" charset="0"/>
                <a:ea typeface="+mn-ea"/>
                <a:cs typeface="+mn-cs"/>
              </a:rPr>
              <a:t>Para esta actividad opcional, invite a los participantes a escribirse una carta a sí mismos en el sitio web, futureme.org. En este sitio gratuito, los usuarios seleccionan una fecha futura para recibir un correo electrónico que ellos mismos se escriben. Anímelos a seleccionar una fecha de cuatro a seis semanas en el futuro para recibir un correo electrónico que sea un recordatorio para que lleven un seguimiento de su responsabilidad con el cambio de práctica.  Una o dos frases pueden captar rápidamente sus objetivos. La práctica es el cambio, es un reto y a veces requiere volver a ver los objetivos y desarrollar pasos de acción que aborden los desafíos.</a:t>
            </a:r>
            <a:endParaRPr kumimoji="0" lang="en-US"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4" name="Slide Number Placeholder 3"/>
          <p:cNvSpPr>
            <a:spLocks noGrp="1"/>
          </p:cNvSpPr>
          <p:nvPr>
            <p:ph type="sldNum" sz="quarter" idx="5"/>
          </p:nvPr>
        </p:nvSpPr>
        <p:spPr/>
        <p:txBody>
          <a:bodyPr rtlCol="0"/>
          <a:lstStyle/>
          <a:p>
            <a:pPr rtl="0"/>
            <a:fld id="{7333ED25-375D-41A4-8C17-EC9D2594ED6E}" type="slidenum">
              <a:rPr lang="en-US" smtClean="0"/>
              <a:t>42</a:t>
            </a:fld>
            <a:endParaRPr lang="en-US"/>
          </a:p>
        </p:txBody>
      </p:sp>
    </p:spTree>
    <p:extLst>
      <p:ext uri="{BB962C8B-B14F-4D97-AF65-F5344CB8AC3E}">
        <p14:creationId xmlns:p14="http://schemas.microsoft.com/office/powerpoint/2010/main" val="3419293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dirty="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i="1" kern="1200" dirty="0">
                <a:effectLst/>
                <a:latin typeface="+mn-lt"/>
                <a:ea typeface="Calibri" panose="020F0502020204030204" pitchFamily="34" charset="0"/>
                <a:cs typeface="Calibri" panose="020F0502020204030204" pitchFamily="34" charset="0"/>
              </a:rPr>
              <a:t>Cada imagen está vinculada al sitio web del recurso. Si hay tiempo, explore un recurso. Los links también se encuentran en la última página del folleto. </a:t>
            </a:r>
            <a:endParaRPr lang="en-US" sz="10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¿Necesita algún recurso para respaldar su plan? Esta diapositiva contiene algunos recursos que pueden ayudar.</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Calibri" panose="020F0502020204030204" pitchFamily="34" charset="0"/>
              </a:rPr>
              <a:t>Guía de Buenas Prácticas de Nemours para una Alimentación Saludable</a:t>
            </a:r>
            <a:r>
              <a:rPr lang="es-US" sz="1000" i="1" kern="1200" dirty="0">
                <a:effectLst/>
                <a:latin typeface="+mn-lt"/>
                <a:ea typeface="Calibri" panose="020F0502020204030204" pitchFamily="34" charset="0"/>
                <a:cs typeface="Calibri" panose="020F0502020204030204" pitchFamily="34" charset="0"/>
              </a:rPr>
              <a:t>. El contenido incluye información sobre el modelo de comidas del CACFP, tamaños de las porciones, comidas familiares, planificación de un menú y preparación de comidas, desarrollo de políticas para apoyar la alimentación saludable y formularios de consejos para la familia y de comunicación diaria. El folleto está disponible para descargarlo en inglés y español. https://healthykidshealthyfuture.org/wp-content/uploads/2022/03/26636_Nemours_HealthyEatingGuide_Spanish_final.pdf</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Calibri" panose="020F0502020204030204" pitchFamily="34" charset="0"/>
              </a:rPr>
              <a:t>Guía para comer en familia:</a:t>
            </a:r>
            <a:r>
              <a:rPr lang="es-US" sz="1000" i="1" kern="1200" dirty="0">
                <a:effectLst/>
                <a:latin typeface="+mn-lt"/>
                <a:ea typeface="Calibri" panose="020F0502020204030204" pitchFamily="34" charset="0"/>
                <a:cs typeface="Calibri" panose="020F0502020204030204" pitchFamily="34" charset="0"/>
              </a:rPr>
              <a:t> este folleto de 46 páginas es un enfoque paso a paso para preparar a los niños, los adultos, las familias y el programa para implementar comidas familiares. https://d3knp61p33sjvn.cloudfront.net/2016/02/FamilyStyleDiningToolkit.pdf</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Calibri" panose="020F0502020204030204" pitchFamily="34" charset="0"/>
              </a:rPr>
              <a:t>Recetas</a:t>
            </a:r>
            <a:r>
              <a:rPr lang="es-US" sz="1000" i="1" kern="1200" dirty="0">
                <a:effectLst/>
                <a:latin typeface="+mn-lt"/>
                <a:ea typeface="Calibri" panose="020F0502020204030204" pitchFamily="34" charset="0"/>
                <a:cs typeface="Calibri" panose="020F0502020204030204" pitchFamily="34" charset="0"/>
              </a:rPr>
              <a:t>: el Child Nutrition </a:t>
            </a:r>
            <a:r>
              <a:rPr lang="es-US" sz="1000" i="1" kern="1200" dirty="0" err="1">
                <a:effectLst/>
                <a:latin typeface="+mn-lt"/>
                <a:ea typeface="Calibri" panose="020F0502020204030204" pitchFamily="34" charset="0"/>
                <a:cs typeface="Calibri" panose="020F0502020204030204" pitchFamily="34" charset="0"/>
              </a:rPr>
              <a:t>Recipe</a:t>
            </a:r>
            <a:r>
              <a:rPr lang="es-US" sz="1000" i="1" kern="1200" dirty="0">
                <a:effectLst/>
                <a:latin typeface="+mn-lt"/>
                <a:ea typeface="Calibri" panose="020F0502020204030204" pitchFamily="34" charset="0"/>
                <a:cs typeface="Calibri" panose="020F0502020204030204" pitchFamily="34" charset="0"/>
              </a:rPr>
              <a:t> Box proporciona a los operadores del programa recetas para preparar comidas saludables y deliciosas que cumplen con los requisitos del patrón de comidas del CACFP.</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https://theicn.org/cnrb-es/</a:t>
            </a:r>
          </a:p>
          <a:p>
            <a:pPr marL="0" marR="0" rtl="0">
              <a:lnSpc>
                <a:spcPct val="107000"/>
              </a:lnSpc>
              <a:spcBef>
                <a:spcPts val="0"/>
              </a:spcBef>
              <a:spcAft>
                <a:spcPts val="0"/>
              </a:spcAft>
            </a:pPr>
            <a:endParaRPr lang="en-US" sz="1000" i="1"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kern="1200" dirty="0">
                <a:effectLst/>
                <a:latin typeface="+mn-lt"/>
                <a:ea typeface="Calibri" panose="020F0502020204030204" pitchFamily="34" charset="0"/>
                <a:cs typeface="Calibri" panose="020F0502020204030204" pitchFamily="34" charset="0"/>
              </a:rPr>
              <a:t>Actividades sensoriales</a:t>
            </a:r>
            <a:r>
              <a:rPr lang="es-US" sz="1000" i="1" kern="1200" dirty="0">
                <a:effectLst/>
                <a:latin typeface="+mn-lt"/>
                <a:ea typeface="Calibri" panose="020F0502020204030204" pitchFamily="34" charset="0"/>
                <a:cs typeface="Calibri" panose="020F0502020204030204" pitchFamily="34" charset="0"/>
              </a:rPr>
              <a:t>: un breve resumen de ideas que utilizan los cinco sentidos para aprender sobre los alimentos. http://bkc-od-media.vmhost.psu.edu/documents/Lunches1406.pdf</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kern="1200" dirty="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kern="1200" dirty="0">
                <a:effectLst/>
                <a:latin typeface="+mn-lt"/>
                <a:ea typeface="Calibri" panose="020F0502020204030204" pitchFamily="34" charset="0"/>
                <a:cs typeface="Calibri" panose="020F0502020204030204" pitchFamily="34" charset="0"/>
              </a:rPr>
              <a:t> </a:t>
            </a:r>
            <a:endParaRPr lang="en-US" sz="10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43</a:t>
            </a:fld>
            <a:endParaRPr lang="en-US"/>
          </a:p>
        </p:txBody>
      </p:sp>
    </p:spTree>
    <p:extLst>
      <p:ext uri="{BB962C8B-B14F-4D97-AF65-F5344CB8AC3E}">
        <p14:creationId xmlns:p14="http://schemas.microsoft.com/office/powerpoint/2010/main" val="343293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rtl="0"/>
            <a:r>
              <a:rPr lang="es-US" b="1" i="1" u="none"/>
              <a:t>[</a:t>
            </a:r>
            <a:r>
              <a:rPr lang="es-US" b="1" i="1" u="none">
                <a:latin typeface="Montserrat" panose="00000500000000000000" pitchFamily="2" charset="0"/>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i="1" kern="1200">
                <a:effectLst/>
                <a:latin typeface="Montserrat" panose="00000500000000000000" pitchFamily="2" charset="0"/>
                <a:ea typeface="Calibri" panose="020F0502020204030204" pitchFamily="34" charset="0"/>
                <a:cs typeface="Arial Narrow" panose="020B0606020202030204" pitchFamily="34" charset="0"/>
              </a:rPr>
              <a:t>Finalmente, nos gustaría agradecer a algunas organizaciones nacionales y estatales asociadas que han hecho posible esta capacitación. </a:t>
            </a:r>
            <a:br>
              <a:rPr lang="en-US" sz="1000">
                <a:latin typeface="Montserrat" panose="00000500000000000000" pitchFamily="2" charset="0"/>
              </a:rPr>
            </a:br>
            <a:endParaRPr lang="en-US" sz="1000">
              <a:latin typeface="Montserrat" panose="00000500000000000000" pitchFamily="2" charset="0"/>
            </a:endParaRPr>
          </a:p>
        </p:txBody>
      </p:sp>
      <p:sp>
        <p:nvSpPr>
          <p:cNvPr id="4" name="Slide Number Placeholder 3"/>
          <p:cNvSpPr>
            <a:spLocks noGrp="1"/>
          </p:cNvSpPr>
          <p:nvPr>
            <p:ph type="sldNum" sz="quarter" idx="10"/>
          </p:nvPr>
        </p:nvSpPr>
        <p:spPr/>
        <p:txBody>
          <a:bodyPr rtlCol="0"/>
          <a:lstStyle/>
          <a:p>
            <a:pPr rtl="0"/>
            <a:fld id="{73878554-D853-4739-9037-53CEA62A5A1E}" type="slidenum">
              <a:rPr lang="en-US" smtClean="0"/>
              <a:t>44</a:t>
            </a:fld>
            <a:endParaRPr lang="en-US"/>
          </a:p>
        </p:txBody>
      </p:sp>
    </p:spTree>
    <p:extLst>
      <p:ext uri="{BB962C8B-B14F-4D97-AF65-F5344CB8AC3E}">
        <p14:creationId xmlns:p14="http://schemas.microsoft.com/office/powerpoint/2010/main" val="1478375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ontserrat" panose="00000500000000000000" pitchFamily="2" charset="0"/>
                <a:ea typeface="+mn-ea"/>
                <a:cs typeface="+mn-cs"/>
              </a:rPr>
              <a:t>[GUION SUGERIDO]</a:t>
            </a:r>
          </a:p>
          <a:p>
            <a:pPr marL="0" marR="0" rtl="0">
              <a:lnSpc>
                <a:spcPct val="106000"/>
              </a:lnSpc>
              <a:spcBef>
                <a:spcPts val="0"/>
              </a:spcBef>
              <a:spcAft>
                <a:spcPts val="0"/>
              </a:spcAft>
            </a:pPr>
            <a:r>
              <a:rPr lang="es-US" sz="1000" i="1" kern="12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Gracias por participar en la capacitación de hoy. Como profesional del cuidado infantil, usted puede desempeñar un papel importante en la nutrición sana para las personas.</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p>
            <a:pPr marL="0" marR="0" rtl="0">
              <a:lnSpc>
                <a:spcPct val="106000"/>
              </a:lnSpc>
              <a:spcBef>
                <a:spcPts val="0"/>
              </a:spcBef>
              <a:spcAft>
                <a:spcPts val="0"/>
              </a:spcAft>
            </a:pPr>
            <a:r>
              <a:rPr lang="es-US" sz="1200" kern="1200" dirty="0">
                <a:solidFill>
                  <a:srgbClr val="000000"/>
                </a:solidFill>
                <a:effectLst/>
                <a:latin typeface="Montserrat" panose="00000500000000000000" pitchFamily="2" charset="0"/>
                <a:ea typeface="Calibri" panose="020F0502020204030204" pitchFamily="34" charset="0"/>
                <a:cs typeface="Arial" panose="020B0604020202020204" pitchFamily="34" charset="0"/>
              </a:rPr>
              <a:t> </a:t>
            </a:r>
            <a:endParaRPr lang="en-US" sz="11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95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50000"/>
              </a:lnSpc>
              <a:spcBef>
                <a:spcPts val="0"/>
              </a:spcBef>
              <a:spcAft>
                <a:spcPts val="800"/>
              </a:spcAft>
              <a:buClrTx/>
              <a:buSzTx/>
              <a:buFontTx/>
              <a:buNone/>
              <a:tabLst/>
              <a:defRPr/>
            </a:pPr>
            <a:r>
              <a:rPr lang="es-US" sz="1000" b="1" i="0"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En el caso de la capacitación presencial, conceda unos cinco minutos para que los participantes analicen en grupos pequeños el tema de la diapositiva. Cuando se acabe el tiempo, utilice papel de rotafolio o una pizarra para anotar las respuestas del grupo. </a:t>
            </a:r>
            <a:endParaRPr kumimoji="0" lang="en-US" sz="1000" b="1" i="0"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En caso de que la capacitación sea virtual, pida a los participantes que escriban una oración en el chat. Invite a los participantes a escribir lo que piensan y sus respuestas en el cuadro de texto de la página 1.</a:t>
            </a:r>
            <a:endParaRPr kumimoji="0" lang="en-US" sz="1000" b="1" i="0"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0"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ontserrat" panose="00000500000000000000" pitchFamily="2" charset="0"/>
                <a:ea typeface="+mn-ea"/>
                <a:cs typeface="+mn-cs"/>
              </a:rPr>
              <a:t>[GUION SUGERIDO]</a:t>
            </a:r>
            <a:endParaRPr kumimoji="0" lang="en-US" sz="1000" b="0" i="0"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Comer sanamente no solo depende de los alimentos que consumimos. ¿Cuáles son algunos de los hábitos o las características de alguien que come de manera saludable (adulto o niño)?</a:t>
            </a:r>
            <a:br>
              <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b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Complete la oración: Una persona que come de manera saludable _____________. </a:t>
            </a:r>
            <a:r>
              <a:rPr lang="es-US" sz="1000" b="1" i="0"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[Las respuestas pueden incluir los siguientes elementos].</a:t>
            </a:r>
            <a:endParaRPr kumimoji="0" lang="en-US" sz="1000" b="1" i="0"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Puede responder a las señales de hambre y saciedad y autorregular su consumo de alimentos.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Disfruta de las comidas. </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Disfruta varios alimentos diferentes.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Está aprendiendo los modales en la mesa y un comportamiento aceptable a la hora de la comida.</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Está aprendiendo y demuestra habilidades sociales durante las comidas (platica durante las comidas, dice por favor y gracias, pasa los alimentos a los demás).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Se siente bien con respecto a la alimentación.</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 veces, puede probar nuevos alimentos.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Puede estar en contacto con alimentos nuevos sin molestarse.</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Está desarrollando una nueva forma de relacionarse con los alimentos.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Participar activamente en las comidas y los refrigerios.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Comunica de manera eficaz sus necesidades alimenticias y se da cuenta de que serán satisfechas.</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 </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s-US" sz="1000" b="0" i="1" u="none" strike="noStrike" kern="1200" cap="none" spc="0" normalizeH="0" noProof="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Los conceptos básicos de una alimentación sana son consistentes desde la infancia hasta la vejez. Los alimentos y las bebidas que consumimos influyen en nuestra salud. Un patrón dietético saludable puede ayudar a los niños (y a los adultos) a conseguir y mantener una buena salud. Comer también es una actividad social. Comer juntos es una forma de expresar las relaciones, compartir los acontecimientos de la vida y celebrar los logros. Estos aspectos sociales de la alimentación también forman parte de llevar una alimentación sana. En el contenido de hoy veremos cómo los adultos y los cuidadores pueden apoyar a los niños para que desarrollen hábitos alimenticios sanos. </a:t>
            </a:r>
            <a:endParaRPr kumimoji="0" lang="en-US" sz="1000" b="0" i="1" u="none" strike="noStrike" kern="1200" cap="none" spc="0" normalizeH="0" baseline="0" noProof="0">
              <a:ln>
                <a:noFill/>
              </a:ln>
              <a:solidFill>
                <a:prstClr val="black"/>
              </a:solidFill>
              <a:effectLst/>
              <a:uLnTx/>
              <a:uFillTx/>
              <a:latin typeface="Montserrat"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878554-D853-4739-9037-53CEA62A5A1E}" type="slidenum">
              <a:rPr kumimoji="0" lang="en-US" sz="1200" b="0" i="0" u="none" strike="noStrike" kern="1200" cap="none" spc="0" normalizeH="0" baseline="0" noProof="0" smtClean="0">
                <a:ln>
                  <a:noFill/>
                </a:ln>
                <a:solidFill>
                  <a:prstClr val="black"/>
                </a:solidFill>
                <a:effectLst/>
                <a:uLnTx/>
                <a:uFillTx/>
                <a:latin typeface="Gotham"/>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Gotham"/>
              <a:ea typeface="+mn-ea"/>
              <a:cs typeface="+mn-cs"/>
            </a:endParaRPr>
          </a:p>
        </p:txBody>
      </p:sp>
    </p:spTree>
    <p:extLst>
      <p:ext uri="{BB962C8B-B14F-4D97-AF65-F5344CB8AC3E}">
        <p14:creationId xmlns:p14="http://schemas.microsoft.com/office/powerpoint/2010/main" val="1629390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n-lt"/>
                <a:ea typeface="Calibri" panose="020F0502020204030204" pitchFamily="34" charset="0"/>
                <a:cs typeface="Calibri" panose="020F0502020204030204" pitchFamily="34" charset="0"/>
              </a:rPr>
              <a:t>[NOTAS PARA EL CAPACITADOR]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n-lt"/>
                <a:ea typeface="Calibri" panose="020F0502020204030204" pitchFamily="34" charset="0"/>
                <a:cs typeface="Calibri" panose="020F0502020204030204" pitchFamily="34" charset="0"/>
              </a:rPr>
              <a:t>Oriente a los participantes hacia el segundo recuadro que está resaltado en la página 1 del folleto.</a:t>
            </a:r>
            <a:br>
              <a:rPr kumimoji="0" lang="en-US" sz="1000" b="1"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rPr>
            </a:br>
            <a:endParaRPr kumimoji="0" lang="en-US" sz="1000" b="0" i="0" u="none" strike="noStrike" kern="1200" cap="none" spc="0" normalizeH="0" baseline="0" noProof="0">
              <a:ln>
                <a:noFill/>
              </a:ln>
              <a:solidFill>
                <a:prstClr val="black"/>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 primera infancia es una ventana de oportunidades para los niños pequeños. Cuando estamos en contacto con los alimentos desde pequeños, es más probable que aprendamos a aceptarlos y disfrutarlos. Como las preferencias de alimentos se mantienen hasta la edad adulta, ayudar a los niños a aprender a disfrutar de los alimentos saludables promueve la salud para toda la vida.  La disposición de los niños a probar alimentos aumenta entre más familiarizados con ese alimento estén. Es posible que los niños pequeños necesiten estar en contacto repetidas veces antes de aceptar un alimento nuevo.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Apoyar a un niño con ocho a quince exposiciones para aceptar un alimento requiere paciencia. </a:t>
            </a:r>
          </a:p>
          <a:p>
            <a:pPr marL="0" marR="0" rtl="0">
              <a:lnSpc>
                <a:spcPct val="107000"/>
              </a:lnSpc>
              <a:spcBef>
                <a:spcPts val="0"/>
              </a:spcBef>
              <a:spcAft>
                <a:spcPts val="0"/>
              </a:spcAft>
            </a:pPr>
            <a:r>
              <a:rPr lang="es-US" sz="1000" b="1" i="1" kern="1200">
                <a:effectLst/>
                <a:latin typeface="+mn-lt"/>
                <a:ea typeface="Calibri" panose="020F0502020204030204" pitchFamily="34" charset="0"/>
                <a:cs typeface="Calibri" panose="020F0502020204030204" pitchFamily="34" charset="0"/>
              </a:rPr>
              <a:t>¿Qué son los intentos? </a:t>
            </a:r>
            <a:endParaRPr lang="en-US" sz="1000" b="1"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Pensemos en el brócoli. Una exposición puede ser poner el brócoli en la mesa a la vista y que un niño vea a sus compañeros y a los adultos comer y disfrutar de este alimento. Un niño puede poner un trozo de brócoli en su plato, metérselo en la boca y volver a sacarlo. Puede ser que lama el brócoli. Aunque consideremos que estos son malos modales en la mesa para los adultos, estas experiencias sensoriales son la forma en que los niños aprenden sobre la comida. Todos estos son ejemplos de exposiciones y apoyo para aprender a aceptar y disfrutar del brócoli.</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Las experiencias sensoriales también forman parte de familiarizar a los niños con los nuevos alimentos. Apreciar las texturas y los olores de las verduras crudas y cocinadas es un aprendizaje sensorial.</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Degustar es una buena manera de exponer a los niños a nuevos alimentos. Las porciones muy pequeñas de alimentos nuevos pueden ser menos intimidantes cuando se presentan fuera de las comidas y las colaciones. Pueden ser como una aventura.</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Las actividades de cocina también son una exposición. Los niños en edad preescolar pueden lavar el brócoli, pelar el tallo y separar los floretes de la corona.</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Aumentar el conocimiento y la comprensión de un determinado alimento también puede ser una exposición. Aprender cómo crece el brócoli —por ejemplo, ver fotos del brócoli cuando crece en un campo— aumenta la conciencia y puede despertar la curiosidad. Para los niños mayores, compartir los nutrientes que el brócoli aporta al organismo puede estimular el interés. Además de vitaminas y minerales, el brócoli aporta proteínas que ayudan a desarrollar y fortalecer los músculos.</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Leer libros sobre alimentos puede aumentar la familiaridad. En un rato, hablaremos más sobre los libros para niños.</a:t>
            </a:r>
            <a:endParaRPr lang="en-US" sz="1000" i="1">
              <a:effectLst/>
              <a:latin typeface="+mn-lt"/>
              <a:ea typeface="Calibri" panose="020F0502020204030204" pitchFamily="34" charset="0"/>
              <a:cs typeface="Times New Roman" panose="02020603050405020304" pitchFamily="18" charset="0"/>
            </a:endParaRPr>
          </a:p>
          <a:p>
            <a:pPr rtl="0"/>
            <a:endParaRPr lang="en-US" sz="1000" i="1">
              <a:latin typeface="+mn-lt"/>
            </a:endParaRPr>
          </a:p>
          <a:p>
            <a:pPr rtl="0"/>
            <a:endParaRPr lang="en-US"/>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6</a:t>
            </a:fld>
            <a:endParaRPr lang="en-US"/>
          </a:p>
        </p:txBody>
      </p:sp>
    </p:spTree>
    <p:extLst>
      <p:ext uri="{BB962C8B-B14F-4D97-AF65-F5344CB8AC3E}">
        <p14:creationId xmlns:p14="http://schemas.microsoft.com/office/powerpoint/2010/main" val="26554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b="1" i="1" kern="1200">
                <a:effectLst/>
                <a:latin typeface="+mn-lt"/>
                <a:ea typeface="Calibri" panose="020F0502020204030204" pitchFamily="34" charset="0"/>
                <a:cs typeface="Calibri" panose="020F0502020204030204" pitchFamily="34" charset="0"/>
              </a:rPr>
              <a:t>La</a:t>
            </a:r>
            <a:r>
              <a:rPr lang="es-US" sz="1000" i="1" kern="1200">
                <a:effectLst/>
                <a:latin typeface="+mn-lt"/>
                <a:ea typeface="Calibri" panose="020F0502020204030204" pitchFamily="34" charset="0"/>
                <a:cs typeface="Calibri" panose="020F0502020204030204" pitchFamily="34" charset="0"/>
              </a:rPr>
              <a:t> neofobia es el miedo a probar nuevos alimentos. La neofobia es un comportamiento alimenticio </a:t>
            </a:r>
            <a:r>
              <a:rPr lang="es-US" sz="1000" i="1" u="sng" kern="1200">
                <a:effectLst/>
                <a:latin typeface="+mn-lt"/>
                <a:ea typeface="Calibri" panose="020F0502020204030204" pitchFamily="34" charset="0"/>
                <a:cs typeface="Calibri" panose="020F0502020204030204" pitchFamily="34" charset="0"/>
              </a:rPr>
              <a:t>normal</a:t>
            </a:r>
            <a:r>
              <a:rPr lang="es-US" sz="1000" i="1" kern="1200">
                <a:effectLst/>
                <a:latin typeface="+mn-lt"/>
                <a:ea typeface="Calibri" panose="020F0502020204030204" pitchFamily="34" charset="0"/>
                <a:cs typeface="Calibri" panose="020F0502020204030204" pitchFamily="34" charset="0"/>
              </a:rPr>
              <a:t> en niños de dos a cinco años y suele desaparecer a medida que los niños van creciendo. La neofobia no se refiere a las personas que son quisquillosas al comer (o exigentes) que pueden rechazar tanto los alimentos nuevos como los conocidos. La neofobia suele afectar el consumo de frutas y verduras en los niños pequeños.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a:effectLst/>
                <a:latin typeface="+mn-lt"/>
                <a:ea typeface="Calibri" panose="020F0502020204030204" pitchFamily="34" charset="0"/>
                <a:cs typeface="Calibri" panose="020F0502020204030204" pitchFamily="34" charset="0"/>
              </a:rPr>
              <a:t>Ser quisquilloso</a:t>
            </a:r>
            <a:r>
              <a:rPr lang="es-US" sz="1000" i="1" kern="1200">
                <a:effectLst/>
                <a:latin typeface="+mn-lt"/>
                <a:ea typeface="Calibri" panose="020F0502020204030204" pitchFamily="34" charset="0"/>
                <a:cs typeface="Calibri" panose="020F0502020204030204" pitchFamily="34" charset="0"/>
              </a:rPr>
              <a:t> </a:t>
            </a:r>
            <a:r>
              <a:rPr lang="es-US" sz="1000" i="1" u="sng" kern="1200">
                <a:effectLst/>
                <a:latin typeface="+mn-lt"/>
                <a:ea typeface="Calibri" panose="020F0502020204030204" pitchFamily="34" charset="0"/>
                <a:cs typeface="Calibri" panose="020F0502020204030204" pitchFamily="34" charset="0"/>
              </a:rPr>
              <a:t>también es una</a:t>
            </a:r>
            <a:r>
              <a:rPr lang="es-US" sz="1000" i="1" kern="1200">
                <a:effectLst/>
                <a:latin typeface="+mn-lt"/>
                <a:ea typeface="Calibri" panose="020F0502020204030204" pitchFamily="34" charset="0"/>
                <a:cs typeface="Calibri" panose="020F0502020204030204" pitchFamily="34" charset="0"/>
              </a:rPr>
              <a:t> fase normal del desarrollo. Las personas que son quisquillosas con los alimentos rechazan tanto los alimentos nuevos como los conocidos. Ser quisquilloso con la comida puede estar asociado con el estrés y los conflictos en las comidas.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b="1" i="1" kern="1200">
                <a:effectLst/>
                <a:latin typeface="+mn-lt"/>
                <a:ea typeface="Calibri" panose="020F0502020204030204" pitchFamily="34" charset="0"/>
                <a:cs typeface="Calibri" panose="020F0502020204030204" pitchFamily="34" charset="0"/>
              </a:rPr>
              <a:t>Las </a:t>
            </a:r>
            <a:r>
              <a:rPr lang="es-US" sz="1000" i="1" kern="1200">
                <a:effectLst/>
                <a:latin typeface="+mn-lt"/>
                <a:ea typeface="Calibri" panose="020F0502020204030204" pitchFamily="34" charset="0"/>
                <a:cs typeface="Calibri" panose="020F0502020204030204" pitchFamily="34" charset="0"/>
              </a:rPr>
              <a:t>preferencias por un solo alimento se refiere a cuando el niño quiere comer los mismos alimentos, preparados de la misma manera, todos los días y, a veces, en todas las comidas. La preferencia por un solo alimento puede ocurrir con todos los niños como una forma de establecer la independencia y el control.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endParaRPr lang="en-US" sz="1000" i="1"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b="1" i="1" kern="1200">
                <a:effectLst/>
                <a:latin typeface="+mn-lt"/>
                <a:ea typeface="Calibri" panose="020F0502020204030204" pitchFamily="34" charset="0"/>
                <a:cs typeface="Calibri" panose="020F0502020204030204" pitchFamily="34" charset="0"/>
              </a:rPr>
              <a:t>Las </a:t>
            </a:r>
            <a:r>
              <a:rPr lang="es-US" sz="1000" i="1" kern="1200">
                <a:effectLst/>
                <a:latin typeface="+mn-lt"/>
                <a:ea typeface="Calibri" panose="020F0502020204030204" pitchFamily="34" charset="0"/>
                <a:cs typeface="Calibri" panose="020F0502020204030204" pitchFamily="34" charset="0"/>
              </a:rPr>
              <a:t>estrategias para superar estos desafíos son similares. </a:t>
            </a:r>
            <a:endParaRPr lang="en-US" sz="1000" i="1">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SzPts val="1200"/>
              <a:buFont typeface="Arial Narrow" panose="020B0606020202030204" pitchFamily="34" charset="0"/>
              <a:buChar char="•"/>
            </a:pPr>
            <a:r>
              <a:rPr lang="es-US" sz="1000" i="1" kern="1200">
                <a:effectLst/>
                <a:latin typeface="+mn-lt"/>
                <a:ea typeface="Calibri" panose="020F0502020204030204" pitchFamily="34" charset="0"/>
                <a:cs typeface="Calibri" panose="020F0502020204030204" pitchFamily="34" charset="0"/>
              </a:rPr>
              <a:t>Seguir ofreciendo un menú variado y saludable. </a:t>
            </a:r>
            <a:endParaRPr lang="en-US" sz="1000" i="1">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SzPts val="1200"/>
              <a:buFont typeface="Arial Narrow" panose="020B0606020202030204" pitchFamily="34" charset="0"/>
              <a:buChar char="•"/>
            </a:pPr>
            <a:r>
              <a:rPr lang="es-US" sz="1000" i="1" kern="1200">
                <a:effectLst/>
                <a:latin typeface="+mn-lt"/>
                <a:ea typeface="Calibri" panose="020F0502020204030204" pitchFamily="34" charset="0"/>
                <a:cs typeface="Calibri" panose="020F0502020204030204" pitchFamily="34" charset="0"/>
              </a:rPr>
              <a:t>Ofrecer pequeñas porciones o muestras. </a:t>
            </a:r>
            <a:endParaRPr lang="en-US" sz="1000" i="1">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SzPts val="1200"/>
              <a:buFont typeface="Arial Narrow" panose="020B0606020202030204" pitchFamily="34" charset="0"/>
              <a:buChar char="•"/>
            </a:pPr>
            <a:r>
              <a:rPr lang="es-US" sz="1000" i="1" kern="1200">
                <a:effectLst/>
                <a:latin typeface="+mn-lt"/>
                <a:ea typeface="Calibri" panose="020F0502020204030204" pitchFamily="34" charset="0"/>
                <a:cs typeface="Calibri" panose="020F0502020204030204" pitchFamily="34" charset="0"/>
              </a:rPr>
              <a:t>Sirva el mismo alimento durante varias semanas preparado de diferentes maneras. </a:t>
            </a:r>
            <a:endParaRPr lang="en-US" sz="1000" i="1">
              <a:effectLst/>
              <a:latin typeface="+mn-lt"/>
              <a:ea typeface="Calibri" panose="020F0502020204030204" pitchFamily="34" charset="0"/>
              <a:cs typeface="Times New Roman" panose="02020603050405020304" pitchFamily="18" charset="0"/>
            </a:endParaRPr>
          </a:p>
          <a:p>
            <a:pPr marL="342900" marR="0" lvl="0" indent="-342900" rtl="0">
              <a:lnSpc>
                <a:spcPct val="107000"/>
              </a:lnSpc>
              <a:spcBef>
                <a:spcPts val="0"/>
              </a:spcBef>
              <a:spcAft>
                <a:spcPts val="0"/>
              </a:spcAft>
              <a:buSzPts val="1200"/>
              <a:buFont typeface="Arial Narrow" panose="020B0606020202030204" pitchFamily="34" charset="0"/>
              <a:buChar char="•"/>
            </a:pPr>
            <a:r>
              <a:rPr lang="es-US" sz="1000" i="1" kern="1200">
                <a:effectLst/>
                <a:latin typeface="+mn-lt"/>
                <a:ea typeface="Calibri" panose="020F0502020204030204" pitchFamily="34" charset="0"/>
                <a:cs typeface="Calibri" panose="020F0502020204030204" pitchFamily="34" charset="0"/>
              </a:rPr>
              <a:t>Seguir ofreciendo opciones saludables, pero sin forzar.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Cada estrategia requiere paciencia por parte del adulto. </a:t>
            </a:r>
            <a:endParaRPr lang="en-US" sz="1000" i="1">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a:effectLst/>
                <a:latin typeface="+mn-lt"/>
                <a:ea typeface="Calibri" panose="020F0502020204030204" pitchFamily="34" charset="0"/>
                <a:cs typeface="Calibri" panose="020F0502020204030204" pitchFamily="34" charset="0"/>
              </a:rPr>
              <a:t>Analizaremos más de las estrategias en la siguiente sección de la capacitación.</a:t>
            </a:r>
            <a:endParaRPr lang="en-US" sz="1000" i="1">
              <a:effectLst/>
              <a:latin typeface="+mn-lt"/>
              <a:ea typeface="Calibri" panose="020F0502020204030204" pitchFamily="34" charset="0"/>
              <a:cs typeface="Times New Roman" panose="02020603050405020304" pitchFamily="18" charset="0"/>
            </a:endParaRPr>
          </a:p>
          <a:p>
            <a:pPr rtl="0"/>
            <a:endParaRPr lang="en-US" baseline="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4B8258-95C8-49FA-91F3-E797DD0AE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13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a:ln>
                  <a:noFill/>
                </a:ln>
                <a:solidFill>
                  <a:prstClr val="black"/>
                </a:solidFill>
                <a:effectLst/>
                <a:uLnTx/>
                <a:uFillTx/>
                <a:latin typeface="+mn-lt"/>
                <a:ea typeface="+mn-ea"/>
                <a:cs typeface="+mn-cs"/>
              </a:rPr>
              <a:t>[GUION SUGERIDO]</a:t>
            </a:r>
          </a:p>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0" u="none" strike="noStrike" kern="1200" cap="none" spc="0" normalizeH="0" noProof="0">
                <a:ln>
                  <a:noFill/>
                </a:ln>
                <a:solidFill>
                  <a:prstClr val="black"/>
                </a:solidFill>
                <a:effectLst/>
                <a:uLnTx/>
                <a:uFillTx/>
                <a:latin typeface="+mn-lt"/>
                <a:ea typeface="+mn-ea"/>
                <a:cs typeface="+mn-cs"/>
              </a:rPr>
              <a:t>Desafíos del procesamiento sensorial</a:t>
            </a:r>
          </a:p>
          <a:p>
            <a:pPr marL="0" marR="0" rtl="0">
              <a:lnSpc>
                <a:spcPct val="107000"/>
              </a:lnSpc>
              <a:spcBef>
                <a:spcPts val="0"/>
              </a:spcBef>
              <a:spcAft>
                <a:spcPts val="0"/>
              </a:spcAft>
            </a:pPr>
            <a:r>
              <a:rPr lang="es-US" sz="1000" kern="1200">
                <a:effectLst/>
                <a:latin typeface="+mn-lt"/>
                <a:ea typeface="Calibri" panose="020F0502020204030204" pitchFamily="34" charset="0"/>
                <a:cs typeface="Calibri" panose="020F0502020204030204" pitchFamily="34" charset="0"/>
              </a:rPr>
              <a:t>Los problemas de procesamiento sensorial suelen reconocerse por primera vez durante los primeros años de vida, cuando las familias o los cuidadores observan que el niño tiene una intolerancia inusual a la luz, el sonido, las texturas u otros sentidos. Aunque los desafíos de procesamiento sensorial son comunes en los niños con autismo, muchos niños sin diagnóstico experimentan problemas sensoriales. </a:t>
            </a:r>
          </a:p>
          <a:p>
            <a:pPr marL="0" marR="0" rtl="0">
              <a:lnSpc>
                <a:spcPct val="107000"/>
              </a:lnSpc>
              <a:spcBef>
                <a:spcPts val="0"/>
              </a:spcBef>
              <a:spcAft>
                <a:spcPts val="0"/>
              </a:spcAft>
            </a:pPr>
            <a:endParaRPr lang="en-US" sz="1000" kern="1200">
              <a:effectLst/>
              <a:latin typeface="+mn-lt"/>
              <a:ea typeface="Calibri" panose="020F0502020204030204" pitchFamily="34" charset="0"/>
              <a:cs typeface="Calibri" panose="020F0502020204030204" pitchFamily="34" charset="0"/>
            </a:endParaRPr>
          </a:p>
          <a:p>
            <a:pPr marL="0" marR="0" rtl="0">
              <a:lnSpc>
                <a:spcPct val="107000"/>
              </a:lnSpc>
              <a:spcBef>
                <a:spcPts val="0"/>
              </a:spcBef>
              <a:spcAft>
                <a:spcPts val="0"/>
              </a:spcAft>
            </a:pPr>
            <a:r>
              <a:rPr lang="es-US" sz="1000" kern="1200">
                <a:effectLst/>
                <a:latin typeface="+mn-lt"/>
                <a:ea typeface="Calibri" panose="020F0502020204030204" pitchFamily="34" charset="0"/>
                <a:cs typeface="Calibri" panose="020F0502020204030204" pitchFamily="34" charset="0"/>
              </a:rPr>
              <a:t>Los desafíos de procesamiento sensorial se producen cuando el cerebro tiene problemas para procesar la información a través de los sentidos. El olor, la vista, el tacto y el sabor de los alimentos pueden provocar una sobrecarga sensorial. Los desafíos de procesamiento sensorial en la alimentación pueden parecerse al comportamiento de un niño molesto o selectivo con los alimentos. Es esencial entablar conversaciones con las familias sobre el comportamiento alimenticio y las observaciones. Comente lo que está observando y pregunte si las familias observan comportamientos similares. Comparta las estrategias que las familias y los cuidadores consideran exitosas. Si los comportamientos son continuos, las familias deben buscar una evaluación médica. Los terapeutas ocupacionales y los nutricionistas pueden brindar apoyo a los niños y las familias.</a:t>
            </a:r>
            <a:endParaRPr lang="en-US" sz="1000">
              <a:effectLst/>
              <a:latin typeface="+mn-lt"/>
              <a:ea typeface="Calibri" panose="020F0502020204030204" pitchFamily="34" charset="0"/>
              <a:cs typeface="Times New Roman" panose="02020603050405020304" pitchFamily="18" charset="0"/>
            </a:endParaRPr>
          </a:p>
          <a:p>
            <a:pPr rtl="0"/>
            <a:endParaRPr lang="en-US"/>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333ED25-375D-41A4-8C17-EC9D2594ED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39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000" b="1" i="1" u="none" strike="noStrike" kern="1200" cap="none" spc="0" normalizeH="0" noProof="0" dirty="0">
                <a:ln>
                  <a:noFill/>
                </a:ln>
                <a:solidFill>
                  <a:prstClr val="black"/>
                </a:solidFill>
                <a:effectLst/>
                <a:uLnTx/>
                <a:uFillTx/>
                <a:latin typeface="+mn-lt"/>
                <a:ea typeface="+mn-ea"/>
                <a:cs typeface="+mn-cs"/>
              </a:rPr>
              <a:t>[GUION SUGERIDO]</a:t>
            </a: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Los niños menores de cinco años corren un alto riesgo de atragantarse con alimentos y objetos pequeños. El atragantamiento sucede cuando los alimentos quedan atrapados en las vías respiratorias y estas quedan bloqueadas o gravemente restringidas. Los niños en edad preescolar tienen un mayor riesgo de atragantamiento. Tienen menos práctica para controlar la comida dentro de la boca y no siempre mastican los alimentos en trozos lo suficientemente pequeños como para tragarlos con seguridad. </a:t>
            </a:r>
            <a:endParaRPr lang="en-US" sz="1000" i="1" dirty="0">
              <a:effectLst/>
              <a:latin typeface="+mn-lt"/>
              <a:ea typeface="Calibri" panose="020F0502020204030204" pitchFamily="34" charset="0"/>
              <a:cs typeface="Times New Roman" panose="02020603050405020304" pitchFamily="18" charset="0"/>
            </a:endParaRPr>
          </a:p>
          <a:p>
            <a:pPr marL="0" marR="0" rtl="0">
              <a:lnSpc>
                <a:spcPct val="107000"/>
              </a:lnSpc>
              <a:spcBef>
                <a:spcPts val="0"/>
              </a:spcBef>
              <a:spcAft>
                <a:spcPts val="0"/>
              </a:spcAft>
            </a:pPr>
            <a:r>
              <a:rPr lang="es-US" sz="1000" i="1" kern="1200" dirty="0">
                <a:effectLst/>
                <a:latin typeface="+mn-lt"/>
                <a:ea typeface="Calibri" panose="020F0502020204030204" pitchFamily="34" charset="0"/>
                <a:cs typeface="Calibri" panose="020F0502020204030204" pitchFamily="34" charset="0"/>
              </a:rPr>
              <a:t>Supervise de cerca a los niños durante todas las comidas y colaciones. Como usted da el ejemplo de una alimentación saludable, tome pequeños bocados, coma despacio y mastique bien los alimentos. Establecer un entorno de alimentación tranquilo y sin prisas invita a los niños a comer a un ritmo lento. Cortar alimentos como las uvas o los tomates cherry en rodajas, tiras cortas o trozos pequeños reduce el peligro de asfixia.</a:t>
            </a:r>
            <a:endParaRPr lang="en-US" sz="1000" i="1"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rtlCol="0"/>
          <a:lstStyle/>
          <a:p>
            <a:pPr rtl="0"/>
            <a:fld id="{F14B8258-95C8-49FA-91F3-E797DD0AEB1C}" type="slidenum">
              <a:rPr lang="en-US" smtClean="0"/>
              <a:t>9</a:t>
            </a:fld>
            <a:endParaRPr lang="en-US"/>
          </a:p>
        </p:txBody>
      </p:sp>
    </p:spTree>
    <p:extLst>
      <p:ext uri="{BB962C8B-B14F-4D97-AF65-F5344CB8AC3E}">
        <p14:creationId xmlns:p14="http://schemas.microsoft.com/office/powerpoint/2010/main" val="1539702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normAutofit/>
          </a:bodyPr>
          <a:lstStyle>
            <a:lvl1pPr algn="ctr">
              <a:defRPr sz="3000">
                <a:latin typeface="Gotham Black" pitchFamily="50" charset="0"/>
              </a:defRPr>
            </a:lvl1pPr>
          </a:lstStyle>
          <a:p>
            <a:pPr rtl="0"/>
            <a:r>
              <a:rPr lang="es-US"/>
              <a:t>Click to edit Master title style</a:t>
            </a:r>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es-US"/>
              <a:t>Click to edit Master subtitle style</a:t>
            </a:r>
          </a:p>
        </p:txBody>
      </p:sp>
      <p:pic>
        <p:nvPicPr>
          <p:cNvPr id="4" name="Picture 3" descr="A black and white sign&#10;&#10;Description automatically generated with low confidence">
            <a:extLst>
              <a:ext uri="{FF2B5EF4-FFF2-40B4-BE49-F238E27FC236}">
                <a16:creationId xmlns:a16="http://schemas.microsoft.com/office/drawing/2014/main" id="{3DF3B31D-E36A-4928-B672-B8022A8E76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246346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es-US"/>
              <a:t>Click to edit Master title style</a:t>
            </a:r>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US"/>
              <a:t>Click to edit Master subtitle style</a:t>
            </a:r>
          </a:p>
        </p:txBody>
      </p:sp>
      <p:sp>
        <p:nvSpPr>
          <p:cNvPr id="4" name="Date Placeholder 3"/>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55203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idx="1"/>
          </p:nvPr>
        </p:nvSpPr>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Date Placeholder 3"/>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242185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es-US"/>
              <a:t>Click to edit Master title style</a:t>
            </a:r>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US"/>
              <a:t>Click to edit Master text styles</a:t>
            </a:r>
          </a:p>
        </p:txBody>
      </p:sp>
      <p:sp>
        <p:nvSpPr>
          <p:cNvPr id="4" name="Date Placeholder 3"/>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41696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sz="half" idx="1"/>
          </p:nvPr>
        </p:nvSpPr>
        <p:spPr>
          <a:xfrm>
            <a:off x="628650" y="1825625"/>
            <a:ext cx="3886200" cy="435133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Content Placeholder 3"/>
          <p:cNvSpPr>
            <a:spLocks noGrp="1"/>
          </p:cNvSpPr>
          <p:nvPr>
            <p:ph sz="half" idx="2"/>
          </p:nvPr>
        </p:nvSpPr>
        <p:spPr>
          <a:xfrm>
            <a:off x="4629150" y="1825625"/>
            <a:ext cx="3886200" cy="435133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Date Placeholder 4"/>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2157763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es-US"/>
              <a:t>Click to edit Master title style</a:t>
            </a:r>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US"/>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US"/>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7" name="Date Placeholder 6"/>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3492152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Date Placeholder 2"/>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134412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2501193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US"/>
              <a:t>Click to edit Master title style</a:t>
            </a:r>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US"/>
              <a:t>Click to edit Master text styles</a:t>
            </a:r>
          </a:p>
        </p:txBody>
      </p:sp>
      <p:sp>
        <p:nvSpPr>
          <p:cNvPr id="5" name="Date Placeholder 4"/>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315608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es-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US"/>
              <a:t>Click icon to add picture</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US" dirty="0" err="1"/>
              <a:t>Click</a:t>
            </a:r>
            <a:r>
              <a:rPr lang="es-US" dirty="0"/>
              <a:t> </a:t>
            </a:r>
            <a:r>
              <a:rPr lang="es-US" dirty="0" err="1"/>
              <a:t>to</a:t>
            </a:r>
            <a:r>
              <a:rPr lang="es-US" dirty="0"/>
              <a:t> </a:t>
            </a:r>
            <a:r>
              <a:rPr lang="es-US" dirty="0" err="1"/>
              <a:t>edit</a:t>
            </a:r>
            <a:r>
              <a:rPr lang="es-US" dirty="0"/>
              <a:t> Master </a:t>
            </a:r>
            <a:r>
              <a:rPr lang="es-US" dirty="0" err="1"/>
              <a:t>text</a:t>
            </a:r>
            <a:r>
              <a:rPr lang="es-US" dirty="0"/>
              <a:t> </a:t>
            </a:r>
            <a:r>
              <a:rPr lang="es-US" dirty="0" err="1"/>
              <a:t>styles</a:t>
            </a:r>
            <a:endParaRPr lang="es-US" dirty="0"/>
          </a:p>
        </p:txBody>
      </p:sp>
      <p:sp>
        <p:nvSpPr>
          <p:cNvPr id="5" name="Date Placeholder 4"/>
          <p:cNvSpPr>
            <a:spLocks noGrp="1"/>
          </p:cNvSpPr>
          <p:nvPr>
            <p:ph type="dt" sz="half" idx="10"/>
          </p:nvPr>
        </p:nvSpPr>
        <p:spPr/>
        <p:txBody>
          <a:bodyPr rtlCol="0"/>
          <a:lstStyle/>
          <a:p>
            <a:pPr rtl="0"/>
            <a:fld id="{F60214E5-73FE-4657-A02B-7BBE9F98291C}" type="datetimeFigureOut">
              <a:rPr lang="en-US" smtClean="0"/>
              <a:t>6/10/2024</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C95D625C-373A-40AA-8FB9-5BB2814B22A1}" type="slidenum">
              <a:rPr lang="en-US" smtClean="0"/>
              <a:t>‹#›</a:t>
            </a:fld>
            <a:endParaRPr lang="en-US"/>
          </a:p>
        </p:txBody>
      </p:sp>
    </p:spTree>
    <p:extLst>
      <p:ext uri="{BB962C8B-B14F-4D97-AF65-F5344CB8AC3E}">
        <p14:creationId xmlns:p14="http://schemas.microsoft.com/office/powerpoint/2010/main" val="834194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3000">
                <a:latin typeface="Gotham Black" pitchFamily="50"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4" name="Picture 3" descr="A black and white sign&#10;&#10;Description automatically generated with low confidence">
            <a:extLst>
              <a:ext uri="{FF2B5EF4-FFF2-40B4-BE49-F238E27FC236}">
                <a16:creationId xmlns:a16="http://schemas.microsoft.com/office/drawing/2014/main" id="{3DF3B31D-E36A-4928-B672-B8022A8E768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35942" y="5804226"/>
            <a:ext cx="2194564" cy="536449"/>
          </a:xfrm>
          <a:prstGeom prst="rect">
            <a:avLst/>
          </a:prstGeom>
        </p:spPr>
      </p:pic>
    </p:spTree>
    <p:extLst>
      <p:ext uri="{BB962C8B-B14F-4D97-AF65-F5344CB8AC3E}">
        <p14:creationId xmlns:p14="http://schemas.microsoft.com/office/powerpoint/2010/main" val="1032696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idx="1"/>
          </p:nvPr>
        </p:nvSpPr>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Tree>
    <p:extLst>
      <p:ext uri="{BB962C8B-B14F-4D97-AF65-F5344CB8AC3E}">
        <p14:creationId xmlns:p14="http://schemas.microsoft.com/office/powerpoint/2010/main" val="2300370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6520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1768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308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766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8567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70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077310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48360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rtlCol="0" anchor="b"/>
          <a:lstStyle>
            <a:lvl1pPr>
              <a:defRPr sz="4500"/>
            </a:lvl1pPr>
          </a:lstStyle>
          <a:p>
            <a:pPr rtl="0"/>
            <a:r>
              <a:rPr lang="es-US"/>
              <a:t>Click to edit Master title style</a:t>
            </a:r>
          </a:p>
        </p:txBody>
      </p:sp>
      <p:sp>
        <p:nvSpPr>
          <p:cNvPr id="3" name="Text Placeholder 2"/>
          <p:cNvSpPr>
            <a:spLocks noGrp="1"/>
          </p:cNvSpPr>
          <p:nvPr>
            <p:ph type="body" idx="1"/>
          </p:nvPr>
        </p:nvSpPr>
        <p:spPr>
          <a:xfrm>
            <a:off x="623888" y="4589466"/>
            <a:ext cx="7886700" cy="1500187"/>
          </a:xfrm>
        </p:spPr>
        <p:txBody>
          <a:bodyPr rtlCol="0"/>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es-US"/>
              <a:t>Click to edit Master text styles</a:t>
            </a:r>
          </a:p>
        </p:txBody>
      </p:sp>
    </p:spTree>
    <p:extLst>
      <p:ext uri="{BB962C8B-B14F-4D97-AF65-F5344CB8AC3E}">
        <p14:creationId xmlns:p14="http://schemas.microsoft.com/office/powerpoint/2010/main" val="381029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
        <p:nvSpPr>
          <p:cNvPr id="3" name="Content Placeholder 2"/>
          <p:cNvSpPr>
            <a:spLocks noGrp="1"/>
          </p:cNvSpPr>
          <p:nvPr>
            <p:ph sz="half" idx="1"/>
          </p:nvPr>
        </p:nvSpPr>
        <p:spPr>
          <a:xfrm>
            <a:off x="628650" y="1825625"/>
            <a:ext cx="3886200" cy="435133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Content Placeholder 3"/>
          <p:cNvSpPr>
            <a:spLocks noGrp="1"/>
          </p:cNvSpPr>
          <p:nvPr>
            <p:ph sz="half" idx="2"/>
          </p:nvPr>
        </p:nvSpPr>
        <p:spPr>
          <a:xfrm>
            <a:off x="4629150" y="1825625"/>
            <a:ext cx="3886200" cy="435133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Tree>
    <p:extLst>
      <p:ext uri="{BB962C8B-B14F-4D97-AF65-F5344CB8AC3E}">
        <p14:creationId xmlns:p14="http://schemas.microsoft.com/office/powerpoint/2010/main" val="239175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rtlCol="0"/>
          <a:lstStyle/>
          <a:p>
            <a:pPr rtl="0"/>
            <a:r>
              <a:rPr lang="es-US"/>
              <a:t>Click to edit Master title style</a:t>
            </a:r>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US"/>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5" name="Text Placeholder 4"/>
          <p:cNvSpPr>
            <a:spLocks noGrp="1"/>
          </p:cNvSpPr>
          <p:nvPr>
            <p:ph type="body" sz="quarter" idx="3"/>
          </p:nvPr>
        </p:nvSpPr>
        <p:spPr>
          <a:xfrm>
            <a:off x="4629151" y="1681163"/>
            <a:ext cx="3887391" cy="823912"/>
          </a:xfrm>
        </p:spPr>
        <p:txBody>
          <a:bodyPr rtlCol="0"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es-US"/>
              <a:t>Click to edit Master text styles</a:t>
            </a:r>
          </a:p>
        </p:txBody>
      </p:sp>
      <p:sp>
        <p:nvSpPr>
          <p:cNvPr id="6" name="Content Placeholder 5"/>
          <p:cNvSpPr>
            <a:spLocks noGrp="1"/>
          </p:cNvSpPr>
          <p:nvPr>
            <p:ph sz="quarter" idx="4"/>
          </p:nvPr>
        </p:nvSpPr>
        <p:spPr>
          <a:xfrm>
            <a:off x="4629151" y="2505075"/>
            <a:ext cx="3887391" cy="3684588"/>
          </a:xfrm>
        </p:spPr>
        <p:txBody>
          <a:bodyPr rtlCol="0"/>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Tree>
    <p:extLst>
      <p:ext uri="{BB962C8B-B14F-4D97-AF65-F5344CB8AC3E}">
        <p14:creationId xmlns:p14="http://schemas.microsoft.com/office/powerpoint/2010/main" val="333582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Click to edit Master title style</a:t>
            </a:r>
          </a:p>
        </p:txBody>
      </p:sp>
    </p:spTree>
    <p:extLst>
      <p:ext uri="{BB962C8B-B14F-4D97-AF65-F5344CB8AC3E}">
        <p14:creationId xmlns:p14="http://schemas.microsoft.com/office/powerpoint/2010/main" val="137983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00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2400"/>
            </a:lvl1pPr>
          </a:lstStyle>
          <a:p>
            <a:pPr rtl="0"/>
            <a:r>
              <a:rPr lang="es-US"/>
              <a:t>Click to edit Master title style</a:t>
            </a:r>
          </a:p>
        </p:txBody>
      </p:sp>
      <p:sp>
        <p:nvSpPr>
          <p:cNvPr id="3" name="Content Placeholder 2"/>
          <p:cNvSpPr>
            <a:spLocks noGrp="1"/>
          </p:cNvSpPr>
          <p:nvPr>
            <p:ph idx="1"/>
          </p:nvPr>
        </p:nvSpPr>
        <p:spPr>
          <a:xfrm>
            <a:off x="3887391" y="987428"/>
            <a:ext cx="4629150" cy="4873625"/>
          </a:xfrm>
        </p:spPr>
        <p:txBody>
          <a:bodyPr rtlCol="0"/>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US"/>
              <a:t>Click to edit Master text styles</a:t>
            </a:r>
          </a:p>
        </p:txBody>
      </p:sp>
    </p:spTree>
    <p:extLst>
      <p:ext uri="{BB962C8B-B14F-4D97-AF65-F5344CB8AC3E}">
        <p14:creationId xmlns:p14="http://schemas.microsoft.com/office/powerpoint/2010/main" val="1964566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2400"/>
            </a:lvl1pPr>
          </a:lstStyle>
          <a:p>
            <a:pPr rtl="0"/>
            <a:r>
              <a:rPr lang="es-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rtlCol="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es-US"/>
              <a:t>Click icon to add picture</a:t>
            </a:r>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es-US"/>
              <a:t>Click to edit Master text styles</a:t>
            </a:r>
          </a:p>
        </p:txBody>
      </p:sp>
    </p:spTree>
    <p:extLst>
      <p:ext uri="{BB962C8B-B14F-4D97-AF65-F5344CB8AC3E}">
        <p14:creationId xmlns:p14="http://schemas.microsoft.com/office/powerpoint/2010/main" val="248934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rtl="0"/>
            <a:r>
              <a:rPr lang="es-US"/>
              <a:t>Haga clic para editar el estilo del título principal</a:t>
            </a:r>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rtl="0"/>
            <a:r>
              <a:rPr lang="es-US"/>
              <a:t>Haga clic para editar los estilos del texto principal</a:t>
            </a:r>
          </a:p>
          <a:p>
            <a:pPr lvl="1" rtl="0"/>
            <a:r>
              <a:rPr lang="es-US"/>
              <a:t>Segundo nivel</a:t>
            </a:r>
          </a:p>
          <a:p>
            <a:pPr lvl="2" rtl="0"/>
            <a:r>
              <a:rPr lang="es-US"/>
              <a:t>Tercer nivel</a:t>
            </a:r>
          </a:p>
          <a:p>
            <a:pPr lvl="3" rtl="0"/>
            <a:r>
              <a:rPr lang="es-US"/>
              <a:t>Cuarto nivel</a:t>
            </a:r>
          </a:p>
          <a:p>
            <a:pPr lvl="4" rtl="0"/>
            <a:r>
              <a:rPr lang="es-US"/>
              <a:t>Quinto nivel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633377"/>
            <a:ext cx="9144000" cy="274320"/>
          </a:xfrm>
          <a:prstGeom prst="rect">
            <a:avLst/>
          </a:prstGeom>
          <a:solidFill>
            <a:srgbClr val="6660A6"/>
          </a:solidFill>
          <a:ln>
            <a:solidFill>
              <a:srgbClr val="666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193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3600" b="1" kern="1200" baseline="0">
          <a:solidFill>
            <a:srgbClr val="00426A"/>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426A"/>
          </a:solidFill>
          <a:latin typeface="Montserrat"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26A"/>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426A"/>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26A"/>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es-US"/>
              <a:t>Haga clic para editar el estilo del título principal</a:t>
            </a:r>
          </a:p>
        </p:txBody>
      </p:sp>
      <p:sp>
        <p:nvSpPr>
          <p:cNvPr id="3" name="Text Placeholder 2"/>
          <p:cNvSpPr>
            <a:spLocks noGrp="1"/>
          </p:cNvSpPr>
          <p:nvPr>
            <p:ph type="body" idx="1"/>
          </p:nvPr>
        </p:nvSpPr>
        <p:spPr>
          <a:xfrm>
            <a:off x="628650" y="1864261"/>
            <a:ext cx="7886700" cy="4351338"/>
          </a:xfrm>
          <a:prstGeom prst="rect">
            <a:avLst/>
          </a:prstGeom>
        </p:spPr>
        <p:txBody>
          <a:bodyPr vert="horz" lIns="91440" tIns="45720" rIns="91440" bIns="45720" rtlCol="0">
            <a:normAutofit/>
          </a:bodyPr>
          <a:lstStyle/>
          <a:p>
            <a:pPr lvl="0" rtl="0"/>
            <a:r>
              <a:rPr lang="es-US"/>
              <a:t>Haga clic para editar los estilos del texto principal</a:t>
            </a:r>
          </a:p>
          <a:p>
            <a:pPr lvl="1" rtl="0"/>
            <a:r>
              <a:rPr lang="es-US"/>
              <a:t>Segundo nivel</a:t>
            </a:r>
          </a:p>
          <a:p>
            <a:pPr lvl="2" rtl="0"/>
            <a:r>
              <a:rPr lang="es-US"/>
              <a:t>Tercer nivel</a:t>
            </a:r>
          </a:p>
          <a:p>
            <a:pPr lvl="3" rtl="0"/>
            <a:r>
              <a:rPr lang="es-US"/>
              <a:t>Cuarto nivel</a:t>
            </a:r>
          </a:p>
          <a:p>
            <a:pPr lvl="4" rtl="0"/>
            <a:r>
              <a:rPr lang="es-US"/>
              <a:t>Quinto nivel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60214E5-73FE-4657-A02B-7BBE9F98291C}" type="datetimeFigureOut">
              <a:rPr lang="en-US" smtClean="0"/>
              <a:t>6/10/2024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95D625C-373A-40AA-8FB9-5BB2814B22A1}" type="slidenum">
              <a:rPr lang="en-US" smtClean="0"/>
              <a:t>‹#›</a:t>
            </a:fld>
            <a:endParaRPr lang="en-US"/>
          </a:p>
        </p:txBody>
      </p:sp>
    </p:spTree>
    <p:extLst>
      <p:ext uri="{BB962C8B-B14F-4D97-AF65-F5344CB8AC3E}">
        <p14:creationId xmlns:p14="http://schemas.microsoft.com/office/powerpoint/2010/main" val="218174019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lnSpc>
          <a:spcPct val="90000"/>
        </a:lnSpc>
        <a:spcBef>
          <a:spcPct val="0"/>
        </a:spcBef>
        <a:buNone/>
        <a:defRPr sz="4400" b="1" kern="1200" baseline="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5333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380DC2C-887F-4A65-A810-68B002E96606}"/>
              </a:ext>
            </a:extLst>
          </p:cNvPr>
          <p:cNvSpPr/>
          <p:nvPr userDrawn="1"/>
        </p:nvSpPr>
        <p:spPr>
          <a:xfrm>
            <a:off x="0" y="6633377"/>
            <a:ext cx="9144000" cy="274320"/>
          </a:xfrm>
          <a:prstGeom prst="rect">
            <a:avLst/>
          </a:prstGeom>
          <a:solidFill>
            <a:srgbClr val="6660A6"/>
          </a:solidFill>
          <a:ln>
            <a:solidFill>
              <a:srgbClr val="6660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259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l" defTabSz="685800" rtl="0" eaLnBrk="1" latinLnBrk="0" hangingPunct="1">
        <a:lnSpc>
          <a:spcPct val="90000"/>
        </a:lnSpc>
        <a:spcBef>
          <a:spcPct val="0"/>
        </a:spcBef>
        <a:buNone/>
        <a:defRPr sz="3600" b="1" kern="1200" baseline="0">
          <a:solidFill>
            <a:srgbClr val="00426A"/>
          </a:solidFill>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426A"/>
          </a:solidFill>
          <a:latin typeface="Montserrat"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26A"/>
          </a:solidFill>
          <a:latin typeface="Montserrat"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426A"/>
          </a:solidFill>
          <a:latin typeface="Montserrat"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426A"/>
          </a:solidFill>
          <a:latin typeface="Montserrat"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426A"/>
          </a:solidFill>
          <a:latin typeface="Montserrat"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mZ9KS5uJs-o"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rmtoschool.org/our-work/early-care-and-education"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grownyc.org/greenmarket/ebt/nutritionprogram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localharvest.org/"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myplate-prod.azureedge.us/sites/default/files/2020-12/HealthyTipsforPickyEaters_SP.pdf" TargetMode="External"/><Relationship Id="rId7" Type="http://schemas.openxmlformats.org/officeDocument/2006/relationships/hyperlink" Target="https://www.fns.usda.gov/tn/nibble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www.myplate.gov/es/tip-sheet/alimentacion-saludable-para-ninos-en-edad-preescolar" TargetMode="Externa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hyperlink" Target="https://d3knp61p33sjvn.cloudfront.net/2016/02/FamilyStyleDiningToolkit.pdf" TargetMode="External"/><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theicn.org/cnrb-es/" TargetMode="Externa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7C533BCE-84BB-4936-97CE-9D8B6130359F}"/>
              </a:ext>
            </a:extLst>
          </p:cNvPr>
          <p:cNvSpPr txBox="1">
            <a:spLocks/>
          </p:cNvSpPr>
          <p:nvPr/>
        </p:nvSpPr>
        <p:spPr>
          <a:xfrm>
            <a:off x="3590835" y="1411125"/>
            <a:ext cx="5720219" cy="12674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Gotham" panose="02000504020000020004"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Gotham" panose="02000504020000020004"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Gotham" panose="02000504020000020004"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Gotham" panose="0200050402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a:r>
              <a:rPr lang="es-US" sz="3400" b="1" dirty="0">
                <a:solidFill>
                  <a:srgbClr val="00426A"/>
                </a:solidFill>
                <a:latin typeface="Times New Roman" panose="02020603050405020304" pitchFamily="18" charset="0"/>
                <a:cs typeface="Times New Roman" panose="02020603050405020304" pitchFamily="18" charset="0"/>
              </a:rPr>
              <a:t>Cómo nutrir a los niños en edad preescolar</a:t>
            </a:r>
          </a:p>
        </p:txBody>
      </p:sp>
      <p:cxnSp>
        <p:nvCxnSpPr>
          <p:cNvPr id="11" name="Straight Connector 10">
            <a:extLst>
              <a:ext uri="{FF2B5EF4-FFF2-40B4-BE49-F238E27FC236}">
                <a16:creationId xmlns:a16="http://schemas.microsoft.com/office/drawing/2014/main" id="{59CE4130-A349-4F75-96E7-6D81BDF8C30A}"/>
              </a:ext>
            </a:extLst>
          </p:cNvPr>
          <p:cNvCxnSpPr/>
          <p:nvPr/>
        </p:nvCxnSpPr>
        <p:spPr>
          <a:xfrm>
            <a:off x="3429967" y="892098"/>
            <a:ext cx="0" cy="1586886"/>
          </a:xfrm>
          <a:prstGeom prst="line">
            <a:avLst/>
          </a:prstGeom>
          <a:ln w="31750">
            <a:solidFill>
              <a:srgbClr val="00426A"/>
            </a:solidFill>
          </a:ln>
        </p:spPr>
        <p:style>
          <a:lnRef idx="1">
            <a:schemeClr val="accent1"/>
          </a:lnRef>
          <a:fillRef idx="0">
            <a:schemeClr val="accent1"/>
          </a:fillRef>
          <a:effectRef idx="0">
            <a:schemeClr val="accent1"/>
          </a:effectRef>
          <a:fontRef idx="minor">
            <a:schemeClr val="tx1"/>
          </a:fontRef>
        </p:style>
      </p:cxnSp>
      <p:sp>
        <p:nvSpPr>
          <p:cNvPr id="15" name="Subtitle 2">
            <a:extLst>
              <a:ext uri="{FF2B5EF4-FFF2-40B4-BE49-F238E27FC236}">
                <a16:creationId xmlns:a16="http://schemas.microsoft.com/office/drawing/2014/main" id="{62D4522A-3A7F-40D7-AAB1-514D2BD0BA9F}"/>
              </a:ext>
            </a:extLst>
          </p:cNvPr>
          <p:cNvSpPr>
            <a:spLocks noGrp="1"/>
          </p:cNvSpPr>
          <p:nvPr>
            <p:ph type="subTitle" idx="1"/>
          </p:nvPr>
        </p:nvSpPr>
        <p:spPr>
          <a:xfrm>
            <a:off x="1042988" y="3873236"/>
            <a:ext cx="6982173" cy="1267463"/>
          </a:xfrm>
        </p:spPr>
        <p:txBody>
          <a:bodyPr rtlCol="0">
            <a:normAutofit/>
          </a:bodyPr>
          <a:lstStyle/>
          <a:p>
            <a:pPr rtl="0"/>
            <a:r>
              <a:rPr lang="es-US" i="1" dirty="0">
                <a:solidFill>
                  <a:srgbClr val="00426A"/>
                </a:solidFill>
                <a:cs typeface="Times New Roman" panose="02020603050405020304" pitchFamily="18" charset="0"/>
              </a:rPr>
              <a:t>Inserte su información de capacitador aquí, por ejemplo, nombre, credenciales, información de contacto. </a:t>
            </a:r>
            <a:br>
              <a:rPr lang="es-US" i="1" dirty="0">
                <a:solidFill>
                  <a:srgbClr val="00426A"/>
                </a:solidFill>
                <a:cs typeface="Times New Roman" panose="02020603050405020304" pitchFamily="18" charset="0"/>
              </a:rPr>
            </a:br>
            <a:r>
              <a:rPr lang="es-US" i="1" dirty="0">
                <a:solidFill>
                  <a:srgbClr val="00426A"/>
                </a:solidFill>
                <a:cs typeface="Times New Roman" panose="02020603050405020304" pitchFamily="18" charset="0"/>
              </a:rPr>
              <a:t>Fecha de la capacitación</a:t>
            </a:r>
          </a:p>
        </p:txBody>
      </p:sp>
      <p:pic>
        <p:nvPicPr>
          <p:cNvPr id="2" name="Picture 1">
            <a:extLst>
              <a:ext uri="{FF2B5EF4-FFF2-40B4-BE49-F238E27FC236}">
                <a16:creationId xmlns:a16="http://schemas.microsoft.com/office/drawing/2014/main" id="{6036B2C1-4B9C-EFD3-D316-5716092AC4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624" y="811205"/>
            <a:ext cx="2786343" cy="1667779"/>
          </a:xfrm>
          <a:prstGeom prst="rect">
            <a:avLst/>
          </a:prstGeom>
        </p:spPr>
      </p:pic>
    </p:spTree>
    <p:extLst>
      <p:ext uri="{BB962C8B-B14F-4D97-AF65-F5344CB8AC3E}">
        <p14:creationId xmlns:p14="http://schemas.microsoft.com/office/powerpoint/2010/main" val="1800032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4572000" y="996922"/>
            <a:ext cx="4186238" cy="2432078"/>
          </a:xfrm>
        </p:spPr>
        <p:txBody>
          <a:bodyPr rtlCol="0">
            <a:noAutofit/>
          </a:bodyPr>
          <a:lstStyle/>
          <a:p>
            <a:pPr rtl="0"/>
            <a:r>
              <a:rPr lang="es-US" dirty="0"/>
              <a:t>¿De qué manera pueden apoyar el desarrollo los proveedores durante la hora de la comida?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587426" y="4010143"/>
            <a:ext cx="4554288" cy="2271053"/>
          </a:xfrm>
        </p:spPr>
        <p:txBody>
          <a:bodyPr rtlCol="0">
            <a:normAutofit/>
          </a:bodyPr>
          <a:lstStyle/>
          <a:p>
            <a:r>
              <a:rPr lang="es-US" sz="2400" dirty="0"/>
              <a:t>En el aspecto físico </a:t>
            </a:r>
          </a:p>
          <a:p>
            <a:r>
              <a:rPr lang="es-US" sz="2400" dirty="0"/>
              <a:t>En el aspecto cognitivo </a:t>
            </a:r>
          </a:p>
          <a:p>
            <a:r>
              <a:rPr lang="es-US" sz="2400" dirty="0"/>
              <a:t>En el aspecto </a:t>
            </a:r>
            <a:br>
              <a:rPr lang="es-US" sz="2400" dirty="0"/>
            </a:br>
            <a:r>
              <a:rPr lang="es-US" sz="2400" dirty="0"/>
              <a:t>emocional y social</a:t>
            </a:r>
          </a:p>
          <a:p>
            <a:r>
              <a:rPr lang="es-US" sz="2400" dirty="0"/>
              <a:t>Lenguaje</a:t>
            </a:r>
          </a:p>
        </p:txBody>
      </p:sp>
    </p:spTree>
    <p:extLst>
      <p:ext uri="{BB962C8B-B14F-4D97-AF65-F5344CB8AC3E}">
        <p14:creationId xmlns:p14="http://schemas.microsoft.com/office/powerpoint/2010/main" val="1413501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0648" y="2103437"/>
            <a:ext cx="6414702" cy="1325563"/>
          </a:xfrm>
        </p:spPr>
        <p:txBody>
          <a:bodyPr rtlCol="0">
            <a:noAutofit/>
          </a:bodyPr>
          <a:lstStyle/>
          <a:p>
            <a:pPr rtl="0"/>
            <a:r>
              <a:rPr lang="es-US" b="1" i="0" u="none" strike="noStrike" kern="1200" cap="none" spc="0" normalizeH="0" noProof="0" dirty="0">
                <a:ln>
                  <a:noFill/>
                </a:ln>
                <a:solidFill>
                  <a:srgbClr val="00426A"/>
                </a:solidFill>
                <a:effectLst/>
                <a:uLnTx/>
                <a:uFillTx/>
                <a:cs typeface="Times New Roman" panose="02020603050405020304" pitchFamily="18" charset="0"/>
              </a:rPr>
              <a:t>Identificar la función que tienen los profesionales de CET en la nutrición de los niños</a:t>
            </a:r>
            <a:endParaRPr lang="en-US" b="1" dirty="0">
              <a:solidFill>
                <a:srgbClr val="00426A"/>
              </a:solidFill>
              <a:cs typeface="Times New Roman" panose="02020603050405020304" pitchFamily="18" charset="0"/>
            </a:endParaRPr>
          </a:p>
        </p:txBody>
      </p:sp>
      <p:pic>
        <p:nvPicPr>
          <p:cNvPr id="5" name="Picture 4">
            <a:extLst>
              <a:ext uri="{FF2B5EF4-FFF2-40B4-BE49-F238E27FC236}">
                <a16:creationId xmlns:a16="http://schemas.microsoft.com/office/drawing/2014/main" id="{75A3D33D-5DEC-4192-AD9B-6F4341AA88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042648"/>
            <a:ext cx="1448368" cy="4146133"/>
          </a:xfrm>
          <a:prstGeom prst="rect">
            <a:avLst/>
          </a:prstGeom>
        </p:spPr>
      </p:pic>
    </p:spTree>
    <p:extLst>
      <p:ext uri="{BB962C8B-B14F-4D97-AF65-F5344CB8AC3E}">
        <p14:creationId xmlns:p14="http://schemas.microsoft.com/office/powerpoint/2010/main" val="2026571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1" y="629266"/>
            <a:ext cx="5086099" cy="1676603"/>
          </a:xfrm>
        </p:spPr>
        <p:txBody>
          <a:bodyPr rtlCol="0">
            <a:normAutofit/>
          </a:bodyPr>
          <a:lstStyle/>
          <a:p>
            <a:pPr rtl="0"/>
            <a:r>
              <a:rPr lang="es-US" dirty="0"/>
              <a:t>Prácticas de alimentación infantil saludable	</a:t>
            </a:r>
          </a:p>
        </p:txBody>
      </p:sp>
      <p:sp>
        <p:nvSpPr>
          <p:cNvPr id="3" name="Content Placeholder 2"/>
          <p:cNvSpPr>
            <a:spLocks noGrp="1"/>
          </p:cNvSpPr>
          <p:nvPr>
            <p:ph idx="1"/>
          </p:nvPr>
        </p:nvSpPr>
        <p:spPr>
          <a:xfrm>
            <a:off x="3724073" y="2438400"/>
            <a:ext cx="4939867" cy="3785419"/>
          </a:xfrm>
        </p:spPr>
        <p:txBody>
          <a:bodyPr rtlCol="0">
            <a:normAutofit fontScale="70000" lnSpcReduction="20000"/>
          </a:bodyPr>
          <a:lstStyle/>
          <a:p>
            <a:pPr>
              <a:lnSpc>
                <a:spcPct val="100000"/>
              </a:lnSpc>
              <a:spcBef>
                <a:spcPts val="1200"/>
              </a:spcBef>
              <a:buClr>
                <a:srgbClr val="00426A"/>
              </a:buClr>
            </a:pPr>
            <a:r>
              <a:rPr lang="es-US" sz="2400" dirty="0"/>
              <a:t>Crear una rutina consistente </a:t>
            </a:r>
            <a:br>
              <a:rPr lang="es-US" sz="2400" dirty="0"/>
            </a:br>
            <a:r>
              <a:rPr lang="es-US" sz="2400" dirty="0"/>
              <a:t>de comidas y colaciones con el tiempo adecuado para que los niños no se vean presionados.</a:t>
            </a:r>
          </a:p>
          <a:p>
            <a:pPr>
              <a:lnSpc>
                <a:spcPct val="100000"/>
              </a:lnSpc>
              <a:spcBef>
                <a:spcPts val="1200"/>
              </a:spcBef>
              <a:buClr>
                <a:srgbClr val="00426A"/>
              </a:buClr>
            </a:pPr>
            <a:r>
              <a:rPr lang="es-US" sz="2400" dirty="0"/>
              <a:t>Ofrecer una variedad de opciones saludables.</a:t>
            </a:r>
          </a:p>
          <a:p>
            <a:pPr>
              <a:lnSpc>
                <a:spcPct val="100000"/>
              </a:lnSpc>
              <a:spcBef>
                <a:spcPts val="1200"/>
              </a:spcBef>
              <a:buClr>
                <a:srgbClr val="00426A"/>
              </a:buClr>
            </a:pPr>
            <a:r>
              <a:rPr lang="es-US" sz="2400" dirty="0"/>
              <a:t>Mantener un entorno relajado y placentero durante las comidas y las colaciones.</a:t>
            </a:r>
          </a:p>
          <a:p>
            <a:pPr>
              <a:lnSpc>
                <a:spcPct val="100000"/>
              </a:lnSpc>
              <a:spcBef>
                <a:spcPts val="1200"/>
              </a:spcBef>
              <a:buClr>
                <a:srgbClr val="00426A"/>
              </a:buClr>
            </a:pPr>
            <a:r>
              <a:rPr lang="es-US" sz="2400" dirty="0"/>
              <a:t>Minimizar las restricciones durante la comida.</a:t>
            </a:r>
          </a:p>
          <a:p>
            <a:pPr>
              <a:lnSpc>
                <a:spcPct val="100000"/>
              </a:lnSpc>
              <a:spcBef>
                <a:spcPts val="1200"/>
              </a:spcBef>
              <a:buClr>
                <a:srgbClr val="00426A"/>
              </a:buClr>
            </a:pPr>
            <a:r>
              <a:rPr lang="es-US" sz="2400" dirty="0"/>
              <a:t>Comer con los niños.</a:t>
            </a:r>
          </a:p>
          <a:p>
            <a:pPr>
              <a:lnSpc>
                <a:spcPct val="100000"/>
              </a:lnSpc>
              <a:spcBef>
                <a:spcPts val="1200"/>
              </a:spcBef>
              <a:buClr>
                <a:srgbClr val="00426A"/>
              </a:buClr>
            </a:pPr>
            <a:r>
              <a:rPr lang="es-US" sz="2400" dirty="0"/>
              <a:t>Implementar comidas familiares.</a:t>
            </a:r>
          </a:p>
          <a:p>
            <a:pPr marL="342900" lvl="1" indent="0" rtl="0">
              <a:buNone/>
            </a:pPr>
            <a:endParaRPr lang="en-US" sz="21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1711" r="2185"/>
          <a:stretch/>
        </p:blipFill>
        <p:spPr>
          <a:xfrm>
            <a:off x="20" y="9"/>
            <a:ext cx="3457555" cy="6919741"/>
          </a:xfrm>
          <a:prstGeom prst="rect">
            <a:avLst/>
          </a:prstGeom>
          <a:effectLst/>
        </p:spPr>
      </p:pic>
    </p:spTree>
    <p:extLst>
      <p:ext uri="{BB962C8B-B14F-4D97-AF65-F5344CB8AC3E}">
        <p14:creationId xmlns:p14="http://schemas.microsoft.com/office/powerpoint/2010/main" val="28668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C05B2-7F02-4CF0-99F9-DA3178352C7A}"/>
              </a:ext>
            </a:extLst>
          </p:cNvPr>
          <p:cNvSpPr>
            <a:spLocks noGrp="1"/>
          </p:cNvSpPr>
          <p:nvPr>
            <p:ph type="title"/>
          </p:nvPr>
        </p:nvSpPr>
        <p:spPr/>
        <p:txBody>
          <a:bodyPr rtlCol="0"/>
          <a:lstStyle/>
          <a:p>
            <a:pPr rtl="0"/>
            <a:r>
              <a:rPr lang="es-US" b="1">
                <a:solidFill>
                  <a:srgbClr val="00426A"/>
                </a:solidFill>
                <a:cs typeface="Times New Roman" panose="02020603050405020304" pitchFamily="18" charset="0"/>
              </a:rPr>
              <a:t>División de la responsabilidad</a:t>
            </a:r>
          </a:p>
        </p:txBody>
      </p:sp>
      <p:graphicFrame>
        <p:nvGraphicFramePr>
          <p:cNvPr id="4" name="Table 4">
            <a:extLst>
              <a:ext uri="{FF2B5EF4-FFF2-40B4-BE49-F238E27FC236}">
                <a16:creationId xmlns:a16="http://schemas.microsoft.com/office/drawing/2014/main" id="{CC200EC8-20F7-4D46-828B-85F69ECCCE25}"/>
              </a:ext>
            </a:extLst>
          </p:cNvPr>
          <p:cNvGraphicFramePr>
            <a:graphicFrameLocks noGrp="1"/>
          </p:cNvGraphicFramePr>
          <p:nvPr>
            <p:extLst>
              <p:ext uri="{D42A27DB-BD31-4B8C-83A1-F6EECF244321}">
                <p14:modId xmlns:p14="http://schemas.microsoft.com/office/powerpoint/2010/main" val="3594215067"/>
              </p:ext>
            </p:extLst>
          </p:nvPr>
        </p:nvGraphicFramePr>
        <p:xfrm>
          <a:off x="731520" y="1397000"/>
          <a:ext cx="7783830" cy="4937760"/>
        </p:xfrm>
        <a:graphic>
          <a:graphicData uri="http://schemas.openxmlformats.org/drawingml/2006/table">
            <a:tbl>
              <a:tblPr firstRow="1" bandRow="1">
                <a:tableStyleId>{5C22544A-7EE6-4342-B048-85BDC9FD1C3A}</a:tableStyleId>
              </a:tblPr>
              <a:tblGrid>
                <a:gridCol w="3479995">
                  <a:extLst>
                    <a:ext uri="{9D8B030D-6E8A-4147-A177-3AD203B41FA5}">
                      <a16:colId xmlns:a16="http://schemas.microsoft.com/office/drawing/2014/main" val="597711805"/>
                    </a:ext>
                  </a:extLst>
                </a:gridCol>
                <a:gridCol w="4303835">
                  <a:extLst>
                    <a:ext uri="{9D8B030D-6E8A-4147-A177-3AD203B41FA5}">
                      <a16:colId xmlns:a16="http://schemas.microsoft.com/office/drawing/2014/main" val="2823811240"/>
                    </a:ext>
                  </a:extLst>
                </a:gridCol>
              </a:tblGrid>
              <a:tr h="370840">
                <a:tc>
                  <a:txBody>
                    <a:bodyPr/>
                    <a:lstStyle/>
                    <a:p>
                      <a:pPr rtl="0"/>
                      <a:r>
                        <a:rPr lang="es-US" sz="2000" dirty="0">
                          <a:latin typeface="Montserrat" panose="00000500000000000000" pitchFamily="2" charset="0"/>
                        </a:rPr>
                        <a:t>Los adultos son responsables de:</a:t>
                      </a:r>
                    </a:p>
                  </a:txBody>
                  <a:tcPr>
                    <a:solidFill>
                      <a:srgbClr val="00426A"/>
                    </a:solidFill>
                  </a:tcPr>
                </a:tc>
                <a:tc>
                  <a:txBody>
                    <a:bodyPr/>
                    <a:lstStyle/>
                    <a:p>
                      <a:pPr rtl="0"/>
                      <a:r>
                        <a:rPr lang="es-US" sz="2000">
                          <a:latin typeface="Montserrat" panose="00000500000000000000" pitchFamily="2" charset="0"/>
                        </a:rPr>
                        <a:t>Los bebés son responsables de:</a:t>
                      </a:r>
                    </a:p>
                  </a:txBody>
                  <a:tcPr>
                    <a:solidFill>
                      <a:srgbClr val="00426A"/>
                    </a:solidFill>
                  </a:tcPr>
                </a:tc>
                <a:extLst>
                  <a:ext uri="{0D108BD9-81ED-4DB2-BD59-A6C34878D82A}">
                    <a16:rowId xmlns:a16="http://schemas.microsoft.com/office/drawing/2014/main" val="3393402708"/>
                  </a:ext>
                </a:extLst>
              </a:tr>
              <a:tr h="370840">
                <a:tc>
                  <a:txBody>
                    <a:bodyPr/>
                    <a:lstStyle/>
                    <a:p>
                      <a:pPr marL="285750" indent="-285750" rtl="0">
                        <a:buFont typeface="Arial" panose="020B0604020202020204" pitchFamily="34" charset="0"/>
                        <a:buChar char="•"/>
                      </a:pPr>
                      <a:r>
                        <a:rPr lang="es-US" sz="2000" b="1">
                          <a:latin typeface="Montserrat" panose="00000500000000000000" pitchFamily="2" charset="0"/>
                        </a:rPr>
                        <a:t>Qué</a:t>
                      </a:r>
                      <a:r>
                        <a:rPr lang="es-US" sz="2000">
                          <a:latin typeface="Montserrat" panose="00000500000000000000" pitchFamily="2" charset="0"/>
                        </a:rPr>
                        <a:t> dar de comer</a:t>
                      </a: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a:latin typeface="Montserrat" panose="00000500000000000000" pitchFamily="2" charset="0"/>
                        </a:rPr>
                        <a:t>Cuándo</a:t>
                      </a:r>
                      <a:r>
                        <a:rPr lang="es-US" sz="2000">
                          <a:latin typeface="Montserrat" panose="00000500000000000000" pitchFamily="2" charset="0"/>
                        </a:rPr>
                        <a:t> comer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a:latin typeface="Montserrat" panose="00000500000000000000" pitchFamily="2" charset="0"/>
                        </a:rPr>
                        <a:t>Cuánto </a:t>
                      </a:r>
                      <a:r>
                        <a:rPr lang="es-US" sz="2000">
                          <a:latin typeface="Montserrat" panose="00000500000000000000" pitchFamily="2" charset="0"/>
                        </a:rPr>
                        <a:t>comer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a:latin typeface="Montserrat" panose="00000500000000000000" pitchFamily="2" charset="0"/>
                        </a:rPr>
                        <a:t>Decidir </a:t>
                      </a:r>
                      <a:r>
                        <a:rPr lang="es-US" sz="2000">
                          <a:latin typeface="Montserrat" panose="00000500000000000000" pitchFamily="2" charset="0"/>
                        </a:rPr>
                        <a:t>si comen o no lo que se les ofrece</a:t>
                      </a:r>
                    </a:p>
                    <a:p>
                      <a:pPr rtl="0"/>
                      <a:endParaRPr lang="en-US" sz="2000">
                        <a:latin typeface="Montserrat" panose="00000500000000000000" pitchFamily="2" charset="0"/>
                      </a:endParaRPr>
                    </a:p>
                  </a:txBody>
                  <a:tcPr>
                    <a:solidFill>
                      <a:schemeClr val="accent1">
                        <a:lumMod val="20000"/>
                        <a:lumOff val="80000"/>
                      </a:schemeClr>
                    </a:solidFill>
                  </a:tcPr>
                </a:tc>
                <a:extLst>
                  <a:ext uri="{0D108BD9-81ED-4DB2-BD59-A6C34878D82A}">
                    <a16:rowId xmlns:a16="http://schemas.microsoft.com/office/drawing/2014/main" val="733455856"/>
                  </a:ext>
                </a:extLst>
              </a:tr>
              <a:tr h="213360">
                <a:tc>
                  <a:txBody>
                    <a:bodyPr/>
                    <a:lstStyle/>
                    <a:p>
                      <a:pPr marL="0" algn="l" defTabSz="914400" rtl="0" eaLnBrk="1" latinLnBrk="0" hangingPunct="1"/>
                      <a:r>
                        <a:rPr lang="es-US" sz="2000" b="1" kern="1200">
                          <a:solidFill>
                            <a:schemeClr val="lt1"/>
                          </a:solidFill>
                          <a:latin typeface="Montserrat" panose="00000500000000000000" pitchFamily="2" charset="0"/>
                          <a:ea typeface="+mn-ea"/>
                          <a:cs typeface="+mn-cs"/>
                        </a:rPr>
                        <a:t>Los adultos son responsables de:</a:t>
                      </a:r>
                    </a:p>
                  </a:txBody>
                  <a:tcPr>
                    <a:solidFill>
                      <a:srgbClr val="00426A"/>
                    </a:solidFill>
                  </a:tcPr>
                </a:tc>
                <a:tc>
                  <a:txBody>
                    <a:bodyPr/>
                    <a:lstStyle/>
                    <a:p>
                      <a:pPr marL="0" algn="l" defTabSz="914400" rtl="0" eaLnBrk="1" latinLnBrk="0" hangingPunct="1"/>
                      <a:r>
                        <a:rPr lang="es-US" sz="2000" b="1" kern="1200" dirty="0">
                          <a:solidFill>
                            <a:schemeClr val="lt1"/>
                          </a:solidFill>
                          <a:latin typeface="Montserrat" panose="00000500000000000000" pitchFamily="2" charset="0"/>
                          <a:ea typeface="+mn-ea"/>
                          <a:cs typeface="+mn-cs"/>
                        </a:rPr>
                        <a:t>Los niños pequeños </a:t>
                      </a:r>
                      <a:br>
                        <a:rPr lang="es-US" sz="2000" b="1" kern="1200" dirty="0">
                          <a:solidFill>
                            <a:schemeClr val="lt1"/>
                          </a:solidFill>
                          <a:latin typeface="Montserrat" panose="00000500000000000000" pitchFamily="2" charset="0"/>
                          <a:ea typeface="+mn-ea"/>
                          <a:cs typeface="+mn-cs"/>
                        </a:rPr>
                      </a:br>
                      <a:r>
                        <a:rPr lang="es-US" sz="2000" b="1" kern="1200" dirty="0">
                          <a:solidFill>
                            <a:schemeClr val="lt1"/>
                          </a:solidFill>
                          <a:latin typeface="Montserrat" panose="00000500000000000000" pitchFamily="2" charset="0"/>
                          <a:ea typeface="+mn-ea"/>
                          <a:cs typeface="+mn-cs"/>
                        </a:rPr>
                        <a:t>y en edad preescolar </a:t>
                      </a:r>
                      <a:br>
                        <a:rPr lang="es-US" sz="2000" b="1" kern="1200" dirty="0">
                          <a:solidFill>
                            <a:schemeClr val="lt1"/>
                          </a:solidFill>
                          <a:latin typeface="Montserrat" panose="00000500000000000000" pitchFamily="2" charset="0"/>
                          <a:ea typeface="+mn-ea"/>
                          <a:cs typeface="+mn-cs"/>
                        </a:rPr>
                      </a:br>
                      <a:r>
                        <a:rPr lang="es-US" sz="2000" b="1" kern="1200" dirty="0">
                          <a:solidFill>
                            <a:schemeClr val="lt1"/>
                          </a:solidFill>
                          <a:latin typeface="Montserrat" panose="00000500000000000000" pitchFamily="2" charset="0"/>
                          <a:ea typeface="+mn-ea"/>
                          <a:cs typeface="+mn-cs"/>
                        </a:rPr>
                        <a:t>son responsables de:</a:t>
                      </a:r>
                    </a:p>
                  </a:txBody>
                  <a:tcPr>
                    <a:solidFill>
                      <a:srgbClr val="00426A"/>
                    </a:solidFill>
                  </a:tcPr>
                </a:tc>
                <a:extLst>
                  <a:ext uri="{0D108BD9-81ED-4DB2-BD59-A6C34878D82A}">
                    <a16:rowId xmlns:a16="http://schemas.microsoft.com/office/drawing/2014/main" val="76768656"/>
                  </a:ext>
                </a:extLst>
              </a:tr>
              <a:tr h="2133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a:latin typeface="Montserrat" panose="00000500000000000000" pitchFamily="2" charset="0"/>
                        </a:rPr>
                        <a:t>Qué</a:t>
                      </a:r>
                      <a:r>
                        <a:rPr lang="es-US" sz="2000">
                          <a:latin typeface="Montserrat" panose="00000500000000000000" pitchFamily="2" charset="0"/>
                        </a:rPr>
                        <a:t> dar de comer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a:latin typeface="Montserrat" panose="00000500000000000000" pitchFamily="2" charset="0"/>
                        </a:rPr>
                        <a:t>Cuándo</a:t>
                      </a:r>
                      <a:r>
                        <a:rPr lang="es-US" sz="2000">
                          <a:latin typeface="Montserrat" panose="00000500000000000000" pitchFamily="2" charset="0"/>
                        </a:rPr>
                        <a:t> comer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a:latin typeface="Montserrat" panose="00000500000000000000" pitchFamily="2" charset="0"/>
                        </a:rPr>
                        <a:t>Dónde </a:t>
                      </a:r>
                      <a:r>
                        <a:rPr lang="es-US" sz="2000">
                          <a:latin typeface="Montserrat" panose="00000500000000000000" pitchFamily="2" charset="0"/>
                        </a:rPr>
                        <a:t>comer</a:t>
                      </a:r>
                    </a:p>
                    <a:p>
                      <a:pPr marL="0" algn="l" defTabSz="914400" rtl="0" eaLnBrk="1" latinLnBrk="0" hangingPunct="1"/>
                      <a:endParaRPr lang="en-US" sz="2000" b="1" kern="1200">
                        <a:solidFill>
                          <a:schemeClr val="lt1"/>
                        </a:solidFill>
                        <a:latin typeface="Montserrat" panose="00000500000000000000" pitchFamily="2" charset="0"/>
                        <a:ea typeface="+mn-ea"/>
                        <a:cs typeface="+mn-cs"/>
                      </a:endParaRPr>
                    </a:p>
                  </a:txBody>
                  <a:tcPr>
                    <a:solidFill>
                      <a:schemeClr val="accent1">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dirty="0">
                          <a:latin typeface="Montserrat" panose="00000500000000000000" pitchFamily="2" charset="0"/>
                        </a:rPr>
                        <a:t>Cuánto </a:t>
                      </a:r>
                      <a:r>
                        <a:rPr lang="es-US" sz="2000" b="0" dirty="0">
                          <a:latin typeface="Montserrat" panose="00000500000000000000" pitchFamily="2" charset="0"/>
                        </a:rPr>
                        <a:t>comer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2000" b="1" dirty="0">
                          <a:latin typeface="Montserrat" panose="00000500000000000000" pitchFamily="2" charset="0"/>
                        </a:rPr>
                        <a:t>Decidir </a:t>
                      </a:r>
                      <a:r>
                        <a:rPr lang="es-US" sz="2000" dirty="0">
                          <a:latin typeface="Montserrat" panose="00000500000000000000" pitchFamily="2" charset="0"/>
                        </a:rPr>
                        <a:t>si comen o no lo que se les ofrece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b="1" dirty="0">
                        <a:latin typeface="Montserrat" panose="00000500000000000000" pitchFamily="2" charset="0"/>
                      </a:endParaRPr>
                    </a:p>
                    <a:p>
                      <a:pPr marL="0" algn="l" defTabSz="914400" rtl="0" eaLnBrk="1" latinLnBrk="0" hangingPunct="1"/>
                      <a:endParaRPr lang="en-US" sz="2000" b="1" kern="1200" dirty="0">
                        <a:solidFill>
                          <a:schemeClr val="lt1"/>
                        </a:solidFill>
                        <a:latin typeface="Montserrat" panose="00000500000000000000" pitchFamily="2" charset="0"/>
                        <a:ea typeface="+mn-ea"/>
                        <a:cs typeface="+mn-cs"/>
                      </a:endParaRPr>
                    </a:p>
                  </a:txBody>
                  <a:tcPr>
                    <a:solidFill>
                      <a:schemeClr val="accent1">
                        <a:lumMod val="20000"/>
                        <a:lumOff val="80000"/>
                      </a:schemeClr>
                    </a:solidFill>
                  </a:tcPr>
                </a:tc>
                <a:extLst>
                  <a:ext uri="{0D108BD9-81ED-4DB2-BD59-A6C34878D82A}">
                    <a16:rowId xmlns:a16="http://schemas.microsoft.com/office/drawing/2014/main" val="15177933"/>
                  </a:ext>
                </a:extLst>
              </a:tr>
            </a:tbl>
          </a:graphicData>
        </a:graphic>
      </p:graphicFrame>
    </p:spTree>
    <p:extLst>
      <p:ext uri="{BB962C8B-B14F-4D97-AF65-F5344CB8AC3E}">
        <p14:creationId xmlns:p14="http://schemas.microsoft.com/office/powerpoint/2010/main" val="1623036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3299" y="490537"/>
            <a:ext cx="4073526" cy="1628775"/>
          </a:xfrm>
        </p:spPr>
        <p:txBody>
          <a:bodyPr vert="horz" lIns="91440" tIns="45720" rIns="91440" bIns="45720" rtlCol="0" anchor="b">
            <a:normAutofit fontScale="90000"/>
          </a:bodyPr>
          <a:lstStyle/>
          <a:p>
            <a:pPr rtl="0"/>
            <a:br>
              <a:rPr lang="en-US" sz="2700" dirty="0">
                <a:cs typeface="Times New Roman" panose="02020603050405020304" pitchFamily="18" charset="0"/>
              </a:rPr>
            </a:br>
            <a:r>
              <a:rPr lang="es-US" sz="2700" dirty="0">
                <a:cs typeface="Times New Roman" panose="02020603050405020304" pitchFamily="18" charset="0"/>
              </a:rPr>
              <a:t>La función de los adultos en la división de la responsabilidad </a:t>
            </a:r>
            <a:br>
              <a:rPr lang="en-US" sz="2700" dirty="0">
                <a:cs typeface="Times New Roman" panose="02020603050405020304" pitchFamily="18" charset="0"/>
              </a:rPr>
            </a:br>
            <a:endParaRPr lang="en-US" sz="2700" dirty="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l="5581" r="5805"/>
          <a:stretch/>
        </p:blipFill>
        <p:spPr>
          <a:xfrm>
            <a:off x="1" y="1587"/>
            <a:ext cx="4600574" cy="689926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2" name="Content Placeholder 11"/>
          <p:cNvSpPr>
            <a:spLocks noGrp="1"/>
          </p:cNvSpPr>
          <p:nvPr>
            <p:ph idx="1"/>
          </p:nvPr>
        </p:nvSpPr>
        <p:spPr>
          <a:xfrm>
            <a:off x="4813300" y="2119312"/>
            <a:ext cx="3968747" cy="4248149"/>
          </a:xfrm>
        </p:spPr>
        <p:txBody>
          <a:bodyPr vert="horz" lIns="91440" tIns="45720" rIns="91440" bIns="45720" rtlCol="0">
            <a:normAutofit fontScale="92500" lnSpcReduction="20000"/>
          </a:bodyPr>
          <a:lstStyle/>
          <a:p>
            <a:pPr marL="0" indent="0" rtl="0">
              <a:spcBef>
                <a:spcPts val="1200"/>
              </a:spcBef>
              <a:buNone/>
            </a:pPr>
            <a:r>
              <a:rPr lang="es-US" sz="2000"/>
              <a:t>Prestar atención y responder a las señales de hambre y saciedad de los niños.</a:t>
            </a:r>
          </a:p>
          <a:p>
            <a:pPr marL="0" indent="0" rtl="0">
              <a:spcBef>
                <a:spcPts val="1200"/>
              </a:spcBef>
              <a:buNone/>
            </a:pPr>
            <a:r>
              <a:rPr lang="es-US" sz="2000"/>
              <a:t>Ser ejemplo de los modales en la mesa y las habilidades sociales a la hora de comer.</a:t>
            </a:r>
          </a:p>
          <a:p>
            <a:pPr marL="0" indent="0" rtl="0">
              <a:spcBef>
                <a:spcPts val="1200"/>
              </a:spcBef>
              <a:buNone/>
            </a:pPr>
            <a:r>
              <a:rPr lang="es-US" sz="2000"/>
              <a:t>Tener en cuenta la falta de experiencia alimentaria de los niños.</a:t>
            </a:r>
          </a:p>
          <a:p>
            <a:pPr marL="0" indent="0" rtl="0">
              <a:spcBef>
                <a:spcPts val="1200"/>
              </a:spcBef>
              <a:buNone/>
            </a:pPr>
            <a:r>
              <a:rPr lang="es-US" sz="2000"/>
              <a:t>Elegir y preparar la comida.</a:t>
            </a:r>
          </a:p>
          <a:p>
            <a:pPr marL="0" indent="0" rtl="0">
              <a:spcBef>
                <a:spcPts val="1200"/>
              </a:spcBef>
              <a:buNone/>
            </a:pPr>
            <a:r>
              <a:rPr lang="es-US" sz="2000"/>
              <a:t>Hacer que las comidas sean placenteras.</a:t>
            </a:r>
          </a:p>
          <a:p>
            <a:pPr marL="0" indent="0" rtl="0">
              <a:spcBef>
                <a:spcPts val="1200"/>
              </a:spcBef>
              <a:buNone/>
            </a:pPr>
            <a:r>
              <a:rPr lang="es-US" sz="2000"/>
              <a:t>Confiar en las decisiones que los niños toman en cuanto a la alimentación.</a:t>
            </a:r>
          </a:p>
        </p:txBody>
      </p:sp>
    </p:spTree>
    <p:extLst>
      <p:ext uri="{BB962C8B-B14F-4D97-AF65-F5344CB8AC3E}">
        <p14:creationId xmlns:p14="http://schemas.microsoft.com/office/powerpoint/2010/main" val="305678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rtlCol="0" anchor="b">
            <a:normAutofit/>
          </a:bodyPr>
          <a:lstStyle/>
          <a:p>
            <a:pPr rtl="0"/>
            <a:br>
              <a:rPr lang="en-US" sz="2800" dirty="0"/>
            </a:br>
            <a:r>
              <a:rPr lang="es-US" sz="2800"/>
              <a:t>Responsabilidades del niño</a:t>
            </a:r>
            <a:br>
              <a:rPr lang="en-US" sz="2800" dirty="0"/>
            </a:br>
            <a:endParaRPr lang="en-US" sz="2800" dirty="0"/>
          </a:p>
        </p:txBody>
      </p:sp>
      <p:sp>
        <p:nvSpPr>
          <p:cNvPr id="3" name="Content Placeholder 2"/>
          <p:cNvSpPr>
            <a:spLocks noGrp="1"/>
          </p:cNvSpPr>
          <p:nvPr>
            <p:ph idx="1"/>
          </p:nvPr>
        </p:nvSpPr>
        <p:spPr>
          <a:xfrm>
            <a:off x="3724073" y="2438400"/>
            <a:ext cx="5419927" cy="3785419"/>
          </a:xfrm>
        </p:spPr>
        <p:txBody>
          <a:bodyPr rtlCol="0">
            <a:normAutofit/>
          </a:bodyPr>
          <a:lstStyle/>
          <a:p>
            <a:pPr marL="55562" indent="0" rtl="0">
              <a:spcBef>
                <a:spcPts val="2400"/>
              </a:spcBef>
              <a:buNone/>
            </a:pPr>
            <a:r>
              <a:rPr lang="es-US" sz="2400" dirty="0"/>
              <a:t>Comer la cantidad de alimentos que necesita.</a:t>
            </a:r>
          </a:p>
          <a:p>
            <a:pPr marL="55562" indent="0" rtl="0">
              <a:spcBef>
                <a:spcPts val="2400"/>
              </a:spcBef>
              <a:buNone/>
            </a:pPr>
            <a:r>
              <a:rPr lang="es-US" sz="2400" dirty="0"/>
              <a:t>Aprender a comer la comida que los adultos comen.</a:t>
            </a:r>
          </a:p>
          <a:p>
            <a:pPr marL="55562" indent="0" rtl="0">
              <a:spcBef>
                <a:spcPts val="2400"/>
              </a:spcBef>
              <a:buNone/>
            </a:pPr>
            <a:r>
              <a:rPr lang="es-US" sz="2400" dirty="0"/>
              <a:t>Aprender los modales en </a:t>
            </a:r>
            <a:br>
              <a:rPr lang="es-US" sz="2400" dirty="0"/>
            </a:br>
            <a:r>
              <a:rPr lang="es-US" sz="2400" dirty="0"/>
              <a:t>la mesa y las habilidades sociales a la hora de comer.</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27550"/>
            <a:ext cx="3456465" cy="6587563"/>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CE99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742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657"/>
            <a:ext cx="7886700" cy="1325563"/>
          </a:xfrm>
        </p:spPr>
        <p:txBody>
          <a:bodyPr rtlCol="0"/>
          <a:lstStyle/>
          <a:p>
            <a:pPr algn="ctr" rtl="0"/>
            <a:r>
              <a:rPr lang="es-US" dirty="0"/>
              <a:t>¿De quién es la responsabilidad?</a:t>
            </a:r>
          </a:p>
        </p:txBody>
      </p:sp>
      <p:sp>
        <p:nvSpPr>
          <p:cNvPr id="3" name="Content Placeholder 2"/>
          <p:cNvSpPr>
            <a:spLocks noGrp="1"/>
          </p:cNvSpPr>
          <p:nvPr>
            <p:ph idx="1"/>
          </p:nvPr>
        </p:nvSpPr>
        <p:spPr>
          <a:xfrm>
            <a:off x="628649" y="2202748"/>
            <a:ext cx="7886700" cy="4351338"/>
          </a:xfrm>
        </p:spPr>
        <p:txBody>
          <a:bodyPr rtlCol="0">
            <a:normAutofit fontScale="92500"/>
          </a:bodyPr>
          <a:lstStyle/>
          <a:p>
            <a:pPr marL="287338" indent="-287338" rtl="0">
              <a:buNone/>
            </a:pPr>
            <a:r>
              <a:rPr lang="es-US" sz="2400" dirty="0"/>
              <a:t>1. Prestar atención y responder a las señales de hambre y saciedad.</a:t>
            </a:r>
          </a:p>
          <a:p>
            <a:pPr marL="287338" indent="-287338" rtl="0">
              <a:buNone/>
            </a:pPr>
            <a:r>
              <a:rPr lang="es-US" sz="2400" dirty="0"/>
              <a:t>2. Aprender a comer la comida que los adultos comen.</a:t>
            </a:r>
          </a:p>
          <a:p>
            <a:pPr marL="287338" indent="-287338" rtl="0">
              <a:buNone/>
            </a:pPr>
            <a:r>
              <a:rPr lang="es-US" sz="2400" dirty="0"/>
              <a:t>3. Ser ejemplo de los modales en la mesa y las habilidades sociales a la hora de comer.</a:t>
            </a:r>
          </a:p>
          <a:p>
            <a:pPr marL="287338" indent="-287338" rtl="0">
              <a:buNone/>
            </a:pPr>
            <a:r>
              <a:rPr lang="es-US" sz="2400" dirty="0"/>
              <a:t>4. Comer la cantidad de alimentos que necesita.</a:t>
            </a:r>
          </a:p>
          <a:p>
            <a:pPr marL="287338" indent="-287338" rtl="0">
              <a:buNone/>
            </a:pPr>
            <a:r>
              <a:rPr lang="es-US" sz="2400" dirty="0"/>
              <a:t>5. Confiar en las decisiones que los niños toman en cuanto a la alimentación.</a:t>
            </a:r>
          </a:p>
          <a:p>
            <a:pPr marL="287338" indent="-287338" rtl="0">
              <a:buNone/>
            </a:pPr>
            <a:r>
              <a:rPr lang="es-US" sz="2400" dirty="0"/>
              <a:t>6. Crecer de forma previsible de la manera más adecuada para ellos. </a:t>
            </a:r>
          </a:p>
          <a:p>
            <a:pPr marL="287338" indent="-287338" rtl="0">
              <a:buNone/>
            </a:pPr>
            <a:r>
              <a:rPr lang="es-US" sz="2400" dirty="0"/>
              <a:t>7. Tener en cuenta la falta de experiencia alimentaria de los niños.</a:t>
            </a:r>
            <a:endParaRPr lang="en-US" sz="2250" dirty="0"/>
          </a:p>
          <a:p>
            <a:pPr marL="0" indent="0" rtl="0">
              <a:buNone/>
            </a:pPr>
            <a:endParaRPr lang="en-US" sz="2250" dirty="0"/>
          </a:p>
          <a:p>
            <a:pPr marL="0" indent="0" rtl="0">
              <a:buNone/>
            </a:pPr>
            <a:endParaRPr lang="en-US" sz="2250" dirty="0"/>
          </a:p>
          <a:p>
            <a:pPr marL="0" indent="0" rtl="0">
              <a:buNone/>
            </a:pPr>
            <a:endParaRPr lang="en-US" sz="2250" dirty="0"/>
          </a:p>
        </p:txBody>
      </p:sp>
      <p:sp>
        <p:nvSpPr>
          <p:cNvPr id="4" name="Title 1"/>
          <p:cNvSpPr txBox="1">
            <a:spLocks/>
          </p:cNvSpPr>
          <p:nvPr/>
        </p:nvSpPr>
        <p:spPr bwMode="auto">
          <a:xfrm>
            <a:off x="276726" y="1367780"/>
            <a:ext cx="8590547" cy="106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bodyPr>
          <a:lstStyle>
            <a:lvl1pPr algn="l" rtl="0" fontAlgn="base">
              <a:spcBef>
                <a:spcPct val="0"/>
              </a:spcBef>
              <a:spcAft>
                <a:spcPct val="0"/>
              </a:spcAft>
              <a:defRPr sz="3200" b="1" kern="1200">
                <a:solidFill>
                  <a:schemeClr val="tx2"/>
                </a:solidFill>
                <a:latin typeface="Sabon LT Std" panose="02020602060506020403" pitchFamily="18" charset="0"/>
                <a:ea typeface="+mj-ea"/>
                <a:cs typeface="+mj-cs"/>
              </a:defRPr>
            </a:lvl1pPr>
            <a:lvl2pPr algn="l" rtl="0" fontAlgn="base">
              <a:spcBef>
                <a:spcPct val="0"/>
              </a:spcBef>
              <a:spcAft>
                <a:spcPct val="0"/>
              </a:spcAft>
              <a:defRPr sz="3200" b="1">
                <a:solidFill>
                  <a:schemeClr val="tx2"/>
                </a:solidFill>
                <a:latin typeface="Arial Narrow" panose="020B0606020202030204" pitchFamily="34" charset="0"/>
              </a:defRPr>
            </a:lvl2pPr>
            <a:lvl3pPr algn="l" rtl="0" fontAlgn="base">
              <a:spcBef>
                <a:spcPct val="0"/>
              </a:spcBef>
              <a:spcAft>
                <a:spcPct val="0"/>
              </a:spcAft>
              <a:defRPr sz="3200" b="1">
                <a:solidFill>
                  <a:schemeClr val="tx2"/>
                </a:solidFill>
                <a:latin typeface="Arial Narrow" panose="020B0606020202030204" pitchFamily="34" charset="0"/>
              </a:defRPr>
            </a:lvl3pPr>
            <a:lvl4pPr algn="l" rtl="0" fontAlgn="base">
              <a:spcBef>
                <a:spcPct val="0"/>
              </a:spcBef>
              <a:spcAft>
                <a:spcPct val="0"/>
              </a:spcAft>
              <a:defRPr sz="3200" b="1">
                <a:solidFill>
                  <a:schemeClr val="tx2"/>
                </a:solidFill>
                <a:latin typeface="Arial Narrow" panose="020B0606020202030204" pitchFamily="34" charset="0"/>
              </a:defRPr>
            </a:lvl4pPr>
            <a:lvl5pPr algn="l" rtl="0" fontAlgn="base">
              <a:spcBef>
                <a:spcPct val="0"/>
              </a:spcBef>
              <a:spcAft>
                <a:spcPct val="0"/>
              </a:spcAft>
              <a:defRPr sz="3200" b="1">
                <a:solidFill>
                  <a:schemeClr val="tx2"/>
                </a:solidFill>
                <a:latin typeface="Arial Narrow" panose="020B0606020202030204" pitchFamily="34" charset="0"/>
              </a:defRPr>
            </a:lvl5pPr>
            <a:lvl6pPr marL="457200" algn="l" rtl="0" fontAlgn="base">
              <a:spcBef>
                <a:spcPct val="0"/>
              </a:spcBef>
              <a:spcAft>
                <a:spcPct val="0"/>
              </a:spcAft>
              <a:defRPr sz="3200" b="1">
                <a:solidFill>
                  <a:schemeClr val="tx2"/>
                </a:solidFill>
                <a:latin typeface="Arial Narrow" panose="020B0606020202030204" pitchFamily="34" charset="0"/>
              </a:defRPr>
            </a:lvl6pPr>
            <a:lvl7pPr marL="914400" algn="l" rtl="0" fontAlgn="base">
              <a:spcBef>
                <a:spcPct val="0"/>
              </a:spcBef>
              <a:spcAft>
                <a:spcPct val="0"/>
              </a:spcAft>
              <a:defRPr sz="3200" b="1">
                <a:solidFill>
                  <a:schemeClr val="tx2"/>
                </a:solidFill>
                <a:latin typeface="Arial Narrow" panose="020B0606020202030204" pitchFamily="34" charset="0"/>
              </a:defRPr>
            </a:lvl7pPr>
            <a:lvl8pPr marL="1371600" algn="l" rtl="0" fontAlgn="base">
              <a:spcBef>
                <a:spcPct val="0"/>
              </a:spcBef>
              <a:spcAft>
                <a:spcPct val="0"/>
              </a:spcAft>
              <a:defRPr sz="3200" b="1">
                <a:solidFill>
                  <a:schemeClr val="tx2"/>
                </a:solidFill>
                <a:latin typeface="Arial Narrow" panose="020B0606020202030204" pitchFamily="34" charset="0"/>
              </a:defRPr>
            </a:lvl8pPr>
            <a:lvl9pPr marL="1828800" algn="l" rtl="0" fontAlgn="base">
              <a:spcBef>
                <a:spcPct val="0"/>
              </a:spcBef>
              <a:spcAft>
                <a:spcPct val="0"/>
              </a:spcAft>
              <a:defRPr sz="3200" b="1">
                <a:solidFill>
                  <a:schemeClr val="tx2"/>
                </a:solidFill>
                <a:latin typeface="Arial Narrow" panose="020B0606020202030204" pitchFamily="34" charset="0"/>
              </a:defRPr>
            </a:lvl9pPr>
          </a:lstStyle>
          <a:p>
            <a:pPr algn="ctr" rtl="0"/>
            <a:r>
              <a:rPr lang="es-US" sz="1800" dirty="0">
                <a:latin typeface="Montserrat" panose="00000500000000000000" pitchFamily="2" charset="0"/>
              </a:rPr>
              <a:t>De pie para el adulto       	Sentado para el niño</a:t>
            </a:r>
          </a:p>
        </p:txBody>
      </p:sp>
      <p:pic>
        <p:nvPicPr>
          <p:cNvPr id="5" name="FurnitureOutline14"/>
          <p:cNvPicPr/>
          <p:nvPr/>
        </p:nvPicPr>
        <p:blipFill rotWithShape="1">
          <a:blip r:embed="rId3"/>
          <a:stretch>
            <a:fillRect/>
          </a:stretch>
        </p:blipFill>
        <p:spPr>
          <a:xfrm>
            <a:off x="7067337" y="1016977"/>
            <a:ext cx="492919" cy="714375"/>
          </a:xfrm>
          <a:prstGeom prst="rect">
            <a:avLst/>
          </a:prstGeom>
        </p:spPr>
      </p:pic>
      <p:pic>
        <p:nvPicPr>
          <p:cNvPr id="6" name="inf1"/>
          <p:cNvPicPr/>
          <p:nvPr/>
        </p:nvPicPr>
        <p:blipFill rotWithShape="1">
          <a:blip r:embed="rId4"/>
          <a:stretch>
            <a:fillRect/>
          </a:stretch>
        </p:blipFill>
        <p:spPr>
          <a:xfrm>
            <a:off x="1830203" y="879044"/>
            <a:ext cx="342900" cy="892969"/>
          </a:xfrm>
          <a:prstGeom prst="rect">
            <a:avLst/>
          </a:prstGeom>
        </p:spPr>
      </p:pic>
    </p:spTree>
    <p:extLst>
      <p:ext uri="{BB962C8B-B14F-4D97-AF65-F5344CB8AC3E}">
        <p14:creationId xmlns:p14="http://schemas.microsoft.com/office/powerpoint/2010/main" val="34196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algn="ctr" rtl="0"/>
            <a:r>
              <a:rPr lang="es-US"/>
              <a:t>Prácticas de alimentación</a:t>
            </a:r>
          </a:p>
        </p:txBody>
      </p:sp>
      <p:sp>
        <p:nvSpPr>
          <p:cNvPr id="3" name="Text Placeholder 2"/>
          <p:cNvSpPr>
            <a:spLocks noGrp="1"/>
          </p:cNvSpPr>
          <p:nvPr>
            <p:ph type="body" idx="1"/>
          </p:nvPr>
        </p:nvSpPr>
        <p:spPr>
          <a:solidFill>
            <a:srgbClr val="92D050"/>
          </a:solidFill>
        </p:spPr>
        <p:txBody>
          <a:bodyPr rtlCol="0">
            <a:normAutofit/>
          </a:bodyPr>
          <a:lstStyle/>
          <a:p>
            <a:pPr rtl="0"/>
            <a:r>
              <a:rPr lang="es-US" sz="1700" dirty="0"/>
              <a:t>Prácticas de alimentación infantil saludable</a:t>
            </a:r>
          </a:p>
        </p:txBody>
      </p:sp>
      <p:sp>
        <p:nvSpPr>
          <p:cNvPr id="4" name="Content Placeholder 3"/>
          <p:cNvSpPr>
            <a:spLocks noGrp="1"/>
          </p:cNvSpPr>
          <p:nvPr>
            <p:ph sz="half" idx="2"/>
          </p:nvPr>
        </p:nvSpPr>
        <p:spPr>
          <a:xfrm>
            <a:off x="629841" y="2699040"/>
            <a:ext cx="3999309" cy="3684588"/>
          </a:xfrm>
        </p:spPr>
        <p:txBody>
          <a:bodyPr rtlCol="0">
            <a:normAutofit/>
          </a:bodyPr>
          <a:lstStyle/>
          <a:p>
            <a:pPr marL="0" indent="0" rtl="0">
              <a:spcBef>
                <a:spcPts val="1200"/>
              </a:spcBef>
              <a:buNone/>
            </a:pPr>
            <a:r>
              <a:rPr lang="es-US" sz="1700" b="0" dirty="0"/>
              <a:t>Permitir que los niños decidan qué y cuánto van a comer.</a:t>
            </a:r>
          </a:p>
          <a:p>
            <a:pPr marL="0" indent="0" rtl="0">
              <a:spcBef>
                <a:spcPts val="1200"/>
              </a:spcBef>
              <a:buNone/>
            </a:pPr>
            <a:r>
              <a:rPr lang="es-US" sz="1700" b="0" dirty="0"/>
              <a:t>Ser el ejemplo de una alimentación saludable.</a:t>
            </a:r>
          </a:p>
          <a:p>
            <a:pPr marL="0" indent="0" rtl="0">
              <a:spcBef>
                <a:spcPts val="1200"/>
              </a:spcBef>
              <a:buNone/>
            </a:pPr>
            <a:r>
              <a:rPr lang="es-US" sz="1700" b="0" dirty="0"/>
              <a:t>Ofrecer repetidamente </a:t>
            </a:r>
            <a:br>
              <a:rPr lang="es-US" sz="1700" b="0" dirty="0"/>
            </a:br>
            <a:r>
              <a:rPr lang="es-US" sz="1700" b="0" dirty="0"/>
              <a:t>nuevos alimentos preparados de distintas maneras.</a:t>
            </a:r>
          </a:p>
          <a:p>
            <a:pPr marL="0" indent="0" rtl="0">
              <a:spcBef>
                <a:spcPts val="1200"/>
              </a:spcBef>
              <a:buNone/>
            </a:pPr>
            <a:r>
              <a:rPr lang="es-US" sz="1700" b="0" dirty="0"/>
              <a:t>Alentar poco a poco a los niños a probar alimentos nuevos.</a:t>
            </a:r>
          </a:p>
          <a:p>
            <a:pPr marL="0" indent="0" rtl="0">
              <a:spcBef>
                <a:spcPts val="1200"/>
              </a:spcBef>
              <a:buNone/>
            </a:pPr>
            <a:r>
              <a:rPr lang="es-US" sz="1700" b="0" dirty="0"/>
              <a:t>Preguntar a los niños si </a:t>
            </a:r>
            <a:br>
              <a:rPr lang="es-US" sz="1700" b="0" dirty="0"/>
            </a:br>
            <a:r>
              <a:rPr lang="es-US" sz="1700" b="0" dirty="0"/>
              <a:t>ya están satisfechos cuando pidan repetir la comida.</a:t>
            </a:r>
          </a:p>
        </p:txBody>
      </p:sp>
      <p:sp>
        <p:nvSpPr>
          <p:cNvPr id="5" name="Text Placeholder 4"/>
          <p:cNvSpPr>
            <a:spLocks noGrp="1"/>
          </p:cNvSpPr>
          <p:nvPr>
            <p:ph type="body" sz="quarter" idx="3"/>
          </p:nvPr>
        </p:nvSpPr>
        <p:spPr>
          <a:solidFill>
            <a:srgbClr val="F05A66"/>
          </a:solidFill>
        </p:spPr>
        <p:txBody>
          <a:bodyPr rtlCol="0">
            <a:normAutofit/>
          </a:bodyPr>
          <a:lstStyle/>
          <a:p>
            <a:pPr rtl="0"/>
            <a:r>
              <a:rPr lang="es-US" sz="1700"/>
              <a:t>Prácticas de alimentación infantil poco saludables</a:t>
            </a:r>
          </a:p>
        </p:txBody>
      </p:sp>
      <p:sp>
        <p:nvSpPr>
          <p:cNvPr id="6" name="Content Placeholder 5"/>
          <p:cNvSpPr>
            <a:spLocks noGrp="1"/>
          </p:cNvSpPr>
          <p:nvPr>
            <p:ph sz="quarter" idx="4"/>
          </p:nvPr>
        </p:nvSpPr>
        <p:spPr>
          <a:xfrm>
            <a:off x="4629151" y="2699040"/>
            <a:ext cx="4286249" cy="3684588"/>
          </a:xfrm>
        </p:spPr>
        <p:txBody>
          <a:bodyPr rtlCol="0">
            <a:normAutofit/>
          </a:bodyPr>
          <a:lstStyle/>
          <a:p>
            <a:pPr marL="0" indent="0" rtl="0">
              <a:spcBef>
                <a:spcPts val="1200"/>
              </a:spcBef>
              <a:buNone/>
            </a:pPr>
            <a:r>
              <a:rPr lang="es-US" sz="1700" b="0" dirty="0"/>
              <a:t>Presionar a los niños para </a:t>
            </a:r>
            <a:br>
              <a:rPr lang="es-US" sz="1700" b="0" dirty="0"/>
            </a:br>
            <a:r>
              <a:rPr lang="es-US" sz="1700" b="0" dirty="0"/>
              <a:t>que coman.</a:t>
            </a:r>
          </a:p>
          <a:p>
            <a:pPr marL="0" indent="0" rtl="0">
              <a:spcBef>
                <a:spcPts val="1200"/>
              </a:spcBef>
              <a:buNone/>
            </a:pPr>
            <a:r>
              <a:rPr lang="es-US" sz="1700" b="0" dirty="0"/>
              <a:t>Usar los alimentos como medio de castigo o recompensa.</a:t>
            </a:r>
          </a:p>
          <a:p>
            <a:pPr marL="0" indent="0" rtl="0">
              <a:spcBef>
                <a:spcPts val="1200"/>
              </a:spcBef>
              <a:buNone/>
            </a:pPr>
            <a:r>
              <a:rPr lang="es-US" sz="1700" b="0" dirty="0"/>
              <a:t>Elogiar a los niños cuando </a:t>
            </a:r>
            <a:br>
              <a:rPr lang="es-US" sz="1700" b="0" dirty="0"/>
            </a:br>
            <a:r>
              <a:rPr lang="es-US" sz="1700" b="0" dirty="0"/>
              <a:t>se terminan la comida. </a:t>
            </a:r>
          </a:p>
          <a:p>
            <a:pPr marL="0" indent="0" rtl="0">
              <a:spcBef>
                <a:spcPts val="1200"/>
              </a:spcBef>
              <a:buNone/>
            </a:pPr>
            <a:r>
              <a:rPr lang="es-US" sz="1700" b="0" dirty="0"/>
              <a:t>Restricción de algunas comidas.</a:t>
            </a:r>
          </a:p>
          <a:p>
            <a:pPr rtl="0">
              <a:spcBef>
                <a:spcPts val="1200"/>
              </a:spcBef>
            </a:pPr>
            <a:endParaRPr lang="en-US" sz="1700" b="0" dirty="0"/>
          </a:p>
          <a:p>
            <a:pPr rtl="0"/>
            <a:endParaRPr lang="en-US" sz="1700" dirty="0"/>
          </a:p>
        </p:txBody>
      </p:sp>
      <p:sp>
        <p:nvSpPr>
          <p:cNvPr id="7" name="Rectangle 6"/>
          <p:cNvSpPr/>
          <p:nvPr/>
        </p:nvSpPr>
        <p:spPr>
          <a:xfrm>
            <a:off x="-233333" y="1290250"/>
            <a:ext cx="1107996" cy="300082"/>
          </a:xfrm>
          <a:prstGeom prst="rect">
            <a:avLst/>
          </a:prstGeom>
        </p:spPr>
        <p:txBody>
          <a:bodyPr wrap="none" rtlCol="0">
            <a:spAutoFit/>
          </a:bodyPr>
          <a:lstStyle/>
          <a:p>
            <a:pPr rtl="0"/>
            <a:r>
              <a:rPr lang="es-US" sz="1350"/>
              <a:t>	</a:t>
            </a:r>
          </a:p>
        </p:txBody>
      </p:sp>
    </p:spTree>
    <p:extLst>
      <p:ext uri="{BB962C8B-B14F-4D97-AF65-F5344CB8AC3E}">
        <p14:creationId xmlns:p14="http://schemas.microsoft.com/office/powerpoint/2010/main" val="3279686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954213"/>
            <a:ext cx="7086600" cy="3600450"/>
          </a:xfrm>
        </p:spPr>
        <p:txBody>
          <a:bodyPr rtlCol="0"/>
          <a:lstStyle/>
          <a:p>
            <a:pPr rtl="0"/>
            <a:endParaRPr lang="en-US"/>
          </a:p>
          <a:p>
            <a:pPr rtl="0"/>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776" y="274320"/>
            <a:ext cx="8196448" cy="6309360"/>
          </a:xfrm>
          <a:prstGeom prst="rect">
            <a:avLst/>
          </a:prstGeom>
        </p:spPr>
      </p:pic>
      <p:sp>
        <p:nvSpPr>
          <p:cNvPr id="2" name="TextBox 1"/>
          <p:cNvSpPr txBox="1"/>
          <p:nvPr/>
        </p:nvSpPr>
        <p:spPr>
          <a:xfrm>
            <a:off x="1530928" y="483278"/>
            <a:ext cx="6388100" cy="430887"/>
          </a:xfrm>
          <a:prstGeom prst="rect">
            <a:avLst/>
          </a:prstGeom>
          <a:noFill/>
        </p:spPr>
        <p:txBody>
          <a:bodyPr wrap="square" rtlCol="0">
            <a:spAutoFit/>
          </a:bodyPr>
          <a:lstStyle/>
          <a:p>
            <a:pPr algn="ctr"/>
            <a:r>
              <a:rPr lang="es-ES" sz="2200" b="1" dirty="0">
                <a:solidFill>
                  <a:schemeClr val="accent6"/>
                </a:solidFill>
              </a:rPr>
              <a:t>Frases que </a:t>
            </a:r>
            <a:r>
              <a:rPr lang="es-ES" sz="2200" b="1" i="1" dirty="0">
                <a:solidFill>
                  <a:schemeClr val="accent6"/>
                </a:solidFill>
              </a:rPr>
              <a:t>AYUDAN</a:t>
            </a:r>
            <a:r>
              <a:rPr lang="es-ES" sz="2200" b="1" dirty="0">
                <a:solidFill>
                  <a:schemeClr val="accent6"/>
                </a:solidFill>
              </a:rPr>
              <a:t> o que </a:t>
            </a:r>
            <a:r>
              <a:rPr lang="es-ES" sz="2200" b="1" i="1" dirty="0">
                <a:solidFill>
                  <a:schemeClr val="accent6"/>
                </a:solidFill>
              </a:rPr>
              <a:t>OBSTACULIZAN</a:t>
            </a:r>
            <a:endParaRPr lang="en-US" sz="2200" b="1" i="1" dirty="0">
              <a:solidFill>
                <a:schemeClr val="accent6"/>
              </a:solidFill>
            </a:endParaRPr>
          </a:p>
        </p:txBody>
      </p:sp>
      <p:sp>
        <p:nvSpPr>
          <p:cNvPr id="5" name="TextBox 4"/>
          <p:cNvSpPr txBox="1"/>
          <p:nvPr/>
        </p:nvSpPr>
        <p:spPr>
          <a:xfrm>
            <a:off x="2005590" y="992055"/>
            <a:ext cx="5572126" cy="600164"/>
          </a:xfrm>
          <a:prstGeom prst="rect">
            <a:avLst/>
          </a:prstGeom>
          <a:noFill/>
        </p:spPr>
        <p:txBody>
          <a:bodyPr wrap="square" rtlCol="0">
            <a:spAutoFit/>
          </a:bodyPr>
          <a:lstStyle/>
          <a:p>
            <a:pPr algn="ctr"/>
            <a:r>
              <a:rPr lang="es-ES" sz="1100" b="1" dirty="0">
                <a:latin typeface="Times New Roman" panose="02020603050405020304" pitchFamily="18" charset="0"/>
                <a:cs typeface="Times New Roman" panose="02020603050405020304" pitchFamily="18" charset="0"/>
              </a:rPr>
              <a:t>Como cuidador, usted desempeña el papel principal en el comportamiento alimenticio de su hijo. Lo que dice tiene un impacto en el desarrollo de hábitos alimenticios saludables. ¡Las frases negativas pueden cambiarse fácilmente por otras frases positivas y útiles!</a:t>
            </a:r>
            <a:endParaRPr lang="en-US" sz="11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54569" y="1716058"/>
            <a:ext cx="3815772" cy="400110"/>
          </a:xfrm>
          <a:prstGeom prst="rect">
            <a:avLst/>
          </a:prstGeom>
          <a:noFill/>
        </p:spPr>
        <p:txBody>
          <a:bodyPr wrap="square" rtlCol="0">
            <a:spAutoFit/>
          </a:bodyPr>
          <a:lstStyle/>
          <a:p>
            <a:r>
              <a:rPr lang="en-US" sz="2000" b="1" dirty="0">
                <a:solidFill>
                  <a:schemeClr val="accent6"/>
                </a:solidFill>
              </a:rPr>
              <a:t>Frases que </a:t>
            </a:r>
            <a:r>
              <a:rPr lang="en-US" sz="2000" b="1" i="1" dirty="0">
                <a:solidFill>
                  <a:schemeClr val="accent6"/>
                </a:solidFill>
              </a:rPr>
              <a:t>OBSTACULIZAN</a:t>
            </a:r>
          </a:p>
        </p:txBody>
      </p:sp>
      <p:sp>
        <p:nvSpPr>
          <p:cNvPr id="8" name="TextBox 7"/>
          <p:cNvSpPr txBox="1"/>
          <p:nvPr/>
        </p:nvSpPr>
        <p:spPr>
          <a:xfrm>
            <a:off x="4724978" y="1716058"/>
            <a:ext cx="3815772" cy="400110"/>
          </a:xfrm>
          <a:prstGeom prst="rect">
            <a:avLst/>
          </a:prstGeom>
          <a:noFill/>
        </p:spPr>
        <p:txBody>
          <a:bodyPr wrap="square" rtlCol="0">
            <a:spAutoFit/>
          </a:bodyPr>
          <a:lstStyle/>
          <a:p>
            <a:r>
              <a:rPr lang="en-US" sz="2000" b="1" dirty="0">
                <a:solidFill>
                  <a:schemeClr val="accent6"/>
                </a:solidFill>
              </a:rPr>
              <a:t>Frases que </a:t>
            </a:r>
            <a:r>
              <a:rPr lang="en-US" sz="2000" b="1" i="1" dirty="0">
                <a:solidFill>
                  <a:schemeClr val="accent6"/>
                </a:solidFill>
              </a:rPr>
              <a:t>AYUDAN</a:t>
            </a:r>
          </a:p>
        </p:txBody>
      </p:sp>
      <p:sp>
        <p:nvSpPr>
          <p:cNvPr id="9" name="TextBox 8"/>
          <p:cNvSpPr txBox="1"/>
          <p:nvPr/>
        </p:nvSpPr>
        <p:spPr>
          <a:xfrm>
            <a:off x="565728" y="2063577"/>
            <a:ext cx="2575598" cy="271696"/>
          </a:xfrm>
          <a:prstGeom prst="rect">
            <a:avLst/>
          </a:prstGeom>
          <a:noFill/>
        </p:spPr>
        <p:txBody>
          <a:bodyPr wrap="square" rtlCol="0">
            <a:spAutoFit/>
          </a:bodyPr>
          <a:lstStyle/>
          <a:p>
            <a:r>
              <a:rPr lang="en-US" sz="1100" b="1" dirty="0"/>
              <a:t>EN LUGAR DE ESTO...</a:t>
            </a:r>
          </a:p>
        </p:txBody>
      </p:sp>
      <p:sp>
        <p:nvSpPr>
          <p:cNvPr id="10" name="TextBox 9"/>
          <p:cNvSpPr txBox="1"/>
          <p:nvPr/>
        </p:nvSpPr>
        <p:spPr>
          <a:xfrm>
            <a:off x="565728" y="2314863"/>
            <a:ext cx="3939597" cy="728597"/>
          </a:xfrm>
          <a:prstGeom prst="rect">
            <a:avLst/>
          </a:prstGeom>
          <a:noFill/>
        </p:spPr>
        <p:txBody>
          <a:bodyPr wrap="square" rtlCol="0">
            <a:spAutoFit/>
          </a:bodyPr>
          <a:lstStyle/>
          <a:p>
            <a:pPr>
              <a:lnSpc>
                <a:spcPts val="1000"/>
              </a:lnSpc>
            </a:pPr>
            <a:r>
              <a:rPr lang="es-ES" sz="800" i="1" dirty="0">
                <a:latin typeface="Times New Roman" panose="02020603050405020304" pitchFamily="18" charset="0"/>
                <a:cs typeface="Times New Roman" panose="02020603050405020304" pitchFamily="18" charset="0"/>
              </a:rPr>
              <a:t>Come eso por mí.</a:t>
            </a:r>
          </a:p>
          <a:p>
            <a:pPr>
              <a:lnSpc>
                <a:spcPts val="1000"/>
              </a:lnSpc>
            </a:pPr>
            <a:r>
              <a:rPr lang="es-ES" sz="800" i="1" dirty="0">
                <a:latin typeface="Times New Roman" panose="02020603050405020304" pitchFamily="18" charset="0"/>
                <a:cs typeface="Times New Roman" panose="02020603050405020304" pitchFamily="18" charset="0"/>
              </a:rPr>
              <a:t>Si ya no comes, me voy a enojar.</a:t>
            </a:r>
          </a:p>
          <a:p>
            <a:pPr>
              <a:lnSpc>
                <a:spcPts val="1000"/>
              </a:lnSpc>
            </a:pPr>
            <a:r>
              <a:rPr lang="es-ES" sz="800" dirty="0">
                <a:latin typeface="Times New Roman" panose="02020603050405020304" pitchFamily="18" charset="0"/>
                <a:cs typeface="Times New Roman" panose="02020603050405020304" pitchFamily="18" charset="0"/>
              </a:rPr>
              <a:t>Este tipo de frases le enseñan a su hijo a comer para obtener a cambio aprobación y amor. Esto puede llevar a su hijo a tener comportamientos, actitudes y creencias poco saludables sobre la comida y sobre sí mismo.</a:t>
            </a:r>
          </a:p>
        </p:txBody>
      </p:sp>
      <p:sp>
        <p:nvSpPr>
          <p:cNvPr id="11" name="TextBox 10"/>
          <p:cNvSpPr txBox="1"/>
          <p:nvPr/>
        </p:nvSpPr>
        <p:spPr>
          <a:xfrm>
            <a:off x="565728" y="3033935"/>
            <a:ext cx="2575598" cy="271696"/>
          </a:xfrm>
          <a:prstGeom prst="rect">
            <a:avLst/>
          </a:prstGeom>
          <a:noFill/>
        </p:spPr>
        <p:txBody>
          <a:bodyPr wrap="square" rtlCol="0">
            <a:spAutoFit/>
          </a:bodyPr>
          <a:lstStyle/>
          <a:p>
            <a:r>
              <a:rPr lang="en-US" sz="1100" b="1" dirty="0"/>
              <a:t>EN LUGAR DE ESTO...</a:t>
            </a:r>
          </a:p>
        </p:txBody>
      </p:sp>
      <p:sp>
        <p:nvSpPr>
          <p:cNvPr id="12" name="TextBox 11"/>
          <p:cNvSpPr txBox="1"/>
          <p:nvPr/>
        </p:nvSpPr>
        <p:spPr>
          <a:xfrm>
            <a:off x="565728" y="3275696"/>
            <a:ext cx="3939597" cy="853760"/>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Eres una niña muy grande; te terminaste todos tus guisantes.</a:t>
            </a:r>
          </a:p>
          <a:p>
            <a:pPr>
              <a:lnSpc>
                <a:spcPts val="1000"/>
              </a:lnSpc>
            </a:pPr>
            <a:r>
              <a:rPr lang="es-ES" sz="800" b="1" i="1" dirty="0">
                <a:latin typeface="Times New Roman" panose="02020603050405020304" pitchFamily="18" charset="0"/>
                <a:cs typeface="Times New Roman" panose="02020603050405020304" pitchFamily="18" charset="0"/>
              </a:rPr>
              <a:t>Jenny, mira a tu hermana. Se comió todo el plátano.</a:t>
            </a:r>
          </a:p>
          <a:p>
            <a:pPr>
              <a:lnSpc>
                <a:spcPts val="1000"/>
              </a:lnSpc>
            </a:pPr>
            <a:r>
              <a:rPr lang="es-ES" sz="800" b="1" i="1" dirty="0">
                <a:latin typeface="Times New Roman" panose="02020603050405020304" pitchFamily="18" charset="0"/>
                <a:cs typeface="Times New Roman" panose="02020603050405020304" pitchFamily="18" charset="0"/>
              </a:rPr>
              <a:t>Debes comer un bocado más antes de levantarte de la mesa.</a:t>
            </a:r>
          </a:p>
          <a:p>
            <a:pPr>
              <a:lnSpc>
                <a:spcPts val="1000"/>
              </a:lnSpc>
            </a:pPr>
            <a:r>
              <a:rPr lang="es-ES" sz="800" dirty="0">
                <a:latin typeface="Times New Roman" panose="02020603050405020304" pitchFamily="18" charset="0"/>
                <a:cs typeface="Times New Roman" panose="02020603050405020304" pitchFamily="18" charset="0"/>
              </a:rPr>
              <a:t>Este tipo de frases le enseñan a su hijo a ignorar sus señales de saciedad. Es mejor que los niños dejen de comer cuando se sientan llenos o satisfechos que cuando se hayan acabado toda la comida.</a:t>
            </a:r>
          </a:p>
        </p:txBody>
      </p:sp>
      <p:sp>
        <p:nvSpPr>
          <p:cNvPr id="13" name="TextBox 12"/>
          <p:cNvSpPr txBox="1"/>
          <p:nvPr/>
        </p:nvSpPr>
        <p:spPr>
          <a:xfrm>
            <a:off x="565728" y="4129456"/>
            <a:ext cx="2575598" cy="271696"/>
          </a:xfrm>
          <a:prstGeom prst="rect">
            <a:avLst/>
          </a:prstGeom>
          <a:noFill/>
        </p:spPr>
        <p:txBody>
          <a:bodyPr wrap="square" rtlCol="0">
            <a:spAutoFit/>
          </a:bodyPr>
          <a:lstStyle/>
          <a:p>
            <a:r>
              <a:rPr lang="en-US" sz="1100" b="1" dirty="0"/>
              <a:t>EN LUGAR DE ESTO...</a:t>
            </a:r>
          </a:p>
        </p:txBody>
      </p:sp>
      <p:sp>
        <p:nvSpPr>
          <p:cNvPr id="14" name="TextBox 13"/>
          <p:cNvSpPr txBox="1"/>
          <p:nvPr/>
        </p:nvSpPr>
        <p:spPr>
          <a:xfrm>
            <a:off x="565728" y="4380742"/>
            <a:ext cx="3939597" cy="605294"/>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¿Ves? No tenía tan mal sabor, ¿o sí?</a:t>
            </a:r>
          </a:p>
          <a:p>
            <a:pPr>
              <a:lnSpc>
                <a:spcPts val="1000"/>
              </a:lnSpc>
            </a:pPr>
            <a:endParaRPr lang="es-ES" sz="800" dirty="0">
              <a:latin typeface="Times New Roman" panose="02020603050405020304" pitchFamily="18" charset="0"/>
              <a:cs typeface="Times New Roman" panose="02020603050405020304" pitchFamily="18" charset="0"/>
            </a:endParaRPr>
          </a:p>
          <a:p>
            <a:pPr>
              <a:lnSpc>
                <a:spcPts val="1000"/>
              </a:lnSpc>
            </a:pPr>
            <a:r>
              <a:rPr lang="es-ES" sz="800" dirty="0">
                <a:latin typeface="Times New Roman" panose="02020603050405020304" pitchFamily="18" charset="0"/>
                <a:cs typeface="Times New Roman" panose="02020603050405020304" pitchFamily="18" charset="0"/>
              </a:rPr>
              <a:t>Esto implica para su hijo que se equivocó al rechazar la comida. Esto puede llevar a actitudes poco saludables sobre la comida o sobre sí mismo.</a:t>
            </a:r>
          </a:p>
        </p:txBody>
      </p:sp>
      <p:sp>
        <p:nvSpPr>
          <p:cNvPr id="15" name="TextBox 14"/>
          <p:cNvSpPr txBox="1"/>
          <p:nvPr/>
        </p:nvSpPr>
        <p:spPr>
          <a:xfrm>
            <a:off x="565728" y="5238097"/>
            <a:ext cx="2575598" cy="271696"/>
          </a:xfrm>
          <a:prstGeom prst="rect">
            <a:avLst/>
          </a:prstGeom>
          <a:noFill/>
        </p:spPr>
        <p:txBody>
          <a:bodyPr wrap="square" rtlCol="0">
            <a:spAutoFit/>
          </a:bodyPr>
          <a:lstStyle/>
          <a:p>
            <a:r>
              <a:rPr lang="en-US" sz="1100" b="1" dirty="0"/>
              <a:t>EN LUGAR DE ESTO...</a:t>
            </a:r>
          </a:p>
        </p:txBody>
      </p:sp>
      <p:sp>
        <p:nvSpPr>
          <p:cNvPr id="16" name="TextBox 15"/>
          <p:cNvSpPr txBox="1"/>
          <p:nvPr/>
        </p:nvSpPr>
        <p:spPr>
          <a:xfrm>
            <a:off x="554569" y="5508433"/>
            <a:ext cx="4093631" cy="853760"/>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No hay postre hasta que te acabes las verduras.</a:t>
            </a:r>
          </a:p>
          <a:p>
            <a:pPr>
              <a:lnSpc>
                <a:spcPts val="1000"/>
              </a:lnSpc>
            </a:pPr>
            <a:r>
              <a:rPr lang="es-ES" sz="800" b="1" i="1" dirty="0">
                <a:latin typeface="Times New Roman" panose="02020603050405020304" pitchFamily="18" charset="0"/>
                <a:cs typeface="Times New Roman" panose="02020603050405020304" pitchFamily="18" charset="0"/>
              </a:rPr>
              <a:t>Si dejas de llorar, te doy una galleta.</a:t>
            </a:r>
          </a:p>
          <a:p>
            <a:pPr>
              <a:lnSpc>
                <a:spcPts val="1000"/>
              </a:lnSpc>
            </a:pPr>
            <a:r>
              <a:rPr lang="es-ES" sz="800" dirty="0">
                <a:latin typeface="Times New Roman" panose="02020603050405020304" pitchFamily="18" charset="0"/>
                <a:cs typeface="Times New Roman" panose="02020603050405020304" pitchFamily="18" charset="0"/>
              </a:rPr>
              <a:t>Ofrecer algunos alimentos —como el postre— como recompensa por terminarse los demás —como las verduras— hace que algunos alimentos parezcan mejores que otros. Recibir una golosina cuando está molesto enseña a su hijo a comer para sentirse mejor. Esto puede provocar que coma de más.</a:t>
            </a:r>
          </a:p>
        </p:txBody>
      </p:sp>
      <p:sp>
        <p:nvSpPr>
          <p:cNvPr id="17" name="TextBox 16"/>
          <p:cNvSpPr txBox="1"/>
          <p:nvPr/>
        </p:nvSpPr>
        <p:spPr>
          <a:xfrm>
            <a:off x="4741814" y="2063577"/>
            <a:ext cx="2575598" cy="271696"/>
          </a:xfrm>
          <a:prstGeom prst="rect">
            <a:avLst/>
          </a:prstGeom>
          <a:noFill/>
        </p:spPr>
        <p:txBody>
          <a:bodyPr wrap="square" rtlCol="0">
            <a:spAutoFit/>
          </a:bodyPr>
          <a:lstStyle/>
          <a:p>
            <a:r>
              <a:rPr lang="en-US" sz="1100" b="1" dirty="0"/>
              <a:t>INTENTE...</a:t>
            </a:r>
          </a:p>
        </p:txBody>
      </p:sp>
      <p:sp>
        <p:nvSpPr>
          <p:cNvPr id="18" name="TextBox 17"/>
          <p:cNvSpPr txBox="1"/>
          <p:nvPr/>
        </p:nvSpPr>
        <p:spPr>
          <a:xfrm>
            <a:off x="4730656" y="2314863"/>
            <a:ext cx="3727544" cy="733534"/>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Este kiwi es dulce como una fresa.</a:t>
            </a:r>
          </a:p>
          <a:p>
            <a:pPr>
              <a:lnSpc>
                <a:spcPts val="1000"/>
              </a:lnSpc>
            </a:pPr>
            <a:r>
              <a:rPr lang="es-ES" sz="800" b="1" i="1" dirty="0">
                <a:latin typeface="Times New Roman" panose="02020603050405020304" pitchFamily="18" charset="0"/>
                <a:cs typeface="Times New Roman" panose="02020603050405020304" pitchFamily="18" charset="0"/>
              </a:rPr>
              <a:t>¡Estos rábanos son muy crocantes!</a:t>
            </a:r>
          </a:p>
          <a:p>
            <a:pPr>
              <a:lnSpc>
                <a:spcPts val="1000"/>
              </a:lnSpc>
            </a:pPr>
            <a:endParaRPr lang="es-ES" sz="800" b="1" dirty="0">
              <a:latin typeface="Times New Roman" panose="02020603050405020304" pitchFamily="18" charset="0"/>
              <a:cs typeface="Times New Roman" panose="02020603050405020304" pitchFamily="18" charset="0"/>
            </a:endParaRPr>
          </a:p>
          <a:p>
            <a:pPr>
              <a:lnSpc>
                <a:spcPts val="1000"/>
              </a:lnSpc>
            </a:pPr>
            <a:r>
              <a:rPr lang="es-ES" sz="800" dirty="0">
                <a:latin typeface="Times New Roman" panose="02020603050405020304" pitchFamily="18" charset="0"/>
                <a:cs typeface="Times New Roman" panose="02020603050405020304" pitchFamily="18" charset="0"/>
              </a:rPr>
              <a:t>Frases como esta ayudan a señalar las cualidades sensoriales de los alimentos. </a:t>
            </a:r>
            <a:br>
              <a:rPr lang="es-ES" sz="800" dirty="0">
                <a:latin typeface="Times New Roman" panose="02020603050405020304" pitchFamily="18" charset="0"/>
                <a:cs typeface="Times New Roman" panose="02020603050405020304" pitchFamily="18" charset="0"/>
              </a:rPr>
            </a:br>
            <a:r>
              <a:rPr lang="es-ES" sz="800" dirty="0">
                <a:latin typeface="Times New Roman" panose="02020603050405020304" pitchFamily="18" charset="0"/>
                <a:cs typeface="Times New Roman" panose="02020603050405020304" pitchFamily="18" charset="0"/>
              </a:rPr>
              <a:t>Estas animan a su hijo a probar alimentos nuevos.</a:t>
            </a:r>
          </a:p>
        </p:txBody>
      </p:sp>
      <p:sp>
        <p:nvSpPr>
          <p:cNvPr id="19" name="TextBox 18"/>
          <p:cNvSpPr txBox="1"/>
          <p:nvPr/>
        </p:nvSpPr>
        <p:spPr>
          <a:xfrm>
            <a:off x="4741814" y="3033935"/>
            <a:ext cx="2575598" cy="271696"/>
          </a:xfrm>
          <a:prstGeom prst="rect">
            <a:avLst/>
          </a:prstGeom>
          <a:noFill/>
        </p:spPr>
        <p:txBody>
          <a:bodyPr wrap="square" rtlCol="0">
            <a:spAutoFit/>
          </a:bodyPr>
          <a:lstStyle/>
          <a:p>
            <a:r>
              <a:rPr lang="en-US" sz="1100" b="1" dirty="0"/>
              <a:t>INTENTE...</a:t>
            </a:r>
          </a:p>
        </p:txBody>
      </p:sp>
      <p:sp>
        <p:nvSpPr>
          <p:cNvPr id="20" name="TextBox 19"/>
          <p:cNvSpPr txBox="1"/>
          <p:nvPr/>
        </p:nvSpPr>
        <p:spPr>
          <a:xfrm>
            <a:off x="4724978" y="3275696"/>
            <a:ext cx="2592434" cy="861774"/>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¿Tu estómago te está diciendo que ya estás lleno?</a:t>
            </a:r>
          </a:p>
          <a:p>
            <a:pPr>
              <a:lnSpc>
                <a:spcPts val="1000"/>
              </a:lnSpc>
            </a:pPr>
            <a:r>
              <a:rPr lang="es-ES" sz="800" b="1" i="1" dirty="0">
                <a:latin typeface="Times New Roman" panose="02020603050405020304" pitchFamily="18" charset="0"/>
                <a:cs typeface="Times New Roman" panose="02020603050405020304" pitchFamily="18" charset="0"/>
              </a:rPr>
              <a:t>¿Tu estómago sigue gruñendo de hambre?</a:t>
            </a:r>
          </a:p>
          <a:p>
            <a:pPr>
              <a:lnSpc>
                <a:spcPts val="1000"/>
              </a:lnSpc>
            </a:pPr>
            <a:r>
              <a:rPr lang="es-ES" sz="800" b="1" i="1" dirty="0">
                <a:latin typeface="Times New Roman" panose="02020603050405020304" pitchFamily="18" charset="0"/>
                <a:cs typeface="Times New Roman" panose="02020603050405020304" pitchFamily="18" charset="0"/>
              </a:rPr>
              <a:t>¿Eso fue suficiente para tu pancita?</a:t>
            </a:r>
          </a:p>
          <a:p>
            <a:pPr>
              <a:lnSpc>
                <a:spcPts val="1000"/>
              </a:lnSpc>
            </a:pPr>
            <a:endParaRPr lang="es-ES" sz="800" b="1" i="1" dirty="0">
              <a:latin typeface="Times New Roman" panose="02020603050405020304" pitchFamily="18" charset="0"/>
              <a:cs typeface="Times New Roman" panose="02020603050405020304" pitchFamily="18" charset="0"/>
            </a:endParaRPr>
          </a:p>
          <a:p>
            <a:pPr>
              <a:lnSpc>
                <a:spcPts val="1000"/>
              </a:lnSpc>
            </a:pPr>
            <a:r>
              <a:rPr lang="es-ES" sz="800" dirty="0">
                <a:latin typeface="Times New Roman" panose="02020603050405020304" pitchFamily="18" charset="0"/>
                <a:cs typeface="Times New Roman" panose="02020603050405020304" pitchFamily="18" charset="0"/>
              </a:rPr>
              <a:t>Frases como estas ayudan a que su hijo reconozca cuándo está lleno. Esto puede evitar que coma de más.</a:t>
            </a:r>
          </a:p>
        </p:txBody>
      </p:sp>
      <p:sp>
        <p:nvSpPr>
          <p:cNvPr id="21" name="TextBox 20"/>
          <p:cNvSpPr txBox="1"/>
          <p:nvPr/>
        </p:nvSpPr>
        <p:spPr>
          <a:xfrm>
            <a:off x="4741814" y="4125113"/>
            <a:ext cx="2575598" cy="271696"/>
          </a:xfrm>
          <a:prstGeom prst="rect">
            <a:avLst/>
          </a:prstGeom>
          <a:noFill/>
        </p:spPr>
        <p:txBody>
          <a:bodyPr wrap="square" rtlCol="0">
            <a:spAutoFit/>
          </a:bodyPr>
          <a:lstStyle/>
          <a:p>
            <a:r>
              <a:rPr lang="en-US" sz="1100" b="1" dirty="0"/>
              <a:t>INTENTE...</a:t>
            </a:r>
          </a:p>
        </p:txBody>
      </p:sp>
      <p:sp>
        <p:nvSpPr>
          <p:cNvPr id="22" name="TextBox 21"/>
          <p:cNvSpPr txBox="1"/>
          <p:nvPr/>
        </p:nvSpPr>
        <p:spPr>
          <a:xfrm>
            <a:off x="4741814" y="4424024"/>
            <a:ext cx="3487786" cy="853760"/>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¿Te gusta?</a:t>
            </a:r>
          </a:p>
          <a:p>
            <a:pPr>
              <a:lnSpc>
                <a:spcPts val="1000"/>
              </a:lnSpc>
            </a:pPr>
            <a:r>
              <a:rPr lang="es-ES" sz="800" b="1" i="1" dirty="0">
                <a:latin typeface="Times New Roman" panose="02020603050405020304" pitchFamily="18" charset="0"/>
                <a:cs typeface="Times New Roman" panose="02020603050405020304" pitchFamily="18" charset="0"/>
              </a:rPr>
              <a:t>¿Cuál es tu favorito?</a:t>
            </a:r>
          </a:p>
          <a:p>
            <a:pPr>
              <a:lnSpc>
                <a:spcPts val="1000"/>
              </a:lnSpc>
            </a:pPr>
            <a:r>
              <a:rPr lang="es-ES" sz="800" b="1" i="1" dirty="0">
                <a:latin typeface="Times New Roman" panose="02020603050405020304" pitchFamily="18" charset="0"/>
                <a:cs typeface="Times New Roman" panose="02020603050405020304" pitchFamily="18" charset="0"/>
              </a:rPr>
              <a:t>A todos les gustan distintos alimentos, ¿no?</a:t>
            </a:r>
          </a:p>
          <a:p>
            <a:pPr>
              <a:lnSpc>
                <a:spcPts val="1000"/>
              </a:lnSpc>
            </a:pPr>
            <a:r>
              <a:rPr lang="es-ES" sz="800" dirty="0">
                <a:latin typeface="Times New Roman" panose="02020603050405020304" pitchFamily="18" charset="0"/>
                <a:cs typeface="Times New Roman" panose="02020603050405020304" pitchFamily="18" charset="0"/>
              </a:rPr>
              <a:t>Frases como estas hacen que su hijo sienta que es él quien toma las decisiones. También cambia la atención hacia el sabor de la comida en lugar de hacia quién tenía razón.</a:t>
            </a:r>
          </a:p>
        </p:txBody>
      </p:sp>
      <p:sp>
        <p:nvSpPr>
          <p:cNvPr id="23" name="TextBox 22"/>
          <p:cNvSpPr txBox="1"/>
          <p:nvPr/>
        </p:nvSpPr>
        <p:spPr>
          <a:xfrm>
            <a:off x="4741814" y="5238324"/>
            <a:ext cx="2575598" cy="271696"/>
          </a:xfrm>
          <a:prstGeom prst="rect">
            <a:avLst/>
          </a:prstGeom>
          <a:noFill/>
        </p:spPr>
        <p:txBody>
          <a:bodyPr wrap="square" rtlCol="0">
            <a:spAutoFit/>
          </a:bodyPr>
          <a:lstStyle/>
          <a:p>
            <a:r>
              <a:rPr lang="en-US" sz="1100" b="1" dirty="0"/>
              <a:t>INTENTE...</a:t>
            </a:r>
          </a:p>
        </p:txBody>
      </p:sp>
      <p:sp>
        <p:nvSpPr>
          <p:cNvPr id="24" name="TextBox 23"/>
          <p:cNvSpPr txBox="1"/>
          <p:nvPr/>
        </p:nvSpPr>
        <p:spPr>
          <a:xfrm>
            <a:off x="4741814" y="5527710"/>
            <a:ext cx="3487786" cy="861774"/>
          </a:xfrm>
          <a:prstGeom prst="rect">
            <a:avLst/>
          </a:prstGeom>
          <a:noFill/>
        </p:spPr>
        <p:txBody>
          <a:bodyPr wrap="square" rtlCol="0">
            <a:spAutoFit/>
          </a:bodyPr>
          <a:lstStyle/>
          <a:p>
            <a:pPr>
              <a:lnSpc>
                <a:spcPts val="1000"/>
              </a:lnSpc>
            </a:pPr>
            <a:r>
              <a:rPr lang="es-ES" sz="800" b="1" i="1" dirty="0">
                <a:latin typeface="Times New Roman" panose="02020603050405020304" pitchFamily="18" charset="0"/>
                <a:cs typeface="Times New Roman" panose="02020603050405020304" pitchFamily="18" charset="0"/>
              </a:rPr>
              <a:t>Podemos probar estas verduras después. La siguiente vez, ¿prefieres que estén crudas o cocinadas?</a:t>
            </a:r>
          </a:p>
          <a:p>
            <a:pPr>
              <a:lnSpc>
                <a:spcPts val="1000"/>
              </a:lnSpc>
            </a:pPr>
            <a:r>
              <a:rPr lang="es-ES" sz="800" b="1" i="1" dirty="0">
                <a:latin typeface="Times New Roman" panose="02020603050405020304" pitchFamily="18" charset="0"/>
                <a:cs typeface="Times New Roman" panose="02020603050405020304" pitchFamily="18" charset="0"/>
              </a:rPr>
              <a:t>Lamento que estés triste. Ven, te abrazo.</a:t>
            </a:r>
          </a:p>
          <a:p>
            <a:pPr>
              <a:lnSpc>
                <a:spcPts val="1000"/>
              </a:lnSpc>
            </a:pPr>
            <a:endParaRPr lang="es-ES" sz="800" b="1" i="1" dirty="0">
              <a:latin typeface="Times New Roman" panose="02020603050405020304" pitchFamily="18" charset="0"/>
              <a:cs typeface="Times New Roman" panose="02020603050405020304" pitchFamily="18" charset="0"/>
            </a:endParaRPr>
          </a:p>
          <a:p>
            <a:pPr>
              <a:lnSpc>
                <a:spcPts val="1000"/>
              </a:lnSpc>
            </a:pPr>
            <a:r>
              <a:rPr lang="es-ES" sz="800" dirty="0">
                <a:latin typeface="Times New Roman" panose="02020603050405020304" pitchFamily="18" charset="0"/>
                <a:cs typeface="Times New Roman" panose="02020603050405020304" pitchFamily="18" charset="0"/>
              </a:rPr>
              <a:t>Premie a su hijo con atención y palabras amables. Brinde consuelo con abrazos y charlas. Demuestre su amor pasando tiempo y divirtiéndose juntos.</a:t>
            </a:r>
          </a:p>
        </p:txBody>
      </p:sp>
      <p:sp>
        <p:nvSpPr>
          <p:cNvPr id="25" name="TextBox 24"/>
          <p:cNvSpPr txBox="1"/>
          <p:nvPr/>
        </p:nvSpPr>
        <p:spPr>
          <a:xfrm>
            <a:off x="470478" y="6416201"/>
            <a:ext cx="7806747" cy="211853"/>
          </a:xfrm>
          <a:prstGeom prst="rect">
            <a:avLst/>
          </a:prstGeom>
          <a:noFill/>
        </p:spPr>
        <p:txBody>
          <a:bodyPr wrap="square" rtlCol="0">
            <a:spAutoFit/>
          </a:bodyPr>
          <a:lstStyle/>
          <a:p>
            <a:pPr>
              <a:lnSpc>
                <a:spcPts val="1000"/>
              </a:lnSpc>
            </a:pPr>
            <a:r>
              <a:rPr lang="es-ES" sz="700" dirty="0">
                <a:latin typeface="Arial" panose="020B0604020202020204" pitchFamily="34" charset="0"/>
                <a:cs typeface="Arial" panose="020B0604020202020204" pitchFamily="34" charset="0"/>
              </a:rPr>
              <a:t>Adaptado de “</a:t>
            </a:r>
            <a:r>
              <a:rPr lang="es-ES" sz="700" dirty="0" err="1">
                <a:latin typeface="Arial" panose="020B0604020202020204" pitchFamily="34" charset="0"/>
                <a:cs typeface="Arial" panose="020B0604020202020204" pitchFamily="34" charset="0"/>
              </a:rPr>
              <a:t>What</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You</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Say</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Really</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Matters</a:t>
            </a:r>
            <a:r>
              <a:rPr lang="es-ES" sz="700" dirty="0">
                <a:latin typeface="Arial" panose="020B0604020202020204" pitchFamily="34" charset="0"/>
                <a:cs typeface="Arial" panose="020B0604020202020204" pitchFamily="34" charset="0"/>
              </a:rPr>
              <a:t>?” in </a:t>
            </a:r>
            <a:r>
              <a:rPr lang="es-ES" sz="700" dirty="0" err="1">
                <a:latin typeface="Arial" panose="020B0604020202020204" pitchFamily="34" charset="0"/>
                <a:cs typeface="Arial" panose="020B0604020202020204" pitchFamily="34" charset="0"/>
              </a:rPr>
              <a:t>Feeding</a:t>
            </a:r>
            <a:r>
              <a:rPr lang="es-ES" sz="700" dirty="0">
                <a:latin typeface="Arial" panose="020B0604020202020204" pitchFamily="34" charset="0"/>
                <a:cs typeface="Arial" panose="020B0604020202020204" pitchFamily="34" charset="0"/>
              </a:rPr>
              <a:t> Young </a:t>
            </a:r>
            <a:r>
              <a:rPr lang="es-ES" sz="700" dirty="0" err="1">
                <a:latin typeface="Arial" panose="020B0604020202020204" pitchFamily="34" charset="0"/>
                <a:cs typeface="Arial" panose="020B0604020202020204" pitchFamily="34" charset="0"/>
              </a:rPr>
              <a:t>Children</a:t>
            </a:r>
            <a:r>
              <a:rPr lang="es-ES" sz="700" dirty="0">
                <a:latin typeface="Arial" panose="020B0604020202020204" pitchFamily="34" charset="0"/>
                <a:cs typeface="Arial" panose="020B0604020202020204" pitchFamily="34" charset="0"/>
              </a:rPr>
              <a:t> in Group </a:t>
            </a:r>
            <a:r>
              <a:rPr lang="es-ES" sz="700" dirty="0" err="1">
                <a:latin typeface="Arial" panose="020B0604020202020204" pitchFamily="34" charset="0"/>
                <a:cs typeface="Arial" panose="020B0604020202020204" pitchFamily="34" charset="0"/>
              </a:rPr>
              <a:t>Settings</a:t>
            </a:r>
            <a:r>
              <a:rPr lang="es-ES" sz="700" dirty="0">
                <a:latin typeface="Arial" panose="020B0604020202020204" pitchFamily="34" charset="0"/>
                <a:cs typeface="Arial" panose="020B0604020202020204" pitchFamily="34" charset="0"/>
              </a:rPr>
              <a:t>" de la Dra. </a:t>
            </a:r>
            <a:r>
              <a:rPr lang="es-ES" sz="700" dirty="0" err="1">
                <a:latin typeface="Arial" panose="020B0604020202020204" pitchFamily="34" charset="0"/>
                <a:cs typeface="Arial" panose="020B0604020202020204" pitchFamily="34" charset="0"/>
              </a:rPr>
              <a:t>Janice</a:t>
            </a:r>
            <a:r>
              <a:rPr lang="es-ES" sz="700" dirty="0">
                <a:latin typeface="Arial" panose="020B0604020202020204" pitchFamily="34" charset="0"/>
                <a:cs typeface="Arial" panose="020B0604020202020204" pitchFamily="34" charset="0"/>
              </a:rPr>
              <a:t> </a:t>
            </a:r>
            <a:r>
              <a:rPr lang="es-ES" sz="700" dirty="0" err="1">
                <a:latin typeface="Arial" panose="020B0604020202020204" pitchFamily="34" charset="0"/>
                <a:cs typeface="Arial" panose="020B0604020202020204" pitchFamily="34" charset="0"/>
              </a:rPr>
              <a:t>Fletcher</a:t>
            </a:r>
            <a:r>
              <a:rPr lang="es-ES" sz="700" dirty="0">
                <a:latin typeface="Arial" panose="020B0604020202020204" pitchFamily="34" charset="0"/>
                <a:cs typeface="Arial" panose="020B0604020202020204" pitchFamily="34" charset="0"/>
              </a:rPr>
              <a:t> y la Dra. Laurel </a:t>
            </a:r>
            <a:r>
              <a:rPr lang="es-ES" sz="700" dirty="0" err="1">
                <a:latin typeface="Arial" panose="020B0604020202020204" pitchFamily="34" charset="0"/>
                <a:cs typeface="Arial" panose="020B0604020202020204" pitchFamily="34" charset="0"/>
              </a:rPr>
              <a:t>Branen</a:t>
            </a:r>
            <a:r>
              <a:rPr lang="es-ES" sz="700" dirty="0">
                <a:latin typeface="Arial" panose="020B0604020202020204" pitchFamily="34" charset="0"/>
                <a:cs typeface="Arial" panose="020B0604020202020204" pitchFamily="34" charset="0"/>
              </a:rPr>
              <a:t>, Universidad de Idaho.</a:t>
            </a:r>
          </a:p>
        </p:txBody>
      </p:sp>
    </p:spTree>
    <p:extLst>
      <p:ext uri="{BB962C8B-B14F-4D97-AF65-F5344CB8AC3E}">
        <p14:creationId xmlns:p14="http://schemas.microsoft.com/office/powerpoint/2010/main" val="2250708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a:xfrm>
            <a:off x="673186" y="674063"/>
            <a:ext cx="3982157" cy="2985258"/>
          </a:xfrm>
          <a:prstGeom prst="wedgeEllipseCallout">
            <a:avLst/>
          </a:prstGeom>
          <a:solidFill>
            <a:srgbClr val="FBB040">
              <a:alpha val="50196"/>
            </a:srgbClr>
          </a:solidFill>
          <a:ln>
            <a:solidFill>
              <a:srgbClr val="FBB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00">
              <a:latin typeface="Gotham" panose="02000504020000020004" pitchFamily="2" charset="0"/>
            </a:endParaRPr>
          </a:p>
        </p:txBody>
      </p:sp>
      <p:sp>
        <p:nvSpPr>
          <p:cNvPr id="3" name="Rounded Rectangular Callout 2"/>
          <p:cNvSpPr/>
          <p:nvPr/>
        </p:nvSpPr>
        <p:spPr>
          <a:xfrm>
            <a:off x="5183382" y="437642"/>
            <a:ext cx="3470312" cy="2991358"/>
          </a:xfrm>
          <a:prstGeom prst="wedgeRoundRectCallout">
            <a:avLst/>
          </a:prstGeom>
          <a:solidFill>
            <a:srgbClr val="5A87C5">
              <a:alpha val="43922"/>
            </a:srgbClr>
          </a:solidFill>
          <a:ln>
            <a:solidFill>
              <a:srgbClr val="5A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000">
              <a:latin typeface="Gotham" panose="02000504020000020004" pitchFamily="2" charset="0"/>
            </a:endParaRPr>
          </a:p>
        </p:txBody>
      </p:sp>
      <p:sp>
        <p:nvSpPr>
          <p:cNvPr id="4" name="Title 3"/>
          <p:cNvSpPr>
            <a:spLocks noGrp="1"/>
          </p:cNvSpPr>
          <p:nvPr>
            <p:ph type="title"/>
          </p:nvPr>
        </p:nvSpPr>
        <p:spPr>
          <a:xfrm>
            <a:off x="5948696" y="5087711"/>
            <a:ext cx="3037042" cy="1325563"/>
          </a:xfrm>
        </p:spPr>
        <p:txBody>
          <a:bodyPr rtlCol="0">
            <a:noAutofit/>
          </a:bodyPr>
          <a:lstStyle/>
          <a:p>
            <a:pPr rtl="0"/>
            <a:r>
              <a:rPr lang="es-US" sz="2800" dirty="0">
                <a:solidFill>
                  <a:srgbClr val="00426A"/>
                </a:solidFill>
                <a:cs typeface="Times New Roman" panose="02020603050405020304" pitchFamily="18" charset="0"/>
              </a:rPr>
              <a:t>Lluvia de </a:t>
            </a:r>
            <a:br>
              <a:rPr lang="es-US" sz="2800" dirty="0">
                <a:solidFill>
                  <a:srgbClr val="00426A"/>
                </a:solidFill>
                <a:cs typeface="Times New Roman" panose="02020603050405020304" pitchFamily="18" charset="0"/>
              </a:rPr>
            </a:br>
            <a:r>
              <a:rPr lang="es-US" sz="2800" dirty="0">
                <a:solidFill>
                  <a:srgbClr val="00426A"/>
                </a:solidFill>
                <a:cs typeface="Times New Roman" panose="02020603050405020304" pitchFamily="18" charset="0"/>
              </a:rPr>
              <a:t>ideas de temas para iniciar conversaciones	</a:t>
            </a:r>
            <a:r>
              <a:rPr lang="es-US" sz="2800" dirty="0">
                <a:cs typeface="Times New Roman" panose="02020603050405020304" pitchFamily="18" charset="0"/>
              </a:rPr>
              <a:t>	</a:t>
            </a:r>
          </a:p>
        </p:txBody>
      </p:sp>
      <p:sp>
        <p:nvSpPr>
          <p:cNvPr id="5" name="TextBox 4"/>
          <p:cNvSpPr txBox="1"/>
          <p:nvPr/>
        </p:nvSpPr>
        <p:spPr>
          <a:xfrm>
            <a:off x="1226512" y="1381862"/>
            <a:ext cx="2998596" cy="1569660"/>
          </a:xfrm>
          <a:prstGeom prst="rect">
            <a:avLst/>
          </a:prstGeom>
          <a:noFill/>
        </p:spPr>
        <p:txBody>
          <a:bodyPr wrap="square" rtlCol="0">
            <a:spAutoFit/>
          </a:bodyPr>
          <a:lstStyle/>
          <a:p>
            <a:pPr algn="ctr" rtl="0"/>
            <a:r>
              <a:rPr lang="es-US" sz="2400" dirty="0">
                <a:solidFill>
                  <a:srgbClr val="00426A"/>
                </a:solidFill>
                <a:latin typeface="Montserrat" panose="00000500000000000000" pitchFamily="2" charset="0"/>
              </a:rPr>
              <a:t>Hoy te vi jugando en el arenero.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¿En qué estabas trabajando?</a:t>
            </a:r>
          </a:p>
        </p:txBody>
      </p:sp>
      <p:sp>
        <p:nvSpPr>
          <p:cNvPr id="6" name="TextBox 5"/>
          <p:cNvSpPr txBox="1"/>
          <p:nvPr/>
        </p:nvSpPr>
        <p:spPr>
          <a:xfrm>
            <a:off x="5442305" y="827864"/>
            <a:ext cx="2952465" cy="1938992"/>
          </a:xfrm>
          <a:prstGeom prst="rect">
            <a:avLst/>
          </a:prstGeom>
          <a:noFill/>
        </p:spPr>
        <p:txBody>
          <a:bodyPr wrap="square" rtlCol="0">
            <a:spAutoFit/>
          </a:bodyPr>
          <a:lstStyle/>
          <a:p>
            <a:pPr algn="ctr" rtl="0"/>
            <a:r>
              <a:rPr lang="es-US" sz="2400" dirty="0">
                <a:solidFill>
                  <a:srgbClr val="00426A"/>
                </a:solidFill>
                <a:latin typeface="Montserrat" panose="00000500000000000000" pitchFamily="2" charset="0"/>
              </a:rPr>
              <a:t>La guarnición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de hoy serán zanahorias.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¿De qué color son las zanahorias?</a:t>
            </a:r>
          </a:p>
        </p:txBody>
      </p:sp>
      <p:sp>
        <p:nvSpPr>
          <p:cNvPr id="7" name="Cloud Callout 6"/>
          <p:cNvSpPr/>
          <p:nvPr/>
        </p:nvSpPr>
        <p:spPr>
          <a:xfrm>
            <a:off x="1762865" y="3952133"/>
            <a:ext cx="3982157" cy="2530716"/>
          </a:xfrm>
          <a:prstGeom prst="cloudCallout">
            <a:avLst/>
          </a:prstGeom>
          <a:solidFill>
            <a:srgbClr val="78278B">
              <a:alpha val="36863"/>
            </a:srgbClr>
          </a:solidFill>
          <a:ln>
            <a:solidFill>
              <a:srgbClr val="782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a:p>
        </p:txBody>
      </p:sp>
      <p:sp>
        <p:nvSpPr>
          <p:cNvPr id="8" name="TextBox 7"/>
          <p:cNvSpPr txBox="1"/>
          <p:nvPr/>
        </p:nvSpPr>
        <p:spPr>
          <a:xfrm>
            <a:off x="2189285" y="4487546"/>
            <a:ext cx="2994096" cy="1569660"/>
          </a:xfrm>
          <a:prstGeom prst="rect">
            <a:avLst/>
          </a:prstGeom>
          <a:noFill/>
        </p:spPr>
        <p:txBody>
          <a:bodyPr wrap="square" rtlCol="0">
            <a:spAutoFit/>
          </a:bodyPr>
          <a:lstStyle/>
          <a:p>
            <a:pPr algn="ctr" rtl="0"/>
            <a:r>
              <a:rPr lang="es-US" sz="2400" dirty="0">
                <a:solidFill>
                  <a:srgbClr val="00426A"/>
                </a:solidFill>
                <a:latin typeface="Montserrat" panose="00000500000000000000" pitchFamily="2" charset="0"/>
              </a:rPr>
              <a:t>Si pudieras ser cualquier animal, ¿qué animal serías?</a:t>
            </a:r>
          </a:p>
        </p:txBody>
      </p:sp>
    </p:spTree>
    <p:extLst>
      <p:ext uri="{BB962C8B-B14F-4D97-AF65-F5344CB8AC3E}">
        <p14:creationId xmlns:p14="http://schemas.microsoft.com/office/powerpoint/2010/main" val="254577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Vegetables on a bowl">
            <a:extLst>
              <a:ext uri="{FF2B5EF4-FFF2-40B4-BE49-F238E27FC236}">
                <a16:creationId xmlns:a16="http://schemas.microsoft.com/office/drawing/2014/main" id="{DC1CDD55-F0E3-4532-9701-E31FAF19EE0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descr="Pile of carrots with tops">
            <a:extLst>
              <a:ext uri="{FF2B5EF4-FFF2-40B4-BE49-F238E27FC236}">
                <a16:creationId xmlns:a16="http://schemas.microsoft.com/office/drawing/2014/main" id="{54512229-D403-4356-88D6-9A726E2071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descr="A person holding a bowl of soup&#10;&#10;Description automatically generated with medium confidence">
            <a:extLst>
              <a:ext uri="{FF2B5EF4-FFF2-40B4-BE49-F238E27FC236}">
                <a16:creationId xmlns:a16="http://schemas.microsoft.com/office/drawing/2014/main" id="{DC79F92D-188B-451C-B6B9-00AC10E8984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5014619" y="4316255"/>
            <a:ext cx="4129379" cy="1576910"/>
          </a:xfrm>
        </p:spPr>
        <p:txBody>
          <a:bodyPr vert="horz" lIns="91440" tIns="45720" rIns="91440" bIns="45720" rtlCol="0" anchor="b">
            <a:normAutofit/>
          </a:bodyPr>
          <a:lstStyle/>
          <a:p>
            <a:pPr rtl="0"/>
            <a:r>
              <a:rPr lang="es-US" b="1" kern="1200" dirty="0">
                <a:solidFill>
                  <a:srgbClr val="00426A"/>
                </a:solidFill>
              </a:rPr>
              <a:t>¿Cuál </a:t>
            </a:r>
            <a:r>
              <a:rPr lang="es-US" sz="3800" b="1" kern="1200" dirty="0">
                <a:solidFill>
                  <a:srgbClr val="00426A"/>
                </a:solidFill>
              </a:rPr>
              <a:t>es su verdura favorita?</a:t>
            </a:r>
          </a:p>
        </p:txBody>
      </p:sp>
    </p:spTree>
    <p:extLst>
      <p:ext uri="{BB962C8B-B14F-4D97-AF65-F5344CB8AC3E}">
        <p14:creationId xmlns:p14="http://schemas.microsoft.com/office/powerpoint/2010/main" val="3190735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941295" y="5279511"/>
            <a:ext cx="7261411" cy="7398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s-US" sz="3600" b="1" i="0" u="none" strike="noStrike" kern="1200" cap="none" spc="0" normalizeH="0" noProof="0">
                <a:ln>
                  <a:noFill/>
                </a:ln>
                <a:solidFill>
                  <a:srgbClr val="00426A"/>
                </a:solidFill>
                <a:effectLst/>
                <a:uLnTx/>
                <a:uFillTx/>
                <a:latin typeface="Times New Roman" panose="02020603050405020304" pitchFamily="18" charset="0"/>
                <a:cs typeface="Times New Roman" panose="02020603050405020304" pitchFamily="18" charset="0"/>
              </a:rPr>
              <a:t>Descanso</a:t>
            </a:r>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0" y="0"/>
            <a:ext cx="9144000" cy="5886450"/>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958407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360759" y="3752849"/>
            <a:ext cx="2653904" cy="2452687"/>
          </a:xfrm>
        </p:spPr>
        <p:txBody>
          <a:bodyPr rtlCol="0" anchor="ctr">
            <a:normAutofit/>
          </a:bodyPr>
          <a:lstStyle/>
          <a:p>
            <a:pPr rtl="0"/>
            <a:r>
              <a:rPr lang="es-US" sz="3100" dirty="0"/>
              <a:t>¿Cómo es una comida familiar?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p:cNvSpPr>
            <a:spLocks noGrp="1"/>
          </p:cNvSpPr>
          <p:nvPr>
            <p:ph idx="1"/>
          </p:nvPr>
        </p:nvSpPr>
        <p:spPr>
          <a:xfrm>
            <a:off x="3167986" y="3863688"/>
            <a:ext cx="5823614" cy="2452687"/>
          </a:xfrm>
        </p:spPr>
        <p:txBody>
          <a:bodyPr rtlCol="0" anchor="ctr">
            <a:noAutofit/>
          </a:bodyPr>
          <a:lstStyle/>
          <a:p>
            <a:pPr marL="0" indent="0" rtl="0">
              <a:buNone/>
            </a:pPr>
            <a:r>
              <a:rPr lang="es-US" sz="1600" b="0" dirty="0"/>
              <a:t>Los niños ayudan a poner la mesa.</a:t>
            </a:r>
          </a:p>
          <a:p>
            <a:pPr marL="0" indent="0" rtl="0">
              <a:buNone/>
            </a:pPr>
            <a:r>
              <a:rPr lang="es-US" sz="1600" b="0" dirty="0"/>
              <a:t>La comida se coloca en la mesa en pequeños recipientes con utensilios de tamaño infantil.</a:t>
            </a:r>
          </a:p>
          <a:p>
            <a:pPr marL="0" indent="0" rtl="0">
              <a:buNone/>
            </a:pPr>
            <a:r>
              <a:rPr lang="es-US" sz="1600" b="0" dirty="0"/>
              <a:t>Las bebidas se sirven en jarros pequeños.</a:t>
            </a:r>
          </a:p>
          <a:p>
            <a:pPr marL="0" indent="0" rtl="0">
              <a:buNone/>
            </a:pPr>
            <a:r>
              <a:rPr lang="es-US" sz="1600" b="0" dirty="0"/>
              <a:t>Los niños se sirven solos todos los alimentos y las bebidas.</a:t>
            </a:r>
          </a:p>
          <a:p>
            <a:pPr marL="0" indent="0" rtl="0">
              <a:buNone/>
            </a:pPr>
            <a:r>
              <a:rPr lang="es-US" sz="1600" b="0" dirty="0"/>
              <a:t>Los adultos se sientan a la mesa con los </a:t>
            </a:r>
            <a:br>
              <a:rPr lang="es-US" sz="1600" b="0" dirty="0"/>
            </a:br>
            <a:r>
              <a:rPr lang="es-US" sz="1600" b="0" dirty="0"/>
              <a:t>niños y dan un buen ejemplo comiendo </a:t>
            </a:r>
            <a:br>
              <a:rPr lang="es-US" sz="1600" b="0" dirty="0"/>
            </a:br>
            <a:r>
              <a:rPr lang="es-US" sz="1600" b="0" dirty="0"/>
              <a:t>los mismos alimentos.</a:t>
            </a:r>
          </a:p>
          <a:p>
            <a:pPr marL="0" indent="0" rtl="0">
              <a:buNone/>
            </a:pPr>
            <a:r>
              <a:rPr lang="es-US" sz="1600" b="0" dirty="0"/>
              <a:t>Los niños participan en la conversación.</a:t>
            </a:r>
          </a:p>
        </p:txBody>
      </p:sp>
    </p:spTree>
    <p:extLst>
      <p:ext uri="{BB962C8B-B14F-4D97-AF65-F5344CB8AC3E}">
        <p14:creationId xmlns:p14="http://schemas.microsoft.com/office/powerpoint/2010/main" val="1932689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normAutofit/>
          </a:bodyPr>
          <a:lstStyle/>
          <a:p>
            <a:pPr rtl="0"/>
            <a:r>
              <a:rPr lang="es-US" dirty="0"/>
              <a:t>Preparación para las comidas familiares</a:t>
            </a:r>
          </a:p>
        </p:txBody>
      </p:sp>
      <p:sp>
        <p:nvSpPr>
          <p:cNvPr id="5" name="Content Placeholder 4"/>
          <p:cNvSpPr>
            <a:spLocks noGrp="1"/>
          </p:cNvSpPr>
          <p:nvPr>
            <p:ph idx="1"/>
          </p:nvPr>
        </p:nvSpPr>
        <p:spPr>
          <a:xfrm>
            <a:off x="628650" y="1853335"/>
            <a:ext cx="8129588" cy="4351338"/>
          </a:xfrm>
        </p:spPr>
        <p:txBody>
          <a:bodyPr rtlCol="0" anchor="ctr">
            <a:noAutofit/>
          </a:bodyPr>
          <a:lstStyle/>
          <a:p>
            <a:pPr>
              <a:spcBef>
                <a:spcPts val="1200"/>
              </a:spcBef>
              <a:buClr>
                <a:srgbClr val="00426A"/>
              </a:buClr>
            </a:pPr>
            <a:r>
              <a:rPr lang="es-US" sz="2000" b="0" dirty="0"/>
              <a:t>Ayudar a los niños con las habilidades a la hora </a:t>
            </a:r>
            <a:br>
              <a:rPr lang="es-US" sz="2000" b="0" dirty="0"/>
            </a:br>
            <a:r>
              <a:rPr lang="es-US" sz="2000" b="0" dirty="0"/>
              <a:t>de comer, tales como:</a:t>
            </a:r>
          </a:p>
          <a:p>
            <a:pPr>
              <a:spcBef>
                <a:spcPts val="1200"/>
              </a:spcBef>
              <a:buClr>
                <a:srgbClr val="00426A"/>
              </a:buClr>
            </a:pPr>
            <a:r>
              <a:rPr lang="es-US" sz="2000" b="0" dirty="0"/>
              <a:t>lavarse adecuadamente las manos;</a:t>
            </a:r>
          </a:p>
          <a:p>
            <a:pPr>
              <a:spcBef>
                <a:spcPts val="1200"/>
              </a:spcBef>
              <a:buClr>
                <a:srgbClr val="00426A"/>
              </a:buClr>
            </a:pPr>
            <a:r>
              <a:rPr lang="es-US" sz="2000" b="0" dirty="0"/>
              <a:t>sostener los cubiertos, los vasos, los platos </a:t>
            </a:r>
            <a:br>
              <a:rPr lang="es-US" sz="2000" b="0" dirty="0"/>
            </a:br>
            <a:r>
              <a:rPr lang="es-US" sz="2000" b="0" dirty="0"/>
              <a:t>y los cuencos;</a:t>
            </a:r>
          </a:p>
          <a:p>
            <a:pPr>
              <a:spcBef>
                <a:spcPts val="1200"/>
              </a:spcBef>
              <a:buClr>
                <a:srgbClr val="00426A"/>
              </a:buClr>
            </a:pPr>
            <a:r>
              <a:rPr lang="es-US" sz="2000" b="0" dirty="0"/>
              <a:t>pasar los platos para servir;</a:t>
            </a:r>
          </a:p>
          <a:p>
            <a:pPr>
              <a:spcBef>
                <a:spcPts val="1200"/>
              </a:spcBef>
              <a:buClr>
                <a:srgbClr val="00426A"/>
              </a:buClr>
            </a:pPr>
            <a:r>
              <a:rPr lang="es-US" sz="2000" b="0" dirty="0"/>
              <a:t>limpiar los derrames y al final de la comida.</a:t>
            </a:r>
          </a:p>
          <a:p>
            <a:pPr>
              <a:spcBef>
                <a:spcPts val="1200"/>
              </a:spcBef>
              <a:buClr>
                <a:srgbClr val="00426A"/>
              </a:buClr>
            </a:pPr>
            <a:r>
              <a:rPr lang="es-US" sz="2000" b="0" dirty="0"/>
              <a:t>Los cubiertos para servir y comer con un tamaño adecuado ayudan a los niños a:</a:t>
            </a:r>
          </a:p>
          <a:p>
            <a:pPr>
              <a:spcBef>
                <a:spcPts val="1200"/>
              </a:spcBef>
              <a:buClr>
                <a:srgbClr val="00426A"/>
              </a:buClr>
            </a:pPr>
            <a:r>
              <a:rPr lang="es-US" sz="2000" b="0" dirty="0"/>
              <a:t>desarrollar y mejorar las habilidades motoras finas; </a:t>
            </a:r>
          </a:p>
          <a:p>
            <a:pPr>
              <a:spcBef>
                <a:spcPts val="1200"/>
              </a:spcBef>
              <a:buClr>
                <a:srgbClr val="00426A"/>
              </a:buClr>
            </a:pPr>
            <a:r>
              <a:rPr lang="es-US" sz="2000" b="0" dirty="0"/>
              <a:t>mejorar las habilidades de coordinación ojo-mano. </a:t>
            </a:r>
          </a:p>
        </p:txBody>
      </p:sp>
    </p:spTree>
    <p:extLst>
      <p:ext uri="{BB962C8B-B14F-4D97-AF65-F5344CB8AC3E}">
        <p14:creationId xmlns:p14="http://schemas.microsoft.com/office/powerpoint/2010/main" val="338008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rtlCol="0">
            <a:normAutofit/>
          </a:bodyPr>
          <a:lstStyle/>
          <a:p>
            <a:pPr rtl="0"/>
            <a:r>
              <a:rPr lang="es-US" sz="4700" dirty="0"/>
              <a:t>Estilo de comidas familiares	</a:t>
            </a:r>
          </a:p>
        </p:txBody>
      </p:sp>
      <p:sp>
        <p:nvSpPr>
          <p:cNvPr id="3" name="Content Placeholder 2"/>
          <p:cNvSpPr>
            <a:spLocks noGrp="1"/>
          </p:cNvSpPr>
          <p:nvPr>
            <p:ph idx="1"/>
          </p:nvPr>
        </p:nvSpPr>
        <p:spPr>
          <a:xfrm>
            <a:off x="3724071" y="2169459"/>
            <a:ext cx="5245757" cy="4356847"/>
          </a:xfrm>
        </p:spPr>
        <p:txBody>
          <a:bodyPr rtlCol="0">
            <a:normAutofit/>
          </a:bodyPr>
          <a:lstStyle/>
          <a:p>
            <a:pPr marL="0" indent="0" rtl="0">
              <a:lnSpc>
                <a:spcPct val="100000"/>
              </a:lnSpc>
              <a:spcBef>
                <a:spcPts val="0"/>
              </a:spcBef>
              <a:buNone/>
            </a:pPr>
            <a:r>
              <a:rPr lang="es-US" sz="2400" b="0" dirty="0"/>
              <a:t>Todos los alimentos se colocan sobre la mesa donde los niños y los adultos </a:t>
            </a:r>
            <a:br>
              <a:rPr lang="es-US" sz="2400" b="0" dirty="0"/>
            </a:br>
            <a:r>
              <a:rPr lang="es-US" sz="2400" b="0" dirty="0"/>
              <a:t>se sientan para compartir la comida.</a:t>
            </a:r>
            <a:br>
              <a:rPr lang="en-US" sz="2400" b="0" dirty="0"/>
            </a:br>
            <a:endParaRPr lang="en-US" sz="2400" b="0" dirty="0"/>
          </a:p>
          <a:p>
            <a:pPr marL="0" indent="0" rtl="0">
              <a:lnSpc>
                <a:spcPct val="100000"/>
              </a:lnSpc>
              <a:spcBef>
                <a:spcPts val="0"/>
              </a:spcBef>
              <a:buNone/>
            </a:pPr>
            <a:r>
              <a:rPr lang="es-US" sz="2400" b="0" dirty="0"/>
              <a:t>Se invita a los niños a servirse de manera independiente, con la ayuda de un adulto cuando sea necesario.</a:t>
            </a:r>
            <a:br>
              <a:rPr lang="en-US" sz="2400" b="0" dirty="0"/>
            </a:br>
            <a:endParaRPr lang="en-US" sz="2400" b="0" dirty="0"/>
          </a:p>
          <a:p>
            <a:pPr marL="342900" lvl="1" indent="0" rtl="0">
              <a:buNone/>
            </a:pPr>
            <a:endParaRPr lang="en-US" sz="1700" dirty="0"/>
          </a:p>
          <a:p>
            <a:pPr rtl="0"/>
            <a:endParaRPr lang="en-US" sz="1300" dirty="0"/>
          </a:p>
        </p:txBody>
      </p:sp>
      <p:pic>
        <p:nvPicPr>
          <p:cNvPr id="5" name="Picture 4">
            <a:extLst>
              <a:ext uri="{FF2B5EF4-FFF2-40B4-BE49-F238E27FC236}">
                <a16:creationId xmlns:a16="http://schemas.microsoft.com/office/drawing/2014/main" id="{4FD57F78-C79A-B799-7649-DC8EE1AA3E8D}"/>
              </a:ext>
            </a:extLst>
          </p:cNvPr>
          <p:cNvPicPr>
            <a:picLocks noChangeAspect="1"/>
          </p:cNvPicPr>
          <p:nvPr/>
        </p:nvPicPr>
        <p:blipFill>
          <a:blip r:embed="rId3">
            <a:extLst>
              <a:ext uri="{28A0092B-C50C-407E-A947-70E740481C1C}">
                <a14:useLocalDpi xmlns:a14="http://schemas.microsoft.com/office/drawing/2010/main" val="0"/>
              </a:ext>
            </a:extLst>
          </a:blip>
          <a:srcRect l="34865" r="34865"/>
          <a:stretch/>
        </p:blipFill>
        <p:spPr>
          <a:xfrm>
            <a:off x="0" y="0"/>
            <a:ext cx="3500418" cy="6904829"/>
          </a:xfrm>
          <a:prstGeom prst="rect">
            <a:avLst/>
          </a:prstGeom>
          <a:effectLst/>
        </p:spPr>
      </p:pic>
    </p:spTree>
    <p:extLst>
      <p:ext uri="{BB962C8B-B14F-4D97-AF65-F5344CB8AC3E}">
        <p14:creationId xmlns:p14="http://schemas.microsoft.com/office/powerpoint/2010/main" val="581503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6"/>
            <a:ext cx="4939868" cy="1676603"/>
          </a:xfrm>
        </p:spPr>
        <p:txBody>
          <a:bodyPr rtlCol="0">
            <a:normAutofit/>
          </a:bodyPr>
          <a:lstStyle/>
          <a:p>
            <a:pPr rtl="0"/>
            <a:r>
              <a:rPr lang="es-US" sz="4700" dirty="0"/>
              <a:t>Estilo de comidas familiares	</a:t>
            </a:r>
          </a:p>
        </p:txBody>
      </p:sp>
      <p:sp>
        <p:nvSpPr>
          <p:cNvPr id="3" name="Content Placeholder 2"/>
          <p:cNvSpPr>
            <a:spLocks noGrp="1"/>
          </p:cNvSpPr>
          <p:nvPr>
            <p:ph idx="1"/>
          </p:nvPr>
        </p:nvSpPr>
        <p:spPr>
          <a:xfrm>
            <a:off x="3724071" y="2169459"/>
            <a:ext cx="5245757" cy="4356847"/>
          </a:xfrm>
        </p:spPr>
        <p:txBody>
          <a:bodyPr rtlCol="0">
            <a:normAutofit fontScale="92500" lnSpcReduction="10000"/>
          </a:bodyPr>
          <a:lstStyle/>
          <a:p>
            <a:pPr marL="0" indent="0" rtl="0">
              <a:lnSpc>
                <a:spcPct val="100000"/>
              </a:lnSpc>
              <a:spcBef>
                <a:spcPts val="0"/>
              </a:spcBef>
              <a:buNone/>
            </a:pPr>
            <a:r>
              <a:rPr lang="es-US" sz="2000" b="1" dirty="0"/>
              <a:t>Beneficios</a:t>
            </a:r>
          </a:p>
          <a:p>
            <a:pPr marL="0" indent="0" rtl="0">
              <a:lnSpc>
                <a:spcPct val="100000"/>
              </a:lnSpc>
              <a:spcBef>
                <a:spcPts val="0"/>
              </a:spcBef>
              <a:buNone/>
            </a:pPr>
            <a:endParaRPr lang="es-US" sz="2000" b="1" dirty="0"/>
          </a:p>
          <a:p>
            <a:pPr marL="342900" lvl="1" indent="0" rtl="0">
              <a:lnSpc>
                <a:spcPct val="100000"/>
              </a:lnSpc>
              <a:spcBef>
                <a:spcPts val="0"/>
              </a:spcBef>
              <a:buNone/>
            </a:pPr>
            <a:r>
              <a:rPr lang="es-US" sz="2000" dirty="0"/>
              <a:t>Se les presenta a los niños una variedad de alimentos sin presionarlos.</a:t>
            </a:r>
            <a:br>
              <a:rPr lang="en-US" sz="2000" dirty="0"/>
            </a:br>
            <a:endParaRPr lang="en-US" sz="2000" dirty="0"/>
          </a:p>
          <a:p>
            <a:pPr marL="342900" lvl="1" indent="0" rtl="0">
              <a:lnSpc>
                <a:spcPct val="100000"/>
              </a:lnSpc>
              <a:spcBef>
                <a:spcPts val="0"/>
              </a:spcBef>
              <a:buNone/>
            </a:pPr>
            <a:r>
              <a:rPr lang="es-US" sz="2000" dirty="0"/>
              <a:t>Los niños comen más frutas y verduras cuando observan que sus compañeros </a:t>
            </a:r>
            <a:br>
              <a:rPr lang="es-US" sz="2000" dirty="0"/>
            </a:br>
            <a:r>
              <a:rPr lang="es-US" sz="2000" dirty="0"/>
              <a:t>y los adultos disfrutan de estos alimentos.</a:t>
            </a:r>
            <a:br>
              <a:rPr lang="en-US" sz="2000" dirty="0"/>
            </a:br>
            <a:endParaRPr lang="en-US" sz="2000" dirty="0"/>
          </a:p>
          <a:p>
            <a:pPr marL="342900" lvl="1" indent="0" rtl="0">
              <a:lnSpc>
                <a:spcPct val="100000"/>
              </a:lnSpc>
              <a:spcBef>
                <a:spcPts val="0"/>
              </a:spcBef>
              <a:buNone/>
            </a:pPr>
            <a:r>
              <a:rPr lang="es-US" sz="2000" dirty="0"/>
              <a:t>Los niños pueden practicar servir el tamaño de las porciones y escuchan sus señales internas de hambre.</a:t>
            </a:r>
            <a:br>
              <a:rPr lang="en-US" sz="2000" dirty="0"/>
            </a:br>
            <a:endParaRPr lang="en-US" sz="2000" dirty="0"/>
          </a:p>
          <a:p>
            <a:pPr marL="342900" lvl="1" indent="0" rtl="0">
              <a:lnSpc>
                <a:spcPct val="100000"/>
              </a:lnSpc>
              <a:spcBef>
                <a:spcPts val="0"/>
              </a:spcBef>
              <a:buNone/>
            </a:pPr>
            <a:r>
              <a:rPr lang="es-US" sz="2000" dirty="0"/>
              <a:t>Los niños adquieren independencia </a:t>
            </a:r>
            <a:br>
              <a:rPr lang="es-US" sz="2000" dirty="0"/>
            </a:br>
            <a:r>
              <a:rPr lang="es-US" sz="2000" dirty="0"/>
              <a:t>y habilidades para cooperar.</a:t>
            </a:r>
          </a:p>
          <a:p>
            <a:pPr lvl="1" rtl="0"/>
            <a:endParaRPr lang="en-US" sz="1700" dirty="0"/>
          </a:p>
          <a:p>
            <a:pPr rtl="0"/>
            <a:endParaRPr lang="en-US" sz="1300" dirty="0"/>
          </a:p>
        </p:txBody>
      </p:sp>
      <p:pic>
        <p:nvPicPr>
          <p:cNvPr id="5" name="Picture 4">
            <a:extLst>
              <a:ext uri="{FF2B5EF4-FFF2-40B4-BE49-F238E27FC236}">
                <a16:creationId xmlns:a16="http://schemas.microsoft.com/office/drawing/2014/main" id="{B5B01FE9-CEFE-3132-6906-01C82EA9AB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976"/>
          <a:stretch/>
        </p:blipFill>
        <p:spPr>
          <a:xfrm>
            <a:off x="20" y="9"/>
            <a:ext cx="3500418" cy="6904829"/>
          </a:xfrm>
          <a:prstGeom prst="rect">
            <a:avLst/>
          </a:prstGeom>
          <a:effectLst/>
        </p:spPr>
      </p:pic>
    </p:spTree>
    <p:extLst>
      <p:ext uri="{BB962C8B-B14F-4D97-AF65-F5344CB8AC3E}">
        <p14:creationId xmlns:p14="http://schemas.microsoft.com/office/powerpoint/2010/main" val="39017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5D667EC-7A1E-4FF7-9A83-4BEB428F05D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9663" r="1" b="1"/>
          <a:stretch/>
        </p:blipFill>
        <p:spPr bwMode="auto">
          <a:xfrm rot="5400000">
            <a:off x="4046285" y="1220792"/>
            <a:ext cx="4736794" cy="4416416"/>
          </a:xfrm>
          <a:prstGeom prst="ellipse">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3749" y="806450"/>
            <a:ext cx="3996826" cy="1633382"/>
          </a:xfrm>
        </p:spPr>
        <p:txBody>
          <a:bodyPr rtlCol="0">
            <a:normAutofit/>
          </a:bodyPr>
          <a:lstStyle/>
          <a:p>
            <a:pPr rtl="0"/>
            <a:r>
              <a:rPr lang="es-US" dirty="0"/>
              <a:t>Qué alimentos servir</a:t>
            </a:r>
          </a:p>
        </p:txBody>
      </p:sp>
      <p:sp>
        <p:nvSpPr>
          <p:cNvPr id="3" name="Content Placeholder 2"/>
          <p:cNvSpPr>
            <a:spLocks noGrp="1"/>
          </p:cNvSpPr>
          <p:nvPr>
            <p:ph idx="1"/>
          </p:nvPr>
        </p:nvSpPr>
        <p:spPr>
          <a:xfrm>
            <a:off x="603748" y="2561357"/>
            <a:ext cx="3811090" cy="3731867"/>
          </a:xfrm>
        </p:spPr>
        <p:txBody>
          <a:bodyPr rtlCol="0" anchor="ctr">
            <a:normAutofit/>
          </a:bodyPr>
          <a:lstStyle/>
          <a:p>
            <a:pPr marL="0" indent="0" rtl="0">
              <a:buNone/>
            </a:pPr>
            <a:r>
              <a:rPr lang="es-US" sz="2400" b="1" dirty="0"/>
              <a:t>Proteínas </a:t>
            </a:r>
          </a:p>
          <a:p>
            <a:pPr marL="342900" lvl="1" indent="0" rtl="0">
              <a:buNone/>
            </a:pPr>
            <a:r>
              <a:rPr lang="es-US" sz="2400" dirty="0"/>
              <a:t>Evite las </a:t>
            </a:r>
            <a:br>
              <a:rPr lang="es-US" sz="2400" dirty="0"/>
            </a:br>
            <a:r>
              <a:rPr lang="es-US" sz="2400" dirty="0"/>
              <a:t>carnes fritas.</a:t>
            </a:r>
          </a:p>
          <a:p>
            <a:pPr marL="342900" lvl="1" indent="0" rtl="0">
              <a:buNone/>
            </a:pPr>
            <a:r>
              <a:rPr lang="es-US" sz="2400" dirty="0"/>
              <a:t>Sirva frijoles </a:t>
            </a:r>
            <a:br>
              <a:rPr lang="es-US" sz="2400" dirty="0"/>
            </a:br>
            <a:r>
              <a:rPr lang="es-US" sz="2400" dirty="0"/>
              <a:t>y carnes magras.</a:t>
            </a:r>
          </a:p>
          <a:p>
            <a:pPr marL="0" indent="0" rtl="0">
              <a:buNone/>
            </a:pPr>
            <a:r>
              <a:rPr lang="es-US" sz="2400" b="1" dirty="0"/>
              <a:t>Productos lácteos</a:t>
            </a:r>
          </a:p>
          <a:p>
            <a:pPr marL="342900" lvl="1" indent="0" rtl="0">
              <a:buNone/>
            </a:pPr>
            <a:r>
              <a:rPr lang="es-US" sz="2400" dirty="0"/>
              <a:t>Yogur y queso.</a:t>
            </a:r>
          </a:p>
          <a:p>
            <a:pPr marL="342900" lvl="1" indent="0" rtl="0">
              <a:buNone/>
            </a:pPr>
            <a:r>
              <a:rPr lang="es-US" sz="2400" dirty="0"/>
              <a:t>Bajos en grasas a partir de los dos años de edad.</a:t>
            </a:r>
          </a:p>
          <a:p>
            <a:pPr lvl="1" rtl="0"/>
            <a:endParaRPr lang="en-US" sz="2400" dirty="0">
              <a:solidFill>
                <a:srgbClr val="000000"/>
              </a:solidFill>
            </a:endParaRPr>
          </a:p>
        </p:txBody>
      </p:sp>
    </p:spTree>
    <p:extLst>
      <p:ext uri="{BB962C8B-B14F-4D97-AF65-F5344CB8AC3E}">
        <p14:creationId xmlns:p14="http://schemas.microsoft.com/office/powerpoint/2010/main" val="1739661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rtlCol="0" anchor="ctr">
            <a:normAutofit/>
          </a:bodyPr>
          <a:lstStyle/>
          <a:p>
            <a:pPr rtl="0"/>
            <a:r>
              <a:rPr lang="es-US" sz="3100"/>
              <a:t>Limite los siguientes alimentos</a:t>
            </a:r>
          </a:p>
        </p:txBody>
      </p:sp>
      <p:pic>
        <p:nvPicPr>
          <p:cNvPr id="4098" name="Picture 2" descr="Sweet Doughnuts - Free Stock Photo by Pixabay on Stockvault.net">
            <a:extLst>
              <a:ext uri="{FF2B5EF4-FFF2-40B4-BE49-F238E27FC236}">
                <a16:creationId xmlns:a16="http://schemas.microsoft.com/office/drawing/2014/main" id="{3BBC5A00-5771-4DD0-902C-F94B1B23AD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89" b="8104"/>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167986" y="3752850"/>
            <a:ext cx="5976014" cy="2452687"/>
          </a:xfrm>
        </p:spPr>
        <p:txBody>
          <a:bodyPr rtlCol="0" anchor="ctr">
            <a:noAutofit/>
          </a:bodyPr>
          <a:lstStyle/>
          <a:p>
            <a:pPr rtl="0"/>
            <a:r>
              <a:rPr lang="es-US" sz="1600" dirty="0"/>
              <a:t>Sal</a:t>
            </a:r>
          </a:p>
          <a:p>
            <a:pPr marL="342900" lvl="1" indent="0" rtl="0">
              <a:buNone/>
            </a:pPr>
            <a:r>
              <a:rPr lang="es-US" sz="1600" dirty="0"/>
              <a:t>Evite alimentos salados como las papas fritas y los pretzels.</a:t>
            </a:r>
          </a:p>
          <a:p>
            <a:pPr rtl="0"/>
            <a:r>
              <a:rPr lang="es-US" sz="1600" dirty="0"/>
              <a:t>Azúcar</a:t>
            </a:r>
          </a:p>
          <a:p>
            <a:pPr marL="342900" lvl="1" indent="0" rtl="0">
              <a:buNone/>
            </a:pPr>
            <a:r>
              <a:rPr lang="es-US" sz="1600" dirty="0"/>
              <a:t>Evite dulces, refrescos, bebidas endulzadas, néctares de frutas y leches saborizadas.</a:t>
            </a:r>
          </a:p>
          <a:p>
            <a:pPr rtl="0"/>
            <a:r>
              <a:rPr lang="es-US" sz="1600" dirty="0"/>
              <a:t>Aceites</a:t>
            </a:r>
          </a:p>
          <a:p>
            <a:pPr marL="342900" lvl="1" indent="0" rtl="0">
              <a:buNone/>
            </a:pPr>
            <a:r>
              <a:rPr lang="es-US" sz="1600" dirty="0"/>
              <a:t>Evite las grasas trans, las grasas saturadas, los alimentos fritos.</a:t>
            </a:r>
          </a:p>
          <a:p>
            <a:pPr marL="342900" lvl="1" indent="0" rtl="0">
              <a:buNone/>
            </a:pPr>
            <a:r>
              <a:rPr lang="es-US" sz="1600" dirty="0"/>
              <a:t>Elija grasas saludables como nueces, semillas y aceites vegetales.</a:t>
            </a:r>
          </a:p>
        </p:txBody>
      </p:sp>
    </p:spTree>
    <p:extLst>
      <p:ext uri="{BB962C8B-B14F-4D97-AF65-F5344CB8AC3E}">
        <p14:creationId xmlns:p14="http://schemas.microsoft.com/office/powerpoint/2010/main" val="750174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08" y="104464"/>
            <a:ext cx="7533265" cy="1495425"/>
          </a:xfrm>
        </p:spPr>
        <p:txBody>
          <a:bodyPr rtlCol="0">
            <a:normAutofit/>
          </a:bodyPr>
          <a:lstStyle/>
          <a:p>
            <a:pPr rtl="0"/>
            <a:r>
              <a:rPr lang="es-US" sz="3500"/>
              <a:t>Qué bebidas servir</a:t>
            </a:r>
          </a:p>
        </p:txBody>
      </p:sp>
      <p:sp>
        <p:nvSpPr>
          <p:cNvPr id="3" name="Content Placeholder 2"/>
          <p:cNvSpPr>
            <a:spLocks noGrp="1"/>
          </p:cNvSpPr>
          <p:nvPr>
            <p:ph idx="1"/>
          </p:nvPr>
        </p:nvSpPr>
        <p:spPr>
          <a:xfrm>
            <a:off x="627509" y="1541570"/>
            <a:ext cx="8045004" cy="4512131"/>
          </a:xfrm>
        </p:spPr>
        <p:txBody>
          <a:bodyPr rtlCol="0">
            <a:normAutofit/>
          </a:bodyPr>
          <a:lstStyle/>
          <a:p>
            <a:pPr marL="0" indent="0" rtl="0">
              <a:buNone/>
            </a:pPr>
            <a:r>
              <a:rPr lang="es-US" sz="2400" b="1" dirty="0"/>
              <a:t>Leche</a:t>
            </a:r>
          </a:p>
          <a:p>
            <a:pPr marL="342900" lvl="1" indent="0" rtl="0">
              <a:buNone/>
            </a:pPr>
            <a:r>
              <a:rPr lang="es-US" sz="2400" dirty="0"/>
              <a:t>Leche entera y pasteurizada para los niños de doce a veinticuatro meses.</a:t>
            </a:r>
          </a:p>
          <a:p>
            <a:pPr marL="342900" lvl="1" indent="0" rtl="0">
              <a:buNone/>
            </a:pPr>
            <a:r>
              <a:rPr lang="es-US" sz="2400" dirty="0"/>
              <a:t>Leche desnatada o pasteurizada al 1 % </a:t>
            </a:r>
            <a:br>
              <a:rPr lang="es-US" sz="2400" dirty="0"/>
            </a:br>
            <a:r>
              <a:rPr lang="es-US" sz="2400" dirty="0"/>
              <a:t>a partir de los dos años.</a:t>
            </a:r>
            <a:br>
              <a:rPr lang="en-US" sz="2400" dirty="0"/>
            </a:br>
            <a:endParaRPr lang="en-US" sz="2400" dirty="0"/>
          </a:p>
          <a:p>
            <a:pPr marL="0" indent="0" rtl="0">
              <a:buNone/>
            </a:pPr>
            <a:r>
              <a:rPr lang="es-US" sz="2400" b="1" dirty="0"/>
              <a:t>Jugo</a:t>
            </a:r>
          </a:p>
          <a:p>
            <a:pPr marL="342900" lvl="1" indent="0" rtl="0">
              <a:buNone/>
            </a:pPr>
            <a:r>
              <a:rPr lang="es-US" sz="2400" dirty="0"/>
              <a:t>Jugo 100 % natural sin azúcares añadidos.</a:t>
            </a:r>
          </a:p>
          <a:p>
            <a:pPr marL="342900" lvl="1" indent="0" rtl="0">
              <a:buNone/>
            </a:pPr>
            <a:r>
              <a:rPr lang="es-US" sz="2400" dirty="0"/>
              <a:t>No más de 4 a 6 oz al día para niños de uno a seis años.</a:t>
            </a:r>
          </a:p>
          <a:p>
            <a:pPr marL="342900" lvl="1" indent="0" rtl="0">
              <a:buNone/>
            </a:pPr>
            <a:r>
              <a:rPr lang="es-US" sz="2400" dirty="0"/>
              <a:t>No dé jugo a los niños menores de 12 meses.</a:t>
            </a:r>
          </a:p>
        </p:txBody>
      </p:sp>
    </p:spTree>
    <p:extLst>
      <p:ext uri="{BB962C8B-B14F-4D97-AF65-F5344CB8AC3E}">
        <p14:creationId xmlns:p14="http://schemas.microsoft.com/office/powerpoint/2010/main" val="4061673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lass Of Water - Free photo on Pixabay">
            <a:extLst>
              <a:ext uri="{FF2B5EF4-FFF2-40B4-BE49-F238E27FC236}">
                <a16:creationId xmlns:a16="http://schemas.microsoft.com/office/drawing/2014/main" id="{4F6C63A3-7192-4EF5-8B85-20B5E62E25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6" r="17450" b="2728"/>
          <a:stretch/>
        </p:blipFill>
        <p:spPr bwMode="auto">
          <a:xfrm>
            <a:off x="21" y="0"/>
            <a:ext cx="3455016" cy="662939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24072" y="629268"/>
            <a:ext cx="4939868" cy="1286160"/>
          </a:xfrm>
        </p:spPr>
        <p:txBody>
          <a:bodyPr rtlCol="0" anchor="b">
            <a:normAutofit/>
          </a:bodyPr>
          <a:lstStyle/>
          <a:p>
            <a:pPr rtl="0"/>
            <a:r>
              <a:rPr lang="es-US" dirty="0"/>
              <a:t>Qué bebidas servir: Agua</a:t>
            </a:r>
          </a:p>
        </p:txBody>
      </p:sp>
      <p:sp>
        <p:nvSpPr>
          <p:cNvPr id="3" name="Content Placeholder 2"/>
          <p:cNvSpPr>
            <a:spLocks noGrp="1"/>
          </p:cNvSpPr>
          <p:nvPr>
            <p:ph idx="1"/>
          </p:nvPr>
        </p:nvSpPr>
        <p:spPr>
          <a:xfrm>
            <a:off x="3724073" y="2076789"/>
            <a:ext cx="4939867" cy="4713966"/>
          </a:xfrm>
        </p:spPr>
        <p:txBody>
          <a:bodyPr rtlCol="0">
            <a:normAutofit fontScale="92500" lnSpcReduction="10000"/>
          </a:bodyPr>
          <a:lstStyle/>
          <a:p>
            <a:pPr marL="0" indent="0" rtl="0">
              <a:buNone/>
            </a:pPr>
            <a:r>
              <a:rPr lang="es-US" sz="2400" dirty="0"/>
              <a:t>Disponible tanto afuera como adentro.</a:t>
            </a:r>
          </a:p>
          <a:p>
            <a:pPr marL="342900" lvl="1" indent="0" rtl="0">
              <a:spcBef>
                <a:spcPts val="1200"/>
              </a:spcBef>
              <a:buNone/>
            </a:pPr>
            <a:r>
              <a:rPr lang="es-US" sz="2400" dirty="0"/>
              <a:t>Coloque vasos al lado </a:t>
            </a:r>
            <a:br>
              <a:rPr lang="es-US" sz="2400" dirty="0"/>
            </a:br>
            <a:r>
              <a:rPr lang="es-US" sz="2400" dirty="0"/>
              <a:t>del grifo.</a:t>
            </a:r>
          </a:p>
          <a:p>
            <a:pPr marL="342900" lvl="1" indent="0" rtl="0">
              <a:spcBef>
                <a:spcPts val="1200"/>
              </a:spcBef>
              <a:buNone/>
            </a:pPr>
            <a:r>
              <a:rPr lang="es-US" sz="2400" dirty="0"/>
              <a:t>Coloque jarras o vasos en la encimera o en la mesa.</a:t>
            </a:r>
          </a:p>
          <a:p>
            <a:pPr marL="342900" lvl="1" indent="0" rtl="0">
              <a:spcBef>
                <a:spcPts val="1200"/>
              </a:spcBef>
              <a:buNone/>
            </a:pPr>
            <a:r>
              <a:rPr lang="es-US" sz="2400" dirty="0"/>
              <a:t>Ofrezca agua durante y después de la hora de jugar en el parque.</a:t>
            </a:r>
          </a:p>
          <a:p>
            <a:pPr marL="342900" lvl="1" indent="0" rtl="0">
              <a:spcBef>
                <a:spcPts val="1200"/>
              </a:spcBef>
              <a:buNone/>
            </a:pPr>
            <a:r>
              <a:rPr lang="es-US" sz="2400" dirty="0"/>
              <a:t>Ofrezca agua con las comidas y refrigerio/merienda.</a:t>
            </a:r>
          </a:p>
          <a:p>
            <a:pPr marL="342900" lvl="1" indent="0" rtl="0">
              <a:spcBef>
                <a:spcPts val="1200"/>
              </a:spcBef>
              <a:buNone/>
            </a:pPr>
            <a:r>
              <a:rPr lang="es-US" sz="2400" dirty="0"/>
              <a:t>Ofrezca agua cada vez que el niño lo pida.</a:t>
            </a:r>
          </a:p>
          <a:p>
            <a:pPr lvl="1" rtl="0"/>
            <a:endParaRPr lang="en-US" sz="2000" dirty="0"/>
          </a:p>
        </p:txBody>
      </p:sp>
    </p:spTree>
    <p:extLst>
      <p:ext uri="{BB962C8B-B14F-4D97-AF65-F5344CB8AC3E}">
        <p14:creationId xmlns:p14="http://schemas.microsoft.com/office/powerpoint/2010/main" val="2938240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2900" y="422275"/>
            <a:ext cx="7886700" cy="1325563"/>
          </a:xfrm>
        </p:spPr>
        <p:txBody>
          <a:bodyPr rtlCol="0">
            <a:noAutofit/>
          </a:bodyPr>
          <a:lstStyle/>
          <a:p>
            <a:pPr rtl="0"/>
            <a:r>
              <a:rPr lang="es-US" sz="3000"/>
              <a:t>Uso de libros para apoyar los hábitos saludables</a:t>
            </a:r>
            <a:br>
              <a:rPr lang="en-US" sz="3000" dirty="0"/>
            </a:br>
            <a:endParaRPr lang="en-US" sz="3000" dirty="0"/>
          </a:p>
        </p:txBody>
      </p:sp>
      <p:pic>
        <p:nvPicPr>
          <p:cNvPr id="1026" name="Picture 2">
            <a:hlinkClick r:id="rId3"/>
            <a:extLst>
              <a:ext uri="{FF2B5EF4-FFF2-40B4-BE49-F238E27FC236}">
                <a16:creationId xmlns:a16="http://schemas.microsoft.com/office/drawing/2014/main" id="{959EACB7-6F9C-02D5-F101-C3270CFFE3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160" y="1747838"/>
            <a:ext cx="4297680"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1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205" y="527772"/>
            <a:ext cx="5657850" cy="1325563"/>
          </a:xfrm>
        </p:spPr>
        <p:txBody>
          <a:bodyPr rtlCol="0">
            <a:normAutofit/>
          </a:bodyPr>
          <a:lstStyle/>
          <a:p>
            <a:pPr rtl="0"/>
            <a:r>
              <a:rPr lang="es-US" dirty="0">
                <a:solidFill>
                  <a:srgbClr val="00426A"/>
                </a:solidFill>
              </a:rPr>
              <a:t>Objetivos</a:t>
            </a:r>
          </a:p>
        </p:txBody>
      </p:sp>
      <p:sp>
        <p:nvSpPr>
          <p:cNvPr id="3" name="Content Placeholder 2"/>
          <p:cNvSpPr>
            <a:spLocks noGrp="1"/>
          </p:cNvSpPr>
          <p:nvPr>
            <p:ph idx="1"/>
          </p:nvPr>
        </p:nvSpPr>
        <p:spPr>
          <a:xfrm>
            <a:off x="2419350" y="1853335"/>
            <a:ext cx="6096000" cy="4351338"/>
          </a:xfrm>
        </p:spPr>
        <p:txBody>
          <a:bodyPr rtlCol="0">
            <a:normAutofit fontScale="92500"/>
          </a:bodyPr>
          <a:lstStyle/>
          <a:p>
            <a:pPr marL="457200" indent="-457200" rtl="0">
              <a:buFont typeface="+mj-lt"/>
              <a:buAutoNum type="arabicParenR"/>
            </a:pPr>
            <a:r>
              <a:rPr lang="es-US" sz="2400" dirty="0">
                <a:solidFill>
                  <a:srgbClr val="00426A"/>
                </a:solidFill>
              </a:rPr>
              <a:t>Analizar las etapas de desarrollo de la adopción de hábitos alimenticios saludables y los desafíos comunes. </a:t>
            </a:r>
          </a:p>
          <a:p>
            <a:pPr marL="457200" indent="-457200" rtl="0">
              <a:buFont typeface="+mj-lt"/>
              <a:buAutoNum type="arabicParenR"/>
            </a:pPr>
            <a:r>
              <a:rPr lang="es-US" sz="2400" dirty="0">
                <a:solidFill>
                  <a:srgbClr val="00426A"/>
                </a:solidFill>
              </a:rPr>
              <a:t>Identificar la función que tienen los profesionales de CET en la nutrición de personas que se alimentan de modo saludable.</a:t>
            </a:r>
          </a:p>
          <a:p>
            <a:pPr marL="457200" indent="-457200" rtl="0">
              <a:buFont typeface="+mj-lt"/>
              <a:buAutoNum type="arabicParenR"/>
            </a:pPr>
            <a:r>
              <a:rPr lang="es-US" sz="2400" dirty="0">
                <a:solidFill>
                  <a:srgbClr val="00426A"/>
                </a:solidFill>
              </a:rPr>
              <a:t>Reconocer las oportunidades de participación familiar en torno a la nutrición y la comida.</a:t>
            </a:r>
          </a:p>
          <a:p>
            <a:pPr marL="457200" indent="-457200" rtl="0">
              <a:buFont typeface="+mj-lt"/>
              <a:buAutoNum type="arabicParenR"/>
            </a:pPr>
            <a:r>
              <a:rPr lang="es-US" sz="2400" dirty="0">
                <a:solidFill>
                  <a:srgbClr val="00426A"/>
                </a:solidFill>
              </a:rPr>
              <a:t>Identificar una o más buenas prácticas de nutrición para incorporarlas a sus rutinas diarias con los niños.</a:t>
            </a:r>
          </a:p>
          <a:p>
            <a:pPr rtl="0"/>
            <a:endParaRPr lang="en-US" sz="2400" dirty="0">
              <a:solidFill>
                <a:srgbClr val="00426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648129"/>
            <a:ext cx="1448368" cy="4146133"/>
          </a:xfrm>
          <a:prstGeom prst="rect">
            <a:avLst/>
          </a:prstGeom>
        </p:spPr>
      </p:pic>
    </p:spTree>
    <p:extLst>
      <p:ext uri="{BB962C8B-B14F-4D97-AF65-F5344CB8AC3E}">
        <p14:creationId xmlns:p14="http://schemas.microsoft.com/office/powerpoint/2010/main" val="506866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10" name="Picture 9">
            <a:extLst>
              <a:ext uri="{FF2B5EF4-FFF2-40B4-BE49-F238E27FC236}">
                <a16:creationId xmlns:a16="http://schemas.microsoft.com/office/drawing/2014/main" id="{54512229-D403-4356-88D6-9A726E207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4" name="Picture 13" descr="Child drawing on notebook">
            <a:extLst>
              <a:ext uri="{FF2B5EF4-FFF2-40B4-BE49-F238E27FC236}">
                <a16:creationId xmlns:a16="http://schemas.microsoft.com/office/drawing/2014/main" id="{DC79F92D-188B-451C-B6B9-00AC10E8984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6" name="Picture 15">
            <a:extLst>
              <a:ext uri="{FF2B5EF4-FFF2-40B4-BE49-F238E27FC236}">
                <a16:creationId xmlns:a16="http://schemas.microsoft.com/office/drawing/2014/main" id="{DC1CDD55-F0E3-4532-9701-E31FAF19EE0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757737" y="3996130"/>
            <a:ext cx="4383977" cy="1576910"/>
          </a:xfrm>
        </p:spPr>
        <p:txBody>
          <a:bodyPr vert="horz" lIns="91440" tIns="45720" rIns="91440" bIns="45720" rtlCol="0" anchor="b">
            <a:normAutofit/>
          </a:bodyPr>
          <a:lstStyle/>
          <a:p>
            <a:pPr defTabSz="914400" rtl="0"/>
            <a:r>
              <a:rPr lang="es-US" b="1" kern="1200" dirty="0">
                <a:cs typeface="Times New Roman" panose="02020603050405020304" pitchFamily="18" charset="0"/>
              </a:rPr>
              <a:t>Actividad de reflexión</a:t>
            </a:r>
          </a:p>
        </p:txBody>
      </p:sp>
    </p:spTree>
    <p:extLst>
      <p:ext uri="{BB962C8B-B14F-4D97-AF65-F5344CB8AC3E}">
        <p14:creationId xmlns:p14="http://schemas.microsoft.com/office/powerpoint/2010/main" val="20477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51100" y="1952628"/>
            <a:ext cx="6064250" cy="1325563"/>
          </a:xfrm>
        </p:spPr>
        <p:txBody>
          <a:bodyPr rtlCol="0">
            <a:noAutofit/>
          </a:bodyPr>
          <a:lstStyle/>
          <a:p>
            <a:pPr rtl="0"/>
            <a:r>
              <a:rPr lang="es-US" b="1" dirty="0">
                <a:solidFill>
                  <a:srgbClr val="002060"/>
                </a:solidFill>
                <a:cs typeface="Times New Roman" panose="02020603050405020304" pitchFamily="18" charset="0"/>
              </a:rPr>
              <a:t>Reconocer las oportunidades de participación familiar </a:t>
            </a:r>
            <a:br>
              <a:rPr lang="es-US" b="1" dirty="0">
                <a:solidFill>
                  <a:srgbClr val="002060"/>
                </a:solidFill>
                <a:cs typeface="Times New Roman" panose="02020603050405020304" pitchFamily="18" charset="0"/>
              </a:rPr>
            </a:br>
            <a:r>
              <a:rPr lang="es-US" b="1" dirty="0">
                <a:solidFill>
                  <a:srgbClr val="002060"/>
                </a:solidFill>
                <a:cs typeface="Times New Roman" panose="02020603050405020304" pitchFamily="18" charset="0"/>
              </a:rPr>
              <a:t>en torno a la nutrición y </a:t>
            </a:r>
            <a:br>
              <a:rPr lang="es-US" b="1" dirty="0">
                <a:solidFill>
                  <a:srgbClr val="002060"/>
                </a:solidFill>
                <a:cs typeface="Times New Roman" panose="02020603050405020304" pitchFamily="18" charset="0"/>
              </a:rPr>
            </a:br>
            <a:r>
              <a:rPr lang="es-US" b="1" dirty="0">
                <a:solidFill>
                  <a:srgbClr val="002060"/>
                </a:solidFill>
                <a:cs typeface="Times New Roman" panose="02020603050405020304" pitchFamily="18" charset="0"/>
              </a:rPr>
              <a:t>la comida</a:t>
            </a:r>
          </a:p>
        </p:txBody>
      </p:sp>
      <p:pic>
        <p:nvPicPr>
          <p:cNvPr id="6" name="Picture 5">
            <a:extLst>
              <a:ext uri="{FF2B5EF4-FFF2-40B4-BE49-F238E27FC236}">
                <a16:creationId xmlns:a16="http://schemas.microsoft.com/office/drawing/2014/main" id="{9A9F570F-D3EE-4964-9DC5-17135A028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042648"/>
            <a:ext cx="1448368" cy="4146133"/>
          </a:xfrm>
          <a:prstGeom prst="rect">
            <a:avLst/>
          </a:prstGeom>
        </p:spPr>
      </p:pic>
    </p:spTree>
    <p:extLst>
      <p:ext uri="{BB962C8B-B14F-4D97-AF65-F5344CB8AC3E}">
        <p14:creationId xmlns:p14="http://schemas.microsoft.com/office/powerpoint/2010/main" val="3255276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039100" cy="1325563"/>
          </a:xfrm>
        </p:spPr>
        <p:txBody>
          <a:bodyPr rtlCol="0">
            <a:normAutofit/>
          </a:bodyPr>
          <a:lstStyle/>
          <a:p>
            <a:pPr rtl="0"/>
            <a:r>
              <a:rPr lang="es-US" sz="3600" b="1" dirty="0">
                <a:solidFill>
                  <a:srgbClr val="00426A"/>
                </a:solidFill>
                <a:cs typeface="Times New Roman" panose="02020603050405020304" pitchFamily="18" charset="0"/>
              </a:rPr>
              <a:t>¿Qué cosas influyen en las elecciones </a:t>
            </a:r>
            <a:br>
              <a:rPr lang="es-US" sz="3600" b="1" dirty="0">
                <a:solidFill>
                  <a:srgbClr val="00426A"/>
                </a:solidFill>
                <a:cs typeface="Times New Roman" panose="02020603050405020304" pitchFamily="18" charset="0"/>
              </a:rPr>
            </a:br>
            <a:r>
              <a:rPr lang="es-US" sz="3600" b="1" dirty="0">
                <a:solidFill>
                  <a:srgbClr val="00426A"/>
                </a:solidFill>
                <a:cs typeface="Times New Roman" panose="02020603050405020304" pitchFamily="18" charset="0"/>
              </a:rPr>
              <a:t>de alimentos de las familias?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9828" y="1885950"/>
            <a:ext cx="3771897" cy="4114800"/>
          </a:xfrm>
        </p:spPr>
      </p:pic>
    </p:spTree>
    <p:extLst>
      <p:ext uri="{BB962C8B-B14F-4D97-AF65-F5344CB8AC3E}">
        <p14:creationId xmlns:p14="http://schemas.microsoft.com/office/powerpoint/2010/main" val="3271614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5016"/>
            <a:ext cx="7886700" cy="1325563"/>
          </a:xfrm>
        </p:spPr>
        <p:txBody>
          <a:bodyPr rtlCol="0">
            <a:normAutofit/>
          </a:bodyPr>
          <a:lstStyle/>
          <a:p>
            <a:pPr rtl="0"/>
            <a:r>
              <a:rPr lang="es-US" b="1">
                <a:solidFill>
                  <a:srgbClr val="00426A"/>
                </a:solidFill>
                <a:latin typeface="Times New Roman" panose="02020603050405020304" pitchFamily="18" charset="0"/>
                <a:cs typeface="Times New Roman" panose="02020603050405020304" pitchFamily="18" charset="0"/>
              </a:rPr>
              <a:t>Inseguridad alimentaria</a:t>
            </a:r>
          </a:p>
        </p:txBody>
      </p:sp>
      <p:sp>
        <p:nvSpPr>
          <p:cNvPr id="3" name="Content Placeholder 2"/>
          <p:cNvSpPr>
            <a:spLocks noGrp="1"/>
          </p:cNvSpPr>
          <p:nvPr>
            <p:ph idx="1"/>
          </p:nvPr>
        </p:nvSpPr>
        <p:spPr>
          <a:xfrm>
            <a:off x="628650" y="1219196"/>
            <a:ext cx="7886700" cy="1642531"/>
          </a:xfrm>
        </p:spPr>
        <p:txBody>
          <a:bodyPr rtlCol="0">
            <a:normAutofit fontScale="92500" lnSpcReduction="20000"/>
          </a:bodyPr>
          <a:lstStyle/>
          <a:p>
            <a:pPr marL="0" indent="0" rtl="0">
              <a:buNone/>
            </a:pPr>
            <a:r>
              <a:rPr lang="es-US" sz="2400" dirty="0">
                <a:solidFill>
                  <a:srgbClr val="00426A"/>
                </a:solidFill>
                <a:latin typeface="Montserrat" panose="00000500000000000000" pitchFamily="2" charset="0"/>
              </a:rPr>
              <a:t>La inseguridad alimentaria se define como el acceso limitado o no garantizado a alimentos lo suficientes, seguros y nutritivos.</a:t>
            </a:r>
          </a:p>
          <a:p>
            <a:pPr marL="0" indent="0" rtl="0">
              <a:buNone/>
            </a:pPr>
            <a:r>
              <a:rPr lang="es-US" sz="2400" dirty="0">
                <a:solidFill>
                  <a:srgbClr val="00426A"/>
                </a:solidFill>
                <a:latin typeface="Montserrat" panose="00000500000000000000" pitchFamily="2" charset="0"/>
              </a:rPr>
              <a:t>Uno de cada seis niños vive en hogares que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no cuentan con un suministro consistente </a:t>
            </a:r>
            <a:br>
              <a:rPr lang="es-US" sz="2400" dirty="0">
                <a:solidFill>
                  <a:srgbClr val="00426A"/>
                </a:solidFill>
                <a:latin typeface="Montserrat" panose="00000500000000000000" pitchFamily="2" charset="0"/>
              </a:rPr>
            </a:br>
            <a:r>
              <a:rPr lang="es-US" sz="2400" dirty="0">
                <a:solidFill>
                  <a:srgbClr val="00426A"/>
                </a:solidFill>
                <a:latin typeface="Montserrat" panose="00000500000000000000" pitchFamily="2" charset="0"/>
              </a:rPr>
              <a:t>y confiable de alimentos sanos.</a:t>
            </a:r>
          </a:p>
          <a:p>
            <a:pPr marL="0" indent="0" rtl="0">
              <a:buNone/>
            </a:pPr>
            <a:endParaRPr lang="en-US" sz="2250" dirty="0"/>
          </a:p>
          <a:p>
            <a:pPr marL="0" indent="0" rtl="0">
              <a:buNone/>
            </a:pPr>
            <a:endParaRPr lang="en-US" sz="2250" dirty="0"/>
          </a:p>
          <a:p>
            <a:pPr marL="0" indent="0" rtl="0">
              <a:buNone/>
            </a:pPr>
            <a:endParaRPr lang="en-US" sz="2250" dirty="0"/>
          </a:p>
          <a:p>
            <a:pPr marL="0" indent="0" rtl="0">
              <a:buNone/>
            </a:pPr>
            <a:endParaRPr lang="en-US" sz="2250" dirty="0"/>
          </a:p>
          <a:p>
            <a:pPr marL="0" indent="0" rtl="0">
              <a:buNone/>
            </a:pPr>
            <a:endParaRPr lang="en-US" sz="2250" dirty="0"/>
          </a:p>
          <a:p>
            <a:pPr marL="0" indent="0" rtl="0">
              <a:buNone/>
            </a:pPr>
            <a:endParaRPr lang="en-US" sz="2250" dirty="0"/>
          </a:p>
        </p:txBody>
      </p:sp>
      <p:pic>
        <p:nvPicPr>
          <p:cNvPr id="5" name="Picture 2">
            <a:extLst>
              <a:ext uri="{FF2B5EF4-FFF2-40B4-BE49-F238E27FC236}">
                <a16:creationId xmlns:a16="http://schemas.microsoft.com/office/drawing/2014/main" id="{E4D625F9-02A1-42C7-883A-FB530F1ADD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0879" y="2861727"/>
            <a:ext cx="8225487" cy="34233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8866" y="2886062"/>
            <a:ext cx="2181225" cy="810478"/>
          </a:xfrm>
          <a:prstGeom prst="rect">
            <a:avLst/>
          </a:prstGeom>
          <a:noFill/>
        </p:spPr>
        <p:txBody>
          <a:bodyPr wrap="square" rtlCol="0">
            <a:spAutoFit/>
          </a:bodyPr>
          <a:lstStyle/>
          <a:p>
            <a:pPr algn="r">
              <a:lnSpc>
                <a:spcPts val="1400"/>
              </a:lnSpc>
            </a:pPr>
            <a:r>
              <a:rPr lang="es-ES" sz="1200" b="1" dirty="0">
                <a:solidFill>
                  <a:srgbClr val="E66F26"/>
                </a:solidFill>
                <a:latin typeface="Arial Narrow" panose="020B0606020202030204" pitchFamily="34" charset="0"/>
                <a:cs typeface="Arial" panose="020B0604020202020204" pitchFamily="34" charset="0"/>
              </a:rPr>
              <a:t>LA CRUDA REALIDAD: </a:t>
            </a:r>
            <a:r>
              <a:rPr lang="es-ES" sz="1200" dirty="0">
                <a:solidFill>
                  <a:srgbClr val="E66F26"/>
                </a:solidFill>
                <a:latin typeface="Arial Narrow" panose="020B0606020202030204" pitchFamily="34" charset="0"/>
                <a:cs typeface="Arial" panose="020B0604020202020204" pitchFamily="34" charset="0"/>
              </a:rPr>
              <a:t>REDUCIR LA CALIDAD O LA CANTIDAD DE LOS ALIMENTOS PARA LOS ADULTOS DE LA FAMILIA</a:t>
            </a:r>
            <a:endParaRPr lang="en-US" sz="1200" dirty="0">
              <a:solidFill>
                <a:srgbClr val="E66F26"/>
              </a:solidFill>
              <a:latin typeface="Arial Narrow" panose="020B0606020202030204" pitchFamily="34" charset="0"/>
              <a:cs typeface="Arial" panose="020B0604020202020204" pitchFamily="34" charset="0"/>
            </a:endParaRPr>
          </a:p>
        </p:txBody>
      </p:sp>
      <p:sp>
        <p:nvSpPr>
          <p:cNvPr id="7" name="TextBox 6"/>
          <p:cNvSpPr txBox="1"/>
          <p:nvPr/>
        </p:nvSpPr>
        <p:spPr>
          <a:xfrm>
            <a:off x="2701256" y="3487081"/>
            <a:ext cx="1693375" cy="1169551"/>
          </a:xfrm>
          <a:prstGeom prst="rect">
            <a:avLst/>
          </a:prstGeom>
          <a:noFill/>
        </p:spPr>
        <p:txBody>
          <a:bodyPr wrap="square" rtlCol="0">
            <a:spAutoFit/>
          </a:bodyPr>
          <a:lstStyle/>
          <a:p>
            <a:pPr>
              <a:lnSpc>
                <a:spcPts val="1200"/>
              </a:lnSpc>
            </a:pPr>
            <a:r>
              <a:rPr lang="es-ES" sz="1000" b="1" dirty="0">
                <a:solidFill>
                  <a:schemeClr val="bg1"/>
                </a:solidFill>
                <a:latin typeface="Arial Narrow" panose="020B0606020202030204" pitchFamily="34" charset="0"/>
                <a:cs typeface="Arial" panose="020B0604020202020204" pitchFamily="34" charset="0"/>
              </a:rPr>
              <a:t>Inseguridad alimentaria en el hogar </a:t>
            </a:r>
            <a:r>
              <a:rPr lang="es-ES" sz="1000" i="1" dirty="0">
                <a:solidFill>
                  <a:schemeClr val="bg1"/>
                </a:solidFill>
                <a:latin typeface="Arial Narrow" panose="020B0606020202030204" pitchFamily="34" charset="0"/>
                <a:cs typeface="Arial" panose="020B0604020202020204" pitchFamily="34" charset="0"/>
              </a:rPr>
              <a:t>Acceso inadecuado a suficientes alimentos por parte de todos los miembros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del hogar para llevar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una vida activa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y saludable.</a:t>
            </a:r>
            <a:endParaRPr lang="en-US" sz="1000" i="1" dirty="0">
              <a:solidFill>
                <a:schemeClr val="bg1"/>
              </a:solidFill>
              <a:latin typeface="Arial Narrow" panose="020B0606020202030204" pitchFamily="34" charset="0"/>
              <a:cs typeface="Arial" panose="020B0604020202020204" pitchFamily="34" charset="0"/>
            </a:endParaRPr>
          </a:p>
        </p:txBody>
      </p:sp>
      <p:sp>
        <p:nvSpPr>
          <p:cNvPr id="8" name="TextBox 7"/>
          <p:cNvSpPr txBox="1"/>
          <p:nvPr/>
        </p:nvSpPr>
        <p:spPr>
          <a:xfrm>
            <a:off x="4121638" y="4972949"/>
            <a:ext cx="759924" cy="271869"/>
          </a:xfrm>
          <a:prstGeom prst="rect">
            <a:avLst/>
          </a:prstGeom>
          <a:noFill/>
        </p:spPr>
        <p:txBody>
          <a:bodyPr wrap="square" rtlCol="0">
            <a:spAutoFit/>
          </a:bodyPr>
          <a:lstStyle/>
          <a:p>
            <a:pPr algn="ctr">
              <a:lnSpc>
                <a:spcPts val="1400"/>
              </a:lnSpc>
            </a:pPr>
            <a:r>
              <a:rPr lang="es-ES" sz="1600" b="1" dirty="0">
                <a:solidFill>
                  <a:schemeClr val="bg1"/>
                </a:solidFill>
                <a:latin typeface="Arial Narrow" panose="020B0606020202030204" pitchFamily="34" charset="0"/>
                <a:cs typeface="Arial" panose="020B0604020202020204" pitchFamily="34" charset="0"/>
              </a:rPr>
              <a:t>META</a:t>
            </a:r>
            <a:endParaRPr lang="en-US" sz="1600" dirty="0">
              <a:solidFill>
                <a:schemeClr val="bg1"/>
              </a:solidFill>
              <a:latin typeface="Arial Narrow" panose="020B0606020202030204" pitchFamily="34" charset="0"/>
              <a:cs typeface="Arial" panose="020B0604020202020204" pitchFamily="34" charset="0"/>
            </a:endParaRPr>
          </a:p>
        </p:txBody>
      </p:sp>
      <p:sp>
        <p:nvSpPr>
          <p:cNvPr id="9" name="TextBox 8"/>
          <p:cNvSpPr txBox="1"/>
          <p:nvPr/>
        </p:nvSpPr>
        <p:spPr>
          <a:xfrm>
            <a:off x="158224" y="4972949"/>
            <a:ext cx="1624120" cy="1169551"/>
          </a:xfrm>
          <a:prstGeom prst="rect">
            <a:avLst/>
          </a:prstGeom>
          <a:noFill/>
        </p:spPr>
        <p:txBody>
          <a:bodyPr wrap="square" rtlCol="0">
            <a:spAutoFit/>
          </a:bodyPr>
          <a:lstStyle/>
          <a:p>
            <a:pPr algn="r">
              <a:lnSpc>
                <a:spcPts val="1400"/>
              </a:lnSpc>
            </a:pPr>
            <a:r>
              <a:rPr lang="es-ES" sz="1200" b="1" dirty="0">
                <a:solidFill>
                  <a:srgbClr val="E75647"/>
                </a:solidFill>
                <a:latin typeface="Arial Narrow" panose="020B0606020202030204" pitchFamily="34" charset="0"/>
                <a:cs typeface="Arial" panose="020B0604020202020204" pitchFamily="34" charset="0"/>
              </a:rPr>
              <a:t>CIRCUNSTANCIAS EXTREMAS: </a:t>
            </a:r>
            <a:r>
              <a:rPr lang="es-ES" sz="1200" dirty="0">
                <a:solidFill>
                  <a:srgbClr val="E75647"/>
                </a:solidFill>
                <a:latin typeface="Arial Narrow" panose="020B0606020202030204" pitchFamily="34" charset="0"/>
                <a:cs typeface="Arial" panose="020B0604020202020204" pitchFamily="34" charset="0"/>
              </a:rPr>
              <a:t>REDUCIR LA CALIDAD O LA CANTIDAD DE LOS ALIMENTOS PARA </a:t>
            </a:r>
            <a:br>
              <a:rPr lang="es-ES" sz="1200" dirty="0">
                <a:solidFill>
                  <a:srgbClr val="E75647"/>
                </a:solidFill>
                <a:latin typeface="Arial Narrow" panose="020B0606020202030204" pitchFamily="34" charset="0"/>
                <a:cs typeface="Arial" panose="020B0604020202020204" pitchFamily="34" charset="0"/>
              </a:rPr>
            </a:br>
            <a:r>
              <a:rPr lang="es-ES" sz="1200" dirty="0">
                <a:solidFill>
                  <a:srgbClr val="E75647"/>
                </a:solidFill>
                <a:latin typeface="Arial Narrow" panose="020B0606020202030204" pitchFamily="34" charset="0"/>
                <a:cs typeface="Arial" panose="020B0604020202020204" pitchFamily="34" charset="0"/>
              </a:rPr>
              <a:t>LOS NIÑOS</a:t>
            </a:r>
            <a:endParaRPr lang="en-US" sz="1200" dirty="0">
              <a:solidFill>
                <a:srgbClr val="E75647"/>
              </a:solidFill>
              <a:latin typeface="Arial Narrow" panose="020B0606020202030204" pitchFamily="34" charset="0"/>
              <a:cs typeface="Arial" panose="020B0604020202020204" pitchFamily="34" charset="0"/>
            </a:endParaRPr>
          </a:p>
        </p:txBody>
      </p:sp>
      <p:sp>
        <p:nvSpPr>
          <p:cNvPr id="10" name="TextBox 9"/>
          <p:cNvSpPr txBox="1"/>
          <p:nvPr/>
        </p:nvSpPr>
        <p:spPr>
          <a:xfrm>
            <a:off x="6325141" y="2886062"/>
            <a:ext cx="2456909" cy="810478"/>
          </a:xfrm>
          <a:prstGeom prst="rect">
            <a:avLst/>
          </a:prstGeom>
          <a:noFill/>
        </p:spPr>
        <p:txBody>
          <a:bodyPr wrap="square" rtlCol="0">
            <a:spAutoFit/>
          </a:bodyPr>
          <a:lstStyle/>
          <a:p>
            <a:pPr>
              <a:lnSpc>
                <a:spcPts val="1400"/>
              </a:lnSpc>
            </a:pPr>
            <a:r>
              <a:rPr lang="es-ES" sz="1200" b="1" dirty="0">
                <a:solidFill>
                  <a:schemeClr val="tx1">
                    <a:lumMod val="65000"/>
                    <a:lumOff val="35000"/>
                  </a:schemeClr>
                </a:solidFill>
                <a:latin typeface="Arial Narrow" panose="020B0606020202030204" pitchFamily="34" charset="0"/>
                <a:cs typeface="Arial" panose="020B0604020202020204" pitchFamily="34" charset="0"/>
              </a:rPr>
              <a:t>CONDICIONES INESTABLES: </a:t>
            </a:r>
            <a:r>
              <a:rPr lang="es-ES" sz="1200" dirty="0">
                <a:solidFill>
                  <a:schemeClr val="tx1">
                    <a:lumMod val="65000"/>
                    <a:lumOff val="35000"/>
                  </a:schemeClr>
                </a:solidFill>
                <a:latin typeface="Arial Narrow" panose="020B0606020202030204" pitchFamily="34" charset="0"/>
                <a:cs typeface="Arial" panose="020B0604020202020204" pitchFamily="34" charset="0"/>
              </a:rPr>
              <a:t>EXPERIMENTAR ANSIEDAD POR </a:t>
            </a:r>
            <a:br>
              <a:rPr lang="es-ES" sz="1200" dirty="0">
                <a:solidFill>
                  <a:schemeClr val="tx1">
                    <a:lumMod val="65000"/>
                    <a:lumOff val="35000"/>
                  </a:schemeClr>
                </a:solidFill>
                <a:latin typeface="Arial Narrow" panose="020B0606020202030204" pitchFamily="34" charset="0"/>
                <a:cs typeface="Arial" panose="020B0604020202020204" pitchFamily="34" charset="0"/>
              </a:rPr>
            </a:br>
            <a:r>
              <a:rPr lang="es-ES" sz="1200" dirty="0">
                <a:solidFill>
                  <a:schemeClr val="tx1">
                    <a:lumMod val="65000"/>
                    <a:lumOff val="35000"/>
                  </a:schemeClr>
                </a:solidFill>
                <a:latin typeface="Arial Narrow" panose="020B0606020202030204" pitchFamily="34" charset="0"/>
                <a:cs typeface="Arial" panose="020B0604020202020204" pitchFamily="34" charset="0"/>
              </a:rPr>
              <a:t>LA CALIDAD, LA CANTIDAD O LA DISPONIBILIDAD DE LOS ALIMENTOS</a:t>
            </a:r>
            <a:endParaRPr lang="en-US" sz="1200" dirty="0">
              <a:solidFill>
                <a:schemeClr val="tx1">
                  <a:lumMod val="65000"/>
                  <a:lumOff val="35000"/>
                </a:schemeClr>
              </a:solidFill>
              <a:latin typeface="Arial Narrow" panose="020B0606020202030204" pitchFamily="34" charset="0"/>
              <a:cs typeface="Arial" panose="020B0604020202020204" pitchFamily="34" charset="0"/>
            </a:endParaRPr>
          </a:p>
        </p:txBody>
      </p:sp>
      <p:sp>
        <p:nvSpPr>
          <p:cNvPr id="11" name="TextBox 10"/>
          <p:cNvSpPr txBox="1"/>
          <p:nvPr/>
        </p:nvSpPr>
        <p:spPr>
          <a:xfrm>
            <a:off x="7137072" y="5244818"/>
            <a:ext cx="1644978" cy="630942"/>
          </a:xfrm>
          <a:prstGeom prst="rect">
            <a:avLst/>
          </a:prstGeom>
          <a:noFill/>
        </p:spPr>
        <p:txBody>
          <a:bodyPr wrap="square" rtlCol="0">
            <a:spAutoFit/>
          </a:bodyPr>
          <a:lstStyle/>
          <a:p>
            <a:pPr>
              <a:lnSpc>
                <a:spcPts val="1400"/>
              </a:lnSpc>
            </a:pPr>
            <a:r>
              <a:rPr lang="es-ES" sz="1200" b="1" dirty="0">
                <a:solidFill>
                  <a:srgbClr val="3B817F"/>
                </a:solidFill>
                <a:latin typeface="Arial Narrow" panose="020B0606020202030204" pitchFamily="34" charset="0"/>
                <a:cs typeface="Arial" panose="020B0604020202020204" pitchFamily="34" charset="0"/>
              </a:rPr>
              <a:t>VIDA SALUDABLE: </a:t>
            </a:r>
            <a:r>
              <a:rPr lang="es-ES" sz="1200" dirty="0">
                <a:solidFill>
                  <a:srgbClr val="3B817F"/>
                </a:solidFill>
                <a:latin typeface="Arial Narrow" panose="020B0606020202030204" pitchFamily="34" charset="0"/>
                <a:cs typeface="Arial" panose="020B0604020202020204" pitchFamily="34" charset="0"/>
              </a:rPr>
              <a:t>VIVIR SIN HAMBRE </a:t>
            </a:r>
            <a:br>
              <a:rPr lang="es-ES" sz="1200" dirty="0">
                <a:solidFill>
                  <a:srgbClr val="3B817F"/>
                </a:solidFill>
                <a:latin typeface="Arial Narrow" panose="020B0606020202030204" pitchFamily="34" charset="0"/>
                <a:cs typeface="Arial" panose="020B0604020202020204" pitchFamily="34" charset="0"/>
              </a:rPr>
            </a:br>
            <a:r>
              <a:rPr lang="es-ES" sz="1200" dirty="0">
                <a:solidFill>
                  <a:srgbClr val="3B817F"/>
                </a:solidFill>
                <a:latin typeface="Arial Narrow" panose="020B0606020202030204" pitchFamily="34" charset="0"/>
                <a:cs typeface="Arial" panose="020B0604020202020204" pitchFamily="34" charset="0"/>
              </a:rPr>
              <a:t>NI PREOCUPACIONES</a:t>
            </a:r>
            <a:endParaRPr lang="en-US" sz="1200" dirty="0">
              <a:solidFill>
                <a:srgbClr val="3B817F"/>
              </a:solidFill>
              <a:latin typeface="Arial Narrow" panose="020B0606020202030204" pitchFamily="34" charset="0"/>
              <a:cs typeface="Arial" panose="020B0604020202020204" pitchFamily="34" charset="0"/>
            </a:endParaRPr>
          </a:p>
        </p:txBody>
      </p:sp>
      <p:sp>
        <p:nvSpPr>
          <p:cNvPr id="12" name="TextBox 11"/>
          <p:cNvSpPr txBox="1"/>
          <p:nvPr/>
        </p:nvSpPr>
        <p:spPr>
          <a:xfrm>
            <a:off x="1902313" y="4887620"/>
            <a:ext cx="1126638" cy="1246495"/>
          </a:xfrm>
          <a:prstGeom prst="rect">
            <a:avLst/>
          </a:prstGeom>
          <a:noFill/>
        </p:spPr>
        <p:txBody>
          <a:bodyPr wrap="square" rtlCol="0">
            <a:spAutoFit/>
          </a:bodyPr>
          <a:lstStyle/>
          <a:p>
            <a:pPr>
              <a:lnSpc>
                <a:spcPts val="1000"/>
              </a:lnSpc>
            </a:pPr>
            <a:r>
              <a:rPr lang="es-ES" sz="1000" b="1" dirty="0">
                <a:solidFill>
                  <a:schemeClr val="bg1"/>
                </a:solidFill>
                <a:latin typeface="Arial Narrow" panose="020B0606020202030204" pitchFamily="34" charset="0"/>
                <a:cs typeface="Arial" panose="020B0604020202020204" pitchFamily="34" charset="0"/>
              </a:rPr>
              <a:t>Inseguridad alimentaria infantil </a:t>
            </a:r>
            <a:r>
              <a:rPr lang="es-ES" sz="1000" i="1" dirty="0">
                <a:solidFill>
                  <a:schemeClr val="bg1"/>
                </a:solidFill>
                <a:latin typeface="Arial Narrow" panose="020B0606020202030204" pitchFamily="34" charset="0"/>
                <a:cs typeface="Arial" panose="020B0604020202020204" pitchFamily="34" charset="0"/>
              </a:rPr>
              <a:t>La calidad o la cantidad de los alimentos para los niños disminuye debido a la falta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de recursos de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la familia.</a:t>
            </a:r>
            <a:endParaRPr lang="en-US" sz="1000" i="1" dirty="0">
              <a:solidFill>
                <a:schemeClr val="bg1"/>
              </a:solidFill>
              <a:latin typeface="Arial Narrow" panose="020B0606020202030204" pitchFamily="34" charset="0"/>
              <a:cs typeface="Arial" panose="020B0604020202020204" pitchFamily="34" charset="0"/>
            </a:endParaRPr>
          </a:p>
        </p:txBody>
      </p:sp>
      <p:sp>
        <p:nvSpPr>
          <p:cNvPr id="13" name="TextBox 12"/>
          <p:cNvSpPr txBox="1"/>
          <p:nvPr/>
        </p:nvSpPr>
        <p:spPr>
          <a:xfrm>
            <a:off x="4435796" y="3351784"/>
            <a:ext cx="2061097" cy="810478"/>
          </a:xfrm>
          <a:prstGeom prst="rect">
            <a:avLst/>
          </a:prstGeom>
          <a:noFill/>
        </p:spPr>
        <p:txBody>
          <a:bodyPr wrap="square" rtlCol="0">
            <a:spAutoFit/>
          </a:bodyPr>
          <a:lstStyle/>
          <a:p>
            <a:pPr>
              <a:lnSpc>
                <a:spcPts val="1400"/>
              </a:lnSpc>
            </a:pPr>
            <a:r>
              <a:rPr lang="es-ES" sz="1000" b="1" dirty="0">
                <a:solidFill>
                  <a:schemeClr val="tx1">
                    <a:lumMod val="85000"/>
                    <a:lumOff val="15000"/>
                  </a:schemeClr>
                </a:solidFill>
                <a:latin typeface="Arial Narrow" panose="020B0606020202030204" pitchFamily="34" charset="0"/>
                <a:cs typeface="Arial" panose="020B0604020202020204" pitchFamily="34" charset="0"/>
              </a:rPr>
              <a:t>Estrés alimentario oculto </a:t>
            </a:r>
            <a:br>
              <a:rPr lang="es-ES" sz="1000" b="1" dirty="0">
                <a:solidFill>
                  <a:schemeClr val="tx1">
                    <a:lumMod val="85000"/>
                    <a:lumOff val="15000"/>
                  </a:schemeClr>
                </a:solidFill>
                <a:latin typeface="Arial Narrow" panose="020B0606020202030204" pitchFamily="34" charset="0"/>
                <a:cs typeface="Arial" panose="020B0604020202020204" pitchFamily="34" charset="0"/>
              </a:rPr>
            </a:br>
            <a:r>
              <a:rPr lang="es-ES" sz="1000" b="1" dirty="0">
                <a:solidFill>
                  <a:schemeClr val="tx1">
                    <a:lumMod val="85000"/>
                    <a:lumOff val="15000"/>
                  </a:schemeClr>
                </a:solidFill>
                <a:latin typeface="Arial Narrow" panose="020B0606020202030204" pitchFamily="34" charset="0"/>
                <a:cs typeface="Arial" panose="020B0604020202020204" pitchFamily="34" charset="0"/>
              </a:rPr>
              <a:t>(seguridad alimentaria mínima) </a:t>
            </a:r>
            <a:r>
              <a:rPr lang="es-ES" sz="1000" i="1" dirty="0">
                <a:solidFill>
                  <a:schemeClr val="tx1">
                    <a:lumMod val="85000"/>
                    <a:lumOff val="15000"/>
                  </a:schemeClr>
                </a:solidFill>
                <a:latin typeface="Arial Narrow" panose="020B0606020202030204" pitchFamily="34" charset="0"/>
                <a:cs typeface="Arial" panose="020B0604020202020204" pitchFamily="34" charset="0"/>
              </a:rPr>
              <a:t>Preocupación por que se acaben los alimentos antes de poder comprar más.</a:t>
            </a:r>
            <a:endParaRPr lang="en-US" sz="1000" i="1" dirty="0">
              <a:solidFill>
                <a:schemeClr val="tx1">
                  <a:lumMod val="85000"/>
                  <a:lumOff val="15000"/>
                </a:schemeClr>
              </a:solidFill>
              <a:latin typeface="Arial Narrow" panose="020B0606020202030204" pitchFamily="34" charset="0"/>
              <a:cs typeface="Arial" panose="020B0604020202020204" pitchFamily="34" charset="0"/>
            </a:endParaRPr>
          </a:p>
        </p:txBody>
      </p:sp>
      <p:sp>
        <p:nvSpPr>
          <p:cNvPr id="14" name="TextBox 13"/>
          <p:cNvSpPr txBox="1"/>
          <p:nvPr/>
        </p:nvSpPr>
        <p:spPr>
          <a:xfrm>
            <a:off x="5890465" y="5008889"/>
            <a:ext cx="1060663" cy="1118255"/>
          </a:xfrm>
          <a:prstGeom prst="rect">
            <a:avLst/>
          </a:prstGeom>
          <a:noFill/>
        </p:spPr>
        <p:txBody>
          <a:bodyPr wrap="square" rtlCol="0">
            <a:spAutoFit/>
          </a:bodyPr>
          <a:lstStyle/>
          <a:p>
            <a:pPr>
              <a:lnSpc>
                <a:spcPts val="1000"/>
              </a:lnSpc>
            </a:pPr>
            <a:r>
              <a:rPr lang="es-ES" sz="1000" b="1" dirty="0">
                <a:solidFill>
                  <a:schemeClr val="bg1"/>
                </a:solidFill>
                <a:latin typeface="Arial Narrow" panose="020B0606020202030204" pitchFamily="34" charset="0"/>
                <a:cs typeface="Arial" panose="020B0604020202020204" pitchFamily="34" charset="0"/>
              </a:rPr>
              <a:t>Seguridad alimentaria </a:t>
            </a:r>
            <a:r>
              <a:rPr lang="es-ES" sz="1000" i="1" dirty="0">
                <a:solidFill>
                  <a:schemeClr val="bg1"/>
                </a:solidFill>
                <a:latin typeface="Arial Narrow" panose="020B0606020202030204" pitchFamily="34" charset="0"/>
                <a:cs typeface="Arial" panose="020B0604020202020204" pitchFamily="34" charset="0"/>
              </a:rPr>
              <a:t>Acceso confiable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a los alimentos necesarios para llevar un estilo de vida saludable </a:t>
            </a:r>
            <a:br>
              <a:rPr lang="es-ES" sz="1000" i="1" dirty="0">
                <a:solidFill>
                  <a:schemeClr val="bg1"/>
                </a:solidFill>
                <a:latin typeface="Arial Narrow" panose="020B0606020202030204" pitchFamily="34" charset="0"/>
                <a:cs typeface="Arial" panose="020B0604020202020204" pitchFamily="34" charset="0"/>
              </a:rPr>
            </a:br>
            <a:r>
              <a:rPr lang="es-ES" sz="1000" i="1" dirty="0">
                <a:solidFill>
                  <a:schemeClr val="bg1"/>
                </a:solidFill>
                <a:latin typeface="Arial Narrow" panose="020B0606020202030204" pitchFamily="34" charset="0"/>
                <a:cs typeface="Arial" panose="020B0604020202020204" pitchFamily="34" charset="0"/>
              </a:rPr>
              <a:t>y activo.</a:t>
            </a:r>
            <a:endParaRPr lang="en-US" sz="1000" i="1" dirty="0">
              <a:solidFill>
                <a:schemeClr val="bg1"/>
              </a:solidFill>
              <a:latin typeface="Arial Narrow" panose="020B0606020202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1E9419-B428-87DD-4DD9-511F1FF29722}"/>
              </a:ext>
            </a:extLst>
          </p:cNvPr>
          <p:cNvSpPr txBox="1"/>
          <p:nvPr/>
        </p:nvSpPr>
        <p:spPr>
          <a:xfrm>
            <a:off x="2492298" y="6329561"/>
            <a:ext cx="4159405" cy="307777"/>
          </a:xfrm>
          <a:prstGeom prst="rect">
            <a:avLst/>
          </a:prstGeom>
          <a:noFill/>
        </p:spPr>
        <p:txBody>
          <a:bodyPr wrap="square" rtlCol="0">
            <a:spAutoFit/>
          </a:bodyPr>
          <a:lstStyle/>
          <a:p>
            <a:r>
              <a:rPr lang="en-US" sz="1400" dirty="0">
                <a:solidFill>
                  <a:schemeClr val="tx2"/>
                </a:solidFill>
                <a:latin typeface="Montserrat" panose="00000500000000000000" pitchFamily="2" charset="0"/>
              </a:rPr>
              <a:t>    Source: Children’s Health Watch 2015</a:t>
            </a:r>
          </a:p>
        </p:txBody>
      </p:sp>
    </p:spTree>
    <p:extLst>
      <p:ext uri="{BB962C8B-B14F-4D97-AF65-F5344CB8AC3E}">
        <p14:creationId xmlns:p14="http://schemas.microsoft.com/office/powerpoint/2010/main" val="145465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sz="3600" b="1" dirty="0">
                <a:solidFill>
                  <a:srgbClr val="00426A"/>
                </a:solidFill>
                <a:latin typeface="Times New Roman" panose="02020603050405020304" pitchFamily="18" charset="0"/>
                <a:cs typeface="Times New Roman" panose="02020603050405020304" pitchFamily="18" charset="0"/>
              </a:rPr>
              <a:t>Justicia alimenticia: cómo abordar los obstáculos para una alimentación sana</a:t>
            </a:r>
          </a:p>
        </p:txBody>
      </p:sp>
      <p:sp>
        <p:nvSpPr>
          <p:cNvPr id="3" name="Content Placeholder 2"/>
          <p:cNvSpPr>
            <a:spLocks noGrp="1"/>
          </p:cNvSpPr>
          <p:nvPr>
            <p:ph idx="1"/>
          </p:nvPr>
        </p:nvSpPr>
        <p:spPr/>
        <p:txBody>
          <a:bodyPr rtlCol="0">
            <a:normAutofit/>
          </a:bodyPr>
          <a:lstStyle/>
          <a:p>
            <a:pPr marL="0" indent="0" rtl="0">
              <a:buClr>
                <a:srgbClr val="00426A"/>
              </a:buClr>
              <a:buNone/>
            </a:pPr>
            <a:r>
              <a:rPr lang="es-US" sz="2400" dirty="0">
                <a:solidFill>
                  <a:srgbClr val="00426A"/>
                </a:solidFill>
                <a:latin typeface="Montserrat" panose="00000500000000000000" pitchFamily="2" charset="0"/>
              </a:rPr>
              <a:t>Huertos comunitarios</a:t>
            </a:r>
          </a:p>
          <a:p>
            <a:pPr marL="0" indent="0" rtl="0">
              <a:buClr>
                <a:srgbClr val="00426A"/>
              </a:buClr>
              <a:buNone/>
            </a:pPr>
            <a:r>
              <a:rPr lang="es-US" sz="2400" dirty="0">
                <a:solidFill>
                  <a:srgbClr val="00426A"/>
                </a:solidFill>
                <a:latin typeface="Montserrat" panose="00000500000000000000" pitchFamily="2" charset="0"/>
              </a:rPr>
              <a:t>De la granja a la educación temprana</a:t>
            </a:r>
          </a:p>
          <a:p>
            <a:pPr marL="457200" lvl="1" indent="0" rtl="0">
              <a:buClr>
                <a:srgbClr val="00426A"/>
              </a:buClr>
              <a:buNone/>
            </a:pPr>
            <a:r>
              <a:rPr lang="es-US" dirty="0">
                <a:solidFill>
                  <a:srgbClr val="00426A"/>
                </a:solidFill>
                <a:latin typeface="Montserrat" panose="00000500000000000000" pitchFamily="2" charset="0"/>
                <a:hlinkClick r:id="rId3"/>
              </a:rPr>
              <a:t>De la granja nacional a la CET</a:t>
            </a:r>
            <a:endParaRPr lang="en-US" dirty="0">
              <a:solidFill>
                <a:srgbClr val="00426A"/>
              </a:solidFill>
              <a:latin typeface="Montserrat" panose="00000500000000000000" pitchFamily="2" charset="0"/>
            </a:endParaRPr>
          </a:p>
          <a:p>
            <a:pPr marL="0" indent="0" rtl="0">
              <a:buClr>
                <a:srgbClr val="00426A"/>
              </a:buClr>
              <a:buNone/>
            </a:pPr>
            <a:r>
              <a:rPr lang="es-US" sz="2400" dirty="0">
                <a:solidFill>
                  <a:srgbClr val="00426A"/>
                </a:solidFill>
                <a:latin typeface="Montserrat" panose="00000500000000000000" pitchFamily="2" charset="0"/>
              </a:rPr>
              <a:t>Mercados de agricultores</a:t>
            </a:r>
          </a:p>
          <a:p>
            <a:pPr marL="457200" lvl="1" indent="0" rtl="0">
              <a:buClr>
                <a:srgbClr val="00426A"/>
              </a:buClr>
              <a:buNone/>
            </a:pPr>
            <a:r>
              <a:rPr lang="es-US" dirty="0">
                <a:solidFill>
                  <a:srgbClr val="00426A"/>
                </a:solidFill>
                <a:latin typeface="Montserrat" panose="00000500000000000000" pitchFamily="2" charset="0"/>
                <a:hlinkClick r:id="rId4"/>
              </a:rPr>
              <a:t>Prestaciones alimenticias en Nueva York y a nivel estatal</a:t>
            </a:r>
            <a:endParaRPr lang="en-US" sz="2400" dirty="0"/>
          </a:p>
        </p:txBody>
      </p:sp>
      <p:pic>
        <p:nvPicPr>
          <p:cNvPr id="9" name="Picture 8">
            <a:extLst>
              <a:ext uri="{FF2B5EF4-FFF2-40B4-BE49-F238E27FC236}">
                <a16:creationId xmlns:a16="http://schemas.microsoft.com/office/drawing/2014/main" id="{4A4FCD25-17F4-4EA9-9138-F40F66388236}"/>
              </a:ext>
            </a:extLst>
          </p:cNvPr>
          <p:cNvPicPr>
            <a:picLocks noChangeAspect="1"/>
          </p:cNvPicPr>
          <p:nvPr/>
        </p:nvPicPr>
        <p:blipFill>
          <a:blip r:embed="rId5"/>
          <a:stretch>
            <a:fillRect/>
          </a:stretch>
        </p:blipFill>
        <p:spPr>
          <a:xfrm>
            <a:off x="5262489" y="4840254"/>
            <a:ext cx="2495678" cy="1358970"/>
          </a:xfrm>
          <a:prstGeom prst="rect">
            <a:avLst/>
          </a:prstGeom>
        </p:spPr>
      </p:pic>
      <p:pic>
        <p:nvPicPr>
          <p:cNvPr id="11" name="Picture 10">
            <a:extLst>
              <a:ext uri="{FF2B5EF4-FFF2-40B4-BE49-F238E27FC236}">
                <a16:creationId xmlns:a16="http://schemas.microsoft.com/office/drawing/2014/main" id="{D076C12F-EDA7-4B5F-9C21-5301F55136F2}"/>
              </a:ext>
            </a:extLst>
          </p:cNvPr>
          <p:cNvPicPr>
            <a:picLocks noChangeAspect="1"/>
          </p:cNvPicPr>
          <p:nvPr/>
        </p:nvPicPr>
        <p:blipFill>
          <a:blip r:embed="rId6"/>
          <a:stretch>
            <a:fillRect/>
          </a:stretch>
        </p:blipFill>
        <p:spPr>
          <a:xfrm>
            <a:off x="947662" y="4840254"/>
            <a:ext cx="2933851" cy="1263715"/>
          </a:xfrm>
          <a:prstGeom prst="rect">
            <a:avLst/>
          </a:prstGeom>
        </p:spPr>
      </p:pic>
    </p:spTree>
    <p:extLst>
      <p:ext uri="{BB962C8B-B14F-4D97-AF65-F5344CB8AC3E}">
        <p14:creationId xmlns:p14="http://schemas.microsoft.com/office/powerpoint/2010/main" val="4014187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129588" cy="1325563"/>
          </a:xfrm>
        </p:spPr>
        <p:txBody>
          <a:bodyPr rtlCol="0">
            <a:normAutofit fontScale="90000"/>
          </a:bodyPr>
          <a:lstStyle/>
          <a:p>
            <a:pPr rtl="0"/>
            <a:r>
              <a:rPr lang="es-US" b="1" dirty="0">
                <a:solidFill>
                  <a:srgbClr val="00426A"/>
                </a:solidFill>
                <a:cs typeface="Times New Roman" panose="02020603050405020304" pitchFamily="18" charset="0"/>
              </a:rPr>
              <a:t>Justicia alimenticia: cómo abordar los obstáculos para una alimentación sana</a:t>
            </a:r>
          </a:p>
        </p:txBody>
      </p:sp>
      <p:sp>
        <p:nvSpPr>
          <p:cNvPr id="3" name="Content Placeholder 2"/>
          <p:cNvSpPr>
            <a:spLocks noGrp="1"/>
          </p:cNvSpPr>
          <p:nvPr>
            <p:ph idx="1"/>
          </p:nvPr>
        </p:nvSpPr>
        <p:spPr>
          <a:xfrm>
            <a:off x="628650" y="2182086"/>
            <a:ext cx="7886700" cy="4351338"/>
          </a:xfrm>
        </p:spPr>
        <p:txBody>
          <a:bodyPr rtlCol="0">
            <a:normAutofit/>
          </a:bodyPr>
          <a:lstStyle/>
          <a:p>
            <a:pPr marL="0" indent="0" rtl="0">
              <a:buClr>
                <a:srgbClr val="00426A"/>
              </a:buClr>
              <a:buNone/>
            </a:pPr>
            <a:r>
              <a:rPr lang="es-US" sz="2000" dirty="0">
                <a:solidFill>
                  <a:srgbClr val="00426A"/>
                </a:solidFill>
                <a:latin typeface="Montserrat" panose="00000500000000000000" pitchFamily="2" charset="0"/>
              </a:rPr>
              <a:t>Cooperativas de alimentos</a:t>
            </a:r>
          </a:p>
          <a:p>
            <a:pPr rtl="0">
              <a:buClr>
                <a:srgbClr val="00426A"/>
              </a:buClr>
            </a:pPr>
            <a:endParaRPr lang="en-US" sz="2000" dirty="0">
              <a:solidFill>
                <a:srgbClr val="00426A"/>
              </a:solidFill>
              <a:latin typeface="Montserrat" panose="00000500000000000000" pitchFamily="2" charset="0"/>
            </a:endParaRPr>
          </a:p>
          <a:p>
            <a:pPr marL="0" indent="0" rtl="0">
              <a:buClr>
                <a:srgbClr val="00426A"/>
              </a:buClr>
              <a:buNone/>
            </a:pPr>
            <a:r>
              <a:rPr lang="es-US" sz="2000" dirty="0">
                <a:solidFill>
                  <a:srgbClr val="00426A"/>
                </a:solidFill>
                <a:latin typeface="Montserrat" panose="00000500000000000000" pitchFamily="2" charset="0"/>
              </a:rPr>
              <a:t>Bancos de alimentos y bancos de alimentos móviles</a:t>
            </a:r>
          </a:p>
          <a:p>
            <a:pPr rtl="0">
              <a:buClr>
                <a:srgbClr val="00426A"/>
              </a:buClr>
            </a:pPr>
            <a:endParaRPr lang="en-US" sz="2000" dirty="0">
              <a:solidFill>
                <a:srgbClr val="00426A"/>
              </a:solidFill>
              <a:latin typeface="Montserrat" panose="00000500000000000000" pitchFamily="2" charset="0"/>
            </a:endParaRPr>
          </a:p>
          <a:p>
            <a:pPr marL="0" indent="0" rtl="0">
              <a:buClr>
                <a:srgbClr val="00426A"/>
              </a:buClr>
              <a:buNone/>
            </a:pPr>
            <a:r>
              <a:rPr lang="es-US" sz="2000" dirty="0">
                <a:solidFill>
                  <a:srgbClr val="00426A"/>
                </a:solidFill>
                <a:latin typeface="Montserrat" panose="00000500000000000000" pitchFamily="2" charset="0"/>
              </a:rPr>
              <a:t>Programas federales de asistencia alimentaria</a:t>
            </a:r>
            <a:endParaRPr lang="en-US" sz="1400" dirty="0"/>
          </a:p>
        </p:txBody>
      </p:sp>
      <p:pic>
        <p:nvPicPr>
          <p:cNvPr id="8" name="Picture 7">
            <a:hlinkClick r:id="rId3"/>
            <a:extLst>
              <a:ext uri="{FF2B5EF4-FFF2-40B4-BE49-F238E27FC236}">
                <a16:creationId xmlns:a16="http://schemas.microsoft.com/office/drawing/2014/main" id="{AD5FDFBE-43EB-4657-A7B2-12D6A5B380CB}"/>
              </a:ext>
            </a:extLst>
          </p:cNvPr>
          <p:cNvPicPr>
            <a:picLocks noChangeAspect="1"/>
          </p:cNvPicPr>
          <p:nvPr/>
        </p:nvPicPr>
        <p:blipFill>
          <a:blip r:embed="rId4"/>
          <a:stretch>
            <a:fillRect/>
          </a:stretch>
        </p:blipFill>
        <p:spPr>
          <a:xfrm>
            <a:off x="776433" y="5127202"/>
            <a:ext cx="3999675" cy="1270924"/>
          </a:xfrm>
          <a:prstGeom prst="rect">
            <a:avLst/>
          </a:prstGeom>
        </p:spPr>
      </p:pic>
    </p:spTree>
    <p:extLst>
      <p:ext uri="{BB962C8B-B14F-4D97-AF65-F5344CB8AC3E}">
        <p14:creationId xmlns:p14="http://schemas.microsoft.com/office/powerpoint/2010/main" val="2892698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normAutofit/>
          </a:bodyPr>
          <a:lstStyle/>
          <a:p>
            <a:pPr rtl="0"/>
            <a:r>
              <a:rPr lang="es-US" sz="4400" b="1">
                <a:solidFill>
                  <a:srgbClr val="00426A"/>
                </a:solidFill>
                <a:cs typeface="Times New Roman" panose="02020603050405020304" pitchFamily="18" charset="0"/>
              </a:rPr>
              <a:t>Apoyo a las familias </a:t>
            </a:r>
          </a:p>
        </p:txBody>
      </p:sp>
      <p:sp>
        <p:nvSpPr>
          <p:cNvPr id="3" name="Content Placeholder 2"/>
          <p:cNvSpPr>
            <a:spLocks noGrp="1"/>
          </p:cNvSpPr>
          <p:nvPr>
            <p:ph idx="1"/>
          </p:nvPr>
        </p:nvSpPr>
        <p:spPr>
          <a:xfrm>
            <a:off x="628650" y="1690691"/>
            <a:ext cx="8072438" cy="4513982"/>
          </a:xfrm>
        </p:spPr>
        <p:txBody>
          <a:bodyPr rtlCol="0" anchor="ctr">
            <a:noAutofit/>
          </a:bodyPr>
          <a:lstStyle/>
          <a:p>
            <a:pPr marL="0" indent="0">
              <a:spcBef>
                <a:spcPts val="1400"/>
              </a:spcBef>
              <a:buNone/>
            </a:pPr>
            <a:r>
              <a:rPr lang="es-US" sz="2400" b="1" dirty="0"/>
              <a:t>SNAP:</a:t>
            </a:r>
            <a:r>
              <a:rPr lang="es-US" sz="2400" dirty="0"/>
              <a:t> Programa de Asistencia Alimentaria Suplementaria, </a:t>
            </a:r>
            <a:r>
              <a:rPr lang="es-US" sz="2400" i="1" dirty="0"/>
              <a:t>anteriormente conocido como Cupones de alimentos</a:t>
            </a:r>
          </a:p>
          <a:p>
            <a:pPr marL="0" indent="0" rtl="0">
              <a:spcBef>
                <a:spcPts val="1400"/>
              </a:spcBef>
              <a:buNone/>
            </a:pPr>
            <a:r>
              <a:rPr lang="es-US" sz="2400" b="1" dirty="0"/>
              <a:t>WIC:</a:t>
            </a:r>
            <a:r>
              <a:rPr lang="es-US" sz="2400" dirty="0"/>
              <a:t> Programa Especial de Nutrición Suplementaria para Mujeres, Bebés y Niños</a:t>
            </a:r>
          </a:p>
          <a:p>
            <a:pPr marL="0" indent="0" rtl="0">
              <a:spcBef>
                <a:spcPts val="1400"/>
              </a:spcBef>
              <a:buNone/>
            </a:pPr>
            <a:r>
              <a:rPr lang="es-US" sz="2400" b="1" dirty="0"/>
              <a:t>CACFP:</a:t>
            </a:r>
            <a:r>
              <a:rPr lang="es-US" sz="2400" dirty="0"/>
              <a:t> Programa de Alimentos para el Cuidado de Niños y Adultos</a:t>
            </a:r>
          </a:p>
          <a:p>
            <a:pPr marL="0" indent="0" rtl="0">
              <a:spcBef>
                <a:spcPts val="1400"/>
              </a:spcBef>
              <a:buNone/>
            </a:pPr>
            <a:r>
              <a:rPr lang="es-US" sz="2400" dirty="0"/>
              <a:t>Sitios del Programa de Comidas de Verano</a:t>
            </a:r>
          </a:p>
          <a:p>
            <a:pPr marL="0" indent="0" rtl="0">
              <a:spcBef>
                <a:spcPts val="1400"/>
              </a:spcBef>
              <a:buNone/>
            </a:pPr>
            <a:r>
              <a:rPr lang="es-US" sz="2400" dirty="0"/>
              <a:t>Recursos alimenticios de emergencia </a:t>
            </a:r>
            <a:br>
              <a:rPr lang="es-US" sz="2400" dirty="0"/>
            </a:br>
            <a:r>
              <a:rPr lang="es-US" sz="2400" dirty="0"/>
              <a:t>en su comunidad</a:t>
            </a:r>
          </a:p>
          <a:p>
            <a:pPr marL="342900" lvl="1" indent="0" rtl="0">
              <a:buNone/>
            </a:pPr>
            <a:r>
              <a:rPr lang="es-US" sz="2400" dirty="0"/>
              <a:t>Bancos y despensas de alimentos</a:t>
            </a:r>
          </a:p>
        </p:txBody>
      </p:sp>
    </p:spTree>
    <p:extLst>
      <p:ext uri="{BB962C8B-B14F-4D97-AF65-F5344CB8AC3E}">
        <p14:creationId xmlns:p14="http://schemas.microsoft.com/office/powerpoint/2010/main" val="2444766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285" y="3531176"/>
            <a:ext cx="2349137" cy="2452687"/>
          </a:xfrm>
        </p:spPr>
        <p:txBody>
          <a:bodyPr rtlCol="0" anchor="ctr">
            <a:normAutofit/>
          </a:bodyPr>
          <a:lstStyle/>
          <a:p>
            <a:pPr rtl="0"/>
            <a:r>
              <a:rPr lang="es-US" sz="3100" dirty="0"/>
              <a:t>Alimentos y familias en CET</a:t>
            </a:r>
          </a:p>
        </p:txBody>
      </p:sp>
      <p:pic>
        <p:nvPicPr>
          <p:cNvPr id="5" name="Picture 4" descr="A family gathered around a table&#10;&#10;Description automatically generated with low confidence">
            <a:extLst>
              <a:ext uri="{FF2B5EF4-FFF2-40B4-BE49-F238E27FC236}">
                <a16:creationId xmlns:a16="http://schemas.microsoft.com/office/drawing/2014/main" id="{EC2211D6-4B66-41D3-BCE9-F625363DA1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rtlCol="0" anchor="ctr">
            <a:normAutofit fontScale="92500" lnSpcReduction="20000"/>
          </a:bodyPr>
          <a:lstStyle/>
          <a:p>
            <a:pPr marL="0" indent="0" rtl="0">
              <a:spcBef>
                <a:spcPts val="1200"/>
              </a:spcBef>
              <a:buNone/>
            </a:pPr>
            <a:endParaRPr lang="en-US" sz="2000" dirty="0"/>
          </a:p>
          <a:p>
            <a:pPr marL="0" indent="0" rtl="0">
              <a:spcBef>
                <a:spcPts val="1200"/>
              </a:spcBef>
              <a:buNone/>
            </a:pPr>
            <a:r>
              <a:rPr lang="es-US" sz="2200" dirty="0"/>
              <a:t>Degustaciones</a:t>
            </a:r>
          </a:p>
          <a:p>
            <a:pPr marL="0" indent="0" rtl="0">
              <a:spcBef>
                <a:spcPts val="1200"/>
              </a:spcBef>
              <a:buNone/>
            </a:pPr>
            <a:r>
              <a:rPr lang="es-US" sz="2200" dirty="0"/>
              <a:t>Clases o eventos de cocina </a:t>
            </a:r>
          </a:p>
          <a:p>
            <a:pPr marL="0" indent="0" rtl="0">
              <a:spcBef>
                <a:spcPts val="1200"/>
              </a:spcBef>
              <a:buNone/>
            </a:pPr>
            <a:r>
              <a:rPr lang="es-US" sz="2200" dirty="0"/>
              <a:t>Recoger la canasta de productos agrícolas en la guardería</a:t>
            </a:r>
          </a:p>
          <a:p>
            <a:pPr marL="0" indent="0" rtl="0">
              <a:spcBef>
                <a:spcPts val="1200"/>
              </a:spcBef>
              <a:buNone/>
            </a:pPr>
            <a:r>
              <a:rPr lang="es-US" sz="2200" dirty="0"/>
              <a:t>Tablero de intercambio de cupones</a:t>
            </a:r>
          </a:p>
          <a:p>
            <a:pPr marL="0" indent="0" rtl="0">
              <a:spcBef>
                <a:spcPts val="1200"/>
              </a:spcBef>
              <a:buNone/>
            </a:pPr>
            <a:r>
              <a:rPr lang="es-US" sz="2200" dirty="0"/>
              <a:t>Huertos comunitarios/huertos de CET</a:t>
            </a:r>
          </a:p>
          <a:p>
            <a:pPr rtl="0"/>
            <a:endParaRPr lang="en-US" sz="1600" dirty="0"/>
          </a:p>
        </p:txBody>
      </p:sp>
    </p:spTree>
    <p:extLst>
      <p:ext uri="{BB962C8B-B14F-4D97-AF65-F5344CB8AC3E}">
        <p14:creationId xmlns:p14="http://schemas.microsoft.com/office/powerpoint/2010/main" val="529194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Recursos para compartir con las familias</a:t>
            </a:r>
          </a:p>
        </p:txBody>
      </p:sp>
      <p:sp>
        <p:nvSpPr>
          <p:cNvPr id="3" name="Content Placeholder 2"/>
          <p:cNvSpPr>
            <a:spLocks noGrp="1"/>
          </p:cNvSpPr>
          <p:nvPr>
            <p:ph idx="1"/>
          </p:nvPr>
        </p:nvSpPr>
        <p:spPr/>
        <p:txBody>
          <a:bodyPr rtlCol="0"/>
          <a:lstStyle/>
          <a:p>
            <a:pPr marL="0" indent="0" rtl="0">
              <a:buNone/>
            </a:pPr>
            <a:endParaRPr lang="en-US" b="0">
              <a:latin typeface="+mj-lt"/>
            </a:endParaRPr>
          </a:p>
          <a:p>
            <a:pPr rtl="0"/>
            <a:endParaRPr lang="en-US" b="0">
              <a:latin typeface="+mj-lt"/>
            </a:endParaRPr>
          </a:p>
        </p:txBody>
      </p:sp>
      <p:pic>
        <p:nvPicPr>
          <p:cNvPr id="10" name="Picture 9">
            <a:hlinkClick r:id="rId3"/>
            <a:extLst>
              <a:ext uri="{FF2B5EF4-FFF2-40B4-BE49-F238E27FC236}">
                <a16:creationId xmlns:a16="http://schemas.microsoft.com/office/drawing/2014/main" id="{3BC4EE79-0868-AE21-F31E-52E90E669644}"/>
              </a:ext>
            </a:extLst>
          </p:cNvPr>
          <p:cNvPicPr>
            <a:picLocks noChangeAspect="1"/>
          </p:cNvPicPr>
          <p:nvPr/>
        </p:nvPicPr>
        <p:blipFill>
          <a:blip r:embed="rId4"/>
          <a:stretch>
            <a:fillRect/>
          </a:stretch>
        </p:blipFill>
        <p:spPr>
          <a:xfrm>
            <a:off x="6038431" y="1990724"/>
            <a:ext cx="2600325" cy="3324225"/>
          </a:xfrm>
          <a:prstGeom prst="rect">
            <a:avLst/>
          </a:prstGeom>
        </p:spPr>
      </p:pic>
      <p:pic>
        <p:nvPicPr>
          <p:cNvPr id="12" name="Picture 11">
            <a:hlinkClick r:id="rId5"/>
            <a:extLst>
              <a:ext uri="{FF2B5EF4-FFF2-40B4-BE49-F238E27FC236}">
                <a16:creationId xmlns:a16="http://schemas.microsoft.com/office/drawing/2014/main" id="{441E74D9-F122-2389-59A4-E642AC727141}"/>
              </a:ext>
            </a:extLst>
          </p:cNvPr>
          <p:cNvPicPr>
            <a:picLocks noChangeAspect="1"/>
          </p:cNvPicPr>
          <p:nvPr/>
        </p:nvPicPr>
        <p:blipFill>
          <a:blip r:embed="rId6"/>
          <a:stretch>
            <a:fillRect/>
          </a:stretch>
        </p:blipFill>
        <p:spPr>
          <a:xfrm>
            <a:off x="3191442" y="1961196"/>
            <a:ext cx="2578922" cy="3328416"/>
          </a:xfrm>
          <a:prstGeom prst="rect">
            <a:avLst/>
          </a:prstGeom>
        </p:spPr>
      </p:pic>
      <p:pic>
        <p:nvPicPr>
          <p:cNvPr id="13" name="Picture 12">
            <a:hlinkClick r:id="rId7"/>
            <a:extLst>
              <a:ext uri="{FF2B5EF4-FFF2-40B4-BE49-F238E27FC236}">
                <a16:creationId xmlns:a16="http://schemas.microsoft.com/office/drawing/2014/main" id="{D978DE67-10F2-ABEB-4A24-A5209E1034DA}"/>
              </a:ext>
            </a:extLst>
          </p:cNvPr>
          <p:cNvPicPr>
            <a:picLocks noChangeAspect="1"/>
          </p:cNvPicPr>
          <p:nvPr/>
        </p:nvPicPr>
        <p:blipFill>
          <a:blip r:embed="rId8"/>
          <a:stretch>
            <a:fillRect/>
          </a:stretch>
        </p:blipFill>
        <p:spPr>
          <a:xfrm>
            <a:off x="385317" y="1961196"/>
            <a:ext cx="2538058" cy="3291840"/>
          </a:xfrm>
          <a:prstGeom prst="rect">
            <a:avLst/>
          </a:prstGeom>
        </p:spPr>
      </p:pic>
    </p:spTree>
    <p:extLst>
      <p:ext uri="{BB962C8B-B14F-4D97-AF65-F5344CB8AC3E}">
        <p14:creationId xmlns:p14="http://schemas.microsoft.com/office/powerpoint/2010/main" val="3290653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413238" y="4813651"/>
            <a:ext cx="8545025" cy="1000655"/>
          </a:xfrm>
        </p:spPr>
        <p:txBody>
          <a:bodyPr vert="horz" lIns="91440" tIns="45720" rIns="91440" bIns="45720" rtlCol="0" anchor="t">
            <a:noAutofit/>
          </a:bodyPr>
          <a:lstStyle/>
          <a:p>
            <a:pPr defTabSz="914400"/>
            <a:r>
              <a:rPr lang="es-US" dirty="0">
                <a:cs typeface="Times New Roman" panose="02020603050405020304" pitchFamily="18" charset="0"/>
              </a:rPr>
              <a:t>¿De qué manera se relaciona con las familias en torno a la comida y la nutrición?</a:t>
            </a:r>
          </a:p>
        </p:txBody>
      </p:sp>
      <p:pic>
        <p:nvPicPr>
          <p:cNvPr id="5" name="Picture 4" descr="Background pattern&#10;&#10;Description automatically generated">
            <a:extLst>
              <a:ext uri="{FF2B5EF4-FFF2-40B4-BE49-F238E27FC236}">
                <a16:creationId xmlns:a16="http://schemas.microsoft.com/office/drawing/2014/main" id="{5E1B5A32-27D0-4146-890C-FA3EAEEFD1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45" b="2606"/>
          <a:stretch/>
        </p:blipFill>
        <p:spPr>
          <a:xfrm>
            <a:off x="20" y="10"/>
            <a:ext cx="9143980" cy="4201449"/>
          </a:xfrm>
          <a:prstGeom prst="rect">
            <a:avLst/>
          </a:prstGeom>
        </p:spPr>
      </p:pic>
      <p:grpSp>
        <p:nvGrpSpPr>
          <p:cNvPr id="21" name="Group 2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41813"/>
            <a:ext cx="9141713" cy="1828800"/>
            <a:chOff x="-305" y="3144820"/>
            <a:chExt cx="9182100" cy="1551136"/>
          </a:xfrm>
        </p:grpSpPr>
        <p:sp useBgFill="1">
          <p:nvSpPr>
            <p:cNvPr id="22" name="Freeform: Shape 2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rtl="0"/>
              <a:endParaRPr lang="en-US"/>
            </a:p>
          </p:txBody>
        </p:sp>
        <p:sp>
          <p:nvSpPr>
            <p:cNvPr id="23" name="Freeform: Shape 2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rtl="0"/>
              <a:endParaRPr lang="en-US"/>
            </a:p>
          </p:txBody>
        </p:sp>
        <p:sp>
          <p:nvSpPr>
            <p:cNvPr id="24" name="Freeform: Shape 2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rtl="0"/>
              <a:endParaRPr lang="en-US"/>
            </a:p>
          </p:txBody>
        </p:sp>
        <p:sp>
          <p:nvSpPr>
            <p:cNvPr id="25" name="Freeform: Shape 2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070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6573" y="1952628"/>
            <a:ext cx="6692900" cy="1325563"/>
          </a:xfrm>
        </p:spPr>
        <p:txBody>
          <a:bodyPr rtlCol="0">
            <a:noAutofit/>
          </a:bodyPr>
          <a:lstStyle/>
          <a:p>
            <a:pPr rtl="0"/>
            <a:r>
              <a:rPr lang="es-US" b="1" dirty="0">
                <a:solidFill>
                  <a:srgbClr val="002060"/>
                </a:solidFill>
              </a:rPr>
              <a:t>Etapas de desarrollo de la adopción de hábitos alimenticios saludables y los desafíos comunes</a:t>
            </a:r>
          </a:p>
        </p:txBody>
      </p:sp>
      <p:pic>
        <p:nvPicPr>
          <p:cNvPr id="6" name="Picture 5">
            <a:extLst>
              <a:ext uri="{FF2B5EF4-FFF2-40B4-BE49-F238E27FC236}">
                <a16:creationId xmlns:a16="http://schemas.microsoft.com/office/drawing/2014/main" id="{9A9F570F-D3EE-4964-9DC5-17135A028B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205" y="1042648"/>
            <a:ext cx="1448368" cy="4146133"/>
          </a:xfrm>
          <a:prstGeom prst="rect">
            <a:avLst/>
          </a:prstGeom>
        </p:spPr>
      </p:pic>
    </p:spTree>
    <p:extLst>
      <p:ext uri="{BB962C8B-B14F-4D97-AF65-F5344CB8AC3E}">
        <p14:creationId xmlns:p14="http://schemas.microsoft.com/office/powerpoint/2010/main" val="280601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00648" y="2103437"/>
            <a:ext cx="5971790" cy="1325563"/>
          </a:xfrm>
        </p:spPr>
        <p:txBody>
          <a:bodyPr rtlCol="0">
            <a:noAutofit/>
          </a:bodyPr>
          <a:lstStyle/>
          <a:p>
            <a:pPr rtl="0"/>
            <a:r>
              <a:rPr lang="es-US" sz="3600" b="1" i="0" u="none" strike="noStrike" kern="1200" cap="none" spc="0" normalizeH="0" noProof="0" dirty="0">
                <a:ln>
                  <a:noFill/>
                </a:ln>
                <a:solidFill>
                  <a:srgbClr val="00426A"/>
                </a:solidFill>
                <a:effectLst/>
                <a:uLnTx/>
                <a:uFillTx/>
                <a:cs typeface="Times New Roman" panose="02020603050405020304" pitchFamily="18" charset="0"/>
              </a:rPr>
              <a:t>Identificar una o más buenas prácticas de nutrición para agregarlas a sus rutinas diarias con los niños</a:t>
            </a:r>
            <a:endParaRPr lang="en-US" b="1" dirty="0">
              <a:solidFill>
                <a:srgbClr val="00426A"/>
              </a:solidFill>
              <a:cs typeface="Times New Roman" panose="02020603050405020304" pitchFamily="18" charset="0"/>
            </a:endParaRPr>
          </a:p>
        </p:txBody>
      </p:sp>
      <p:pic>
        <p:nvPicPr>
          <p:cNvPr id="5" name="Picture 4">
            <a:extLst>
              <a:ext uri="{FF2B5EF4-FFF2-40B4-BE49-F238E27FC236}">
                <a16:creationId xmlns:a16="http://schemas.microsoft.com/office/drawing/2014/main" id="{DEBF8FE9-3E60-46F0-9A2F-E9199C993D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280" y="1042648"/>
            <a:ext cx="1448368" cy="4146133"/>
          </a:xfrm>
          <a:prstGeom prst="rect">
            <a:avLst/>
          </a:prstGeom>
        </p:spPr>
      </p:pic>
    </p:spTree>
    <p:extLst>
      <p:ext uri="{BB962C8B-B14F-4D97-AF65-F5344CB8AC3E}">
        <p14:creationId xmlns:p14="http://schemas.microsoft.com/office/powerpoint/2010/main" val="351734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rtl="0"/>
            <a:r>
              <a:rPr lang="es-US" b="1" kern="1200">
                <a:solidFill>
                  <a:srgbClr val="00426A"/>
                </a:solidFill>
                <a:cs typeface="Times New Roman" panose="02020603050405020304" pitchFamily="18" charset="0"/>
              </a:rPr>
              <a:t>Plan ABC para nutrir sanamente</a:t>
            </a:r>
          </a:p>
        </p:txBody>
      </p:sp>
      <p:sp>
        <p:nvSpPr>
          <p:cNvPr id="8" name="Content Placeholder 7">
            <a:extLst>
              <a:ext uri="{FF2B5EF4-FFF2-40B4-BE49-F238E27FC236}">
                <a16:creationId xmlns:a16="http://schemas.microsoft.com/office/drawing/2014/main" id="{3106CA32-96DD-4DF1-A527-9DD96AD09233}"/>
              </a:ext>
            </a:extLst>
          </p:cNvPr>
          <p:cNvSpPr>
            <a:spLocks noGrp="1"/>
          </p:cNvSpPr>
          <p:nvPr>
            <p:ph sz="half" idx="1"/>
          </p:nvPr>
        </p:nvSpPr>
        <p:spPr/>
        <p:txBody>
          <a:bodyPr rtlCol="0">
            <a:normAutofit/>
          </a:bodyPr>
          <a:lstStyle/>
          <a:p>
            <a:pPr marL="0" indent="0" rtl="0">
              <a:spcBef>
                <a:spcPts val="3000"/>
              </a:spcBef>
              <a:buClr>
                <a:srgbClr val="00426A"/>
              </a:buClr>
              <a:buNone/>
            </a:pPr>
            <a:r>
              <a:rPr lang="es-US" sz="2800" dirty="0"/>
              <a:t>Acción que </a:t>
            </a:r>
            <a:br>
              <a:rPr lang="es-US" sz="2800" dirty="0"/>
            </a:br>
            <a:r>
              <a:rPr lang="es-US" sz="2800" dirty="0"/>
              <a:t>pienso realizar</a:t>
            </a:r>
          </a:p>
          <a:p>
            <a:pPr marL="0" indent="0" rtl="0">
              <a:spcBef>
                <a:spcPts val="3000"/>
              </a:spcBef>
              <a:buClr>
                <a:srgbClr val="00426A"/>
              </a:buClr>
              <a:buNone/>
            </a:pPr>
            <a:r>
              <a:rPr lang="es-US" sz="2800" dirty="0"/>
              <a:t>¿De qué manera mi acción Beneficia a los niños?</a:t>
            </a:r>
          </a:p>
          <a:p>
            <a:pPr marL="0" indent="0" rtl="0">
              <a:spcBef>
                <a:spcPts val="3000"/>
              </a:spcBef>
              <a:buClr>
                <a:srgbClr val="00426A"/>
              </a:buClr>
              <a:buNone/>
            </a:pPr>
            <a:r>
              <a:rPr lang="es-US" sz="2800" dirty="0"/>
              <a:t>¿Qué Retos enfrentaré?</a:t>
            </a:r>
          </a:p>
        </p:txBody>
      </p:sp>
      <p:sp>
        <p:nvSpPr>
          <p:cNvPr id="10" name="Content Placeholder 9">
            <a:extLst>
              <a:ext uri="{FF2B5EF4-FFF2-40B4-BE49-F238E27FC236}">
                <a16:creationId xmlns:a16="http://schemas.microsoft.com/office/drawing/2014/main" id="{218B88A2-0461-445C-BEBF-E5EA5CED2EF6}"/>
              </a:ext>
            </a:extLst>
          </p:cNvPr>
          <p:cNvSpPr>
            <a:spLocks noGrp="1"/>
          </p:cNvSpPr>
          <p:nvPr>
            <p:ph sz="half" idx="2"/>
          </p:nvPr>
        </p:nvSpPr>
        <p:spPr>
          <a:xfrm>
            <a:off x="4629150" y="1825625"/>
            <a:ext cx="3723542" cy="4351338"/>
          </a:xfrm>
        </p:spPr>
        <p:txBody>
          <a:bodyPr rtlCol="0">
            <a:normAutofit/>
          </a:bodyPr>
          <a:lstStyle/>
          <a:p>
            <a:pPr marL="0" indent="0">
              <a:spcBef>
                <a:spcPts val="3000"/>
              </a:spcBef>
              <a:buClr>
                <a:srgbClr val="00426A"/>
              </a:buClr>
              <a:buNone/>
            </a:pPr>
            <a:r>
              <a:rPr lang="es-US" sz="2800" dirty="0"/>
              <a:t>¿Fecha en la </a:t>
            </a:r>
            <a:br>
              <a:rPr lang="es-US" sz="2800" dirty="0"/>
            </a:br>
            <a:r>
              <a:rPr lang="es-US" sz="2800" dirty="0"/>
              <a:t>que iniciaré </a:t>
            </a:r>
            <a:br>
              <a:rPr lang="es-US" sz="2800" dirty="0"/>
            </a:br>
            <a:r>
              <a:rPr lang="es-US" sz="2800" dirty="0"/>
              <a:t>esta acción?</a:t>
            </a:r>
          </a:p>
          <a:p>
            <a:pPr marL="0" indent="0">
              <a:spcBef>
                <a:spcPts val="3000"/>
              </a:spcBef>
              <a:buClr>
                <a:srgbClr val="00426A"/>
              </a:buClr>
              <a:buNone/>
            </a:pPr>
            <a:r>
              <a:rPr lang="es-US" sz="2800" dirty="0"/>
              <a:t>¿Qué Evidencia tengo de que </a:t>
            </a:r>
            <a:br>
              <a:rPr lang="es-US" sz="2800" dirty="0"/>
            </a:br>
            <a:r>
              <a:rPr lang="es-US" sz="2800" dirty="0"/>
              <a:t>lo logré?</a:t>
            </a:r>
          </a:p>
        </p:txBody>
      </p:sp>
    </p:spTree>
    <p:extLst>
      <p:ext uri="{BB962C8B-B14F-4D97-AF65-F5344CB8AC3E}">
        <p14:creationId xmlns:p14="http://schemas.microsoft.com/office/powerpoint/2010/main" val="2888949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73DA-0B90-42EC-8C4F-51B9D6BE1876}"/>
              </a:ext>
            </a:extLst>
          </p:cNvPr>
          <p:cNvSpPr>
            <a:spLocks noGrp="1"/>
          </p:cNvSpPr>
          <p:nvPr>
            <p:ph type="title"/>
          </p:nvPr>
        </p:nvSpPr>
        <p:spPr>
          <a:xfrm>
            <a:off x="628650" y="365128"/>
            <a:ext cx="4410278" cy="1325563"/>
          </a:xfrm>
        </p:spPr>
        <p:txBody>
          <a:bodyPr rtlCol="0">
            <a:normAutofit/>
          </a:bodyPr>
          <a:lstStyle/>
          <a:p>
            <a:pPr rtl="0"/>
            <a:r>
              <a:rPr lang="es-US" b="1" dirty="0">
                <a:solidFill>
                  <a:srgbClr val="00426A"/>
                </a:solidFill>
                <a:cs typeface="Times New Roman" panose="02020603050405020304" pitchFamily="18" charset="0"/>
              </a:rPr>
              <a:t>Mantener el cambio </a:t>
            </a:r>
            <a:br>
              <a:rPr lang="es-US" b="1" dirty="0">
                <a:solidFill>
                  <a:srgbClr val="00426A"/>
                </a:solidFill>
                <a:cs typeface="Times New Roman" panose="02020603050405020304" pitchFamily="18" charset="0"/>
              </a:rPr>
            </a:br>
            <a:r>
              <a:rPr lang="es-US" b="1" dirty="0">
                <a:solidFill>
                  <a:srgbClr val="00426A"/>
                </a:solidFill>
                <a:cs typeface="Times New Roman" panose="02020603050405020304" pitchFamily="18" charset="0"/>
              </a:rPr>
              <a:t>en la práctica</a:t>
            </a:r>
          </a:p>
        </p:txBody>
      </p:sp>
      <p:pic>
        <p:nvPicPr>
          <p:cNvPr id="3" name="Content Placeholder 11" descr="Qr code&#10;&#10;Description automatically generated">
            <a:extLst>
              <a:ext uri="{FF2B5EF4-FFF2-40B4-BE49-F238E27FC236}">
                <a16:creationId xmlns:a16="http://schemas.microsoft.com/office/drawing/2014/main" id="{B0EB2FCB-F090-43DF-A044-6AB6550940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124" y="2140922"/>
            <a:ext cx="3382963" cy="3384550"/>
          </a:xfrm>
          <a:prstGeom prst="rect">
            <a:avLst/>
          </a:prstGeom>
        </p:spPr>
      </p:pic>
      <p:sp>
        <p:nvSpPr>
          <p:cNvPr id="5" name="TextBox 4">
            <a:extLst>
              <a:ext uri="{FF2B5EF4-FFF2-40B4-BE49-F238E27FC236}">
                <a16:creationId xmlns:a16="http://schemas.microsoft.com/office/drawing/2014/main" id="{D6534830-47B4-43FA-A267-EBA511F63FA8}"/>
              </a:ext>
            </a:extLst>
          </p:cNvPr>
          <p:cNvSpPr txBox="1"/>
          <p:nvPr/>
        </p:nvSpPr>
        <p:spPr>
          <a:xfrm>
            <a:off x="741560" y="5708748"/>
            <a:ext cx="4572000" cy="400110"/>
          </a:xfrm>
          <a:prstGeom prst="rect">
            <a:avLst/>
          </a:prstGeom>
          <a:noFill/>
        </p:spPr>
        <p:txBody>
          <a:bodyPr wrap="square" rtlCol="0">
            <a:spAutoFit/>
          </a:bodyPr>
          <a:lstStyle/>
          <a:p>
            <a:pPr rtl="0"/>
            <a:r>
              <a:rPr lang="es-US" sz="2000" dirty="0">
                <a:latin typeface="Montserrat" panose="00000500000000000000" pitchFamily="2" charset="0"/>
              </a:rPr>
              <a:t>https://www.futureme.org/</a:t>
            </a:r>
          </a:p>
        </p:txBody>
      </p:sp>
      <p:pic>
        <p:nvPicPr>
          <p:cNvPr id="6" name="Picture 5" descr="Winding dirt road">
            <a:extLst>
              <a:ext uri="{FF2B5EF4-FFF2-40B4-BE49-F238E27FC236}">
                <a16:creationId xmlns:a16="http://schemas.microsoft.com/office/drawing/2014/main" id="{CEFBA243-C1D1-4E0A-9E50-0C03F4D60C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548"/>
          <a:stretch/>
        </p:blipFill>
        <p:spPr>
          <a:xfrm>
            <a:off x="5325917" y="12357"/>
            <a:ext cx="3810980" cy="6858000"/>
          </a:xfrm>
          <a:prstGeom prst="rect">
            <a:avLst/>
          </a:prstGeom>
        </p:spPr>
      </p:pic>
    </p:spTree>
    <p:extLst>
      <p:ext uri="{BB962C8B-B14F-4D97-AF65-F5344CB8AC3E}">
        <p14:creationId xmlns:p14="http://schemas.microsoft.com/office/powerpoint/2010/main" val="760974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es-US" sz="3300" dirty="0"/>
              <a:t>Recursos gratuitos para profesionales de CET</a:t>
            </a:r>
          </a:p>
        </p:txBody>
      </p:sp>
      <p:pic>
        <p:nvPicPr>
          <p:cNvPr id="7" name="Picture 6">
            <a:hlinkClick r:id="rId3"/>
          </p:cNvPr>
          <p:cNvPicPr>
            <a:picLocks noChangeAspect="1"/>
          </p:cNvPicPr>
          <p:nvPr/>
        </p:nvPicPr>
        <p:blipFill>
          <a:blip r:embed="rId4"/>
          <a:stretch>
            <a:fillRect/>
          </a:stretch>
        </p:blipFill>
        <p:spPr>
          <a:xfrm>
            <a:off x="5717349" y="1851652"/>
            <a:ext cx="2609457" cy="3200400"/>
          </a:xfrm>
          <a:prstGeom prst="rect">
            <a:avLst/>
          </a:prstGeom>
          <a:ln>
            <a:solidFill>
              <a:schemeClr val="tx1"/>
            </a:solidFill>
          </a:ln>
        </p:spPr>
      </p:pic>
      <p:pic>
        <p:nvPicPr>
          <p:cNvPr id="9" name="Picture 8">
            <a:hlinkClick r:id="rId5"/>
            <a:extLst>
              <a:ext uri="{FF2B5EF4-FFF2-40B4-BE49-F238E27FC236}">
                <a16:creationId xmlns:a16="http://schemas.microsoft.com/office/drawing/2014/main" id="{1B7B44BC-6E4E-D2D8-8E91-10C7A005F0D9}"/>
              </a:ext>
            </a:extLst>
          </p:cNvPr>
          <p:cNvPicPr>
            <a:picLocks noChangeAspect="1"/>
          </p:cNvPicPr>
          <p:nvPr/>
        </p:nvPicPr>
        <p:blipFill>
          <a:blip r:embed="rId6"/>
          <a:stretch>
            <a:fillRect/>
          </a:stretch>
        </p:blipFill>
        <p:spPr>
          <a:xfrm>
            <a:off x="3331632" y="5546718"/>
            <a:ext cx="2480737" cy="914400"/>
          </a:xfrm>
          <a:prstGeom prst="rect">
            <a:avLst/>
          </a:prstGeom>
        </p:spPr>
      </p:pic>
      <p:pic>
        <p:nvPicPr>
          <p:cNvPr id="8" name="Picture 7">
            <a:extLst>
              <a:ext uri="{FF2B5EF4-FFF2-40B4-BE49-F238E27FC236}">
                <a16:creationId xmlns:a16="http://schemas.microsoft.com/office/drawing/2014/main" id="{44AE86E8-D54B-6ABB-6BFC-F0C2CC95E9E1}"/>
              </a:ext>
            </a:extLst>
          </p:cNvPr>
          <p:cNvPicPr>
            <a:picLocks noChangeAspect="1"/>
          </p:cNvPicPr>
          <p:nvPr/>
        </p:nvPicPr>
        <p:blipFill>
          <a:blip r:embed="rId7"/>
          <a:stretch>
            <a:fillRect/>
          </a:stretch>
        </p:blipFill>
        <p:spPr>
          <a:xfrm>
            <a:off x="628650" y="1863086"/>
            <a:ext cx="2424363" cy="3200400"/>
          </a:xfrm>
          <a:prstGeom prst="rect">
            <a:avLst/>
          </a:prstGeom>
        </p:spPr>
      </p:pic>
    </p:spTree>
    <p:extLst>
      <p:ext uri="{BB962C8B-B14F-4D97-AF65-F5344CB8AC3E}">
        <p14:creationId xmlns:p14="http://schemas.microsoft.com/office/powerpoint/2010/main" val="10164350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6" y="246752"/>
            <a:ext cx="7886700" cy="1325563"/>
          </a:xfrm>
        </p:spPr>
        <p:txBody>
          <a:bodyPr rtlCol="0"/>
          <a:lstStyle/>
          <a:p>
            <a:pPr rtl="0"/>
            <a:r>
              <a:rPr lang="es-US" b="1">
                <a:solidFill>
                  <a:srgbClr val="00426A"/>
                </a:solidFill>
                <a:cs typeface="Times New Roman" panose="02020603050405020304" pitchFamily="18" charset="0"/>
              </a:rPr>
              <a:t>Reconocimientos</a:t>
            </a:r>
          </a:p>
        </p:txBody>
      </p:sp>
      <p:pic>
        <p:nvPicPr>
          <p:cNvPr id="4" name="Content Placeholder 3"/>
          <p:cNvPicPr>
            <a:picLocks noGrp="1" noChangeAspect="1"/>
          </p:cNvPicPr>
          <p:nvPr>
            <p:ph idx="1"/>
          </p:nvPr>
        </p:nvPicPr>
        <p:blipFill>
          <a:blip r:embed="rId3"/>
          <a:stretch>
            <a:fillRect/>
          </a:stretch>
        </p:blipFill>
        <p:spPr>
          <a:xfrm>
            <a:off x="615146" y="4605996"/>
            <a:ext cx="1796698" cy="1072656"/>
          </a:xfrm>
          <a:prstGeom prst="rect">
            <a:avLst/>
          </a:prstGeom>
        </p:spPr>
      </p:pic>
      <p:sp>
        <p:nvSpPr>
          <p:cNvPr id="3" name="Rectangle 2"/>
          <p:cNvSpPr/>
          <p:nvPr/>
        </p:nvSpPr>
        <p:spPr>
          <a:xfrm>
            <a:off x="2859150" y="4973990"/>
            <a:ext cx="5301871" cy="1477328"/>
          </a:xfrm>
          <a:prstGeom prst="rect">
            <a:avLst/>
          </a:prstGeom>
        </p:spPr>
        <p:txBody>
          <a:bodyPr wrap="square" rtlCol="0">
            <a:spAutoFit/>
          </a:bodyPr>
          <a:lstStyle/>
          <a:p>
            <a:pPr rtl="0"/>
            <a:r>
              <a:rPr lang="es-US" dirty="0">
                <a:solidFill>
                  <a:srgbClr val="00426A"/>
                </a:solidFill>
                <a:latin typeface="Montserrat" panose="00000500000000000000" pitchFamily="2" charset="0"/>
              </a:rPr>
              <a:t>Por el financiamiento inicial del diseño y el desarrollo de la serie original de capacitación </a:t>
            </a:r>
            <a:r>
              <a:rPr lang="es-419" dirty="0">
                <a:solidFill>
                  <a:srgbClr val="00426A"/>
                </a:solidFill>
                <a:latin typeface="Montserrat" panose="00000500000000000000" pitchFamily="2" charset="0"/>
              </a:rPr>
              <a:t>Nutrir a niños sanamente desde el CET</a:t>
            </a:r>
          </a:p>
          <a:p>
            <a:pPr rtl="0"/>
            <a:endParaRPr lang="es-US" dirty="0">
              <a:solidFill>
                <a:srgbClr val="00426A"/>
              </a:solidFill>
              <a:latin typeface="Montserrat" panose="00000500000000000000" pitchFamily="2" charset="0"/>
            </a:endParaRPr>
          </a:p>
        </p:txBody>
      </p:sp>
      <p:pic>
        <p:nvPicPr>
          <p:cNvPr id="6" name="Picture 5" descr="A black and white sign&#10;&#10;Description automatically generated with low confidence">
            <a:extLst>
              <a:ext uri="{FF2B5EF4-FFF2-40B4-BE49-F238E27FC236}">
                <a16:creationId xmlns:a16="http://schemas.microsoft.com/office/drawing/2014/main" id="{F81A02C2-0766-4719-92D1-FCF6D468BB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341" y="3244268"/>
            <a:ext cx="2194564" cy="536449"/>
          </a:xfrm>
          <a:prstGeom prst="rect">
            <a:avLst/>
          </a:prstGeom>
        </p:spPr>
      </p:pic>
      <p:sp>
        <p:nvSpPr>
          <p:cNvPr id="7" name="Rectangle 6">
            <a:extLst>
              <a:ext uri="{FF2B5EF4-FFF2-40B4-BE49-F238E27FC236}">
                <a16:creationId xmlns:a16="http://schemas.microsoft.com/office/drawing/2014/main" id="{907CFAE2-9680-4E17-A350-670B5A1EA1C4}"/>
              </a:ext>
            </a:extLst>
          </p:cNvPr>
          <p:cNvSpPr/>
          <p:nvPr/>
        </p:nvSpPr>
        <p:spPr>
          <a:xfrm>
            <a:off x="3057579" y="3101722"/>
            <a:ext cx="5103442" cy="1200329"/>
          </a:xfrm>
          <a:prstGeom prst="rect">
            <a:avLst/>
          </a:prstGeom>
        </p:spPr>
        <p:txBody>
          <a:bodyPr wrap="square" rtlCol="0">
            <a:spAutoFit/>
          </a:bodyPr>
          <a:lstStyle/>
          <a:p>
            <a:pPr rtl="0"/>
            <a:r>
              <a:rPr lang="es-US" dirty="0">
                <a:solidFill>
                  <a:srgbClr val="00426A"/>
                </a:solidFill>
                <a:latin typeface="Montserrat" panose="00000500000000000000" pitchFamily="2" charset="0"/>
              </a:rPr>
              <a:t>Por su experiencia en salud y bienestar infantil. Esta serie de capacitación fue desarrollada por expertos en nutrición y primera infancia.</a:t>
            </a:r>
          </a:p>
        </p:txBody>
      </p:sp>
      <p:sp>
        <p:nvSpPr>
          <p:cNvPr id="8" name="Rectangle 7">
            <a:extLst>
              <a:ext uri="{FF2B5EF4-FFF2-40B4-BE49-F238E27FC236}">
                <a16:creationId xmlns:a16="http://schemas.microsoft.com/office/drawing/2014/main" id="{570D4281-C7BB-4A79-806E-07AEA3BC314F}"/>
              </a:ext>
            </a:extLst>
          </p:cNvPr>
          <p:cNvSpPr/>
          <p:nvPr/>
        </p:nvSpPr>
        <p:spPr>
          <a:xfrm>
            <a:off x="686613" y="1283845"/>
            <a:ext cx="7842242" cy="923330"/>
          </a:xfrm>
          <a:prstGeom prst="rect">
            <a:avLst/>
          </a:prstGeom>
        </p:spPr>
        <p:txBody>
          <a:bodyPr wrap="square" rtlCol="0">
            <a:spAutoFit/>
          </a:bodyPr>
          <a:lstStyle/>
          <a:p>
            <a:pPr rtl="0"/>
            <a:r>
              <a:rPr lang="es-US" dirty="0">
                <a:solidFill>
                  <a:srgbClr val="00426A"/>
                </a:solidFill>
                <a:latin typeface="Montserrat" panose="00000500000000000000" pitchFamily="2" charset="0"/>
              </a:rPr>
              <a:t>Esta capacitación fue posible gracias al financiamiento, la experiencia técnica y la orientación por parte de las siguientes organizaciones nacionales y estatales.</a:t>
            </a:r>
          </a:p>
        </p:txBody>
      </p:sp>
    </p:spTree>
    <p:extLst>
      <p:ext uri="{BB962C8B-B14F-4D97-AF65-F5344CB8AC3E}">
        <p14:creationId xmlns:p14="http://schemas.microsoft.com/office/powerpoint/2010/main" val="346714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87015" y="4188448"/>
            <a:ext cx="5169970" cy="1241822"/>
          </a:xfrm>
        </p:spPr>
        <p:txBody>
          <a:bodyPr rtlCol="0">
            <a:normAutofit/>
          </a:bodyPr>
          <a:lstStyle/>
          <a:p>
            <a:pPr rtl="0"/>
            <a:r>
              <a:rPr lang="es-US" sz="3600" b="1" dirty="0">
                <a:solidFill>
                  <a:srgbClr val="00426A"/>
                </a:solidFill>
                <a:latin typeface="Times New Roman" panose="02020603050405020304" pitchFamily="18" charset="0"/>
                <a:cs typeface="Times New Roman" panose="02020603050405020304" pitchFamily="18" charset="0"/>
              </a:rPr>
              <a:t>Gracias por participar en la capacitación de hoy.</a:t>
            </a:r>
          </a:p>
        </p:txBody>
      </p:sp>
      <p:pic>
        <p:nvPicPr>
          <p:cNvPr id="2" name="Picture 1">
            <a:extLst>
              <a:ext uri="{FF2B5EF4-FFF2-40B4-BE49-F238E27FC236}">
                <a16:creationId xmlns:a16="http://schemas.microsoft.com/office/drawing/2014/main" id="{E34EBB70-D3DE-D5A7-0EEB-B0FCB42FF3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66754" y="730565"/>
            <a:ext cx="5583676" cy="3342136"/>
          </a:xfrm>
          <a:prstGeom prst="rect">
            <a:avLst/>
          </a:prstGeom>
        </p:spPr>
      </p:pic>
    </p:spTree>
    <p:extLst>
      <p:ext uri="{BB962C8B-B14F-4D97-AF65-F5344CB8AC3E}">
        <p14:creationId xmlns:p14="http://schemas.microsoft.com/office/powerpoint/2010/main" val="10691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1CDD55-F0E3-4532-9701-E31FAF19EE0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a:extLst>
              <a:ext uri="{FF2B5EF4-FFF2-40B4-BE49-F238E27FC236}">
                <a16:creationId xmlns:a16="http://schemas.microsoft.com/office/drawing/2014/main" id="{54512229-D403-4356-88D6-9A726E2071D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4" name="Picture 13">
            <a:extLst>
              <a:ext uri="{FF2B5EF4-FFF2-40B4-BE49-F238E27FC236}">
                <a16:creationId xmlns:a16="http://schemas.microsoft.com/office/drawing/2014/main" id="{DC79F92D-188B-451C-B6B9-00AC10E8984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 y="4313272"/>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p:cNvSpPr>
            <a:spLocks noGrp="1"/>
          </p:cNvSpPr>
          <p:nvPr>
            <p:ph type="title"/>
          </p:nvPr>
        </p:nvSpPr>
        <p:spPr>
          <a:xfrm>
            <a:off x="4607170" y="4509886"/>
            <a:ext cx="4422530" cy="1576910"/>
          </a:xfrm>
        </p:spPr>
        <p:txBody>
          <a:bodyPr vert="horz" lIns="91440" tIns="45720" rIns="91440" bIns="45720" rtlCol="0" anchor="b">
            <a:normAutofit fontScale="90000"/>
          </a:bodyPr>
          <a:lstStyle/>
          <a:p>
            <a:pPr rtl="0"/>
            <a:r>
              <a:rPr lang="es-US" b="1" kern="1200" dirty="0">
                <a:solidFill>
                  <a:srgbClr val="00426A"/>
                </a:solidFill>
              </a:rPr>
              <a:t>¿Cómo apoyamos a los niños para que coman alimentos más saludables?</a:t>
            </a:r>
            <a:endParaRPr lang="en-US" sz="3800" b="1" kern="1200" dirty="0">
              <a:solidFill>
                <a:srgbClr val="00426A"/>
              </a:solidFill>
            </a:endParaRPr>
          </a:p>
        </p:txBody>
      </p:sp>
    </p:spTree>
    <p:extLst>
      <p:ext uri="{BB962C8B-B14F-4D97-AF65-F5344CB8AC3E}">
        <p14:creationId xmlns:p14="http://schemas.microsoft.com/office/powerpoint/2010/main" val="2282773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8409" y="365128"/>
            <a:ext cx="8476516" cy="1325563"/>
          </a:xfrm>
        </p:spPr>
        <p:txBody>
          <a:bodyPr rtlCol="0">
            <a:normAutofit/>
          </a:bodyPr>
          <a:lstStyle/>
          <a:p>
            <a:pPr rtl="0"/>
            <a:r>
              <a:rPr lang="es-US" sz="3400" dirty="0"/>
              <a:t>Aprender a aceptar nuevos alimentos</a:t>
            </a:r>
          </a:p>
        </p:txBody>
      </p:sp>
      <p:sp>
        <p:nvSpPr>
          <p:cNvPr id="6" name="Content Placeholder 5"/>
          <p:cNvSpPr>
            <a:spLocks noGrp="1"/>
          </p:cNvSpPr>
          <p:nvPr>
            <p:ph idx="4294967295"/>
          </p:nvPr>
        </p:nvSpPr>
        <p:spPr>
          <a:xfrm>
            <a:off x="1028700" y="1591108"/>
            <a:ext cx="7086600" cy="1100137"/>
          </a:xfrm>
        </p:spPr>
        <p:txBody>
          <a:bodyPr rtlCol="0">
            <a:noAutofit/>
          </a:bodyPr>
          <a:lstStyle/>
          <a:p>
            <a:pPr marL="0" indent="0" algn="ctr" rtl="0">
              <a:buNone/>
            </a:pPr>
            <a:r>
              <a:rPr lang="es-US" sz="2400"/>
              <a:t>Los niños pequeños pueden necesitar entre ocho y quince intentos, o más, para lograr aceptar y disfrutar un nuevo alimento.</a:t>
            </a:r>
          </a:p>
          <a:p>
            <a:pPr marL="0" indent="0" algn="ctr" rtl="0">
              <a:buNone/>
            </a:pPr>
            <a:endParaRPr lang="en-US" sz="2400"/>
          </a:p>
          <a:p>
            <a:pPr marL="0" indent="0" algn="ctr" rtl="0">
              <a:buNone/>
            </a:pPr>
            <a:endParaRPr lang="en-US" sz="2400"/>
          </a:p>
          <a:p>
            <a:pPr marL="0" indent="0" algn="ctr" rtl="0">
              <a:buNone/>
            </a:pPr>
            <a:endParaRPr lang="en-US" sz="2400"/>
          </a:p>
          <a:p>
            <a:pPr marL="0" indent="0" algn="ctr" rtl="0">
              <a:buNone/>
            </a:pPr>
            <a:endParaRPr lang="en-US" sz="2400"/>
          </a:p>
          <a:p>
            <a:pPr marL="0" indent="0" algn="ctr" rtl="0">
              <a:buNone/>
            </a:pPr>
            <a:endParaRPr lang="en-US" sz="2400"/>
          </a:p>
          <a:p>
            <a:pPr marL="0" indent="0" algn="ctr" rtl="0">
              <a:buNone/>
            </a:pPr>
            <a:endParaRPr lang="en-US" sz="2400"/>
          </a:p>
          <a:p>
            <a:pPr marL="0" indent="0" rtl="0">
              <a:buNone/>
            </a:pPr>
            <a:endParaRPr lang="en-US" sz="2400"/>
          </a:p>
          <a:p>
            <a:pPr marL="0" indent="0" rtl="0">
              <a:buNone/>
            </a:pPr>
            <a:r>
              <a:rPr lang="es-US" sz="2400"/>
              <a:t>			¿Qué son los intentos?</a:t>
            </a:r>
          </a:p>
        </p:txBody>
      </p:sp>
      <p:graphicFrame>
        <p:nvGraphicFramePr>
          <p:cNvPr id="2" name="Diagram 1"/>
          <p:cNvGraphicFramePr/>
          <p:nvPr>
            <p:extLst>
              <p:ext uri="{D42A27DB-BD31-4B8C-83A1-F6EECF244321}">
                <p14:modId xmlns:p14="http://schemas.microsoft.com/office/powerpoint/2010/main" val="3879980164"/>
              </p:ext>
            </p:extLst>
          </p:nvPr>
        </p:nvGraphicFramePr>
        <p:xfrm>
          <a:off x="219075" y="1787522"/>
          <a:ext cx="8705850" cy="470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510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s-US"/>
              <a:t>Superación de desafíos</a:t>
            </a:r>
          </a:p>
        </p:txBody>
      </p:sp>
      <p:sp>
        <p:nvSpPr>
          <p:cNvPr id="3" name="Content Placeholder 2"/>
          <p:cNvSpPr>
            <a:spLocks noGrp="1"/>
          </p:cNvSpPr>
          <p:nvPr>
            <p:ph type="body" idx="1"/>
          </p:nvPr>
        </p:nvSpPr>
        <p:spPr>
          <a:xfrm>
            <a:off x="629842" y="1055619"/>
            <a:ext cx="3868340" cy="823912"/>
          </a:xfrm>
        </p:spPr>
        <p:txBody>
          <a:bodyPr rtlCol="0">
            <a:noAutofit/>
          </a:bodyPr>
          <a:lstStyle/>
          <a:p>
            <a:pPr rtl="0"/>
            <a:endParaRPr lang="en-US" sz="3600" b="0"/>
          </a:p>
          <a:p>
            <a:pPr rtl="0"/>
            <a:endParaRPr lang="en-US" sz="3600"/>
          </a:p>
          <a:p>
            <a:pPr rtl="0"/>
            <a:r>
              <a:rPr lang="es-US" sz="2400"/>
              <a:t>Desafíos</a:t>
            </a:r>
            <a:r>
              <a:rPr lang="es-US" sz="3600"/>
              <a:t>	</a:t>
            </a:r>
          </a:p>
        </p:txBody>
      </p:sp>
      <p:sp>
        <p:nvSpPr>
          <p:cNvPr id="4" name="Content Placeholder 3"/>
          <p:cNvSpPr>
            <a:spLocks noGrp="1"/>
          </p:cNvSpPr>
          <p:nvPr>
            <p:ph sz="half" idx="2"/>
          </p:nvPr>
        </p:nvSpPr>
        <p:spPr>
          <a:xfrm>
            <a:off x="629842" y="1879531"/>
            <a:ext cx="3868340" cy="3684588"/>
          </a:xfrm>
        </p:spPr>
        <p:txBody>
          <a:bodyPr rtlCol="0"/>
          <a:lstStyle/>
          <a:p>
            <a:pPr marL="0" indent="0" rtl="0">
              <a:spcBef>
                <a:spcPts val="1200"/>
              </a:spcBef>
              <a:buNone/>
            </a:pPr>
            <a:r>
              <a:rPr lang="es-US" sz="2000" dirty="0"/>
              <a:t>Neofobia</a:t>
            </a:r>
          </a:p>
          <a:p>
            <a:pPr marL="0" indent="0" rtl="0">
              <a:spcBef>
                <a:spcPts val="1200"/>
              </a:spcBef>
              <a:buNone/>
            </a:pPr>
            <a:r>
              <a:rPr lang="es-US" sz="2000" dirty="0"/>
              <a:t>Niños quisquillosos </a:t>
            </a:r>
            <a:br>
              <a:rPr lang="es-US" sz="2000" dirty="0"/>
            </a:br>
            <a:r>
              <a:rPr lang="es-US" sz="2000" dirty="0"/>
              <a:t>con los alimentos</a:t>
            </a:r>
          </a:p>
          <a:p>
            <a:pPr marL="0" indent="0" rtl="0">
              <a:spcBef>
                <a:spcPts val="1200"/>
              </a:spcBef>
              <a:buNone/>
            </a:pPr>
            <a:r>
              <a:rPr lang="es-US" sz="2000" dirty="0"/>
              <a:t>Preferencias por </a:t>
            </a:r>
            <a:br>
              <a:rPr lang="es-US" sz="2000" dirty="0"/>
            </a:br>
            <a:r>
              <a:rPr lang="es-US" sz="2000" dirty="0"/>
              <a:t>un solo alimento</a:t>
            </a:r>
          </a:p>
          <a:p>
            <a:pPr rtl="0"/>
            <a:endParaRPr lang="en-US" sz="2000" dirty="0"/>
          </a:p>
        </p:txBody>
      </p:sp>
      <p:sp>
        <p:nvSpPr>
          <p:cNvPr id="6" name="Text Placeholder 5"/>
          <p:cNvSpPr>
            <a:spLocks noGrp="1"/>
          </p:cNvSpPr>
          <p:nvPr>
            <p:ph type="body" sz="quarter" idx="3"/>
          </p:nvPr>
        </p:nvSpPr>
        <p:spPr>
          <a:xfrm>
            <a:off x="4643003" y="1027909"/>
            <a:ext cx="3887391" cy="823912"/>
          </a:xfrm>
        </p:spPr>
        <p:txBody>
          <a:bodyPr rtlCol="0">
            <a:normAutofit/>
          </a:bodyPr>
          <a:lstStyle/>
          <a:p>
            <a:pPr rtl="0"/>
            <a:r>
              <a:rPr lang="es-US" sz="2400"/>
              <a:t>Estrategias</a:t>
            </a:r>
          </a:p>
        </p:txBody>
      </p:sp>
      <p:sp>
        <p:nvSpPr>
          <p:cNvPr id="7" name="Content Placeholder 6"/>
          <p:cNvSpPr>
            <a:spLocks noGrp="1"/>
          </p:cNvSpPr>
          <p:nvPr>
            <p:ph sz="quarter" idx="4"/>
          </p:nvPr>
        </p:nvSpPr>
        <p:spPr>
          <a:xfrm>
            <a:off x="4629151" y="1879531"/>
            <a:ext cx="4514849" cy="3684588"/>
          </a:xfrm>
        </p:spPr>
        <p:txBody>
          <a:bodyPr rtlCol="0">
            <a:normAutofit/>
          </a:bodyPr>
          <a:lstStyle/>
          <a:p>
            <a:pPr marL="0" indent="0" rtl="0">
              <a:spcBef>
                <a:spcPts val="1200"/>
              </a:spcBef>
              <a:buNone/>
            </a:pPr>
            <a:r>
              <a:rPr lang="es-US" sz="2000" dirty="0"/>
              <a:t>Ofrecer un menú variado</a:t>
            </a:r>
          </a:p>
          <a:p>
            <a:pPr marL="0" indent="0" rtl="0">
              <a:spcBef>
                <a:spcPts val="1200"/>
              </a:spcBef>
              <a:buNone/>
            </a:pPr>
            <a:r>
              <a:rPr lang="es-US" sz="2000" dirty="0"/>
              <a:t>Ofrecer pequeñas porciones</a:t>
            </a:r>
          </a:p>
          <a:p>
            <a:pPr marL="0" indent="0" rtl="0">
              <a:spcBef>
                <a:spcPts val="1200"/>
              </a:spcBef>
              <a:buNone/>
            </a:pPr>
            <a:r>
              <a:rPr lang="es-US" sz="2000" dirty="0"/>
              <a:t>No forzar ni presionar</a:t>
            </a:r>
          </a:p>
          <a:p>
            <a:pPr marL="0" indent="0" rtl="0">
              <a:spcBef>
                <a:spcPts val="1200"/>
              </a:spcBef>
              <a:buNone/>
            </a:pPr>
            <a:r>
              <a:rPr lang="es-US" sz="2000" dirty="0"/>
              <a:t>Proporcionar una exposición repetida y neutral a los </a:t>
            </a:r>
            <a:br>
              <a:rPr lang="es-US" sz="2000" dirty="0"/>
            </a:br>
            <a:r>
              <a:rPr lang="es-US" sz="2000" dirty="0"/>
              <a:t>alimentos saludables</a:t>
            </a:r>
          </a:p>
          <a:p>
            <a:pPr marL="0" indent="0" rtl="0">
              <a:spcBef>
                <a:spcPts val="1200"/>
              </a:spcBef>
              <a:buNone/>
            </a:pPr>
            <a:r>
              <a:rPr lang="es-US" sz="2000" dirty="0"/>
              <a:t>Servir comidas familiares</a:t>
            </a:r>
          </a:p>
          <a:p>
            <a:pPr marL="0" indent="0" rtl="0">
              <a:buNone/>
            </a:pPr>
            <a:endParaRPr lang="en-US" sz="2000" dirty="0"/>
          </a:p>
          <a:p>
            <a:pPr rtl="0"/>
            <a:endParaRPr lang="en-US" sz="2000" dirty="0"/>
          </a:p>
        </p:txBody>
      </p:sp>
      <p:sp>
        <p:nvSpPr>
          <p:cNvPr id="8" name="Arrow: Right 7">
            <a:extLst>
              <a:ext uri="{FF2B5EF4-FFF2-40B4-BE49-F238E27FC236}">
                <a16:creationId xmlns:a16="http://schemas.microsoft.com/office/drawing/2014/main" id="{7A866F37-ABB6-4804-AD66-E6B207F0DC76}"/>
              </a:ext>
            </a:extLst>
          </p:cNvPr>
          <p:cNvSpPr/>
          <p:nvPr/>
        </p:nvSpPr>
        <p:spPr>
          <a:xfrm>
            <a:off x="3457575" y="2627033"/>
            <a:ext cx="1115616" cy="60396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0"/>
            <a:endParaRPr lang="en-US"/>
          </a:p>
        </p:txBody>
      </p:sp>
      <p:pic>
        <p:nvPicPr>
          <p:cNvPr id="10" name="Picture 9" descr="A picture containing person, indoor, eating, little&#10;&#10;Description automatically generated">
            <a:extLst>
              <a:ext uri="{FF2B5EF4-FFF2-40B4-BE49-F238E27FC236}">
                <a16:creationId xmlns:a16="http://schemas.microsoft.com/office/drawing/2014/main" id="{4F92698A-2E8B-4C82-A288-57278A1FE3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551" y="3774073"/>
            <a:ext cx="3796033" cy="2530472"/>
          </a:xfrm>
          <a:prstGeom prst="rect">
            <a:avLst/>
          </a:prstGeom>
        </p:spPr>
      </p:pic>
    </p:spTree>
    <p:extLst>
      <p:ext uri="{BB962C8B-B14F-4D97-AF65-F5344CB8AC3E}">
        <p14:creationId xmlns:p14="http://schemas.microsoft.com/office/powerpoint/2010/main" val="631620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5885" y="3429000"/>
            <a:ext cx="7508623" cy="2452687"/>
          </a:xfrm>
        </p:spPr>
        <p:txBody>
          <a:bodyPr vert="horz" lIns="91440" tIns="45720" rIns="91440" bIns="45720" rtlCol="0" anchor="ctr">
            <a:normAutofit/>
          </a:bodyPr>
          <a:lstStyle/>
          <a:p>
            <a:pPr defTabSz="914400" rtl="0"/>
            <a:r>
              <a:rPr lang="es-US" dirty="0">
                <a:cs typeface="Times New Roman" panose="02020603050405020304" pitchFamily="18" charset="0"/>
              </a:rPr>
              <a:t>Desafíos del procesamiento sensorial</a:t>
            </a:r>
          </a:p>
        </p:txBody>
      </p:sp>
      <p:pic>
        <p:nvPicPr>
          <p:cNvPr id="16" name="Content Placeholder 15"/>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891740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2616" y="10"/>
            <a:ext cx="6501384"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278319" y="1161288"/>
            <a:ext cx="4002735" cy="1124712"/>
          </a:xfrm>
        </p:spPr>
        <p:txBody>
          <a:bodyPr rtlCol="0" anchor="b">
            <a:normAutofit/>
          </a:bodyPr>
          <a:lstStyle/>
          <a:p>
            <a:pPr rtl="0"/>
            <a:r>
              <a:rPr lang="es-US"/>
              <a:t>Riesgo de asfixia</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78318" y="2718054"/>
            <a:ext cx="4179381" cy="3207258"/>
          </a:xfrm>
        </p:spPr>
        <p:txBody>
          <a:bodyPr rtlCol="0" anchor="t">
            <a:normAutofit fontScale="92500" lnSpcReduction="20000"/>
          </a:bodyPr>
          <a:lstStyle/>
          <a:p>
            <a:pPr marL="0" indent="0" rtl="0">
              <a:spcBef>
                <a:spcPts val="1200"/>
              </a:spcBef>
              <a:buNone/>
            </a:pPr>
            <a:r>
              <a:rPr lang="es-US" sz="2400" dirty="0"/>
              <a:t>Perros calientes</a:t>
            </a:r>
          </a:p>
          <a:p>
            <a:pPr marL="0" indent="0" rtl="0">
              <a:spcBef>
                <a:spcPts val="1200"/>
              </a:spcBef>
              <a:buNone/>
            </a:pPr>
            <a:r>
              <a:rPr lang="es-US" sz="2400" dirty="0"/>
              <a:t>Uvas enteras</a:t>
            </a:r>
          </a:p>
          <a:p>
            <a:pPr marL="0" indent="0" rtl="0">
              <a:spcBef>
                <a:spcPts val="1200"/>
              </a:spcBef>
              <a:buNone/>
            </a:pPr>
            <a:r>
              <a:rPr lang="es-US" sz="2400" dirty="0"/>
              <a:t>Tomates cherry</a:t>
            </a:r>
          </a:p>
          <a:p>
            <a:pPr marL="0" indent="0" rtl="0">
              <a:spcBef>
                <a:spcPts val="1200"/>
              </a:spcBef>
              <a:buNone/>
            </a:pPr>
            <a:r>
              <a:rPr lang="es-US" sz="2400" dirty="0"/>
              <a:t>Frutas secas</a:t>
            </a:r>
          </a:p>
          <a:p>
            <a:pPr marL="0" indent="0" rtl="0">
              <a:spcBef>
                <a:spcPts val="1200"/>
              </a:spcBef>
              <a:buNone/>
            </a:pPr>
            <a:r>
              <a:rPr lang="es-US" sz="2400" dirty="0"/>
              <a:t>Frutos secos y semillas</a:t>
            </a:r>
          </a:p>
          <a:p>
            <a:pPr marL="0" indent="0" rtl="0">
              <a:spcBef>
                <a:spcPts val="1200"/>
              </a:spcBef>
              <a:buNone/>
            </a:pPr>
            <a:r>
              <a:rPr lang="es-US" sz="2400" dirty="0"/>
              <a:t>Trozos de carne o queso</a:t>
            </a:r>
          </a:p>
          <a:p>
            <a:pPr marL="0" indent="0" rtl="0">
              <a:spcBef>
                <a:spcPts val="1200"/>
              </a:spcBef>
              <a:buNone/>
            </a:pPr>
            <a:r>
              <a:rPr lang="es-US" sz="2400" dirty="0"/>
              <a:t>Palomitas de maíz</a:t>
            </a:r>
          </a:p>
          <a:p>
            <a:pPr marL="0" indent="0" rtl="0">
              <a:spcBef>
                <a:spcPts val="1200"/>
              </a:spcBef>
              <a:buNone/>
            </a:pPr>
            <a:r>
              <a:rPr lang="es-US" sz="2400" dirty="0"/>
              <a:t>Trozos de verduras crudas</a:t>
            </a:r>
          </a:p>
          <a:p>
            <a:pPr rtl="0"/>
            <a:endParaRPr lang="en-US" sz="2400" dirty="0"/>
          </a:p>
          <a:p>
            <a:pPr rtl="0"/>
            <a:endParaRPr lang="en-US" sz="1500" dirty="0"/>
          </a:p>
        </p:txBody>
      </p:sp>
    </p:spTree>
    <p:extLst>
      <p:ext uri="{BB962C8B-B14F-4D97-AF65-F5344CB8AC3E}">
        <p14:creationId xmlns:p14="http://schemas.microsoft.com/office/powerpoint/2010/main" val="2278637691"/>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9" ma:contentTypeDescription="Create a new document." ma:contentTypeScope="" ma:versionID="4de9d8b928e8543e1f115af34c843933">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e0be40ab95b1929d1d270abf8b76ba55"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B04823-BDA4-4D61-A8B0-E87D24B813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E2AE7F-E27F-46AC-8BC5-E608C0159DC3}">
  <ds:schemaRefs>
    <ds:schemaRef ds:uri="http://purl.org/dc/dcmitype/"/>
    <ds:schemaRef ds:uri="128e445f-53bd-4d7c-94e9-7ccc49acf3c2"/>
    <ds:schemaRef ds:uri="http://schemas.openxmlformats.org/package/2006/metadata/core-properties"/>
    <ds:schemaRef ds:uri="http://purl.org/dc/elements/1.1/"/>
    <ds:schemaRef ds:uri="http://schemas.microsoft.com/office/infopath/2007/PartnerControls"/>
    <ds:schemaRef ds:uri="http://www.w3.org/XML/1998/namespace"/>
    <ds:schemaRef ds:uri="60dfdbe2-22b5-4261-a021-0a589e027dce"/>
    <ds:schemaRef ds:uri="http://schemas.microsoft.com/office/2006/metadata/properties"/>
    <ds:schemaRef ds:uri="http://schemas.microsoft.com/office/2006/documentManagement/types"/>
    <ds:schemaRef ds:uri="http://purl.org/dc/terms/"/>
  </ds:schemaRefs>
</ds:datastoreItem>
</file>

<file path=customXml/itemProps3.xml><?xml version="1.0" encoding="utf-8"?>
<ds:datastoreItem xmlns:ds="http://schemas.openxmlformats.org/officeDocument/2006/customXml" ds:itemID="{2FA55BEA-80B7-40E2-B4C5-275199EC3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571</TotalTime>
  <Words>12143</Words>
  <Application>Microsoft Office PowerPoint</Application>
  <PresentationFormat>On-screen Show (4:3)</PresentationFormat>
  <Paragraphs>736</Paragraphs>
  <Slides>45</Slides>
  <Notes>45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45</vt:i4>
      </vt:variant>
    </vt:vector>
  </HeadingPairs>
  <TitlesOfParts>
    <vt:vector size="60" baseType="lpstr">
      <vt:lpstr>Arial</vt:lpstr>
      <vt:lpstr>Arial Narrow</vt:lpstr>
      <vt:lpstr>Calibri</vt:lpstr>
      <vt:lpstr>Gotham</vt:lpstr>
      <vt:lpstr>Gotham Black</vt:lpstr>
      <vt:lpstr>Gothm</vt:lpstr>
      <vt:lpstr>inherit</vt:lpstr>
      <vt:lpstr>Merriweather</vt:lpstr>
      <vt:lpstr>Montserrat</vt:lpstr>
      <vt:lpstr>Segoe UI</vt:lpstr>
      <vt:lpstr>Symbol</vt:lpstr>
      <vt:lpstr>Times New Roman</vt:lpstr>
      <vt:lpstr>Default Design</vt:lpstr>
      <vt:lpstr>Office Theme</vt:lpstr>
      <vt:lpstr>1_Default Design</vt:lpstr>
      <vt:lpstr>PowerPoint Presentation</vt:lpstr>
      <vt:lpstr>¿Cuál es su verdura favorita?</vt:lpstr>
      <vt:lpstr>Objetivos</vt:lpstr>
      <vt:lpstr>Etapas de desarrollo de la adopción de hábitos alimenticios saludables y los desafíos comunes</vt:lpstr>
      <vt:lpstr>¿Cómo apoyamos a los niños para que coman alimentos más saludables?</vt:lpstr>
      <vt:lpstr>Aprender a aceptar nuevos alimentos</vt:lpstr>
      <vt:lpstr>Superación de desafíos</vt:lpstr>
      <vt:lpstr>Desafíos del procesamiento sensorial</vt:lpstr>
      <vt:lpstr>Riesgo de asfixia</vt:lpstr>
      <vt:lpstr>¿De qué manera pueden apoyar el desarrollo los proveedores durante la hora de la comida?</vt:lpstr>
      <vt:lpstr>Identificar la función que tienen los profesionales de CET en la nutrición de los niños</vt:lpstr>
      <vt:lpstr>Prácticas de alimentación infantil saludable </vt:lpstr>
      <vt:lpstr>División de la responsabilidad</vt:lpstr>
      <vt:lpstr> La función de los adultos en la división de la responsabilidad  </vt:lpstr>
      <vt:lpstr> Responsabilidades del niño </vt:lpstr>
      <vt:lpstr>¿De quién es la responsabilidad?</vt:lpstr>
      <vt:lpstr>Prácticas de alimentación</vt:lpstr>
      <vt:lpstr>PowerPoint Presentation</vt:lpstr>
      <vt:lpstr>Lluvia de  ideas de temas para iniciar conversaciones  </vt:lpstr>
      <vt:lpstr>PowerPoint Presentation</vt:lpstr>
      <vt:lpstr>¿Cómo es una comida familiar? </vt:lpstr>
      <vt:lpstr>Preparación para las comidas familiares</vt:lpstr>
      <vt:lpstr>Estilo de comidas familiares </vt:lpstr>
      <vt:lpstr>Estilo de comidas familiares </vt:lpstr>
      <vt:lpstr>Qué alimentos servir</vt:lpstr>
      <vt:lpstr>Limite los siguientes alimentos</vt:lpstr>
      <vt:lpstr>Qué bebidas servir</vt:lpstr>
      <vt:lpstr>Qué bebidas servir: Agua</vt:lpstr>
      <vt:lpstr>Uso de libros para apoyar los hábitos saludables </vt:lpstr>
      <vt:lpstr>Actividad de reflexión</vt:lpstr>
      <vt:lpstr>Reconocer las oportunidades de participación familiar  en torno a la nutrición y  la comida</vt:lpstr>
      <vt:lpstr>¿Qué cosas influyen en las elecciones  de alimentos de las familias?</vt:lpstr>
      <vt:lpstr>Inseguridad alimentaria</vt:lpstr>
      <vt:lpstr>Justicia alimenticia: cómo abordar los obstáculos para una alimentación sana</vt:lpstr>
      <vt:lpstr>Justicia alimenticia: cómo abordar los obstáculos para una alimentación sana</vt:lpstr>
      <vt:lpstr>Apoyo a las familias </vt:lpstr>
      <vt:lpstr>Alimentos y familias en CET</vt:lpstr>
      <vt:lpstr>Recursos para compartir con las familias</vt:lpstr>
      <vt:lpstr>¿De qué manera se relaciona con las familias en torno a la comida y la nutrición?</vt:lpstr>
      <vt:lpstr>Identificar una o más buenas prácticas de nutrición para agregarlas a sus rutinas diarias con los niños</vt:lpstr>
      <vt:lpstr>Plan ABC para nutrir sanamente</vt:lpstr>
      <vt:lpstr>Mantener el cambio  en la práctica</vt:lpstr>
      <vt:lpstr>Recursos gratuitos para profesionales de CET</vt:lpstr>
      <vt:lpstr>Reconocimientos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Duchette, Rebekah</dc:creator>
  <cp:lastModifiedBy>Duchette, Rebekah</cp:lastModifiedBy>
  <cp:revision>55</cp:revision>
  <dcterms:created xsi:type="dcterms:W3CDTF">2021-09-25T23:01:54Z</dcterms:created>
  <dcterms:modified xsi:type="dcterms:W3CDTF">2024-06-10T19:24:36Z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