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0"/>
  </p:notesMasterIdLst>
  <p:handoutMasterIdLst>
    <p:handoutMasterId r:id="rId41"/>
  </p:handoutMasterIdLst>
  <p:sldIdLst>
    <p:sldId id="256" r:id="rId5"/>
    <p:sldId id="257" r:id="rId6"/>
    <p:sldId id="318" r:id="rId7"/>
    <p:sldId id="262" r:id="rId8"/>
    <p:sldId id="260" r:id="rId9"/>
    <p:sldId id="294" r:id="rId10"/>
    <p:sldId id="295" r:id="rId11"/>
    <p:sldId id="296" r:id="rId12"/>
    <p:sldId id="298" r:id="rId13"/>
    <p:sldId id="265" r:id="rId14"/>
    <p:sldId id="299" r:id="rId15"/>
    <p:sldId id="300" r:id="rId16"/>
    <p:sldId id="297" r:id="rId17"/>
    <p:sldId id="272" r:id="rId18"/>
    <p:sldId id="266" r:id="rId19"/>
    <p:sldId id="268" r:id="rId20"/>
    <p:sldId id="302" r:id="rId21"/>
    <p:sldId id="270" r:id="rId22"/>
    <p:sldId id="304" r:id="rId23"/>
    <p:sldId id="305" r:id="rId24"/>
    <p:sldId id="306" r:id="rId25"/>
    <p:sldId id="307" r:id="rId26"/>
    <p:sldId id="308" r:id="rId27"/>
    <p:sldId id="309" r:id="rId28"/>
    <p:sldId id="303" r:id="rId29"/>
    <p:sldId id="311" r:id="rId30"/>
    <p:sldId id="312" r:id="rId31"/>
    <p:sldId id="313" r:id="rId32"/>
    <p:sldId id="310" r:id="rId33"/>
    <p:sldId id="314" r:id="rId34"/>
    <p:sldId id="315" r:id="rId35"/>
    <p:sldId id="316" r:id="rId36"/>
    <p:sldId id="317" r:id="rId37"/>
    <p:sldId id="319" r:id="rId38"/>
    <p:sldId id="292" r:id="rId39"/>
  </p:sldIdLst>
  <p:sldSz cx="9144000" cy="6858000" type="screen4x3"/>
  <p:notesSz cx="6858000" cy="9144000"/>
  <p:embeddedFontLst>
    <p:embeddedFont>
      <p:font typeface="Gotham" panose="02000504050000020004" pitchFamily="2" charset="0"/>
      <p:regular r:id="rId42"/>
      <p:bold r:id="rId43"/>
      <p:italic r:id="rId44"/>
      <p:boldItalic r:id="rId45"/>
    </p:embeddedFont>
    <p:embeddedFont>
      <p:font typeface="Gotham Black" pitchFamily="50" charset="0"/>
      <p:regular r:id="rId46"/>
    </p:embeddedFont>
    <p:embeddedFont>
      <p:font typeface="Gotham Thin" charset="0"/>
      <p:regular r:id="rId47"/>
      <p:italic r:id="rId48"/>
    </p:embeddedFont>
    <p:embeddedFont>
      <p:font typeface="Monotype Sorts" panose="020B0604020202020204" charset="2"/>
      <p:regular r:id="rId49"/>
    </p:embeddedFont>
    <p:embeddedFont>
      <p:font typeface="Open Sans" panose="020B0606030504020204" pitchFamily="34" charset="0"/>
      <p:regular r:id="rId50"/>
      <p:bold r:id="rId51"/>
      <p:italic r:id="rId52"/>
      <p:boldItalic r:id="rId53"/>
    </p:embeddedFont>
    <p:embeddedFont>
      <p:font typeface="Poppins" panose="00000500000000000000" pitchFamily="2" charset="0"/>
      <p:regular r:id="rId54"/>
      <p:bold r:id="rId55"/>
      <p:italic r:id="rId56"/>
      <p:bold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8" userDrawn="1">
          <p15:clr>
            <a:srgbClr val="A4A3A4"/>
          </p15:clr>
        </p15:guide>
        <p15:guide id="2" pos="297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3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hette, Rebekah" initials="DR" lastIdx="13" clrIdx="0">
    <p:extLst>
      <p:ext uri="{19B8F6BF-5375-455C-9EA6-DF929625EA0E}">
        <p15:presenceInfo xmlns:p15="http://schemas.microsoft.com/office/powerpoint/2012/main" userId="S::rd0057@nemours.org::165f8d16-cdf4-4bcd-aefd-1ad807eec2cc" providerId="AD"/>
      </p:ext>
    </p:extLst>
  </p:cmAuthor>
  <p:cmAuthor id="2" name="Kershner, Doug" initials="KD" lastIdx="8" clrIdx="1">
    <p:extLst>
      <p:ext uri="{19B8F6BF-5375-455C-9EA6-DF929625EA0E}">
        <p15:presenceInfo xmlns:p15="http://schemas.microsoft.com/office/powerpoint/2012/main" userId="S::dk0062@nemours.org::a0ce29a7-59dc-468d-88c3-27fd1bb64ee7" providerId="AD"/>
      </p:ext>
    </p:extLst>
  </p:cmAuthor>
  <p:cmAuthor id="3" name="Roshelle Payes" initials="RP" lastIdx="5" clrIdx="2">
    <p:extLst>
      <p:ext uri="{19B8F6BF-5375-455C-9EA6-DF929625EA0E}">
        <p15:presenceInfo xmlns:p15="http://schemas.microsoft.com/office/powerpoint/2012/main" userId="S::rp0009@nemours.org::40a02bf0-f419-4fe2-aa30-42475b76c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D14"/>
    <a:srgbClr val="00ACBA"/>
    <a:srgbClr val="309C8A"/>
    <a:srgbClr val="F05A66"/>
    <a:srgbClr val="00426A"/>
    <a:srgbClr val="F1E290"/>
    <a:srgbClr val="F88BA9"/>
    <a:srgbClr val="BCE4FF"/>
    <a:srgbClr val="DFDA00"/>
    <a:srgbClr val="F200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0" autoAdjust="0"/>
    <p:restoredTop sz="54299" autoAdjust="0"/>
  </p:normalViewPr>
  <p:slideViewPr>
    <p:cSldViewPr snapToGrid="0">
      <p:cViewPr varScale="1">
        <p:scale>
          <a:sx n="65" d="100"/>
          <a:sy n="65" d="100"/>
        </p:scale>
        <p:origin x="2946" y="126"/>
      </p:cViewPr>
      <p:guideLst>
        <p:guide orient="horz" pos="1488"/>
        <p:guide pos="2976"/>
      </p:guideLst>
    </p:cSldViewPr>
  </p:slideViewPr>
  <p:outlineViewPr>
    <p:cViewPr>
      <p:scale>
        <a:sx n="33" d="100"/>
        <a:sy n="33" d="100"/>
      </p:scale>
      <p:origin x="0" y="-4984"/>
    </p:cViewPr>
  </p:outlineViewPr>
  <p:notesTextViewPr>
    <p:cViewPr>
      <p:scale>
        <a:sx n="3" d="2"/>
        <a:sy n="3" d="2"/>
      </p:scale>
      <p:origin x="0" y="0"/>
    </p:cViewPr>
  </p:notesTextViewPr>
  <p:sorterViewPr>
    <p:cViewPr>
      <p:scale>
        <a:sx n="125" d="100"/>
        <a:sy n="125" d="100"/>
      </p:scale>
      <p:origin x="0" y="-3264"/>
    </p:cViewPr>
  </p:sorterViewPr>
  <p:notesViewPr>
    <p:cSldViewPr snapToGrid="0" showGuides="1">
      <p:cViewPr varScale="1">
        <p:scale>
          <a:sx n="48" d="100"/>
          <a:sy n="48" d="100"/>
        </p:scale>
        <p:origin x="2684" y="44"/>
      </p:cViewPr>
      <p:guideLst>
        <p:guide orient="horz" pos="2880"/>
        <p:guide pos="23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chette, Rebekah" userId="165f8d16-cdf4-4bcd-aefd-1ad807eec2cc" providerId="ADAL" clId="{83C856CF-5EFC-49EA-B7DB-CFC8815D6432}"/>
    <pc:docChg chg="custSel modSld">
      <pc:chgData name="Duchette, Rebekah" userId="165f8d16-cdf4-4bcd-aefd-1ad807eec2cc" providerId="ADAL" clId="{83C856CF-5EFC-49EA-B7DB-CFC8815D6432}" dt="2025-02-03T19:48:06.827" v="74" actId="14100"/>
      <pc:docMkLst>
        <pc:docMk/>
      </pc:docMkLst>
      <pc:sldChg chg="modSp mod modNotesTx">
        <pc:chgData name="Duchette, Rebekah" userId="165f8d16-cdf4-4bcd-aefd-1ad807eec2cc" providerId="ADAL" clId="{83C856CF-5EFC-49EA-B7DB-CFC8815D6432}" dt="2025-02-03T19:48:06.827" v="74" actId="14100"/>
        <pc:sldMkLst>
          <pc:docMk/>
          <pc:sldMk cId="4004957" sldId="312"/>
        </pc:sldMkLst>
        <pc:spChg chg="mod">
          <ac:chgData name="Duchette, Rebekah" userId="165f8d16-cdf4-4bcd-aefd-1ad807eec2cc" providerId="ADAL" clId="{83C856CF-5EFC-49EA-B7DB-CFC8815D6432}" dt="2025-02-03T19:48:06.827" v="74" actId="14100"/>
          <ac:spMkLst>
            <pc:docMk/>
            <pc:sldMk cId="4004957" sldId="312"/>
            <ac:spMk id="2" creationId="{8C19B8ED-96D1-481B-8373-1394E39621B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B160E2-0E15-45ED-B8B5-BF2542497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B7F8009-8D3C-48F0-9EA8-CD4CF2FCDC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1436DF-9ECD-4401-84C1-AACFFEBC4755}" type="datetimeFigureOut">
              <a:rPr lang="en-US" smtClean="0"/>
              <a:t>2/3/2025</a:t>
            </a:fld>
            <a:endParaRPr lang="en-US"/>
          </a:p>
        </p:txBody>
      </p:sp>
      <p:sp>
        <p:nvSpPr>
          <p:cNvPr id="4" name="Footer Placeholder 3">
            <a:extLst>
              <a:ext uri="{FF2B5EF4-FFF2-40B4-BE49-F238E27FC236}">
                <a16:creationId xmlns:a16="http://schemas.microsoft.com/office/drawing/2014/main" id="{3B273556-B3F2-4250-A705-BAE9DEA2A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PALS: Page ‹#›</a:t>
            </a:r>
          </a:p>
        </p:txBody>
      </p:sp>
      <p:sp>
        <p:nvSpPr>
          <p:cNvPr id="5" name="Slide Number Placeholder 4">
            <a:extLst>
              <a:ext uri="{FF2B5EF4-FFF2-40B4-BE49-F238E27FC236}">
                <a16:creationId xmlns:a16="http://schemas.microsoft.com/office/drawing/2014/main" id="{F2830769-5FEC-42FD-A28C-E921A70B18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A37431-22C7-4967-84FF-ABA0503919A4}" type="slidenum">
              <a:rPr lang="en-US" smtClean="0"/>
              <a:t>‹#›</a:t>
            </a:fld>
            <a:endParaRPr lang="en-US"/>
          </a:p>
        </p:txBody>
      </p:sp>
    </p:spTree>
    <p:extLst>
      <p:ext uri="{BB962C8B-B14F-4D97-AF65-F5344CB8AC3E}">
        <p14:creationId xmlns:p14="http://schemas.microsoft.com/office/powerpoint/2010/main" val="89890916"/>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endParaRPr lang="en-US" dirty="0"/>
          </a:p>
        </p:txBody>
      </p:sp>
      <p:sp>
        <p:nvSpPr>
          <p:cNvPr id="4" name="Slide Image Placeholder 3"/>
          <p:cNvSpPr>
            <a:spLocks noGrp="1" noRot="1" noChangeAspect="1"/>
          </p:cNvSpPr>
          <p:nvPr>
            <p:ph type="sldImg" idx="2"/>
          </p:nvPr>
        </p:nvSpPr>
        <p:spPr>
          <a:xfrm>
            <a:off x="685800" y="1123950"/>
            <a:ext cx="2971800" cy="2228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543300"/>
            <a:ext cx="5492750" cy="44577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s Placeholder 4">
            <a:extLst>
              <a:ext uri="{FF2B5EF4-FFF2-40B4-BE49-F238E27FC236}">
                <a16:creationId xmlns:a16="http://schemas.microsoft.com/office/drawing/2014/main" id="{0FBACB98-B9F4-4984-8515-B44246BF1680}"/>
              </a:ext>
            </a:extLst>
          </p:cNvPr>
          <p:cNvSpPr txBox="1">
            <a:spLocks/>
          </p:cNvSpPr>
          <p:nvPr/>
        </p:nvSpPr>
        <p:spPr>
          <a:xfrm>
            <a:off x="3897312" y="1123950"/>
            <a:ext cx="2763837" cy="22288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50" b="1" dirty="0">
                <a:solidFill>
                  <a:srgbClr val="F05A66"/>
                </a:solidFill>
                <a:latin typeface="Poppins" panose="00000500000000000000" pitchFamily="2" charset="0"/>
                <a:cs typeface="Poppins" panose="00000500000000000000" pitchFamily="2" charset="0"/>
              </a:rPr>
              <a:t>Notes</a:t>
            </a:r>
          </a:p>
          <a:p>
            <a:pPr marL="177800" lvl="1" indent="0"/>
            <a:endParaRPr lang="en-US" sz="1050" dirty="0">
              <a:latin typeface="Poppins" panose="00000500000000000000" pitchFamily="2" charset="0"/>
              <a:cs typeface="Poppins" panose="00000500000000000000" pitchFamily="2" charset="0"/>
            </a:endParaRPr>
          </a:p>
        </p:txBody>
      </p:sp>
      <p:sp>
        <p:nvSpPr>
          <p:cNvPr id="9" name="Footer Placeholder 5">
            <a:extLst>
              <a:ext uri="{FF2B5EF4-FFF2-40B4-BE49-F238E27FC236}">
                <a16:creationId xmlns:a16="http://schemas.microsoft.com/office/drawing/2014/main" id="{C209923C-C667-4184-8189-3EA6C377905D}"/>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a:t>
            </a:fld>
            <a:endParaRPr lang="en-US" b="1" dirty="0">
              <a:latin typeface="Gotham" panose="02000504050000020004" pitchFamily="2" charset="0"/>
            </a:endParaRPr>
          </a:p>
        </p:txBody>
      </p:sp>
    </p:spTree>
    <p:extLst>
      <p:ext uri="{BB962C8B-B14F-4D97-AF65-F5344CB8AC3E}">
        <p14:creationId xmlns:p14="http://schemas.microsoft.com/office/powerpoint/2010/main" val="210109125"/>
      </p:ext>
    </p:extLst>
  </p:cSld>
  <p:clrMap bg1="lt1" tx1="dk1" bg2="lt2" tx2="dk2" accent1="accent1" accent2="accent2" accent3="accent3" accent4="accent4" accent5="accent5" accent6="accent6" hlink="hlink" folHlink="folHlink"/>
  <p:hf sldNum="0" dt="0"/>
  <p:notesStyle>
    <a:lvl1pPr marL="0" algn="l" defTabSz="914400" rtl="0" eaLnBrk="1" latinLnBrk="0" hangingPunct="1">
      <a:lnSpc>
        <a:spcPts val="1260"/>
      </a:lnSpc>
      <a:spcAft>
        <a:spcPts val="1200"/>
      </a:spcAft>
      <a:defRPr sz="1000" kern="1200">
        <a:solidFill>
          <a:schemeClr val="tx1"/>
        </a:solidFill>
        <a:latin typeface="+mj-lt"/>
        <a:ea typeface="+mn-ea"/>
        <a:cs typeface="Poppins" panose="00000500000000000000" pitchFamily="2" charset="0"/>
      </a:defRPr>
    </a:lvl1pPr>
    <a:lvl2pPr marL="174625" indent="-174625" algn="l" defTabSz="914400" rtl="0" eaLnBrk="1" latinLnBrk="0" hangingPunct="1">
      <a:lnSpc>
        <a:spcPts val="1260"/>
      </a:lnSpc>
      <a:spcAft>
        <a:spcPts val="1200"/>
      </a:spcAft>
      <a:buClr>
        <a:srgbClr val="00426A"/>
      </a:buClr>
      <a:buSzPct val="80000"/>
      <a:buFont typeface="Monotype Sorts" panose="01010601010101010101" pitchFamily="2" charset="2"/>
      <a:buChar char="n"/>
      <a:tabLst>
        <a:tab pos="174625" algn="l"/>
      </a:tabLst>
      <a:defRPr sz="1000" kern="1200">
        <a:solidFill>
          <a:schemeClr val="tx1"/>
        </a:solidFill>
        <a:latin typeface="+mj-lt"/>
        <a:ea typeface="+mn-ea"/>
        <a:cs typeface="Poppins" panose="00000500000000000000" pitchFamily="2" charset="0"/>
      </a:defRPr>
    </a:lvl2pPr>
    <a:lvl3pPr marL="288925" indent="-114300" algn="l" defTabSz="914400" rtl="0" eaLnBrk="1" latinLnBrk="0" hangingPunct="1">
      <a:lnSpc>
        <a:spcPts val="1260"/>
      </a:lnSpc>
      <a:spcAft>
        <a:spcPts val="1200"/>
      </a:spcAft>
      <a:buFont typeface="Wingdings" panose="05000000000000000000" pitchFamily="2" charset="2"/>
      <a:buChar char="§"/>
      <a:tabLst>
        <a:tab pos="288925" algn="l"/>
      </a:tabLst>
      <a:defRPr sz="1000" kern="1200">
        <a:solidFill>
          <a:schemeClr val="tx1"/>
        </a:solidFill>
        <a:latin typeface="+mj-lt"/>
        <a:ea typeface="+mn-ea"/>
        <a:cs typeface="Poppins" panose="00000500000000000000" pitchFamily="2" charset="0"/>
      </a:defRPr>
    </a:lvl3pPr>
    <a:lvl4pPr marL="457200" indent="-168275" algn="l" defTabSz="914400" rtl="0" eaLnBrk="1" latinLnBrk="0" hangingPunct="1">
      <a:lnSpc>
        <a:spcPts val="1260"/>
      </a:lnSpc>
      <a:spcAft>
        <a:spcPts val="1200"/>
      </a:spcAft>
      <a:buClr>
        <a:srgbClr val="00ACBA"/>
      </a:buClr>
      <a:buFont typeface="Symbol" panose="05050102010706020507" pitchFamily="18" charset="2"/>
      <a:buChar char="¾"/>
      <a:tabLst>
        <a:tab pos="457200" algn="l"/>
      </a:tabLst>
      <a:defRPr sz="1000" kern="1200">
        <a:solidFill>
          <a:schemeClr val="tx1"/>
        </a:solidFill>
        <a:latin typeface="+mj-lt"/>
        <a:ea typeface="+mn-ea"/>
        <a:cs typeface="Poppins" panose="00000500000000000000" pitchFamily="2" charset="0"/>
      </a:defRPr>
    </a:lvl4pPr>
    <a:lvl5pPr marL="1828800" algn="l" defTabSz="914400" rtl="0" eaLnBrk="1" latinLnBrk="0" hangingPunct="1">
      <a:lnSpc>
        <a:spcPts val="1260"/>
      </a:lnSpc>
      <a:spcAft>
        <a:spcPts val="1200"/>
      </a:spcAft>
      <a:defRPr sz="1000" kern="1200">
        <a:solidFill>
          <a:schemeClr val="tx1"/>
        </a:solidFill>
        <a:latin typeface="+mj-lt"/>
        <a:ea typeface="+mn-ea"/>
        <a:cs typeface="Poppins" panose="000005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ap.edu/"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aHtD_63rjFQ&amp;feature=youtu.b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20"/>
              </a:lnSpc>
              <a:spcAft>
                <a:spcPts val="900"/>
              </a:spcAft>
            </a:pPr>
            <a:r>
              <a:rPr lang="en-US" sz="1100" b="1" dirty="0">
                <a:latin typeface="Gotham" panose="02000504020000020004" pitchFamily="2" charset="0"/>
              </a:rPr>
              <a:t>Welcome to the Healthy Kids Healthy Future Physical Activity Learning Session. </a:t>
            </a:r>
            <a:r>
              <a:rPr lang="en-US" sz="1100" dirty="0">
                <a:latin typeface="Gotham" panose="02000504020000020004" pitchFamily="2" charset="0"/>
              </a:rPr>
              <a:t>We call this program PALS. </a:t>
            </a:r>
          </a:p>
          <a:p>
            <a:pPr>
              <a:lnSpc>
                <a:spcPts val="1320"/>
              </a:lnSpc>
              <a:spcAft>
                <a:spcPts val="900"/>
              </a:spcAft>
            </a:pPr>
            <a:r>
              <a:rPr lang="en-US" sz="1000" dirty="0">
                <a:latin typeface="Gotham" panose="02000504020000020004" pitchFamily="2" charset="0"/>
              </a:rPr>
              <a:t>Thank you for sharing your time with us today to learn more about how early care settings can support young children to become more physically active. </a:t>
            </a:r>
          </a:p>
          <a:p>
            <a:pPr marL="0" marR="0" lvl="0" indent="0" algn="l" defTabSz="914400" rtl="0" eaLnBrk="1" fontAlgn="auto" latinLnBrk="0" hangingPunct="1">
              <a:lnSpc>
                <a:spcPts val="1320"/>
              </a:lnSpc>
              <a:spcBef>
                <a:spcPts val="0"/>
              </a:spcBef>
              <a:spcAft>
                <a:spcPts val="900"/>
              </a:spcAft>
              <a:buClrTx/>
              <a:buSzTx/>
              <a:buFontTx/>
              <a:buNone/>
              <a:tabLst/>
              <a:defRPr/>
            </a:pPr>
            <a:r>
              <a:rPr lang="en-US" sz="1000" dirty="0">
                <a:latin typeface="Gotham" panose="02000504020000020004" pitchFamily="2" charset="0"/>
              </a:rPr>
              <a:t>In this training you will learn best practices of physical activity in Early Care and Education settings related to time and space. </a:t>
            </a:r>
          </a:p>
          <a:p>
            <a:pPr marL="914400" marR="0" lvl="0" indent="-914400" algn="l" defTabSz="914400" rtl="0" eaLnBrk="1" fontAlgn="auto" latinLnBrk="0" hangingPunct="1">
              <a:lnSpc>
                <a:spcPts val="1300"/>
              </a:lnSpc>
              <a:spcBef>
                <a:spcPts val="0"/>
              </a:spcBef>
              <a:spcAft>
                <a:spcPts val="1200"/>
              </a:spcAft>
              <a:buClrTx/>
              <a:buSzTx/>
              <a:buFontTx/>
              <a:buNone/>
              <a:tabLst>
                <a:tab pos="914400" algn="l"/>
              </a:tabLst>
              <a:defRPr/>
            </a:pPr>
            <a:r>
              <a:rPr kumimoji="0" lang="en-US" sz="1000" b="0" i="0" u="none" strike="noStrike" kern="1200" cap="none" spc="0" normalizeH="0" baseline="0" noProof="0" dirty="0">
                <a:ln>
                  <a:noFill/>
                </a:ln>
                <a:solidFill>
                  <a:srgbClr val="00ACBA"/>
                </a:solidFill>
                <a:effectLst/>
                <a:uLnTx/>
                <a:uFillTx/>
                <a:latin typeface="Gotham" panose="02000504020000020004" pitchFamily="2" charset="0"/>
                <a:ea typeface="+mn-ea"/>
                <a:cs typeface="Poppins" panose="00000500000000000000" pitchFamily="2" charset="0"/>
              </a:rPr>
              <a:t>Trainer notes: 	</a:t>
            </a:r>
            <a:r>
              <a:rPr kumimoji="0" lang="en-US" sz="10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Distribute and review the </a:t>
            </a:r>
            <a:r>
              <a:rPr kumimoji="0" lang="en-US" sz="1000" b="0" i="1"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Warm-Up Log </a:t>
            </a:r>
            <a:r>
              <a:rPr kumimoji="0" lang="en-US" sz="10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in the Training Handouts section of the </a:t>
            </a:r>
            <a:r>
              <a:rPr kumimoji="0" lang="en-US" sz="1000" b="0" i="1"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Facilitator Guide </a:t>
            </a:r>
            <a:r>
              <a:rPr kumimoji="0" lang="en-US" sz="10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and on the USB. </a:t>
            </a:r>
          </a:p>
          <a:p>
            <a:pPr marL="0" marR="0" lvl="0" indent="0" algn="l" defTabSz="914400" rtl="0" eaLnBrk="1" fontAlgn="auto" latinLnBrk="0" hangingPunct="1">
              <a:lnSpc>
                <a:spcPts val="1320"/>
              </a:lnSpc>
              <a:spcBef>
                <a:spcPts val="0"/>
              </a:spcBef>
              <a:spcAft>
                <a:spcPts val="900"/>
              </a:spcAft>
              <a:buClrTx/>
              <a:buSzTx/>
              <a:buFontTx/>
              <a:buNone/>
              <a:tabLst/>
              <a:defRPr/>
            </a:pPr>
            <a:endParaRPr lang="en-US" dirty="0">
              <a:latin typeface="Gotham" panose="02000504020000020004" pitchFamily="2" charset="0"/>
            </a:endParaRPr>
          </a:p>
          <a:p>
            <a:pPr>
              <a:lnSpc>
                <a:spcPts val="1320"/>
              </a:lnSpc>
              <a:spcAft>
                <a:spcPts val="900"/>
              </a:spcAft>
            </a:pPr>
            <a:endParaRPr lang="en-US" sz="1000" dirty="0">
              <a:latin typeface="Gotham" panose="02000504020000020004" pitchFamily="2" charset="0"/>
            </a:endParaRPr>
          </a:p>
        </p:txBody>
      </p:sp>
      <p:sp>
        <p:nvSpPr>
          <p:cNvPr id="7" name="Footer Placeholder 5">
            <a:extLst>
              <a:ext uri="{FF2B5EF4-FFF2-40B4-BE49-F238E27FC236}">
                <a16:creationId xmlns:a16="http://schemas.microsoft.com/office/drawing/2014/main" id="{A13D1927-FDC3-474C-A04D-6D5728DDA0E3}"/>
              </a:ext>
            </a:extLst>
          </p:cNvPr>
          <p:cNvSpPr>
            <a:spLocks noGrp="1"/>
          </p:cNvSpPr>
          <p:nvPr>
            <p:ph type="ftr" sz="quarter" idx="4"/>
          </p:nvPr>
        </p:nvSpPr>
        <p:spPr>
          <a:xfrm>
            <a:off x="0" y="8685213"/>
            <a:ext cx="2971800" cy="458787"/>
          </a:xfrm>
          <a:prstGeom prst="rect">
            <a:avLst/>
          </a:prstGeom>
        </p:spPr>
        <p:txBody>
          <a:bodyPr/>
          <a:lstStyle/>
          <a:p>
            <a:r>
              <a:rPr lang="en-US" sz="1100" b="1">
                <a:latin typeface="Gotham" panose="02000504050000020004" pitchFamily="2" charset="0"/>
              </a:rPr>
              <a:t>PALS: Page ‹#›</a:t>
            </a:r>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0F57FDD9-2A96-4CF9-ADDB-DB579BEE7974}"/>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30387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60"/>
              </a:lnSpc>
              <a:spcAft>
                <a:spcPts val="1200"/>
              </a:spcAft>
            </a:pPr>
            <a:r>
              <a:rPr lang="en-US" sz="1000" dirty="0"/>
              <a:t>Tummy time is placing babies on their stomachs only while they are awake and supervised. </a:t>
            </a:r>
          </a:p>
          <a:p>
            <a:pPr>
              <a:lnSpc>
                <a:spcPts val="1260"/>
              </a:lnSpc>
              <a:spcAft>
                <a:spcPts val="1200"/>
              </a:spcAft>
            </a:pPr>
            <a:r>
              <a:rPr lang="en-US" sz="1000" dirty="0"/>
              <a:t>Periods of time in this position can help babies develop strong neck and shoulder muscles and promote motor skills.</a:t>
            </a:r>
          </a:p>
          <a:p>
            <a:pPr>
              <a:lnSpc>
                <a:spcPts val="1260"/>
              </a:lnSpc>
              <a:spcAft>
                <a:spcPts val="1200"/>
              </a:spcAft>
            </a:pPr>
            <a:r>
              <a:rPr lang="en-US" dirty="0"/>
              <a:t>It </a:t>
            </a:r>
            <a:r>
              <a:rPr lang="en-US" sz="1000" dirty="0"/>
              <a:t>can also prevent the back of infants’ heads from developing flat spots. </a:t>
            </a:r>
          </a:p>
          <a:p>
            <a:pPr>
              <a:lnSpc>
                <a:spcPts val="1260"/>
              </a:lnSpc>
              <a:spcAft>
                <a:spcPts val="1200"/>
              </a:spcAft>
            </a:pPr>
            <a:r>
              <a:rPr lang="en-US" dirty="0"/>
              <a:t>Include t</a:t>
            </a:r>
            <a:r>
              <a:rPr lang="en-US" sz="1000" dirty="0"/>
              <a:t>ummy time in daily routines and provide it in both indoor and outdoor settings. </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10</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AEC6C6BB-2FAA-4977-A56B-96778330C3E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130312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60"/>
              </a:lnSpc>
              <a:spcAft>
                <a:spcPts val="1200"/>
              </a:spcAft>
            </a:pPr>
            <a:r>
              <a:rPr lang="en-US" sz="1000" dirty="0"/>
              <a:t>Tummy time should happen on a firm surface (blanket on the floor, across the caregiver’s lap or on the provider’s chest).</a:t>
            </a:r>
          </a:p>
          <a:p>
            <a:pPr>
              <a:lnSpc>
                <a:spcPts val="1260"/>
              </a:lnSpc>
              <a:spcAft>
                <a:spcPts val="1200"/>
              </a:spcAft>
            </a:pPr>
            <a:r>
              <a:rPr lang="en-US" b="1" dirty="0"/>
              <a:t>Tummy time should always be supervised.</a:t>
            </a:r>
            <a:endParaRPr lang="en-US" sz="1000" b="1" dirty="0"/>
          </a:p>
          <a:p>
            <a:pPr>
              <a:lnSpc>
                <a:spcPts val="1260"/>
              </a:lnSpc>
              <a:spcAft>
                <a:spcPts val="1200"/>
              </a:spcAft>
            </a:pPr>
            <a:r>
              <a:rPr lang="en-US" sz="1000" dirty="0"/>
              <a:t>You should increase the length of time and frequency as infants grow.</a:t>
            </a:r>
          </a:p>
          <a:p>
            <a:pPr>
              <a:lnSpc>
                <a:spcPts val="1260"/>
              </a:lnSpc>
              <a:spcAft>
                <a:spcPts val="1200"/>
              </a:spcAft>
            </a:pPr>
            <a:endParaRPr lang="en-US" sz="1000"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11</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F9660D51-0793-415D-A305-A8CD9D007B2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208484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61000" cy="5141913"/>
          </a:xfrm>
        </p:spPr>
        <p:txBody>
          <a:bodyPr/>
          <a:lstStyle/>
          <a:p>
            <a:pPr marL="800100" indent="-800100">
              <a:lnSpc>
                <a:spcPts val="1260"/>
              </a:lnSpc>
              <a:spcAft>
                <a:spcPts val="1200"/>
              </a:spcAft>
              <a:tabLst>
                <a:tab pos="800100" algn="l"/>
              </a:tabLst>
            </a:pPr>
            <a:r>
              <a:rPr lang="en-US" dirty="0">
                <a:solidFill>
                  <a:srgbClr val="00ACBA"/>
                </a:solidFill>
              </a:rPr>
              <a:t>Trainer notes: </a:t>
            </a:r>
            <a:r>
              <a:rPr lang="en-US" dirty="0"/>
              <a:t>Hand out </a:t>
            </a:r>
            <a:r>
              <a:rPr lang="en-US" i="1" dirty="0"/>
              <a:t>Essential Tummy Time Moves </a:t>
            </a:r>
            <a:r>
              <a:rPr lang="en-US" dirty="0"/>
              <a:t>to participants (found in Training Handouts section of your </a:t>
            </a:r>
            <a:r>
              <a:rPr lang="en-US" i="1" dirty="0"/>
              <a:t>Facilitator Guide</a:t>
            </a:r>
            <a:r>
              <a:rPr lang="en-US" dirty="0"/>
              <a:t> and on the USB). </a:t>
            </a:r>
          </a:p>
          <a:p>
            <a:pPr>
              <a:lnSpc>
                <a:spcPts val="1260"/>
              </a:lnSpc>
              <a:spcAft>
                <a:spcPts val="1200"/>
              </a:spcAft>
            </a:pPr>
            <a:r>
              <a:rPr lang="en-US" dirty="0"/>
              <a:t>Tummy time can be done in many ways to support the physical development of infants. </a:t>
            </a:r>
          </a:p>
          <a:p>
            <a:pPr>
              <a:lnSpc>
                <a:spcPts val="1260"/>
              </a:lnSpc>
              <a:spcAft>
                <a:spcPts val="600"/>
              </a:spcAft>
            </a:pPr>
            <a:r>
              <a:rPr lang="en-US" b="1" dirty="0"/>
              <a:t>Tummy to Tummy: </a:t>
            </a:r>
            <a:r>
              <a:rPr lang="en-US" dirty="0"/>
              <a:t>Lie down on the floor or a bed, flat or propped up on pillows. Place baby on your chest or tummy so that you’re face-to-face. Always hold firmly for safety.</a:t>
            </a:r>
          </a:p>
          <a:p>
            <a:pPr>
              <a:lnSpc>
                <a:spcPts val="1260"/>
              </a:lnSpc>
              <a:spcAft>
                <a:spcPts val="600"/>
              </a:spcAft>
            </a:pPr>
            <a:r>
              <a:rPr lang="en-US" b="1" dirty="0"/>
              <a:t>Eye-Level Smile: </a:t>
            </a:r>
            <a:r>
              <a:rPr lang="en-US" dirty="0"/>
              <a:t>Get down level with baby to encourage eye contact. Roll up and place a blanket under the chest and upper arms for added support.</a:t>
            </a:r>
          </a:p>
          <a:p>
            <a:pPr>
              <a:lnSpc>
                <a:spcPts val="1260"/>
              </a:lnSpc>
              <a:spcAft>
                <a:spcPts val="600"/>
              </a:spcAft>
            </a:pPr>
            <a:r>
              <a:rPr lang="en-US" b="1" dirty="0"/>
              <a:t>Lap Soothe: </a:t>
            </a:r>
            <a:r>
              <a:rPr lang="en-US" dirty="0"/>
              <a:t>Place baby face-down across your lap to burp or soothe. A hand on your baby’s bottom will help the baby feel steady and calm.</a:t>
            </a:r>
          </a:p>
          <a:p>
            <a:pPr>
              <a:lnSpc>
                <a:spcPts val="1260"/>
              </a:lnSpc>
              <a:spcAft>
                <a:spcPts val="600"/>
              </a:spcAft>
            </a:pPr>
            <a:r>
              <a:rPr lang="en-US" b="1" dirty="0"/>
              <a:t>Tummy-Down Carry: </a:t>
            </a:r>
            <a:r>
              <a:rPr lang="en-US" dirty="0"/>
              <a:t>Slide one hand under the tummy and between the legs when carrying baby tummy down. Nestle your baby close to your body.</a:t>
            </a:r>
          </a:p>
          <a:p>
            <a:pPr>
              <a:lnSpc>
                <a:spcPts val="1260"/>
              </a:lnSpc>
              <a:spcAft>
                <a:spcPts val="600"/>
              </a:spcAft>
            </a:pPr>
            <a:r>
              <a:rPr lang="en-US" b="1" dirty="0"/>
              <a:t>Tummy Minute: </a:t>
            </a:r>
            <a:r>
              <a:rPr lang="en-US" dirty="0"/>
              <a:t>Place your baby on tummy for 1 or 2 minutes every time you change a diaper. Start a few minutes at a time and try to work up to an hour a day in short intervals by the end of 3 months. </a:t>
            </a:r>
          </a:p>
          <a:p>
            <a:pPr>
              <a:lnSpc>
                <a:spcPts val="1260"/>
              </a:lnSpc>
              <a:spcAft>
                <a:spcPts val="1200"/>
              </a:spcAft>
            </a:pPr>
            <a:endParaRPr lang="en-US" dirty="0"/>
          </a:p>
          <a:p>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12</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A606FEF3-080B-43CC-8A50-696367E17073}"/>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3910042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86400" cy="5141914"/>
          </a:xfrm>
        </p:spPr>
        <p:txBody>
          <a:bodyPr/>
          <a:lstStyle/>
          <a:p>
            <a:pPr>
              <a:lnSpc>
                <a:spcPts val="1200"/>
              </a:lnSpc>
              <a:spcAft>
                <a:spcPts val="300"/>
              </a:spcAft>
            </a:pPr>
            <a:r>
              <a:rPr lang="en-US" b="1" dirty="0"/>
              <a:t>Infants</a:t>
            </a:r>
            <a:r>
              <a:rPr lang="en-US" dirty="0"/>
              <a:t> </a:t>
            </a:r>
          </a:p>
          <a:p>
            <a:pPr>
              <a:lnSpc>
                <a:spcPts val="1200"/>
              </a:lnSpc>
              <a:spcAft>
                <a:spcPts val="300"/>
              </a:spcAft>
            </a:pPr>
            <a:r>
              <a:rPr lang="en-US" baseline="0" dirty="0"/>
              <a:t>While infants do not have a set amount of time for recommended physical activity every day, they should spend part of their day in planned and spontaneous opportunities for active play and physical activity. </a:t>
            </a:r>
          </a:p>
          <a:p>
            <a:pPr marL="171450" indent="-171450">
              <a:lnSpc>
                <a:spcPts val="1200"/>
              </a:lnSpc>
              <a:spcAft>
                <a:spcPts val="300"/>
              </a:spcAft>
              <a:buFont typeface="Monotype Sorts" panose="01010601010101010101" pitchFamily="2" charset="2"/>
              <a:buChar char="n"/>
            </a:pPr>
            <a:r>
              <a:rPr lang="en-US" baseline="0" dirty="0"/>
              <a:t>Periods of tummy time can help babies develop strong neck and shoulder muscles and promote motor skills. </a:t>
            </a:r>
          </a:p>
          <a:p>
            <a:pPr marL="171450" indent="-171450">
              <a:lnSpc>
                <a:spcPts val="1200"/>
              </a:lnSpc>
              <a:spcAft>
                <a:spcPts val="300"/>
              </a:spcAft>
              <a:buFont typeface="Monotype Sorts" panose="01010601010101010101" pitchFamily="2" charset="2"/>
              <a:buChar char="n"/>
            </a:pPr>
            <a:r>
              <a:rPr lang="en-US" baseline="0" dirty="0"/>
              <a:t>It can prevent the back of their head from developing flat spots. </a:t>
            </a:r>
          </a:p>
          <a:p>
            <a:pPr marL="171450" indent="-171450">
              <a:lnSpc>
                <a:spcPts val="1200"/>
              </a:lnSpc>
              <a:spcAft>
                <a:spcPts val="1800"/>
              </a:spcAft>
              <a:buFont typeface="Monotype Sorts" panose="01010601010101010101" pitchFamily="2" charset="2"/>
              <a:buChar char="n"/>
            </a:pPr>
            <a:r>
              <a:rPr lang="en-US" dirty="0"/>
              <a:t>Tummy time should be part of daily routines and should be in </a:t>
            </a:r>
            <a:r>
              <a:rPr lang="en-US" baseline="0" dirty="0"/>
              <a:t>both indoor and outdoor settings</a:t>
            </a:r>
            <a:r>
              <a:rPr lang="en-US" dirty="0"/>
              <a:t>. </a:t>
            </a:r>
          </a:p>
          <a:p>
            <a:pPr marL="171450" indent="-171450">
              <a:lnSpc>
                <a:spcPts val="1200"/>
              </a:lnSpc>
              <a:spcAft>
                <a:spcPts val="1800"/>
              </a:spcAft>
              <a:buFont typeface="Monotype Sorts" panose="01010601010101010101" pitchFamily="2" charset="2"/>
              <a:buChar char="n"/>
            </a:pPr>
            <a:r>
              <a:rPr lang="en-US" dirty="0"/>
              <a:t>Start a few minutes at a time and try to work up to an hour a day in short intervals by the end of 3 months. </a:t>
            </a:r>
          </a:p>
          <a:p>
            <a:pPr marL="0" marR="0" lvl="0" indent="0" algn="l" defTabSz="948507" rtl="0" eaLnBrk="1" fontAlgn="auto" latinLnBrk="0" hangingPunct="1">
              <a:lnSpc>
                <a:spcPts val="1200"/>
              </a:lnSpc>
              <a:spcBef>
                <a:spcPts val="0"/>
              </a:spcBef>
              <a:spcAft>
                <a:spcPts val="300"/>
              </a:spcAft>
              <a:buClrTx/>
              <a:buSzTx/>
              <a:buFontTx/>
              <a:buNone/>
              <a:tabLst/>
              <a:defRPr/>
            </a:pPr>
            <a:r>
              <a:rPr lang="en-US" b="1" dirty="0"/>
              <a:t>Toddlers</a:t>
            </a:r>
            <a:r>
              <a:rPr lang="en-US" dirty="0"/>
              <a:t> need at least 60-90 minutes of physical activity</a:t>
            </a:r>
            <a:r>
              <a:rPr lang="en-US" baseline="0" dirty="0"/>
              <a:t> daily</a:t>
            </a:r>
            <a:r>
              <a:rPr lang="en-US" dirty="0"/>
              <a:t>. The</a:t>
            </a:r>
            <a:r>
              <a:rPr lang="en-US" baseline="0" dirty="0"/>
              <a:t> outdoor time and the MVPA time may overlap but typically toddlers </a:t>
            </a:r>
            <a:r>
              <a:rPr lang="en-US" dirty="0"/>
              <a:t>d</a:t>
            </a:r>
            <a:r>
              <a:rPr lang="en-US" baseline="0" dirty="0"/>
              <a:t>o not spend all the time outdoors engaged in MVPA. </a:t>
            </a:r>
          </a:p>
          <a:p>
            <a:pPr marL="0" marR="0" lvl="0" indent="0" algn="l" defTabSz="948507" rtl="0" eaLnBrk="1" fontAlgn="auto" latinLnBrk="0" hangingPunct="1">
              <a:lnSpc>
                <a:spcPts val="1200"/>
              </a:lnSpc>
              <a:spcBef>
                <a:spcPts val="0"/>
              </a:spcBef>
              <a:spcAft>
                <a:spcPts val="300"/>
              </a:spcAft>
              <a:buClrTx/>
              <a:buSzTx/>
              <a:buFontTx/>
              <a:buNone/>
              <a:tabLst/>
              <a:defRPr/>
            </a:pPr>
            <a:r>
              <a:rPr lang="en-US" dirty="0"/>
              <a:t>Toddlers generally accumulate moderate to vigorous physical activity throughout the day in very short bursts (15–30 seconds).</a:t>
            </a:r>
          </a:p>
          <a:p>
            <a:pPr marL="0" marR="0" lvl="0" indent="0" algn="l" defTabSz="948507" rtl="0" eaLnBrk="1" fontAlgn="auto" latinLnBrk="0" hangingPunct="1">
              <a:lnSpc>
                <a:spcPts val="1200"/>
              </a:lnSpc>
              <a:spcBef>
                <a:spcPts val="0"/>
              </a:spcBef>
              <a:spcAft>
                <a:spcPts val="300"/>
              </a:spcAft>
              <a:buClrTx/>
              <a:buSzTx/>
              <a:buFontTx/>
              <a:buNone/>
              <a:tabLst/>
              <a:defRPr/>
            </a:pPr>
            <a:r>
              <a:rPr lang="en-US" dirty="0"/>
              <a:t>Increased exposure to short bursts of physical activity may improve their attention and focus after participation. </a:t>
            </a:r>
          </a:p>
          <a:p>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13</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C488538-6B8B-4627-B5EA-D8675A47721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962611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86400" cy="5141914"/>
          </a:xfrm>
        </p:spPr>
        <p:txBody>
          <a:bodyPr/>
          <a:lstStyle/>
          <a:p>
            <a:pPr marL="971550" indent="-971550">
              <a:tabLst>
                <a:tab pos="971550" algn="l"/>
              </a:tabLst>
            </a:pPr>
            <a:r>
              <a:rPr lang="en-US" dirty="0">
                <a:solidFill>
                  <a:srgbClr val="00ACBA"/>
                </a:solidFill>
              </a:rPr>
              <a:t>Trainer notes: 	</a:t>
            </a:r>
            <a:r>
              <a:rPr lang="en-US" dirty="0"/>
              <a:t>Make sure participants understand this definition.</a:t>
            </a:r>
          </a:p>
          <a:p>
            <a:pPr>
              <a:spcAft>
                <a:spcPts val="400"/>
              </a:spcAft>
            </a:pPr>
            <a:r>
              <a:rPr lang="en-US" b="1" dirty="0"/>
              <a:t>Moderate to vigorous </a:t>
            </a:r>
            <a:r>
              <a:rPr lang="en-US" dirty="0"/>
              <a:t>refers to the intensity of physical activity. </a:t>
            </a:r>
          </a:p>
          <a:p>
            <a:pPr marL="171450" indent="-171450">
              <a:spcAft>
                <a:spcPts val="600"/>
              </a:spcAft>
              <a:buFont typeface="Monotype Sorts" panose="01010601010101010101" pitchFamily="2" charset="2"/>
              <a:buChar char="n"/>
            </a:pPr>
            <a:r>
              <a:rPr lang="en-US" b="1" dirty="0"/>
              <a:t>Moderate-intensity</a:t>
            </a:r>
            <a:r>
              <a:rPr lang="en-US" dirty="0"/>
              <a:t> activity is a brisk walk that still allows normal talking and breathing. </a:t>
            </a:r>
          </a:p>
          <a:p>
            <a:pPr marL="171450" indent="-171450">
              <a:spcAft>
                <a:spcPts val="600"/>
              </a:spcAft>
              <a:buFont typeface="Monotype Sorts" panose="01010601010101010101" pitchFamily="2" charset="2"/>
              <a:buChar char="n"/>
            </a:pPr>
            <a:r>
              <a:rPr lang="en-US" b="1" dirty="0"/>
              <a:t>Vigorous-intensity</a:t>
            </a:r>
            <a:r>
              <a:rPr lang="en-US" dirty="0"/>
              <a:t> activity, like a jog or run or strenuous cycling, causes faster and deeper than normal breathing and interferes with the ability to talk (for example, it leaves you “breathless”). Children who are breathless because of physical activity exercise their heart and lungs along with the muscles in their arms and legs. As long as someone does not have health restrictions, becoming breathless during physical activity is healthful and safe. </a:t>
            </a:r>
          </a:p>
          <a:p>
            <a:pPr marL="171450" marR="0" lvl="0" indent="-171450" algn="l" defTabSz="914400" rtl="0" eaLnBrk="1" fontAlgn="auto" latinLnBrk="0" hangingPunct="1">
              <a:lnSpc>
                <a:spcPts val="1260"/>
              </a:lnSpc>
              <a:spcBef>
                <a:spcPts val="0"/>
              </a:spcBef>
              <a:spcAft>
                <a:spcPts val="600"/>
              </a:spcAft>
              <a:buClrTx/>
              <a:buSzTx/>
              <a:buFont typeface="Monotype Sorts" panose="01010601010101010101" pitchFamily="2" charset="2"/>
              <a:buChar char="n"/>
              <a:tabLst/>
              <a:defRPr/>
            </a:pPr>
            <a:r>
              <a:rPr lang="en-US" dirty="0"/>
              <a:t>Another way to think about activity level is using numbers. “</a:t>
            </a:r>
            <a:r>
              <a:rPr lang="en-US" b="0" i="0" dirty="0">
                <a:solidFill>
                  <a:srgbClr val="000000"/>
                </a:solidFill>
                <a:effectLst/>
                <a:latin typeface="Open Sans" panose="020B0606030504020204" pitchFamily="34" charset="0"/>
              </a:rPr>
              <a:t>On a scale of 0 to 10, where sitting is a 0 and the highest level of activity is a 10, moderate-intensity activity is a 5 or 6. When a child does moderate-intensity activity, their heart will beat faster, and they will breathe much harder than when they are at rest or sitting. Vigorous-intensity activity is a level 7 or 8. When a child does vigorous-intensity activity, their heart will beat much faster than normal, and they will breathe much harder than normal.” </a:t>
            </a:r>
            <a:r>
              <a:rPr lang="en-US" b="0" i="0" baseline="30000" dirty="0">
                <a:solidFill>
                  <a:srgbClr val="000000"/>
                </a:solidFill>
                <a:effectLst/>
                <a:latin typeface="Open Sans" panose="020B0606030504020204" pitchFamily="34" charset="0"/>
              </a:rPr>
              <a:t>2</a:t>
            </a:r>
          </a:p>
          <a:p>
            <a:pPr marL="171450" indent="-171450">
              <a:spcAft>
                <a:spcPts val="600"/>
              </a:spcAft>
              <a:buFont typeface="Monotype Sorts" panose="01010601010101010101" pitchFamily="2" charset="2"/>
              <a:buChar char="n"/>
            </a:pPr>
            <a:endParaRPr lang="en-US" dirty="0"/>
          </a:p>
          <a:p>
            <a:r>
              <a:rPr lang="en-US" dirty="0"/>
              <a:t>Moderate to Vigorous physical activity combines moderate-intensity and vigorous-intensity activity. </a:t>
            </a:r>
          </a:p>
          <a:p>
            <a:r>
              <a:rPr lang="en-US" dirty="0"/>
              <a:t>Remember that</a:t>
            </a:r>
            <a:r>
              <a:rPr lang="en-US" b="1" dirty="0"/>
              <a:t> the best practice recommendation for </a:t>
            </a:r>
            <a:r>
              <a:rPr lang="en-US" b="1" dirty="0" err="1"/>
              <a:t>MVPA</a:t>
            </a:r>
            <a:r>
              <a:rPr lang="en-US" b="1" dirty="0"/>
              <a:t> for toddler/twos is 60-90 minutes/8-hour day and for preschoolers is 90-120 minutes/8-hour day</a:t>
            </a:r>
            <a:r>
              <a:rPr lang="en-US" dirty="0"/>
              <a:t>.</a:t>
            </a:r>
          </a:p>
          <a:p>
            <a:r>
              <a:rPr lang="en-US" dirty="0"/>
              <a:t>Source:</a:t>
            </a:r>
          </a:p>
          <a:p>
            <a:r>
              <a:rPr lang="en-US" dirty="0"/>
              <a:t>2. </a:t>
            </a:r>
            <a:r>
              <a:rPr lang="en-US" sz="900" dirty="0"/>
              <a:t>Centers for Disease Control and Prevention. (2021, May 8). How much physical activity do children need? | Physical Activity | CDC. https://www.cdc.gov/physicalactivity/basics/children/index.htm</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14</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CC0404E-8568-4F92-ACDA-B1A90E0D90B5}"/>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3695077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435600" cy="4985385"/>
          </a:xfrm>
        </p:spPr>
        <p:txBody>
          <a:bodyPr/>
          <a:lstStyle/>
          <a:p>
            <a:pPr>
              <a:spcAft>
                <a:spcPts val="600"/>
              </a:spcAft>
            </a:pPr>
            <a:r>
              <a:rPr lang="en-US" sz="1000" dirty="0"/>
              <a:t>Toddlers typically walk with their legs wide apart and shift their weight from side to side using the arms to balance. </a:t>
            </a:r>
          </a:p>
          <a:p>
            <a:pPr>
              <a:spcAft>
                <a:spcPts val="600"/>
              </a:spcAft>
            </a:pPr>
            <a:r>
              <a:rPr lang="en-US" dirty="0"/>
              <a:t>They </a:t>
            </a:r>
            <a:r>
              <a:rPr lang="en-US" sz="1000" dirty="0"/>
              <a:t>are developing balance, control, coordination, and strength. </a:t>
            </a:r>
          </a:p>
          <a:p>
            <a:pPr>
              <a:spcAft>
                <a:spcPts val="600"/>
              </a:spcAft>
            </a:pPr>
            <a:r>
              <a:rPr lang="en-US" sz="1000" dirty="0"/>
              <a:t>Toddlers are learning to climb, run, leap and balance their bodies in new ways. </a:t>
            </a:r>
          </a:p>
          <a:p>
            <a:pPr>
              <a:spcAft>
                <a:spcPts val="600"/>
              </a:spcAft>
            </a:pPr>
            <a:r>
              <a:rPr lang="en-US" sz="1000" dirty="0"/>
              <a:t>Mastering movements uses many muscles and can be tiring for them. </a:t>
            </a:r>
          </a:p>
          <a:p>
            <a:pPr>
              <a:spcAft>
                <a:spcPts val="600"/>
              </a:spcAft>
            </a:pPr>
            <a:r>
              <a:rPr lang="en-US" dirty="0"/>
              <a:t>Also</a:t>
            </a:r>
            <a:r>
              <a:rPr lang="en-US" sz="1000" dirty="0"/>
              <a:t>, toddlers have short attention spans.  They demonstrate bursts of </a:t>
            </a:r>
            <a:r>
              <a:rPr lang="en-US" sz="1000" dirty="0" err="1"/>
              <a:t>MVPA</a:t>
            </a:r>
            <a:r>
              <a:rPr lang="en-US" sz="1000" dirty="0"/>
              <a:t> throughout the day. </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15</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B824C0F1-01BE-43D9-B6D6-1CAD37E67B3F}"/>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2992362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454650" cy="5227638"/>
          </a:xfrm>
        </p:spPr>
        <p:txBody>
          <a:bodyPr/>
          <a:lstStyle/>
          <a:p>
            <a:r>
              <a:rPr lang="en-US" dirty="0"/>
              <a:t>Preschoolers need more time allocated for physical activity daily than toddlers.</a:t>
            </a:r>
          </a:p>
          <a:p>
            <a:r>
              <a:rPr lang="en-US" dirty="0"/>
              <a:t>They typically</a:t>
            </a:r>
            <a:r>
              <a:rPr lang="en-US" baseline="0" dirty="0"/>
              <a:t> have more stamina and have developed motor skills that support movement for increased durations of time. </a:t>
            </a:r>
          </a:p>
          <a:p>
            <a:r>
              <a:rPr lang="en-US" dirty="0"/>
              <a:t>As</a:t>
            </a:r>
            <a:r>
              <a:rPr lang="en-US" baseline="0" dirty="0"/>
              <a:t> with toddlers, there is likely overlap in the time preschoolers spend outdoors and the time they are engaged in </a:t>
            </a:r>
            <a:r>
              <a:rPr lang="en-US" baseline="0" dirty="0" err="1"/>
              <a:t>MVPA</a:t>
            </a:r>
            <a:r>
              <a:rPr lang="en-US" baseline="0" dirty="0"/>
              <a:t>. Note that these times are not distinct. Typically, not all outdoor time will be spent in MVPA.</a:t>
            </a:r>
          </a:p>
          <a:p>
            <a:r>
              <a:rPr lang="en-US" dirty="0"/>
              <a:t>The best practice for preschool aged children is 90-120 minutes of PA daily. Physical activity can be accumulated in short 10- to 15-minute bursts across the child-care day.</a:t>
            </a:r>
          </a:p>
          <a:p>
            <a:r>
              <a:rPr lang="en-US" dirty="0"/>
              <a:t>These recommendations are for full-day programs. </a:t>
            </a:r>
          </a:p>
          <a:p>
            <a:r>
              <a:rPr lang="en-US" dirty="0"/>
              <a:t>For example:</a:t>
            </a:r>
          </a:p>
          <a:p>
            <a:pPr>
              <a:spcAft>
                <a:spcPts val="600"/>
              </a:spcAft>
            </a:pPr>
            <a:r>
              <a:rPr lang="en-US" b="1" dirty="0"/>
              <a:t>Full-day programs: </a:t>
            </a:r>
          </a:p>
          <a:p>
            <a:pPr>
              <a:lnSpc>
                <a:spcPct val="100000"/>
              </a:lnSpc>
              <a:spcAft>
                <a:spcPts val="0"/>
              </a:spcAft>
              <a:tabLst>
                <a:tab pos="571500" algn="l"/>
                <a:tab pos="685800" algn="l"/>
              </a:tabLst>
            </a:pPr>
            <a:r>
              <a:rPr lang="en-US" sz="800" u="sng" dirty="0"/>
              <a:t>15 minutes</a:t>
            </a:r>
            <a:r>
              <a:rPr lang="en-US" sz="800" dirty="0"/>
              <a:t>	 x	8 hours = 120 minutes of physical activity</a:t>
            </a:r>
          </a:p>
          <a:p>
            <a:pPr>
              <a:lnSpc>
                <a:spcPct val="100000"/>
              </a:lnSpc>
              <a:tabLst>
                <a:tab pos="571500" algn="l"/>
                <a:tab pos="685800" algn="l"/>
              </a:tabLst>
            </a:pPr>
            <a:r>
              <a:rPr lang="en-US" sz="800" dirty="0"/>
              <a:t>hour</a:t>
            </a:r>
          </a:p>
          <a:p>
            <a:pPr>
              <a:spcAft>
                <a:spcPts val="600"/>
              </a:spcAft>
            </a:pPr>
            <a:r>
              <a:rPr lang="en-US" dirty="0"/>
              <a:t>For partial day programs, it may be useful to consider 15 minutes per hour of care. </a:t>
            </a:r>
          </a:p>
          <a:p>
            <a:pPr>
              <a:spcAft>
                <a:spcPts val="600"/>
              </a:spcAft>
            </a:pPr>
            <a:r>
              <a:rPr lang="en-US" b="1" dirty="0"/>
              <a:t>Half-day programs: </a:t>
            </a:r>
          </a:p>
          <a:p>
            <a:pPr>
              <a:lnSpc>
                <a:spcPct val="100000"/>
              </a:lnSpc>
              <a:spcAft>
                <a:spcPts val="0"/>
              </a:spcAft>
              <a:tabLst>
                <a:tab pos="571500" algn="l"/>
                <a:tab pos="685800" algn="l"/>
              </a:tabLst>
            </a:pPr>
            <a:r>
              <a:rPr lang="en-US" sz="800" u="sng" dirty="0"/>
              <a:t>15 minutes</a:t>
            </a:r>
            <a:r>
              <a:rPr lang="en-US" sz="800" dirty="0"/>
              <a:t>	x	4 hours in care= 60 minutes of PA</a:t>
            </a:r>
          </a:p>
          <a:p>
            <a:pPr>
              <a:lnSpc>
                <a:spcPct val="100000"/>
              </a:lnSpc>
              <a:tabLst>
                <a:tab pos="571500" algn="l"/>
                <a:tab pos="685800" algn="l"/>
              </a:tabLst>
            </a:pPr>
            <a:r>
              <a:rPr lang="en-US" sz="800" dirty="0"/>
              <a:t>Hour</a:t>
            </a:r>
          </a:p>
          <a:p>
            <a:pPr marL="0" marR="0" lvl="0" indent="0" algn="l" defTabSz="914400" rtl="0" eaLnBrk="1" fontAlgn="auto" latinLnBrk="0" hangingPunct="1">
              <a:lnSpc>
                <a:spcPct val="100000"/>
              </a:lnSpc>
              <a:spcBef>
                <a:spcPts val="0"/>
              </a:spcBef>
              <a:spcAft>
                <a:spcPts val="0"/>
              </a:spcAft>
              <a:buClrTx/>
              <a:buSzTx/>
              <a:buFontTx/>
              <a:buNone/>
              <a:tabLst>
                <a:tab pos="571500" algn="l"/>
                <a:tab pos="685800" algn="l"/>
              </a:tabLst>
              <a:defRPr/>
            </a:pPr>
            <a:r>
              <a:rPr lang="en-US" sz="80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tab pos="571500" algn="l"/>
                <a:tab pos="685800" algn="l"/>
              </a:tabLst>
              <a:defRPr/>
            </a:pPr>
            <a:r>
              <a:rPr lang="en-US" sz="800" kern="1200" dirty="0">
                <a:solidFill>
                  <a:schemeClr val="tx1"/>
                </a:solidFill>
                <a:effectLst/>
                <a:latin typeface="+mn-lt"/>
                <a:ea typeface="+mn-ea"/>
                <a:cs typeface="+mn-cs"/>
              </a:rPr>
              <a:t>3. Institute of Medicine of the National Academies (2011). </a:t>
            </a:r>
            <a:r>
              <a:rPr lang="en-US" sz="800" i="1" kern="1200" dirty="0">
                <a:solidFill>
                  <a:schemeClr val="tx1"/>
                </a:solidFill>
                <a:effectLst/>
                <a:latin typeface="+mn-lt"/>
                <a:ea typeface="+mn-ea"/>
                <a:cs typeface="+mn-cs"/>
              </a:rPr>
              <a:t>Early Childhood Obesity Prevention Policies. </a:t>
            </a:r>
            <a:r>
              <a:rPr lang="en-US" sz="800" kern="1200" dirty="0">
                <a:solidFill>
                  <a:schemeClr val="tx1"/>
                </a:solidFill>
                <a:effectLst/>
                <a:latin typeface="+mn-lt"/>
                <a:ea typeface="+mn-ea"/>
                <a:cs typeface="+mn-cs"/>
              </a:rPr>
              <a:t>National Academy of Science. Washington DC. </a:t>
            </a:r>
            <a:r>
              <a:rPr lang="en-US" sz="800" u="sng" kern="1200" dirty="0">
                <a:solidFill>
                  <a:schemeClr val="tx1"/>
                </a:solidFill>
                <a:effectLst/>
                <a:latin typeface="+mn-lt"/>
                <a:ea typeface="+mn-ea"/>
                <a:cs typeface="+mn-cs"/>
                <a:hlinkClick r:id="rId3"/>
              </a:rPr>
              <a:t>http://www.nap.edu</a:t>
            </a:r>
            <a:r>
              <a:rPr lang="en-US" sz="800" kern="1200" dirty="0">
                <a:solidFill>
                  <a:schemeClr val="tx1"/>
                </a:solidFill>
                <a:effectLst/>
                <a:latin typeface="+mn-lt"/>
                <a:ea typeface="+mn-ea"/>
                <a:cs typeface="+mn-cs"/>
              </a:rPr>
              <a:t>. </a:t>
            </a:r>
            <a:endParaRPr lang="en-US" sz="800" dirty="0"/>
          </a:p>
          <a:p>
            <a:endParaRPr lang="en-US" baseline="0"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16</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175C987F-827E-4D44-94D6-B3029934DC9C}"/>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51776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5486400" cy="5213350"/>
          </a:xfrm>
        </p:spPr>
        <p:txBody>
          <a:bodyPr/>
          <a:lstStyle/>
          <a:p>
            <a:pPr defTabSz="914266">
              <a:spcAft>
                <a:spcPts val="0"/>
              </a:spcAft>
              <a:defRPr/>
            </a:pPr>
            <a:r>
              <a:rPr lang="en-US" baseline="0" dirty="0">
                <a:solidFill>
                  <a:srgbClr val="00ACBA"/>
                </a:solidFill>
              </a:rPr>
              <a:t>Trainer notes: </a:t>
            </a:r>
          </a:p>
          <a:p>
            <a:pPr defTabSz="914266">
              <a:spcAft>
                <a:spcPts val="600"/>
              </a:spcAft>
              <a:defRPr/>
            </a:pPr>
            <a:r>
              <a:rPr lang="en-US" dirty="0">
                <a:solidFill>
                  <a:prstClr val="black"/>
                </a:solidFill>
              </a:rPr>
              <a:t>Have participants refer to their PALS WARM-UP LOG and note if TIME is a strength or area of improvement in their environment. </a:t>
            </a:r>
          </a:p>
          <a:p>
            <a:pPr defTabSz="914266">
              <a:defRPr/>
            </a:pPr>
            <a:r>
              <a:rPr lang="en-US" dirty="0">
                <a:solidFill>
                  <a:prstClr val="black"/>
                </a:solidFill>
              </a:rPr>
              <a:t>Encourage them to note ideas they have for increasing the amount of time children engage in physical activity and key concepts from the training they want to remember.</a:t>
            </a:r>
          </a:p>
          <a:p>
            <a:pPr defTabSz="914266">
              <a:spcAft>
                <a:spcPts val="600"/>
              </a:spcAft>
              <a:defRPr/>
            </a:pPr>
            <a:r>
              <a:rPr lang="en-US" b="1" dirty="0">
                <a:solidFill>
                  <a:prstClr val="black"/>
                </a:solidFill>
              </a:rPr>
              <a:t>Check participants’ understanding before you move on</a:t>
            </a:r>
            <a:r>
              <a:rPr lang="en-US" dirty="0">
                <a:solidFill>
                  <a:prstClr val="black"/>
                </a:solidFill>
              </a:rPr>
              <a:t>. Suggestions include:</a:t>
            </a:r>
          </a:p>
          <a:p>
            <a:pPr marL="171450" indent="-171450" defTabSz="914266">
              <a:spcAft>
                <a:spcPts val="400"/>
              </a:spcAft>
              <a:buFont typeface="Monotype Sorts" panose="01010601010101010101" pitchFamily="2" charset="2"/>
              <a:buChar char="n"/>
              <a:defRPr/>
            </a:pPr>
            <a:r>
              <a:rPr lang="en-US" dirty="0">
                <a:solidFill>
                  <a:prstClr val="black"/>
                </a:solidFill>
              </a:rPr>
              <a:t>Use a polling feature or app such as </a:t>
            </a:r>
            <a:r>
              <a:rPr lang="en-US" dirty="0"/>
              <a:t>Mentimeter.com or Poll Everywhere  (pollev.com) </a:t>
            </a:r>
            <a:r>
              <a:rPr lang="en-US" dirty="0">
                <a:solidFill>
                  <a:prstClr val="black"/>
                </a:solidFill>
              </a:rPr>
              <a:t>and do a series of multiple-choice questions</a:t>
            </a:r>
          </a:p>
          <a:p>
            <a:pPr marL="346075" lvl="1" indent="-171450" defTabSz="914266">
              <a:spcAft>
                <a:spcPts val="400"/>
              </a:spcAft>
              <a:defRPr/>
            </a:pPr>
            <a:r>
              <a:rPr lang="en-US" dirty="0">
                <a:solidFill>
                  <a:prstClr val="black"/>
                </a:solidFill>
              </a:rPr>
              <a:t>How many times should infants, toddlers, and preschoolers experience outdoor play daily? </a:t>
            </a:r>
            <a:r>
              <a:rPr lang="en-US" i="1" dirty="0">
                <a:solidFill>
                  <a:prstClr val="black"/>
                </a:solidFill>
              </a:rPr>
              <a:t>Answer Choices: </a:t>
            </a:r>
            <a:r>
              <a:rPr lang="en-US" dirty="0">
                <a:solidFill>
                  <a:prstClr val="black"/>
                </a:solidFill>
              </a:rPr>
              <a:t>0, 1, 2-3 </a:t>
            </a:r>
          </a:p>
          <a:p>
            <a:pPr marL="346075" lvl="1" indent="-171450" defTabSz="914266">
              <a:spcAft>
                <a:spcPts val="400"/>
              </a:spcAft>
              <a:defRPr/>
            </a:pPr>
            <a:r>
              <a:rPr lang="en-US" dirty="0">
                <a:solidFill>
                  <a:prstClr val="black"/>
                </a:solidFill>
              </a:rPr>
              <a:t>What is the recommended amount of daily MVPA for a preschooler?</a:t>
            </a:r>
          </a:p>
          <a:p>
            <a:pPr marL="346075" lvl="1" indent="-171450" defTabSz="914266">
              <a:spcAft>
                <a:spcPts val="400"/>
              </a:spcAft>
              <a:defRPr/>
            </a:pPr>
            <a:r>
              <a:rPr lang="en-US" dirty="0">
                <a:solidFill>
                  <a:prstClr val="black"/>
                </a:solidFill>
              </a:rPr>
              <a:t>What is the minimum daily time recommended for outdoor play for toddlers and preschoolers? </a:t>
            </a:r>
            <a:r>
              <a:rPr lang="en-US" i="1" dirty="0">
                <a:solidFill>
                  <a:prstClr val="black"/>
                </a:solidFill>
              </a:rPr>
              <a:t>Answer Choices: </a:t>
            </a:r>
            <a:r>
              <a:rPr lang="en-US" dirty="0">
                <a:solidFill>
                  <a:prstClr val="black"/>
                </a:solidFill>
              </a:rPr>
              <a:t>30 minutes, 60-90 minutes, 2 hours</a:t>
            </a:r>
          </a:p>
          <a:p>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17</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AA0B4EC6-CFED-425F-BDBF-4ABFE097AC7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3652371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61000" cy="5141913"/>
          </a:xfrm>
        </p:spPr>
        <p:txBody>
          <a:bodyPr/>
          <a:lstStyle/>
          <a:p>
            <a:pPr marL="800100" indent="-800100">
              <a:lnSpc>
                <a:spcPts val="900"/>
              </a:lnSpc>
              <a:spcAft>
                <a:spcPts val="600"/>
              </a:spcAft>
              <a:tabLst>
                <a:tab pos="800100" algn="l"/>
              </a:tabLst>
            </a:pPr>
            <a:r>
              <a:rPr lang="en-US" sz="800" dirty="0">
                <a:solidFill>
                  <a:srgbClr val="00ACBA"/>
                </a:solidFill>
              </a:rPr>
              <a:t>Trainer notes:	</a:t>
            </a:r>
            <a:r>
              <a:rPr lang="en-US" sz="800" dirty="0"/>
              <a:t>Conduct the Beach Ball High Activity using the materials in the resource kit. </a:t>
            </a:r>
          </a:p>
          <a:p>
            <a:pPr marL="800100" indent="-800100">
              <a:lnSpc>
                <a:spcPts val="900"/>
              </a:lnSpc>
              <a:spcAft>
                <a:spcPts val="200"/>
              </a:spcAft>
              <a:tabLst>
                <a:tab pos="800100" algn="l"/>
              </a:tabLst>
            </a:pPr>
            <a:r>
              <a:rPr lang="en-US" sz="800" dirty="0"/>
              <a:t>	If you do not have an activity kit, use a lightweight ball.</a:t>
            </a:r>
          </a:p>
          <a:p>
            <a:pPr marL="914400" indent="-914400">
              <a:spcAft>
                <a:spcPts val="300"/>
              </a:spcAft>
              <a:tabLst>
                <a:tab pos="914400" algn="l"/>
              </a:tabLst>
            </a:pPr>
            <a:r>
              <a:rPr lang="en-US" sz="800" dirty="0">
                <a:solidFill>
                  <a:srgbClr val="00ACBA"/>
                </a:solidFill>
              </a:rPr>
              <a:t>Directions:</a:t>
            </a:r>
            <a:r>
              <a:rPr lang="en-US" sz="900" dirty="0">
                <a:solidFill>
                  <a:srgbClr val="00ACBA"/>
                </a:solidFill>
              </a:rPr>
              <a:t>	</a:t>
            </a:r>
          </a:p>
          <a:p>
            <a:pPr marL="114300" indent="-114300">
              <a:lnSpc>
                <a:spcPts val="1000"/>
              </a:lnSpc>
              <a:spcAft>
                <a:spcPts val="600"/>
              </a:spcAft>
              <a:buClr>
                <a:srgbClr val="F05A66"/>
              </a:buClr>
              <a:buSzPct val="60000"/>
              <a:buFont typeface="Monotype Sorts" panose="01010601010101010101" pitchFamily="2" charset="2"/>
              <a:buChar char="n"/>
              <a:tabLst>
                <a:tab pos="114300" algn="l"/>
              </a:tabLst>
            </a:pPr>
            <a:r>
              <a:rPr lang="en-US" sz="800" dirty="0"/>
              <a:t>Using the activity cards in the trainer resource kit, select the Beach Ball High Activity Card and the beach ball.</a:t>
            </a:r>
          </a:p>
          <a:p>
            <a:pPr marL="114300" indent="-114300">
              <a:lnSpc>
                <a:spcPts val="1000"/>
              </a:lnSpc>
              <a:spcAft>
                <a:spcPts val="600"/>
              </a:spcAft>
              <a:buClr>
                <a:srgbClr val="F05A66"/>
              </a:buClr>
              <a:buSzPct val="60000"/>
              <a:buFont typeface="Monotype Sorts" panose="01010601010101010101" pitchFamily="2" charset="2"/>
              <a:buChar char="n"/>
              <a:tabLst>
                <a:tab pos="114300" algn="l"/>
              </a:tabLst>
            </a:pPr>
            <a:r>
              <a:rPr lang="en-US" sz="800" dirty="0"/>
              <a:t>Have participants form a circle. </a:t>
            </a:r>
          </a:p>
          <a:p>
            <a:pPr marL="114300" indent="-114300">
              <a:lnSpc>
                <a:spcPts val="1000"/>
              </a:lnSpc>
              <a:spcAft>
                <a:spcPts val="600"/>
              </a:spcAft>
              <a:buClr>
                <a:srgbClr val="F05A66"/>
              </a:buClr>
              <a:buSzPct val="60000"/>
              <a:buFont typeface="Monotype Sorts" panose="01010601010101010101" pitchFamily="2" charset="2"/>
              <a:buChar char="n"/>
              <a:tabLst>
                <a:tab pos="114300" algn="l"/>
              </a:tabLst>
            </a:pPr>
            <a:r>
              <a:rPr lang="en-US" sz="800" dirty="0"/>
              <a:t>Tell participants to see how many times they can work together to hit the ball and keep it in the air without touching the ground. Count the number of hits together.</a:t>
            </a:r>
          </a:p>
          <a:p>
            <a:pPr marL="114300" indent="-114300">
              <a:lnSpc>
                <a:spcPts val="1000"/>
              </a:lnSpc>
              <a:spcAft>
                <a:spcPts val="600"/>
              </a:spcAft>
              <a:buClr>
                <a:srgbClr val="F05A66"/>
              </a:buClr>
              <a:buSzPct val="60000"/>
              <a:buFont typeface="Monotype Sorts" panose="01010601010101010101" pitchFamily="2" charset="2"/>
              <a:buChar char="n"/>
              <a:tabLst>
                <a:tab pos="114300" algn="l"/>
              </a:tabLst>
            </a:pPr>
            <a:r>
              <a:rPr lang="en-US" sz="800" dirty="0"/>
              <a:t>If the ball touches the ground, the game starts over.</a:t>
            </a:r>
          </a:p>
          <a:p>
            <a:pPr marL="114300" indent="-114300">
              <a:lnSpc>
                <a:spcPts val="1000"/>
              </a:lnSpc>
              <a:spcAft>
                <a:spcPts val="600"/>
              </a:spcAft>
              <a:buClr>
                <a:srgbClr val="F05A66"/>
              </a:buClr>
              <a:buSzPct val="60000"/>
              <a:buFont typeface="Monotype Sorts" panose="01010601010101010101" pitchFamily="2" charset="2"/>
              <a:buChar char="n"/>
              <a:tabLst>
                <a:tab pos="114300" algn="l"/>
              </a:tabLst>
            </a:pPr>
            <a:r>
              <a:rPr lang="en-US" sz="800" dirty="0"/>
              <a:t>If you have multiple balls, introduce a second ball to make the game more challenging.</a:t>
            </a:r>
          </a:p>
          <a:p>
            <a:pPr marL="114300" indent="-114300">
              <a:lnSpc>
                <a:spcPts val="1000"/>
              </a:lnSpc>
              <a:spcAft>
                <a:spcPts val="600"/>
              </a:spcAft>
              <a:buClr>
                <a:srgbClr val="F05A66"/>
              </a:buClr>
              <a:buSzPct val="60000"/>
              <a:buFont typeface="Monotype Sorts" panose="01010601010101010101" pitchFamily="2" charset="2"/>
              <a:buChar char="n"/>
              <a:tabLst>
                <a:tab pos="114300" algn="l"/>
              </a:tabLst>
            </a:pPr>
            <a:r>
              <a:rPr lang="en-US" sz="800" dirty="0"/>
              <a:t>If you have a large group of participants, </a:t>
            </a:r>
            <a:r>
              <a:rPr lang="en-US" dirty="0"/>
              <a:t>consider</a:t>
            </a:r>
            <a:r>
              <a:rPr lang="en-US" sz="800" dirty="0"/>
              <a:t> dividing into 2 groups so each participant has more chances to hit the ball.</a:t>
            </a:r>
          </a:p>
          <a:p>
            <a:pPr>
              <a:lnSpc>
                <a:spcPts val="1000"/>
              </a:lnSpc>
              <a:spcAft>
                <a:spcPts val="600"/>
              </a:spcAft>
              <a:buClr>
                <a:srgbClr val="F05A66"/>
              </a:buClr>
              <a:buSzPct val="60000"/>
              <a:tabLst>
                <a:tab pos="114300" algn="l"/>
                <a:tab pos="800100" algn="l"/>
              </a:tabLst>
            </a:pPr>
            <a:r>
              <a:rPr lang="en-US" sz="800" dirty="0">
                <a:solidFill>
                  <a:srgbClr val="00ACBA"/>
                </a:solidFill>
              </a:rPr>
              <a:t>Trainer notes:	</a:t>
            </a:r>
            <a:r>
              <a:rPr lang="en-US" sz="800" dirty="0"/>
              <a:t>Lead a large group discussion.</a:t>
            </a:r>
          </a:p>
          <a:p>
            <a:pPr marL="114300" indent="-114300">
              <a:lnSpc>
                <a:spcPts val="1000"/>
              </a:lnSpc>
              <a:spcAft>
                <a:spcPts val="600"/>
              </a:spcAft>
              <a:buClr>
                <a:srgbClr val="F05A66"/>
              </a:buClr>
              <a:buSzPct val="60000"/>
              <a:buFont typeface="Monotype Sorts" panose="01010601010101010101" pitchFamily="2" charset="2"/>
              <a:buChar char="n"/>
              <a:tabLst>
                <a:tab pos="114300" algn="l"/>
              </a:tabLst>
            </a:pPr>
            <a:r>
              <a:rPr lang="en-US" sz="800" dirty="0"/>
              <a:t>What developmental skills were used in this activity? </a:t>
            </a:r>
          </a:p>
          <a:p>
            <a:pPr marL="114300" indent="-114300">
              <a:lnSpc>
                <a:spcPts val="1000"/>
              </a:lnSpc>
              <a:spcAft>
                <a:spcPts val="600"/>
              </a:spcAft>
              <a:buClr>
                <a:srgbClr val="F05A66"/>
              </a:buClr>
              <a:buSzPct val="60000"/>
              <a:buFont typeface="Monotype Sorts" panose="01010601010101010101" pitchFamily="2" charset="2"/>
              <a:buChar char="n"/>
              <a:tabLst>
                <a:tab pos="114300" algn="l"/>
              </a:tabLst>
            </a:pPr>
            <a:r>
              <a:rPr lang="en-US" sz="800" dirty="0"/>
              <a:t>How could you modify this activity for different age groups? </a:t>
            </a:r>
          </a:p>
          <a:p>
            <a:pPr marL="114300" indent="-114300">
              <a:lnSpc>
                <a:spcPts val="1000"/>
              </a:lnSpc>
              <a:spcAft>
                <a:spcPts val="600"/>
              </a:spcAft>
              <a:buClr>
                <a:srgbClr val="F05A66"/>
              </a:buClr>
              <a:buSzPct val="60000"/>
              <a:buFont typeface="Monotype Sorts" panose="01010601010101010101" pitchFamily="2" charset="2"/>
              <a:buChar char="n"/>
              <a:tabLst>
                <a:tab pos="114300" algn="l"/>
              </a:tabLst>
            </a:pPr>
            <a:r>
              <a:rPr lang="en-US" sz="800" dirty="0"/>
              <a:t>What other materials can you use for this activity? (</a:t>
            </a:r>
            <a:r>
              <a:rPr lang="en-US" sz="800" dirty="0">
                <a:solidFill>
                  <a:srgbClr val="00ACBA"/>
                </a:solidFill>
              </a:rPr>
              <a:t>If balloons are mentioned as a replacement for balls, remind participants that balloons are a choking hazard and latex balloons can be an allergy hazard</a:t>
            </a:r>
            <a:r>
              <a:rPr lang="en-US" sz="800" dirty="0"/>
              <a:t>.)  </a:t>
            </a:r>
          </a:p>
          <a:p>
            <a:pPr marL="0" indent="0">
              <a:lnSpc>
                <a:spcPts val="1000"/>
              </a:lnSpc>
              <a:spcAft>
                <a:spcPts val="600"/>
              </a:spcAft>
              <a:buClr>
                <a:srgbClr val="F05A66"/>
              </a:buClr>
              <a:buSzPct val="60000"/>
              <a:buFont typeface="Monotype Sorts" panose="01010601010101010101" pitchFamily="2" charset="2"/>
              <a:buNone/>
              <a:tabLst>
                <a:tab pos="114300" algn="l"/>
              </a:tabLst>
            </a:pPr>
            <a:r>
              <a:rPr lang="en-US" sz="800" dirty="0">
                <a:solidFill>
                  <a:srgbClr val="00ACBA"/>
                </a:solidFill>
              </a:rPr>
              <a:t>If you are facilitating the session virtually, consider this activity.</a:t>
            </a:r>
          </a:p>
          <a:p>
            <a:pPr marL="0" indent="0">
              <a:lnSpc>
                <a:spcPts val="1000"/>
              </a:lnSpc>
              <a:spcAft>
                <a:spcPts val="600"/>
              </a:spcAft>
              <a:buClr>
                <a:srgbClr val="F05A66"/>
              </a:buClr>
              <a:buSzPct val="60000"/>
              <a:buFont typeface="Monotype Sorts" panose="01010601010101010101" pitchFamily="2" charset="2"/>
              <a:buNone/>
              <a:tabLst>
                <a:tab pos="114300" algn="l"/>
              </a:tabLst>
            </a:pPr>
            <a:r>
              <a:rPr lang="en-US" sz="800" dirty="0"/>
              <a:t>Ask participants to stand and think about different types of balls used in sporting activities. Demonstrate the activity. “I’m thinking of a bowling ball that is rolled at bowling pins” Act out the motions of swinging a ball back and forward toward a target as you step toward an imaginary line. Instruct the group to act out rolling a bowling ball. Ask for several volunteers to name a type of ball and demonstrate how it is used. </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18</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E284300E-E73B-400C-8616-0AC1BFAEAFC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45414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5499100" cy="5213350"/>
          </a:xfrm>
        </p:spPr>
        <p:txBody>
          <a:bodyPr/>
          <a:lstStyle/>
          <a:p>
            <a:r>
              <a:rPr lang="en-US" dirty="0"/>
              <a:t>Physical activity in young children is also influenced by the child care space and equipment. </a:t>
            </a:r>
          </a:p>
          <a:p>
            <a:pPr>
              <a:spcAft>
                <a:spcPts val="600"/>
              </a:spcAft>
            </a:pPr>
            <a:r>
              <a:rPr lang="en-US" dirty="0" err="1"/>
              <a:t>ECE</a:t>
            </a:r>
            <a:r>
              <a:rPr lang="en-US" dirty="0"/>
              <a:t> providers must identify spaces both indoors and outdoors where young children can:</a:t>
            </a:r>
          </a:p>
          <a:p>
            <a:pPr marL="171450" indent="-171450">
              <a:spcAft>
                <a:spcPts val="600"/>
              </a:spcAft>
              <a:buFont typeface="Monotype Sorts" panose="01010601010101010101" pitchFamily="2" charset="2"/>
              <a:buChar char="n"/>
            </a:pPr>
            <a:r>
              <a:rPr lang="en-US" dirty="0"/>
              <a:t>be physically active, </a:t>
            </a:r>
          </a:p>
          <a:p>
            <a:pPr marL="171450" indent="-171450">
              <a:spcAft>
                <a:spcPts val="600"/>
              </a:spcAft>
              <a:buFont typeface="Monotype Sorts" panose="01010601010101010101" pitchFamily="2" charset="2"/>
              <a:buChar char="n"/>
            </a:pPr>
            <a:r>
              <a:rPr lang="en-US" dirty="0"/>
              <a:t>practice gross motor skills, </a:t>
            </a:r>
          </a:p>
          <a:p>
            <a:pPr marL="171450" indent="-171450">
              <a:spcAft>
                <a:spcPts val="600"/>
              </a:spcAft>
              <a:buFont typeface="Monotype Sorts" panose="01010601010101010101" pitchFamily="2" charset="2"/>
              <a:buChar char="n"/>
            </a:pPr>
            <a:r>
              <a:rPr lang="en-US" dirty="0"/>
              <a:t>engage large muscle groups, and </a:t>
            </a:r>
          </a:p>
          <a:p>
            <a:pPr marL="171450" indent="-171450">
              <a:buFont typeface="Monotype Sorts" panose="01010601010101010101" pitchFamily="2" charset="2"/>
              <a:buChar char="n"/>
            </a:pPr>
            <a:r>
              <a:rPr lang="en-US" dirty="0"/>
              <a:t>be active at a higher intensity (where they are breathing harder, and their heart rate is higher). </a:t>
            </a:r>
          </a:p>
          <a:p>
            <a:r>
              <a:rPr lang="en-US" dirty="0" err="1"/>
              <a:t>ECE</a:t>
            </a:r>
            <a:r>
              <a:rPr lang="en-US" dirty="0"/>
              <a:t> providers should also offer age and developmentally appropriate equipment in these spaces to encourage young children to be physically active.</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19</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FA0ACCFC-E854-42C3-9B75-F7DD6680F9DD}"/>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3167212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9650"/>
            <a:ext cx="5461000" cy="4457700"/>
          </a:xfrm>
        </p:spPr>
        <p:txBody>
          <a:bodyPr/>
          <a:lstStyle/>
          <a:p>
            <a:r>
              <a:rPr lang="en-US" dirty="0">
                <a:latin typeface="Gotham" panose="02000504020000020004" pitchFamily="2" charset="0"/>
              </a:rPr>
              <a:t>A special thank you to these organizations and people who helped successfully develop this training. </a:t>
            </a:r>
          </a:p>
        </p:txBody>
      </p:sp>
      <p:sp>
        <p:nvSpPr>
          <p:cNvPr id="6" name="Footer Placeholder 5">
            <a:extLst>
              <a:ext uri="{FF2B5EF4-FFF2-40B4-BE49-F238E27FC236}">
                <a16:creationId xmlns:a16="http://schemas.microsoft.com/office/drawing/2014/main" id="{2A8029FC-BF0C-4816-81D4-FB60B2794504}"/>
              </a:ext>
            </a:extLst>
          </p:cNvPr>
          <p:cNvSpPr>
            <a:spLocks noGrp="1"/>
          </p:cNvSpPr>
          <p:nvPr>
            <p:ph type="ftr" sz="quarter" idx="4"/>
          </p:nvPr>
        </p:nvSpPr>
        <p:spPr>
          <a:xfrm>
            <a:off x="0" y="8685213"/>
            <a:ext cx="2971800" cy="458787"/>
          </a:xfrm>
          <a:prstGeom prst="rect">
            <a:avLst/>
          </a:prstGeom>
        </p:spPr>
        <p:txBody>
          <a:bodyPr/>
          <a:lstStyle/>
          <a:p>
            <a:r>
              <a:rPr lang="en-US" sz="1100" b="1" dirty="0">
                <a:latin typeface="Gotham" panose="02000504050000020004" pitchFamily="2" charset="0"/>
              </a:rPr>
              <a:t>PALS: Page ‹#›</a:t>
            </a:r>
            <a:endParaRPr lang="en-US" b="1" dirty="0">
              <a:latin typeface="Gotham" panose="02000504050000020004" pitchFamily="2" charset="0"/>
            </a:endParaRPr>
          </a:p>
        </p:txBody>
      </p:sp>
      <p:sp>
        <p:nvSpPr>
          <p:cNvPr id="8" name="Header Placeholder 1">
            <a:extLst>
              <a:ext uri="{FF2B5EF4-FFF2-40B4-BE49-F238E27FC236}">
                <a16:creationId xmlns:a16="http://schemas.microsoft.com/office/drawing/2014/main" id="{DE0D516B-90D5-4362-8159-E14363C9D63A}"/>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63474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You can supplement limited outdoor space by taking children to a nearby park or other safe open spaces. </a:t>
            </a:r>
          </a:p>
          <a:p>
            <a:pPr>
              <a:spcAft>
                <a:spcPts val="300"/>
              </a:spcAft>
            </a:pPr>
            <a:r>
              <a:rPr lang="en-US" dirty="0">
                <a:latin typeface="+mn-lt"/>
              </a:rPr>
              <a:t>Ideal outdoor play spaces have:</a:t>
            </a:r>
          </a:p>
          <a:p>
            <a:pPr marL="171450" indent="-171450">
              <a:spcAft>
                <a:spcPts val="300"/>
              </a:spcAft>
              <a:buFont typeface="Monotype Sorts" panose="01010601010101010101" pitchFamily="2" charset="2"/>
              <a:buChar char="n"/>
            </a:pPr>
            <a:r>
              <a:rPr lang="en-US" dirty="0">
                <a:latin typeface="+mn-lt"/>
              </a:rPr>
              <a:t>open grassy areas, </a:t>
            </a:r>
          </a:p>
          <a:p>
            <a:pPr marL="171450" indent="-171450">
              <a:spcAft>
                <a:spcPts val="300"/>
              </a:spcAft>
              <a:buFont typeface="Monotype Sorts" panose="01010601010101010101" pitchFamily="2" charset="2"/>
              <a:buChar char="n"/>
            </a:pPr>
            <a:r>
              <a:rPr lang="en-US" dirty="0">
                <a:latin typeface="+mn-lt"/>
              </a:rPr>
              <a:t>covered areas for shade and shelter, </a:t>
            </a:r>
          </a:p>
          <a:p>
            <a:pPr marL="171450" indent="-171450">
              <a:spcAft>
                <a:spcPts val="300"/>
              </a:spcAft>
              <a:buFont typeface="Monotype Sorts" panose="01010601010101010101" pitchFamily="2" charset="2"/>
              <a:buChar char="n"/>
            </a:pPr>
            <a:r>
              <a:rPr lang="en-US" dirty="0">
                <a:latin typeface="+mn-lt"/>
              </a:rPr>
              <a:t>multiple areas for different play opportunities and </a:t>
            </a:r>
          </a:p>
          <a:p>
            <a:pPr marL="171450" indent="-171450">
              <a:buFont typeface="Monotype Sorts" panose="01010601010101010101" pitchFamily="2" charset="2"/>
              <a:buChar char="n"/>
            </a:pPr>
            <a:r>
              <a:rPr lang="en-US" dirty="0">
                <a:latin typeface="+mn-lt"/>
              </a:rPr>
              <a:t>portable equipment.  </a:t>
            </a:r>
          </a:p>
          <a:p>
            <a:r>
              <a:rPr lang="en-US" dirty="0">
                <a:latin typeface="+mn-lt"/>
              </a:rPr>
              <a:t>Follow your state and local regulations</a:t>
            </a:r>
            <a:r>
              <a:rPr lang="en-US" baseline="0" dirty="0">
                <a:latin typeface="+mn-lt"/>
              </a:rPr>
              <a:t> about approval for</a:t>
            </a:r>
            <a:r>
              <a:rPr lang="en-US" dirty="0">
                <a:latin typeface="+mn-lt"/>
              </a:rPr>
              <a:t> outdoor play spaces.</a:t>
            </a:r>
          </a:p>
          <a:p>
            <a:r>
              <a:rPr lang="en-US" sz="900" dirty="0">
                <a:solidFill>
                  <a:srgbClr val="00ACBA"/>
                </a:solidFill>
                <a:latin typeface="+mn-lt"/>
              </a:rPr>
              <a:t>Source: </a:t>
            </a:r>
          </a:p>
          <a:p>
            <a:pPr marL="0" marR="0" lvl="0" indent="-288925" algn="l" defTabSz="914400" rtl="0" eaLnBrk="1" fontAlgn="auto" latinLnBrk="0" hangingPunct="1">
              <a:lnSpc>
                <a:spcPct val="100000"/>
              </a:lnSpc>
              <a:spcBef>
                <a:spcPts val="0"/>
              </a:spcBef>
              <a:spcAft>
                <a:spcPts val="0"/>
              </a:spcAft>
              <a:buClrTx/>
              <a:buSzTx/>
              <a:buFontTx/>
              <a:buNone/>
              <a:tabLst>
                <a:tab pos="288925" algn="l"/>
              </a:tabLst>
              <a:defRPr/>
            </a:pPr>
            <a:r>
              <a:rPr lang="en-US" sz="800" kern="1200" dirty="0">
                <a:solidFill>
                  <a:schemeClr val="tx1"/>
                </a:solidFill>
                <a:effectLst/>
                <a:latin typeface="+mn-lt"/>
                <a:cs typeface="Poppins" panose="020B0604020202020204" charset="0"/>
              </a:rPr>
              <a:t>4. American Academy of Pediatrics, American Public Health Association, National Resource Center for Health and Safety in Child Care and Early Educ. </a:t>
            </a:r>
            <a:r>
              <a:rPr lang="en-US" sz="800" i="1" kern="1200" dirty="0">
                <a:solidFill>
                  <a:schemeClr val="tx1"/>
                </a:solidFill>
                <a:effectLst/>
                <a:latin typeface="+mn-lt"/>
                <a:cs typeface="Poppins" panose="020B0604020202020204" charset="0"/>
              </a:rPr>
              <a:t>Caring for Our Children: National Health and Safety Performance Standards; Guidelines for Early Care and Education Programs</a:t>
            </a:r>
            <a:r>
              <a:rPr lang="en-US" sz="800" kern="1200" dirty="0">
                <a:solidFill>
                  <a:schemeClr val="tx1"/>
                </a:solidFill>
                <a:effectLst/>
                <a:latin typeface="+mn-lt"/>
                <a:cs typeface="Poppins" panose="020B0604020202020204" charset="0"/>
              </a:rPr>
              <a:t>. 4th ed. </a:t>
            </a:r>
            <a:r>
              <a:rPr lang="en-US" sz="800" i="1" kern="1200" dirty="0">
                <a:solidFill>
                  <a:schemeClr val="tx1"/>
                </a:solidFill>
                <a:effectLst/>
                <a:latin typeface="+mn-lt"/>
                <a:cs typeface="Poppins" panose="020B0604020202020204" charset="0"/>
              </a:rPr>
              <a:t>6.1.0.1 Size and Location of Outdoor Play Areas.</a:t>
            </a:r>
            <a:r>
              <a:rPr lang="en-US" sz="800" kern="1200" dirty="0">
                <a:solidFill>
                  <a:schemeClr val="tx1"/>
                </a:solidFill>
                <a:effectLst/>
                <a:latin typeface="+mn-lt"/>
                <a:cs typeface="Poppins" panose="020B0604020202020204" charset="0"/>
              </a:rPr>
              <a:t> Elk Grove Village, IL: American Academy of Pediatrics; 2019:598.</a:t>
            </a:r>
          </a:p>
          <a:p>
            <a:endParaRPr lang="en-US" dirty="0">
              <a:latin typeface="+mn-lt"/>
            </a:endParaRP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20</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E23D74C4-F341-4D76-824A-63ADFC86054D}"/>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2709432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289550" cy="5141913"/>
          </a:xfrm>
        </p:spPr>
        <p:txBody>
          <a:bodyPr/>
          <a:lstStyle/>
          <a:p>
            <a:pPr>
              <a:lnSpc>
                <a:spcPts val="1100"/>
              </a:lnSpc>
              <a:spcAft>
                <a:spcPts val="600"/>
              </a:spcAft>
            </a:pPr>
            <a:r>
              <a:rPr lang="en-US" dirty="0"/>
              <a:t>Children need several outdoor play periods every day. With appropriate clothing, children can enjoy outdoor play in almost all weather. Depending on the season, they may need boots, coats, gloves or sun hats. The length of time spent</a:t>
            </a:r>
            <a:r>
              <a:rPr lang="en-US" baseline="0" dirty="0"/>
              <a:t> playing </a:t>
            </a:r>
            <a:r>
              <a:rPr lang="en-US" dirty="0"/>
              <a:t>outdoors may be shortened during certain weather but unless </a:t>
            </a:r>
            <a:r>
              <a:rPr lang="en-US" baseline="0" dirty="0"/>
              <a:t>weather conditions are extreme, they</a:t>
            </a:r>
            <a:r>
              <a:rPr lang="en-US" dirty="0"/>
              <a:t> should still go outdoors. </a:t>
            </a:r>
          </a:p>
          <a:p>
            <a:pPr>
              <a:lnSpc>
                <a:spcPts val="1100"/>
              </a:lnSpc>
              <a:spcAft>
                <a:spcPts val="600"/>
              </a:spcAft>
            </a:pPr>
            <a:r>
              <a:rPr lang="en-US" dirty="0"/>
              <a:t>Local air quality information is available on weather apps and airnow.gov. Air quality from 0-50 is considered good; 50-100 moderate and is acceptable for most people. 100-150 is considered unhealthy for sensitive groups such as people with heart and lung diseases. Above 150 is unhealthy and children and caregivers may experience side effects.</a:t>
            </a:r>
          </a:p>
          <a:p>
            <a:pPr>
              <a:lnSpc>
                <a:spcPts val="1000"/>
              </a:lnSpc>
              <a:spcAft>
                <a:spcPts val="200"/>
              </a:spcAft>
            </a:pPr>
            <a:r>
              <a:rPr lang="en-US" dirty="0"/>
              <a:t>Policies for physical activity should address outdoor play. Set clear expectations for families and providers about outdoor play and clothing. Tell both providers and families to anticipate and prepare for outdoor activity when cold, hot, or wet weather prevails. As seasons change, tell families to send in items that you can keep at the program if space permits. Note that neither caregivers or children should be outside during thunderstorms and lightning.</a:t>
            </a:r>
          </a:p>
          <a:p>
            <a:pPr marL="171450" indent="-171450">
              <a:lnSpc>
                <a:spcPts val="1000"/>
              </a:lnSpc>
              <a:spcAft>
                <a:spcPts val="200"/>
              </a:spcAft>
              <a:buFont typeface="Monotype Sorts" panose="01010601010101010101" pitchFamily="2" charset="2"/>
              <a:buChar char="n"/>
            </a:pPr>
            <a:r>
              <a:rPr lang="en-US" dirty="0"/>
              <a:t>Have extra coats or boots on hand so children can play outdoors if they don’t have proper clothing. </a:t>
            </a:r>
          </a:p>
          <a:p>
            <a:pPr marL="171450" indent="-171450">
              <a:lnSpc>
                <a:spcPts val="1000"/>
              </a:lnSpc>
              <a:spcAft>
                <a:spcPts val="200"/>
              </a:spcAft>
              <a:buFont typeface="Monotype Sorts" panose="01010601010101010101" pitchFamily="2" charset="2"/>
              <a:buChar char="n"/>
            </a:pPr>
            <a:r>
              <a:rPr lang="en-US" dirty="0"/>
              <a:t>Consider adding rain or snow boots and other gear to the dress up area. This allows children opportunities to practice putting on and taking off these items. </a:t>
            </a:r>
          </a:p>
          <a:p>
            <a:pPr marL="171450" indent="-171450">
              <a:lnSpc>
                <a:spcPts val="1000"/>
              </a:lnSpc>
              <a:spcAft>
                <a:spcPts val="200"/>
              </a:spcAft>
              <a:buFont typeface="Monotype Sorts" panose="01010601010101010101" pitchFamily="2" charset="2"/>
              <a:buChar char="n"/>
            </a:pPr>
            <a:r>
              <a:rPr lang="en-US" dirty="0"/>
              <a:t>During warm weather, encourage play in shady areas. Apply sunscreen and sun-protective clothing. </a:t>
            </a:r>
          </a:p>
          <a:p>
            <a:pPr marL="171450" indent="-171450">
              <a:lnSpc>
                <a:spcPts val="1100"/>
              </a:lnSpc>
              <a:spcAft>
                <a:spcPts val="600"/>
              </a:spcAft>
              <a:buFont typeface="Monotype Sorts" panose="01010601010101010101" pitchFamily="2" charset="2"/>
              <a:buChar char="n"/>
            </a:pPr>
            <a:r>
              <a:rPr lang="en-US" dirty="0"/>
              <a:t>Always have drinking water on hand outdoors and consider offering opportunities to mist or sprinkle water in warm weather.</a:t>
            </a:r>
          </a:p>
          <a:p>
            <a:pPr marL="171450" indent="-171450">
              <a:lnSpc>
                <a:spcPts val="1100"/>
              </a:lnSpc>
              <a:spcAft>
                <a:spcPts val="600"/>
              </a:spcAft>
              <a:buFont typeface="Monotype Sorts" panose="01010601010101010101" pitchFamily="2" charset="2"/>
              <a:buChar char="n"/>
            </a:pPr>
            <a:endParaRPr lang="en-US" dirty="0"/>
          </a:p>
          <a:p>
            <a:pPr marL="0" indent="0">
              <a:lnSpc>
                <a:spcPts val="1100"/>
              </a:lnSpc>
              <a:spcAft>
                <a:spcPts val="600"/>
              </a:spcAft>
              <a:buFont typeface="Monotype Sorts" panose="01010601010101010101" pitchFamily="2" charset="2"/>
              <a:buNone/>
            </a:pPr>
            <a:r>
              <a:rPr lang="en-US" dirty="0">
                <a:solidFill>
                  <a:srgbClr val="00ACBA"/>
                </a:solidFill>
              </a:rPr>
              <a:t>Trainer note:  </a:t>
            </a:r>
            <a:r>
              <a:rPr lang="en-US" dirty="0"/>
              <a:t>The child care weather watch can be a useful tool for helping providers consider outdoor play. https://idph.iowa.gov/Portals/1/Files/HCCI/weatherwatch.pdf</a:t>
            </a:r>
          </a:p>
          <a:p>
            <a:pPr marL="0" indent="0">
              <a:lnSpc>
                <a:spcPts val="1100"/>
              </a:lnSpc>
              <a:spcAft>
                <a:spcPts val="600"/>
              </a:spcAft>
              <a:buFont typeface="Monotype Sorts" panose="01010601010101010101" pitchFamily="2" charset="2"/>
              <a:buNone/>
            </a:pPr>
            <a:endParaRPr lang="en-US" dirty="0"/>
          </a:p>
          <a:p>
            <a:pPr>
              <a:lnSpc>
                <a:spcPct val="100000"/>
              </a:lnSpc>
              <a:spcAft>
                <a:spcPts val="0"/>
              </a:spcAft>
            </a:pPr>
            <a:r>
              <a:rPr lang="en-US" sz="800" dirty="0">
                <a:solidFill>
                  <a:srgbClr val="00ACBA"/>
                </a:solidFill>
                <a:latin typeface="Gotham" panose="02000504020000020004" pitchFamily="2" charset="0"/>
              </a:rPr>
              <a:t>Source:</a:t>
            </a:r>
          </a:p>
          <a:p>
            <a:pPr marL="0" lvl="0" indent="-228600">
              <a:lnSpc>
                <a:spcPct val="100000"/>
              </a:lnSpc>
              <a:spcAft>
                <a:spcPts val="600"/>
              </a:spcAft>
              <a:tabLst>
                <a:tab pos="228600" algn="l"/>
              </a:tabLst>
            </a:pPr>
            <a:r>
              <a:rPr lang="en-US" sz="800" dirty="0">
                <a:latin typeface="Gotham" panose="02000504020000020004" pitchFamily="2" charset="0"/>
                <a:cs typeface="Poppins" panose="020B0604020202020204" charset="0"/>
              </a:rPr>
              <a:t>5. American Academy Of Pediatrics, American Public Health Association, National Resource Center For Health And Safety In Child Care And Early Educ. Caring For Our Children: National Health And Safety Performance Standards; Guidelines For Early Care And Education Programs. 4th ed.</a:t>
            </a:r>
            <a:r>
              <a:rPr lang="en-US" sz="800" i="1" dirty="0">
                <a:latin typeface="Gotham" panose="02000504020000020004" pitchFamily="2" charset="0"/>
                <a:cs typeface="Poppins" panose="020B0604020202020204" charset="0"/>
              </a:rPr>
              <a:t> 3.1.3.3, Protection from Air </a:t>
            </a:r>
            <a:r>
              <a:rPr lang="en-US" sz="800" kern="1200" dirty="0">
                <a:solidFill>
                  <a:schemeClr val="tx1"/>
                </a:solidFill>
                <a:effectLst/>
                <a:latin typeface="Gotham" panose="02000504020000020004" pitchFamily="2" charset="0"/>
                <a:cs typeface="Poppins" panose="020B0604020202020204" charset="0"/>
              </a:rPr>
              <a:t>American Academy of Pediatrics, American Public Health </a:t>
            </a:r>
            <a:r>
              <a:rPr lang="en-US" sz="800" i="1" kern="1200" dirty="0">
                <a:solidFill>
                  <a:schemeClr val="tx1"/>
                </a:solidFill>
                <a:effectLst/>
                <a:latin typeface="Gotham" panose="02000504020000020004" pitchFamily="2" charset="0"/>
                <a:cs typeface="Poppins" panose="020B0604020202020204" charset="0"/>
              </a:rPr>
              <a:t>Pollution While Children Are Outside.</a:t>
            </a:r>
            <a:r>
              <a:rPr lang="en-US" sz="800" kern="1200" dirty="0">
                <a:solidFill>
                  <a:schemeClr val="tx1"/>
                </a:solidFill>
                <a:effectLst/>
                <a:latin typeface="Gotham" panose="02000504020000020004" pitchFamily="2" charset="0"/>
                <a:cs typeface="Poppins" panose="020B0604020202020204" charset="0"/>
              </a:rPr>
              <a:t> Elk Grove Village, IL: American Academy of Pediatrics; 2019:598.</a:t>
            </a:r>
          </a:p>
          <a:p>
            <a:pPr marL="0" lvl="0" indent="-228600">
              <a:lnSpc>
                <a:spcPct val="100000"/>
              </a:lnSpc>
              <a:spcAft>
                <a:spcPts val="600"/>
              </a:spcAft>
              <a:tabLst>
                <a:tab pos="228600" algn="l"/>
              </a:tabLst>
            </a:pPr>
            <a:endParaRPr lang="en-US" sz="800" kern="1200" dirty="0">
              <a:solidFill>
                <a:schemeClr val="tx1"/>
              </a:solidFill>
              <a:effectLst/>
              <a:latin typeface="Gotham" panose="02000504020000020004" pitchFamily="2" charset="0"/>
              <a:cs typeface="Poppins" panose="020B0604020202020204" charset="0"/>
            </a:endParaRPr>
          </a:p>
          <a:p>
            <a:pPr marL="0" lvl="0" indent="-228600">
              <a:lnSpc>
                <a:spcPct val="100000"/>
              </a:lnSpc>
              <a:spcAft>
                <a:spcPts val="600"/>
              </a:spcAft>
              <a:tabLst>
                <a:tab pos="228600" algn="l"/>
              </a:tabLst>
            </a:pPr>
            <a:endParaRPr lang="en-US" dirty="0">
              <a:latin typeface="Poppins" panose="020B0604020202020204" charset="0"/>
              <a:cs typeface="Poppins" panose="020B0604020202020204" charset="0"/>
            </a:endParaRPr>
          </a:p>
          <a:p>
            <a:pPr marL="0" lvl="0" indent="-228600">
              <a:lnSpc>
                <a:spcPct val="100000"/>
              </a:lnSpc>
              <a:spcAft>
                <a:spcPts val="600"/>
              </a:spcAft>
              <a:tabLst>
                <a:tab pos="228600" algn="l"/>
              </a:tabLst>
            </a:pPr>
            <a:endParaRPr lang="en-US" dirty="0">
              <a:latin typeface="Poppins" panose="020B0604020202020204" charset="0"/>
              <a:cs typeface="Poppins" panose="020B0604020202020204" charset="0"/>
            </a:endParaRP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21</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DEE0290D-7830-4D55-AADE-7A81DCD280C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938939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473700" cy="522763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ACBA"/>
                </a:solidFill>
                <a:effectLst/>
                <a:uLnTx/>
                <a:uFillTx/>
                <a:latin typeface="Gotham" panose="02000504020000020004" pitchFamily="2" charset="0"/>
              </a:rPr>
              <a:t>Trainer notes</a:t>
            </a:r>
            <a:r>
              <a:rPr kumimoji="0" lang="en-US" sz="900" b="0" i="0" u="none" strike="noStrike" kern="1200" cap="none" spc="0" normalizeH="0" baseline="0" noProof="0" dirty="0">
                <a:ln>
                  <a:noFill/>
                </a:ln>
                <a:solidFill>
                  <a:prstClr val="black"/>
                </a:solidFill>
                <a:effectLst/>
                <a:uLnTx/>
                <a:uFillTx/>
                <a:latin typeface="Gotham" panose="02000504020000020004" pitchFamily="2" charset="0"/>
              </a:rPr>
              <a:t>: Assure participants that there is no single solution or right answer. You may need multiple strategies to overcome the challenge.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Gotham" panose="02000504020000020004" pitchFamily="2" charset="0"/>
              </a:rPr>
              <a:t>Suggested options for facilitating this activity </a:t>
            </a:r>
            <a:r>
              <a:rPr kumimoji="0" lang="en-US" sz="900" b="0" i="0" u="none" strike="noStrike" kern="1200" cap="none" spc="0" normalizeH="0" baseline="0" noProof="0" dirty="0">
                <a:ln>
                  <a:noFill/>
                </a:ln>
                <a:solidFill>
                  <a:prstClr val="black"/>
                </a:solidFill>
                <a:effectLst/>
                <a:uLnTx/>
                <a:uFillTx/>
                <a:latin typeface="Gotham" panose="02000504020000020004" pitchFamily="2" charset="0"/>
              </a:rPr>
              <a:t>include: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rPr>
              <a:t>For face-to-face trainings:</a:t>
            </a:r>
          </a:p>
          <a:p>
            <a:pPr marL="171450" marR="0" lvl="0" indent="-171450" algn="l" defTabSz="914400" rtl="0" eaLnBrk="1" fontAlgn="auto" latinLnBrk="0" hangingPunct="1">
              <a:lnSpc>
                <a:spcPct val="100000"/>
              </a:lnSpc>
              <a:spcBef>
                <a:spcPts val="0"/>
              </a:spcBef>
              <a:spcAft>
                <a:spcPts val="200"/>
              </a:spcAft>
              <a:buClrTx/>
              <a:buSzTx/>
              <a:buFont typeface="Monotype Sorts" panose="01010601010101010101" pitchFamily="2" charset="2"/>
              <a:buChar char="n"/>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rPr>
              <a:t>Facilitate a large group discussion or conduct as a pair and share activity</a:t>
            </a:r>
          </a:p>
          <a:p>
            <a:pPr marL="0" marR="0" lvl="0" indent="0" algn="l" defTabSz="914400" rtl="0" eaLnBrk="1" fontAlgn="auto" latinLnBrk="0" hangingPunct="1">
              <a:lnSpc>
                <a:spcPct val="100000"/>
              </a:lnSpc>
              <a:spcBef>
                <a:spcPts val="0"/>
              </a:spcBef>
              <a:spcAft>
                <a:spcPts val="200"/>
              </a:spcAft>
              <a:buClrTx/>
              <a:buSzTx/>
              <a:buFont typeface="Monotype Sorts" panose="01010601010101010101" pitchFamily="2" charset="2"/>
              <a:buNone/>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rPr>
              <a:t>During virtual trainings:</a:t>
            </a:r>
          </a:p>
          <a:p>
            <a:pPr marL="171450" marR="0" lvl="0" indent="-171450" algn="l" defTabSz="914400" rtl="0" eaLnBrk="1" fontAlgn="auto" latinLnBrk="0" hangingPunct="1">
              <a:lnSpc>
                <a:spcPct val="100000"/>
              </a:lnSpc>
              <a:spcBef>
                <a:spcPts val="0"/>
              </a:spcBef>
              <a:spcAft>
                <a:spcPts val="200"/>
              </a:spcAft>
              <a:buClrTx/>
              <a:buSzTx/>
              <a:buFont typeface="Monotype Sorts" panose="01010601010101010101" pitchFamily="2" charset="2"/>
              <a:buChar char="n"/>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rPr>
              <a:t>Use a whiteboard app such as </a:t>
            </a:r>
            <a:r>
              <a:rPr kumimoji="0" lang="en-US" sz="900" b="0" i="0" u="none" strike="noStrike" kern="1200" cap="none" spc="0" normalizeH="0" baseline="0" noProof="0" dirty="0" err="1">
                <a:ln>
                  <a:noFill/>
                </a:ln>
                <a:solidFill>
                  <a:prstClr val="black"/>
                </a:solidFill>
                <a:effectLst/>
                <a:uLnTx/>
                <a:uFillTx/>
                <a:latin typeface="Gotham" panose="02000504020000020004" pitchFamily="2" charset="0"/>
              </a:rPr>
              <a:t>Jamboard</a:t>
            </a:r>
            <a:r>
              <a:rPr kumimoji="0" lang="en-US" sz="900" b="0" i="0" u="none" strike="noStrike" kern="1200" cap="none" spc="0" normalizeH="0" baseline="0" noProof="0" dirty="0">
                <a:ln>
                  <a:noFill/>
                </a:ln>
                <a:solidFill>
                  <a:prstClr val="black"/>
                </a:solidFill>
                <a:effectLst/>
                <a:uLnTx/>
                <a:uFillTx/>
                <a:latin typeface="Gotham" panose="02000504020000020004" pitchFamily="2" charset="0"/>
              </a:rPr>
              <a:t> for participants to post solutions</a:t>
            </a:r>
          </a:p>
          <a:p>
            <a:pPr marL="171450" marR="0" lvl="0" indent="-171450" algn="l" defTabSz="914400" rtl="0" eaLnBrk="1" fontAlgn="auto" latinLnBrk="0" hangingPunct="1">
              <a:lnSpc>
                <a:spcPct val="100000"/>
              </a:lnSpc>
              <a:spcBef>
                <a:spcPts val="0"/>
              </a:spcBef>
              <a:spcAft>
                <a:spcPts val="200"/>
              </a:spcAft>
              <a:buClrTx/>
              <a:buSzTx/>
              <a:buFont typeface="Monotype Sorts" panose="01010601010101010101" pitchFamily="2" charset="2"/>
              <a:buChar char="n"/>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rPr>
              <a:t>Ask participants to respond in the chat</a:t>
            </a:r>
          </a:p>
          <a:p>
            <a:pPr marL="171450" marR="0" lvl="0" indent="-171450" algn="l" defTabSz="914400" rtl="0" eaLnBrk="1" fontAlgn="auto" latinLnBrk="0" hangingPunct="1">
              <a:lnSpc>
                <a:spcPct val="100000"/>
              </a:lnSpc>
              <a:spcBef>
                <a:spcPts val="0"/>
              </a:spcBef>
              <a:spcAft>
                <a:spcPts val="1200"/>
              </a:spcAft>
              <a:buClrTx/>
              <a:buSzTx/>
              <a:buFont typeface="Monotype Sorts" panose="01010601010101010101" pitchFamily="2" charset="2"/>
              <a:buChar char="n"/>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rPr>
              <a:t>Divide participants into groups of 3-4, use breakout rooms to discuss the challenge statement </a:t>
            </a:r>
          </a:p>
          <a:p>
            <a:pPr marL="0" indent="0">
              <a:lnSpc>
                <a:spcPts val="800"/>
              </a:lnSpc>
              <a:spcAft>
                <a:spcPts val="200"/>
              </a:spcAft>
              <a:buFont typeface="Monotype Sorts" panose="01010601010101010101" pitchFamily="2" charset="2"/>
              <a:buNone/>
            </a:pPr>
            <a:r>
              <a:rPr lang="en-US" sz="900" b="1" dirty="0">
                <a:latin typeface="Gotham" panose="02000504020000020004" pitchFamily="2" charset="0"/>
              </a:rPr>
              <a:t>Solution 1: </a:t>
            </a:r>
            <a:r>
              <a:rPr lang="en-US" sz="900" dirty="0">
                <a:latin typeface="Gotham" panose="02000504020000020004" pitchFamily="2" charset="0"/>
              </a:rPr>
              <a:t>Plan ahead. Have options ready. Be flexible with your schedule.</a:t>
            </a:r>
          </a:p>
          <a:p>
            <a:pPr marL="171450" indent="-171450">
              <a:lnSpc>
                <a:spcPts val="800"/>
              </a:lnSpc>
              <a:spcAft>
                <a:spcPts val="600"/>
              </a:spcAft>
              <a:buFont typeface="Monotype Sorts" panose="01010601010101010101" pitchFamily="2" charset="2"/>
              <a:buChar char="n"/>
            </a:pPr>
            <a:r>
              <a:rPr lang="en-US" sz="900" dirty="0">
                <a:latin typeface="Gotham" panose="02000504020000020004" pitchFamily="2" charset="0"/>
              </a:rPr>
              <a:t>Have a plan ready for where, when, and how indoor physical activity time will happen if you must cancel outdoor physical activity at the last minute.</a:t>
            </a:r>
          </a:p>
          <a:p>
            <a:pPr marL="171450" indent="-171450">
              <a:lnSpc>
                <a:spcPts val="800"/>
              </a:lnSpc>
              <a:spcAft>
                <a:spcPts val="600"/>
              </a:spcAft>
              <a:buFont typeface="Monotype Sorts" panose="01010601010101010101" pitchFamily="2" charset="2"/>
              <a:buChar char="n"/>
            </a:pPr>
            <a:r>
              <a:rPr lang="en-US" sz="900" dirty="0">
                <a:latin typeface="Gotham" panose="02000504020000020004" pitchFamily="2" charset="0"/>
              </a:rPr>
              <a:t>If the grass and playground equipment are wet, take a nature walk outside. If a light sprinkle occurs, make sure children are prepared with boots and umbrellas. Nature walks also work well on hot summer days when it may be too hot for children to engage in more vigorous physical activities.</a:t>
            </a:r>
          </a:p>
          <a:p>
            <a:pPr marL="171450" indent="-171450">
              <a:lnSpc>
                <a:spcPts val="800"/>
              </a:lnSpc>
              <a:spcAft>
                <a:spcPts val="600"/>
              </a:spcAft>
              <a:buFont typeface="Monotype Sorts" panose="01010601010101010101" pitchFamily="2" charset="2"/>
              <a:buChar char="n"/>
            </a:pPr>
            <a:r>
              <a:rPr lang="en-US" sz="900" dirty="0">
                <a:latin typeface="Gotham" panose="02000504020000020004" pitchFamily="2" charset="0"/>
              </a:rPr>
              <a:t>Create a stack of physical activity index cards, each describing an easy indoor physical activity. </a:t>
            </a:r>
          </a:p>
          <a:p>
            <a:pPr marL="171450" indent="-171450">
              <a:lnSpc>
                <a:spcPts val="800"/>
              </a:lnSpc>
              <a:spcAft>
                <a:spcPts val="600"/>
              </a:spcAft>
              <a:buFont typeface="Monotype Sorts" panose="01010601010101010101" pitchFamily="2" charset="2"/>
              <a:buChar char="n"/>
            </a:pPr>
            <a:r>
              <a:rPr lang="en-US" sz="900" dirty="0">
                <a:latin typeface="Gotham" panose="02000504020000020004" pitchFamily="2" charset="0"/>
              </a:rPr>
              <a:t>Modify the summer schedule to have outdoor play in the morning when temperatures tend to be lower. In the winter, switch and offer outdoor play in the afternoon when it may be warmer. Similarly, if it rains in the morning, adjust the schedule and work in extra time for outdoor play in the afternoon. </a:t>
            </a:r>
          </a:p>
          <a:p>
            <a:pPr marL="171450" indent="-171450">
              <a:lnSpc>
                <a:spcPts val="800"/>
              </a:lnSpc>
              <a:spcAft>
                <a:spcPts val="600"/>
              </a:spcAft>
              <a:buFont typeface="Monotype Sorts" panose="01010601010101010101" pitchFamily="2" charset="2"/>
              <a:buChar char="n"/>
            </a:pPr>
            <a:r>
              <a:rPr lang="en-US" sz="900" dirty="0">
                <a:latin typeface="Gotham" panose="02000504020000020004" pitchFamily="2" charset="0"/>
              </a:rPr>
              <a:t>Identify indoor play space for physical activity, Schedule how classes will rotate through the play space on days of inclement weather. If using a shared space or room, on the days of inclement weather, clear the indoor space for physical activity.</a:t>
            </a:r>
          </a:p>
          <a:p>
            <a:pPr marL="171450" indent="-171450">
              <a:lnSpc>
                <a:spcPts val="800"/>
              </a:lnSpc>
              <a:buFont typeface="Monotype Sorts" panose="01010601010101010101" pitchFamily="2" charset="2"/>
              <a:buChar char="n"/>
            </a:pPr>
            <a:r>
              <a:rPr lang="en-US" sz="900" dirty="0">
                <a:latin typeface="Gotham" panose="02000504020000020004" pitchFamily="2" charset="0"/>
              </a:rPr>
              <a:t>Use water play with hoses or sprinklers to make outdoor time cooler in hot weather. </a:t>
            </a:r>
          </a:p>
          <a:p>
            <a:pPr>
              <a:lnSpc>
                <a:spcPts val="800"/>
              </a:lnSpc>
              <a:spcAft>
                <a:spcPts val="600"/>
              </a:spcAft>
            </a:pPr>
            <a:r>
              <a:rPr lang="en-US" sz="900" b="1" dirty="0">
                <a:latin typeface="Gotham" panose="02000504020000020004" pitchFamily="2" charset="0"/>
              </a:rPr>
              <a:t>Solution 2: </a:t>
            </a:r>
            <a:r>
              <a:rPr lang="en-US" sz="900" dirty="0">
                <a:latin typeface="Gotham" panose="02000504020000020004" pitchFamily="2" charset="0"/>
              </a:rPr>
              <a:t>Identify who will decide to cancel outdoor play time, based on weather and air quality. Set the criteria for canceling. Do not leave the decision to your personal preference or comfort.</a:t>
            </a:r>
          </a:p>
          <a:p>
            <a:pPr>
              <a:lnSpc>
                <a:spcPts val="800"/>
              </a:lnSpc>
              <a:spcAft>
                <a:spcPts val="600"/>
              </a:spcAft>
            </a:pPr>
            <a:r>
              <a:rPr lang="en-US" sz="900" b="1" dirty="0">
                <a:latin typeface="Gotham" panose="02000504020000020004" pitchFamily="2" charset="0"/>
              </a:rPr>
              <a:t>Solution 3: </a:t>
            </a:r>
            <a:r>
              <a:rPr lang="en-US" sz="900" dirty="0">
                <a:latin typeface="Gotham" panose="02000504020000020004" pitchFamily="2" charset="0"/>
              </a:rPr>
              <a:t>Ask families to send appropriate clothing for children to play outside in any weather. You can have parents drop off children in water clothes and bring dry clothes to change into.  </a:t>
            </a:r>
          </a:p>
          <a:p>
            <a:pPr>
              <a:lnSpc>
                <a:spcPts val="800"/>
              </a:lnSpc>
              <a:spcAft>
                <a:spcPts val="300"/>
              </a:spcAft>
            </a:pPr>
            <a:r>
              <a:rPr lang="en-US" sz="900" b="1" dirty="0">
                <a:latin typeface="Gotham" panose="02000504020000020004" pitchFamily="2" charset="0"/>
              </a:rPr>
              <a:t>Solution 4: </a:t>
            </a:r>
            <a:r>
              <a:rPr lang="en-US" sz="900" dirty="0">
                <a:latin typeface="Gotham" panose="02000504020000020004" pitchFamily="2" charset="0"/>
              </a:rPr>
              <a:t>Keep an extra supply of hats, coats, gloves, rain gear, sunscreen at your program.</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22</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5D2B2E4F-9B8E-4C40-8431-A4F164FEE46F}"/>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1050330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473700" cy="5227638"/>
          </a:xfrm>
        </p:spPr>
        <p:txBody>
          <a:bodyPr/>
          <a:lstStyle/>
          <a:p>
            <a:pPr>
              <a:spcAft>
                <a:spcPts val="600"/>
              </a:spcAft>
            </a:pPr>
            <a:r>
              <a:rPr lang="en-US" dirty="0">
                <a:solidFill>
                  <a:srgbClr val="00ACBA"/>
                </a:solidFill>
              </a:rPr>
              <a:t>Trainer notes: </a:t>
            </a:r>
          </a:p>
          <a:p>
            <a:r>
              <a:rPr lang="en-US" dirty="0"/>
              <a:t>Review your child care licensing regulations. Conduct a large group discussion about the requirements for weather and outdoor play. </a:t>
            </a:r>
          </a:p>
          <a:p>
            <a:r>
              <a:rPr lang="en-US" dirty="0"/>
              <a:t>You may choose to add a slide or edit this slide with your state’s regulations for weather and outdoor play.</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23</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1F0D7AF8-EEF7-4B0D-9090-EE8C2BC35F4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1792153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80050" cy="5429251"/>
          </a:xfrm>
        </p:spPr>
        <p:txBody>
          <a:bodyPr/>
          <a:lstStyle/>
          <a:p>
            <a:pPr>
              <a:lnSpc>
                <a:spcPts val="1100"/>
              </a:lnSpc>
              <a:spcAft>
                <a:spcPts val="0"/>
              </a:spcAft>
              <a:tabLst>
                <a:tab pos="914400" algn="l"/>
              </a:tabLst>
            </a:pPr>
            <a:r>
              <a:rPr lang="en-US" sz="900" dirty="0">
                <a:solidFill>
                  <a:srgbClr val="00ACBA"/>
                </a:solidFill>
              </a:rPr>
              <a:t>Trainer notes:</a:t>
            </a:r>
          </a:p>
          <a:p>
            <a:pPr>
              <a:lnSpc>
                <a:spcPts val="1000"/>
              </a:lnSpc>
              <a:spcAft>
                <a:spcPts val="0"/>
              </a:spcAft>
              <a:tabLst>
                <a:tab pos="914400" algn="l"/>
              </a:tabLst>
            </a:pPr>
            <a:r>
              <a:rPr lang="en-US" sz="900" dirty="0"/>
              <a:t>You need internet access to view the video.</a:t>
            </a:r>
            <a:endParaRPr lang="en-US" sz="900" dirty="0">
              <a:solidFill>
                <a:srgbClr val="00ACBA"/>
              </a:solidFill>
            </a:endParaRPr>
          </a:p>
          <a:p>
            <a:pPr>
              <a:lnSpc>
                <a:spcPts val="1080"/>
              </a:lnSpc>
              <a:spcAft>
                <a:spcPts val="400"/>
              </a:spcAft>
              <a:tabLst>
                <a:tab pos="914400" algn="l"/>
              </a:tabLst>
            </a:pPr>
            <a:r>
              <a:rPr lang="en-US" sz="900" dirty="0">
                <a:hlinkClick r:id="rId3"/>
              </a:rPr>
              <a:t>https://www.youtube.com/watch?v=aHtD_63rjFQ&amp;feature=youtu.be</a:t>
            </a:r>
            <a:endParaRPr lang="en-US" sz="900" dirty="0"/>
          </a:p>
          <a:p>
            <a:pPr>
              <a:lnSpc>
                <a:spcPts val="1080"/>
              </a:lnSpc>
              <a:spcAft>
                <a:spcPts val="200"/>
              </a:spcAft>
              <a:tabLst>
                <a:tab pos="914400" algn="l"/>
              </a:tabLst>
            </a:pPr>
            <a:endParaRPr lang="en-US" sz="900" dirty="0">
              <a:solidFill>
                <a:srgbClr val="00ACBA"/>
              </a:solidFill>
            </a:endParaRPr>
          </a:p>
          <a:p>
            <a:pPr>
              <a:lnSpc>
                <a:spcPts val="1080"/>
              </a:lnSpc>
              <a:spcAft>
                <a:spcPts val="600"/>
              </a:spcAft>
            </a:pPr>
            <a:r>
              <a:rPr lang="en-US" sz="900" dirty="0"/>
              <a:t>To go to the video, click on photo. As you watch, look for examples of </a:t>
            </a:r>
            <a:r>
              <a:rPr lang="en-US" dirty="0"/>
              <a:t>physical</a:t>
            </a:r>
            <a:r>
              <a:rPr lang="en-US" sz="900" dirty="0"/>
              <a:t> activity. After the video, lead discussion with large group.</a:t>
            </a:r>
          </a:p>
          <a:p>
            <a:pPr>
              <a:lnSpc>
                <a:spcPts val="1100"/>
              </a:lnSpc>
              <a:spcAft>
                <a:spcPts val="200"/>
              </a:spcAft>
            </a:pPr>
            <a:r>
              <a:rPr lang="en-US" sz="900" dirty="0">
                <a:solidFill>
                  <a:srgbClr val="00ACBA"/>
                </a:solidFill>
              </a:rPr>
              <a:t>Sample questions: </a:t>
            </a:r>
          </a:p>
          <a:p>
            <a:pPr marL="114300" indent="-114300">
              <a:lnSpc>
                <a:spcPts val="1000"/>
              </a:lnSpc>
              <a:spcAft>
                <a:spcPts val="200"/>
              </a:spcAft>
              <a:buAutoNum type="arabicPeriod"/>
              <a:tabLst>
                <a:tab pos="114300" algn="l"/>
              </a:tabLst>
            </a:pPr>
            <a:r>
              <a:rPr lang="en-US" sz="800" dirty="0"/>
              <a:t>How can you incorporate physical education into your classrooms and daily routines? </a:t>
            </a:r>
          </a:p>
          <a:p>
            <a:pPr marL="114300" indent="-114300">
              <a:lnSpc>
                <a:spcPts val="1000"/>
              </a:lnSpc>
              <a:spcAft>
                <a:spcPts val="200"/>
              </a:spcAft>
              <a:buAutoNum type="arabicPeriod"/>
              <a:tabLst>
                <a:tab pos="114300" algn="l"/>
              </a:tabLst>
            </a:pPr>
            <a:r>
              <a:rPr lang="en-US" sz="800" dirty="0"/>
              <a:t>What are some ideas for physically active transitions?</a:t>
            </a:r>
          </a:p>
          <a:p>
            <a:pPr marL="114300" indent="-114300">
              <a:lnSpc>
                <a:spcPts val="1000"/>
              </a:lnSpc>
              <a:spcAft>
                <a:spcPts val="200"/>
              </a:spcAft>
              <a:buAutoNum type="arabicPeriod"/>
              <a:tabLst>
                <a:tab pos="114300" algn="l"/>
              </a:tabLst>
            </a:pPr>
            <a:r>
              <a:rPr lang="en-US" sz="800" dirty="0"/>
              <a:t>How can physical activities support your instruction?</a:t>
            </a:r>
          </a:p>
          <a:p>
            <a:pPr marL="114300" indent="-114300">
              <a:lnSpc>
                <a:spcPts val="1000"/>
              </a:lnSpc>
              <a:spcAft>
                <a:spcPts val="200"/>
              </a:spcAft>
              <a:buAutoNum type="arabicPeriod"/>
              <a:tabLst>
                <a:tab pos="114300" algn="l"/>
              </a:tabLst>
            </a:pPr>
            <a:r>
              <a:rPr lang="en-US" sz="800" dirty="0"/>
              <a:t>What can you include in your dramatic play area to increase physical activity? </a:t>
            </a:r>
          </a:p>
          <a:p>
            <a:pPr marL="114300" indent="-114300">
              <a:lnSpc>
                <a:spcPts val="1000"/>
              </a:lnSpc>
              <a:spcAft>
                <a:spcPts val="200"/>
              </a:spcAft>
              <a:buAutoNum type="arabicPeriod"/>
              <a:tabLst>
                <a:tab pos="114300" algn="l"/>
              </a:tabLst>
            </a:pPr>
            <a:r>
              <a:rPr lang="en-US" sz="800" dirty="0"/>
              <a:t>What resources can you send home to encourage physical activity outside the classroom?</a:t>
            </a:r>
          </a:p>
          <a:p>
            <a:pPr>
              <a:spcAft>
                <a:spcPts val="300"/>
              </a:spcAft>
            </a:pPr>
            <a:r>
              <a:rPr lang="en-US" sz="800" dirty="0">
                <a:solidFill>
                  <a:srgbClr val="00ACBA"/>
                </a:solidFill>
                <a:latin typeface="Gotham" panose="02000504020000020004" pitchFamily="2" charset="0"/>
              </a:rPr>
              <a:t>Source: </a:t>
            </a:r>
          </a:p>
          <a:p>
            <a:pPr marL="0" lvl="0">
              <a:lnSpc>
                <a:spcPct val="100000"/>
              </a:lnSpc>
              <a:spcAft>
                <a:spcPts val="0"/>
              </a:spcAft>
              <a:tabLst>
                <a:tab pos="228600" algn="l"/>
              </a:tabLst>
            </a:pPr>
            <a:r>
              <a:rPr lang="en-US" sz="800" kern="1200" dirty="0">
                <a:solidFill>
                  <a:schemeClr val="tx1"/>
                </a:solidFill>
                <a:effectLst/>
                <a:latin typeface="Gotham" panose="02000504020000020004" pitchFamily="2" charset="0"/>
                <a:cs typeface="Poppins" panose="020B0604020202020204" charset="0"/>
              </a:rPr>
              <a:t>6. Early Childhood Videos. </a:t>
            </a:r>
            <a:r>
              <a:rPr lang="en-US" sz="800" i="1" kern="1200" dirty="0">
                <a:solidFill>
                  <a:schemeClr val="tx1"/>
                </a:solidFill>
                <a:effectLst/>
                <a:latin typeface="Gotham" panose="02000504020000020004" pitchFamily="2" charset="0"/>
                <a:cs typeface="Poppins" panose="020B0604020202020204" charset="0"/>
              </a:rPr>
              <a:t>Encouraging Physical Activity in Preschoolers. </a:t>
            </a:r>
            <a:r>
              <a:rPr lang="en-US" sz="800" kern="1200" dirty="0">
                <a:solidFill>
                  <a:schemeClr val="tx1"/>
                </a:solidFill>
                <a:effectLst/>
                <a:latin typeface="Gotham" panose="02000504020000020004" pitchFamily="2" charset="0"/>
                <a:cs typeface="Poppins" panose="020B0604020202020204" charset="0"/>
              </a:rPr>
              <a:t>https://www.youtube.com/watch?v=aHtD_63rjFQ&amp;feature=youtu.be. Published January 30, 2013. Accessed January 21, 2020.</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24</a:t>
            </a:fld>
            <a:endParaRPr lang="en-US" b="1" dirty="0">
              <a:latin typeface="Gotham" panose="02000504050000020004" pitchFamily="2" charset="0"/>
            </a:endParaRPr>
          </a:p>
        </p:txBody>
      </p:sp>
      <p:sp>
        <p:nvSpPr>
          <p:cNvPr id="10" name="Header Placeholder 1">
            <a:extLst>
              <a:ext uri="{FF2B5EF4-FFF2-40B4-BE49-F238E27FC236}">
                <a16:creationId xmlns:a16="http://schemas.microsoft.com/office/drawing/2014/main" id="{B7D20F9E-FB35-466E-B249-3D3963B2BEEF}"/>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2349470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aseline="0" dirty="0"/>
              <a:t>Encourage and support physical activity with infants. Engage them on the floor and verbally encourage exploration and free movement. </a:t>
            </a:r>
          </a:p>
          <a:p>
            <a:pPr defTabSz="914266">
              <a:lnSpc>
                <a:spcPct val="100000"/>
              </a:lnSpc>
              <a:spcAft>
                <a:spcPts val="600"/>
              </a:spcAft>
              <a:defRPr/>
            </a:pPr>
            <a:r>
              <a:rPr lang="en-US" b="0" dirty="0">
                <a:solidFill>
                  <a:srgbClr val="00ACBA"/>
                </a:solidFill>
                <a:latin typeface="Gotham" panose="02000504020000020004" pitchFamily="2" charset="0"/>
                <a:cs typeface="Poppins" panose="020B0604020202020204" charset="0"/>
              </a:rPr>
              <a:t>Source: </a:t>
            </a:r>
          </a:p>
          <a:p>
            <a:pPr defTabSz="914266">
              <a:lnSpc>
                <a:spcPct val="100000"/>
              </a:lnSpc>
              <a:spcAft>
                <a:spcPts val="0"/>
              </a:spcAft>
              <a:defRPr/>
            </a:pPr>
            <a:r>
              <a:rPr lang="en-US" sz="800" b="0" i="0" dirty="0">
                <a:solidFill>
                  <a:srgbClr val="666666"/>
                </a:solidFill>
                <a:effectLst/>
              </a:rPr>
              <a:t>7. Institute of Medicine. 2011. </a:t>
            </a:r>
            <a:r>
              <a:rPr lang="en-US" sz="800" b="0" i="1" dirty="0">
                <a:solidFill>
                  <a:srgbClr val="666666"/>
                </a:solidFill>
                <a:effectLst/>
              </a:rPr>
              <a:t>Early Childhood Obesity Prevention Policies</a:t>
            </a:r>
            <a:r>
              <a:rPr lang="en-US" sz="800" b="0" i="0" dirty="0">
                <a:solidFill>
                  <a:srgbClr val="666666"/>
                </a:solidFill>
                <a:effectLst/>
              </a:rPr>
              <a:t>. Washington, DC: The National Academies Press. https://doi.org/10.17226/13124</a:t>
            </a:r>
            <a:r>
              <a:rPr lang="en-US" sz="1400" b="0" i="0" dirty="0">
                <a:solidFill>
                  <a:srgbClr val="666666"/>
                </a:solidFill>
                <a:effectLst/>
                <a:latin typeface="archivo_narrowregular"/>
              </a:rPr>
              <a:t>.</a:t>
            </a:r>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25</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1F84C7BE-0F5A-4994-83B2-1860CFB49623}"/>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3290907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80050" cy="5141913"/>
          </a:xfrm>
        </p:spPr>
        <p:txBody>
          <a:bodyPr/>
          <a:lstStyle/>
          <a:p>
            <a:r>
              <a:rPr lang="en-US" sz="900" baseline="0" dirty="0">
                <a:latin typeface="Gotham" panose="02000504020000020004" pitchFamily="2" charset="0"/>
              </a:rPr>
              <a:t>Select equipment that is age-appropriate and developmentally appropriate for all children. </a:t>
            </a:r>
          </a:p>
          <a:p>
            <a:r>
              <a:rPr lang="en-US" sz="900" baseline="0" dirty="0">
                <a:latin typeface="Gotham" panose="02000504020000020004" pitchFamily="2" charset="0"/>
              </a:rPr>
              <a:t>Choose equipment that is free of hazards that might create an unsafe environment. Equipment with small parts, such as beans in bean bags, can pose a choking hazard if the bag tears open. </a:t>
            </a:r>
          </a:p>
          <a:p>
            <a:r>
              <a:rPr lang="en-US" sz="900" b="1" baseline="0" dirty="0">
                <a:latin typeface="Gotham" panose="02000504020000020004" pitchFamily="2" charset="0"/>
              </a:rPr>
              <a:t>You must regularly check and monitor equipment.</a:t>
            </a:r>
          </a:p>
          <a:p>
            <a:pPr defTabSz="914266">
              <a:lnSpc>
                <a:spcPct val="100000"/>
              </a:lnSpc>
              <a:spcAft>
                <a:spcPts val="600"/>
              </a:spcAft>
              <a:defRPr/>
            </a:pPr>
            <a:r>
              <a:rPr lang="en-US" sz="900" b="0" dirty="0">
                <a:solidFill>
                  <a:srgbClr val="00ACBA"/>
                </a:solidFill>
                <a:latin typeface="Gotham" panose="02000504020000020004" pitchFamily="2" charset="0"/>
              </a:rPr>
              <a:t>Source: </a:t>
            </a:r>
          </a:p>
          <a:p>
            <a:pPr marL="0" indent="-174625" defTabSz="914266">
              <a:lnSpc>
                <a:spcPct val="100000"/>
              </a:lnSpc>
              <a:tabLst>
                <a:tab pos="174625" algn="l"/>
              </a:tabLst>
              <a:defRPr/>
            </a:pPr>
            <a:r>
              <a:rPr lang="en-US" sz="900" kern="1200" dirty="0">
                <a:solidFill>
                  <a:schemeClr val="tx1"/>
                </a:solidFill>
                <a:effectLst/>
                <a:latin typeface="Gotham" panose="02000504020000020004" pitchFamily="2" charset="0"/>
                <a:cs typeface="Poppins" panose="020B0604020202020204" charset="0"/>
              </a:rPr>
              <a:t>8. Institute of Medicine. 2011. Early Childhood Obesity Prevention Policies. Washington, DC: The National Academies Press. https://doi.org/10.17226/13124.</a:t>
            </a:r>
            <a:endParaRPr lang="en-US" sz="900" dirty="0">
              <a:latin typeface="Gotham" panose="02000504020000020004" pitchFamily="2" charset="0"/>
              <a:cs typeface="Poppins" panose="020B0604020202020204" charset="0"/>
            </a:endParaRP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26</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455AAE0F-A9D8-4C2F-9102-E790272C184F}"/>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1206511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441950" cy="5227638"/>
          </a:xfrm>
        </p:spPr>
        <p:txBody>
          <a:bodyPr/>
          <a:lstStyle/>
          <a:p>
            <a:pPr>
              <a:spcAft>
                <a:spcPts val="200"/>
              </a:spcAft>
            </a:pPr>
            <a:r>
              <a:rPr lang="en-US" sz="900" dirty="0"/>
              <a:t>Select equipment that is developmentally appropriate and adaptive. Not every piece of equipment will be a good fit for all abilities. For example, the equipment needs of a child in a wheelchair will vary from than those of a child with visual impairment.  </a:t>
            </a:r>
          </a:p>
          <a:p>
            <a:pPr>
              <a:spcAft>
                <a:spcPts val="200"/>
              </a:spcAft>
            </a:pPr>
            <a:r>
              <a:rPr lang="en-US" sz="900" dirty="0"/>
              <a:t>Equipment to consider includes:</a:t>
            </a:r>
          </a:p>
          <a:p>
            <a:pPr>
              <a:spcAft>
                <a:spcPts val="200"/>
              </a:spcAft>
            </a:pPr>
            <a:r>
              <a:rPr lang="en-US" sz="900" dirty="0"/>
              <a:t>Flexible balls with large hole that are marketed for infants may be useful for older children who have challenges grasping. </a:t>
            </a:r>
          </a:p>
          <a:p>
            <a:pPr>
              <a:spcAft>
                <a:spcPts val="200"/>
              </a:spcAft>
            </a:pPr>
            <a:r>
              <a:rPr lang="en-US" sz="900" dirty="0"/>
              <a:t>Various types of balls including different sizes, colors, textures, weights. Lighter balls or and larger balls can be easier to catch. </a:t>
            </a:r>
          </a:p>
          <a:p>
            <a:pPr>
              <a:spcAft>
                <a:spcPts val="200"/>
              </a:spcAft>
            </a:pPr>
            <a:r>
              <a:rPr lang="en-US" sz="900" dirty="0"/>
              <a:t>Velcro balls and mitts for children who do not have the strength to hold objects.</a:t>
            </a:r>
          </a:p>
          <a:p>
            <a:pPr>
              <a:spcAft>
                <a:spcPts val="200"/>
              </a:spcAft>
            </a:pPr>
            <a:r>
              <a:rPr lang="en-US" sz="900" dirty="0"/>
              <a:t>Chimes or bells to help children with visual impairments locate targets or objects.</a:t>
            </a:r>
          </a:p>
          <a:p>
            <a:pPr>
              <a:spcAft>
                <a:spcPts val="200"/>
              </a:spcAft>
            </a:pPr>
            <a:endParaRPr lang="en-US" sz="900" dirty="0"/>
          </a:p>
          <a:p>
            <a:pPr>
              <a:spcAft>
                <a:spcPts val="200"/>
              </a:spcAft>
            </a:pPr>
            <a:r>
              <a:rPr lang="en-US" sz="900" dirty="0"/>
              <a:t>Additional resources on adaptive play in ECE have been developed by the National Center on Health, Physical Activity and Disability. https://www.nchpad.org/fppics/Inclusive%20Games%20for%20Kids.pdf</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27</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59854C2D-69FC-4DCE-9B95-D1C2DCB9A2B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1837252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92750" cy="5141913"/>
          </a:xfrm>
        </p:spPr>
        <p:txBody>
          <a:bodyPr/>
          <a:lstStyle/>
          <a:p>
            <a:r>
              <a:rPr lang="en-US" sz="900" baseline="0" dirty="0"/>
              <a:t>Portable play equipment and loose play objects (such as balls, bean bags, hula hoops, and tricycles) may promote more physical activity than having fixed equipment. </a:t>
            </a:r>
            <a:r>
              <a:rPr lang="en-US" sz="900" baseline="30000" dirty="0"/>
              <a:t>15</a:t>
            </a:r>
          </a:p>
          <a:p>
            <a:r>
              <a:rPr lang="en-US" sz="900" baseline="0" dirty="0"/>
              <a:t>Provide appropriate supervision while children are using equipment to allow exploration and development of motor skills. </a:t>
            </a:r>
          </a:p>
          <a:p>
            <a:r>
              <a:rPr lang="en-US" sz="900" baseline="0" dirty="0"/>
              <a:t>Children benefit from having given room to explore and use the equipment but need an adult close by to monitor play and ensure safety. </a:t>
            </a:r>
            <a:endParaRPr lang="en-US" sz="900" baseline="30000" dirty="0"/>
          </a:p>
          <a:p>
            <a:pPr>
              <a:lnSpc>
                <a:spcPts val="1000"/>
              </a:lnSpc>
              <a:spcAft>
                <a:spcPts val="600"/>
              </a:spcAft>
            </a:pPr>
            <a:r>
              <a:rPr lang="en-US" sz="800" baseline="0" dirty="0">
                <a:solidFill>
                  <a:srgbClr val="00ACBA"/>
                </a:solidFill>
              </a:rPr>
              <a:t>Source: </a:t>
            </a:r>
          </a:p>
          <a:p>
            <a:pPr marL="0" indent="-228600">
              <a:lnSpc>
                <a:spcPts val="1000"/>
              </a:lnSpc>
              <a:spcAft>
                <a:spcPts val="600"/>
              </a:spcAft>
              <a:tabLst>
                <a:tab pos="228600" algn="l"/>
              </a:tabLst>
            </a:pPr>
            <a:r>
              <a:rPr lang="en-US" sz="800" baseline="0" dirty="0"/>
              <a:t>9. </a:t>
            </a:r>
            <a:r>
              <a:rPr lang="en-US" sz="800" baseline="0" dirty="0" err="1"/>
              <a:t>Dowda</a:t>
            </a:r>
            <a:r>
              <a:rPr lang="en-US" sz="800" baseline="0" dirty="0"/>
              <a:t> M, Brown WH, McIver KL, et al. “Policies and characteristics of the preschool environment and physical activity of young children.” </a:t>
            </a:r>
            <a:r>
              <a:rPr lang="en-US" sz="800" i="1" baseline="0" dirty="0"/>
              <a:t>Pediatrics</a:t>
            </a:r>
            <a:r>
              <a:rPr lang="en-US" sz="800" baseline="0" dirty="0"/>
              <a:t>. 2009;123(2):e261-6. doi:10.1542/peds.2008-2498.</a:t>
            </a:r>
          </a:p>
          <a:p>
            <a:pPr marL="0" indent="-228600">
              <a:lnSpc>
                <a:spcPts val="1000"/>
              </a:lnSpc>
              <a:spcAft>
                <a:spcPts val="600"/>
              </a:spcAft>
              <a:tabLst>
                <a:tab pos="228600" algn="l"/>
              </a:tabLst>
            </a:pPr>
            <a:endParaRPr lang="en-US" sz="800" baseline="0" dirty="0"/>
          </a:p>
          <a:p>
            <a:pPr marL="0" indent="-228600">
              <a:lnSpc>
                <a:spcPts val="1000"/>
              </a:lnSpc>
              <a:spcAft>
                <a:spcPts val="600"/>
              </a:spcAft>
              <a:tabLst>
                <a:tab pos="228600" algn="l"/>
              </a:tabLst>
            </a:pPr>
            <a:r>
              <a:rPr lang="en-US" sz="800" baseline="0" dirty="0"/>
              <a:t>10. National Center on Early Childhood Health and Wellness. Active Supervision. https://eclkc.ohs.acf.hhs.gov/sites/default/files/pdf/active-supervision.pdf. Accessed January 21, 2020.</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28</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07E0DB9E-A237-4A04-BD4B-C41E663F4564}"/>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3815440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99100" cy="5141913"/>
          </a:xfrm>
        </p:spPr>
        <p:txBody>
          <a:bodyPr/>
          <a:lstStyle/>
          <a:p>
            <a:r>
              <a:rPr lang="en-US" sz="900" baseline="0" dirty="0">
                <a:latin typeface="Gotham" panose="02000504020000020004" pitchFamily="2" charset="0"/>
              </a:rPr>
              <a:t>Use equipment such as car seats and highchairs only for their designed or intended use. </a:t>
            </a:r>
          </a:p>
          <a:p>
            <a:pPr marL="171450" indent="-171450">
              <a:buFont typeface="Monotype Sorts" panose="01010601010101010101" pitchFamily="2" charset="2"/>
              <a:buChar char="n"/>
            </a:pPr>
            <a:r>
              <a:rPr lang="en-US" sz="900" baseline="0" dirty="0">
                <a:latin typeface="Gotham" panose="02000504020000020004" pitchFamily="2" charset="0"/>
              </a:rPr>
              <a:t>Car seats are designed for use when traveling in a vehicle. </a:t>
            </a:r>
          </a:p>
          <a:p>
            <a:pPr marL="171450" indent="-171450">
              <a:buFont typeface="Monotype Sorts" panose="01010601010101010101" pitchFamily="2" charset="2"/>
              <a:buChar char="n"/>
            </a:pPr>
            <a:r>
              <a:rPr lang="en-US" sz="900" baseline="0" dirty="0">
                <a:latin typeface="Gotham" panose="02000504020000020004" pitchFamily="2" charset="0"/>
              </a:rPr>
              <a:t>Use highchairs during meals and snacks. </a:t>
            </a:r>
          </a:p>
          <a:p>
            <a:r>
              <a:rPr lang="en-US" sz="900" baseline="0" dirty="0">
                <a:latin typeface="Gotham" panose="02000504020000020004" pitchFamily="2" charset="0"/>
              </a:rPr>
              <a:t>Extended use of restricting equipment can inhibit physical development. </a:t>
            </a:r>
          </a:p>
          <a:p>
            <a:r>
              <a:rPr lang="en-US" sz="900" baseline="0" dirty="0">
                <a:latin typeface="Gotham" panose="02000504020000020004" pitchFamily="2" charset="0"/>
              </a:rPr>
              <a:t>Overusing equipment can limit children’s ability to build core muscles. </a:t>
            </a:r>
          </a:p>
          <a:p>
            <a:pPr defTabSz="914266">
              <a:lnSpc>
                <a:spcPct val="100000"/>
              </a:lnSpc>
              <a:spcAft>
                <a:spcPts val="600"/>
              </a:spcAft>
              <a:defRPr/>
            </a:pPr>
            <a:r>
              <a:rPr lang="en-US" sz="800" b="0" dirty="0">
                <a:solidFill>
                  <a:srgbClr val="00ACBA"/>
                </a:solidFill>
                <a:latin typeface="Gotham" panose="02000504020000020004" pitchFamily="2" charset="0"/>
              </a:rPr>
              <a:t>Source: </a:t>
            </a:r>
          </a:p>
          <a:p>
            <a:pPr marL="0" indent="-174625" defTabSz="914266">
              <a:lnSpc>
                <a:spcPct val="100000"/>
              </a:lnSpc>
              <a:tabLst>
                <a:tab pos="174625" algn="l"/>
              </a:tabLst>
              <a:defRPr/>
            </a:pPr>
            <a:r>
              <a:rPr lang="en-US" sz="800" b="0" i="0" dirty="0">
                <a:solidFill>
                  <a:srgbClr val="666666"/>
                </a:solidFill>
                <a:effectLst/>
                <a:latin typeface="Gotham" panose="02000504020000020004" pitchFamily="2" charset="0"/>
              </a:rPr>
              <a:t>12. Institute of Medicine. 2011. </a:t>
            </a:r>
            <a:r>
              <a:rPr lang="en-US" sz="800" b="0" i="1" dirty="0">
                <a:solidFill>
                  <a:srgbClr val="666666"/>
                </a:solidFill>
                <a:effectLst/>
                <a:latin typeface="Gotham" panose="02000504020000020004" pitchFamily="2" charset="0"/>
              </a:rPr>
              <a:t>Early Childhood Obesity Prevention Policies</a:t>
            </a:r>
            <a:r>
              <a:rPr lang="en-US" sz="800" b="0" i="0" dirty="0">
                <a:solidFill>
                  <a:srgbClr val="666666"/>
                </a:solidFill>
                <a:effectLst/>
                <a:latin typeface="Gotham" panose="02000504020000020004" pitchFamily="2" charset="0"/>
              </a:rPr>
              <a:t>. Washington, DC: The National Academies Press. https://doi.org/10.17226/13124.</a:t>
            </a:r>
            <a:endParaRPr lang="en-US" sz="800" dirty="0">
              <a:latin typeface="Gotham" panose="02000504020000020004" pitchFamily="2" charset="0"/>
            </a:endParaRP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29</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271D176E-D3F4-46C1-953F-3C2B6747FC21}"/>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281383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a:t>Session 2:	 </a:t>
            </a:r>
            <a:r>
              <a:rPr lang="en-US" b="1"/>
              <a:t>Best practices for physical activity in ECE Settings </a:t>
            </a:r>
            <a:r>
              <a:rPr lang="en-US" b="1">
                <a:sym typeface="Symbol" panose="05050102010706020507" pitchFamily="18" charset="2"/>
              </a:rPr>
              <a:t> </a:t>
            </a:r>
            <a:r>
              <a:rPr lang="en-US">
                <a:sym typeface="Symbol" panose="05050102010706020507" pitchFamily="18" charset="2"/>
              </a:rPr>
              <a:t>Time and Space</a:t>
            </a:r>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a:t>
            </a:fld>
            <a:endParaRPr lang="en-US" b="1" dirty="0">
              <a:latin typeface="Gotham" panose="02000504050000020004" pitchFamily="2" charset="0"/>
            </a:endParaRPr>
          </a:p>
        </p:txBody>
      </p:sp>
    </p:spTree>
    <p:extLst>
      <p:ext uri="{BB962C8B-B14F-4D97-AF65-F5344CB8AC3E}">
        <p14:creationId xmlns:p14="http://schemas.microsoft.com/office/powerpoint/2010/main" val="3332716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441950" cy="5227638"/>
          </a:xfrm>
        </p:spPr>
        <p:txBody>
          <a:bodyPr/>
          <a:lstStyle/>
          <a:p>
            <a:pPr>
              <a:lnSpc>
                <a:spcPts val="1100"/>
              </a:lnSpc>
              <a:spcAft>
                <a:spcPts val="200"/>
              </a:spcAft>
            </a:pPr>
            <a:r>
              <a:rPr lang="en-US" sz="900" dirty="0">
                <a:solidFill>
                  <a:srgbClr val="00ACBA"/>
                </a:solidFill>
              </a:rPr>
              <a:t>Trainer notes</a:t>
            </a:r>
            <a:r>
              <a:rPr lang="en-US" sz="900" dirty="0"/>
              <a:t>:</a:t>
            </a:r>
          </a:p>
          <a:p>
            <a:pPr>
              <a:lnSpc>
                <a:spcPts val="1100"/>
              </a:lnSpc>
              <a:spcAft>
                <a:spcPts val="600"/>
              </a:spcAft>
            </a:pPr>
            <a:r>
              <a:rPr lang="en-US" sz="900" dirty="0"/>
              <a:t>In breakout rooms or using a whiteboard, ask participants to share how they overcome challenges with space limitations. </a:t>
            </a:r>
          </a:p>
          <a:p>
            <a:pPr>
              <a:lnSpc>
                <a:spcPts val="1100"/>
              </a:lnSpc>
              <a:spcAft>
                <a:spcPts val="600"/>
              </a:spcAft>
            </a:pPr>
            <a:r>
              <a:rPr lang="en-US" sz="900" dirty="0"/>
              <a:t>Brainstorm new ideas.</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30</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B6EBCE73-2635-4562-82E4-30816129BF9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2839972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435600" cy="5227638"/>
          </a:xfrm>
        </p:spPr>
        <p:txBody>
          <a:bodyPr/>
          <a:lstStyle/>
          <a:p>
            <a:pPr>
              <a:lnSpc>
                <a:spcPts val="1000"/>
              </a:lnSpc>
              <a:spcAft>
                <a:spcPts val="200"/>
              </a:spcAft>
            </a:pPr>
            <a:r>
              <a:rPr lang="en-US" sz="800" dirty="0">
                <a:solidFill>
                  <a:srgbClr val="00ACBA"/>
                </a:solidFill>
              </a:rPr>
              <a:t>Trainer notes</a:t>
            </a:r>
            <a:r>
              <a:rPr lang="en-US" sz="800" dirty="0"/>
              <a:t>:</a:t>
            </a:r>
          </a:p>
          <a:p>
            <a:pPr>
              <a:lnSpc>
                <a:spcPts val="1000"/>
              </a:lnSpc>
              <a:spcAft>
                <a:spcPts val="600"/>
              </a:spcAft>
            </a:pPr>
            <a:r>
              <a:rPr lang="en-US" sz="800" dirty="0"/>
              <a:t>Debrief. Compare and discuss the solutions from the charts and those presented on the slide. Tell participants that there is no single solution or right answer. They may need to use multiple strategies to overcome the challenge.</a:t>
            </a:r>
          </a:p>
          <a:p>
            <a:pPr>
              <a:lnSpc>
                <a:spcPts val="1000"/>
              </a:lnSpc>
              <a:spcAft>
                <a:spcPts val="300"/>
              </a:spcAft>
            </a:pPr>
            <a:r>
              <a:rPr lang="en-US" sz="800" b="1" dirty="0"/>
              <a:t>Solution 1: </a:t>
            </a:r>
            <a:r>
              <a:rPr lang="en-US" sz="800" dirty="0"/>
              <a:t>Be creative in your search for space. Even if your play area is a small living room, you can do active play with children.</a:t>
            </a:r>
          </a:p>
          <a:p>
            <a:pPr marL="171450" indent="-171450">
              <a:lnSpc>
                <a:spcPts val="900"/>
              </a:lnSpc>
              <a:spcAft>
                <a:spcPts val="200"/>
              </a:spcAft>
              <a:buFont typeface="Monotype Sorts" panose="01010601010101010101" pitchFamily="2" charset="2"/>
              <a:buChar char="n"/>
            </a:pPr>
            <a:r>
              <a:rPr lang="en-US" sz="700" dirty="0"/>
              <a:t>Use long hallways. Consider movement stations in hallways.</a:t>
            </a:r>
          </a:p>
          <a:p>
            <a:pPr marL="171450" indent="-171450">
              <a:lnSpc>
                <a:spcPts val="900"/>
              </a:lnSpc>
              <a:spcAft>
                <a:spcPts val="200"/>
              </a:spcAft>
              <a:buFont typeface="Monotype Sorts" panose="01010601010101010101" pitchFamily="2" charset="2"/>
              <a:buChar char="n"/>
            </a:pPr>
            <a:r>
              <a:rPr lang="en-US" sz="700" dirty="0"/>
              <a:t>Move tables, chairs, and toys to make an open space.</a:t>
            </a:r>
          </a:p>
          <a:p>
            <a:pPr marL="171450" indent="-171450">
              <a:lnSpc>
                <a:spcPts val="900"/>
              </a:lnSpc>
              <a:spcAft>
                <a:spcPts val="200"/>
              </a:spcAft>
              <a:buFont typeface="Monotype Sorts" panose="01010601010101010101" pitchFamily="2" charset="2"/>
              <a:buChar char="n"/>
            </a:pPr>
            <a:r>
              <a:rPr lang="en-US" sz="700" dirty="0"/>
              <a:t>Use crowded spaces to your advantage. Set up an obstacle course. Encourage children to crawl under tables, step over chairs, and push toys back and forth across the room.</a:t>
            </a:r>
          </a:p>
          <a:p>
            <a:pPr marL="171450" indent="-171450">
              <a:lnSpc>
                <a:spcPts val="900"/>
              </a:lnSpc>
              <a:spcAft>
                <a:spcPts val="200"/>
              </a:spcAft>
              <a:buFont typeface="Monotype Sorts" panose="01010601010101010101" pitchFamily="2" charset="2"/>
              <a:buChar char="n"/>
            </a:pPr>
            <a:r>
              <a:rPr lang="en-US" sz="700" dirty="0"/>
              <a:t>Create a learning center for physical activity to incorporate physical activity breaks into center time.</a:t>
            </a:r>
          </a:p>
          <a:p>
            <a:pPr marL="171450" indent="-171450">
              <a:lnSpc>
                <a:spcPts val="900"/>
              </a:lnSpc>
              <a:spcAft>
                <a:spcPts val="600"/>
              </a:spcAft>
              <a:buFont typeface="Monotype Sorts" panose="01010601010101010101" pitchFamily="2" charset="2"/>
              <a:buChar char="n"/>
            </a:pPr>
            <a:r>
              <a:rPr lang="en-US" sz="700" dirty="0"/>
              <a:t>Rotate using different kinds of small, portable play equipment. Balls, yoga mats, and push-pull toys are great for promoting physical activity. Swap pieces in and out to keep things fresh. </a:t>
            </a:r>
          </a:p>
          <a:p>
            <a:pPr>
              <a:lnSpc>
                <a:spcPts val="900"/>
              </a:lnSpc>
              <a:spcAft>
                <a:spcPts val="300"/>
              </a:spcAft>
            </a:pPr>
            <a:r>
              <a:rPr lang="en-US" sz="800" b="1" dirty="0"/>
              <a:t>Solution 2: </a:t>
            </a:r>
            <a:r>
              <a:rPr lang="en-US" sz="700" dirty="0"/>
              <a:t>Seek out special resources and training for promoting physical activity in small spaces</a:t>
            </a:r>
          </a:p>
          <a:p>
            <a:pPr marL="171450" indent="-171450">
              <a:lnSpc>
                <a:spcPts val="900"/>
              </a:lnSpc>
              <a:spcAft>
                <a:spcPts val="300"/>
              </a:spcAft>
              <a:buFont typeface="Monotype Sorts" panose="01010601010101010101" pitchFamily="2" charset="2"/>
              <a:buChar char="n"/>
            </a:pPr>
            <a:r>
              <a:rPr lang="en-US" sz="700" dirty="0"/>
              <a:t>Take advantage of the outdoors. If your indoor play space is small, take children outside. Most indoor games can be played outside!</a:t>
            </a:r>
          </a:p>
          <a:p>
            <a:pPr marL="171450" indent="-171450">
              <a:lnSpc>
                <a:spcPts val="900"/>
              </a:lnSpc>
              <a:spcAft>
                <a:spcPts val="600"/>
              </a:spcAft>
              <a:buFont typeface="Monotype Sorts" panose="01010601010101010101" pitchFamily="2" charset="2"/>
              <a:buChar char="n"/>
            </a:pPr>
            <a:r>
              <a:rPr lang="en-US" sz="700" dirty="0"/>
              <a:t>Consider if you really need everything in your home or center-based space that you typically have out. Could you rotate some items in and out? </a:t>
            </a:r>
          </a:p>
          <a:p>
            <a:pPr>
              <a:lnSpc>
                <a:spcPts val="900"/>
              </a:lnSpc>
              <a:spcAft>
                <a:spcPts val="300"/>
              </a:spcAft>
            </a:pPr>
            <a:r>
              <a:rPr lang="en-US" sz="800" b="1" dirty="0"/>
              <a:t>Solution 3: </a:t>
            </a:r>
            <a:r>
              <a:rPr lang="en-US" sz="700" dirty="0"/>
              <a:t>Create a list of games and activities for small spaces.</a:t>
            </a:r>
          </a:p>
          <a:p>
            <a:pPr marL="171450" indent="-171450">
              <a:lnSpc>
                <a:spcPts val="900"/>
              </a:lnSpc>
              <a:spcAft>
                <a:spcPts val="600"/>
              </a:spcAft>
              <a:buFont typeface="Monotype Sorts" panose="01010601010101010101" pitchFamily="2" charset="2"/>
              <a:buChar char="n"/>
            </a:pPr>
            <a:r>
              <a:rPr lang="en-US" sz="700" dirty="0"/>
              <a:t>Adult-led activities using poly dots or carpet squares can help children safely be active in small spaces.</a:t>
            </a:r>
          </a:p>
          <a:p>
            <a:pPr>
              <a:lnSpc>
                <a:spcPts val="1000"/>
              </a:lnSpc>
              <a:spcAft>
                <a:spcPts val="0"/>
              </a:spcAft>
            </a:pPr>
            <a:r>
              <a:rPr lang="en-US" sz="800" dirty="0">
                <a:solidFill>
                  <a:srgbClr val="00ACBA"/>
                </a:solidFill>
              </a:rPr>
              <a:t>Trainer note:</a:t>
            </a:r>
          </a:p>
          <a:p>
            <a:pPr>
              <a:lnSpc>
                <a:spcPts val="1000"/>
              </a:lnSpc>
              <a:spcAft>
                <a:spcPts val="600"/>
              </a:spcAft>
            </a:pPr>
            <a:r>
              <a:rPr lang="en-US" sz="800" dirty="0"/>
              <a:t>If time permits, conduct a brainstorming activity asking for ideas of games for small spaces.</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31</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11BA4518-5FD0-4CAE-AE3C-6DE03C6411E8}"/>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4281972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5467350" cy="5213350"/>
          </a:xfrm>
        </p:spPr>
        <p:txBody>
          <a:bodyPr/>
          <a:lstStyle/>
          <a:p>
            <a:pPr defTabSz="914266">
              <a:spcAft>
                <a:spcPts val="0"/>
              </a:spcAft>
              <a:defRPr/>
            </a:pPr>
            <a:r>
              <a:rPr lang="en-US" sz="900" baseline="0" dirty="0">
                <a:solidFill>
                  <a:srgbClr val="00ACBA"/>
                </a:solidFill>
              </a:rPr>
              <a:t>Trainer notes: </a:t>
            </a:r>
          </a:p>
          <a:p>
            <a:pPr defTabSz="914266">
              <a:defRPr/>
            </a:pPr>
            <a:r>
              <a:rPr lang="en-US" sz="900" dirty="0">
                <a:solidFill>
                  <a:prstClr val="black"/>
                </a:solidFill>
              </a:rPr>
              <a:t>Ask participants to refer to their PALS </a:t>
            </a:r>
            <a:r>
              <a:rPr lang="en-US" sz="900" i="1" dirty="0">
                <a:solidFill>
                  <a:prstClr val="black"/>
                </a:solidFill>
              </a:rPr>
              <a:t>Warm-up Log. </a:t>
            </a:r>
          </a:p>
          <a:p>
            <a:pPr defTabSz="914266">
              <a:defRPr/>
            </a:pPr>
            <a:r>
              <a:rPr lang="en-US" sz="900" dirty="0">
                <a:solidFill>
                  <a:prstClr val="black"/>
                </a:solidFill>
              </a:rPr>
              <a:t>Note if </a:t>
            </a:r>
            <a:r>
              <a:rPr lang="en-US" sz="900" b="1" dirty="0">
                <a:solidFill>
                  <a:prstClr val="black"/>
                </a:solidFill>
              </a:rPr>
              <a:t>space</a:t>
            </a:r>
            <a:r>
              <a:rPr lang="en-US" sz="900" dirty="0">
                <a:solidFill>
                  <a:prstClr val="black"/>
                </a:solidFill>
              </a:rPr>
              <a:t> best practice is a strength or area of improvement in their </a:t>
            </a:r>
            <a:r>
              <a:rPr lang="en-US" dirty="0">
                <a:solidFill>
                  <a:prstClr val="black"/>
                </a:solidFill>
              </a:rPr>
              <a:t>environment</a:t>
            </a:r>
            <a:r>
              <a:rPr lang="en-US" sz="900" dirty="0">
                <a:solidFill>
                  <a:prstClr val="black"/>
                </a:solidFill>
              </a:rPr>
              <a:t>. </a:t>
            </a:r>
          </a:p>
          <a:p>
            <a:pPr defTabSz="914266">
              <a:defRPr/>
            </a:pPr>
            <a:r>
              <a:rPr lang="en-US" sz="900" dirty="0">
                <a:solidFill>
                  <a:prstClr val="black"/>
                </a:solidFill>
              </a:rPr>
              <a:t>Encourage them to note ideas they have for improving space and use of space to support children engaging in physical activity. </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32</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832AA18F-E33E-46D7-A2A4-F3CC0CFBFFEC}"/>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3544334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505450" cy="5141914"/>
          </a:xfrm>
        </p:spPr>
        <p:txBody>
          <a:bodyPr/>
          <a:lstStyle/>
          <a:p>
            <a:pPr marL="971550" indent="-971550">
              <a:tabLst>
                <a:tab pos="971550" algn="l"/>
              </a:tabLst>
            </a:pPr>
            <a:r>
              <a:rPr lang="en-US" dirty="0">
                <a:solidFill>
                  <a:srgbClr val="00ACBA"/>
                </a:solidFill>
              </a:rPr>
              <a:t>Trainer notes: 	</a:t>
            </a:r>
            <a:r>
              <a:rPr lang="en-US" dirty="0"/>
              <a:t>Ask participants to refer to their </a:t>
            </a:r>
            <a:r>
              <a:rPr lang="en-US" i="1" dirty="0"/>
              <a:t>Warm-Up Log </a:t>
            </a:r>
            <a:r>
              <a:rPr lang="en-US" dirty="0"/>
              <a:t>and share their notes. </a:t>
            </a:r>
          </a:p>
          <a:p>
            <a:pPr>
              <a:spcAft>
                <a:spcPts val="400"/>
              </a:spcAft>
            </a:pPr>
            <a:r>
              <a:rPr lang="en-US" dirty="0"/>
              <a:t>Lead a group discussion:</a:t>
            </a:r>
          </a:p>
          <a:p>
            <a:pPr marL="171450" indent="-171450">
              <a:buFont typeface="Monotype Sorts" panose="01010601010101010101" pitchFamily="2" charset="2"/>
              <a:buChar char="n"/>
            </a:pPr>
            <a:r>
              <a:rPr lang="en-US" dirty="0"/>
              <a:t>Can they meet the best practices for time and space in their setting? </a:t>
            </a:r>
          </a:p>
          <a:p>
            <a:pPr marL="171450" indent="-171450">
              <a:buFont typeface="Monotype Sorts" panose="01010601010101010101" pitchFamily="2" charset="2"/>
              <a:buChar char="n"/>
            </a:pPr>
            <a:r>
              <a:rPr lang="en-US" dirty="0"/>
              <a:t>What challenges do they face?</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33</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CC0404E-8568-4F92-ACDA-B1A90E0D90B5}"/>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864103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solidFill>
                  <a:srgbClr val="00ACBA"/>
                </a:solidFill>
                <a:latin typeface="Gotham" panose="02000504020000020004" pitchFamily="2" charset="0"/>
              </a:rPr>
              <a:t>Trainer note:</a:t>
            </a:r>
          </a:p>
          <a:p>
            <a:r>
              <a:rPr lang="en-US" sz="1000">
                <a:latin typeface="Gotham" panose="02000504020000020004" pitchFamily="2" charset="0"/>
              </a:rPr>
              <a:t>Confirm how you will communicate with participants</a:t>
            </a:r>
            <a:r>
              <a:rPr lang="en-US" sz="1000" baseline="0">
                <a:latin typeface="Gotham" panose="02000504020000020004" pitchFamily="2" charset="0"/>
              </a:rPr>
              <a:t> between session. </a:t>
            </a:r>
          </a:p>
          <a:p>
            <a:endParaRPr lang="en-US"/>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39EB41FC-E88E-4C39-AB36-F116AACA2A5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3543797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60"/>
              </a:lnSpc>
              <a:spcBef>
                <a:spcPts val="0"/>
              </a:spcBef>
              <a:spcAft>
                <a:spcPts val="1200"/>
              </a:spcAft>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2:	 </a:t>
            </a:r>
            <a:r>
              <a:rPr lang="en-US" b="1"/>
              <a:t>Best practices for physical activity in ECE Settings </a:t>
            </a:r>
            <a:r>
              <a:rPr lang="en-US" b="1">
                <a:sym typeface="Symbol" panose="05050102010706020507" pitchFamily="18" charset="2"/>
              </a:rPr>
              <a:t> </a:t>
            </a:r>
            <a:r>
              <a:rPr lang="en-US">
                <a:sym typeface="Symbol" panose="05050102010706020507" pitchFamily="18" charset="2"/>
              </a:rPr>
              <a:t>Time and Space</a:t>
            </a:r>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35</a:t>
            </a:fld>
            <a:endParaRPr lang="en-US" b="1" dirty="0">
              <a:latin typeface="Gotham" panose="02000504050000020004" pitchFamily="2" charset="0"/>
            </a:endParaRPr>
          </a:p>
        </p:txBody>
      </p:sp>
    </p:spTree>
    <p:extLst>
      <p:ext uri="{BB962C8B-B14F-4D97-AF65-F5344CB8AC3E}">
        <p14:creationId xmlns:p14="http://schemas.microsoft.com/office/powerpoint/2010/main" val="56656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80050" cy="5141913"/>
          </a:xfrm>
        </p:spPr>
        <p:txBody>
          <a:bodyPr/>
          <a:lstStyle/>
          <a:p>
            <a:pPr marL="914400" indent="-914400">
              <a:lnSpc>
                <a:spcPts val="1320"/>
              </a:lnSpc>
              <a:spcAft>
                <a:spcPts val="900"/>
              </a:spcAft>
              <a:tabLst>
                <a:tab pos="914400" algn="l"/>
              </a:tabLst>
            </a:pPr>
            <a:r>
              <a:rPr lang="en-US" dirty="0">
                <a:solidFill>
                  <a:srgbClr val="00ACBA"/>
                </a:solidFill>
                <a:latin typeface="Gotham" panose="02000504020000020004" pitchFamily="2" charset="0"/>
              </a:rPr>
              <a:t>Trainer notes: 	</a:t>
            </a:r>
            <a:r>
              <a:rPr lang="en-US" dirty="0">
                <a:latin typeface="Gotham" panose="02000504020000020004" pitchFamily="2" charset="0"/>
              </a:rPr>
              <a:t>Icebreaker suggestions:  </a:t>
            </a:r>
          </a:p>
          <a:p>
            <a:pPr marL="171450" indent="-171450">
              <a:lnSpc>
                <a:spcPts val="1320"/>
              </a:lnSpc>
              <a:spcAft>
                <a:spcPts val="600"/>
              </a:spcAft>
              <a:buFont typeface="Monotype Sorts" panose="01010601010101010101" pitchFamily="2" charset="2"/>
              <a:buChar char="n"/>
              <a:tabLst>
                <a:tab pos="171450" algn="l"/>
              </a:tabLst>
            </a:pPr>
            <a:r>
              <a:rPr lang="en-US" dirty="0">
                <a:latin typeface="Gotham" panose="02000504020000020004" pitchFamily="2" charset="0"/>
              </a:rPr>
              <a:t>Ask each participate to share their name and response to the prompt. </a:t>
            </a:r>
          </a:p>
          <a:p>
            <a:pPr marL="171450" indent="-171450">
              <a:lnSpc>
                <a:spcPts val="1320"/>
              </a:lnSpc>
              <a:spcAft>
                <a:spcPts val="600"/>
              </a:spcAft>
              <a:buFont typeface="Monotype Sorts" panose="01010601010101010101" pitchFamily="2" charset="2"/>
              <a:buChar char="n"/>
              <a:tabLst>
                <a:tab pos="171450" algn="l"/>
              </a:tabLst>
            </a:pPr>
            <a:r>
              <a:rPr lang="en-US" dirty="0">
                <a:latin typeface="Gotham" panose="02000504020000020004" pitchFamily="2" charset="0"/>
              </a:rPr>
              <a:t>If time allows, ask their thoughts about why they have not tried these activities. </a:t>
            </a:r>
          </a:p>
          <a:p>
            <a:pPr marL="346075" lvl="1" indent="-171450">
              <a:lnSpc>
                <a:spcPts val="1320"/>
              </a:lnSpc>
              <a:spcAft>
                <a:spcPts val="600"/>
              </a:spcAft>
              <a:tabLst>
                <a:tab pos="171450" algn="l"/>
              </a:tabLst>
            </a:pPr>
            <a:r>
              <a:rPr lang="en-US" dirty="0">
                <a:latin typeface="Gotham" panose="02000504020000020004" pitchFamily="2" charset="0"/>
              </a:rPr>
              <a:t>Are there links to past experiences and exposure to motor skills? </a:t>
            </a:r>
          </a:p>
          <a:p>
            <a:pPr marL="346075" lvl="1" indent="-171450">
              <a:lnSpc>
                <a:spcPts val="1320"/>
              </a:lnSpc>
              <a:spcAft>
                <a:spcPts val="600"/>
              </a:spcAft>
              <a:tabLst>
                <a:tab pos="171450" algn="l"/>
              </a:tabLst>
            </a:pPr>
            <a:r>
              <a:rPr lang="en-US" dirty="0">
                <a:latin typeface="Gotham" panose="02000504020000020004" pitchFamily="2" charset="0"/>
              </a:rPr>
              <a:t>Are there links to access and equipment? </a:t>
            </a:r>
          </a:p>
          <a:p>
            <a:pPr marL="174625" lvl="1" indent="0">
              <a:lnSpc>
                <a:spcPts val="1320"/>
              </a:lnSpc>
              <a:spcAft>
                <a:spcPts val="600"/>
              </a:spcAft>
              <a:buNone/>
              <a:tabLst>
                <a:tab pos="171450" algn="l"/>
              </a:tabLst>
            </a:pPr>
            <a:endParaRPr lang="en-US" dirty="0">
              <a:latin typeface="Gotham" panose="02000504020000020004"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4</a:t>
            </a:fld>
            <a:endParaRPr lang="en-US" b="1" dirty="0">
              <a:latin typeface="Gotham" panose="02000504050000020004" pitchFamily="2" charset="0"/>
            </a:endParaRPr>
          </a:p>
        </p:txBody>
      </p:sp>
    </p:spTree>
    <p:extLst>
      <p:ext uri="{BB962C8B-B14F-4D97-AF65-F5344CB8AC3E}">
        <p14:creationId xmlns:p14="http://schemas.microsoft.com/office/powerpoint/2010/main" val="108375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lnSpc>
                <a:spcPts val="1300"/>
              </a:lnSpc>
              <a:spcAft>
                <a:spcPts val="1200"/>
              </a:spcAft>
              <a:defRPr/>
            </a:pPr>
            <a:r>
              <a:rPr lang="en-US" dirty="0">
                <a:latin typeface="Gotham" panose="02000504020000020004" pitchFamily="2" charset="0"/>
              </a:rPr>
              <a:t>In this section we’ll introduce the best practices of physical activity. </a:t>
            </a:r>
          </a:p>
          <a:p>
            <a:pPr defTabSz="914266">
              <a:lnSpc>
                <a:spcPts val="1300"/>
              </a:lnSpc>
              <a:spcAft>
                <a:spcPts val="1200"/>
              </a:spcAft>
              <a:defRPr/>
            </a:pPr>
            <a:r>
              <a:rPr lang="en-US" dirty="0">
                <a:latin typeface="Gotham" panose="02000504020000020004" pitchFamily="2" charset="0"/>
              </a:rPr>
              <a:t>These best practices come from </a:t>
            </a:r>
            <a:r>
              <a:rPr lang="en-US" i="1" dirty="0">
                <a:latin typeface="Gotham" panose="02000504020000020004" pitchFamily="2" charset="0"/>
              </a:rPr>
              <a:t>Caring for Our Children: National Health and Safety Performance Standards for Early Care &amp; Education Programs</a:t>
            </a:r>
            <a:r>
              <a:rPr lang="en-US" dirty="0">
                <a:latin typeface="Gotham" panose="02000504020000020004" pitchFamily="2" charset="0"/>
              </a:rPr>
              <a:t>.</a:t>
            </a:r>
          </a:p>
          <a:p>
            <a:pPr defTabSz="914266">
              <a:lnSpc>
                <a:spcPts val="1300"/>
              </a:lnSpc>
              <a:spcAft>
                <a:spcPts val="600"/>
              </a:spcAft>
              <a:defRPr/>
            </a:pPr>
            <a:r>
              <a:rPr lang="en-US" dirty="0">
                <a:solidFill>
                  <a:srgbClr val="00ACBA"/>
                </a:solidFill>
                <a:latin typeface="Gotham" panose="02000504020000020004" pitchFamily="2" charset="0"/>
              </a:rPr>
              <a:t>The objective for this session: </a:t>
            </a:r>
          </a:p>
          <a:p>
            <a:pPr defTabSz="914266">
              <a:lnSpc>
                <a:spcPts val="1300"/>
              </a:lnSpc>
              <a:spcAft>
                <a:spcPts val="1200"/>
              </a:spcAft>
              <a:defRPr/>
            </a:pPr>
            <a:r>
              <a:rPr lang="en-US" b="1" dirty="0">
                <a:latin typeface="Gotham" panose="02000504020000020004" pitchFamily="2" charset="0"/>
              </a:rPr>
              <a:t>Develop the skills to implement the best practices of physical activity in ECE settings around time and space</a:t>
            </a:r>
            <a:r>
              <a:rPr lang="en-US" dirty="0">
                <a:latin typeface="Gotham" panose="02000504020000020004" pitchFamily="2" charset="0"/>
              </a:rPr>
              <a:t>.</a:t>
            </a:r>
          </a:p>
          <a:p>
            <a:pPr defTabSz="914266">
              <a:lnSpc>
                <a:spcPct val="100000"/>
              </a:lnSpc>
              <a:spcAft>
                <a:spcPts val="0"/>
              </a:spcAft>
              <a:defRPr/>
            </a:pPr>
            <a:r>
              <a:rPr lang="en-US" sz="800" dirty="0">
                <a:latin typeface="Gotham" panose="02000504020000020004" pitchFamily="2" charset="0"/>
              </a:rPr>
              <a:t>Source:</a:t>
            </a:r>
          </a:p>
          <a:p>
            <a:pPr defTabSz="914266">
              <a:lnSpc>
                <a:spcPct val="100000"/>
              </a:lnSpc>
              <a:spcAft>
                <a:spcPts val="0"/>
              </a:spcAft>
              <a:defRPr/>
            </a:pPr>
            <a:r>
              <a:rPr lang="en-US" sz="800" dirty="0">
                <a:effectLst/>
                <a:latin typeface="Gotham" panose="02000504020000020004" pitchFamily="2" charset="0"/>
                <a:ea typeface="Calibri" panose="020F0502020204030204" pitchFamily="34" charset="0"/>
                <a:cs typeface="Poppins" panose="020B0604020202020204" charset="0"/>
              </a:rPr>
              <a:t>1. American Academy of Pediatrics, American Public Health Association, National Resource Center for Health and Safety in Child Care and Early Education. Caring for Our Children: National Health and Safety Performance Standards; Guidelines for Early Care and Education Programs, 4th ed. Itasca, IL: American Academy of Pediatrics; 2019. </a:t>
            </a:r>
            <a:endParaRPr lang="en-US" sz="800" dirty="0">
              <a:latin typeface="Gotham" panose="02000504020000020004" pitchFamily="2" charset="0"/>
              <a:cs typeface="Poppins" panose="020B0604020202020204" charset="0"/>
            </a:endParaRP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5</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CED22F6-E56B-448C-85B7-930C6F9E2B5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71312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otham" panose="02000504020000020004" pitchFamily="2" charset="0"/>
              </a:rPr>
              <a:t>The</a:t>
            </a:r>
            <a:r>
              <a:rPr lang="en-US" baseline="0" dirty="0">
                <a:latin typeface="Gotham" panose="02000504020000020004" pitchFamily="2" charset="0"/>
              </a:rPr>
              <a:t> b</a:t>
            </a:r>
            <a:r>
              <a:rPr lang="en-US" dirty="0">
                <a:latin typeface="Gotham" panose="02000504020000020004" pitchFamily="2" charset="0"/>
              </a:rPr>
              <a:t>est practices for physical activity are divided</a:t>
            </a:r>
            <a:r>
              <a:rPr lang="en-US" baseline="0" dirty="0">
                <a:latin typeface="Gotham" panose="02000504020000020004" pitchFamily="2" charset="0"/>
              </a:rPr>
              <a:t> into 8 areas. </a:t>
            </a:r>
          </a:p>
          <a:p>
            <a:r>
              <a:rPr lang="en-US" baseline="0" dirty="0">
                <a:latin typeface="Gotham" panose="02000504020000020004" pitchFamily="2" charset="0"/>
              </a:rPr>
              <a:t>Notice that </a:t>
            </a:r>
            <a:r>
              <a:rPr lang="en-US" b="1" baseline="0" dirty="0">
                <a:latin typeface="Gotham" panose="02000504020000020004" pitchFamily="2" charset="0"/>
              </a:rPr>
              <a:t>policies</a:t>
            </a:r>
            <a:r>
              <a:rPr lang="en-US" baseline="0" dirty="0">
                <a:latin typeface="Gotham" panose="02000504020000020004" pitchFamily="2" charset="0"/>
              </a:rPr>
              <a:t> is in the middle of the diagram. A strong program policy will support each of the best practice areas. </a:t>
            </a:r>
          </a:p>
          <a:p>
            <a:endParaRPr lang="en-US" baseline="0" dirty="0">
              <a:latin typeface="Gotham" panose="02000504020000020004" pitchFamily="2" charset="0"/>
            </a:endParaRPr>
          </a:p>
          <a:p>
            <a:endParaRPr lang="en-US" dirty="0">
              <a:latin typeface="Gotham" panose="02000504020000020004" pitchFamily="2" charset="0"/>
            </a:endParaRPr>
          </a:p>
          <a:p>
            <a:endParaRPr lang="en-US" dirty="0">
              <a:latin typeface="Gotham" panose="02000504020000020004" pitchFamily="2" charset="0"/>
            </a:endParaRP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6</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6B04342-3BFD-4990-86B2-F577543B2314}"/>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401341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5473700" cy="5213350"/>
          </a:xfrm>
        </p:spPr>
        <p:txBody>
          <a:bodyPr/>
          <a:lstStyle/>
          <a:p>
            <a:pPr defTabSz="914266">
              <a:spcAft>
                <a:spcPts val="0"/>
              </a:spcAft>
              <a:defRPr/>
            </a:pPr>
            <a:r>
              <a:rPr lang="en-US" baseline="0" dirty="0">
                <a:solidFill>
                  <a:srgbClr val="00ACBA"/>
                </a:solidFill>
              </a:rPr>
              <a:t>Trainer notes: </a:t>
            </a:r>
          </a:p>
          <a:p>
            <a:pPr defTabSz="914266">
              <a:defRPr/>
            </a:pPr>
            <a:r>
              <a:rPr lang="en-US" dirty="0">
                <a:solidFill>
                  <a:prstClr val="black"/>
                </a:solidFill>
              </a:rPr>
              <a:t>At the end of each best practice section, you’ll be prompted to</a:t>
            </a:r>
            <a:r>
              <a:rPr lang="en-US" baseline="0" dirty="0">
                <a:solidFill>
                  <a:prstClr val="black"/>
                </a:solidFill>
              </a:rPr>
              <a:t> give participants 2 to 3 minutes to</a:t>
            </a:r>
            <a:r>
              <a:rPr lang="en-US" dirty="0">
                <a:solidFill>
                  <a:prstClr val="black"/>
                </a:solidFill>
              </a:rPr>
              <a:t> make notes on the </a:t>
            </a:r>
            <a:r>
              <a:rPr lang="en-US" i="1" dirty="0">
                <a:solidFill>
                  <a:prstClr val="black"/>
                </a:solidFill>
              </a:rPr>
              <a:t>PALS Warm-up Log</a:t>
            </a:r>
            <a:r>
              <a:rPr lang="en-US" dirty="0">
                <a:solidFill>
                  <a:prstClr val="black"/>
                </a:solidFill>
              </a:rPr>
              <a:t> (found in Training Handouts</a:t>
            </a:r>
            <a:r>
              <a:rPr lang="en-US" baseline="0" dirty="0">
                <a:solidFill>
                  <a:prstClr val="black"/>
                </a:solidFill>
              </a:rPr>
              <a:t> section of your </a:t>
            </a:r>
            <a:r>
              <a:rPr lang="en-US" i="1" dirty="0">
                <a:solidFill>
                  <a:prstClr val="black"/>
                </a:solidFill>
              </a:rPr>
              <a:t>Facilitator Guide </a:t>
            </a:r>
            <a:r>
              <a:rPr lang="en-US" dirty="0">
                <a:solidFill>
                  <a:prstClr val="black"/>
                </a:solidFill>
              </a:rPr>
              <a:t>and on the provided USB). </a:t>
            </a:r>
          </a:p>
          <a:p>
            <a:pPr defTabSz="914266">
              <a:defRPr/>
            </a:pPr>
            <a:r>
              <a:rPr lang="en-US" dirty="0">
                <a:solidFill>
                  <a:prstClr val="black"/>
                </a:solidFill>
              </a:rPr>
              <a:t>Tell participants to think about identifying strengths and areas of improvement in their</a:t>
            </a:r>
            <a:r>
              <a:rPr lang="en-US" baseline="0" dirty="0">
                <a:solidFill>
                  <a:prstClr val="black"/>
                </a:solidFill>
              </a:rPr>
              <a:t> own program and practices</a:t>
            </a:r>
            <a:r>
              <a:rPr lang="en-US" dirty="0">
                <a:solidFill>
                  <a:prstClr val="black"/>
                </a:solidFill>
              </a:rPr>
              <a:t> based on the content covered.</a:t>
            </a:r>
            <a:r>
              <a:rPr lang="en-US" baseline="0" dirty="0">
                <a:solidFill>
                  <a:prstClr val="black"/>
                </a:solidFill>
              </a:rPr>
              <a:t> </a:t>
            </a:r>
          </a:p>
          <a:p>
            <a:pPr defTabSz="914266">
              <a:defRPr/>
            </a:pPr>
            <a:r>
              <a:rPr lang="en-US" baseline="0" dirty="0">
                <a:solidFill>
                  <a:prstClr val="black"/>
                </a:solidFill>
              </a:rPr>
              <a:t>At the end of the training, the log will help in goal setting and action planning. Encourage participants to use the log for notes, ideas and thoughts as they arise during training. </a:t>
            </a:r>
            <a:r>
              <a:rPr lang="en-US" dirty="0">
                <a:solidFill>
                  <a:prstClr val="black"/>
                </a:solidFill>
              </a:rPr>
              <a:t> </a:t>
            </a:r>
          </a:p>
          <a:p>
            <a:pPr>
              <a:spcAft>
                <a:spcPts val="600"/>
              </a:spcAft>
            </a:pPr>
            <a:r>
              <a:rPr lang="en-US" dirty="0"/>
              <a:t>As the training content addresses each best practice area, use this handout to capture notes. </a:t>
            </a:r>
          </a:p>
          <a:p>
            <a:pPr marL="171450" indent="-171450">
              <a:spcAft>
                <a:spcPts val="600"/>
              </a:spcAft>
              <a:buFont typeface="Monotype Sorts" panose="01010601010101010101" pitchFamily="2" charset="2"/>
              <a:buChar char="n"/>
            </a:pPr>
            <a:r>
              <a:rPr lang="en-US" dirty="0"/>
              <a:t>In the first column note your strengths in this best practice or the things you already do.</a:t>
            </a:r>
          </a:p>
          <a:p>
            <a:pPr marL="171450" indent="-171450">
              <a:spcAft>
                <a:spcPts val="600"/>
              </a:spcAft>
              <a:buFont typeface="Monotype Sorts" panose="01010601010101010101" pitchFamily="2" charset="2"/>
              <a:buChar char="n"/>
            </a:pPr>
            <a:r>
              <a:rPr lang="en-US" dirty="0"/>
              <a:t>In the second column note things you hear in the training or from your peers that you might not yet do. </a:t>
            </a:r>
          </a:p>
          <a:p>
            <a:pPr marL="171450" indent="-171450">
              <a:buFont typeface="Monotype Sorts" panose="01010601010101010101" pitchFamily="2" charset="2"/>
              <a:buChar char="n"/>
            </a:pPr>
            <a:r>
              <a:rPr lang="en-US" dirty="0"/>
              <a:t>The last column write any other notes or thoughts you want to remember. </a:t>
            </a:r>
          </a:p>
          <a:p>
            <a:r>
              <a:rPr lang="en-US" dirty="0"/>
              <a:t>We will use this log during the goal setting and action planning portion of PALS.</a:t>
            </a:r>
          </a:p>
          <a:p>
            <a:endParaRPr lang="en-US" sz="900"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7</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806707C6-1BD1-4E42-BC17-E5E7140E5798}"/>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363403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1139825"/>
            <a:ext cx="2971800" cy="2228850"/>
          </a:xfrm>
        </p:spPr>
      </p:sp>
      <p:sp>
        <p:nvSpPr>
          <p:cNvPr id="3" name="Notes Placeholder 2"/>
          <p:cNvSpPr>
            <a:spLocks noGrp="1"/>
          </p:cNvSpPr>
          <p:nvPr>
            <p:ph type="body" idx="1"/>
          </p:nvPr>
        </p:nvSpPr>
        <p:spPr>
          <a:xfrm>
            <a:off x="685800" y="3543300"/>
            <a:ext cx="5499100" cy="5213350"/>
          </a:xfrm>
        </p:spPr>
        <p:txBody>
          <a:bodyPr/>
          <a:lstStyle/>
          <a:p>
            <a:r>
              <a:rPr lang="en-US" dirty="0"/>
              <a:t>Time is the first best practice we’</a:t>
            </a:r>
            <a:r>
              <a:rPr lang="en-US" baseline="0" dirty="0"/>
              <a:t>ll address. </a:t>
            </a:r>
          </a:p>
          <a:p>
            <a:r>
              <a:rPr lang="en-US" dirty="0"/>
              <a:t>Young children depend completely on adults to create opportunities and environments for active play. </a:t>
            </a:r>
          </a:p>
          <a:p>
            <a:r>
              <a:rPr lang="en-US" baseline="0" dirty="0"/>
              <a:t>Numerous reports suggest that children do not meet daily recommendations for physical activity.</a:t>
            </a:r>
          </a:p>
          <a:p>
            <a:r>
              <a:rPr lang="en-US" baseline="0" dirty="0"/>
              <a:t>They spend much of their time being sedentary(sitting or lying down)</a:t>
            </a:r>
            <a:r>
              <a:rPr lang="en-US" dirty="0"/>
              <a:t>. </a:t>
            </a: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8</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9FA6B850-D19E-4878-9C62-33FD8B24330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3001437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73700" cy="5141914"/>
          </a:xfrm>
        </p:spPr>
        <p:txBody>
          <a:bodyPr/>
          <a:lstStyle/>
          <a:p>
            <a:pPr>
              <a:lnSpc>
                <a:spcPts val="1200"/>
              </a:lnSpc>
              <a:spcAft>
                <a:spcPts val="1800"/>
              </a:spcAft>
            </a:pPr>
            <a:r>
              <a:rPr lang="en-US" sz="900" b="1" dirty="0"/>
              <a:t>Infants</a:t>
            </a:r>
            <a:r>
              <a:rPr lang="en-US" sz="900" dirty="0"/>
              <a:t> need consistent, lively, and developmentally appropriate physical activities. </a:t>
            </a:r>
          </a:p>
          <a:p>
            <a:pPr marL="0" marR="0" lvl="0" indent="0" algn="l" defTabSz="948507" rtl="0" eaLnBrk="1" fontAlgn="auto" latinLnBrk="0" hangingPunct="1">
              <a:lnSpc>
                <a:spcPts val="1200"/>
              </a:lnSpc>
              <a:spcBef>
                <a:spcPts val="0"/>
              </a:spcBef>
              <a:spcAft>
                <a:spcPts val="300"/>
              </a:spcAft>
              <a:buClrTx/>
              <a:buSzTx/>
              <a:buFontTx/>
              <a:buNone/>
              <a:tabLst/>
              <a:defRPr/>
            </a:pPr>
            <a:r>
              <a:rPr lang="en-US" sz="900" b="1" dirty="0"/>
              <a:t>Toddlers</a:t>
            </a:r>
            <a:r>
              <a:rPr lang="en-US" sz="900" dirty="0"/>
              <a:t> need indoor or outdoor moderate-to-vigorous physical activity (</a:t>
            </a:r>
            <a:r>
              <a:rPr lang="en-US" sz="900" baseline="0" dirty="0" err="1"/>
              <a:t>MVPA</a:t>
            </a:r>
            <a:r>
              <a:rPr lang="en-US" sz="900" baseline="0" dirty="0"/>
              <a:t>). </a:t>
            </a:r>
            <a:r>
              <a:rPr lang="en-US" sz="900" dirty="0"/>
              <a:t>Increased exposure to short bursts of physical activity may improve their attention and focus after participation. </a:t>
            </a:r>
          </a:p>
          <a:p>
            <a:endParaRPr lang="en-US" sz="900"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9</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65322B7F-6900-4B4F-B50A-B31F51350B2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dirty="0"/>
              <a:t>Session 2: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Time and Space</a:t>
            </a:r>
            <a:endParaRPr lang="en-US" dirty="0"/>
          </a:p>
        </p:txBody>
      </p:sp>
    </p:spTree>
    <p:extLst>
      <p:ext uri="{BB962C8B-B14F-4D97-AF65-F5344CB8AC3E}">
        <p14:creationId xmlns:p14="http://schemas.microsoft.com/office/powerpoint/2010/main" val="310536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C7551900-981D-4D4E-AE08-91E1B55C6D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59387" y="586017"/>
            <a:ext cx="2453003" cy="1280160"/>
          </a:xfrm>
          <a:prstGeom prst="rect">
            <a:avLst/>
          </a:prstGeom>
        </p:spPr>
      </p:pic>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570" y="4995454"/>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pic>
        <p:nvPicPr>
          <p:cNvPr id="9" name="Picture 8" descr="Logo, company name&#10;&#10;Description automatically generated">
            <a:extLst>
              <a:ext uri="{FF2B5EF4-FFF2-40B4-BE49-F238E27FC236}">
                <a16:creationId xmlns:a16="http://schemas.microsoft.com/office/drawing/2014/main" id="{C96EA14F-F461-48FE-9F1C-73BF0769FE3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84857" y="5348921"/>
            <a:ext cx="3560064" cy="1271016"/>
          </a:xfrm>
          <a:prstGeom prst="rect">
            <a:avLst/>
          </a:prstGeom>
        </p:spPr>
      </p:pic>
      <p:sp>
        <p:nvSpPr>
          <p:cNvPr id="10" name="TextBox 9">
            <a:extLst>
              <a:ext uri="{FF2B5EF4-FFF2-40B4-BE49-F238E27FC236}">
                <a16:creationId xmlns:a16="http://schemas.microsoft.com/office/drawing/2014/main" id="{752AE010-176F-43E4-9350-0BF24B747B89}"/>
              </a:ext>
            </a:extLst>
          </p:cNvPr>
          <p:cNvSpPr txBox="1"/>
          <p:nvPr userDrawn="1"/>
        </p:nvSpPr>
        <p:spPr>
          <a:xfrm>
            <a:off x="3472195" y="2115417"/>
            <a:ext cx="5174384" cy="923330"/>
          </a:xfrm>
          <a:prstGeom prst="rect">
            <a:avLst/>
          </a:prstGeom>
          <a:noFill/>
        </p:spPr>
        <p:txBody>
          <a:bodyPr wrap="square" rtlCol="0">
            <a:spAutoFit/>
          </a:bodyPr>
          <a:lstStyle/>
          <a:p>
            <a:r>
              <a:rPr lang="en-US" b="1" dirty="0"/>
              <a:t>Session 2</a:t>
            </a:r>
          </a:p>
          <a:p>
            <a:r>
              <a:rPr lang="en-US" b="1" dirty="0"/>
              <a:t>Best Practice for Physical Activity in ECE Settings: Time and Space</a:t>
            </a:r>
          </a:p>
        </p:txBody>
      </p:sp>
    </p:spTree>
    <p:extLst>
      <p:ext uri="{BB962C8B-B14F-4D97-AF65-F5344CB8AC3E}">
        <p14:creationId xmlns:p14="http://schemas.microsoft.com/office/powerpoint/2010/main" val="168424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34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9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44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09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349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endParaRPr lang="en-US" sz="2800" dirty="0">
              <a:solidFill>
                <a:srgbClr val="00426A"/>
              </a:solidFill>
              <a:latin typeface="Gotham Thin" pitchFamily="50" charset="0"/>
            </a:endParaRP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742999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endParaRPr kumimoji="0" lang="en-US" sz="1800" b="0" i="0" u="none" strike="noStrike" kern="1200" cap="none" spc="0" normalizeH="0" baseline="0" noProof="0" dirty="0">
              <a:ln>
                <a:noFill/>
              </a:ln>
              <a:solidFill>
                <a:prstClr val="black"/>
              </a:solidFill>
              <a:effectLst/>
              <a:uLnTx/>
              <a:uFillTx/>
              <a:latin typeface="Gotham"/>
              <a:ea typeface="+mn-ea"/>
              <a:cs typeface="+mn-cs"/>
            </a:endParaRP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762384"/>
      </p:ext>
    </p:extLst>
  </p:cSld>
  <p:clrMapOvr>
    <a:masterClrMapping/>
  </p:clrMapOvr>
  <p:extLst>
    <p:ext uri="{DCECCB84-F9BA-43D5-87BE-67443E8EF086}">
      <p15:sldGuideLst xmlns:p15="http://schemas.microsoft.com/office/powerpoint/2012/main">
        <p15:guide id="1" orient="horz" pos="1152">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We especially thank:</a:t>
            </a: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373538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6660A6"/>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Centers for Disease Control and Prevention (CDC) </a:t>
            </a:r>
          </a:p>
          <a:p>
            <a:pPr marL="347663" marR="0" lvl="1" indent="0" algn="l" defTabSz="914400" rtl="0" eaLnBrk="1" fontAlgn="auto" latinLnBrk="0" hangingPunct="1">
              <a:lnSpc>
                <a:spcPts val="2000"/>
              </a:lnSpc>
              <a:spcBef>
                <a:spcPts val="0"/>
              </a:spcBef>
              <a:spcAft>
                <a:spcPts val="3000"/>
              </a:spcAft>
              <a:buClr>
                <a:srgbClr val="F05A66"/>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generous funding support and expertise </a:t>
            </a:r>
          </a:p>
          <a:p>
            <a:pPr marL="347663" marR="0" lvl="0" indent="-347663" algn="l" defTabSz="914400" rtl="0" eaLnBrk="1" fontAlgn="auto" latinLnBrk="0" hangingPunct="1">
              <a:lnSpc>
                <a:spcPts val="2300"/>
              </a:lnSpc>
              <a:spcBef>
                <a:spcPts val="1000"/>
              </a:spcBef>
              <a:spcAft>
                <a:spcPts val="0"/>
              </a:spcAft>
              <a:buClr>
                <a:srgbClr val="6660A6"/>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Nemours Children’s Health </a:t>
            </a:r>
          </a:p>
          <a:p>
            <a:pPr marL="347663" marR="0" lvl="1" indent="0" algn="l" defTabSz="914400" rtl="0" eaLnBrk="1" fontAlgn="auto" latinLnBrk="0" hangingPunct="1">
              <a:lnSpc>
                <a:spcPts val="2000"/>
              </a:lnSpc>
              <a:spcBef>
                <a:spcPts val="0"/>
              </a:spcBef>
              <a:spcAft>
                <a:spcPts val="0"/>
              </a:spcAft>
              <a:buClr>
                <a:srgbClr val="F05A66"/>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product development, materials and support </a:t>
            </a:r>
          </a:p>
        </p:txBody>
      </p:sp>
      <p:sp>
        <p:nvSpPr>
          <p:cNvPr id="30" name="Title Placeholder 1">
            <a:extLst>
              <a:ext uri="{FF2B5EF4-FFF2-40B4-BE49-F238E27FC236}">
                <a16:creationId xmlns:a16="http://schemas.microsoft.com/office/drawing/2014/main" id="{092D377E-3E62-4BAC-BD1D-E3E9D07D242D}"/>
              </a:ext>
            </a:extLst>
          </p:cNvPr>
          <p:cNvSpPr txBox="1">
            <a:spLocks/>
          </p:cNvSpPr>
          <p:nvPr userDrawn="1"/>
        </p:nvSpPr>
        <p:spPr>
          <a:xfrm>
            <a:off x="4746171" y="1691817"/>
            <a:ext cx="4397829"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6660A6"/>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Dr. Diane Craft: Preschool Physical Activity Consultant </a:t>
            </a:r>
          </a:p>
          <a:p>
            <a:pPr marL="347663" marR="0" lvl="1" indent="0" algn="l" defTabSz="914400" rtl="0" eaLnBrk="1" fontAlgn="auto" latinLnBrk="0" hangingPunct="1">
              <a:lnSpc>
                <a:spcPts val="2000"/>
              </a:lnSpc>
              <a:spcBef>
                <a:spcPts val="0"/>
              </a:spcBef>
              <a:spcAft>
                <a:spcPts val="3000"/>
              </a:spcAft>
              <a:buClr>
                <a:srgbClr val="F05A66"/>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 </a:t>
            </a:r>
          </a:p>
          <a:p>
            <a:pPr marL="347663" marR="0" lvl="0" indent="-347663" algn="l" defTabSz="914400" rtl="0" eaLnBrk="1" fontAlgn="auto" latinLnBrk="0" hangingPunct="1">
              <a:lnSpc>
                <a:spcPts val="2300"/>
              </a:lnSpc>
              <a:spcBef>
                <a:spcPts val="1000"/>
              </a:spcBef>
              <a:spcAft>
                <a:spcPts val="0"/>
              </a:spcAft>
              <a:buClr>
                <a:srgbClr val="6660A6"/>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Katherine </a:t>
            </a:r>
            <a:r>
              <a:rPr kumimoji="0" lang="en-US" sz="1800" b="1" i="0" u="none" strike="noStrike" kern="1200" cap="none" spc="0" normalizeH="0" baseline="0" noProof="0" dirty="0" err="1">
                <a:ln>
                  <a:noFill/>
                </a:ln>
                <a:solidFill>
                  <a:prstClr val="black"/>
                </a:solidFill>
                <a:effectLst/>
                <a:uLnTx/>
                <a:uFillTx/>
                <a:latin typeface="Gotham"/>
                <a:ea typeface="+mn-ea"/>
                <a:cs typeface="+mn-cs"/>
              </a:rPr>
              <a:t>Falen</a:t>
            </a:r>
            <a:r>
              <a:rPr kumimoji="0" lang="en-US" sz="1800" b="1" i="0" u="none" strike="noStrike" kern="1200" cap="none" spc="0" normalizeH="0" baseline="0" noProof="0" dirty="0">
                <a:ln>
                  <a:noFill/>
                </a:ln>
                <a:solidFill>
                  <a:prstClr val="black"/>
                </a:solidFill>
                <a:effectLst/>
                <a:uLnTx/>
                <a:uFillTx/>
                <a:latin typeface="Gotham"/>
                <a:ea typeface="+mn-ea"/>
                <a:cs typeface="+mn-cs"/>
              </a:rPr>
              <a:t>, MEd: Infant/Toddler Consultant </a:t>
            </a:r>
          </a:p>
          <a:p>
            <a:pPr marL="347663" marR="0" lvl="1" indent="0" algn="l" defTabSz="914400" rtl="0" eaLnBrk="1" fontAlgn="auto" latinLnBrk="0" hangingPunct="1">
              <a:lnSpc>
                <a:spcPts val="2000"/>
              </a:lnSpc>
              <a:spcBef>
                <a:spcPts val="0"/>
              </a:spcBef>
              <a:spcAft>
                <a:spcPts val="0"/>
              </a:spcAft>
              <a:buClr>
                <a:srgbClr val="F05A66"/>
              </a:buClr>
              <a:buSzPct val="80000"/>
              <a:buFont typeface="Monotype Sorts" panose="01010601010101010101" pitchFamily="2" charset="2"/>
              <a:buNone/>
              <a:tabLst>
                <a:tab pos="682625" algn="l"/>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a:t>
            </a: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325916"/>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705414"/>
            <a:ext cx="7498446" cy="138648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dirty="0">
                <a:solidFill>
                  <a:srgbClr val="00426A"/>
                </a:solidFill>
              </a:rPr>
              <a:t>Best practices for physical activity in ECE settings:</a:t>
            </a: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138901"/>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Session 2:</a:t>
            </a:r>
          </a:p>
        </p:txBody>
      </p:sp>
      <p:sp>
        <p:nvSpPr>
          <p:cNvPr id="13" name="Title Placeholder 1">
            <a:extLst>
              <a:ext uri="{FF2B5EF4-FFF2-40B4-BE49-F238E27FC236}">
                <a16:creationId xmlns:a16="http://schemas.microsoft.com/office/drawing/2014/main" id="{1EC34982-02B1-4401-B3D8-6577358B9A5C}"/>
              </a:ext>
            </a:extLst>
          </p:cNvPr>
          <p:cNvSpPr txBox="1">
            <a:spLocks/>
          </p:cNvSpPr>
          <p:nvPr userDrawn="1"/>
        </p:nvSpPr>
        <p:spPr>
          <a:xfrm>
            <a:off x="6791875" y="3346317"/>
            <a:ext cx="1973044" cy="158780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3600" b="1" dirty="0">
                <a:solidFill>
                  <a:srgbClr val="00426A"/>
                </a:solidFill>
                <a:latin typeface="Gotham Thin" pitchFamily="50" charset="0"/>
              </a:rPr>
              <a:t>Time and space</a:t>
            </a:r>
          </a:p>
        </p:txBody>
      </p:sp>
    </p:spTree>
    <p:extLst>
      <p:ext uri="{BB962C8B-B14F-4D97-AF65-F5344CB8AC3E}">
        <p14:creationId xmlns:p14="http://schemas.microsoft.com/office/powerpoint/2010/main" val="224520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marL="739775" indent="-282575">
              <a:buFont typeface="Symbol" panose="05050102010706020507" pitchFamily="18" charset="2"/>
              <a:buChar char="¾"/>
              <a:defRPr/>
            </a:lvl2pPr>
            <a:lvl4pPr marL="14351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marL="739775" indent="-282575">
              <a:buFont typeface="Symbol" panose="05050102010706020507" pitchFamily="18" charset="2"/>
              <a:buChar char="¾"/>
              <a:defRPr/>
            </a:lvl2pPr>
            <a:lvl4pPr marL="13716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6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70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35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16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272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72"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aHtD_63rjFQ"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067334-4FE4-4E9D-9F98-3310FC696E3D}"/>
              </a:ext>
            </a:extLst>
          </p:cNvPr>
          <p:cNvSpPr>
            <a:spLocks noGrp="1"/>
          </p:cNvSpPr>
          <p:nvPr>
            <p:ph type="subTitle" idx="1"/>
          </p:nvPr>
        </p:nvSpPr>
        <p:spPr>
          <a:xfrm>
            <a:off x="3571586" y="4746170"/>
            <a:ext cx="5174384" cy="827315"/>
          </a:xfrm>
        </p:spPr>
        <p:txBody>
          <a:bodyPr/>
          <a:lstStyle/>
          <a:p>
            <a:r>
              <a:rPr lang="en-US" dirty="0"/>
              <a:t>Insert trainer information here</a:t>
            </a:r>
          </a:p>
        </p:txBody>
      </p:sp>
    </p:spTree>
    <p:extLst>
      <p:ext uri="{BB962C8B-B14F-4D97-AF65-F5344CB8AC3E}">
        <p14:creationId xmlns:p14="http://schemas.microsoft.com/office/powerpoint/2010/main" val="3896264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ECED33-EDA6-4C60-B330-9A013285FE49}"/>
              </a:ext>
            </a:extLst>
          </p:cNvPr>
          <p:cNvSpPr txBox="1">
            <a:spLocks/>
          </p:cNvSpPr>
          <p:nvPr/>
        </p:nvSpPr>
        <p:spPr>
          <a:xfrm>
            <a:off x="3724072" y="629268"/>
            <a:ext cx="4939868"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FAAD14"/>
                </a:solidFill>
                <a:latin typeface="Gotham" panose="02000504050000020004" pitchFamily="2" charset="0"/>
                <a:ea typeface="+mj-ea"/>
                <a:cs typeface="+mj-cs"/>
              </a:defRPr>
            </a:lvl1pPr>
          </a:lstStyle>
          <a:p>
            <a:pPr>
              <a:spcAft>
                <a:spcPts val="600"/>
              </a:spcAft>
            </a:pPr>
            <a:r>
              <a:rPr lang="en-US" sz="4100" dirty="0">
                <a:latin typeface="+mj-lt"/>
              </a:rPr>
              <a:t>What is tummy time for infants?</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3724073" y="2438400"/>
            <a:ext cx="4939867" cy="3785419"/>
          </a:xfrm>
        </p:spPr>
        <p:txBody>
          <a:bodyPr vert="horz" lIns="91440" tIns="45720" rIns="91440" bIns="45720" rtlCol="0">
            <a:normAutofit/>
          </a:bodyPr>
          <a:lstStyle/>
          <a:p>
            <a:pPr marL="0" indent="-228600">
              <a:buFont typeface="Arial" panose="020B0604020202020204" pitchFamily="34" charset="0"/>
              <a:buChar char="•"/>
            </a:pPr>
            <a:r>
              <a:rPr lang="en-US" sz="1700">
                <a:latin typeface="+mn-lt"/>
              </a:rPr>
              <a:t>Tummy time is placing babies on their stomachs only while they are awake and supervised </a:t>
            </a:r>
          </a:p>
          <a:p>
            <a:pPr marL="0" indent="-228600">
              <a:buFont typeface="Arial" panose="020B0604020202020204" pitchFamily="34" charset="0"/>
              <a:buChar char="•"/>
            </a:pPr>
            <a:r>
              <a:rPr lang="en-US" sz="1700">
                <a:latin typeface="+mn-lt"/>
              </a:rPr>
              <a:t>Tummy time should begin at birth </a:t>
            </a:r>
          </a:p>
          <a:p>
            <a:pPr marL="0" indent="-228600">
              <a:buFont typeface="Arial" panose="020B0604020202020204" pitchFamily="34" charset="0"/>
              <a:buChar char="•"/>
            </a:pPr>
            <a:r>
              <a:rPr lang="en-US" sz="1700" b="0">
                <a:latin typeface="+mn-lt"/>
              </a:rPr>
              <a:t>It prepares infants for sliding on their bellies and crawling and helps build upper body muscles</a:t>
            </a:r>
          </a:p>
          <a:p>
            <a:pPr marL="0" indent="-228600">
              <a:buFont typeface="Arial" panose="020B0604020202020204" pitchFamily="34" charset="0"/>
              <a:buChar char="•"/>
            </a:pPr>
            <a:r>
              <a:rPr lang="en-US" sz="1700" b="0">
                <a:latin typeface="+mn-lt"/>
              </a:rPr>
              <a:t>They need many chances to have supervised tummy time every day</a:t>
            </a:r>
          </a:p>
          <a:p>
            <a:pPr marL="0" indent="-228600">
              <a:buFont typeface="Arial" panose="020B0604020202020204" pitchFamily="34" charset="0"/>
              <a:buChar char="•"/>
            </a:pPr>
            <a:endParaRPr lang="en-US" sz="1700" b="0">
              <a:latin typeface="+mn-lt"/>
            </a:endParaRPr>
          </a:p>
        </p:txBody>
      </p:sp>
      <p:pic>
        <p:nvPicPr>
          <p:cNvPr id="7" name="Picture 6" descr="Baby boy lying down">
            <a:extLst>
              <a:ext uri="{FF2B5EF4-FFF2-40B4-BE49-F238E27FC236}">
                <a16:creationId xmlns:a16="http://schemas.microsoft.com/office/drawing/2014/main" id="{49262CA7-DB39-49E3-9727-6DAD9564C1BE}"/>
              </a:ext>
            </a:extLst>
          </p:cNvPr>
          <p:cNvPicPr>
            <a:picLocks noChangeAspect="1"/>
          </p:cNvPicPr>
          <p:nvPr/>
        </p:nvPicPr>
        <p:blipFill rotWithShape="1">
          <a:blip r:embed="rId3">
            <a:extLst>
              <a:ext uri="{28A0092B-C50C-407E-A947-70E740481C1C}">
                <a14:useLocalDpi xmlns:a14="http://schemas.microsoft.com/office/drawing/2010/main" val="0"/>
              </a:ext>
            </a:extLst>
          </a:blip>
          <a:srcRect l="40874" r="25287" b="-1"/>
          <a:stretch/>
        </p:blipFill>
        <p:spPr>
          <a:xfrm>
            <a:off x="20" y="10"/>
            <a:ext cx="3476673"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E8E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0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572001" y="1965433"/>
            <a:ext cx="4298730" cy="3363311"/>
          </a:xfrm>
        </p:spPr>
        <p:txBody>
          <a:bodyPr>
            <a:noAutofit/>
          </a:bodyPr>
          <a:lstStyle/>
          <a:p>
            <a:pPr marL="0" indent="0">
              <a:spcAft>
                <a:spcPts val="1800"/>
              </a:spcAft>
              <a:buNone/>
            </a:pPr>
            <a:r>
              <a:rPr lang="en-US" sz="1800" dirty="0"/>
              <a:t>Tummy time should happen on a firm surface </a:t>
            </a:r>
            <a:r>
              <a:rPr lang="en-US" sz="1800" b="0" dirty="0"/>
              <a:t>(on a blanket on the floor, across the caregiver’s lap or on the provider’s chest)</a:t>
            </a:r>
          </a:p>
          <a:p>
            <a:pPr marL="0" indent="0">
              <a:buNone/>
            </a:pPr>
            <a:r>
              <a:rPr lang="en-US" sz="1800" dirty="0"/>
              <a:t>You should increase the length of time and frequency as infants gain strength and enjoy the experience </a:t>
            </a:r>
          </a:p>
          <a:p>
            <a:pPr marL="0" indent="0">
              <a:buNone/>
            </a:pPr>
            <a:endParaRPr lang="en-US" sz="1800" dirty="0"/>
          </a:p>
        </p:txBody>
      </p:sp>
      <p:pic>
        <p:nvPicPr>
          <p:cNvPr id="10" name="Picture 9">
            <a:extLst>
              <a:ext uri="{FF2B5EF4-FFF2-40B4-BE49-F238E27FC236}">
                <a16:creationId xmlns:a16="http://schemas.microsoft.com/office/drawing/2014/main" id="{042F2E80-D0CD-4B08-930E-407706DC6247}"/>
              </a:ext>
            </a:extLst>
          </p:cNvPr>
          <p:cNvPicPr>
            <a:picLocks noChangeAspect="1"/>
          </p:cNvPicPr>
          <p:nvPr/>
        </p:nvPicPr>
        <p:blipFill rotWithShape="1">
          <a:blip r:embed="rId3">
            <a:extLst>
              <a:ext uri="{28A0092B-C50C-407E-A947-70E740481C1C}">
                <a14:useLocalDpi xmlns:a14="http://schemas.microsoft.com/office/drawing/2010/main" val="0"/>
              </a:ext>
            </a:extLst>
          </a:blip>
          <a:srcRect l="17376" t="24158" r="19716" b="18928"/>
          <a:stretch/>
        </p:blipFill>
        <p:spPr>
          <a:xfrm>
            <a:off x="0" y="3429000"/>
            <a:ext cx="5865477" cy="3537746"/>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310B74CC-6B10-43F0-BC31-978221001B05}"/>
              </a:ext>
            </a:extLst>
          </p:cNvPr>
          <p:cNvSpPr txBox="1">
            <a:spLocks/>
          </p:cNvSpPr>
          <p:nvPr/>
        </p:nvSpPr>
        <p:spPr>
          <a:xfrm>
            <a:off x="696566" y="763118"/>
            <a:ext cx="3691292" cy="977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FAAD14"/>
                </a:solidFill>
                <a:latin typeface="Gotham" panose="02000504050000020004" pitchFamily="2" charset="0"/>
                <a:ea typeface="+mj-ea"/>
                <a:cs typeface="+mj-cs"/>
              </a:defRPr>
            </a:lvl1pPr>
          </a:lstStyle>
          <a:p>
            <a:r>
              <a:rPr lang="en-US" sz="3200" dirty="0">
                <a:latin typeface="Gotham Black" pitchFamily="50" charset="0"/>
              </a:rPr>
              <a:t>Infants need tummy time</a:t>
            </a:r>
          </a:p>
        </p:txBody>
      </p:sp>
    </p:spTree>
    <p:extLst>
      <p:ext uri="{BB962C8B-B14F-4D97-AF65-F5344CB8AC3E}">
        <p14:creationId xmlns:p14="http://schemas.microsoft.com/office/powerpoint/2010/main" val="20486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7272CD-76E1-41C5-A6BB-94C1055F01CC}"/>
              </a:ext>
            </a:extLst>
          </p:cNvPr>
          <p:cNvPicPr>
            <a:picLocks noChangeAspect="1"/>
          </p:cNvPicPr>
          <p:nvPr/>
        </p:nvPicPr>
        <p:blipFill rotWithShape="1">
          <a:blip r:embed="rId3">
            <a:extLst>
              <a:ext uri="{28A0092B-C50C-407E-A947-70E740481C1C}">
                <a14:useLocalDpi xmlns:a14="http://schemas.microsoft.com/office/drawing/2010/main" val="0"/>
              </a:ext>
            </a:extLst>
          </a:blip>
          <a:srcRect l="31208" t="-7890" r="606" b="14442"/>
          <a:stretch/>
        </p:blipFill>
        <p:spPr>
          <a:xfrm>
            <a:off x="107729" y="2433538"/>
            <a:ext cx="4842643" cy="4424462"/>
          </a:xfrm>
          <a:prstGeom prst="rect">
            <a:avLst/>
          </a:prstGeom>
          <a:ln>
            <a:noFill/>
          </a:ln>
          <a:effectLst>
            <a:outerShdw blurRad="292100" dist="139700" dir="2700000" algn="tl" rotWithShape="0">
              <a:srgbClr val="333333">
                <a:alpha val="65000"/>
              </a:srgbClr>
            </a:outerShdw>
          </a:effectLst>
        </p:spPr>
      </p:pic>
      <p:pic>
        <p:nvPicPr>
          <p:cNvPr id="6" name="Content Placeholder 5">
            <a:extLst>
              <a:ext uri="{FF2B5EF4-FFF2-40B4-BE49-F238E27FC236}">
                <a16:creationId xmlns:a16="http://schemas.microsoft.com/office/drawing/2014/main" id="{813D900E-1323-4684-B21E-9AD70FE022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67013">
            <a:off x="4563389" y="432886"/>
            <a:ext cx="4227696" cy="5471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1239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rrow: Pentagon 40">
            <a:extLst>
              <a:ext uri="{FF2B5EF4-FFF2-40B4-BE49-F238E27FC236}">
                <a16:creationId xmlns:a16="http://schemas.microsoft.com/office/drawing/2014/main" id="{BFB76E21-9ECA-4DC1-8D05-F897E5DA72F8}"/>
              </a:ext>
            </a:extLst>
          </p:cNvPr>
          <p:cNvSpPr/>
          <p:nvPr/>
        </p:nvSpPr>
        <p:spPr>
          <a:xfrm>
            <a:off x="3920359" y="1274766"/>
            <a:ext cx="5213131"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2" name="Arrow: Pentagon 41">
            <a:extLst>
              <a:ext uri="{FF2B5EF4-FFF2-40B4-BE49-F238E27FC236}">
                <a16:creationId xmlns:a16="http://schemas.microsoft.com/office/drawing/2014/main" id="{366ECD97-2E1F-41CD-8D91-A1B612765F50}"/>
              </a:ext>
            </a:extLst>
          </p:cNvPr>
          <p:cNvSpPr/>
          <p:nvPr/>
        </p:nvSpPr>
        <p:spPr>
          <a:xfrm>
            <a:off x="-1971" y="1274766"/>
            <a:ext cx="437164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a:xfrm>
            <a:off x="628650" y="309140"/>
            <a:ext cx="7886700" cy="926645"/>
          </a:xfrm>
        </p:spPr>
        <p:txBody>
          <a:bodyPr>
            <a:noAutofit/>
          </a:bodyPr>
          <a:lstStyle/>
          <a:p>
            <a:r>
              <a:rPr lang="en-US" sz="2400" dirty="0"/>
              <a:t>How long should children be active?</a:t>
            </a:r>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1"/>
          </p:nvPr>
        </p:nvSpPr>
        <p:spPr>
          <a:xfrm>
            <a:off x="483476" y="1436801"/>
            <a:ext cx="3886200" cy="543910"/>
          </a:xfrm>
        </p:spPr>
        <p:txBody>
          <a:bodyPr>
            <a:normAutofit/>
          </a:bodyPr>
          <a:lstStyle/>
          <a:p>
            <a:pPr marL="0" indent="0">
              <a:buNone/>
            </a:pPr>
            <a:r>
              <a:rPr lang="en-US" sz="2400" dirty="0">
                <a:solidFill>
                  <a:schemeClr val="bg1"/>
                </a:solidFill>
              </a:rPr>
              <a:t>Infants </a:t>
            </a:r>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2"/>
          </p:nvPr>
        </p:nvSpPr>
        <p:spPr>
          <a:xfrm>
            <a:off x="4542873" y="1425611"/>
            <a:ext cx="3380388" cy="543910"/>
          </a:xfrm>
        </p:spPr>
        <p:txBody>
          <a:bodyPr>
            <a:normAutofit/>
          </a:bodyPr>
          <a:lstStyle/>
          <a:p>
            <a:pPr marL="0" indent="0">
              <a:buNone/>
            </a:pPr>
            <a:r>
              <a:rPr lang="en-US" sz="2400" dirty="0">
                <a:solidFill>
                  <a:schemeClr val="bg1"/>
                </a:solidFill>
              </a:rPr>
              <a:t>Toddlers/Twos</a:t>
            </a:r>
          </a:p>
        </p:txBody>
      </p:sp>
      <p:sp>
        <p:nvSpPr>
          <p:cNvPr id="33" name="Content Placeholder 3">
            <a:extLst>
              <a:ext uri="{FF2B5EF4-FFF2-40B4-BE49-F238E27FC236}">
                <a16:creationId xmlns:a16="http://schemas.microsoft.com/office/drawing/2014/main" id="{F491581D-52BB-4A23-BB41-D301FA09D7F6}"/>
              </a:ext>
            </a:extLst>
          </p:cNvPr>
          <p:cNvSpPr txBox="1">
            <a:spLocks/>
          </p:cNvSpPr>
          <p:nvPr/>
        </p:nvSpPr>
        <p:spPr>
          <a:xfrm>
            <a:off x="491580" y="2181751"/>
            <a:ext cx="3755332" cy="2661745"/>
          </a:xfrm>
          <a:prstGeom prst="rect">
            <a:avLst/>
          </a:prstGeom>
        </p:spPr>
        <p:txBody>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09C8A"/>
              </a:buClr>
            </a:pPr>
            <a:r>
              <a:rPr lang="en-US" sz="1800" dirty="0"/>
              <a:t>Tummy time: </a:t>
            </a:r>
            <a:br>
              <a:rPr lang="en-US" sz="1800" dirty="0"/>
            </a:br>
            <a:r>
              <a:rPr lang="en-US" sz="1800" b="0" dirty="0"/>
              <a:t>3-5 minutes in the beginning</a:t>
            </a:r>
          </a:p>
          <a:p>
            <a:pPr>
              <a:buClr>
                <a:srgbClr val="309C8A"/>
              </a:buClr>
            </a:pPr>
            <a:r>
              <a:rPr lang="en-US" sz="1800" dirty="0"/>
              <a:t>Outdoor play: </a:t>
            </a:r>
            <a:br>
              <a:rPr lang="en-US" sz="1800" dirty="0"/>
            </a:br>
            <a:r>
              <a:rPr lang="en-US" sz="1800" b="0" dirty="0"/>
              <a:t>2-3 times a day</a:t>
            </a:r>
          </a:p>
        </p:txBody>
      </p:sp>
      <p:sp>
        <p:nvSpPr>
          <p:cNvPr id="35" name="Content Placeholder 3">
            <a:extLst>
              <a:ext uri="{FF2B5EF4-FFF2-40B4-BE49-F238E27FC236}">
                <a16:creationId xmlns:a16="http://schemas.microsoft.com/office/drawing/2014/main" id="{61EE9FE5-7BD8-43FA-81E6-A58C768ACF92}"/>
              </a:ext>
            </a:extLst>
          </p:cNvPr>
          <p:cNvSpPr txBox="1">
            <a:spLocks/>
          </p:cNvSpPr>
          <p:nvPr/>
        </p:nvSpPr>
        <p:spPr>
          <a:xfrm>
            <a:off x="4572000" y="2201411"/>
            <a:ext cx="3951453" cy="2829910"/>
          </a:xfrm>
          <a:prstGeom prst="rect">
            <a:avLst/>
          </a:prstGeom>
        </p:spPr>
        <p:txBody>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09C8A"/>
              </a:buClr>
            </a:pPr>
            <a:r>
              <a:rPr lang="en-US" sz="1800" dirty="0" err="1"/>
              <a:t>MVPA</a:t>
            </a:r>
            <a:r>
              <a:rPr lang="en-US" sz="1800" dirty="0"/>
              <a:t> time: </a:t>
            </a:r>
            <a:br>
              <a:rPr lang="en-US" sz="1800" dirty="0"/>
            </a:br>
            <a:r>
              <a:rPr lang="en-US" sz="1800" b="0" dirty="0"/>
              <a:t>60-90 minutes every day</a:t>
            </a:r>
            <a:endParaRPr lang="en-US" sz="1800" dirty="0"/>
          </a:p>
          <a:p>
            <a:pPr>
              <a:buClr>
                <a:srgbClr val="309C8A"/>
              </a:buClr>
            </a:pPr>
            <a:r>
              <a:rPr lang="en-US" sz="1800" dirty="0"/>
              <a:t>Outdoor play: </a:t>
            </a:r>
            <a:br>
              <a:rPr lang="en-US" sz="1800" dirty="0"/>
            </a:br>
            <a:r>
              <a:rPr lang="en-US" sz="1800" b="0" dirty="0"/>
              <a:t>60-90 minutes every day </a:t>
            </a:r>
          </a:p>
          <a:p>
            <a:pPr marL="0" indent="0">
              <a:buClr>
                <a:srgbClr val="309C8A"/>
              </a:buClr>
              <a:buNone/>
            </a:pPr>
            <a:r>
              <a:rPr lang="en-US" sz="1800" b="0" dirty="0"/>
              <a:t>     2-3 times a day </a:t>
            </a:r>
          </a:p>
        </p:txBody>
      </p:sp>
      <p:pic>
        <p:nvPicPr>
          <p:cNvPr id="36" name="Picture 35" descr="A picture containing person&#10;&#10;Description automatically generated">
            <a:extLst>
              <a:ext uri="{FF2B5EF4-FFF2-40B4-BE49-F238E27FC236}">
                <a16:creationId xmlns:a16="http://schemas.microsoft.com/office/drawing/2014/main" id="{1B769C9A-C876-4176-9A16-B792523DF72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l="13657" t="10086" r="54069" b="4667"/>
          <a:stretch/>
        </p:blipFill>
        <p:spPr>
          <a:xfrm>
            <a:off x="7212563" y="3420826"/>
            <a:ext cx="1951947" cy="3437173"/>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id="{0618B5B2-494E-47A0-B025-A639E896C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141" y="4211532"/>
            <a:ext cx="4305335" cy="301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21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33"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99C5EE70-B697-426A-B5F6-78CD15C33C96}"/>
              </a:ext>
            </a:extLst>
          </p:cNvPr>
          <p:cNvSpPr/>
          <p:nvPr/>
        </p:nvSpPr>
        <p:spPr>
          <a:xfrm>
            <a:off x="4247163" y="1369356"/>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a16="http://schemas.microsoft.com/office/drawing/2014/main" id="{44AC4B6A-FF94-4BAD-874D-6D72A1A5B3DB}"/>
              </a:ext>
            </a:extLst>
          </p:cNvPr>
          <p:cNvSpPr/>
          <p:nvPr/>
        </p:nvSpPr>
        <p:spPr>
          <a:xfrm>
            <a:off x="-1972" y="1369356"/>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a:xfrm>
            <a:off x="628650" y="365126"/>
            <a:ext cx="8162810" cy="926645"/>
          </a:xfrm>
        </p:spPr>
        <p:txBody>
          <a:bodyPr>
            <a:noAutofit/>
          </a:bodyPr>
          <a:lstStyle/>
          <a:p>
            <a:r>
              <a:rPr lang="en-US" sz="2200" dirty="0"/>
              <a:t>Moderate to vigorous activity combines activity types</a:t>
            </a:r>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1"/>
          </p:nvPr>
        </p:nvSpPr>
        <p:spPr>
          <a:xfrm>
            <a:off x="628650" y="1490730"/>
            <a:ext cx="3886200" cy="454588"/>
          </a:xfrm>
        </p:spPr>
        <p:txBody>
          <a:bodyPr>
            <a:normAutofit/>
          </a:bodyPr>
          <a:lstStyle/>
          <a:p>
            <a:pPr marL="0" indent="0">
              <a:buNone/>
            </a:pPr>
            <a:r>
              <a:rPr lang="en-US" sz="2400" dirty="0">
                <a:solidFill>
                  <a:schemeClr val="bg1"/>
                </a:solidFill>
              </a:rPr>
              <a:t>Moderate intensity</a:t>
            </a:r>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2"/>
          </p:nvPr>
        </p:nvSpPr>
        <p:spPr>
          <a:xfrm>
            <a:off x="5247290" y="1515489"/>
            <a:ext cx="3886200" cy="614089"/>
          </a:xfrm>
        </p:spPr>
        <p:txBody>
          <a:bodyPr>
            <a:normAutofit/>
          </a:bodyPr>
          <a:lstStyle/>
          <a:p>
            <a:pPr marL="0" indent="0">
              <a:buNone/>
            </a:pPr>
            <a:r>
              <a:rPr lang="en-US" sz="2400" dirty="0">
                <a:solidFill>
                  <a:schemeClr val="bg1"/>
                </a:solidFill>
              </a:rPr>
              <a:t>Vigorous intensity</a:t>
            </a:r>
          </a:p>
        </p:txBody>
      </p:sp>
      <p:grpSp>
        <p:nvGrpSpPr>
          <p:cNvPr id="18" name="Group 17">
            <a:extLst>
              <a:ext uri="{FF2B5EF4-FFF2-40B4-BE49-F238E27FC236}">
                <a16:creationId xmlns:a16="http://schemas.microsoft.com/office/drawing/2014/main" id="{3B449367-6DB0-4F2C-AB4A-0112462475B9}"/>
              </a:ext>
            </a:extLst>
          </p:cNvPr>
          <p:cNvGrpSpPr/>
          <p:nvPr/>
        </p:nvGrpSpPr>
        <p:grpSpPr>
          <a:xfrm>
            <a:off x="-39701" y="3429000"/>
            <a:ext cx="9117299" cy="3703930"/>
            <a:chOff x="0" y="3500807"/>
            <a:chExt cx="9117299" cy="3703930"/>
          </a:xfrm>
        </p:grpSpPr>
        <p:pic>
          <p:nvPicPr>
            <p:cNvPr id="11" name="Picture 10">
              <a:extLst>
                <a:ext uri="{FF2B5EF4-FFF2-40B4-BE49-F238E27FC236}">
                  <a16:creationId xmlns:a16="http://schemas.microsoft.com/office/drawing/2014/main" id="{D8F25E4E-4DE7-4EAD-A732-7819C2DE1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967" y="4530063"/>
              <a:ext cx="1783117" cy="2674674"/>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person, young&#10;&#10;Description automatically generated">
              <a:extLst>
                <a:ext uri="{FF2B5EF4-FFF2-40B4-BE49-F238E27FC236}">
                  <a16:creationId xmlns:a16="http://schemas.microsoft.com/office/drawing/2014/main" id="{96E670BF-9A25-4E3F-8CC4-902BF2EEC926}"/>
                </a:ext>
              </a:extLst>
            </p:cNvPr>
            <p:cNvPicPr>
              <a:picLocks noChangeAspect="1"/>
            </p:cNvPicPr>
            <p:nvPr/>
          </p:nvPicPr>
          <p:blipFill rotWithShape="1">
            <a:blip r:embed="rId4">
              <a:extLst>
                <a:ext uri="{28A0092B-C50C-407E-A947-70E740481C1C}">
                  <a14:useLocalDpi xmlns:a14="http://schemas.microsoft.com/office/drawing/2010/main" val="0"/>
                </a:ext>
              </a:extLst>
            </a:blip>
            <a:srcRect l="20009" t="4829" r="11565" b="9647"/>
            <a:stretch/>
          </p:blipFill>
          <p:spPr>
            <a:xfrm>
              <a:off x="6111341" y="4453285"/>
              <a:ext cx="3005958" cy="2504688"/>
            </a:xfrm>
            <a:prstGeom prst="rect">
              <a:avLst/>
            </a:prstGeom>
            <a:ln>
              <a:noFill/>
            </a:ln>
            <a:effectLst>
              <a:outerShdw blurRad="292100" dist="139700" dir="2700000" algn="tl" rotWithShape="0">
                <a:srgbClr val="333333">
                  <a:alpha val="65000"/>
                </a:srgbClr>
              </a:outerShdw>
            </a:effectLst>
          </p:spPr>
        </p:pic>
        <p:pic>
          <p:nvPicPr>
            <p:cNvPr id="15" name="Picture 14" descr="A child holding a baseball bat&#10;&#10;Description automatically generated with low confidence">
              <a:extLst>
                <a:ext uri="{FF2B5EF4-FFF2-40B4-BE49-F238E27FC236}">
                  <a16:creationId xmlns:a16="http://schemas.microsoft.com/office/drawing/2014/main" id="{117CE0F0-BF60-452C-8D14-646AA4DD0B37}"/>
                </a:ext>
              </a:extLst>
            </p:cNvPr>
            <p:cNvPicPr>
              <a:picLocks noChangeAspect="1"/>
            </p:cNvPicPr>
            <p:nvPr/>
          </p:nvPicPr>
          <p:blipFill rotWithShape="1">
            <a:blip r:embed="rId5">
              <a:extLst>
                <a:ext uri="{28A0092B-C50C-407E-A947-70E740481C1C}">
                  <a14:useLocalDpi xmlns:a14="http://schemas.microsoft.com/office/drawing/2010/main" val="0"/>
                </a:ext>
              </a:extLst>
            </a:blip>
            <a:srcRect l="45791" t="18977" r="16467" b="11911"/>
            <a:stretch/>
          </p:blipFill>
          <p:spPr>
            <a:xfrm>
              <a:off x="0" y="4353312"/>
              <a:ext cx="1953132" cy="2625682"/>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person, sport&#10;&#10;Description automatically generated">
              <a:extLst>
                <a:ext uri="{FF2B5EF4-FFF2-40B4-BE49-F238E27FC236}">
                  <a16:creationId xmlns:a16="http://schemas.microsoft.com/office/drawing/2014/main" id="{CAB68FB7-A7AA-499B-B6E8-B6996DCA0AEC}"/>
                </a:ext>
              </a:extLst>
            </p:cNvPr>
            <p:cNvPicPr>
              <a:picLocks noChangeAspect="1"/>
            </p:cNvPicPr>
            <p:nvPr/>
          </p:nvPicPr>
          <p:blipFill rotWithShape="1">
            <a:blip r:embed="rId6">
              <a:extLst>
                <a:ext uri="{28A0092B-C50C-407E-A947-70E740481C1C}">
                  <a14:useLocalDpi xmlns:a14="http://schemas.microsoft.com/office/drawing/2010/main" val="0"/>
                </a:ext>
              </a:extLst>
            </a:blip>
            <a:srcRect l="13751" t="9995" r="37922" b="18167"/>
            <a:stretch/>
          </p:blipFill>
          <p:spPr>
            <a:xfrm>
              <a:off x="1564221" y="3699766"/>
              <a:ext cx="1513491" cy="3258207"/>
            </a:xfrm>
            <a:prstGeom prst="rect">
              <a:avLst/>
            </a:prstGeom>
            <a:ln>
              <a:noFill/>
            </a:ln>
            <a:effectLst>
              <a:outerShdw blurRad="292100" dist="139700" dir="2700000" algn="tl" rotWithShape="0">
                <a:srgbClr val="333333">
                  <a:alpha val="65000"/>
                </a:srgbClr>
              </a:outerShdw>
            </a:effectLst>
          </p:spPr>
        </p:pic>
        <p:pic>
          <p:nvPicPr>
            <p:cNvPr id="9" name="Picture 8" descr="A young child in a pink dress dancing&#10;&#10;Description automatically generated with low confidence">
              <a:extLst>
                <a:ext uri="{FF2B5EF4-FFF2-40B4-BE49-F238E27FC236}">
                  <a16:creationId xmlns:a16="http://schemas.microsoft.com/office/drawing/2014/main" id="{71E0527A-552B-47CE-8C2D-9970DC96B4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0251" y="3500807"/>
              <a:ext cx="2238129" cy="3357193"/>
            </a:xfrm>
            <a:prstGeom prst="rect">
              <a:avLst/>
            </a:prstGeom>
            <a:ln>
              <a:noFill/>
            </a:ln>
            <a:effectLst>
              <a:outerShdw blurRad="292100" dist="139700" dir="2700000" algn="tl" rotWithShape="0">
                <a:srgbClr val="333333">
                  <a:alpha val="65000"/>
                </a:srgbClr>
              </a:outerShdw>
            </a:effectLst>
          </p:spPr>
        </p:pic>
      </p:grpSp>
      <p:sp>
        <p:nvSpPr>
          <p:cNvPr id="16" name="Content Placeholder 3">
            <a:extLst>
              <a:ext uri="{FF2B5EF4-FFF2-40B4-BE49-F238E27FC236}">
                <a16:creationId xmlns:a16="http://schemas.microsoft.com/office/drawing/2014/main" id="{504830ED-157D-44D9-B2CA-BFBDB2C74279}"/>
              </a:ext>
            </a:extLst>
          </p:cNvPr>
          <p:cNvSpPr txBox="1">
            <a:spLocks/>
          </p:cNvSpPr>
          <p:nvPr/>
        </p:nvSpPr>
        <p:spPr>
          <a:xfrm>
            <a:off x="642444" y="2140000"/>
            <a:ext cx="3618513" cy="1090042"/>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300"/>
              </a:spcBef>
              <a:spcAft>
                <a:spcPts val="1200"/>
              </a:spcAft>
              <a:buNone/>
            </a:pPr>
            <a:r>
              <a:rPr lang="en-US" sz="1600" b="0" dirty="0"/>
              <a:t>Causes children’s heart to beat faster and their breath to be harder, but still allows them to talk easily</a:t>
            </a:r>
          </a:p>
          <a:p>
            <a:pPr marL="0" indent="0">
              <a:spcBef>
                <a:spcPts val="300"/>
              </a:spcBef>
              <a:buNone/>
            </a:pPr>
            <a:r>
              <a:rPr lang="en-US" sz="1600" b="0" dirty="0"/>
              <a:t>Can be a brisk walk</a:t>
            </a:r>
          </a:p>
        </p:txBody>
      </p:sp>
      <p:sp>
        <p:nvSpPr>
          <p:cNvPr id="19" name="Content Placeholder 4">
            <a:extLst>
              <a:ext uri="{FF2B5EF4-FFF2-40B4-BE49-F238E27FC236}">
                <a16:creationId xmlns:a16="http://schemas.microsoft.com/office/drawing/2014/main" id="{C499088A-43A2-4CAC-B8B2-341E6D7DA5B4}"/>
              </a:ext>
            </a:extLst>
          </p:cNvPr>
          <p:cNvSpPr txBox="1">
            <a:spLocks/>
          </p:cNvSpPr>
          <p:nvPr/>
        </p:nvSpPr>
        <p:spPr>
          <a:xfrm>
            <a:off x="5257800" y="2132786"/>
            <a:ext cx="3402724" cy="1928358"/>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300"/>
              </a:spcBef>
              <a:buFont typeface="Monotype Sorts" panose="01010601010101010101" pitchFamily="2" charset="2"/>
              <a:buNone/>
            </a:pPr>
            <a:r>
              <a:rPr lang="en-US" sz="1600" b="0" dirty="0"/>
              <a:t>Causes children's’ heart to beat </a:t>
            </a:r>
            <a:r>
              <a:rPr lang="en-US" sz="1600" b="0" u="sng" dirty="0"/>
              <a:t>much</a:t>
            </a:r>
            <a:r>
              <a:rPr lang="en-US" sz="1600" b="0" dirty="0"/>
              <a:t> faster than normal and their breath to be </a:t>
            </a:r>
            <a:r>
              <a:rPr lang="en-US" sz="1600" b="0" u="sng" dirty="0"/>
              <a:t>much</a:t>
            </a:r>
            <a:r>
              <a:rPr lang="en-US" sz="1600" b="0" dirty="0"/>
              <a:t> harder than normal leaving them “breathless”</a:t>
            </a:r>
          </a:p>
          <a:p>
            <a:pPr marL="0" indent="0">
              <a:lnSpc>
                <a:spcPts val="1800"/>
              </a:lnSpc>
              <a:spcBef>
                <a:spcPts val="300"/>
              </a:spcBef>
              <a:buFont typeface="Monotype Sorts" panose="01010601010101010101" pitchFamily="2" charset="2"/>
              <a:buNone/>
            </a:pPr>
            <a:endParaRPr lang="en-US" sz="1600" b="0" baseline="30000" dirty="0"/>
          </a:p>
          <a:p>
            <a:pPr marL="0" indent="0">
              <a:lnSpc>
                <a:spcPts val="1800"/>
              </a:lnSpc>
              <a:spcBef>
                <a:spcPts val="300"/>
              </a:spcBef>
              <a:buFont typeface="Monotype Sorts" panose="01010601010101010101" pitchFamily="2" charset="2"/>
              <a:buNone/>
            </a:pPr>
            <a:r>
              <a:rPr lang="en-US" sz="1600" b="0" dirty="0"/>
              <a:t>Can be running</a:t>
            </a:r>
          </a:p>
        </p:txBody>
      </p:sp>
    </p:spTree>
    <p:extLst>
      <p:ext uri="{BB962C8B-B14F-4D97-AF65-F5344CB8AC3E}">
        <p14:creationId xmlns:p14="http://schemas.microsoft.com/office/powerpoint/2010/main" val="73019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4648200" y="577761"/>
            <a:ext cx="4217277" cy="1230560"/>
          </a:xfrm>
        </p:spPr>
        <p:txBody>
          <a:bodyPr>
            <a:noAutofit/>
          </a:bodyPr>
          <a:lstStyle/>
          <a:p>
            <a:pPr>
              <a:spcAft>
                <a:spcPts val="1200"/>
              </a:spcAft>
            </a:pPr>
            <a:r>
              <a:rPr lang="en-US" sz="2000" dirty="0"/>
              <a:t>Toddlers need indoor or outdoor moderate-to-vigorous physical activity every day</a:t>
            </a:r>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4294967295"/>
          </p:nvPr>
        </p:nvSpPr>
        <p:spPr>
          <a:xfrm>
            <a:off x="4648200" y="2252810"/>
            <a:ext cx="4117428" cy="4732518"/>
          </a:xfrm>
        </p:spPr>
        <p:txBody>
          <a:bodyPr>
            <a:noAutofit/>
          </a:bodyPr>
          <a:lstStyle/>
          <a:p>
            <a:pPr marL="0" indent="0">
              <a:lnSpc>
                <a:spcPts val="2100"/>
              </a:lnSpc>
              <a:buNone/>
            </a:pPr>
            <a:r>
              <a:rPr lang="en-US" sz="1800" dirty="0"/>
              <a:t>Toddlers have a distinct gait or </a:t>
            </a:r>
            <a:r>
              <a:rPr lang="en-US" sz="1800" i="1" dirty="0"/>
              <a:t>toddle</a:t>
            </a:r>
            <a:r>
              <a:rPr lang="en-US" sz="1800" dirty="0"/>
              <a:t> displayed with the developing movement skills </a:t>
            </a:r>
          </a:p>
          <a:p>
            <a:pPr marL="0" indent="0">
              <a:lnSpc>
                <a:spcPts val="2100"/>
              </a:lnSpc>
              <a:buNone/>
            </a:pPr>
            <a:endParaRPr lang="en-US" sz="1800" dirty="0"/>
          </a:p>
          <a:p>
            <a:pPr marL="0" indent="0">
              <a:lnSpc>
                <a:spcPts val="2100"/>
              </a:lnSpc>
              <a:buNone/>
            </a:pPr>
            <a:r>
              <a:rPr lang="en-US" sz="1800" b="0" dirty="0"/>
              <a:t>They typically walk with legs wide apart and shift their weight from side to side using the arms to balance </a:t>
            </a:r>
          </a:p>
          <a:p>
            <a:pPr marL="0" indent="0">
              <a:lnSpc>
                <a:spcPts val="2100"/>
              </a:lnSpc>
              <a:buNone/>
            </a:pPr>
            <a:r>
              <a:rPr lang="en-US" sz="1800" b="0" dirty="0"/>
              <a:t>They are developing balance, control, coordination, and strength</a:t>
            </a:r>
            <a:r>
              <a:rPr lang="en-US" sz="1800" dirty="0"/>
              <a:t> </a:t>
            </a:r>
          </a:p>
        </p:txBody>
      </p:sp>
      <p:pic>
        <p:nvPicPr>
          <p:cNvPr id="7" name="Picture 6" descr="A picture containing person, child, young, sport&#10;&#10;Description automatically generated">
            <a:extLst>
              <a:ext uri="{FF2B5EF4-FFF2-40B4-BE49-F238E27FC236}">
                <a16:creationId xmlns:a16="http://schemas.microsoft.com/office/drawing/2014/main" id="{2D13CF66-4461-49D3-B193-DB6A6E35C3D4}"/>
              </a:ext>
            </a:extLst>
          </p:cNvPr>
          <p:cNvPicPr>
            <a:picLocks noChangeAspect="1"/>
          </p:cNvPicPr>
          <p:nvPr/>
        </p:nvPicPr>
        <p:blipFill rotWithShape="1">
          <a:blip r:embed="rId3">
            <a:extLst>
              <a:ext uri="{28A0092B-C50C-407E-A947-70E740481C1C}">
                <a14:useLocalDpi xmlns:a14="http://schemas.microsoft.com/office/drawing/2010/main" val="0"/>
              </a:ext>
            </a:extLst>
          </a:blip>
          <a:srcRect l="10521" t="7952" r="14298" b="7378"/>
          <a:stretch/>
        </p:blipFill>
        <p:spPr>
          <a:xfrm>
            <a:off x="168164" y="136799"/>
            <a:ext cx="3962399" cy="6721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890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162911" y="876302"/>
            <a:ext cx="3901089" cy="998538"/>
          </a:xfrm>
        </p:spPr>
        <p:txBody>
          <a:bodyPr>
            <a:noAutofit/>
          </a:bodyPr>
          <a:lstStyle/>
          <a:p>
            <a:r>
              <a:rPr lang="en-US" sz="2400" dirty="0"/>
              <a:t>Preschoolers need more time for physical activity than toddlers</a:t>
            </a:r>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4294967295"/>
          </p:nvPr>
        </p:nvSpPr>
        <p:spPr>
          <a:xfrm>
            <a:off x="467711" y="2988910"/>
            <a:ext cx="5735865" cy="3101770"/>
          </a:xfrm>
        </p:spPr>
        <p:txBody>
          <a:bodyPr>
            <a:noAutofit/>
          </a:bodyPr>
          <a:lstStyle/>
          <a:p>
            <a:pPr marL="0" indent="0">
              <a:lnSpc>
                <a:spcPts val="2500"/>
              </a:lnSpc>
              <a:buNone/>
            </a:pPr>
            <a:r>
              <a:rPr lang="en-US" sz="2000" dirty="0"/>
              <a:t>They typically have more stamina and have developed motor skills that support movement for increased durations of time </a:t>
            </a:r>
          </a:p>
          <a:p>
            <a:pPr marL="0" indent="0">
              <a:lnSpc>
                <a:spcPts val="2400"/>
              </a:lnSpc>
              <a:spcAft>
                <a:spcPts val="1800"/>
              </a:spcAft>
              <a:buNone/>
            </a:pPr>
            <a:r>
              <a:rPr lang="en-US" sz="2000" dirty="0"/>
              <a:t>Best for preschoolers:</a:t>
            </a:r>
            <a:br>
              <a:rPr lang="en-US" sz="2000" dirty="0"/>
            </a:br>
            <a:r>
              <a:rPr lang="en-US" sz="2000" b="0" dirty="0"/>
              <a:t>90-120 minutes every day</a:t>
            </a:r>
          </a:p>
          <a:p>
            <a:pPr marL="0" indent="0">
              <a:lnSpc>
                <a:spcPts val="2400"/>
              </a:lnSpc>
              <a:buNone/>
            </a:pPr>
            <a:r>
              <a:rPr lang="en-US" sz="2000" dirty="0"/>
              <a:t>Physical activity can be accumulated in short 10- to 15- minute bursts across the child-care day</a:t>
            </a:r>
          </a:p>
          <a:p>
            <a:pPr marL="0" indent="0">
              <a:lnSpc>
                <a:spcPts val="2500"/>
              </a:lnSpc>
              <a:buNone/>
            </a:pPr>
            <a:endParaRPr lang="en-US" sz="2000" dirty="0"/>
          </a:p>
        </p:txBody>
      </p:sp>
      <p:pic>
        <p:nvPicPr>
          <p:cNvPr id="6" name="Picture 5">
            <a:extLst>
              <a:ext uri="{FF2B5EF4-FFF2-40B4-BE49-F238E27FC236}">
                <a16:creationId xmlns:a16="http://schemas.microsoft.com/office/drawing/2014/main" id="{0C83A842-7368-4B6C-8288-3F8145F26542}"/>
              </a:ext>
            </a:extLst>
          </p:cNvPr>
          <p:cNvPicPr>
            <a:picLocks noChangeAspect="1"/>
          </p:cNvPicPr>
          <p:nvPr/>
        </p:nvPicPr>
        <p:blipFill rotWithShape="1">
          <a:blip r:embed="rId3">
            <a:extLst>
              <a:ext uri="{28A0092B-C50C-407E-A947-70E740481C1C}">
                <a14:useLocalDpi xmlns:a14="http://schemas.microsoft.com/office/drawing/2010/main" val="0"/>
              </a:ext>
            </a:extLst>
          </a:blip>
          <a:srcRect l="28148" t="28476" r="47256"/>
          <a:stretch/>
        </p:blipFill>
        <p:spPr>
          <a:xfrm>
            <a:off x="6203576" y="861983"/>
            <a:ext cx="2940424" cy="5757478"/>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id="{57F75FB0-8705-4A5D-B143-A3EA58312E69}"/>
              </a:ext>
            </a:extLst>
          </p:cNvPr>
          <p:cNvSpPr/>
          <p:nvPr/>
        </p:nvSpPr>
        <p:spPr>
          <a:xfrm>
            <a:off x="6138432" y="4342571"/>
            <a:ext cx="304800" cy="394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1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41B42A-495F-4113-80DF-BD2A6DD30573}"/>
              </a:ext>
            </a:extLst>
          </p:cNvPr>
          <p:cNvSpPr/>
          <p:nvPr/>
        </p:nvSpPr>
        <p:spPr>
          <a:xfrm>
            <a:off x="302830" y="0"/>
            <a:ext cx="2944867" cy="2057400"/>
          </a:xfrm>
          <a:prstGeom prst="rect">
            <a:avLst/>
          </a:prstGeom>
          <a:solidFill>
            <a:srgbClr val="0042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911DE-40A0-4E2F-A040-01C9B51D30F3}"/>
              </a:ext>
            </a:extLst>
          </p:cNvPr>
          <p:cNvSpPr>
            <a:spLocks noGrp="1"/>
          </p:cNvSpPr>
          <p:nvPr>
            <p:ph type="title"/>
          </p:nvPr>
        </p:nvSpPr>
        <p:spPr>
          <a:xfrm>
            <a:off x="493986" y="396657"/>
            <a:ext cx="2627586" cy="1505715"/>
          </a:xfrm>
        </p:spPr>
        <p:txBody>
          <a:bodyPr>
            <a:noAutofit/>
          </a:bodyPr>
          <a:lstStyle/>
          <a:p>
            <a:r>
              <a:rPr lang="en-US" sz="3200" dirty="0"/>
              <a:t>Reflect on best practices</a:t>
            </a:r>
          </a:p>
        </p:txBody>
      </p:sp>
      <p:pic>
        <p:nvPicPr>
          <p:cNvPr id="9" name="Picture 8" descr="Table&#10;&#10;Description automatically generated">
            <a:extLst>
              <a:ext uri="{FF2B5EF4-FFF2-40B4-BE49-F238E27FC236}">
                <a16:creationId xmlns:a16="http://schemas.microsoft.com/office/drawing/2014/main" id="{A14083D1-8414-4A66-99C1-8EFB7A055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40" y="182880"/>
            <a:ext cx="5703680" cy="6400800"/>
          </a:xfrm>
          <a:prstGeom prst="rect">
            <a:avLst/>
          </a:prstGeom>
        </p:spPr>
      </p:pic>
      <p:sp>
        <p:nvSpPr>
          <p:cNvPr id="5" name="Callout: Line with No Border 4">
            <a:extLst>
              <a:ext uri="{FF2B5EF4-FFF2-40B4-BE49-F238E27FC236}">
                <a16:creationId xmlns:a16="http://schemas.microsoft.com/office/drawing/2014/main" id="{70CBBB50-9EBF-466D-9439-473147B3BF3D}"/>
              </a:ext>
            </a:extLst>
          </p:cNvPr>
          <p:cNvSpPr/>
          <p:nvPr/>
        </p:nvSpPr>
        <p:spPr>
          <a:xfrm flipH="1">
            <a:off x="302829" y="3034393"/>
            <a:ext cx="2534963" cy="856592"/>
          </a:xfrm>
          <a:prstGeom prst="callout1">
            <a:avLst>
              <a:gd name="adj1" fmla="val 18750"/>
              <a:gd name="adj2" fmla="val -8333"/>
              <a:gd name="adj3" fmla="val -161022"/>
              <a:gd name="adj4" fmla="val -101082"/>
            </a:avLst>
          </a:pr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26A"/>
                </a:solidFill>
              </a:rPr>
              <a:t>Is time a strength or area of improvement?</a:t>
            </a:r>
          </a:p>
        </p:txBody>
      </p:sp>
    </p:spTree>
    <p:extLst>
      <p:ext uri="{BB962C8B-B14F-4D97-AF65-F5344CB8AC3E}">
        <p14:creationId xmlns:p14="http://schemas.microsoft.com/office/powerpoint/2010/main" val="4092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p:txBody>
          <a:bodyPr>
            <a:normAutofit/>
          </a:bodyPr>
          <a:lstStyle/>
          <a:p>
            <a:r>
              <a:rPr lang="en-US" sz="4800" dirty="0"/>
              <a:t>Activity break!</a:t>
            </a:r>
          </a:p>
        </p:txBody>
      </p:sp>
      <p:sp>
        <p:nvSpPr>
          <p:cNvPr id="4" name="Text Placeholder 3">
            <a:extLst>
              <a:ext uri="{FF2B5EF4-FFF2-40B4-BE49-F238E27FC236}">
                <a16:creationId xmlns:a16="http://schemas.microsoft.com/office/drawing/2014/main" id="{D6E73F01-AFF5-4CDE-BC79-FFDA0E0C2B53}"/>
              </a:ext>
            </a:extLst>
          </p:cNvPr>
          <p:cNvSpPr>
            <a:spLocks noGrp="1"/>
          </p:cNvSpPr>
          <p:nvPr>
            <p:ph type="body" sz="half" idx="4294967295"/>
          </p:nvPr>
        </p:nvSpPr>
        <p:spPr>
          <a:xfrm>
            <a:off x="2324100" y="1291771"/>
            <a:ext cx="4495800" cy="855663"/>
          </a:xfrm>
        </p:spPr>
        <p:txBody>
          <a:bodyPr>
            <a:normAutofit/>
          </a:bodyPr>
          <a:lstStyle/>
          <a:p>
            <a:pPr marL="0" indent="0">
              <a:buNone/>
            </a:pPr>
            <a:r>
              <a:rPr lang="en-US" sz="4000" dirty="0"/>
              <a:t>Beach Ball High </a:t>
            </a:r>
          </a:p>
        </p:txBody>
      </p:sp>
      <p:pic>
        <p:nvPicPr>
          <p:cNvPr id="4098" name="Picture 2" descr="Amazon.com: 4E's Novelty Beach Balls Bulk [24 Pack] Large 16 inch  Inflatable Beach Ball, Rainbow Color - Pool Toys for Kids, Beach Toys,  Summer Toys, Summer Birthday Party Favors, End of Year">
            <a:extLst>
              <a:ext uri="{FF2B5EF4-FFF2-40B4-BE49-F238E27FC236}">
                <a16:creationId xmlns:a16="http://schemas.microsoft.com/office/drawing/2014/main" id="{332C0000-C196-435F-A65A-3E127D62D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012" y="2478817"/>
            <a:ext cx="3487612" cy="356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0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9DFB62-A08F-447E-8586-FF75A3BFF016}"/>
              </a:ext>
            </a:extLst>
          </p:cNvPr>
          <p:cNvGrpSpPr/>
          <p:nvPr/>
        </p:nvGrpSpPr>
        <p:grpSpPr>
          <a:xfrm>
            <a:off x="3370258" y="-10889"/>
            <a:ext cx="5773742" cy="6647689"/>
            <a:chOff x="3068506" y="10808"/>
            <a:chExt cx="5773742" cy="6647689"/>
          </a:xfrm>
        </p:grpSpPr>
        <p:pic>
          <p:nvPicPr>
            <p:cNvPr id="26" name="Picture 25">
              <a:extLst>
                <a:ext uri="{FF2B5EF4-FFF2-40B4-BE49-F238E27FC236}">
                  <a16:creationId xmlns:a16="http://schemas.microsoft.com/office/drawing/2014/main" id="{AA8D7B7C-4C41-4C6F-B19B-E0FE51AFD0D3}"/>
                </a:ext>
              </a:extLst>
            </p:cNvPr>
            <p:cNvPicPr>
              <a:picLocks noChangeAspect="1"/>
            </p:cNvPicPr>
            <p:nvPr/>
          </p:nvPicPr>
          <p:blipFill rotWithShape="1">
            <a:blip r:embed="rId3">
              <a:extLst>
                <a:ext uri="{28A0092B-C50C-407E-A947-70E740481C1C}">
                  <a14:useLocalDpi xmlns:a14="http://schemas.microsoft.com/office/drawing/2010/main" val="0"/>
                </a:ext>
              </a:extLst>
            </a:blip>
            <a:srcRect l="-5568" t="6892" r="11461" b="6968"/>
            <a:stretch/>
          </p:blipFill>
          <p:spPr>
            <a:xfrm>
              <a:off x="4023303" y="23226"/>
              <a:ext cx="4818945" cy="6635271"/>
            </a:xfrm>
            <a:prstGeom prst="rect">
              <a:avLst/>
            </a:prstGeom>
          </p:spPr>
        </p:pic>
        <p:sp>
          <p:nvSpPr>
            <p:cNvPr id="25" name="Rectangle 24">
              <a:extLst>
                <a:ext uri="{FF2B5EF4-FFF2-40B4-BE49-F238E27FC236}">
                  <a16:creationId xmlns:a16="http://schemas.microsoft.com/office/drawing/2014/main" id="{6F197F2A-7E39-4EB4-8EA0-F7CEE697DE88}"/>
                </a:ext>
              </a:extLst>
            </p:cNvPr>
            <p:cNvSpPr/>
            <p:nvPr/>
          </p:nvSpPr>
          <p:spPr>
            <a:xfrm flipH="1">
              <a:off x="3068506" y="10808"/>
              <a:ext cx="2570732" cy="6647689"/>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6E911DE-40A0-4E2F-A040-01C9B51D30F3}"/>
              </a:ext>
            </a:extLst>
          </p:cNvPr>
          <p:cNvSpPr>
            <a:spLocks noGrp="1"/>
          </p:cNvSpPr>
          <p:nvPr>
            <p:ph type="title"/>
          </p:nvPr>
        </p:nvSpPr>
        <p:spPr>
          <a:xfrm>
            <a:off x="676193" y="3942593"/>
            <a:ext cx="3091286" cy="1681655"/>
          </a:xfrm>
        </p:spPr>
        <p:txBody>
          <a:bodyPr>
            <a:noAutofit/>
          </a:bodyPr>
          <a:lstStyle/>
          <a:p>
            <a:pPr>
              <a:lnSpc>
                <a:spcPct val="100000"/>
              </a:lnSpc>
              <a:spcBef>
                <a:spcPts val="1800"/>
              </a:spcBef>
              <a:spcAft>
                <a:spcPts val="3000"/>
              </a:spcAft>
            </a:pPr>
            <a:r>
              <a:rPr lang="en-US" sz="2800" dirty="0">
                <a:solidFill>
                  <a:srgbClr val="00426A"/>
                </a:solidFill>
              </a:rPr>
              <a:t>Children need space to practice gross motor skills</a:t>
            </a:r>
            <a:endParaRPr lang="en-US" sz="3200" dirty="0">
              <a:solidFill>
                <a:srgbClr val="00426A"/>
              </a:solidFill>
            </a:endParaRPr>
          </a:p>
        </p:txBody>
      </p:sp>
      <p:grpSp>
        <p:nvGrpSpPr>
          <p:cNvPr id="24" name="Group 23">
            <a:extLst>
              <a:ext uri="{FF2B5EF4-FFF2-40B4-BE49-F238E27FC236}">
                <a16:creationId xmlns:a16="http://schemas.microsoft.com/office/drawing/2014/main" id="{A67CF5D6-47C1-4554-AFA8-3197D4F381B0}"/>
              </a:ext>
            </a:extLst>
          </p:cNvPr>
          <p:cNvGrpSpPr/>
          <p:nvPr/>
        </p:nvGrpSpPr>
        <p:grpSpPr>
          <a:xfrm>
            <a:off x="497838" y="270395"/>
            <a:ext cx="2865472" cy="2770381"/>
            <a:chOff x="398546" y="2137951"/>
            <a:chExt cx="3959242" cy="3836432"/>
          </a:xfrm>
        </p:grpSpPr>
        <p:grpSp>
          <p:nvGrpSpPr>
            <p:cNvPr id="8" name="Group 7">
              <a:extLst>
                <a:ext uri="{FF2B5EF4-FFF2-40B4-BE49-F238E27FC236}">
                  <a16:creationId xmlns:a16="http://schemas.microsoft.com/office/drawing/2014/main" id="{B813BB59-A2D6-4B6B-8FFD-57936D0AEE80}"/>
                </a:ext>
              </a:extLst>
            </p:cNvPr>
            <p:cNvGrpSpPr/>
            <p:nvPr/>
          </p:nvGrpSpPr>
          <p:grpSpPr>
            <a:xfrm>
              <a:off x="850663" y="2636100"/>
              <a:ext cx="3059061" cy="3049182"/>
              <a:chOff x="693008" y="2825284"/>
              <a:chExt cx="3059061" cy="3049182"/>
            </a:xfrm>
          </p:grpSpPr>
          <p:sp>
            <p:nvSpPr>
              <p:cNvPr id="9" name="Block Arc 8">
                <a:extLst>
                  <a:ext uri="{FF2B5EF4-FFF2-40B4-BE49-F238E27FC236}">
                    <a16:creationId xmlns:a16="http://schemas.microsoft.com/office/drawing/2014/main" id="{00BA2B89-3190-48EC-A786-F595CF46ABBF}"/>
                  </a:ext>
                </a:extLst>
              </p:cNvPr>
              <p:cNvSpPr/>
              <p:nvPr/>
            </p:nvSpPr>
            <p:spPr>
              <a:xfrm>
                <a:off x="697948" y="2825284"/>
                <a:ext cx="3049182" cy="3049182"/>
              </a:xfrm>
              <a:prstGeom prst="blockArc">
                <a:avLst>
                  <a:gd name="adj1" fmla="val 13114286"/>
                  <a:gd name="adj2" fmla="val 16200000"/>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0" name="Block Arc 9">
                <a:extLst>
                  <a:ext uri="{FF2B5EF4-FFF2-40B4-BE49-F238E27FC236}">
                    <a16:creationId xmlns:a16="http://schemas.microsoft.com/office/drawing/2014/main" id="{FC10BFC9-599B-4BE9-A1D9-C3BA374F08EE}"/>
                  </a:ext>
                </a:extLst>
              </p:cNvPr>
              <p:cNvSpPr/>
              <p:nvPr/>
            </p:nvSpPr>
            <p:spPr>
              <a:xfrm>
                <a:off x="697948" y="2825284"/>
                <a:ext cx="3049182" cy="3049182"/>
              </a:xfrm>
              <a:prstGeom prst="blockArc">
                <a:avLst>
                  <a:gd name="adj1" fmla="val 10028571"/>
                  <a:gd name="adj2" fmla="val 13114286"/>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Block Arc 10">
                <a:extLst>
                  <a:ext uri="{FF2B5EF4-FFF2-40B4-BE49-F238E27FC236}">
                    <a16:creationId xmlns:a16="http://schemas.microsoft.com/office/drawing/2014/main" id="{01A6D8CE-DE69-4B51-BF01-614B771658C0}"/>
                  </a:ext>
                </a:extLst>
              </p:cNvPr>
              <p:cNvSpPr/>
              <p:nvPr/>
            </p:nvSpPr>
            <p:spPr>
              <a:xfrm>
                <a:off x="697948" y="2825284"/>
                <a:ext cx="3049182" cy="3049182"/>
              </a:xfrm>
              <a:prstGeom prst="blockArc">
                <a:avLst>
                  <a:gd name="adj1" fmla="val 6942857"/>
                  <a:gd name="adj2" fmla="val 10028571"/>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Block Arc 11">
                <a:extLst>
                  <a:ext uri="{FF2B5EF4-FFF2-40B4-BE49-F238E27FC236}">
                    <a16:creationId xmlns:a16="http://schemas.microsoft.com/office/drawing/2014/main" id="{5EBC27C3-3710-4259-8B24-2E60F054E1E2}"/>
                  </a:ext>
                </a:extLst>
              </p:cNvPr>
              <p:cNvSpPr/>
              <p:nvPr/>
            </p:nvSpPr>
            <p:spPr>
              <a:xfrm>
                <a:off x="697948" y="2825284"/>
                <a:ext cx="3049182" cy="3049182"/>
              </a:xfrm>
              <a:prstGeom prst="blockArc">
                <a:avLst>
                  <a:gd name="adj1" fmla="val 3857143"/>
                  <a:gd name="adj2" fmla="val 6942857"/>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3" name="Block Arc 12">
                <a:extLst>
                  <a:ext uri="{FF2B5EF4-FFF2-40B4-BE49-F238E27FC236}">
                    <a16:creationId xmlns:a16="http://schemas.microsoft.com/office/drawing/2014/main" id="{2972EEF5-EDC4-473E-BFC7-C1628E973622}"/>
                  </a:ext>
                </a:extLst>
              </p:cNvPr>
              <p:cNvSpPr/>
              <p:nvPr/>
            </p:nvSpPr>
            <p:spPr>
              <a:xfrm>
                <a:off x="697948" y="2825284"/>
                <a:ext cx="3049182" cy="3049182"/>
              </a:xfrm>
              <a:prstGeom prst="blockArc">
                <a:avLst>
                  <a:gd name="adj1" fmla="val 771429"/>
                  <a:gd name="adj2" fmla="val 3857143"/>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4" name="Block Arc 13">
                <a:extLst>
                  <a:ext uri="{FF2B5EF4-FFF2-40B4-BE49-F238E27FC236}">
                    <a16:creationId xmlns:a16="http://schemas.microsoft.com/office/drawing/2014/main" id="{F8A6E1E8-098E-4C94-AC70-15020B12D3AC}"/>
                  </a:ext>
                </a:extLst>
              </p:cNvPr>
              <p:cNvSpPr/>
              <p:nvPr/>
            </p:nvSpPr>
            <p:spPr>
              <a:xfrm>
                <a:off x="693008" y="2839326"/>
                <a:ext cx="3059061" cy="3021099"/>
              </a:xfrm>
              <a:prstGeom prst="blockArc">
                <a:avLst>
                  <a:gd name="adj1" fmla="val 19285714"/>
                  <a:gd name="adj2" fmla="val 771429"/>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5" name="Block Arc 14">
                <a:extLst>
                  <a:ext uri="{FF2B5EF4-FFF2-40B4-BE49-F238E27FC236}">
                    <a16:creationId xmlns:a16="http://schemas.microsoft.com/office/drawing/2014/main" id="{90C9D53F-D598-448B-BE68-F6FFE966242E}"/>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grpSp>
        <p:sp>
          <p:nvSpPr>
            <p:cNvPr id="16" name="Freeform: Shape 15">
              <a:extLst>
                <a:ext uri="{FF2B5EF4-FFF2-40B4-BE49-F238E27FC236}">
                  <a16:creationId xmlns:a16="http://schemas.microsoft.com/office/drawing/2014/main" id="{590EBCF4-EE1A-4CB4-B2AA-7173334E8765}"/>
                </a:ext>
              </a:extLst>
            </p:cNvPr>
            <p:cNvSpPr/>
            <p:nvPr/>
          </p:nvSpPr>
          <p:spPr>
            <a:xfrm>
              <a:off x="1692687" y="3419851"/>
              <a:ext cx="1420683" cy="1420683"/>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marL="0" lvl="0" indent="0" algn="ctr" defTabSz="800100">
                <a:lnSpc>
                  <a:spcPct val="90000"/>
                </a:lnSpc>
                <a:spcBef>
                  <a:spcPct val="0"/>
                </a:spcBef>
                <a:spcAft>
                  <a:spcPct val="35000"/>
                </a:spcAft>
                <a:buNone/>
              </a:pPr>
              <a:r>
                <a:rPr lang="en-US" sz="1000" b="1" kern="1200" cap="none" spc="0" dirty="0">
                  <a:ln w="0"/>
                  <a:solidFill>
                    <a:schemeClr val="bg1"/>
                  </a:solidFill>
                  <a:effectLst>
                    <a:outerShdw blurRad="38100" dist="19050" dir="2700000" algn="tl" rotWithShape="0">
                      <a:schemeClr val="dk1">
                        <a:alpha val="40000"/>
                      </a:schemeClr>
                    </a:outerShdw>
                  </a:effectLst>
                </a:rPr>
                <a:t>Policies</a:t>
              </a:r>
              <a:r>
                <a:rPr lang="en-US" sz="1100" kern="1200" dirty="0"/>
                <a:t> </a:t>
              </a:r>
            </a:p>
          </p:txBody>
        </p:sp>
        <p:sp>
          <p:nvSpPr>
            <p:cNvPr id="17" name="Freeform: Shape 16">
              <a:extLst>
                <a:ext uri="{FF2B5EF4-FFF2-40B4-BE49-F238E27FC236}">
                  <a16:creationId xmlns:a16="http://schemas.microsoft.com/office/drawing/2014/main" id="{8666DF53-D517-4A2D-A56B-59EB9BE5C628}"/>
                </a:ext>
              </a:extLst>
            </p:cNvPr>
            <p:cNvSpPr/>
            <p:nvPr/>
          </p:nvSpPr>
          <p:spPr>
            <a:xfrm>
              <a:off x="1905790" y="2137951"/>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800" b="1" kern="1200" cap="none" spc="0" dirty="0">
                  <a:ln w="0"/>
                  <a:solidFill>
                    <a:schemeClr val="bg1"/>
                  </a:solidFill>
                  <a:effectLst>
                    <a:outerShdw blurRad="38100" dist="19050" dir="2700000" algn="tl" rotWithShape="0">
                      <a:schemeClr val="dk1">
                        <a:alpha val="40000"/>
                      </a:schemeClr>
                    </a:outerShdw>
                  </a:effectLst>
                </a:rPr>
                <a:t>Time</a:t>
              </a:r>
              <a:endParaRPr lang="en-US" sz="300" b="1" kern="1200" cap="none" spc="0" dirty="0">
                <a:ln w="0"/>
                <a:solidFill>
                  <a:schemeClr val="bg1"/>
                </a:solidFill>
                <a:effectLst>
                  <a:outerShdw blurRad="38100" dist="19050" dir="2700000" algn="tl" rotWithShape="0">
                    <a:schemeClr val="dk1">
                      <a:alpha val="40000"/>
                    </a:schemeClr>
                  </a:outerShdw>
                </a:effectLst>
              </a:endParaRPr>
            </a:p>
          </p:txBody>
        </p:sp>
        <p:sp>
          <p:nvSpPr>
            <p:cNvPr id="18" name="Freeform: Shape 17">
              <a:extLst>
                <a:ext uri="{FF2B5EF4-FFF2-40B4-BE49-F238E27FC236}">
                  <a16:creationId xmlns:a16="http://schemas.microsoft.com/office/drawing/2014/main" id="{1D21B088-B137-47B9-A356-3E75DF1F3EBC}"/>
                </a:ext>
              </a:extLst>
            </p:cNvPr>
            <p:cNvSpPr/>
            <p:nvPr/>
          </p:nvSpPr>
          <p:spPr>
            <a:xfrm>
              <a:off x="3074630"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000" b="1" kern="1200" cap="none" spc="0" dirty="0">
                  <a:ln w="0"/>
                  <a:solidFill>
                    <a:schemeClr val="bg1"/>
                  </a:solidFill>
                  <a:effectLst>
                    <a:outerShdw blurRad="38100" dist="19050" dir="2700000" algn="tl" rotWithShape="0">
                      <a:schemeClr val="dk1">
                        <a:alpha val="40000"/>
                      </a:schemeClr>
                    </a:outerShdw>
                  </a:effectLst>
                </a:rPr>
                <a:t>Space</a:t>
              </a:r>
              <a:endParaRPr lang="en-US" sz="1050" b="1" kern="1200" cap="none" spc="0" dirty="0">
                <a:ln w="0"/>
                <a:solidFill>
                  <a:schemeClr val="bg1"/>
                </a:solidFill>
                <a:effectLst>
                  <a:outerShdw blurRad="38100" dist="19050" dir="2700000" algn="tl" rotWithShape="0">
                    <a:schemeClr val="dk1">
                      <a:alpha val="40000"/>
                    </a:schemeClr>
                  </a:outerShdw>
                </a:effectLst>
              </a:endParaRPr>
            </a:p>
          </p:txBody>
        </p:sp>
        <p:sp>
          <p:nvSpPr>
            <p:cNvPr id="19" name="Freeform: Shape 18">
              <a:extLst>
                <a:ext uri="{FF2B5EF4-FFF2-40B4-BE49-F238E27FC236}">
                  <a16:creationId xmlns:a16="http://schemas.microsoft.com/office/drawing/2014/main" id="{E938B9B6-2733-400A-974F-DD9DB6CF3580}"/>
                </a:ext>
              </a:extLst>
            </p:cNvPr>
            <p:cNvSpPr/>
            <p:nvPr/>
          </p:nvSpPr>
          <p:spPr>
            <a:xfrm>
              <a:off x="3363310" y="3965624"/>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Type</a:t>
              </a:r>
              <a:r>
                <a:rPr lang="en-US" sz="800" b="1" kern="1200" dirty="0"/>
                <a:t> </a:t>
              </a:r>
            </a:p>
          </p:txBody>
        </p:sp>
        <p:sp>
          <p:nvSpPr>
            <p:cNvPr id="20" name="Freeform: Shape 19">
              <a:extLst>
                <a:ext uri="{FF2B5EF4-FFF2-40B4-BE49-F238E27FC236}">
                  <a16:creationId xmlns:a16="http://schemas.microsoft.com/office/drawing/2014/main" id="{546AEBBE-CD73-434C-A6CB-94F56C06B873}"/>
                </a:ext>
              </a:extLst>
            </p:cNvPr>
            <p:cNvSpPr/>
            <p:nvPr/>
          </p:nvSpPr>
          <p:spPr>
            <a:xfrm>
              <a:off x="2554447"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marL="0" lvl="0" indent="0" algn="ctr" defTabSz="488950">
                <a:lnSpc>
                  <a:spcPct val="90000"/>
                </a:lnSpc>
                <a:spcBef>
                  <a:spcPct val="0"/>
                </a:spcBef>
                <a:spcAft>
                  <a:spcPct val="35000"/>
                </a:spcAft>
                <a:buNone/>
              </a:pPr>
              <a:r>
                <a:rPr lang="en-US" sz="600" b="1" kern="1200" cap="none" spc="0" dirty="0">
                  <a:ln w="0"/>
                  <a:solidFill>
                    <a:schemeClr val="bg1"/>
                  </a:solidFill>
                  <a:effectLst>
                    <a:outerShdw blurRad="38100" dist="19050" dir="2700000" algn="tl" rotWithShape="0">
                      <a:schemeClr val="dk1">
                        <a:alpha val="40000"/>
                      </a:schemeClr>
                    </a:outerShdw>
                  </a:effectLst>
                </a:rPr>
                <a:t>Daily Activitie</a:t>
              </a:r>
              <a:r>
                <a:rPr lang="en-US" sz="600" b="1" kern="1200" dirty="0">
                  <a:solidFill>
                    <a:schemeClr val="bg1"/>
                  </a:solidFill>
                </a:rPr>
                <a:t>s </a:t>
              </a:r>
            </a:p>
          </p:txBody>
        </p:sp>
        <p:sp>
          <p:nvSpPr>
            <p:cNvPr id="21" name="Freeform: Shape 20">
              <a:extLst>
                <a:ext uri="{FF2B5EF4-FFF2-40B4-BE49-F238E27FC236}">
                  <a16:creationId xmlns:a16="http://schemas.microsoft.com/office/drawing/2014/main" id="{894C5DA4-F334-4016-BE7B-727ABA19F56B}"/>
                </a:ext>
              </a:extLst>
            </p:cNvPr>
            <p:cNvSpPr/>
            <p:nvPr/>
          </p:nvSpPr>
          <p:spPr>
            <a:xfrm>
              <a:off x="1257132"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59608" tIns="159608" rIns="159608" bIns="159608" numCol="1" spcCol="1270" anchor="ctr" anchorCtr="0">
              <a:noAutofit/>
            </a:bodyPr>
            <a:lstStyle/>
            <a:p>
              <a:pPr marL="0" lvl="0" indent="0" algn="ctr" defTabSz="466725">
                <a:lnSpc>
                  <a:spcPct val="90000"/>
                </a:lnSpc>
                <a:spcBef>
                  <a:spcPct val="0"/>
                </a:spcBef>
                <a:spcAft>
                  <a:spcPct val="35000"/>
                </a:spcAft>
                <a:buNone/>
              </a:pPr>
              <a:r>
                <a:rPr lang="en-US" sz="500" b="1" kern="1200" cap="none" spc="0" dirty="0">
                  <a:ln w="0"/>
                  <a:solidFill>
                    <a:schemeClr val="bg1"/>
                  </a:solidFill>
                  <a:effectLst>
                    <a:outerShdw blurRad="38100" dist="19050" dir="2700000" algn="tl" rotWithShape="0">
                      <a:schemeClr val="dk1">
                        <a:alpha val="40000"/>
                      </a:schemeClr>
                    </a:outerShdw>
                  </a:effectLst>
                </a:rPr>
                <a:t>Providers</a:t>
              </a:r>
              <a:r>
                <a:rPr lang="en-US" sz="800" b="0" kern="1200" cap="none" spc="0" dirty="0">
                  <a:ln w="0"/>
                  <a:solidFill>
                    <a:schemeClr val="tx1"/>
                  </a:solidFill>
                  <a:effectLst>
                    <a:outerShdw blurRad="38100" dist="19050" dir="2700000" algn="tl" rotWithShape="0">
                      <a:schemeClr val="dk1">
                        <a:alpha val="40000"/>
                      </a:schemeClr>
                    </a:outerShdw>
                  </a:effectLst>
                </a:rPr>
                <a:t> </a:t>
              </a:r>
            </a:p>
          </p:txBody>
        </p:sp>
        <p:sp>
          <p:nvSpPr>
            <p:cNvPr id="22" name="Freeform: Shape 21">
              <a:extLst>
                <a:ext uri="{FF2B5EF4-FFF2-40B4-BE49-F238E27FC236}">
                  <a16:creationId xmlns:a16="http://schemas.microsoft.com/office/drawing/2014/main" id="{F7EE5C1C-E67C-4787-8E8C-32DD33438C9B}"/>
                </a:ext>
              </a:extLst>
            </p:cNvPr>
            <p:cNvSpPr/>
            <p:nvPr/>
          </p:nvSpPr>
          <p:spPr>
            <a:xfrm>
              <a:off x="398546" y="3915900"/>
              <a:ext cx="1093926" cy="1093926"/>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Families</a:t>
              </a:r>
              <a:r>
                <a:rPr lang="en-US" sz="1000" b="0" kern="1200" cap="none" spc="0" dirty="0">
                  <a:ln w="0"/>
                  <a:solidFill>
                    <a:schemeClr val="tx1"/>
                  </a:solidFill>
                  <a:effectLst>
                    <a:outerShdw blurRad="38100" dist="19050" dir="2700000" algn="tl" rotWithShape="0">
                      <a:schemeClr val="dk1">
                        <a:alpha val="40000"/>
                      </a:schemeClr>
                    </a:outerShdw>
                  </a:effectLst>
                </a:rPr>
                <a:t> </a:t>
              </a:r>
            </a:p>
          </p:txBody>
        </p:sp>
        <p:sp>
          <p:nvSpPr>
            <p:cNvPr id="23" name="Freeform: Shape 22">
              <a:extLst>
                <a:ext uri="{FF2B5EF4-FFF2-40B4-BE49-F238E27FC236}">
                  <a16:creationId xmlns:a16="http://schemas.microsoft.com/office/drawing/2014/main" id="{14DB6946-9FF8-48B6-8299-BAE2CD8C1DCC}"/>
                </a:ext>
              </a:extLst>
            </p:cNvPr>
            <p:cNvSpPr/>
            <p:nvPr/>
          </p:nvSpPr>
          <p:spPr>
            <a:xfrm>
              <a:off x="736949"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Training</a:t>
              </a:r>
              <a:r>
                <a:rPr lang="en-US" sz="1050" kern="1200" dirty="0">
                  <a:solidFill>
                    <a:schemeClr val="bg1"/>
                  </a:solidFill>
                </a:rPr>
                <a:t> </a:t>
              </a:r>
            </a:p>
          </p:txBody>
        </p:sp>
      </p:grpSp>
    </p:spTree>
    <p:extLst>
      <p:ext uri="{BB962C8B-B14F-4D97-AF65-F5344CB8AC3E}">
        <p14:creationId xmlns:p14="http://schemas.microsoft.com/office/powerpoint/2010/main" val="1420927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44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D128F-22D7-47B0-83B6-EF256E0178CB}"/>
              </a:ext>
            </a:extLst>
          </p:cNvPr>
          <p:cNvSpPr>
            <a:spLocks noGrp="1"/>
          </p:cNvSpPr>
          <p:nvPr>
            <p:ph type="title"/>
          </p:nvPr>
        </p:nvSpPr>
        <p:spPr>
          <a:xfrm>
            <a:off x="1033421" y="3710613"/>
            <a:ext cx="2666220" cy="2452687"/>
          </a:xfrm>
        </p:spPr>
        <p:txBody>
          <a:bodyPr vert="horz" lIns="91440" tIns="45720" rIns="91440" bIns="45720" rtlCol="0" anchor="ctr">
            <a:normAutofit/>
          </a:bodyPr>
          <a:lstStyle/>
          <a:p>
            <a:r>
              <a:rPr lang="en-US" sz="2800" dirty="0"/>
              <a:t>Children need outdoor play spaces</a:t>
            </a:r>
          </a:p>
        </p:txBody>
      </p:sp>
      <p:pic>
        <p:nvPicPr>
          <p:cNvPr id="6" name="Picture Placeholder 5">
            <a:extLst>
              <a:ext uri="{FF2B5EF4-FFF2-40B4-BE49-F238E27FC236}">
                <a16:creationId xmlns:a16="http://schemas.microsoft.com/office/drawing/2014/main" id="{72905CB9-6F1B-4A12-961E-4DC6EE1F550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997" b="3620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251B6C81-AC9A-4B31-9C05-48FFEE74BB82}"/>
              </a:ext>
            </a:extLst>
          </p:cNvPr>
          <p:cNvSpPr>
            <a:spLocks noGrp="1"/>
          </p:cNvSpPr>
          <p:nvPr>
            <p:ph type="body" sz="half" idx="2"/>
          </p:nvPr>
        </p:nvSpPr>
        <p:spPr>
          <a:xfrm>
            <a:off x="4648200" y="3857297"/>
            <a:ext cx="4133846" cy="2785241"/>
          </a:xfrm>
        </p:spPr>
        <p:txBody>
          <a:bodyPr vert="horz" lIns="91440" tIns="45720" rIns="91440" bIns="45720" rtlCol="0" anchor="t" anchorCtr="0">
            <a:normAutofit/>
          </a:bodyPr>
          <a:lstStyle/>
          <a:p>
            <a:pPr>
              <a:buClr>
                <a:srgbClr val="00ACBA"/>
              </a:buClr>
            </a:pPr>
            <a:r>
              <a:rPr lang="en-US" dirty="0"/>
              <a:t>Outdoor play areas should:</a:t>
            </a:r>
          </a:p>
          <a:p>
            <a:pPr marL="344488" indent="-344488">
              <a:buClr>
                <a:srgbClr val="00ACBA"/>
              </a:buClr>
              <a:buFont typeface="Monotype Sorts" panose="01010601010101010101" pitchFamily="2" charset="2"/>
              <a:buChar char="n"/>
            </a:pPr>
            <a:r>
              <a:rPr lang="en-US" sz="1400" b="0" dirty="0"/>
              <a:t>Be next to the facility or be able to be reached by a route free from hazards</a:t>
            </a:r>
          </a:p>
          <a:p>
            <a:pPr marL="344488" indent="-344488">
              <a:buClr>
                <a:srgbClr val="00ACBA"/>
              </a:buClr>
              <a:buFont typeface="Monotype Sorts" panose="01010601010101010101" pitchFamily="2" charset="2"/>
              <a:buChar char="n"/>
            </a:pPr>
            <a:r>
              <a:rPr lang="en-US" sz="1400" b="0" dirty="0"/>
              <a:t>Give freedom for gross motor movement without collisions among active children </a:t>
            </a:r>
          </a:p>
          <a:p>
            <a:pPr marL="344488" indent="-344488">
              <a:buClr>
                <a:srgbClr val="00ACBA"/>
              </a:buClr>
              <a:buFont typeface="Monotype Sorts" panose="01010601010101010101" pitchFamily="2" charset="2"/>
              <a:buChar char="n"/>
            </a:pPr>
            <a:r>
              <a:rPr lang="en-US" sz="1400" b="0" dirty="0"/>
              <a:t>Meet playground size minimum, </a:t>
            </a:r>
            <a:br>
              <a:rPr lang="en-US" sz="1400" b="0" dirty="0"/>
            </a:br>
            <a:r>
              <a:rPr lang="en-US" sz="1400" b="0" dirty="0"/>
              <a:t>75 square feet per child </a:t>
            </a:r>
          </a:p>
          <a:p>
            <a:pPr marL="344488" indent="-344488">
              <a:buClr>
                <a:srgbClr val="00ACBA"/>
              </a:buClr>
              <a:buFont typeface="Monotype Sorts" panose="01010601010101010101" pitchFamily="2" charset="2"/>
              <a:buChar char="n"/>
            </a:pPr>
            <a:r>
              <a:rPr lang="en-US" sz="1400" b="0" dirty="0"/>
              <a:t>Meet the American Disabilities Act (ADA) requirements </a:t>
            </a:r>
          </a:p>
          <a:p>
            <a:pPr marL="57150" indent="-285750">
              <a:buClr>
                <a:srgbClr val="00ACBA"/>
              </a:buClr>
              <a:buFont typeface="Monotype Sorts" panose="01010601010101010101" pitchFamily="2" charset="2"/>
              <a:buChar char="n"/>
            </a:pPr>
            <a:endParaRPr lang="en-US" dirty="0"/>
          </a:p>
        </p:txBody>
      </p:sp>
    </p:spTree>
    <p:extLst>
      <p:ext uri="{BB962C8B-B14F-4D97-AF65-F5344CB8AC3E}">
        <p14:creationId xmlns:p14="http://schemas.microsoft.com/office/powerpoint/2010/main" val="331526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EDCC0C-A4C4-40BA-A896-9DA5E55AFE29}"/>
              </a:ext>
            </a:extLst>
          </p:cNvPr>
          <p:cNvGrpSpPr/>
          <p:nvPr/>
        </p:nvGrpSpPr>
        <p:grpSpPr>
          <a:xfrm>
            <a:off x="9144" y="1"/>
            <a:ext cx="6766575" cy="6649458"/>
            <a:chOff x="9144" y="1"/>
            <a:chExt cx="6766575" cy="6649458"/>
          </a:xfrm>
        </p:grpSpPr>
        <p:pic>
          <p:nvPicPr>
            <p:cNvPr id="5" name="Picture 4" descr="A picture containing outdoor, outdoor object&#10;&#10;Description automatically generated">
              <a:extLst>
                <a:ext uri="{FF2B5EF4-FFF2-40B4-BE49-F238E27FC236}">
                  <a16:creationId xmlns:a16="http://schemas.microsoft.com/office/drawing/2014/main" id="{0836E326-ECDA-4FE2-A1F6-96302EC8C2C7}"/>
                </a:ext>
              </a:extLst>
            </p:cNvPr>
            <p:cNvPicPr>
              <a:picLocks noChangeAspect="1"/>
            </p:cNvPicPr>
            <p:nvPr/>
          </p:nvPicPr>
          <p:blipFill rotWithShape="1">
            <a:blip r:embed="rId3">
              <a:extLst>
                <a:ext uri="{28A0092B-C50C-407E-A947-70E740481C1C}">
                  <a14:useLocalDpi xmlns:a14="http://schemas.microsoft.com/office/drawing/2010/main" val="0"/>
                </a:ext>
              </a:extLst>
            </a:blip>
            <a:srcRect l="14933" r="46549"/>
            <a:stretch/>
          </p:blipFill>
          <p:spPr>
            <a:xfrm>
              <a:off x="9144" y="9144"/>
              <a:ext cx="4317125" cy="6617138"/>
            </a:xfrm>
            <a:prstGeom prst="rect">
              <a:avLst/>
            </a:prstGeom>
          </p:spPr>
        </p:pic>
        <p:sp>
          <p:nvSpPr>
            <p:cNvPr id="7" name="Rectangle 6">
              <a:extLst>
                <a:ext uri="{FF2B5EF4-FFF2-40B4-BE49-F238E27FC236}">
                  <a16:creationId xmlns:a16="http://schemas.microsoft.com/office/drawing/2014/main" id="{E24E6350-9AD9-4580-A1F2-A8DEB06A0CCC}"/>
                </a:ext>
              </a:extLst>
            </p:cNvPr>
            <p:cNvSpPr/>
            <p:nvPr/>
          </p:nvSpPr>
          <p:spPr>
            <a:xfrm>
              <a:off x="1892569" y="1"/>
              <a:ext cx="4883150" cy="6649458"/>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4656074" y="20057"/>
            <a:ext cx="4487925" cy="883833"/>
          </a:xfrm>
        </p:spPr>
        <p:txBody>
          <a:bodyPr>
            <a:normAutofit/>
          </a:bodyPr>
          <a:lstStyle/>
          <a:p>
            <a:r>
              <a:rPr lang="en-US" sz="2400" dirty="0"/>
              <a:t>Think about the weather</a:t>
            </a:r>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656075" y="1149919"/>
            <a:ext cx="4317125" cy="1898079"/>
          </a:xfrm>
        </p:spPr>
        <p:txBody>
          <a:bodyPr>
            <a:noAutofit/>
          </a:bodyPr>
          <a:lstStyle/>
          <a:p>
            <a:pPr>
              <a:lnSpc>
                <a:spcPts val="2160"/>
              </a:lnSpc>
              <a:buClr>
                <a:srgbClr val="00ACBA"/>
              </a:buClr>
            </a:pPr>
            <a:r>
              <a:rPr lang="en-US" sz="1800" dirty="0"/>
              <a:t>Take children outside in weather with: </a:t>
            </a:r>
          </a:p>
          <a:p>
            <a:pPr marL="568325" lvl="1" indent="-222250">
              <a:buClr>
                <a:srgbClr val="FAAD14"/>
              </a:buClr>
              <a:tabLst>
                <a:tab pos="568325" algn="l"/>
              </a:tabLst>
            </a:pPr>
            <a:r>
              <a:rPr lang="en-US" sz="1600" dirty="0"/>
              <a:t>Wind chill above  15˚F</a:t>
            </a:r>
          </a:p>
          <a:p>
            <a:pPr marL="568325" lvl="1" indent="-222250">
              <a:buClr>
                <a:srgbClr val="FAAD14"/>
              </a:buClr>
              <a:tabLst>
                <a:tab pos="568325" algn="l"/>
              </a:tabLst>
            </a:pPr>
            <a:r>
              <a:rPr lang="en-US" sz="1600" dirty="0"/>
              <a:t>Heat index below </a:t>
            </a:r>
            <a:r>
              <a:rPr lang="en-US" sz="1600" dirty="0" err="1"/>
              <a:t>90˚F</a:t>
            </a:r>
            <a:endParaRPr lang="en-US" sz="1600" dirty="0"/>
          </a:p>
          <a:p>
            <a:pPr marL="568325" lvl="1" indent="-222250">
              <a:buClr>
                <a:srgbClr val="FAAD14"/>
              </a:buClr>
              <a:tabLst>
                <a:tab pos="568325" algn="l"/>
              </a:tabLst>
            </a:pPr>
            <a:r>
              <a:rPr lang="en-US" sz="1600" dirty="0"/>
              <a:t>Air Quality Index in a safe range</a:t>
            </a: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4648200" y="2993585"/>
            <a:ext cx="4317125" cy="1210553"/>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2100"/>
              </a:lnSpc>
              <a:buClr>
                <a:srgbClr val="00ACBA"/>
              </a:buClr>
            </a:pPr>
            <a:r>
              <a:rPr lang="en-US" sz="1800" dirty="0"/>
              <a:t>Protect children from the sun, especially 10 am - 2 pm </a:t>
            </a:r>
          </a:p>
          <a:p>
            <a:pPr marL="568325" lvl="1" indent="-222250">
              <a:buClr>
                <a:srgbClr val="FAAD14"/>
              </a:buClr>
              <a:tabLst>
                <a:tab pos="568325" algn="l"/>
              </a:tabLst>
            </a:pPr>
            <a:r>
              <a:rPr lang="en-US" sz="1600" dirty="0"/>
              <a:t>Use sunscreen</a:t>
            </a:r>
          </a:p>
          <a:p>
            <a:pPr marL="568325" lvl="1" indent="-222250">
              <a:buClr>
                <a:srgbClr val="FAAD14"/>
              </a:buClr>
              <a:tabLst>
                <a:tab pos="568325" algn="l"/>
              </a:tabLst>
            </a:pPr>
            <a:r>
              <a:rPr lang="en-US" sz="1600" dirty="0"/>
              <a:t>Have drinking water on hand</a:t>
            </a:r>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4656075" y="4561490"/>
            <a:ext cx="4317125" cy="1879486"/>
          </a:xfrm>
          <a:prstGeom prst="rect">
            <a:avLst/>
          </a:prstGeom>
        </p:spPr>
        <p:txBody>
          <a:bodyPr vert="horz" lIns="91440" tIns="45720" rIns="91440" bIns="45720" rtlCol="0">
            <a:normAutofit fontScale="700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2100"/>
              </a:lnSpc>
              <a:spcAft>
                <a:spcPts val="600"/>
              </a:spcAft>
              <a:buClr>
                <a:srgbClr val="00ACBA"/>
              </a:buClr>
            </a:pPr>
            <a:r>
              <a:rPr lang="en-US" sz="2600" dirty="0"/>
              <a:t>Ask families to send appropriate clothing so children can play outdoors in any weather</a:t>
            </a:r>
          </a:p>
          <a:p>
            <a:pPr marL="568325" lvl="1" indent="-222250">
              <a:lnSpc>
                <a:spcPts val="1800"/>
              </a:lnSpc>
              <a:spcBef>
                <a:spcPts val="400"/>
              </a:spcBef>
              <a:buClr>
                <a:srgbClr val="FAAD14"/>
              </a:buClr>
              <a:tabLst>
                <a:tab pos="568325" algn="l"/>
              </a:tabLst>
            </a:pPr>
            <a:r>
              <a:rPr lang="en-US" sz="2300" dirty="0"/>
              <a:t>Children need hats, coats, gloves, rain gear, sunscreen</a:t>
            </a:r>
          </a:p>
          <a:p>
            <a:pPr marL="568325" lvl="1" indent="-222250">
              <a:lnSpc>
                <a:spcPts val="1800"/>
              </a:lnSpc>
              <a:spcBef>
                <a:spcPts val="400"/>
              </a:spcBef>
              <a:buClr>
                <a:srgbClr val="FAAD14"/>
              </a:buClr>
              <a:tabLst>
                <a:tab pos="568325" algn="l"/>
              </a:tabLst>
            </a:pPr>
            <a:r>
              <a:rPr lang="en-US" sz="2300" dirty="0"/>
              <a:t>Keep an extra supply of clothing</a:t>
            </a:r>
          </a:p>
        </p:txBody>
      </p:sp>
    </p:spTree>
    <p:extLst>
      <p:ext uri="{BB962C8B-B14F-4D97-AF65-F5344CB8AC3E}">
        <p14:creationId xmlns:p14="http://schemas.microsoft.com/office/powerpoint/2010/main" val="188171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build="p"/>
      <p:bldP spid="2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4661594" y="541953"/>
            <a:ext cx="4064622" cy="998538"/>
          </a:xfrm>
        </p:spPr>
        <p:txBody>
          <a:bodyPr>
            <a:noAutofit/>
          </a:bodyPr>
          <a:lstStyle/>
          <a:p>
            <a:r>
              <a:rPr lang="en-US" sz="2800" dirty="0"/>
              <a:t>Challenge: Weather</a:t>
            </a:r>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4294967295"/>
          </p:nvPr>
        </p:nvSpPr>
        <p:spPr>
          <a:xfrm>
            <a:off x="4661594" y="1940207"/>
            <a:ext cx="4180489" cy="1103587"/>
          </a:xfrm>
        </p:spPr>
        <p:txBody>
          <a:bodyPr>
            <a:normAutofit/>
          </a:bodyPr>
          <a:lstStyle/>
          <a:p>
            <a:pPr marL="0" indent="0">
              <a:lnSpc>
                <a:spcPts val="2400"/>
              </a:lnSpc>
              <a:spcAft>
                <a:spcPts val="1800"/>
              </a:spcAft>
              <a:buNone/>
            </a:pPr>
            <a:r>
              <a:rPr lang="en-US" sz="2000" dirty="0"/>
              <a:t>“It’s too hot/cold/rainy/smoggy to be outside.”</a:t>
            </a:r>
          </a:p>
        </p:txBody>
      </p:sp>
      <p:sp>
        <p:nvSpPr>
          <p:cNvPr id="5" name="Content Placeholder 2">
            <a:extLst>
              <a:ext uri="{FF2B5EF4-FFF2-40B4-BE49-F238E27FC236}">
                <a16:creationId xmlns:a16="http://schemas.microsoft.com/office/drawing/2014/main" id="{A969F7F6-700D-4C61-9992-46C723880573}"/>
              </a:ext>
            </a:extLst>
          </p:cNvPr>
          <p:cNvSpPr txBox="1">
            <a:spLocks/>
          </p:cNvSpPr>
          <p:nvPr/>
        </p:nvSpPr>
        <p:spPr>
          <a:xfrm>
            <a:off x="4661594" y="3443510"/>
            <a:ext cx="4180489" cy="110358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dirty="0">
                <a:solidFill>
                  <a:srgbClr val="000000"/>
                </a:solidFill>
              </a:rPr>
              <a:t>Brainstorm 3 or more solutions to this statement</a:t>
            </a:r>
          </a:p>
        </p:txBody>
      </p:sp>
      <p:pic>
        <p:nvPicPr>
          <p:cNvPr id="5122" name="Picture 2">
            <a:extLst>
              <a:ext uri="{FF2B5EF4-FFF2-40B4-BE49-F238E27FC236}">
                <a16:creationId xmlns:a16="http://schemas.microsoft.com/office/drawing/2014/main" id="{E190BB70-AE91-47DF-90BB-37F90EA2B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34" y="-197390"/>
            <a:ext cx="4896738" cy="72237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16D0A0-4324-4807-A90D-EF243AA10FA1}"/>
              </a:ext>
            </a:extLst>
          </p:cNvPr>
          <p:cNvSpPr txBox="1"/>
          <p:nvPr/>
        </p:nvSpPr>
        <p:spPr>
          <a:xfrm>
            <a:off x="2140085" y="3229742"/>
            <a:ext cx="4669276"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10" name="TextBox 9">
            <a:extLst>
              <a:ext uri="{FF2B5EF4-FFF2-40B4-BE49-F238E27FC236}">
                <a16:creationId xmlns:a16="http://schemas.microsoft.com/office/drawing/2014/main" id="{70C1A233-DE74-4DB4-A6CB-ED8CAD765280}"/>
              </a:ext>
            </a:extLst>
          </p:cNvPr>
          <p:cNvSpPr txBox="1"/>
          <p:nvPr/>
        </p:nvSpPr>
        <p:spPr>
          <a:xfrm>
            <a:off x="1994171" y="2665538"/>
            <a:ext cx="4766552"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73258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wo children playing in water&#10;&#10;Description automatically generated with low confidence">
            <a:extLst>
              <a:ext uri="{FF2B5EF4-FFF2-40B4-BE49-F238E27FC236}">
                <a16:creationId xmlns:a16="http://schemas.microsoft.com/office/drawing/2014/main" id="{0C83A842-7368-4B6C-8288-3F8145F26542}"/>
              </a:ext>
            </a:extLst>
          </p:cNvPr>
          <p:cNvPicPr>
            <a:picLocks noChangeAspect="1"/>
          </p:cNvPicPr>
          <p:nvPr/>
        </p:nvPicPr>
        <p:blipFill rotWithShape="1">
          <a:blip r:embed="rId3">
            <a:extLst>
              <a:ext uri="{28A0092B-C50C-407E-A947-70E740481C1C}">
                <a14:useLocalDpi xmlns:a14="http://schemas.microsoft.com/office/drawing/2010/main" val="0"/>
              </a:ext>
            </a:extLst>
          </a:blip>
          <a:srcRect l="4087" t="9091" r="38387"/>
          <a:stretch/>
        </p:blipFill>
        <p:spPr>
          <a:xfrm>
            <a:off x="2642616" y="10"/>
            <a:ext cx="6501384" cy="6857990"/>
          </a:xfrm>
          <a:prstGeom prst="rect">
            <a:avLst/>
          </a:prstGeom>
        </p:spPr>
      </p:pic>
      <p:sp>
        <p:nvSpPr>
          <p:cNvPr id="24" name="Rectangle 2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358485" y="1122363"/>
            <a:ext cx="3017520" cy="3204134"/>
          </a:xfrm>
        </p:spPr>
        <p:txBody>
          <a:bodyPr vert="horz" lIns="91440" tIns="45720" rIns="91440" bIns="45720" rtlCol="0" anchor="b">
            <a:normAutofit fontScale="90000"/>
          </a:bodyPr>
          <a:lstStyle/>
          <a:p>
            <a:r>
              <a:rPr lang="en-US" sz="3600">
                <a:solidFill>
                  <a:schemeClr val="tx1"/>
                </a:solidFill>
              </a:rPr>
              <a:t>What are your state regulations for weather and outdoor play? </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845950F-77DE-4A82-9C73-8C639D386A1F}"/>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60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D128F-22D7-47B0-83B6-EF256E0178CB}"/>
              </a:ext>
            </a:extLst>
          </p:cNvPr>
          <p:cNvSpPr>
            <a:spLocks noGrp="1"/>
          </p:cNvSpPr>
          <p:nvPr>
            <p:ph type="title"/>
          </p:nvPr>
        </p:nvSpPr>
        <p:spPr>
          <a:xfrm>
            <a:off x="381010" y="5002924"/>
            <a:ext cx="8534380" cy="1254969"/>
          </a:xfrm>
        </p:spPr>
        <p:txBody>
          <a:bodyPr vert="horz" lIns="91440" tIns="45720" rIns="91440" bIns="45720" rtlCol="0" anchor="ctr">
            <a:normAutofit fontScale="90000"/>
          </a:bodyPr>
          <a:lstStyle/>
          <a:p>
            <a:pPr>
              <a:lnSpc>
                <a:spcPct val="100000"/>
              </a:lnSpc>
              <a:spcAft>
                <a:spcPts val="600"/>
              </a:spcAft>
            </a:pPr>
            <a:r>
              <a:rPr lang="en-US" sz="2800" dirty="0">
                <a:solidFill>
                  <a:srgbClr val="00ACBA"/>
                </a:solidFill>
              </a:rPr>
              <a:t>Video:</a:t>
            </a:r>
            <a:br>
              <a:rPr lang="en-US" sz="2800" dirty="0"/>
            </a:br>
            <a:r>
              <a:rPr lang="en-US" sz="2800" dirty="0"/>
              <a:t>Encouraging physical activity using indoor spaces</a:t>
            </a:r>
          </a:p>
        </p:txBody>
      </p:sp>
      <p:pic>
        <p:nvPicPr>
          <p:cNvPr id="6" name="Picture Placeholder 5">
            <a:hlinkClick r:id="rId3"/>
            <a:extLst>
              <a:ext uri="{FF2B5EF4-FFF2-40B4-BE49-F238E27FC236}">
                <a16:creationId xmlns:a16="http://schemas.microsoft.com/office/drawing/2014/main" id="{72905CB9-6F1B-4A12-961E-4DC6EE1F5509}"/>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19599" b="-29"/>
          <a:stretch/>
        </p:blipFill>
        <p:spPr>
          <a:xfrm>
            <a:off x="20" y="10"/>
            <a:ext cx="9143980" cy="490832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3589340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1D4738-E493-41DC-A036-BD7575ECF690}"/>
              </a:ext>
            </a:extLst>
          </p:cNvPr>
          <p:cNvSpPr>
            <a:spLocks noGrp="1"/>
          </p:cNvSpPr>
          <p:nvPr>
            <p:ph type="title"/>
          </p:nvPr>
        </p:nvSpPr>
        <p:spPr>
          <a:xfrm>
            <a:off x="358485" y="1122363"/>
            <a:ext cx="3017520" cy="3204134"/>
          </a:xfrm>
        </p:spPr>
        <p:txBody>
          <a:bodyPr vert="horz" lIns="91440" tIns="45720" rIns="91440" bIns="45720" rtlCol="0" anchor="b">
            <a:normAutofit fontScale="90000"/>
          </a:bodyPr>
          <a:lstStyle/>
          <a:p>
            <a:r>
              <a:rPr lang="en-US" sz="2900" baseline="0" dirty="0">
                <a:solidFill>
                  <a:schemeClr val="tx1"/>
                </a:solidFill>
              </a:rPr>
              <a:t>Give infants time each day to move freely and explore surroundings, with </a:t>
            </a:r>
            <a:r>
              <a:rPr lang="en-US" sz="2900" dirty="0">
                <a:solidFill>
                  <a:schemeClr val="tx1"/>
                </a:solidFill>
              </a:rPr>
              <a:t>adequate supervision and in a secure area</a:t>
            </a:r>
            <a:r>
              <a:rPr lang="en-US" sz="2900" baseline="0" dirty="0">
                <a:solidFill>
                  <a:schemeClr val="tx1"/>
                </a:solidFill>
              </a:rPr>
              <a:t> </a:t>
            </a:r>
            <a:endParaRPr lang="en-US" sz="2900" dirty="0">
              <a:solidFill>
                <a:schemeClr val="tx1"/>
              </a:solidFill>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36AF9B-C344-4E43-98D5-05E8AAC7CF9A}"/>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963475E3-D275-4790-B7D2-1AED90DCF624}"/>
              </a:ext>
            </a:extLst>
          </p:cNvPr>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l="27824" t="20731" r="27966" b="10881"/>
          <a:stretch/>
        </p:blipFill>
        <p:spPr>
          <a:xfrm>
            <a:off x="2951392" y="958441"/>
            <a:ext cx="6013931" cy="6209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277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36E326-ECDA-4FE2-A1F6-96302EC8C2C7}"/>
              </a:ext>
            </a:extLst>
          </p:cNvPr>
          <p:cNvPicPr>
            <a:picLocks noChangeAspect="1"/>
          </p:cNvPicPr>
          <p:nvPr/>
        </p:nvPicPr>
        <p:blipFill rotWithShape="1">
          <a:blip r:embed="rId3">
            <a:extLst>
              <a:ext uri="{28A0092B-C50C-407E-A947-70E740481C1C}">
                <a14:useLocalDpi xmlns:a14="http://schemas.microsoft.com/office/drawing/2010/main" val="0"/>
              </a:ext>
            </a:extLst>
          </a:blip>
          <a:srcRect l="1357" t="16503" r="1357"/>
          <a:stretch/>
        </p:blipFill>
        <p:spPr>
          <a:xfrm>
            <a:off x="-22792" y="608234"/>
            <a:ext cx="4894344" cy="630095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4724400" y="430858"/>
            <a:ext cx="4267200" cy="883833"/>
          </a:xfrm>
        </p:spPr>
        <p:txBody>
          <a:bodyPr>
            <a:normAutofit/>
          </a:bodyPr>
          <a:lstStyle/>
          <a:p>
            <a:pPr>
              <a:lnSpc>
                <a:spcPts val="2880"/>
              </a:lnSpc>
            </a:pPr>
            <a:r>
              <a:rPr lang="en-US" sz="2400" dirty="0"/>
              <a:t>Select equipment that is safe and free of hazards </a:t>
            </a:r>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724400" y="1433700"/>
            <a:ext cx="4267200" cy="437141"/>
          </a:xfrm>
        </p:spPr>
        <p:txBody>
          <a:bodyPr>
            <a:noAutofit/>
          </a:bodyPr>
          <a:lstStyle/>
          <a:p>
            <a:pPr marL="0" indent="0">
              <a:lnSpc>
                <a:spcPts val="2160"/>
              </a:lnSpc>
              <a:buClr>
                <a:srgbClr val="00ACBA"/>
              </a:buClr>
              <a:buNone/>
            </a:pPr>
            <a:r>
              <a:rPr lang="en-US" sz="1800" dirty="0"/>
              <a:t>Equipment and materials must be:</a:t>
            </a:r>
          </a:p>
        </p:txBody>
      </p:sp>
      <p:sp>
        <p:nvSpPr>
          <p:cNvPr id="7" name="Content Placeholder 2">
            <a:extLst>
              <a:ext uri="{FF2B5EF4-FFF2-40B4-BE49-F238E27FC236}">
                <a16:creationId xmlns:a16="http://schemas.microsoft.com/office/drawing/2014/main" id="{7E57D750-AEC7-4CB5-A87A-E1ECB8F392F2}"/>
              </a:ext>
            </a:extLst>
          </p:cNvPr>
          <p:cNvSpPr txBox="1">
            <a:spLocks/>
          </p:cNvSpPr>
          <p:nvPr/>
        </p:nvSpPr>
        <p:spPr>
          <a:xfrm>
            <a:off x="4724400" y="1884750"/>
            <a:ext cx="4009698" cy="2266840"/>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2160"/>
              </a:lnSpc>
              <a:buClr>
                <a:srgbClr val="00ACBA"/>
              </a:buClr>
            </a:pPr>
            <a:r>
              <a:rPr lang="en-US" sz="1800" b="0" dirty="0"/>
              <a:t>Age and developmentally appropriate</a:t>
            </a:r>
          </a:p>
          <a:p>
            <a:pPr>
              <a:lnSpc>
                <a:spcPts val="2160"/>
              </a:lnSpc>
              <a:buClr>
                <a:srgbClr val="00ACBA"/>
              </a:buClr>
            </a:pPr>
            <a:r>
              <a:rPr lang="en-US" sz="1800" b="0" dirty="0"/>
              <a:t>Sturdy and safe</a:t>
            </a:r>
          </a:p>
          <a:p>
            <a:pPr>
              <a:lnSpc>
                <a:spcPts val="2160"/>
              </a:lnSpc>
              <a:buClr>
                <a:srgbClr val="00ACBA"/>
              </a:buClr>
            </a:pPr>
            <a:r>
              <a:rPr lang="en-US" sz="1800" b="0" dirty="0"/>
              <a:t>Available indoors and outdoors</a:t>
            </a:r>
          </a:p>
          <a:p>
            <a:pPr>
              <a:lnSpc>
                <a:spcPts val="2160"/>
              </a:lnSpc>
              <a:buClr>
                <a:srgbClr val="00ACBA"/>
              </a:buClr>
            </a:pPr>
            <a:r>
              <a:rPr lang="en-US" sz="1800" b="0" dirty="0"/>
              <a:t>Somewhat portable</a:t>
            </a:r>
          </a:p>
        </p:txBody>
      </p:sp>
      <p:sp>
        <p:nvSpPr>
          <p:cNvPr id="10" name="TextBox 9">
            <a:extLst>
              <a:ext uri="{FF2B5EF4-FFF2-40B4-BE49-F238E27FC236}">
                <a16:creationId xmlns:a16="http://schemas.microsoft.com/office/drawing/2014/main" id="{1F145085-73D2-4CFF-9AB2-7F05EB7EA139}"/>
              </a:ext>
            </a:extLst>
          </p:cNvPr>
          <p:cNvSpPr txBox="1"/>
          <p:nvPr/>
        </p:nvSpPr>
        <p:spPr>
          <a:xfrm>
            <a:off x="5134302" y="4556318"/>
            <a:ext cx="4009698" cy="646331"/>
          </a:xfrm>
          <a:prstGeom prst="rect">
            <a:avLst/>
          </a:prstGeom>
          <a:noFill/>
        </p:spPr>
        <p:txBody>
          <a:bodyPr wrap="square">
            <a:spAutoFit/>
          </a:bodyPr>
          <a:lstStyle/>
          <a:p>
            <a:r>
              <a:rPr lang="en-US" sz="1800" b="1" baseline="0" dirty="0"/>
              <a:t>You must regularly check and monitor equipment</a:t>
            </a:r>
          </a:p>
        </p:txBody>
      </p:sp>
    </p:spTree>
    <p:extLst>
      <p:ext uri="{BB962C8B-B14F-4D97-AF65-F5344CB8AC3E}">
        <p14:creationId xmlns:p14="http://schemas.microsoft.com/office/powerpoint/2010/main" val="59651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83A842-7368-4B6C-8288-3F8145F26542}"/>
              </a:ext>
            </a:extLst>
          </p:cNvPr>
          <p:cNvPicPr>
            <a:picLocks noChangeAspect="1"/>
          </p:cNvPicPr>
          <p:nvPr/>
        </p:nvPicPr>
        <p:blipFill rotWithShape="1">
          <a:blip r:embed="rId3">
            <a:extLst>
              <a:ext uri="{28A0092B-C50C-407E-A947-70E740481C1C}">
                <a14:useLocalDpi xmlns:a14="http://schemas.microsoft.com/office/drawing/2010/main" val="0"/>
              </a:ext>
            </a:extLst>
          </a:blip>
          <a:srcRect l="5346" t="3761" r="12528" b="3248"/>
          <a:stretch/>
        </p:blipFill>
        <p:spPr>
          <a:xfrm>
            <a:off x="0" y="11826"/>
            <a:ext cx="9144001" cy="690703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354564" y="5383160"/>
            <a:ext cx="3666930" cy="1026835"/>
          </a:xfrm>
          <a:solidFill>
            <a:schemeClr val="bg1"/>
          </a:solidFill>
        </p:spPr>
        <p:txBody>
          <a:bodyPr>
            <a:noAutofit/>
          </a:bodyPr>
          <a:lstStyle/>
          <a:p>
            <a:r>
              <a:rPr lang="en-US" sz="2800" dirty="0">
                <a:solidFill>
                  <a:srgbClr val="00426A"/>
                </a:solidFill>
              </a:rPr>
              <a:t>Choose equipment that is adaptive</a:t>
            </a:r>
          </a:p>
        </p:txBody>
      </p:sp>
    </p:spTree>
    <p:extLst>
      <p:ext uri="{BB962C8B-B14F-4D97-AF65-F5344CB8AC3E}">
        <p14:creationId xmlns:p14="http://schemas.microsoft.com/office/powerpoint/2010/main" val="4004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36E326-ECDA-4FE2-A1F6-96302EC8C2C7}"/>
              </a:ext>
            </a:extLst>
          </p:cNvPr>
          <p:cNvPicPr>
            <a:picLocks noChangeAspect="1"/>
          </p:cNvPicPr>
          <p:nvPr/>
        </p:nvPicPr>
        <p:blipFill rotWithShape="1">
          <a:blip r:embed="rId3">
            <a:extLst>
              <a:ext uri="{28A0092B-C50C-407E-A947-70E740481C1C}">
                <a14:useLocalDpi xmlns:a14="http://schemas.microsoft.com/office/drawing/2010/main" val="0"/>
              </a:ext>
            </a:extLst>
          </a:blip>
          <a:srcRect l="22329" t="21684" r="30743"/>
          <a:stretch/>
        </p:blipFill>
        <p:spPr>
          <a:xfrm>
            <a:off x="82716" y="1589083"/>
            <a:ext cx="5171090" cy="575314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5253806" y="1586962"/>
            <a:ext cx="3329832" cy="883833"/>
          </a:xfrm>
        </p:spPr>
        <p:txBody>
          <a:bodyPr>
            <a:noAutofit/>
          </a:bodyPr>
          <a:lstStyle/>
          <a:p>
            <a:pPr>
              <a:lnSpc>
                <a:spcPts val="2200"/>
              </a:lnSpc>
            </a:pPr>
            <a:r>
              <a:rPr lang="en-US" sz="2000" dirty="0"/>
              <a:t>Portable play equipment and loose play objects may promote more physical activity than fixed equipment</a:t>
            </a:r>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5269662" y="3212144"/>
            <a:ext cx="3836276" cy="437141"/>
          </a:xfrm>
        </p:spPr>
        <p:txBody>
          <a:bodyPr>
            <a:noAutofit/>
          </a:bodyPr>
          <a:lstStyle/>
          <a:p>
            <a:pPr marL="0" indent="0">
              <a:lnSpc>
                <a:spcPts val="2160"/>
              </a:lnSpc>
              <a:buClr>
                <a:srgbClr val="00ACBA"/>
              </a:buClr>
              <a:buNone/>
            </a:pPr>
            <a:r>
              <a:rPr lang="en-US" sz="1800" dirty="0"/>
              <a:t>Consider using:</a:t>
            </a:r>
          </a:p>
        </p:txBody>
      </p:sp>
      <p:sp>
        <p:nvSpPr>
          <p:cNvPr id="7" name="Content Placeholder 2">
            <a:extLst>
              <a:ext uri="{FF2B5EF4-FFF2-40B4-BE49-F238E27FC236}">
                <a16:creationId xmlns:a16="http://schemas.microsoft.com/office/drawing/2014/main" id="{7E57D750-AEC7-4CB5-A87A-E1ECB8F392F2}"/>
              </a:ext>
            </a:extLst>
          </p:cNvPr>
          <p:cNvSpPr txBox="1">
            <a:spLocks/>
          </p:cNvSpPr>
          <p:nvPr/>
        </p:nvSpPr>
        <p:spPr>
          <a:xfrm>
            <a:off x="5253806" y="3551631"/>
            <a:ext cx="3604778" cy="1671149"/>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2160"/>
              </a:lnSpc>
              <a:buClr>
                <a:srgbClr val="00ACBA"/>
              </a:buClr>
            </a:pPr>
            <a:r>
              <a:rPr lang="en-US" sz="1800" b="0" dirty="0"/>
              <a:t>Balls</a:t>
            </a:r>
          </a:p>
          <a:p>
            <a:pPr>
              <a:lnSpc>
                <a:spcPts val="2160"/>
              </a:lnSpc>
              <a:buClr>
                <a:srgbClr val="00ACBA"/>
              </a:buClr>
            </a:pPr>
            <a:r>
              <a:rPr lang="en-US" sz="1800" b="0" dirty="0"/>
              <a:t>Bean bags</a:t>
            </a:r>
          </a:p>
          <a:p>
            <a:pPr>
              <a:lnSpc>
                <a:spcPts val="2160"/>
              </a:lnSpc>
              <a:buClr>
                <a:srgbClr val="00ACBA"/>
              </a:buClr>
            </a:pPr>
            <a:r>
              <a:rPr lang="en-US" sz="1800" b="0" dirty="0"/>
              <a:t>Hula hoops</a:t>
            </a:r>
          </a:p>
          <a:p>
            <a:pPr>
              <a:lnSpc>
                <a:spcPts val="2160"/>
              </a:lnSpc>
              <a:buClr>
                <a:srgbClr val="00ACBA"/>
              </a:buClr>
            </a:pPr>
            <a:r>
              <a:rPr lang="en-US" sz="1800" b="0" dirty="0"/>
              <a:t>Tricycles</a:t>
            </a:r>
          </a:p>
        </p:txBody>
      </p:sp>
    </p:spTree>
    <p:extLst>
      <p:ext uri="{BB962C8B-B14F-4D97-AF65-F5344CB8AC3E}">
        <p14:creationId xmlns:p14="http://schemas.microsoft.com/office/powerpoint/2010/main" val="362037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p:txBody>
          <a:bodyPr>
            <a:normAutofit/>
          </a:bodyPr>
          <a:lstStyle/>
          <a:p>
            <a:pPr>
              <a:lnSpc>
                <a:spcPts val="2880"/>
              </a:lnSpc>
            </a:pPr>
            <a:r>
              <a:rPr lang="en-US" sz="2400" dirty="0"/>
              <a:t>Limit using equipment that restricts movement</a:t>
            </a:r>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p:txBody>
          <a:bodyPr>
            <a:noAutofit/>
          </a:bodyPr>
          <a:lstStyle/>
          <a:p>
            <a:pPr>
              <a:lnSpc>
                <a:spcPts val="2160"/>
              </a:lnSpc>
              <a:buClr>
                <a:srgbClr val="00ACBA"/>
              </a:buClr>
            </a:pPr>
            <a:r>
              <a:rPr lang="en-US" sz="1800" dirty="0"/>
              <a:t>Do not use restricting equipment longer than 15 minutes at a time </a:t>
            </a:r>
            <a:r>
              <a:rPr lang="en-US" sz="1800" b="0" dirty="0"/>
              <a:t>(except when napping or eating) </a:t>
            </a:r>
          </a:p>
          <a:p>
            <a:pPr>
              <a:lnSpc>
                <a:spcPts val="2160"/>
              </a:lnSpc>
              <a:buClr>
                <a:srgbClr val="00ACBA"/>
              </a:buClr>
            </a:pPr>
            <a:r>
              <a:rPr lang="en-US" sz="1800" dirty="0"/>
              <a:t>Overusing equipment can limit children’s ability to build core muscles</a:t>
            </a:r>
          </a:p>
          <a:p>
            <a:pPr>
              <a:lnSpc>
                <a:spcPts val="2100"/>
              </a:lnSpc>
              <a:buClr>
                <a:srgbClr val="00ACBA"/>
              </a:buClr>
            </a:pPr>
            <a:r>
              <a:rPr lang="en-US" sz="1800" dirty="0"/>
              <a:t>Equipment that restricts movement includes:</a:t>
            </a:r>
          </a:p>
          <a:p>
            <a:pPr lvl="1">
              <a:lnSpc>
                <a:spcPts val="2100"/>
              </a:lnSpc>
              <a:buClr>
                <a:srgbClr val="00ACBA"/>
              </a:buClr>
            </a:pPr>
            <a:r>
              <a:rPr lang="en-US" sz="1800" dirty="0"/>
              <a:t>Sit-in walkers and jumpers</a:t>
            </a:r>
          </a:p>
          <a:p>
            <a:pPr lvl="1">
              <a:lnSpc>
                <a:spcPts val="2100"/>
              </a:lnSpc>
              <a:buClr>
                <a:srgbClr val="00ACBA"/>
              </a:buClr>
            </a:pPr>
            <a:r>
              <a:rPr lang="en-US" sz="1800" dirty="0"/>
              <a:t>Swings</a:t>
            </a:r>
          </a:p>
          <a:p>
            <a:pPr lvl="1">
              <a:lnSpc>
                <a:spcPts val="2100"/>
              </a:lnSpc>
              <a:buClr>
                <a:srgbClr val="00ACBA"/>
              </a:buClr>
            </a:pPr>
            <a:r>
              <a:rPr lang="en-US" sz="1800" dirty="0"/>
              <a:t>Highchairs</a:t>
            </a:r>
          </a:p>
          <a:p>
            <a:pPr lvl="1">
              <a:lnSpc>
                <a:spcPts val="2100"/>
              </a:lnSpc>
              <a:buClr>
                <a:srgbClr val="00ACBA"/>
              </a:buClr>
            </a:pPr>
            <a:r>
              <a:rPr lang="en-US" sz="1800" dirty="0"/>
              <a:t>Car seats in the classroom</a:t>
            </a:r>
            <a:r>
              <a:rPr lang="en-US" sz="1400" dirty="0"/>
              <a:t> </a:t>
            </a:r>
            <a:endParaRPr lang="en-US" sz="1200" dirty="0"/>
          </a:p>
          <a:p>
            <a:pPr>
              <a:lnSpc>
                <a:spcPts val="2160"/>
              </a:lnSpc>
              <a:buClr>
                <a:srgbClr val="00ACBA"/>
              </a:buClr>
            </a:pPr>
            <a:endParaRPr lang="en-US" sz="1800" b="0" dirty="0"/>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4724401" y="3964953"/>
            <a:ext cx="4009698" cy="214071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2100"/>
              </a:lnSpc>
              <a:buClr>
                <a:srgbClr val="00ACBA"/>
              </a:buClr>
            </a:pPr>
            <a:endParaRPr lang="en-US" sz="1200" dirty="0"/>
          </a:p>
        </p:txBody>
      </p:sp>
      <p:sp>
        <p:nvSpPr>
          <p:cNvPr id="7" name="Content Placeholder 2">
            <a:extLst>
              <a:ext uri="{FF2B5EF4-FFF2-40B4-BE49-F238E27FC236}">
                <a16:creationId xmlns:a16="http://schemas.microsoft.com/office/drawing/2014/main" id="{7E57D750-AEC7-4CB5-A87A-E1ECB8F392F2}"/>
              </a:ext>
            </a:extLst>
          </p:cNvPr>
          <p:cNvSpPr txBox="1">
            <a:spLocks/>
          </p:cNvSpPr>
          <p:nvPr/>
        </p:nvSpPr>
        <p:spPr>
          <a:xfrm>
            <a:off x="4724400" y="2812285"/>
            <a:ext cx="4009698" cy="950417"/>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2160"/>
              </a:lnSpc>
              <a:buClr>
                <a:srgbClr val="00ACBA"/>
              </a:buClr>
            </a:pPr>
            <a:endParaRPr lang="en-US" sz="1800" dirty="0"/>
          </a:p>
        </p:txBody>
      </p:sp>
      <p:pic>
        <p:nvPicPr>
          <p:cNvPr id="6146" name="Picture 2">
            <a:extLst>
              <a:ext uri="{FF2B5EF4-FFF2-40B4-BE49-F238E27FC236}">
                <a16:creationId xmlns:a16="http://schemas.microsoft.com/office/drawing/2014/main" id="{ECFF933D-B54E-4A79-912A-698BC6043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035" y="3500286"/>
            <a:ext cx="4663440" cy="31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7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build="p"/>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5394B4-9481-4CB5-91C7-2B48917DE6E1}"/>
              </a:ext>
            </a:extLst>
          </p:cNvPr>
          <p:cNvSpPr txBox="1"/>
          <p:nvPr/>
        </p:nvSpPr>
        <p:spPr>
          <a:xfrm>
            <a:off x="960384" y="1536174"/>
            <a:ext cx="7504606" cy="2554545"/>
          </a:xfrm>
          <a:prstGeom prst="rect">
            <a:avLst/>
          </a:prstGeom>
          <a:noFill/>
        </p:spPr>
        <p:txBody>
          <a:bodyPr wrap="square" rtlCol="0">
            <a:spAutoFit/>
          </a:bodyPr>
          <a:lstStyle/>
          <a:p>
            <a:pPr>
              <a:spcAft>
                <a:spcPts val="1800"/>
              </a:spcAft>
            </a:pPr>
            <a:r>
              <a:rPr lang="en-US" sz="2000" dirty="0">
                <a:solidFill>
                  <a:srgbClr val="00426A"/>
                </a:solidFill>
              </a:rPr>
              <a:t>Nemours Children’s Health is currently funded by the Centers for Disease Control and Prevention (CDC) under a 5-year Cooperative Agreement (6NU38OT000304-01-02). Through this effort, we support statewide early care and education (ECE) organizations to integrate best practices and standards for healthy eating, physical activity, breastfeeding support, and reducing screen time in ECE systems and settings. </a:t>
            </a:r>
          </a:p>
        </p:txBody>
      </p:sp>
      <p:sp>
        <p:nvSpPr>
          <p:cNvPr id="5" name="TextBox 4">
            <a:extLst>
              <a:ext uri="{FF2B5EF4-FFF2-40B4-BE49-F238E27FC236}">
                <a16:creationId xmlns:a16="http://schemas.microsoft.com/office/drawing/2014/main" id="{4D002A3B-8D44-4445-B291-BBA913F801C9}"/>
              </a:ext>
            </a:extLst>
          </p:cNvPr>
          <p:cNvSpPr txBox="1"/>
          <p:nvPr/>
        </p:nvSpPr>
        <p:spPr>
          <a:xfrm>
            <a:off x="960384" y="4403706"/>
            <a:ext cx="5141652" cy="1600438"/>
          </a:xfrm>
          <a:prstGeom prst="rect">
            <a:avLst/>
          </a:prstGeom>
          <a:noFill/>
        </p:spPr>
        <p:txBody>
          <a:bodyPr wrap="square" rtlCol="0">
            <a:spAutoFit/>
          </a:bodyPr>
          <a:lstStyle/>
          <a:p>
            <a:r>
              <a:rPr lang="en-US" sz="1400" dirty="0">
                <a:solidFill>
                  <a:srgbClr val="00426A"/>
                </a:solidFill>
              </a:rPr>
              <a:t>The views expressed in written materials or publications, or by speakers and moderators do not necessarily reflect the official policies of the Department of Health and Human Services. Any mention of trade names, commercial practices, or organizations does not imply endorsement by the U.S. Government.</a:t>
            </a:r>
          </a:p>
        </p:txBody>
      </p:sp>
    </p:spTree>
    <p:extLst>
      <p:ext uri="{BB962C8B-B14F-4D97-AF65-F5344CB8AC3E}">
        <p14:creationId xmlns:p14="http://schemas.microsoft.com/office/powerpoint/2010/main" val="415470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B8ED-96D1-481B-8373-1394E39621B2}"/>
              </a:ext>
            </a:extLst>
          </p:cNvPr>
          <p:cNvSpPr>
            <a:spLocks noGrp="1"/>
          </p:cNvSpPr>
          <p:nvPr>
            <p:ph type="title"/>
          </p:nvPr>
        </p:nvSpPr>
        <p:spPr/>
        <p:txBody>
          <a:bodyPr>
            <a:noAutofit/>
          </a:bodyPr>
          <a:lstStyle/>
          <a:p>
            <a:r>
              <a:rPr lang="en-US" sz="2800" dirty="0"/>
              <a:t>Challenge: Space</a:t>
            </a:r>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1"/>
          </p:nvPr>
        </p:nvSpPr>
        <p:spPr>
          <a:xfrm>
            <a:off x="4661594" y="1596571"/>
            <a:ext cx="3853756" cy="4580392"/>
          </a:xfrm>
        </p:spPr>
        <p:txBody>
          <a:bodyPr>
            <a:normAutofit/>
          </a:bodyPr>
          <a:lstStyle/>
          <a:p>
            <a:pPr marL="0" indent="0">
              <a:lnSpc>
                <a:spcPts val="2400"/>
              </a:lnSpc>
              <a:spcAft>
                <a:spcPts val="1800"/>
              </a:spcAft>
              <a:buNone/>
            </a:pPr>
            <a:endParaRPr lang="en-US" sz="2000" dirty="0"/>
          </a:p>
          <a:p>
            <a:pPr marL="0" indent="0">
              <a:lnSpc>
                <a:spcPts val="2400"/>
              </a:lnSpc>
              <a:spcAft>
                <a:spcPts val="1800"/>
              </a:spcAft>
              <a:buNone/>
            </a:pPr>
            <a:r>
              <a:rPr lang="en-US" sz="2000" dirty="0"/>
              <a:t>“We just don’t have enough space for kids to be physically active.”</a:t>
            </a:r>
          </a:p>
        </p:txBody>
      </p:sp>
      <p:sp>
        <p:nvSpPr>
          <p:cNvPr id="5" name="Content Placeholder 2">
            <a:extLst>
              <a:ext uri="{FF2B5EF4-FFF2-40B4-BE49-F238E27FC236}">
                <a16:creationId xmlns:a16="http://schemas.microsoft.com/office/drawing/2014/main" id="{A969F7F6-700D-4C61-9992-46C723880573}"/>
              </a:ext>
            </a:extLst>
          </p:cNvPr>
          <p:cNvSpPr txBox="1">
            <a:spLocks/>
          </p:cNvSpPr>
          <p:nvPr/>
        </p:nvSpPr>
        <p:spPr>
          <a:xfrm>
            <a:off x="4661594" y="4273934"/>
            <a:ext cx="4180489" cy="110358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dirty="0">
                <a:solidFill>
                  <a:srgbClr val="000000"/>
                </a:solidFill>
              </a:rPr>
              <a:t>Brainstorm 3 or ways to overcome the challenge of limited space</a:t>
            </a:r>
          </a:p>
        </p:txBody>
      </p:sp>
      <p:pic>
        <p:nvPicPr>
          <p:cNvPr id="7170" name="Picture 2">
            <a:extLst>
              <a:ext uri="{FF2B5EF4-FFF2-40B4-BE49-F238E27FC236}">
                <a16:creationId xmlns:a16="http://schemas.microsoft.com/office/drawing/2014/main" id="{ECA5C0D3-9888-459D-A601-5258997A5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0" y="2352724"/>
            <a:ext cx="4513328"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31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4661594" y="299357"/>
            <a:ext cx="4064622" cy="998538"/>
          </a:xfrm>
        </p:spPr>
        <p:txBody>
          <a:bodyPr>
            <a:noAutofit/>
          </a:bodyPr>
          <a:lstStyle/>
          <a:p>
            <a:r>
              <a:rPr lang="en-US" sz="2800" dirty="0"/>
              <a:t>Challenge: Space</a:t>
            </a:r>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4294967295"/>
          </p:nvPr>
        </p:nvSpPr>
        <p:spPr>
          <a:xfrm>
            <a:off x="4661594" y="1729251"/>
            <a:ext cx="4180489" cy="1103587"/>
          </a:xfrm>
        </p:spPr>
        <p:txBody>
          <a:bodyPr>
            <a:normAutofit/>
          </a:bodyPr>
          <a:lstStyle/>
          <a:p>
            <a:pPr marL="0" indent="0">
              <a:lnSpc>
                <a:spcPts val="2400"/>
              </a:lnSpc>
              <a:spcAft>
                <a:spcPts val="1800"/>
              </a:spcAft>
              <a:buNone/>
            </a:pPr>
            <a:r>
              <a:rPr lang="en-US" sz="2000" dirty="0"/>
              <a:t>“We just don’t have enough space for kids to be physically active.”</a:t>
            </a:r>
          </a:p>
        </p:txBody>
      </p:sp>
      <p:pic>
        <p:nvPicPr>
          <p:cNvPr id="6" name="Picture 5">
            <a:extLst>
              <a:ext uri="{FF2B5EF4-FFF2-40B4-BE49-F238E27FC236}">
                <a16:creationId xmlns:a16="http://schemas.microsoft.com/office/drawing/2014/main" id="{0C83A842-7368-4B6C-8288-3F8145F26542}"/>
              </a:ext>
            </a:extLst>
          </p:cNvPr>
          <p:cNvPicPr>
            <a:picLocks noChangeAspect="1"/>
          </p:cNvPicPr>
          <p:nvPr/>
        </p:nvPicPr>
        <p:blipFill>
          <a:blip r:embed="rId3">
            <a:extLst>
              <a:ext uri="{28A0092B-C50C-407E-A947-70E740481C1C}">
                <a14:useLocalDpi xmlns:a14="http://schemas.microsoft.com/office/drawing/2010/main" val="0"/>
              </a:ext>
            </a:extLst>
          </a:blip>
          <a:srcRect l="16913" r="16913"/>
          <a:stretch/>
        </p:blipFill>
        <p:spPr>
          <a:xfrm>
            <a:off x="0" y="1297895"/>
            <a:ext cx="4291408" cy="6035040"/>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A969F7F6-700D-4C61-9992-46C723880573}"/>
              </a:ext>
            </a:extLst>
          </p:cNvPr>
          <p:cNvSpPr txBox="1">
            <a:spLocks/>
          </p:cNvSpPr>
          <p:nvPr/>
        </p:nvSpPr>
        <p:spPr>
          <a:xfrm>
            <a:off x="4661594" y="3259529"/>
            <a:ext cx="4267802" cy="3293621"/>
          </a:xfrm>
          <a:prstGeom prst="rect">
            <a:avLst/>
          </a:prstGeom>
        </p:spPr>
        <p:txBody>
          <a:bodyPr vert="horz" lIns="91440" tIns="45720" rIns="91440" bIns="45720" rtlCol="0">
            <a:normAutofit lnSpcReduction="1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30338" indent="-1430338">
              <a:buNone/>
              <a:tabLst>
                <a:tab pos="347663" algn="l"/>
                <a:tab pos="1430338" algn="l"/>
              </a:tabLst>
            </a:pPr>
            <a:r>
              <a:rPr lang="en-US" sz="1900" dirty="0">
                <a:solidFill>
                  <a:srgbClr val="000000"/>
                </a:solidFill>
              </a:rPr>
              <a:t>Solution 1: </a:t>
            </a:r>
            <a:r>
              <a:rPr lang="en-US" sz="2000" b="0" dirty="0">
                <a:solidFill>
                  <a:srgbClr val="000000"/>
                </a:solidFill>
              </a:rPr>
              <a:t>	Be creative in your search and use of space</a:t>
            </a:r>
          </a:p>
          <a:p>
            <a:pPr marL="1430338" indent="-1430338">
              <a:buNone/>
              <a:tabLst>
                <a:tab pos="347663" algn="l"/>
                <a:tab pos="1430338" algn="l"/>
              </a:tabLst>
            </a:pPr>
            <a:r>
              <a:rPr lang="en-US" sz="1900" dirty="0">
                <a:solidFill>
                  <a:srgbClr val="000000"/>
                </a:solidFill>
              </a:rPr>
              <a:t>Solution 2: </a:t>
            </a:r>
            <a:r>
              <a:rPr lang="en-US" sz="2000" b="0" dirty="0">
                <a:solidFill>
                  <a:srgbClr val="000000"/>
                </a:solidFill>
              </a:rPr>
              <a:t>	Seek special resources and training for promoting physical activity in small </a:t>
            </a:r>
            <a:r>
              <a:rPr lang="en-US" sz="1900" b="0" dirty="0">
                <a:solidFill>
                  <a:srgbClr val="000000"/>
                </a:solidFill>
              </a:rPr>
              <a:t>spaces</a:t>
            </a:r>
          </a:p>
          <a:p>
            <a:pPr marL="1430338" indent="-1430338">
              <a:buNone/>
              <a:tabLst>
                <a:tab pos="347663" algn="l"/>
                <a:tab pos="1430338" algn="l"/>
              </a:tabLst>
            </a:pPr>
            <a:r>
              <a:rPr lang="en-US" sz="1900" dirty="0">
                <a:solidFill>
                  <a:srgbClr val="000000"/>
                </a:solidFill>
              </a:rPr>
              <a:t>Solution  3:</a:t>
            </a:r>
            <a:r>
              <a:rPr lang="en-US" sz="2000" b="0" dirty="0">
                <a:solidFill>
                  <a:srgbClr val="000000"/>
                </a:solidFill>
              </a:rPr>
              <a:t>	Create a list of games and activities for small spaces </a:t>
            </a:r>
          </a:p>
        </p:txBody>
      </p:sp>
    </p:spTree>
    <p:extLst>
      <p:ext uri="{BB962C8B-B14F-4D97-AF65-F5344CB8AC3E}">
        <p14:creationId xmlns:p14="http://schemas.microsoft.com/office/powerpoint/2010/main" val="398626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41B42A-495F-4113-80DF-BD2A6DD30573}"/>
              </a:ext>
            </a:extLst>
          </p:cNvPr>
          <p:cNvSpPr/>
          <p:nvPr/>
        </p:nvSpPr>
        <p:spPr>
          <a:xfrm>
            <a:off x="302830" y="0"/>
            <a:ext cx="2944867" cy="2057400"/>
          </a:xfrm>
          <a:prstGeom prst="rect">
            <a:avLst/>
          </a:prstGeom>
          <a:solidFill>
            <a:srgbClr val="0042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911DE-40A0-4E2F-A040-01C9B51D30F3}"/>
              </a:ext>
            </a:extLst>
          </p:cNvPr>
          <p:cNvSpPr>
            <a:spLocks noGrp="1"/>
          </p:cNvSpPr>
          <p:nvPr>
            <p:ph type="title"/>
          </p:nvPr>
        </p:nvSpPr>
        <p:spPr>
          <a:xfrm>
            <a:off x="493986" y="396657"/>
            <a:ext cx="2627586" cy="1505715"/>
          </a:xfrm>
        </p:spPr>
        <p:txBody>
          <a:bodyPr>
            <a:noAutofit/>
          </a:bodyPr>
          <a:lstStyle/>
          <a:p>
            <a:r>
              <a:rPr lang="en-US" sz="3200" dirty="0"/>
              <a:t>Reflect on best practices</a:t>
            </a:r>
          </a:p>
        </p:txBody>
      </p:sp>
      <p:pic>
        <p:nvPicPr>
          <p:cNvPr id="19" name="Picture 18" descr="Table&#10;&#10;Description automatically generated">
            <a:extLst>
              <a:ext uri="{FF2B5EF4-FFF2-40B4-BE49-F238E27FC236}">
                <a16:creationId xmlns:a16="http://schemas.microsoft.com/office/drawing/2014/main" id="{5FC2E804-0467-4361-B124-FD93EEC5B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4338" y="227813"/>
            <a:ext cx="5703680" cy="6400800"/>
          </a:xfrm>
          <a:prstGeom prst="rect">
            <a:avLst/>
          </a:prstGeom>
        </p:spPr>
      </p:pic>
      <p:sp>
        <p:nvSpPr>
          <p:cNvPr id="5" name="Callout: Line with No Border 4">
            <a:extLst>
              <a:ext uri="{FF2B5EF4-FFF2-40B4-BE49-F238E27FC236}">
                <a16:creationId xmlns:a16="http://schemas.microsoft.com/office/drawing/2014/main" id="{70CBBB50-9EBF-466D-9439-473147B3BF3D}"/>
              </a:ext>
            </a:extLst>
          </p:cNvPr>
          <p:cNvSpPr/>
          <p:nvPr/>
        </p:nvSpPr>
        <p:spPr>
          <a:xfrm flipH="1">
            <a:off x="302829" y="3034393"/>
            <a:ext cx="2534963" cy="856592"/>
          </a:xfrm>
          <a:prstGeom prst="callout1">
            <a:avLst>
              <a:gd name="adj1" fmla="val 18750"/>
              <a:gd name="adj2" fmla="val -8333"/>
              <a:gd name="adj3" fmla="val -66543"/>
              <a:gd name="adj4" fmla="val -99838"/>
            </a:avLst>
          </a:pr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26A"/>
                </a:solidFill>
              </a:rPr>
              <a:t>Is space a strength or area that needs improvement for you?</a:t>
            </a:r>
          </a:p>
        </p:txBody>
      </p:sp>
    </p:spTree>
    <p:extLst>
      <p:ext uri="{BB962C8B-B14F-4D97-AF65-F5344CB8AC3E}">
        <p14:creationId xmlns:p14="http://schemas.microsoft.com/office/powerpoint/2010/main" val="285649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ow: Pentagon 19">
            <a:extLst>
              <a:ext uri="{FF2B5EF4-FFF2-40B4-BE49-F238E27FC236}">
                <a16:creationId xmlns:a16="http://schemas.microsoft.com/office/drawing/2014/main" id="{044724ED-17BF-49DD-A6EF-65BE7272CA10}"/>
              </a:ext>
            </a:extLst>
          </p:cNvPr>
          <p:cNvSpPr/>
          <p:nvPr/>
        </p:nvSpPr>
        <p:spPr>
          <a:xfrm>
            <a:off x="5690367" y="1369356"/>
            <a:ext cx="3453633"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99C5EE70-B697-426A-B5F6-78CD15C33C96}"/>
              </a:ext>
            </a:extLst>
          </p:cNvPr>
          <p:cNvSpPr/>
          <p:nvPr/>
        </p:nvSpPr>
        <p:spPr>
          <a:xfrm>
            <a:off x="2165131" y="1369356"/>
            <a:ext cx="3983421"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a16="http://schemas.microsoft.com/office/drawing/2014/main" id="{44AC4B6A-FF94-4BAD-874D-6D72A1A5B3DB}"/>
              </a:ext>
            </a:extLst>
          </p:cNvPr>
          <p:cNvSpPr/>
          <p:nvPr/>
        </p:nvSpPr>
        <p:spPr>
          <a:xfrm>
            <a:off x="-1972" y="1369356"/>
            <a:ext cx="32076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p:txBody>
          <a:bodyPr>
            <a:noAutofit/>
          </a:bodyPr>
          <a:lstStyle/>
          <a:p>
            <a:r>
              <a:rPr lang="en-US" sz="2400" dirty="0"/>
              <a:t>Summary of best practices: </a:t>
            </a:r>
            <a:r>
              <a:rPr lang="en-US" sz="2400" dirty="0">
                <a:solidFill>
                  <a:srgbClr val="00426A"/>
                </a:solidFill>
              </a:rPr>
              <a:t>Time &amp; Space</a:t>
            </a:r>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1"/>
          </p:nvPr>
        </p:nvSpPr>
        <p:spPr>
          <a:xfrm>
            <a:off x="628650" y="1553790"/>
            <a:ext cx="1631074" cy="454588"/>
          </a:xfrm>
        </p:spPr>
        <p:txBody>
          <a:bodyPr>
            <a:normAutofit/>
          </a:bodyPr>
          <a:lstStyle/>
          <a:p>
            <a:pPr marL="0" indent="0">
              <a:buNone/>
            </a:pPr>
            <a:r>
              <a:rPr lang="en-US" sz="2400" dirty="0">
                <a:solidFill>
                  <a:schemeClr val="bg1"/>
                </a:solidFill>
              </a:rPr>
              <a:t>Infants</a:t>
            </a:r>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2"/>
          </p:nvPr>
        </p:nvSpPr>
        <p:spPr>
          <a:xfrm>
            <a:off x="3518995" y="1513662"/>
            <a:ext cx="1853763" cy="614089"/>
          </a:xfrm>
        </p:spPr>
        <p:txBody>
          <a:bodyPr>
            <a:normAutofit/>
          </a:bodyPr>
          <a:lstStyle/>
          <a:p>
            <a:pPr marL="0" indent="0">
              <a:buNone/>
            </a:pPr>
            <a:r>
              <a:rPr lang="en-US" sz="2400" dirty="0">
                <a:solidFill>
                  <a:schemeClr val="bg1"/>
                </a:solidFill>
              </a:rPr>
              <a:t>Toddlers</a:t>
            </a:r>
          </a:p>
        </p:txBody>
      </p:sp>
      <p:sp>
        <p:nvSpPr>
          <p:cNvPr id="21" name="Content Placeholder 4">
            <a:extLst>
              <a:ext uri="{FF2B5EF4-FFF2-40B4-BE49-F238E27FC236}">
                <a16:creationId xmlns:a16="http://schemas.microsoft.com/office/drawing/2014/main" id="{68E4E173-BD28-45FE-8F05-39DFBF2FE13E}"/>
              </a:ext>
            </a:extLst>
          </p:cNvPr>
          <p:cNvSpPr txBox="1">
            <a:spLocks/>
          </p:cNvSpPr>
          <p:nvPr/>
        </p:nvSpPr>
        <p:spPr>
          <a:xfrm>
            <a:off x="6466162" y="1510242"/>
            <a:ext cx="2194362" cy="614089"/>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2400" dirty="0">
                <a:solidFill>
                  <a:schemeClr val="bg1"/>
                </a:solidFill>
              </a:rPr>
              <a:t>Preschoolers</a:t>
            </a:r>
          </a:p>
        </p:txBody>
      </p:sp>
      <p:grpSp>
        <p:nvGrpSpPr>
          <p:cNvPr id="31" name="Group 30">
            <a:extLst>
              <a:ext uri="{FF2B5EF4-FFF2-40B4-BE49-F238E27FC236}">
                <a16:creationId xmlns:a16="http://schemas.microsoft.com/office/drawing/2014/main" id="{57AB3FE1-45ED-4DAC-B327-3C4C247C3DA0}"/>
              </a:ext>
            </a:extLst>
          </p:cNvPr>
          <p:cNvGrpSpPr/>
          <p:nvPr/>
        </p:nvGrpSpPr>
        <p:grpSpPr>
          <a:xfrm>
            <a:off x="3147684" y="2128919"/>
            <a:ext cx="2699768" cy="4729082"/>
            <a:chOff x="3147684" y="2128919"/>
            <a:chExt cx="2699768" cy="4729082"/>
          </a:xfrm>
        </p:grpSpPr>
        <p:sp>
          <p:nvSpPr>
            <p:cNvPr id="23" name="Content Placeholder 3">
              <a:extLst>
                <a:ext uri="{FF2B5EF4-FFF2-40B4-BE49-F238E27FC236}">
                  <a16:creationId xmlns:a16="http://schemas.microsoft.com/office/drawing/2014/main" id="{BD22DB0C-A497-497B-91C6-3CD2EBBAEB41}"/>
                </a:ext>
              </a:extLst>
            </p:cNvPr>
            <p:cNvSpPr txBox="1">
              <a:spLocks/>
            </p:cNvSpPr>
            <p:nvPr/>
          </p:nvSpPr>
          <p:spPr>
            <a:xfrm>
              <a:off x="3518995" y="2128919"/>
              <a:ext cx="2251184" cy="245302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300"/>
                </a:spcBef>
                <a:spcAft>
                  <a:spcPts val="1200"/>
                </a:spcAft>
                <a:buNone/>
              </a:pPr>
              <a:r>
                <a:rPr lang="en-US" sz="1600" b="0" dirty="0"/>
                <a:t>60-90 minutes of </a:t>
              </a:r>
              <a:r>
                <a:rPr lang="en-US" sz="1600" b="0" dirty="0" err="1"/>
                <a:t>MVPA</a:t>
              </a:r>
              <a:endParaRPr lang="en-US" sz="1600" b="0" dirty="0"/>
            </a:p>
            <a:p>
              <a:pPr marL="0" indent="0">
                <a:lnSpc>
                  <a:spcPts val="1800"/>
                </a:lnSpc>
                <a:spcBef>
                  <a:spcPts val="300"/>
                </a:spcBef>
                <a:spcAft>
                  <a:spcPts val="1200"/>
                </a:spcAft>
                <a:buNone/>
              </a:pPr>
              <a:r>
                <a:rPr lang="en-US" sz="1600" b="0" dirty="0"/>
                <a:t>60-90 minutes of outdoor play</a:t>
              </a:r>
            </a:p>
            <a:p>
              <a:pPr marL="0" indent="0">
                <a:lnSpc>
                  <a:spcPts val="1800"/>
                </a:lnSpc>
                <a:spcBef>
                  <a:spcPts val="300"/>
                </a:spcBef>
                <a:spcAft>
                  <a:spcPts val="1200"/>
                </a:spcAft>
                <a:buNone/>
              </a:pPr>
              <a:r>
                <a:rPr lang="en-US" sz="1600" b="0" dirty="0"/>
                <a:t>Outdoors 2-3 daily</a:t>
              </a:r>
            </a:p>
          </p:txBody>
        </p:sp>
        <p:pic>
          <p:nvPicPr>
            <p:cNvPr id="7" name="Picture 6" descr="A baby in a pink dress&#10;&#10;Description automatically generated with medium confidence">
              <a:extLst>
                <a:ext uri="{FF2B5EF4-FFF2-40B4-BE49-F238E27FC236}">
                  <a16:creationId xmlns:a16="http://schemas.microsoft.com/office/drawing/2014/main" id="{46AC633D-9F5C-4083-BF24-CF2A8A9E7398}"/>
                </a:ext>
              </a:extLst>
            </p:cNvPr>
            <p:cNvPicPr>
              <a:picLocks noChangeAspect="1"/>
            </p:cNvPicPr>
            <p:nvPr/>
          </p:nvPicPr>
          <p:blipFill rotWithShape="1">
            <a:blip r:embed="rId3">
              <a:extLst>
                <a:ext uri="{28A0092B-C50C-407E-A947-70E740481C1C}">
                  <a14:useLocalDpi xmlns:a14="http://schemas.microsoft.com/office/drawing/2010/main" val="0"/>
                </a:ext>
              </a:extLst>
            </a:blip>
            <a:srcRect t="14662" b="14118"/>
            <a:stretch/>
          </p:blipFill>
          <p:spPr>
            <a:xfrm>
              <a:off x="3147684" y="3973819"/>
              <a:ext cx="2699768" cy="2884182"/>
            </a:xfrm>
            <a:prstGeom prst="rect">
              <a:avLst/>
            </a:prstGeom>
            <a:ln>
              <a:noFill/>
            </a:ln>
            <a:effectLst>
              <a:outerShdw blurRad="292100" dist="139700" dir="2700000" algn="tl" rotWithShape="0">
                <a:srgbClr val="333333">
                  <a:alpha val="65000"/>
                </a:srgbClr>
              </a:outerShdw>
            </a:effectLst>
          </p:spPr>
        </p:pic>
      </p:grpSp>
      <p:grpSp>
        <p:nvGrpSpPr>
          <p:cNvPr id="32" name="Group 31">
            <a:extLst>
              <a:ext uri="{FF2B5EF4-FFF2-40B4-BE49-F238E27FC236}">
                <a16:creationId xmlns:a16="http://schemas.microsoft.com/office/drawing/2014/main" id="{637E518A-8353-4607-A08F-89B4AFB20A2B}"/>
              </a:ext>
            </a:extLst>
          </p:cNvPr>
          <p:cNvGrpSpPr/>
          <p:nvPr/>
        </p:nvGrpSpPr>
        <p:grpSpPr>
          <a:xfrm>
            <a:off x="292632" y="2139999"/>
            <a:ext cx="2587202" cy="4782298"/>
            <a:chOff x="292632" y="2139999"/>
            <a:chExt cx="2587202" cy="4782298"/>
          </a:xfrm>
        </p:grpSpPr>
        <p:sp>
          <p:nvSpPr>
            <p:cNvPr id="16" name="Content Placeholder 3">
              <a:extLst>
                <a:ext uri="{FF2B5EF4-FFF2-40B4-BE49-F238E27FC236}">
                  <a16:creationId xmlns:a16="http://schemas.microsoft.com/office/drawing/2014/main" id="{504830ED-157D-44D9-B2CA-BFBDB2C74279}"/>
                </a:ext>
              </a:extLst>
            </p:cNvPr>
            <p:cNvSpPr txBox="1">
              <a:spLocks/>
            </p:cNvSpPr>
            <p:nvPr/>
          </p:nvSpPr>
          <p:spPr>
            <a:xfrm>
              <a:off x="628650" y="2139999"/>
              <a:ext cx="2251184" cy="245302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300"/>
                </a:spcBef>
                <a:spcAft>
                  <a:spcPts val="1200"/>
                </a:spcAft>
                <a:buNone/>
              </a:pPr>
              <a:r>
                <a:rPr lang="en-US" sz="1600" b="0" dirty="0"/>
                <a:t>Supervised tummy time frequently</a:t>
              </a:r>
            </a:p>
            <a:p>
              <a:pPr marL="0" indent="0">
                <a:lnSpc>
                  <a:spcPts val="1800"/>
                </a:lnSpc>
                <a:spcBef>
                  <a:spcPts val="300"/>
                </a:spcBef>
                <a:spcAft>
                  <a:spcPts val="1200"/>
                </a:spcAft>
                <a:buNone/>
              </a:pPr>
              <a:r>
                <a:rPr lang="en-US" sz="1600" b="0" dirty="0"/>
                <a:t>3-5 minutes increasing as tolerated</a:t>
              </a:r>
            </a:p>
            <a:p>
              <a:pPr marL="0" indent="0">
                <a:lnSpc>
                  <a:spcPts val="1800"/>
                </a:lnSpc>
                <a:spcBef>
                  <a:spcPts val="300"/>
                </a:spcBef>
                <a:spcAft>
                  <a:spcPts val="1200"/>
                </a:spcAft>
                <a:buNone/>
              </a:pPr>
              <a:r>
                <a:rPr lang="en-US" sz="1600" b="0" dirty="0"/>
                <a:t>Outdoors 2-3 times daily</a:t>
              </a:r>
            </a:p>
          </p:txBody>
        </p:sp>
        <p:pic>
          <p:nvPicPr>
            <p:cNvPr id="27" name="Picture 26" descr="A picture containing dark&#10;&#10;Description automatically generated">
              <a:extLst>
                <a:ext uri="{FF2B5EF4-FFF2-40B4-BE49-F238E27FC236}">
                  <a16:creationId xmlns:a16="http://schemas.microsoft.com/office/drawing/2014/main" id="{A41D0F81-9527-42EE-9B32-21830A62A40E}"/>
                </a:ext>
              </a:extLst>
            </p:cNvPr>
            <p:cNvPicPr>
              <a:picLocks noChangeAspect="1"/>
            </p:cNvPicPr>
            <p:nvPr/>
          </p:nvPicPr>
          <p:blipFill rotWithShape="1">
            <a:blip r:embed="rId4">
              <a:extLst>
                <a:ext uri="{28A0092B-C50C-407E-A947-70E740481C1C}">
                  <a14:useLocalDpi xmlns:a14="http://schemas.microsoft.com/office/drawing/2010/main" val="0"/>
                </a:ext>
              </a:extLst>
            </a:blip>
            <a:srcRect l="19298" r="11474"/>
            <a:stretch/>
          </p:blipFill>
          <p:spPr>
            <a:xfrm>
              <a:off x="292632" y="4665162"/>
              <a:ext cx="2099097" cy="2257135"/>
            </a:xfrm>
            <a:prstGeom prst="rect">
              <a:avLst/>
            </a:prstGeom>
            <a:ln>
              <a:noFill/>
            </a:ln>
            <a:effectLst>
              <a:outerShdw blurRad="292100" dist="139700" dir="2700000" algn="tl" rotWithShape="0">
                <a:srgbClr val="333333">
                  <a:alpha val="65000"/>
                </a:srgbClr>
              </a:outerShdw>
            </a:effectLst>
          </p:spPr>
        </p:pic>
      </p:grpSp>
      <p:grpSp>
        <p:nvGrpSpPr>
          <p:cNvPr id="30" name="Group 29">
            <a:extLst>
              <a:ext uri="{FF2B5EF4-FFF2-40B4-BE49-F238E27FC236}">
                <a16:creationId xmlns:a16="http://schemas.microsoft.com/office/drawing/2014/main" id="{B916ACEC-E00E-417B-A7BB-AD4A76E1C3D1}"/>
              </a:ext>
            </a:extLst>
          </p:cNvPr>
          <p:cNvGrpSpPr/>
          <p:nvPr/>
        </p:nvGrpSpPr>
        <p:grpSpPr>
          <a:xfrm>
            <a:off x="6448261" y="2133908"/>
            <a:ext cx="2695739" cy="4329679"/>
            <a:chOff x="6448261" y="2133908"/>
            <a:chExt cx="2695739" cy="4329679"/>
          </a:xfrm>
        </p:grpSpPr>
        <p:sp>
          <p:nvSpPr>
            <p:cNvPr id="25" name="Content Placeholder 3">
              <a:extLst>
                <a:ext uri="{FF2B5EF4-FFF2-40B4-BE49-F238E27FC236}">
                  <a16:creationId xmlns:a16="http://schemas.microsoft.com/office/drawing/2014/main" id="{123D42A0-9A9F-46DB-A52E-0F375668D4AB}"/>
                </a:ext>
              </a:extLst>
            </p:cNvPr>
            <p:cNvSpPr txBox="1">
              <a:spLocks/>
            </p:cNvSpPr>
            <p:nvPr/>
          </p:nvSpPr>
          <p:spPr>
            <a:xfrm>
              <a:off x="6448261" y="2133908"/>
              <a:ext cx="2251184" cy="245302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300"/>
                </a:spcBef>
                <a:spcAft>
                  <a:spcPts val="1200"/>
                </a:spcAft>
                <a:buNone/>
              </a:pPr>
              <a:r>
                <a:rPr lang="en-US" sz="1600" b="0" dirty="0"/>
                <a:t>90-120 minutes of </a:t>
              </a:r>
              <a:r>
                <a:rPr lang="en-US" sz="1600" b="0" dirty="0" err="1"/>
                <a:t>MVPA</a:t>
              </a:r>
              <a:endParaRPr lang="en-US" sz="1600" b="0" dirty="0"/>
            </a:p>
            <a:p>
              <a:pPr marL="0" indent="0">
                <a:lnSpc>
                  <a:spcPts val="1800"/>
                </a:lnSpc>
                <a:spcBef>
                  <a:spcPts val="300"/>
                </a:spcBef>
                <a:spcAft>
                  <a:spcPts val="1200"/>
                </a:spcAft>
                <a:buNone/>
              </a:pPr>
              <a:r>
                <a:rPr lang="en-US" sz="1600" b="0" dirty="0"/>
                <a:t>60-90 minutes of outdoor play</a:t>
              </a:r>
            </a:p>
            <a:p>
              <a:pPr marL="0" indent="0">
                <a:lnSpc>
                  <a:spcPts val="1800"/>
                </a:lnSpc>
                <a:spcBef>
                  <a:spcPts val="300"/>
                </a:spcBef>
                <a:spcAft>
                  <a:spcPts val="1200"/>
                </a:spcAft>
                <a:buNone/>
              </a:pPr>
              <a:r>
                <a:rPr lang="en-US" sz="1600" b="0" dirty="0"/>
                <a:t>Outdoors 2-3 daily</a:t>
              </a:r>
            </a:p>
          </p:txBody>
        </p:sp>
        <p:pic>
          <p:nvPicPr>
            <p:cNvPr id="29" name="Picture 28" descr="A picture containing person, yellow&#10;&#10;Description automatically generated">
              <a:extLst>
                <a:ext uri="{FF2B5EF4-FFF2-40B4-BE49-F238E27FC236}">
                  <a16:creationId xmlns:a16="http://schemas.microsoft.com/office/drawing/2014/main" id="{59D36A4D-33A7-4E1E-AECA-3A73669C46EC}"/>
                </a:ext>
              </a:extLst>
            </p:cNvPr>
            <p:cNvPicPr>
              <a:picLocks noChangeAspect="1"/>
            </p:cNvPicPr>
            <p:nvPr/>
          </p:nvPicPr>
          <p:blipFill rotWithShape="1">
            <a:blip r:embed="rId5">
              <a:extLst>
                <a:ext uri="{28A0092B-C50C-407E-A947-70E740481C1C}">
                  <a14:useLocalDpi xmlns:a14="http://schemas.microsoft.com/office/drawing/2010/main" val="0"/>
                </a:ext>
              </a:extLst>
            </a:blip>
            <a:srcRect l="14572" t="5565" r="8227" b="35752"/>
            <a:stretch/>
          </p:blipFill>
          <p:spPr>
            <a:xfrm>
              <a:off x="6716110" y="3695312"/>
              <a:ext cx="2427890" cy="276827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19172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77228" y="2374593"/>
            <a:ext cx="3153103" cy="926645"/>
          </a:xfrm>
        </p:spPr>
        <p:txBody>
          <a:bodyPr>
            <a:normAutofit/>
          </a:bodyPr>
          <a:lstStyle/>
          <a:p>
            <a:r>
              <a:rPr lang="en-US">
                <a:solidFill>
                  <a:srgbClr val="00426A"/>
                </a:solidFill>
              </a:rPr>
              <a:t>Questions?</a:t>
            </a:r>
          </a:p>
        </p:txBody>
      </p:sp>
      <p:pic>
        <p:nvPicPr>
          <p:cNvPr id="5" name="Picture 4" descr="Question mark on green pastel background">
            <a:extLst>
              <a:ext uri="{FF2B5EF4-FFF2-40B4-BE49-F238E27FC236}">
                <a16:creationId xmlns:a16="http://schemas.microsoft.com/office/drawing/2014/main" id="{8A2504E9-481E-44D4-989A-72F8FBC32798}"/>
              </a:ext>
            </a:extLst>
          </p:cNvPr>
          <p:cNvPicPr>
            <a:picLocks/>
          </p:cNvPicPr>
          <p:nvPr/>
        </p:nvPicPr>
        <p:blipFill rotWithShape="1">
          <a:blip r:embed="rId3" cstate="print">
            <a:duotone>
              <a:prstClr val="black"/>
              <a:srgbClr val="309C8A">
                <a:tint val="45000"/>
                <a:satMod val="400000"/>
              </a:srgbClr>
            </a:duotone>
            <a:extLst>
              <a:ext uri="{28A0092B-C50C-407E-A947-70E740481C1C}">
                <a14:useLocalDpi xmlns:a14="http://schemas.microsoft.com/office/drawing/2010/main"/>
              </a:ext>
            </a:extLst>
          </a:blip>
          <a:srcRect/>
          <a:stretch/>
        </p:blipFill>
        <p:spPr>
          <a:xfrm>
            <a:off x="4645152" y="-15240"/>
            <a:ext cx="4498848" cy="6632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968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B85F-8C1B-43EA-864E-D784F9AB7450}"/>
              </a:ext>
            </a:extLst>
          </p:cNvPr>
          <p:cNvSpPr>
            <a:spLocks noGrp="1"/>
          </p:cNvSpPr>
          <p:nvPr>
            <p:ph type="title"/>
          </p:nvPr>
        </p:nvSpPr>
        <p:spPr>
          <a:xfrm>
            <a:off x="629841" y="253315"/>
            <a:ext cx="2949178" cy="1600200"/>
          </a:xfrm>
        </p:spPr>
        <p:txBody>
          <a:bodyPr>
            <a:normAutofit/>
          </a:bodyPr>
          <a:lstStyle/>
          <a:p>
            <a:pPr>
              <a:lnSpc>
                <a:spcPts val="3000"/>
              </a:lnSpc>
            </a:pPr>
            <a:r>
              <a:rPr lang="en-US" sz="2400" dirty="0"/>
              <a:t>Thanks for participating in Session 2</a:t>
            </a:r>
          </a:p>
        </p:txBody>
      </p:sp>
      <p:sp>
        <p:nvSpPr>
          <p:cNvPr id="4" name="Text Placeholder 3">
            <a:extLst>
              <a:ext uri="{FF2B5EF4-FFF2-40B4-BE49-F238E27FC236}">
                <a16:creationId xmlns:a16="http://schemas.microsoft.com/office/drawing/2014/main" id="{155FC3E6-4DFE-44FD-A8EE-459393C849B9}"/>
              </a:ext>
            </a:extLst>
          </p:cNvPr>
          <p:cNvSpPr>
            <a:spLocks noGrp="1"/>
          </p:cNvSpPr>
          <p:nvPr>
            <p:ph type="body" sz="half" idx="2"/>
          </p:nvPr>
        </p:nvSpPr>
        <p:spPr>
          <a:xfrm>
            <a:off x="629841" y="4088169"/>
            <a:ext cx="2949178" cy="325822"/>
          </a:xfrm>
        </p:spPr>
        <p:txBody>
          <a:bodyPr/>
          <a:lstStyle/>
          <a:p>
            <a:r>
              <a:rPr lang="en-US" dirty="0">
                <a:solidFill>
                  <a:srgbClr val="00ACBA"/>
                </a:solidFill>
              </a:rPr>
              <a:t>Next session:</a:t>
            </a:r>
          </a:p>
        </p:txBody>
      </p:sp>
      <p:pic>
        <p:nvPicPr>
          <p:cNvPr id="5" name="Content Placeholder 3">
            <a:extLst>
              <a:ext uri="{FF2B5EF4-FFF2-40B4-BE49-F238E27FC236}">
                <a16:creationId xmlns:a16="http://schemas.microsoft.com/office/drawing/2014/main" id="{99F15B37-C410-4BE6-B084-8039C2B04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0835" y="2334820"/>
            <a:ext cx="2437448" cy="1272043"/>
          </a:xfrm>
          <a:prstGeom prst="rect">
            <a:avLst/>
          </a:prstGeom>
        </p:spPr>
      </p:pic>
      <p:sp>
        <p:nvSpPr>
          <p:cNvPr id="6" name="Text Placeholder 3">
            <a:extLst>
              <a:ext uri="{FF2B5EF4-FFF2-40B4-BE49-F238E27FC236}">
                <a16:creationId xmlns:a16="http://schemas.microsoft.com/office/drawing/2014/main" id="{9B191ACA-A505-400F-9901-1D1FD239A53C}"/>
              </a:ext>
            </a:extLst>
          </p:cNvPr>
          <p:cNvSpPr txBox="1">
            <a:spLocks/>
          </p:cNvSpPr>
          <p:nvPr/>
        </p:nvSpPr>
        <p:spPr>
          <a:xfrm>
            <a:off x="629841" y="4476698"/>
            <a:ext cx="3752973" cy="14920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t>Insert Date</a:t>
            </a:r>
          </a:p>
          <a:p>
            <a:r>
              <a:rPr lang="en-US" sz="2000" dirty="0"/>
              <a:t>Insert Time</a:t>
            </a:r>
          </a:p>
          <a:p>
            <a:r>
              <a:rPr lang="en-US" sz="2000" dirty="0"/>
              <a:t>Insert Trainer Contact Info</a:t>
            </a:r>
          </a:p>
          <a:p>
            <a:endParaRPr lang="en-US" sz="2000" dirty="0"/>
          </a:p>
        </p:txBody>
      </p:sp>
      <p:sp>
        <p:nvSpPr>
          <p:cNvPr id="7" name="Text Placeholder 3">
            <a:extLst>
              <a:ext uri="{FF2B5EF4-FFF2-40B4-BE49-F238E27FC236}">
                <a16:creationId xmlns:a16="http://schemas.microsoft.com/office/drawing/2014/main" id="{95FA2CCC-8AD9-47DF-8250-6AB9D107BF3D}"/>
              </a:ext>
            </a:extLst>
          </p:cNvPr>
          <p:cNvSpPr txBox="1">
            <a:spLocks/>
          </p:cNvSpPr>
          <p:nvPr/>
        </p:nvSpPr>
        <p:spPr>
          <a:xfrm>
            <a:off x="629840" y="6094198"/>
            <a:ext cx="3752973" cy="5397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en-US" sz="2000" b="1" i="0" u="none" strike="noStrike" kern="0" cap="none" spc="0" normalizeH="0" baseline="0" noProof="0" dirty="0">
                <a:ln>
                  <a:noFill/>
                </a:ln>
                <a:solidFill>
                  <a:srgbClr val="00ACBA"/>
                </a:solidFill>
                <a:effectLst/>
                <a:uLnTx/>
                <a:uFillTx/>
                <a:ea typeface="+mn-ea"/>
                <a:cs typeface="Calibri" panose="020F0502020204030204" pitchFamily="34" charset="0"/>
                <a:sym typeface="Arial Narrow"/>
              </a:rPr>
              <a:t>PALSECE@Nemours.org</a:t>
            </a:r>
            <a:endParaRPr lang="en-US" sz="2000" dirty="0">
              <a:solidFill>
                <a:srgbClr val="00ACBA"/>
              </a:solidFill>
            </a:endParaRPr>
          </a:p>
        </p:txBody>
      </p:sp>
      <p:pic>
        <p:nvPicPr>
          <p:cNvPr id="9" name="Picture 8" descr="A picture containing person, ground, wooden, outdoor&#10;&#10;Description automatically generated">
            <a:extLst>
              <a:ext uri="{FF2B5EF4-FFF2-40B4-BE49-F238E27FC236}">
                <a16:creationId xmlns:a16="http://schemas.microsoft.com/office/drawing/2014/main" id="{2829974A-99C1-49D7-8D2A-02F5AB1EF5E3}"/>
              </a:ext>
            </a:extLst>
          </p:cNvPr>
          <p:cNvPicPr>
            <a:picLocks noChangeAspect="1"/>
          </p:cNvPicPr>
          <p:nvPr/>
        </p:nvPicPr>
        <p:blipFill rotWithShape="1">
          <a:blip r:embed="rId4">
            <a:extLst>
              <a:ext uri="{28A0092B-C50C-407E-A947-70E740481C1C}">
                <a14:useLocalDpi xmlns:a14="http://schemas.microsoft.com/office/drawing/2010/main" val="0"/>
              </a:ext>
            </a:extLst>
          </a:blip>
          <a:srcRect l="44300" r="10467"/>
          <a:stretch/>
        </p:blipFill>
        <p:spPr>
          <a:xfrm>
            <a:off x="4648200" y="0"/>
            <a:ext cx="4495800" cy="6633947"/>
          </a:xfrm>
          <a:prstGeom prst="rect">
            <a:avLst/>
          </a:prstGeom>
        </p:spPr>
      </p:pic>
    </p:spTree>
    <p:extLst>
      <p:ext uri="{BB962C8B-B14F-4D97-AF65-F5344CB8AC3E}">
        <p14:creationId xmlns:p14="http://schemas.microsoft.com/office/powerpoint/2010/main" val="4274728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17" name="Freeform: Shape 16">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1026" name="Picture 2">
            <a:extLst>
              <a:ext uri="{FF2B5EF4-FFF2-40B4-BE49-F238E27FC236}">
                <a16:creationId xmlns:a16="http://schemas.microsoft.com/office/drawing/2014/main" id="{0919DE20-4F88-46BA-A6AB-579F6F369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 y="-91440"/>
            <a:ext cx="4632960" cy="6949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0686BE-07CF-4EA3-87A6-F074A89ADC63}"/>
              </a:ext>
            </a:extLst>
          </p:cNvPr>
          <p:cNvSpPr>
            <a:spLocks noGrp="1"/>
          </p:cNvSpPr>
          <p:nvPr>
            <p:ph type="title" idx="4294967295"/>
          </p:nvPr>
        </p:nvSpPr>
        <p:spPr>
          <a:xfrm>
            <a:off x="4902740" y="2630013"/>
            <a:ext cx="4238973" cy="1000655"/>
          </a:xfrm>
        </p:spPr>
        <p:txBody>
          <a:bodyPr vert="horz" lIns="91440" tIns="45720" rIns="91440" bIns="45720" rtlCol="0" anchor="t">
            <a:noAutofit/>
          </a:bodyPr>
          <a:lstStyle/>
          <a:p>
            <a:r>
              <a:rPr lang="en-US" sz="2800" dirty="0"/>
              <a:t>Icebreaker:</a:t>
            </a:r>
            <a:br>
              <a:rPr lang="en-US" sz="2800" dirty="0">
                <a:solidFill>
                  <a:schemeClr val="tx2"/>
                </a:solidFill>
              </a:rPr>
            </a:br>
            <a:br>
              <a:rPr lang="en-US" sz="2800" dirty="0">
                <a:solidFill>
                  <a:schemeClr val="tx2"/>
                </a:solidFill>
              </a:rPr>
            </a:br>
            <a:r>
              <a:rPr lang="en-US" sz="2800" dirty="0">
                <a:solidFill>
                  <a:schemeClr val="tx2"/>
                </a:solidFill>
              </a:rPr>
              <a:t>Share a type of physical activity that you have never tried</a:t>
            </a:r>
          </a:p>
        </p:txBody>
      </p:sp>
    </p:spTree>
    <p:extLst>
      <p:ext uri="{BB962C8B-B14F-4D97-AF65-F5344CB8AC3E}">
        <p14:creationId xmlns:p14="http://schemas.microsoft.com/office/powerpoint/2010/main" val="66561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1051999" y="1264297"/>
            <a:ext cx="3371818" cy="872670"/>
          </a:xfrm>
        </p:spPr>
        <p:txBody>
          <a:bodyPr>
            <a:normAutofit fontScale="90000"/>
          </a:bodyPr>
          <a:lstStyle/>
          <a:p>
            <a:r>
              <a:rPr lang="en-US" sz="3600" dirty="0"/>
              <a:t>What will you learn in this session?</a:t>
            </a:r>
          </a:p>
        </p:txBody>
      </p:sp>
      <p:pic>
        <p:nvPicPr>
          <p:cNvPr id="7" name="Picture Placeholder 6">
            <a:extLst>
              <a:ext uri="{FF2B5EF4-FFF2-40B4-BE49-F238E27FC236}">
                <a16:creationId xmlns:a16="http://schemas.microsoft.com/office/drawing/2014/main" id="{AE635193-F80B-47D8-A604-11F0A2D3CEB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7936" r="5392"/>
          <a:stretch/>
        </p:blipFill>
        <p:spPr>
          <a:xfrm>
            <a:off x="0" y="2333295"/>
            <a:ext cx="6127530" cy="4577255"/>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5645020" y="2987316"/>
            <a:ext cx="3321698" cy="3269211"/>
          </a:xfrm>
        </p:spPr>
        <p:txBody>
          <a:bodyPr tIns="274320">
            <a:normAutofit/>
          </a:bodyPr>
          <a:lstStyle/>
          <a:p>
            <a:pPr>
              <a:lnSpc>
                <a:spcPts val="120"/>
              </a:lnSpc>
              <a:spcAft>
                <a:spcPts val="600"/>
              </a:spcAft>
            </a:pPr>
            <a:r>
              <a:rPr lang="en-US" sz="1800" dirty="0"/>
              <a:t>With this training, you will:</a:t>
            </a:r>
          </a:p>
          <a:p>
            <a:pPr>
              <a:lnSpc>
                <a:spcPts val="2000"/>
              </a:lnSpc>
              <a:spcAft>
                <a:spcPts val="1200"/>
              </a:spcAft>
            </a:pPr>
            <a:r>
              <a:rPr lang="en-US" sz="1800" b="0" dirty="0"/>
              <a:t>Learn about and practice skills for meeting time and space best practices in the ECE setting</a:t>
            </a:r>
            <a:endParaRPr lang="en-US" sz="1800" dirty="0"/>
          </a:p>
        </p:txBody>
      </p:sp>
    </p:spTree>
    <p:extLst>
      <p:ext uri="{BB962C8B-B14F-4D97-AF65-F5344CB8AC3E}">
        <p14:creationId xmlns:p14="http://schemas.microsoft.com/office/powerpoint/2010/main" val="318841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629841" y="457200"/>
            <a:ext cx="3570292" cy="1119352"/>
          </a:xfrm>
        </p:spPr>
        <p:txBody>
          <a:bodyPr>
            <a:normAutofit fontScale="90000"/>
          </a:bodyPr>
          <a:lstStyle/>
          <a:p>
            <a:r>
              <a:rPr lang="en-US" dirty="0"/>
              <a:t>Best practices for physical activity</a:t>
            </a:r>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656075" y="592873"/>
            <a:ext cx="4317125" cy="636838"/>
          </a:xfrm>
        </p:spPr>
        <p:txBody>
          <a:bodyPr>
            <a:normAutofit/>
          </a:bodyPr>
          <a:lstStyle/>
          <a:p>
            <a:pPr>
              <a:lnSpc>
                <a:spcPts val="1600"/>
              </a:lnSpc>
              <a:spcBef>
                <a:spcPts val="600"/>
              </a:spcBef>
              <a:spcAft>
                <a:spcPts val="600"/>
              </a:spcAft>
              <a:buClr>
                <a:srgbClr val="309C8A"/>
              </a:buClr>
              <a:buFont typeface="Monotype Sorts" panose="01010601010101010101" pitchFamily="2" charset="2"/>
              <a:buChar char=""/>
            </a:pPr>
            <a:r>
              <a:rPr lang="en-US" sz="1500" dirty="0"/>
              <a:t>Time </a:t>
            </a:r>
            <a:r>
              <a:rPr lang="en-US" sz="1500" b="0" dirty="0"/>
              <a:t>– Recommended duration of physical activity in </a:t>
            </a:r>
            <a:r>
              <a:rPr lang="en-US" sz="1500" b="0" dirty="0" err="1"/>
              <a:t>ECE</a:t>
            </a:r>
            <a:r>
              <a:rPr lang="en-US" sz="1500" b="0" dirty="0"/>
              <a:t> settings </a:t>
            </a:r>
          </a:p>
        </p:txBody>
      </p:sp>
      <p:grpSp>
        <p:nvGrpSpPr>
          <p:cNvPr id="30" name="Group 29">
            <a:extLst>
              <a:ext uri="{FF2B5EF4-FFF2-40B4-BE49-F238E27FC236}">
                <a16:creationId xmlns:a16="http://schemas.microsoft.com/office/drawing/2014/main" id="{2A8302B0-53EB-4A32-A66A-5DE99C0B4309}"/>
              </a:ext>
            </a:extLst>
          </p:cNvPr>
          <p:cNvGrpSpPr/>
          <p:nvPr/>
        </p:nvGrpSpPr>
        <p:grpSpPr>
          <a:xfrm>
            <a:off x="850663" y="2636100"/>
            <a:ext cx="3059061" cy="3049182"/>
            <a:chOff x="693008" y="2825284"/>
            <a:chExt cx="3059061" cy="3049182"/>
          </a:xfrm>
        </p:grpSpPr>
        <p:sp>
          <p:nvSpPr>
            <p:cNvPr id="7" name="Block Arc 6">
              <a:extLst>
                <a:ext uri="{FF2B5EF4-FFF2-40B4-BE49-F238E27FC236}">
                  <a16:creationId xmlns:a16="http://schemas.microsoft.com/office/drawing/2014/main" id="{F853947D-88E5-4B4C-8237-00355D7FBD5B}"/>
                </a:ext>
              </a:extLst>
            </p:cNvPr>
            <p:cNvSpPr/>
            <p:nvPr/>
          </p:nvSpPr>
          <p:spPr>
            <a:xfrm>
              <a:off x="697948" y="2825284"/>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8" name="Block Arc 7">
              <a:extLst>
                <a:ext uri="{FF2B5EF4-FFF2-40B4-BE49-F238E27FC236}">
                  <a16:creationId xmlns:a16="http://schemas.microsoft.com/office/drawing/2014/main" id="{467F03A6-9B54-4ADE-B1D0-C5D798DD383D}"/>
                </a:ext>
              </a:extLst>
            </p:cNvPr>
            <p:cNvSpPr/>
            <p:nvPr/>
          </p:nvSpPr>
          <p:spPr>
            <a:xfrm>
              <a:off x="697948" y="2825284"/>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9" name="Block Arc 8">
              <a:extLst>
                <a:ext uri="{FF2B5EF4-FFF2-40B4-BE49-F238E27FC236}">
                  <a16:creationId xmlns:a16="http://schemas.microsoft.com/office/drawing/2014/main" id="{C2884EE0-BB86-4879-98D0-0ACD08BABB78}"/>
                </a:ext>
              </a:extLst>
            </p:cNvPr>
            <p:cNvSpPr/>
            <p:nvPr/>
          </p:nvSpPr>
          <p:spPr>
            <a:xfrm>
              <a:off x="697948" y="2825284"/>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0" name="Block Arc 9">
              <a:extLst>
                <a:ext uri="{FF2B5EF4-FFF2-40B4-BE49-F238E27FC236}">
                  <a16:creationId xmlns:a16="http://schemas.microsoft.com/office/drawing/2014/main" id="{7395DEB6-CE53-4689-8A11-FB3A7815EF58}"/>
                </a:ext>
              </a:extLst>
            </p:cNvPr>
            <p:cNvSpPr/>
            <p:nvPr/>
          </p:nvSpPr>
          <p:spPr>
            <a:xfrm>
              <a:off x="697948" y="2825284"/>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Block Arc 10">
              <a:extLst>
                <a:ext uri="{FF2B5EF4-FFF2-40B4-BE49-F238E27FC236}">
                  <a16:creationId xmlns:a16="http://schemas.microsoft.com/office/drawing/2014/main" id="{1A1B040E-B9FB-4536-A67A-144785BAEA97}"/>
                </a:ext>
              </a:extLst>
            </p:cNvPr>
            <p:cNvSpPr/>
            <p:nvPr/>
          </p:nvSpPr>
          <p:spPr>
            <a:xfrm>
              <a:off x="697948" y="2825284"/>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Block Arc 11">
              <a:extLst>
                <a:ext uri="{FF2B5EF4-FFF2-40B4-BE49-F238E27FC236}">
                  <a16:creationId xmlns:a16="http://schemas.microsoft.com/office/drawing/2014/main" id="{E97EBBFA-558B-47E4-B1A5-074340B5FB55}"/>
                </a:ext>
              </a:extLst>
            </p:cNvPr>
            <p:cNvSpPr/>
            <p:nvPr/>
          </p:nvSpPr>
          <p:spPr>
            <a:xfrm>
              <a:off x="693008" y="2839326"/>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3" name="Block Arc 12">
              <a:extLst>
                <a:ext uri="{FF2B5EF4-FFF2-40B4-BE49-F238E27FC236}">
                  <a16:creationId xmlns:a16="http://schemas.microsoft.com/office/drawing/2014/main" id="{37EDD09C-958C-4D81-BD3E-06E39B26A7E7}"/>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grpSp>
      <p:sp>
        <p:nvSpPr>
          <p:cNvPr id="14" name="Freeform: Shape 13">
            <a:extLst>
              <a:ext uri="{FF2B5EF4-FFF2-40B4-BE49-F238E27FC236}">
                <a16:creationId xmlns:a16="http://schemas.microsoft.com/office/drawing/2014/main" id="{9A5D18A5-08B2-43FC-88E4-893F614FCB98}"/>
              </a:ext>
            </a:extLst>
          </p:cNvPr>
          <p:cNvSpPr/>
          <p:nvPr/>
        </p:nvSpPr>
        <p:spPr>
          <a:xfrm>
            <a:off x="1692687" y="3419851"/>
            <a:ext cx="1420683" cy="1420683"/>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rgbClr val="00ACB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marL="0" lvl="0" indent="0" algn="ctr" defTabSz="800100">
              <a:lnSpc>
                <a:spcPct val="90000"/>
              </a:lnSpc>
              <a:spcBef>
                <a:spcPct val="0"/>
              </a:spcBef>
              <a:spcAft>
                <a:spcPct val="35000"/>
              </a:spcAft>
              <a:buNone/>
            </a:pPr>
            <a:r>
              <a:rPr lang="en-US" sz="1800" b="1" kern="1200" cap="none" spc="0" dirty="0">
                <a:ln w="0"/>
                <a:solidFill>
                  <a:schemeClr val="bg1"/>
                </a:solidFill>
                <a:effectLst>
                  <a:outerShdw blurRad="38100" dist="19050" dir="2700000" algn="tl" rotWithShape="0">
                    <a:schemeClr val="dk1">
                      <a:alpha val="40000"/>
                    </a:schemeClr>
                  </a:outerShdw>
                </a:effectLst>
              </a:rPr>
              <a:t>Policies</a:t>
            </a:r>
            <a:r>
              <a:rPr lang="en-US" sz="2400" kern="1200" dirty="0"/>
              <a:t> </a:t>
            </a:r>
          </a:p>
        </p:txBody>
      </p:sp>
      <p:sp>
        <p:nvSpPr>
          <p:cNvPr id="15" name="Freeform: Shape 14">
            <a:extLst>
              <a:ext uri="{FF2B5EF4-FFF2-40B4-BE49-F238E27FC236}">
                <a16:creationId xmlns:a16="http://schemas.microsoft.com/office/drawing/2014/main" id="{FF544F28-8043-40A7-B5D6-9D3CFB31AD0C}"/>
              </a:ext>
            </a:extLst>
          </p:cNvPr>
          <p:cNvSpPr/>
          <p:nvPr/>
        </p:nvSpPr>
        <p:spPr>
          <a:xfrm>
            <a:off x="1905790" y="2137951"/>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Time</a:t>
            </a:r>
            <a:endParaRPr lang="en-US" sz="1400" b="1" kern="1200" cap="none" spc="0" dirty="0">
              <a:ln w="0"/>
              <a:solidFill>
                <a:schemeClr val="bg1"/>
              </a:solidFill>
              <a:effectLst>
                <a:outerShdw blurRad="38100" dist="19050" dir="2700000" algn="tl" rotWithShape="0">
                  <a:schemeClr val="dk1">
                    <a:alpha val="40000"/>
                  </a:schemeClr>
                </a:outerShdw>
              </a:effectLst>
            </a:endParaRPr>
          </a:p>
        </p:txBody>
      </p:sp>
      <p:sp>
        <p:nvSpPr>
          <p:cNvPr id="16" name="Freeform: Shape 15">
            <a:extLst>
              <a:ext uri="{FF2B5EF4-FFF2-40B4-BE49-F238E27FC236}">
                <a16:creationId xmlns:a16="http://schemas.microsoft.com/office/drawing/2014/main" id="{11832EF8-24BB-4059-93C4-B2312A1020FF}"/>
              </a:ext>
            </a:extLst>
          </p:cNvPr>
          <p:cNvSpPr/>
          <p:nvPr/>
        </p:nvSpPr>
        <p:spPr>
          <a:xfrm>
            <a:off x="3074630"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Space</a:t>
            </a:r>
            <a:endParaRPr lang="en-US" sz="1400" b="1" kern="1200" cap="none" spc="0" dirty="0">
              <a:ln w="0"/>
              <a:solidFill>
                <a:schemeClr val="bg1"/>
              </a:solidFill>
              <a:effectLst>
                <a:outerShdw blurRad="38100" dist="19050" dir="2700000" algn="tl" rotWithShape="0">
                  <a:schemeClr val="dk1">
                    <a:alpha val="40000"/>
                  </a:schemeClr>
                </a:outerShdw>
              </a:effectLst>
            </a:endParaRPr>
          </a:p>
        </p:txBody>
      </p:sp>
      <p:sp>
        <p:nvSpPr>
          <p:cNvPr id="17" name="Freeform: Shape 16">
            <a:extLst>
              <a:ext uri="{FF2B5EF4-FFF2-40B4-BE49-F238E27FC236}">
                <a16:creationId xmlns:a16="http://schemas.microsoft.com/office/drawing/2014/main" id="{2C4E764B-9F95-44F5-8290-BC7CC0018CEB}"/>
              </a:ext>
            </a:extLst>
          </p:cNvPr>
          <p:cNvSpPr/>
          <p:nvPr/>
        </p:nvSpPr>
        <p:spPr>
          <a:xfrm>
            <a:off x="3363310" y="3965624"/>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Type</a:t>
            </a:r>
            <a:r>
              <a:rPr lang="en-US" sz="1400" b="1" kern="1200" dirty="0"/>
              <a:t> </a:t>
            </a:r>
          </a:p>
        </p:txBody>
      </p:sp>
      <p:sp>
        <p:nvSpPr>
          <p:cNvPr id="18" name="Freeform: Shape 17">
            <a:extLst>
              <a:ext uri="{FF2B5EF4-FFF2-40B4-BE49-F238E27FC236}">
                <a16:creationId xmlns:a16="http://schemas.microsoft.com/office/drawing/2014/main" id="{3F3AAFED-4773-47F6-95F0-6075017807A4}"/>
              </a:ext>
            </a:extLst>
          </p:cNvPr>
          <p:cNvSpPr/>
          <p:nvPr/>
        </p:nvSpPr>
        <p:spPr>
          <a:xfrm>
            <a:off x="2554447"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marL="0" lvl="0" indent="0" algn="ctr" defTabSz="488950">
              <a:lnSpc>
                <a:spcPct val="90000"/>
              </a:lnSpc>
              <a:spcBef>
                <a:spcPct val="0"/>
              </a:spcBef>
              <a:spcAft>
                <a:spcPct val="35000"/>
              </a:spcAft>
              <a:buNone/>
            </a:pPr>
            <a:r>
              <a:rPr lang="en-US" sz="1100" b="1" kern="1200" cap="none" spc="0" dirty="0">
                <a:ln w="0"/>
                <a:solidFill>
                  <a:schemeClr val="bg1"/>
                </a:solidFill>
                <a:effectLst>
                  <a:outerShdw blurRad="38100" dist="19050" dir="2700000" algn="tl" rotWithShape="0">
                    <a:schemeClr val="dk1">
                      <a:alpha val="40000"/>
                    </a:schemeClr>
                  </a:outerShdw>
                </a:effectLst>
              </a:rPr>
              <a:t>Daily Activitie</a:t>
            </a:r>
            <a:r>
              <a:rPr lang="en-US" sz="1100" b="1" kern="1200" dirty="0">
                <a:solidFill>
                  <a:schemeClr val="bg1"/>
                </a:solidFill>
              </a:rPr>
              <a:t>s </a:t>
            </a:r>
          </a:p>
        </p:txBody>
      </p:sp>
      <p:sp>
        <p:nvSpPr>
          <p:cNvPr id="19" name="Freeform: Shape 18">
            <a:extLst>
              <a:ext uri="{FF2B5EF4-FFF2-40B4-BE49-F238E27FC236}">
                <a16:creationId xmlns:a16="http://schemas.microsoft.com/office/drawing/2014/main" id="{CF2280DA-ACAC-49E7-BFF5-D1B5BB4512DD}"/>
              </a:ext>
            </a:extLst>
          </p:cNvPr>
          <p:cNvSpPr/>
          <p:nvPr/>
        </p:nvSpPr>
        <p:spPr>
          <a:xfrm>
            <a:off x="1257132"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D2CD0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59608" tIns="159608" rIns="159608" bIns="159608" numCol="1" spcCol="1270" anchor="ctr" anchorCtr="0">
            <a:noAutofit/>
          </a:bodyPr>
          <a:lstStyle/>
          <a:p>
            <a:pPr marL="0" lvl="0" indent="0" algn="ctr" defTabSz="466725">
              <a:lnSpc>
                <a:spcPct val="90000"/>
              </a:lnSpc>
              <a:spcBef>
                <a:spcPct val="0"/>
              </a:spcBef>
              <a:spcAft>
                <a:spcPct val="35000"/>
              </a:spcAft>
              <a:buNone/>
            </a:pPr>
            <a:r>
              <a:rPr lang="en-US" sz="1050" b="1" kern="1200" cap="none" spc="0" dirty="0">
                <a:ln w="0"/>
                <a:solidFill>
                  <a:schemeClr val="bg1"/>
                </a:solidFill>
                <a:effectLst>
                  <a:outerShdw blurRad="38100" dist="19050" dir="2700000" algn="tl" rotWithShape="0">
                    <a:schemeClr val="dk1">
                      <a:alpha val="40000"/>
                    </a:schemeClr>
                  </a:outerShdw>
                </a:effectLst>
              </a:rPr>
              <a:t>Providers</a:t>
            </a:r>
            <a:r>
              <a:rPr lang="en-US" sz="1400" b="0" kern="1200" cap="none" spc="0" dirty="0">
                <a:ln w="0"/>
                <a:solidFill>
                  <a:schemeClr val="tx1"/>
                </a:solidFill>
                <a:effectLst>
                  <a:outerShdw blurRad="38100" dist="19050" dir="2700000" algn="tl" rotWithShape="0">
                    <a:schemeClr val="dk1">
                      <a:alpha val="40000"/>
                    </a:schemeClr>
                  </a:outerShdw>
                </a:effectLst>
              </a:rPr>
              <a:t> </a:t>
            </a:r>
          </a:p>
        </p:txBody>
      </p:sp>
      <p:sp>
        <p:nvSpPr>
          <p:cNvPr id="20" name="Freeform: Shape 19">
            <a:extLst>
              <a:ext uri="{FF2B5EF4-FFF2-40B4-BE49-F238E27FC236}">
                <a16:creationId xmlns:a16="http://schemas.microsoft.com/office/drawing/2014/main" id="{8A4B6125-2E1C-4302-A6BA-2407CAA46ADB}"/>
              </a:ext>
            </a:extLst>
          </p:cNvPr>
          <p:cNvSpPr/>
          <p:nvPr/>
        </p:nvSpPr>
        <p:spPr>
          <a:xfrm>
            <a:off x="398546" y="3915900"/>
            <a:ext cx="1093926" cy="1093926"/>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rgbClr val="00426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Families</a:t>
            </a:r>
            <a:r>
              <a:rPr lang="en-US" sz="1700" b="0" kern="1200" cap="none" spc="0" dirty="0">
                <a:ln w="0"/>
                <a:solidFill>
                  <a:schemeClr val="tx1"/>
                </a:solidFill>
                <a:effectLst>
                  <a:outerShdw blurRad="38100" dist="19050" dir="2700000" algn="tl" rotWithShape="0">
                    <a:schemeClr val="dk1">
                      <a:alpha val="40000"/>
                    </a:schemeClr>
                  </a:outerShdw>
                </a:effectLst>
              </a:rPr>
              <a:t> </a:t>
            </a:r>
          </a:p>
        </p:txBody>
      </p:sp>
      <p:sp>
        <p:nvSpPr>
          <p:cNvPr id="21" name="Freeform: Shape 20">
            <a:extLst>
              <a:ext uri="{FF2B5EF4-FFF2-40B4-BE49-F238E27FC236}">
                <a16:creationId xmlns:a16="http://schemas.microsoft.com/office/drawing/2014/main" id="{0C49AFA4-163B-409D-AB54-C6C5E34ECF91}"/>
              </a:ext>
            </a:extLst>
          </p:cNvPr>
          <p:cNvSpPr/>
          <p:nvPr/>
        </p:nvSpPr>
        <p:spPr>
          <a:xfrm>
            <a:off x="736949"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200C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Training</a:t>
            </a:r>
            <a:r>
              <a:rPr lang="en-US" sz="2000" kern="1200" dirty="0">
                <a:solidFill>
                  <a:schemeClr val="bg1"/>
                </a:solidFill>
              </a:rPr>
              <a:t> </a:t>
            </a:r>
          </a:p>
        </p:txBody>
      </p:sp>
      <p:sp>
        <p:nvSpPr>
          <p:cNvPr id="22" name="Content Placeholder 2">
            <a:extLst>
              <a:ext uri="{FF2B5EF4-FFF2-40B4-BE49-F238E27FC236}">
                <a16:creationId xmlns:a16="http://schemas.microsoft.com/office/drawing/2014/main" id="{9AA798DB-B08D-4052-A7E0-6B8ED604C374}"/>
              </a:ext>
            </a:extLst>
          </p:cNvPr>
          <p:cNvSpPr txBox="1">
            <a:spLocks/>
          </p:cNvSpPr>
          <p:nvPr/>
        </p:nvSpPr>
        <p:spPr>
          <a:xfrm>
            <a:off x="4656074" y="5754953"/>
            <a:ext cx="4317125" cy="698057"/>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a:t>Policies</a:t>
            </a:r>
            <a:r>
              <a:rPr lang="en-US" sz="1500" b="0" dirty="0"/>
              <a:t> - Written policies that help support children’s physical activity throughout the day</a:t>
            </a: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4648199" y="1256753"/>
            <a:ext cx="4317125" cy="484022"/>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Space </a:t>
            </a:r>
            <a:r>
              <a:rPr lang="en-US" b="0" dirty="0"/>
              <a:t>- Indoor and outdoor facilities </a:t>
            </a:r>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4648198" y="1767817"/>
            <a:ext cx="4317125" cy="638504"/>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Type </a:t>
            </a:r>
            <a:r>
              <a:rPr lang="en-US" b="0" dirty="0"/>
              <a:t>- Structured, unstructured, indoor and outdoor physical activity </a:t>
            </a:r>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4648199" y="2469933"/>
            <a:ext cx="4317125" cy="829628"/>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Daily Activities </a:t>
            </a:r>
            <a:r>
              <a:rPr lang="en-US" b="0" dirty="0"/>
              <a:t>– Integrating best practices into lessons, transitions, and other program operations</a:t>
            </a:r>
          </a:p>
        </p:txBody>
      </p:sp>
      <p:sp>
        <p:nvSpPr>
          <p:cNvPr id="26" name="Content Placeholder 2">
            <a:extLst>
              <a:ext uri="{FF2B5EF4-FFF2-40B4-BE49-F238E27FC236}">
                <a16:creationId xmlns:a16="http://schemas.microsoft.com/office/drawing/2014/main" id="{64A9ECC1-72E0-4B35-93BC-579AFFABBF4F}"/>
              </a:ext>
            </a:extLst>
          </p:cNvPr>
          <p:cNvSpPr txBox="1">
            <a:spLocks/>
          </p:cNvSpPr>
          <p:nvPr/>
        </p:nvSpPr>
        <p:spPr>
          <a:xfrm>
            <a:off x="4656074" y="3352111"/>
            <a:ext cx="4259968" cy="829628"/>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Providers </a:t>
            </a:r>
            <a:r>
              <a:rPr lang="en-US" b="0" dirty="0"/>
              <a:t>-</a:t>
            </a:r>
            <a:r>
              <a:rPr lang="en-US" dirty="0"/>
              <a:t> </a:t>
            </a:r>
            <a:r>
              <a:rPr lang="en-US" b="0" dirty="0"/>
              <a:t>The role of adults in leading, participating, role modeling, encouraging physical activity</a:t>
            </a:r>
          </a:p>
        </p:txBody>
      </p:sp>
      <p:sp>
        <p:nvSpPr>
          <p:cNvPr id="27" name="Content Placeholder 2">
            <a:extLst>
              <a:ext uri="{FF2B5EF4-FFF2-40B4-BE49-F238E27FC236}">
                <a16:creationId xmlns:a16="http://schemas.microsoft.com/office/drawing/2014/main" id="{B958963D-2D4C-4DD7-891E-E8DB6F23CC11}"/>
              </a:ext>
            </a:extLst>
          </p:cNvPr>
          <p:cNvSpPr txBox="1">
            <a:spLocks/>
          </p:cNvSpPr>
          <p:nvPr/>
        </p:nvSpPr>
        <p:spPr>
          <a:xfrm>
            <a:off x="4656080" y="4245351"/>
            <a:ext cx="4317125" cy="566742"/>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a:t>Families </a:t>
            </a:r>
            <a:r>
              <a:rPr lang="en-US" sz="1500" b="0" dirty="0"/>
              <a:t>- Supporting and communicating with families </a:t>
            </a:r>
          </a:p>
        </p:txBody>
      </p:sp>
      <p:sp>
        <p:nvSpPr>
          <p:cNvPr id="28" name="Content Placeholder 2">
            <a:extLst>
              <a:ext uri="{FF2B5EF4-FFF2-40B4-BE49-F238E27FC236}">
                <a16:creationId xmlns:a16="http://schemas.microsoft.com/office/drawing/2014/main" id="{0269832D-8713-42D5-B123-F046C3C8A84B}"/>
              </a:ext>
            </a:extLst>
          </p:cNvPr>
          <p:cNvSpPr txBox="1">
            <a:spLocks/>
          </p:cNvSpPr>
          <p:nvPr/>
        </p:nvSpPr>
        <p:spPr>
          <a:xfrm>
            <a:off x="4648199" y="4902561"/>
            <a:ext cx="4317125" cy="82962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a:t>Training </a:t>
            </a:r>
            <a:r>
              <a:rPr lang="en-US" sz="1500" b="0" dirty="0"/>
              <a:t>– Ongoing professional development to promote children’s physical activity </a:t>
            </a:r>
          </a:p>
        </p:txBody>
      </p:sp>
      <p:sp>
        <p:nvSpPr>
          <p:cNvPr id="29" name="Arrow: Chevron 28">
            <a:extLst>
              <a:ext uri="{FF2B5EF4-FFF2-40B4-BE49-F238E27FC236}">
                <a16:creationId xmlns:a16="http://schemas.microsoft.com/office/drawing/2014/main" id="{5DC5B283-1F42-4637-B4F2-67FDF4A74F59}"/>
              </a:ext>
            </a:extLst>
          </p:cNvPr>
          <p:cNvSpPr/>
          <p:nvPr/>
        </p:nvSpPr>
        <p:spPr>
          <a:xfrm>
            <a:off x="4370020" y="556132"/>
            <a:ext cx="298286" cy="370134"/>
          </a:xfrm>
          <a:prstGeom prst="chevron">
            <a:avLst/>
          </a:prstGeom>
          <a:solidFill>
            <a:srgbClr val="F05A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hevron 30">
            <a:extLst>
              <a:ext uri="{FF2B5EF4-FFF2-40B4-BE49-F238E27FC236}">
                <a16:creationId xmlns:a16="http://schemas.microsoft.com/office/drawing/2014/main" id="{E5ECDAA0-B70A-4E29-B83E-F64F2A07BBCF}"/>
              </a:ext>
            </a:extLst>
          </p:cNvPr>
          <p:cNvSpPr/>
          <p:nvPr/>
        </p:nvSpPr>
        <p:spPr>
          <a:xfrm>
            <a:off x="4370020" y="1222430"/>
            <a:ext cx="298286" cy="370134"/>
          </a:xfrm>
          <a:prstGeom prst="chevron">
            <a:avLst/>
          </a:prstGeom>
          <a:solidFill>
            <a:srgbClr val="FAAD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4551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P spid="15" grpId="0" animBg="1"/>
      <p:bldP spid="16" grpId="0" animBg="1"/>
      <p:bldP spid="17" grpId="0" animBg="1"/>
      <p:bldP spid="18" grpId="0" animBg="1"/>
      <p:bldP spid="19" grpId="0" animBg="1"/>
      <p:bldP spid="20" grpId="0" animBg="1"/>
      <p:bldP spid="21" grpId="0" animBg="1"/>
      <p:bldP spid="22" grpId="0" build="p"/>
      <p:bldP spid="23" grpId="0" build="p"/>
      <p:bldP spid="24" grpId="0" build="p"/>
      <p:bldP spid="25" grpId="0" build="p"/>
      <p:bldP spid="26" grpId="0" build="p"/>
      <p:bldP spid="27" grpId="0" build="p"/>
      <p:bldP spid="28" grpId="0" build="p"/>
      <p:bldP spid="29"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ble&#10;&#10;Description automatically generated">
            <a:extLst>
              <a:ext uri="{FF2B5EF4-FFF2-40B4-BE49-F238E27FC236}">
                <a16:creationId xmlns:a16="http://schemas.microsoft.com/office/drawing/2014/main" id="{F3E05B72-2736-48D7-9F93-45EB183F0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984" y="228600"/>
            <a:ext cx="5703680" cy="6400800"/>
          </a:xfrm>
          <a:prstGeom prst="rect">
            <a:avLst/>
          </a:prstGeom>
        </p:spPr>
      </p:pic>
      <p:sp>
        <p:nvSpPr>
          <p:cNvPr id="4" name="Rectangle 3">
            <a:extLst>
              <a:ext uri="{FF2B5EF4-FFF2-40B4-BE49-F238E27FC236}">
                <a16:creationId xmlns:a16="http://schemas.microsoft.com/office/drawing/2014/main" id="{4741B42A-495F-4113-80DF-BD2A6DD30573}"/>
              </a:ext>
            </a:extLst>
          </p:cNvPr>
          <p:cNvSpPr/>
          <p:nvPr/>
        </p:nvSpPr>
        <p:spPr>
          <a:xfrm>
            <a:off x="302830" y="0"/>
            <a:ext cx="2944867" cy="2057400"/>
          </a:xfrm>
          <a:prstGeom prst="rect">
            <a:avLst/>
          </a:prstGeom>
          <a:solidFill>
            <a:srgbClr val="0042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911DE-40A0-4E2F-A040-01C9B51D30F3}"/>
              </a:ext>
            </a:extLst>
          </p:cNvPr>
          <p:cNvSpPr>
            <a:spLocks noGrp="1"/>
          </p:cNvSpPr>
          <p:nvPr>
            <p:ph type="title"/>
          </p:nvPr>
        </p:nvSpPr>
        <p:spPr>
          <a:xfrm>
            <a:off x="493986" y="396657"/>
            <a:ext cx="2627586" cy="1505715"/>
          </a:xfrm>
        </p:spPr>
        <p:txBody>
          <a:bodyPr>
            <a:noAutofit/>
          </a:bodyPr>
          <a:lstStyle/>
          <a:p>
            <a:r>
              <a:rPr lang="en-US" sz="3200" dirty="0"/>
              <a:t>Reflect on best practices</a:t>
            </a:r>
          </a:p>
        </p:txBody>
      </p:sp>
      <p:sp>
        <p:nvSpPr>
          <p:cNvPr id="5" name="Callout: Line with No Border 4">
            <a:extLst>
              <a:ext uri="{FF2B5EF4-FFF2-40B4-BE49-F238E27FC236}">
                <a16:creationId xmlns:a16="http://schemas.microsoft.com/office/drawing/2014/main" id="{70CBBB50-9EBF-466D-9439-473147B3BF3D}"/>
              </a:ext>
            </a:extLst>
          </p:cNvPr>
          <p:cNvSpPr/>
          <p:nvPr/>
        </p:nvSpPr>
        <p:spPr>
          <a:xfrm flipH="1">
            <a:off x="302829" y="3034393"/>
            <a:ext cx="2534963" cy="856592"/>
          </a:xfrm>
          <a:prstGeom prst="callout1">
            <a:avLst>
              <a:gd name="adj1" fmla="val 30732"/>
              <a:gd name="adj2" fmla="val 8230"/>
              <a:gd name="adj3" fmla="val -161022"/>
              <a:gd name="adj4" fmla="val -101082"/>
            </a:avLst>
          </a:pr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26A"/>
                </a:solidFill>
              </a:rPr>
              <a:t>What are your strengths? What do you already do?</a:t>
            </a:r>
          </a:p>
        </p:txBody>
      </p:sp>
      <p:sp>
        <p:nvSpPr>
          <p:cNvPr id="6" name="Callout: Line with No Border 5">
            <a:extLst>
              <a:ext uri="{FF2B5EF4-FFF2-40B4-BE49-F238E27FC236}">
                <a16:creationId xmlns:a16="http://schemas.microsoft.com/office/drawing/2014/main" id="{1D0C9F19-880A-4574-8A7F-8E265FE1E9A9}"/>
              </a:ext>
            </a:extLst>
          </p:cNvPr>
          <p:cNvSpPr/>
          <p:nvPr/>
        </p:nvSpPr>
        <p:spPr>
          <a:xfrm flipH="1">
            <a:off x="302830" y="4227317"/>
            <a:ext cx="2450880" cy="777765"/>
          </a:xfrm>
          <a:prstGeom prst="callout1">
            <a:avLst>
              <a:gd name="adj1" fmla="val 35545"/>
              <a:gd name="adj2" fmla="val 4611"/>
              <a:gd name="adj3" fmla="val -311753"/>
              <a:gd name="adj4" fmla="val -157266"/>
            </a:avLst>
          </a:pr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26A"/>
                </a:solidFill>
              </a:rPr>
              <a:t>What do you not do yet?</a:t>
            </a:r>
          </a:p>
        </p:txBody>
      </p:sp>
      <p:sp>
        <p:nvSpPr>
          <p:cNvPr id="7" name="Callout: Line with No Border 6">
            <a:extLst>
              <a:ext uri="{FF2B5EF4-FFF2-40B4-BE49-F238E27FC236}">
                <a16:creationId xmlns:a16="http://schemas.microsoft.com/office/drawing/2014/main" id="{18647BF7-A23B-4B67-ABAE-4F4B5015AEAD}"/>
              </a:ext>
            </a:extLst>
          </p:cNvPr>
          <p:cNvSpPr/>
          <p:nvPr/>
        </p:nvSpPr>
        <p:spPr>
          <a:xfrm flipH="1">
            <a:off x="302830" y="5341414"/>
            <a:ext cx="2534963" cy="777765"/>
          </a:xfrm>
          <a:prstGeom prst="callout1">
            <a:avLst>
              <a:gd name="adj1" fmla="val 22349"/>
              <a:gd name="adj2" fmla="val 1605"/>
              <a:gd name="adj3" fmla="val -443592"/>
              <a:gd name="adj4" fmla="val -209297"/>
            </a:avLst>
          </a:pr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26A"/>
                </a:solidFill>
              </a:rPr>
              <a:t>What do you want to remember later?</a:t>
            </a:r>
          </a:p>
        </p:txBody>
      </p:sp>
    </p:spTree>
    <p:extLst>
      <p:ext uri="{BB962C8B-B14F-4D97-AF65-F5344CB8AC3E}">
        <p14:creationId xmlns:p14="http://schemas.microsoft.com/office/powerpoint/2010/main" val="191115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911DE-40A0-4E2F-A040-01C9B51D30F3}"/>
              </a:ext>
            </a:extLst>
          </p:cNvPr>
          <p:cNvSpPr>
            <a:spLocks noGrp="1"/>
          </p:cNvSpPr>
          <p:nvPr>
            <p:ph type="title"/>
          </p:nvPr>
        </p:nvSpPr>
        <p:spPr>
          <a:xfrm>
            <a:off x="933855" y="355258"/>
            <a:ext cx="7626485" cy="1681655"/>
          </a:xfrm>
        </p:spPr>
        <p:txBody>
          <a:bodyPr>
            <a:noAutofit/>
          </a:bodyPr>
          <a:lstStyle/>
          <a:p>
            <a:pPr>
              <a:lnSpc>
                <a:spcPct val="100000"/>
              </a:lnSpc>
              <a:spcBef>
                <a:spcPts val="1800"/>
              </a:spcBef>
              <a:spcAft>
                <a:spcPts val="3000"/>
              </a:spcAft>
            </a:pPr>
            <a:r>
              <a:rPr lang="en-US" sz="3200" dirty="0">
                <a:solidFill>
                  <a:srgbClr val="00426A"/>
                </a:solidFill>
              </a:rPr>
              <a:t>Children are not getting recommended amounts of physical activity</a:t>
            </a:r>
          </a:p>
        </p:txBody>
      </p:sp>
      <p:grpSp>
        <p:nvGrpSpPr>
          <p:cNvPr id="24" name="Group 23">
            <a:extLst>
              <a:ext uri="{FF2B5EF4-FFF2-40B4-BE49-F238E27FC236}">
                <a16:creationId xmlns:a16="http://schemas.microsoft.com/office/drawing/2014/main" id="{A67CF5D6-47C1-4554-AFA8-3197D4F381B0}"/>
              </a:ext>
            </a:extLst>
          </p:cNvPr>
          <p:cNvGrpSpPr>
            <a:grpSpLocks noChangeAspect="1"/>
          </p:cNvGrpSpPr>
          <p:nvPr/>
        </p:nvGrpSpPr>
        <p:grpSpPr>
          <a:xfrm>
            <a:off x="2680426" y="2553510"/>
            <a:ext cx="3783148" cy="3657600"/>
            <a:chOff x="398546" y="2137951"/>
            <a:chExt cx="3959242" cy="3836432"/>
          </a:xfrm>
        </p:grpSpPr>
        <p:grpSp>
          <p:nvGrpSpPr>
            <p:cNvPr id="8" name="Group 7">
              <a:extLst>
                <a:ext uri="{FF2B5EF4-FFF2-40B4-BE49-F238E27FC236}">
                  <a16:creationId xmlns:a16="http://schemas.microsoft.com/office/drawing/2014/main" id="{B813BB59-A2D6-4B6B-8FFD-57936D0AEE80}"/>
                </a:ext>
              </a:extLst>
            </p:cNvPr>
            <p:cNvGrpSpPr/>
            <p:nvPr/>
          </p:nvGrpSpPr>
          <p:grpSpPr>
            <a:xfrm>
              <a:off x="850663" y="2636100"/>
              <a:ext cx="3059061" cy="3049182"/>
              <a:chOff x="693008" y="2825284"/>
              <a:chExt cx="3059061" cy="3049182"/>
            </a:xfrm>
          </p:grpSpPr>
          <p:sp>
            <p:nvSpPr>
              <p:cNvPr id="9" name="Block Arc 8">
                <a:extLst>
                  <a:ext uri="{FF2B5EF4-FFF2-40B4-BE49-F238E27FC236}">
                    <a16:creationId xmlns:a16="http://schemas.microsoft.com/office/drawing/2014/main" id="{00BA2B89-3190-48EC-A786-F595CF46ABBF}"/>
                  </a:ext>
                </a:extLst>
              </p:cNvPr>
              <p:cNvSpPr/>
              <p:nvPr/>
            </p:nvSpPr>
            <p:spPr>
              <a:xfrm>
                <a:off x="697948" y="2825284"/>
                <a:ext cx="3049182" cy="3049182"/>
              </a:xfrm>
              <a:prstGeom prst="blockArc">
                <a:avLst>
                  <a:gd name="adj1" fmla="val 13114286"/>
                  <a:gd name="adj2" fmla="val 16200000"/>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0" name="Block Arc 9">
                <a:extLst>
                  <a:ext uri="{FF2B5EF4-FFF2-40B4-BE49-F238E27FC236}">
                    <a16:creationId xmlns:a16="http://schemas.microsoft.com/office/drawing/2014/main" id="{FC10BFC9-599B-4BE9-A1D9-C3BA374F08EE}"/>
                  </a:ext>
                </a:extLst>
              </p:cNvPr>
              <p:cNvSpPr/>
              <p:nvPr/>
            </p:nvSpPr>
            <p:spPr>
              <a:xfrm>
                <a:off x="697948" y="2825284"/>
                <a:ext cx="3049182" cy="3049182"/>
              </a:xfrm>
              <a:prstGeom prst="blockArc">
                <a:avLst>
                  <a:gd name="adj1" fmla="val 10028571"/>
                  <a:gd name="adj2" fmla="val 13114286"/>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Block Arc 10">
                <a:extLst>
                  <a:ext uri="{FF2B5EF4-FFF2-40B4-BE49-F238E27FC236}">
                    <a16:creationId xmlns:a16="http://schemas.microsoft.com/office/drawing/2014/main" id="{01A6D8CE-DE69-4B51-BF01-614B771658C0}"/>
                  </a:ext>
                </a:extLst>
              </p:cNvPr>
              <p:cNvSpPr/>
              <p:nvPr/>
            </p:nvSpPr>
            <p:spPr>
              <a:xfrm>
                <a:off x="697948" y="2825284"/>
                <a:ext cx="3049182" cy="3049182"/>
              </a:xfrm>
              <a:prstGeom prst="blockArc">
                <a:avLst>
                  <a:gd name="adj1" fmla="val 6942857"/>
                  <a:gd name="adj2" fmla="val 10028571"/>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Block Arc 11">
                <a:extLst>
                  <a:ext uri="{FF2B5EF4-FFF2-40B4-BE49-F238E27FC236}">
                    <a16:creationId xmlns:a16="http://schemas.microsoft.com/office/drawing/2014/main" id="{5EBC27C3-3710-4259-8B24-2E60F054E1E2}"/>
                  </a:ext>
                </a:extLst>
              </p:cNvPr>
              <p:cNvSpPr/>
              <p:nvPr/>
            </p:nvSpPr>
            <p:spPr>
              <a:xfrm>
                <a:off x="697948" y="2825284"/>
                <a:ext cx="3049182" cy="3049182"/>
              </a:xfrm>
              <a:prstGeom prst="blockArc">
                <a:avLst>
                  <a:gd name="adj1" fmla="val 3857143"/>
                  <a:gd name="adj2" fmla="val 6942857"/>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3" name="Block Arc 12">
                <a:extLst>
                  <a:ext uri="{FF2B5EF4-FFF2-40B4-BE49-F238E27FC236}">
                    <a16:creationId xmlns:a16="http://schemas.microsoft.com/office/drawing/2014/main" id="{2972EEF5-EDC4-473E-BFC7-C1628E973622}"/>
                  </a:ext>
                </a:extLst>
              </p:cNvPr>
              <p:cNvSpPr/>
              <p:nvPr/>
            </p:nvSpPr>
            <p:spPr>
              <a:xfrm>
                <a:off x="697948" y="2825284"/>
                <a:ext cx="3049182" cy="3049182"/>
              </a:xfrm>
              <a:prstGeom prst="blockArc">
                <a:avLst>
                  <a:gd name="adj1" fmla="val 771429"/>
                  <a:gd name="adj2" fmla="val 3857143"/>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4" name="Block Arc 13">
                <a:extLst>
                  <a:ext uri="{FF2B5EF4-FFF2-40B4-BE49-F238E27FC236}">
                    <a16:creationId xmlns:a16="http://schemas.microsoft.com/office/drawing/2014/main" id="{F8A6E1E8-098E-4C94-AC70-15020B12D3AC}"/>
                  </a:ext>
                </a:extLst>
              </p:cNvPr>
              <p:cNvSpPr/>
              <p:nvPr/>
            </p:nvSpPr>
            <p:spPr>
              <a:xfrm>
                <a:off x="693008" y="2839326"/>
                <a:ext cx="3059061" cy="3021099"/>
              </a:xfrm>
              <a:prstGeom prst="blockArc">
                <a:avLst>
                  <a:gd name="adj1" fmla="val 19285714"/>
                  <a:gd name="adj2" fmla="val 771429"/>
                  <a:gd name="adj3" fmla="val 3881"/>
                </a:avLst>
              </a:prstGeom>
              <a:solidFill>
                <a:schemeClr val="bg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5" name="Block Arc 14">
                <a:extLst>
                  <a:ext uri="{FF2B5EF4-FFF2-40B4-BE49-F238E27FC236}">
                    <a16:creationId xmlns:a16="http://schemas.microsoft.com/office/drawing/2014/main" id="{90C9D53F-D598-448B-BE68-F6FFE966242E}"/>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grpSp>
        <p:sp>
          <p:nvSpPr>
            <p:cNvPr id="16" name="Freeform: Shape 15">
              <a:extLst>
                <a:ext uri="{FF2B5EF4-FFF2-40B4-BE49-F238E27FC236}">
                  <a16:creationId xmlns:a16="http://schemas.microsoft.com/office/drawing/2014/main" id="{590EBCF4-EE1A-4CB4-B2AA-7173334E8765}"/>
                </a:ext>
              </a:extLst>
            </p:cNvPr>
            <p:cNvSpPr/>
            <p:nvPr/>
          </p:nvSpPr>
          <p:spPr>
            <a:xfrm>
              <a:off x="1692687" y="3419851"/>
              <a:ext cx="1420683" cy="1420683"/>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marL="0" lvl="0" indent="0" algn="ctr" defTabSz="800100">
                <a:lnSpc>
                  <a:spcPct val="90000"/>
                </a:lnSpc>
                <a:spcBef>
                  <a:spcPct val="0"/>
                </a:spcBef>
                <a:spcAft>
                  <a:spcPct val="35000"/>
                </a:spcAft>
                <a:buNone/>
              </a:pPr>
              <a:r>
                <a:rPr lang="en-US" sz="1000" b="1" kern="1200" cap="none" spc="0" dirty="0">
                  <a:ln w="0"/>
                  <a:solidFill>
                    <a:schemeClr val="bg1"/>
                  </a:solidFill>
                  <a:effectLst>
                    <a:outerShdw blurRad="38100" dist="19050" dir="2700000" algn="tl" rotWithShape="0">
                      <a:schemeClr val="dk1">
                        <a:alpha val="40000"/>
                      </a:schemeClr>
                    </a:outerShdw>
                  </a:effectLst>
                </a:rPr>
                <a:t>Policies</a:t>
              </a:r>
              <a:r>
                <a:rPr lang="en-US" sz="1100" kern="1200" dirty="0"/>
                <a:t> </a:t>
              </a:r>
            </a:p>
          </p:txBody>
        </p:sp>
        <p:sp>
          <p:nvSpPr>
            <p:cNvPr id="17" name="Freeform: Shape 16">
              <a:extLst>
                <a:ext uri="{FF2B5EF4-FFF2-40B4-BE49-F238E27FC236}">
                  <a16:creationId xmlns:a16="http://schemas.microsoft.com/office/drawing/2014/main" id="{8666DF53-D517-4A2D-A56B-59EB9BE5C628}"/>
                </a:ext>
              </a:extLst>
            </p:cNvPr>
            <p:cNvSpPr/>
            <p:nvPr/>
          </p:nvSpPr>
          <p:spPr>
            <a:xfrm>
              <a:off x="1905790" y="2137951"/>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Time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8" name="Freeform: Shape 17">
              <a:extLst>
                <a:ext uri="{FF2B5EF4-FFF2-40B4-BE49-F238E27FC236}">
                  <a16:creationId xmlns:a16="http://schemas.microsoft.com/office/drawing/2014/main" id="{1D21B088-B137-47B9-A356-3E75DF1F3EBC}"/>
                </a:ext>
              </a:extLst>
            </p:cNvPr>
            <p:cNvSpPr/>
            <p:nvPr/>
          </p:nvSpPr>
          <p:spPr>
            <a:xfrm>
              <a:off x="3074630"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Space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9" name="Freeform: Shape 18">
              <a:extLst>
                <a:ext uri="{FF2B5EF4-FFF2-40B4-BE49-F238E27FC236}">
                  <a16:creationId xmlns:a16="http://schemas.microsoft.com/office/drawing/2014/main" id="{E938B9B6-2733-400A-974F-DD9DB6CF3580}"/>
                </a:ext>
              </a:extLst>
            </p:cNvPr>
            <p:cNvSpPr/>
            <p:nvPr/>
          </p:nvSpPr>
          <p:spPr>
            <a:xfrm>
              <a:off x="3363310" y="3965624"/>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Type</a:t>
              </a:r>
              <a:r>
                <a:rPr lang="en-US" sz="800" b="1" kern="1200" dirty="0"/>
                <a:t> </a:t>
              </a:r>
            </a:p>
          </p:txBody>
        </p:sp>
        <p:sp>
          <p:nvSpPr>
            <p:cNvPr id="20" name="Freeform: Shape 19">
              <a:extLst>
                <a:ext uri="{FF2B5EF4-FFF2-40B4-BE49-F238E27FC236}">
                  <a16:creationId xmlns:a16="http://schemas.microsoft.com/office/drawing/2014/main" id="{546AEBBE-CD73-434C-A6CB-94F56C06B873}"/>
                </a:ext>
              </a:extLst>
            </p:cNvPr>
            <p:cNvSpPr/>
            <p:nvPr/>
          </p:nvSpPr>
          <p:spPr>
            <a:xfrm>
              <a:off x="2554447"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marL="0" lvl="0" indent="0" algn="ctr" defTabSz="488950">
                <a:lnSpc>
                  <a:spcPct val="90000"/>
                </a:lnSpc>
                <a:spcBef>
                  <a:spcPct val="0"/>
                </a:spcBef>
                <a:spcAft>
                  <a:spcPct val="35000"/>
                </a:spcAft>
                <a:buNone/>
              </a:pPr>
              <a:r>
                <a:rPr lang="en-US" sz="600" b="1" kern="1200" cap="none" spc="0" dirty="0">
                  <a:ln w="0"/>
                  <a:solidFill>
                    <a:schemeClr val="bg1"/>
                  </a:solidFill>
                  <a:effectLst>
                    <a:outerShdw blurRad="38100" dist="19050" dir="2700000" algn="tl" rotWithShape="0">
                      <a:schemeClr val="dk1">
                        <a:alpha val="40000"/>
                      </a:schemeClr>
                    </a:outerShdw>
                  </a:effectLst>
                </a:rPr>
                <a:t>Daily Activitie</a:t>
              </a:r>
              <a:r>
                <a:rPr lang="en-US" sz="600" b="1" kern="1200" dirty="0">
                  <a:solidFill>
                    <a:schemeClr val="bg1"/>
                  </a:solidFill>
                </a:rPr>
                <a:t>s </a:t>
              </a:r>
            </a:p>
          </p:txBody>
        </p:sp>
        <p:sp>
          <p:nvSpPr>
            <p:cNvPr id="21" name="Freeform: Shape 20">
              <a:extLst>
                <a:ext uri="{FF2B5EF4-FFF2-40B4-BE49-F238E27FC236}">
                  <a16:creationId xmlns:a16="http://schemas.microsoft.com/office/drawing/2014/main" id="{894C5DA4-F334-4016-BE7B-727ABA19F56B}"/>
                </a:ext>
              </a:extLst>
            </p:cNvPr>
            <p:cNvSpPr/>
            <p:nvPr/>
          </p:nvSpPr>
          <p:spPr>
            <a:xfrm>
              <a:off x="1257132"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59608" tIns="159608" rIns="159608" bIns="159608" numCol="1" spcCol="1270" anchor="ctr" anchorCtr="0">
              <a:noAutofit/>
            </a:bodyPr>
            <a:lstStyle/>
            <a:p>
              <a:pPr marL="0" lvl="0" indent="0" algn="ctr" defTabSz="466725">
                <a:lnSpc>
                  <a:spcPct val="90000"/>
                </a:lnSpc>
                <a:spcBef>
                  <a:spcPct val="0"/>
                </a:spcBef>
                <a:spcAft>
                  <a:spcPct val="35000"/>
                </a:spcAft>
                <a:buNone/>
              </a:pPr>
              <a:r>
                <a:rPr lang="en-US" sz="500" b="1" kern="1200" cap="none" spc="0" dirty="0">
                  <a:ln w="0"/>
                  <a:solidFill>
                    <a:schemeClr val="bg1"/>
                  </a:solidFill>
                  <a:effectLst>
                    <a:outerShdw blurRad="38100" dist="19050" dir="2700000" algn="tl" rotWithShape="0">
                      <a:schemeClr val="dk1">
                        <a:alpha val="40000"/>
                      </a:schemeClr>
                    </a:outerShdw>
                  </a:effectLst>
                </a:rPr>
                <a:t>Providers</a:t>
              </a:r>
              <a:r>
                <a:rPr lang="en-US" sz="800" b="0" kern="1200" cap="none" spc="0" dirty="0">
                  <a:ln w="0"/>
                  <a:solidFill>
                    <a:schemeClr val="tx1"/>
                  </a:solidFill>
                  <a:effectLst>
                    <a:outerShdw blurRad="38100" dist="19050" dir="2700000" algn="tl" rotWithShape="0">
                      <a:schemeClr val="dk1">
                        <a:alpha val="40000"/>
                      </a:schemeClr>
                    </a:outerShdw>
                  </a:effectLst>
                </a:rPr>
                <a:t> </a:t>
              </a:r>
            </a:p>
          </p:txBody>
        </p:sp>
        <p:sp>
          <p:nvSpPr>
            <p:cNvPr id="22" name="Freeform: Shape 21">
              <a:extLst>
                <a:ext uri="{FF2B5EF4-FFF2-40B4-BE49-F238E27FC236}">
                  <a16:creationId xmlns:a16="http://schemas.microsoft.com/office/drawing/2014/main" id="{F7EE5C1C-E67C-4787-8E8C-32DD33438C9B}"/>
                </a:ext>
              </a:extLst>
            </p:cNvPr>
            <p:cNvSpPr/>
            <p:nvPr/>
          </p:nvSpPr>
          <p:spPr>
            <a:xfrm>
              <a:off x="398546" y="3915900"/>
              <a:ext cx="1093926" cy="1093926"/>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Families</a:t>
              </a:r>
              <a:r>
                <a:rPr lang="en-US" sz="1000" b="0" kern="1200" cap="none" spc="0" dirty="0">
                  <a:ln w="0"/>
                  <a:solidFill>
                    <a:schemeClr val="tx1"/>
                  </a:solidFill>
                  <a:effectLst>
                    <a:outerShdw blurRad="38100" dist="19050" dir="2700000" algn="tl" rotWithShape="0">
                      <a:schemeClr val="dk1">
                        <a:alpha val="40000"/>
                      </a:schemeClr>
                    </a:outerShdw>
                  </a:effectLst>
                </a:rPr>
                <a:t> </a:t>
              </a:r>
            </a:p>
          </p:txBody>
        </p:sp>
        <p:sp>
          <p:nvSpPr>
            <p:cNvPr id="23" name="Freeform: Shape 22">
              <a:extLst>
                <a:ext uri="{FF2B5EF4-FFF2-40B4-BE49-F238E27FC236}">
                  <a16:creationId xmlns:a16="http://schemas.microsoft.com/office/drawing/2014/main" id="{14DB6946-9FF8-48B6-8299-BAE2CD8C1DCC}"/>
                </a:ext>
              </a:extLst>
            </p:cNvPr>
            <p:cNvSpPr/>
            <p:nvPr/>
          </p:nvSpPr>
          <p:spPr>
            <a:xfrm>
              <a:off x="736949"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chemeClr val="bg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Training</a:t>
              </a:r>
              <a:r>
                <a:rPr lang="en-US" sz="1050" kern="1200" dirty="0">
                  <a:solidFill>
                    <a:schemeClr val="bg1"/>
                  </a:solidFill>
                </a:rPr>
                <a:t> </a:t>
              </a:r>
            </a:p>
          </p:txBody>
        </p:sp>
      </p:grpSp>
    </p:spTree>
    <p:extLst>
      <p:ext uri="{BB962C8B-B14F-4D97-AF65-F5344CB8AC3E}">
        <p14:creationId xmlns:p14="http://schemas.microsoft.com/office/powerpoint/2010/main" val="319964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rrow: Pentagon 40">
            <a:extLst>
              <a:ext uri="{FF2B5EF4-FFF2-40B4-BE49-F238E27FC236}">
                <a16:creationId xmlns:a16="http://schemas.microsoft.com/office/drawing/2014/main" id="{BFB76E21-9ECA-4DC1-8D05-F897E5DA72F8}"/>
              </a:ext>
            </a:extLst>
          </p:cNvPr>
          <p:cNvSpPr/>
          <p:nvPr/>
        </p:nvSpPr>
        <p:spPr>
          <a:xfrm>
            <a:off x="3920359" y="1274766"/>
            <a:ext cx="5213131"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2" name="Arrow: Pentagon 41">
            <a:extLst>
              <a:ext uri="{FF2B5EF4-FFF2-40B4-BE49-F238E27FC236}">
                <a16:creationId xmlns:a16="http://schemas.microsoft.com/office/drawing/2014/main" id="{366ECD97-2E1F-41CD-8D91-A1B612765F50}"/>
              </a:ext>
            </a:extLst>
          </p:cNvPr>
          <p:cNvSpPr/>
          <p:nvPr/>
        </p:nvSpPr>
        <p:spPr>
          <a:xfrm>
            <a:off x="-1971" y="1274766"/>
            <a:ext cx="437164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a:xfrm>
            <a:off x="409904" y="365126"/>
            <a:ext cx="8105446" cy="926645"/>
          </a:xfrm>
        </p:spPr>
        <p:txBody>
          <a:bodyPr>
            <a:noAutofit/>
          </a:bodyPr>
          <a:lstStyle/>
          <a:p>
            <a:r>
              <a:rPr lang="en-US" sz="2400" dirty="0"/>
              <a:t>What kind of activity do children need?</a:t>
            </a:r>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1"/>
          </p:nvPr>
        </p:nvSpPr>
        <p:spPr>
          <a:xfrm>
            <a:off x="483476" y="1436801"/>
            <a:ext cx="3886200" cy="543910"/>
          </a:xfrm>
        </p:spPr>
        <p:txBody>
          <a:bodyPr>
            <a:normAutofit/>
          </a:bodyPr>
          <a:lstStyle/>
          <a:p>
            <a:pPr marL="0" indent="0">
              <a:buNone/>
            </a:pPr>
            <a:r>
              <a:rPr lang="en-US" sz="2400" dirty="0">
                <a:solidFill>
                  <a:schemeClr val="bg1"/>
                </a:solidFill>
              </a:rPr>
              <a:t>Infants </a:t>
            </a:r>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2"/>
          </p:nvPr>
        </p:nvSpPr>
        <p:spPr>
          <a:xfrm>
            <a:off x="4542873" y="1425611"/>
            <a:ext cx="3380388" cy="543910"/>
          </a:xfrm>
        </p:spPr>
        <p:txBody>
          <a:bodyPr>
            <a:normAutofit/>
          </a:bodyPr>
          <a:lstStyle/>
          <a:p>
            <a:pPr marL="0" indent="0">
              <a:buNone/>
            </a:pPr>
            <a:r>
              <a:rPr lang="en-US" sz="2400" dirty="0">
                <a:solidFill>
                  <a:schemeClr val="bg1"/>
                </a:solidFill>
              </a:rPr>
              <a:t>Toddlers/Twos</a:t>
            </a:r>
          </a:p>
        </p:txBody>
      </p:sp>
      <p:sp>
        <p:nvSpPr>
          <p:cNvPr id="33" name="Content Placeholder 3">
            <a:extLst>
              <a:ext uri="{FF2B5EF4-FFF2-40B4-BE49-F238E27FC236}">
                <a16:creationId xmlns:a16="http://schemas.microsoft.com/office/drawing/2014/main" id="{F491581D-52BB-4A23-BB41-D301FA09D7F6}"/>
              </a:ext>
            </a:extLst>
          </p:cNvPr>
          <p:cNvSpPr txBox="1">
            <a:spLocks/>
          </p:cNvSpPr>
          <p:nvPr/>
        </p:nvSpPr>
        <p:spPr>
          <a:xfrm>
            <a:off x="409904" y="2238192"/>
            <a:ext cx="3783724" cy="1154441"/>
          </a:xfrm>
          <a:prstGeom prst="rect">
            <a:avLst/>
          </a:prstGeom>
        </p:spPr>
        <p:txBody>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Infants need consistent, lively, developmentally appropriate physical activities</a:t>
            </a:r>
          </a:p>
        </p:txBody>
      </p:sp>
      <p:sp>
        <p:nvSpPr>
          <p:cNvPr id="35" name="Content Placeholder 3">
            <a:extLst>
              <a:ext uri="{FF2B5EF4-FFF2-40B4-BE49-F238E27FC236}">
                <a16:creationId xmlns:a16="http://schemas.microsoft.com/office/drawing/2014/main" id="{61EE9FE5-7BD8-43FA-81E6-A58C768ACF92}"/>
              </a:ext>
            </a:extLst>
          </p:cNvPr>
          <p:cNvSpPr txBox="1">
            <a:spLocks/>
          </p:cNvSpPr>
          <p:nvPr/>
        </p:nvSpPr>
        <p:spPr>
          <a:xfrm>
            <a:off x="4572000" y="2238191"/>
            <a:ext cx="3171718" cy="1154441"/>
          </a:xfrm>
          <a:prstGeom prst="rect">
            <a:avLst/>
          </a:prstGeom>
        </p:spPr>
        <p:txBody>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09C8A"/>
              </a:buClr>
              <a:buNone/>
            </a:pPr>
            <a:r>
              <a:rPr lang="en-US" sz="2000" dirty="0"/>
              <a:t>Toddlers need indoor or outdoor Moderate-to-Vigorous Physical Activity (</a:t>
            </a:r>
            <a:r>
              <a:rPr lang="en-US" sz="2000" dirty="0" err="1"/>
              <a:t>MVPA</a:t>
            </a:r>
            <a:r>
              <a:rPr lang="en-US" sz="2000" dirty="0"/>
              <a:t>)</a:t>
            </a:r>
          </a:p>
        </p:txBody>
      </p:sp>
      <p:pic>
        <p:nvPicPr>
          <p:cNvPr id="6" name="Picture 5" descr="A baby smiling at the camera&#10;&#10;Description automatically generated with low confidence">
            <a:extLst>
              <a:ext uri="{FF2B5EF4-FFF2-40B4-BE49-F238E27FC236}">
                <a16:creationId xmlns:a16="http://schemas.microsoft.com/office/drawing/2014/main" id="{38CF4879-404C-40ED-B669-E7A4473E97D4}"/>
              </a:ext>
            </a:extLst>
          </p:cNvPr>
          <p:cNvPicPr>
            <a:picLocks noChangeAspect="1"/>
          </p:cNvPicPr>
          <p:nvPr/>
        </p:nvPicPr>
        <p:blipFill rotWithShape="1">
          <a:blip r:embed="rId3">
            <a:extLst>
              <a:ext uri="{28A0092B-C50C-407E-A947-70E740481C1C}">
                <a14:useLocalDpi xmlns:a14="http://schemas.microsoft.com/office/drawing/2010/main" val="0"/>
              </a:ext>
            </a:extLst>
          </a:blip>
          <a:srcRect l="9579" b="8098"/>
          <a:stretch/>
        </p:blipFill>
        <p:spPr>
          <a:xfrm>
            <a:off x="0" y="3521787"/>
            <a:ext cx="5055476" cy="3425551"/>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1B769C9A-C876-4176-9A16-B792523DF721}"/>
              </a:ext>
            </a:extLst>
          </p:cNvPr>
          <p:cNvPicPr>
            <a:picLocks noChangeAspect="1"/>
          </p:cNvPicPr>
          <p:nvPr/>
        </p:nvPicPr>
        <p:blipFill>
          <a:blip r:embed="rId4">
            <a:extLst>
              <a:ext uri="{28A0092B-C50C-407E-A947-70E740481C1C}">
                <a14:useLocalDpi xmlns:a14="http://schemas.microsoft.com/office/drawing/2010/main" val="0"/>
              </a:ext>
            </a:extLst>
          </a:blip>
          <a:srcRect l="7929" r="7929"/>
          <a:stretch/>
        </p:blipFill>
        <p:spPr>
          <a:xfrm>
            <a:off x="6757788" y="3037489"/>
            <a:ext cx="2375702" cy="3909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898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33" grpId="0"/>
      <p:bldP spid="35" grpId="0"/>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Gotham"/>
        <a:ea typeface=""/>
        <a:cs typeface=""/>
      </a:majorFont>
      <a:minorFont>
        <a:latin typeface="Got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21" ma:contentTypeDescription="Create a new document." ma:contentTypeScope="" ma:versionID="8ca5b4b98d787034a5bc675da4f9e2d0">
  <xsd:schema xmlns:xsd="http://www.w3.org/2001/XMLSchema" xmlns:xs="http://www.w3.org/2001/XMLSchema" xmlns:p="http://schemas.microsoft.com/office/2006/metadata/properties" xmlns:ns1="http://schemas.microsoft.com/sharepoint/v3" xmlns:ns2="128e445f-53bd-4d7c-94e9-7ccc49acf3c2" xmlns:ns3="60dfdbe2-22b5-4261-a021-0a589e027dce" targetNamespace="http://schemas.microsoft.com/office/2006/metadata/properties" ma:root="true" ma:fieldsID="e3d38fb4bb4bfa88d02a51d8734e82fe" ns1:_="" ns2:_="" ns3:_="">
    <xsd:import namespace="http://schemas.microsoft.com/sharepoint/v3"/>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B95E6E-1B30-42C8-BAB8-EA035EE58512}">
  <ds:schemaRefs>
    <ds:schemaRef ds:uri="128e445f-53bd-4d7c-94e9-7ccc49acf3c2"/>
    <ds:schemaRef ds:uri="http://schemas.microsoft.com/office/2006/documentManagement/types"/>
    <ds:schemaRef ds:uri="http://schemas.microsoft.com/office/infopath/2007/PartnerControls"/>
    <ds:schemaRef ds:uri="http://schemas.microsoft.com/sharepoint/v3"/>
    <ds:schemaRef ds:uri="http://schemas.microsoft.com/office/2006/metadata/properties"/>
    <ds:schemaRef ds:uri="http://purl.org/dc/elements/1.1/"/>
    <ds:schemaRef ds:uri="http://purl.org/dc/dcmitype/"/>
    <ds:schemaRef ds:uri="http://www.w3.org/XML/1998/namespace"/>
    <ds:schemaRef ds:uri="http://schemas.openxmlformats.org/package/2006/metadata/core-properties"/>
    <ds:schemaRef ds:uri="60dfdbe2-22b5-4261-a021-0a589e027dce"/>
    <ds:schemaRef ds:uri="http://purl.org/dc/terms/"/>
  </ds:schemaRefs>
</ds:datastoreItem>
</file>

<file path=customXml/itemProps2.xml><?xml version="1.0" encoding="utf-8"?>
<ds:datastoreItem xmlns:ds="http://schemas.openxmlformats.org/officeDocument/2006/customXml" ds:itemID="{B57260C9-569A-45D2-9577-579DA180E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7CEE99-E446-441D-8392-EB3EB60E8F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18855</TotalTime>
  <Words>6391</Words>
  <Application>Microsoft Office PowerPoint</Application>
  <PresentationFormat>On-screen Show (4:3)</PresentationFormat>
  <Paragraphs>470</Paragraphs>
  <Slides>35</Slides>
  <Notes>35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Arial</vt:lpstr>
      <vt:lpstr>Symbol</vt:lpstr>
      <vt:lpstr>Wingdings</vt:lpstr>
      <vt:lpstr>Times New Roman</vt:lpstr>
      <vt:lpstr>Monotype Sorts</vt:lpstr>
      <vt:lpstr>Poppins</vt:lpstr>
      <vt:lpstr>Calibri</vt:lpstr>
      <vt:lpstr>Gotham</vt:lpstr>
      <vt:lpstr>Gotham Black</vt:lpstr>
      <vt:lpstr>Gotham Thin</vt:lpstr>
      <vt:lpstr>Open Sans</vt:lpstr>
      <vt:lpstr>archivo_narrowregular</vt:lpstr>
      <vt:lpstr>Office Theme</vt:lpstr>
      <vt:lpstr>PowerPoint Presentation</vt:lpstr>
      <vt:lpstr>PowerPoint Presentation</vt:lpstr>
      <vt:lpstr>PowerPoint Presentation</vt:lpstr>
      <vt:lpstr>Icebreaker:  Share a type of physical activity that you have never tried</vt:lpstr>
      <vt:lpstr>What will you learn in this session?</vt:lpstr>
      <vt:lpstr>Best practices for physical activity</vt:lpstr>
      <vt:lpstr>Reflect on best practices</vt:lpstr>
      <vt:lpstr>Children are not getting recommended amounts of physical activity</vt:lpstr>
      <vt:lpstr>What kind of activity do children need?</vt:lpstr>
      <vt:lpstr>PowerPoint Presentation</vt:lpstr>
      <vt:lpstr>PowerPoint Presentation</vt:lpstr>
      <vt:lpstr>PowerPoint Presentation</vt:lpstr>
      <vt:lpstr>How long should children be active?</vt:lpstr>
      <vt:lpstr>Moderate to vigorous activity combines activity types</vt:lpstr>
      <vt:lpstr>Toddlers need indoor or outdoor moderate-to-vigorous physical activity every day</vt:lpstr>
      <vt:lpstr>Preschoolers need more time for physical activity than toddlers</vt:lpstr>
      <vt:lpstr>Reflect on best practices</vt:lpstr>
      <vt:lpstr>Activity break!</vt:lpstr>
      <vt:lpstr>Children need space to practice gross motor skills</vt:lpstr>
      <vt:lpstr>Children need outdoor play spaces</vt:lpstr>
      <vt:lpstr>Think about the weather</vt:lpstr>
      <vt:lpstr>Challenge: Weather</vt:lpstr>
      <vt:lpstr>What are your state regulations for weather and outdoor play? </vt:lpstr>
      <vt:lpstr>Video: Encouraging physical activity using indoor spaces</vt:lpstr>
      <vt:lpstr>Give infants time each day to move freely and explore surroundings, with adequate supervision and in a secure area </vt:lpstr>
      <vt:lpstr>Select equipment that is safe and free of hazards </vt:lpstr>
      <vt:lpstr>Choose equipment that is adaptive</vt:lpstr>
      <vt:lpstr>Portable play equipment and loose play objects may promote more physical activity than fixed equipment</vt:lpstr>
      <vt:lpstr>Limit using equipment that restricts movement</vt:lpstr>
      <vt:lpstr>Challenge: Space</vt:lpstr>
      <vt:lpstr>Challenge: Space</vt:lpstr>
      <vt:lpstr>Reflect on best practices</vt:lpstr>
      <vt:lpstr>Summary of best practices: Time &amp; Space</vt:lpstr>
      <vt:lpstr>Questions?</vt:lpstr>
      <vt:lpstr>Thanks for participating in Session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Nemours</dc:creator>
  <cp:lastModifiedBy>Duchette, Rebekah</cp:lastModifiedBy>
  <cp:revision>311</cp:revision>
  <dcterms:created xsi:type="dcterms:W3CDTF">2021-07-01T15:43:00Z</dcterms:created>
  <dcterms:modified xsi:type="dcterms:W3CDTF">2025-02-03T19:48:07Z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