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4"/>
    <p:sldMasterId id="2147483813" r:id="rId5"/>
    <p:sldMasterId id="2147483826" r:id="rId6"/>
  </p:sldMasterIdLst>
  <p:notesMasterIdLst>
    <p:notesMasterId r:id="rId51"/>
  </p:notesMasterIdLst>
  <p:handoutMasterIdLst>
    <p:handoutMasterId r:id="rId52"/>
  </p:handoutMasterIdLst>
  <p:sldIdLst>
    <p:sldId id="262" r:id="rId7"/>
    <p:sldId id="274" r:id="rId8"/>
    <p:sldId id="286" r:id="rId9"/>
    <p:sldId id="318" r:id="rId10"/>
    <p:sldId id="321" r:id="rId11"/>
    <p:sldId id="414" r:id="rId12"/>
    <p:sldId id="331" r:id="rId13"/>
    <p:sldId id="383" r:id="rId14"/>
    <p:sldId id="320" r:id="rId15"/>
    <p:sldId id="338" r:id="rId16"/>
    <p:sldId id="322" r:id="rId17"/>
    <p:sldId id="323" r:id="rId18"/>
    <p:sldId id="324" r:id="rId19"/>
    <p:sldId id="325" r:id="rId20"/>
    <p:sldId id="326" r:id="rId21"/>
    <p:sldId id="306" r:id="rId22"/>
    <p:sldId id="346" r:id="rId23"/>
    <p:sldId id="347" r:id="rId24"/>
    <p:sldId id="259" r:id="rId25"/>
    <p:sldId id="269" r:id="rId26"/>
    <p:sldId id="271" r:id="rId27"/>
    <p:sldId id="384" r:id="rId28"/>
    <p:sldId id="296" r:id="rId29"/>
    <p:sldId id="272" r:id="rId30"/>
    <p:sldId id="270" r:id="rId31"/>
    <p:sldId id="273" r:id="rId32"/>
    <p:sldId id="310" r:id="rId33"/>
    <p:sldId id="377" r:id="rId34"/>
    <p:sldId id="348" r:id="rId35"/>
    <p:sldId id="380" r:id="rId36"/>
    <p:sldId id="388" r:id="rId37"/>
    <p:sldId id="301" r:id="rId38"/>
    <p:sldId id="385" r:id="rId39"/>
    <p:sldId id="313" r:id="rId40"/>
    <p:sldId id="336" r:id="rId41"/>
    <p:sldId id="334" r:id="rId42"/>
    <p:sldId id="335" r:id="rId43"/>
    <p:sldId id="386" r:id="rId44"/>
    <p:sldId id="413" r:id="rId45"/>
    <p:sldId id="330" r:id="rId46"/>
    <p:sldId id="382" r:id="rId47"/>
    <p:sldId id="340" r:id="rId48"/>
    <p:sldId id="263" r:id="rId49"/>
    <p:sldId id="350"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CE536-CF07-F113-1263-5DB9053A44BF}" name="Duchette, Rebekah" initials="DR" userId="S::rd0057@nemours.org::165f8d16-cdf4-4bcd-aefd-1ad807eec2cc" providerId="AD"/>
  <p188:author id="{50D5DB3A-141C-774C-3A95-7265A73D4C37}" name="Payes, Roshelle" initials="PR" userId="S::rp0009@nemours.org::40a02bf0-f419-4fe2-aa30-42475b76c715" providerId="AD"/>
  <p188:author id="{1F78F1CB-2DBA-2AC6-4001-CB5F6F173F7B}" name="Kady Pecorella" initials="KP" userId="S::kpecorella@institutephi.org::93691d49-5d8f-43c3-9fa5-e904e49cb4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e Rose" initials="KR" lastIdx="2" clrIdx="2">
    <p:extLst>
      <p:ext uri="{19B8F6BF-5375-455C-9EA6-DF929625EA0E}">
        <p15:presenceInfo xmlns:p15="http://schemas.microsoft.com/office/powerpoint/2012/main" userId="S::katerose.bobseine@health.ny.gov::08ac0a91-477c-4246-b8ea-aa2385662a78" providerId="AD"/>
      </p:ext>
    </p:extLst>
  </p:cmAuthor>
  <p:cmAuthor id="2" name="Cohen, Theresa A (HEALTH)" initials="CTA(" lastIdx="8" clrIdx="3">
    <p:extLst>
      <p:ext uri="{19B8F6BF-5375-455C-9EA6-DF929625EA0E}">
        <p15:presenceInfo xmlns:p15="http://schemas.microsoft.com/office/powerpoint/2012/main" userId="S::Theresa.Cohen@health.ny.gov::07d00fc2-c088-43e0-9daf-71a2e2bbdb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6A"/>
    <a:srgbClr val="5A87C5"/>
    <a:srgbClr val="F05A66"/>
    <a:srgbClr val="FAAD14"/>
    <a:srgbClr val="90ABDC"/>
    <a:srgbClr val="D0CECE"/>
    <a:srgbClr val="FFFFCC"/>
    <a:srgbClr val="FFFFFF"/>
    <a:srgbClr val="78278B"/>
    <a:srgbClr val="B1DF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9" autoAdjust="0"/>
    <p:restoredTop sz="53669" autoAdjust="0"/>
  </p:normalViewPr>
  <p:slideViewPr>
    <p:cSldViewPr snapToGrid="0">
      <p:cViewPr varScale="1">
        <p:scale>
          <a:sx n="65" d="100"/>
          <a:sy n="65" d="100"/>
        </p:scale>
        <p:origin x="2142" y="60"/>
      </p:cViewPr>
      <p:guideLst/>
    </p:cSldViewPr>
  </p:slideViewPr>
  <p:notesTextViewPr>
    <p:cViewPr>
      <p:scale>
        <a:sx n="150" d="100"/>
        <a:sy n="150" d="100"/>
      </p:scale>
      <p:origin x="0" y="0"/>
    </p:cViewPr>
  </p:notesTextViewPr>
  <p:sorterViewPr>
    <p:cViewPr varScale="1">
      <p:scale>
        <a:sx n="1" d="1"/>
        <a:sy n="1" d="1"/>
      </p:scale>
      <p:origin x="0" y="-9700"/>
    </p:cViewPr>
  </p:sorterViewPr>
  <p:notesViewPr>
    <p:cSldViewPr snapToGrid="0">
      <p:cViewPr varScale="1">
        <p:scale>
          <a:sx n="48" d="100"/>
          <a:sy n="48" d="100"/>
        </p:scale>
        <p:origin x="267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chette, Rebekah" userId="165f8d16-cdf4-4bcd-aefd-1ad807eec2cc" providerId="ADAL" clId="{BA0795DF-018B-4FD9-B952-EC6C7B89764D}"/>
    <pc:docChg chg="modSld">
      <pc:chgData name="Duchette, Rebekah" userId="165f8d16-cdf4-4bcd-aefd-1ad807eec2cc" providerId="ADAL" clId="{BA0795DF-018B-4FD9-B952-EC6C7B89764D}" dt="2025-02-06T22:04:20.487" v="29" actId="20577"/>
      <pc:docMkLst>
        <pc:docMk/>
      </pc:docMkLst>
      <pc:sldChg chg="modNotesTx">
        <pc:chgData name="Duchette, Rebekah" userId="165f8d16-cdf4-4bcd-aefd-1ad807eec2cc" providerId="ADAL" clId="{BA0795DF-018B-4FD9-B952-EC6C7B89764D}" dt="2025-02-06T22:02:34.921" v="1" actId="6549"/>
        <pc:sldMkLst>
          <pc:docMk/>
          <pc:sldMk cId="3085873" sldId="338"/>
        </pc:sldMkLst>
      </pc:sldChg>
      <pc:sldChg chg="modSp mod modNotesTx">
        <pc:chgData name="Duchette, Rebekah" userId="165f8d16-cdf4-4bcd-aefd-1ad807eec2cc" providerId="ADAL" clId="{BA0795DF-018B-4FD9-B952-EC6C7B89764D}" dt="2025-02-06T22:04:08.651" v="27" actId="20577"/>
        <pc:sldMkLst>
          <pc:docMk/>
          <pc:sldMk cId="1842435635" sldId="380"/>
        </pc:sldMkLst>
        <pc:spChg chg="mod">
          <ac:chgData name="Duchette, Rebekah" userId="165f8d16-cdf4-4bcd-aefd-1ad807eec2cc" providerId="ADAL" clId="{BA0795DF-018B-4FD9-B952-EC6C7B89764D}" dt="2025-02-06T22:02:52.351" v="3" actId="6549"/>
          <ac:spMkLst>
            <pc:docMk/>
            <pc:sldMk cId="1842435635" sldId="380"/>
            <ac:spMk id="3" creationId="{602727E3-CCE0-4F26-89E2-D338050A57B4}"/>
          </ac:spMkLst>
        </pc:spChg>
      </pc:sldChg>
      <pc:sldChg chg="modNotesTx">
        <pc:chgData name="Duchette, Rebekah" userId="165f8d16-cdf4-4bcd-aefd-1ad807eec2cc" providerId="ADAL" clId="{BA0795DF-018B-4FD9-B952-EC6C7B89764D}" dt="2025-02-06T22:04:20.487" v="29" actId="20577"/>
        <pc:sldMkLst>
          <pc:docMk/>
          <pc:sldMk cId="2047744097" sldId="41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8BF654-032F-41CC-BFCF-A5217BF983A8}"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n-US"/>
        </a:p>
      </dgm:t>
    </dgm:pt>
    <dgm:pt modelId="{8826B690-A44A-4E08-A43A-364BC913FAFA}">
      <dgm:prSet phldrT="[Text]"/>
      <dgm:spPr/>
      <dgm:t>
        <a:bodyPr/>
        <a:lstStyle/>
        <a:p>
          <a:r>
            <a:rPr lang="en-US" dirty="0">
              <a:latin typeface="Montserrat" panose="00000500000000000000" pitchFamily="2" charset="0"/>
            </a:rPr>
            <a:t>Child signals</a:t>
          </a:r>
        </a:p>
      </dgm:t>
    </dgm:pt>
    <dgm:pt modelId="{3CB3D8D6-4123-4880-BF02-E75D1DF5A387}" type="parTrans" cxnId="{2588FEEA-A0F2-4678-80F6-7B0AB93F316A}">
      <dgm:prSet/>
      <dgm:spPr/>
      <dgm:t>
        <a:bodyPr/>
        <a:lstStyle/>
        <a:p>
          <a:endParaRPr lang="en-US">
            <a:latin typeface="Gotham" panose="02000504020000020004" pitchFamily="2" charset="0"/>
          </a:endParaRPr>
        </a:p>
      </dgm:t>
    </dgm:pt>
    <dgm:pt modelId="{07FA1657-D7B3-433A-9230-AF579F6D177B}" type="sibTrans" cxnId="{2588FEEA-A0F2-4678-80F6-7B0AB93F316A}">
      <dgm:prSet/>
      <dgm:spPr>
        <a:solidFill>
          <a:srgbClr val="FAAD14"/>
        </a:solidFill>
      </dgm:spPr>
      <dgm:t>
        <a:bodyPr/>
        <a:lstStyle/>
        <a:p>
          <a:endParaRPr lang="en-US">
            <a:solidFill>
              <a:schemeClr val="tx1">
                <a:lumMod val="85000"/>
                <a:lumOff val="15000"/>
              </a:schemeClr>
            </a:solidFill>
            <a:latin typeface="Gotham" panose="02000504020000020004" pitchFamily="2" charset="0"/>
          </a:endParaRPr>
        </a:p>
      </dgm:t>
    </dgm:pt>
    <dgm:pt modelId="{07F7F18B-0202-4D4F-AE6D-5AD8DAA22920}">
      <dgm:prSet phldrT="[Text]"/>
      <dgm:spPr/>
      <dgm:t>
        <a:bodyPr/>
        <a:lstStyle/>
        <a:p>
          <a:r>
            <a:rPr lang="en-US" dirty="0">
              <a:latin typeface="Montserrat" panose="00000500000000000000" pitchFamily="2" charset="0"/>
            </a:rPr>
            <a:t>Caregiver recognizes signals and feeds child</a:t>
          </a:r>
        </a:p>
      </dgm:t>
    </dgm:pt>
    <dgm:pt modelId="{345CF113-4650-48B0-8A10-B45FA2C54E52}" type="parTrans" cxnId="{3DC15362-F704-491A-8C4F-ABEBD7DA1B53}">
      <dgm:prSet/>
      <dgm:spPr/>
      <dgm:t>
        <a:bodyPr/>
        <a:lstStyle/>
        <a:p>
          <a:endParaRPr lang="en-US">
            <a:latin typeface="Gotham" panose="02000504020000020004" pitchFamily="2" charset="0"/>
          </a:endParaRPr>
        </a:p>
      </dgm:t>
    </dgm:pt>
    <dgm:pt modelId="{797AE974-FAFF-4E73-91DD-DF82E944B32D}" type="sibTrans" cxnId="{3DC15362-F704-491A-8C4F-ABEBD7DA1B53}">
      <dgm:prSet/>
      <dgm:spPr/>
      <dgm:t>
        <a:bodyPr/>
        <a:lstStyle/>
        <a:p>
          <a:endParaRPr lang="en-US">
            <a:latin typeface="Gotham" panose="02000504020000020004" pitchFamily="2" charset="0"/>
          </a:endParaRPr>
        </a:p>
      </dgm:t>
    </dgm:pt>
    <dgm:pt modelId="{3770B8D8-6FE8-4A11-B644-2960F8E2C971}">
      <dgm:prSet phldrT="[Text]"/>
      <dgm:spPr/>
      <dgm:t>
        <a:bodyPr/>
        <a:lstStyle/>
        <a:p>
          <a:r>
            <a:rPr lang="en-US" dirty="0">
              <a:latin typeface="Montserrat" panose="00000500000000000000" pitchFamily="2" charset="0"/>
            </a:rPr>
            <a:t>Caregiver recognizes signals and stops feeding</a:t>
          </a:r>
        </a:p>
      </dgm:t>
    </dgm:pt>
    <dgm:pt modelId="{A4D2C10E-E8AA-415D-97C6-42D4E2627098}" type="parTrans" cxnId="{895FA452-9CA4-4AF0-BF25-59B8FFBB3308}">
      <dgm:prSet/>
      <dgm:spPr/>
      <dgm:t>
        <a:bodyPr/>
        <a:lstStyle/>
        <a:p>
          <a:endParaRPr lang="en-US">
            <a:latin typeface="Gotham" panose="02000504020000020004" pitchFamily="2" charset="0"/>
          </a:endParaRPr>
        </a:p>
      </dgm:t>
    </dgm:pt>
    <dgm:pt modelId="{369856B9-6C34-4D09-BA13-2FC247489C3B}" type="sibTrans" cxnId="{895FA452-9CA4-4AF0-BF25-59B8FFBB3308}">
      <dgm:prSet/>
      <dgm:spPr/>
      <dgm:t>
        <a:bodyPr/>
        <a:lstStyle/>
        <a:p>
          <a:endParaRPr lang="en-US">
            <a:latin typeface="Gotham" panose="02000504020000020004" pitchFamily="2" charset="0"/>
          </a:endParaRPr>
        </a:p>
      </dgm:t>
    </dgm:pt>
    <dgm:pt modelId="{D0E726DD-22C9-4F1F-943E-67E1F33A09DA}">
      <dgm:prSet phldrT="[Text]"/>
      <dgm:spPr/>
      <dgm:t>
        <a:bodyPr/>
        <a:lstStyle/>
        <a:p>
          <a:r>
            <a:rPr lang="en-US" dirty="0">
              <a:latin typeface="Montserrat" panose="00000500000000000000" pitchFamily="2" charset="0"/>
            </a:rPr>
            <a:t>Child displays fullness cues</a:t>
          </a:r>
        </a:p>
      </dgm:t>
    </dgm:pt>
    <dgm:pt modelId="{A76F18D5-1833-41FD-B7B9-2859E0E6FD1D}" type="parTrans" cxnId="{211F7A54-AD12-4EE9-8AA9-9BEBD57F00D2}">
      <dgm:prSet/>
      <dgm:spPr/>
      <dgm:t>
        <a:bodyPr/>
        <a:lstStyle/>
        <a:p>
          <a:endParaRPr lang="en-US">
            <a:latin typeface="Gotham" panose="02000504020000020004" pitchFamily="2" charset="0"/>
          </a:endParaRPr>
        </a:p>
      </dgm:t>
    </dgm:pt>
    <dgm:pt modelId="{BE87662F-5597-4555-BAA1-0FAD99A807ED}" type="sibTrans" cxnId="{211F7A54-AD12-4EE9-8AA9-9BEBD57F00D2}">
      <dgm:prSet/>
      <dgm:spPr/>
      <dgm:t>
        <a:bodyPr/>
        <a:lstStyle/>
        <a:p>
          <a:endParaRPr lang="en-US">
            <a:latin typeface="Gotham" panose="02000504020000020004" pitchFamily="2" charset="0"/>
          </a:endParaRPr>
        </a:p>
      </dgm:t>
    </dgm:pt>
    <dgm:pt modelId="{E6011656-9DF8-499F-8F4B-5920977288A0}">
      <dgm:prSet phldrT="[Text]"/>
      <dgm:spPr/>
      <dgm:t>
        <a:bodyPr/>
        <a:lstStyle/>
        <a:p>
          <a:r>
            <a:rPr lang="en-US" dirty="0">
              <a:latin typeface="Montserrat" panose="00000500000000000000" pitchFamily="2" charset="0"/>
            </a:rPr>
            <a:t>Child experiences a predictable response</a:t>
          </a:r>
        </a:p>
      </dgm:t>
    </dgm:pt>
    <dgm:pt modelId="{990BA2A8-A48A-4A8F-A975-D71242BBED03}" type="sibTrans" cxnId="{CCC1571E-F480-4942-B7F7-E4423E89355A}">
      <dgm:prSet/>
      <dgm:spPr/>
      <dgm:t>
        <a:bodyPr/>
        <a:lstStyle/>
        <a:p>
          <a:endParaRPr lang="en-US">
            <a:latin typeface="Gotham" panose="02000504020000020004" pitchFamily="2" charset="0"/>
          </a:endParaRPr>
        </a:p>
      </dgm:t>
    </dgm:pt>
    <dgm:pt modelId="{83A0885A-305C-4398-AE7C-E36D7863F2C5}" type="parTrans" cxnId="{CCC1571E-F480-4942-B7F7-E4423E89355A}">
      <dgm:prSet/>
      <dgm:spPr/>
      <dgm:t>
        <a:bodyPr/>
        <a:lstStyle/>
        <a:p>
          <a:endParaRPr lang="en-US">
            <a:latin typeface="Gotham" panose="02000504020000020004" pitchFamily="2" charset="0"/>
          </a:endParaRPr>
        </a:p>
      </dgm:t>
    </dgm:pt>
    <dgm:pt modelId="{7B8DD0C5-1061-4E47-9223-5A6E05636521}">
      <dgm:prSet phldrT="[Text]"/>
      <dgm:spPr/>
      <dgm:t>
        <a:bodyPr/>
        <a:lstStyle/>
        <a:p>
          <a:r>
            <a:rPr lang="en-US" dirty="0">
              <a:latin typeface="Montserrat" panose="00000500000000000000" pitchFamily="2" charset="0"/>
            </a:rPr>
            <a:t>Child experiences a predictable response</a:t>
          </a:r>
        </a:p>
      </dgm:t>
    </dgm:pt>
    <dgm:pt modelId="{2A6A354D-38E1-4F89-B031-363156E960F2}" type="parTrans" cxnId="{2874E4C1-35CE-446E-A54B-C5FE33204CFE}">
      <dgm:prSet/>
      <dgm:spPr/>
      <dgm:t>
        <a:bodyPr/>
        <a:lstStyle/>
        <a:p>
          <a:endParaRPr lang="en-US">
            <a:latin typeface="Gotham" panose="02000504020000020004" pitchFamily="2" charset="0"/>
          </a:endParaRPr>
        </a:p>
      </dgm:t>
    </dgm:pt>
    <dgm:pt modelId="{88BF5827-3BC6-4A22-843C-18BA78B9FB55}" type="sibTrans" cxnId="{2874E4C1-35CE-446E-A54B-C5FE33204CFE}">
      <dgm:prSet/>
      <dgm:spPr/>
      <dgm:t>
        <a:bodyPr/>
        <a:lstStyle/>
        <a:p>
          <a:endParaRPr lang="en-US">
            <a:latin typeface="Gotham" panose="02000504020000020004" pitchFamily="2" charset="0"/>
          </a:endParaRPr>
        </a:p>
      </dgm:t>
    </dgm:pt>
    <dgm:pt modelId="{E63FB375-102A-482D-8FBF-102F3B2D291D}" type="pres">
      <dgm:prSet presAssocID="{4C8BF654-032F-41CC-BFCF-A5217BF983A8}" presName="Name0" presStyleCnt="0">
        <dgm:presLayoutVars>
          <dgm:dir/>
          <dgm:resizeHandles val="exact"/>
        </dgm:presLayoutVars>
      </dgm:prSet>
      <dgm:spPr/>
    </dgm:pt>
    <dgm:pt modelId="{01BF4B6C-0931-4FCC-80C5-A6D4ADD1EE05}" type="pres">
      <dgm:prSet presAssocID="{4C8BF654-032F-41CC-BFCF-A5217BF983A8}" presName="cycle" presStyleCnt="0"/>
      <dgm:spPr/>
    </dgm:pt>
    <dgm:pt modelId="{86D3456B-F664-4FF4-9602-86A5A3B37CC0}" type="pres">
      <dgm:prSet presAssocID="{8826B690-A44A-4E08-A43A-364BC913FAFA}" presName="nodeFirstNode" presStyleLbl="node1" presStyleIdx="0" presStyleCnt="6">
        <dgm:presLayoutVars>
          <dgm:bulletEnabled val="1"/>
        </dgm:presLayoutVars>
      </dgm:prSet>
      <dgm:spPr/>
    </dgm:pt>
    <dgm:pt modelId="{D7655385-B7CB-4D72-BE6C-3C279EFF2D6F}" type="pres">
      <dgm:prSet presAssocID="{07FA1657-D7B3-433A-9230-AF579F6D177B}" presName="sibTransFirstNode" presStyleLbl="bgShp" presStyleIdx="0" presStyleCnt="1"/>
      <dgm:spPr/>
    </dgm:pt>
    <dgm:pt modelId="{D23D6C5C-9A73-4CFA-BD73-227F10A1205B}" type="pres">
      <dgm:prSet presAssocID="{07F7F18B-0202-4D4F-AE6D-5AD8DAA22920}" presName="nodeFollowingNodes" presStyleLbl="node1" presStyleIdx="1" presStyleCnt="6">
        <dgm:presLayoutVars>
          <dgm:bulletEnabled val="1"/>
        </dgm:presLayoutVars>
      </dgm:prSet>
      <dgm:spPr/>
    </dgm:pt>
    <dgm:pt modelId="{E2F9CF12-9EAB-430B-B3FA-14F5FDBE0D44}" type="pres">
      <dgm:prSet presAssocID="{E6011656-9DF8-499F-8F4B-5920977288A0}" presName="nodeFollowingNodes" presStyleLbl="node1" presStyleIdx="2" presStyleCnt="6">
        <dgm:presLayoutVars>
          <dgm:bulletEnabled val="1"/>
        </dgm:presLayoutVars>
      </dgm:prSet>
      <dgm:spPr/>
    </dgm:pt>
    <dgm:pt modelId="{D2512C79-C4E2-4D71-B922-B3B046D8DE1C}" type="pres">
      <dgm:prSet presAssocID="{D0E726DD-22C9-4F1F-943E-67E1F33A09DA}" presName="nodeFollowingNodes" presStyleLbl="node1" presStyleIdx="3" presStyleCnt="6">
        <dgm:presLayoutVars>
          <dgm:bulletEnabled val="1"/>
        </dgm:presLayoutVars>
      </dgm:prSet>
      <dgm:spPr/>
    </dgm:pt>
    <dgm:pt modelId="{0E10A054-4492-4689-987D-5CAE9B7C910B}" type="pres">
      <dgm:prSet presAssocID="{3770B8D8-6FE8-4A11-B644-2960F8E2C971}" presName="nodeFollowingNodes" presStyleLbl="node1" presStyleIdx="4" presStyleCnt="6">
        <dgm:presLayoutVars>
          <dgm:bulletEnabled val="1"/>
        </dgm:presLayoutVars>
      </dgm:prSet>
      <dgm:spPr/>
    </dgm:pt>
    <dgm:pt modelId="{6E2C3D4E-E27B-418B-BD85-80AA91DD3E48}" type="pres">
      <dgm:prSet presAssocID="{7B8DD0C5-1061-4E47-9223-5A6E05636521}" presName="nodeFollowingNodes" presStyleLbl="node1" presStyleIdx="5" presStyleCnt="6">
        <dgm:presLayoutVars>
          <dgm:bulletEnabled val="1"/>
        </dgm:presLayoutVars>
      </dgm:prSet>
      <dgm:spPr/>
    </dgm:pt>
  </dgm:ptLst>
  <dgm:cxnLst>
    <dgm:cxn modelId="{7AD3DD17-E128-4C72-8913-0163D0DD3153}" type="presOf" srcId="{4C8BF654-032F-41CC-BFCF-A5217BF983A8}" destId="{E63FB375-102A-482D-8FBF-102F3B2D291D}" srcOrd="0" destOrd="0" presId="urn:microsoft.com/office/officeart/2005/8/layout/cycle3"/>
    <dgm:cxn modelId="{CCC1571E-F480-4942-B7F7-E4423E89355A}" srcId="{4C8BF654-032F-41CC-BFCF-A5217BF983A8}" destId="{E6011656-9DF8-499F-8F4B-5920977288A0}" srcOrd="2" destOrd="0" parTransId="{83A0885A-305C-4398-AE7C-E36D7863F2C5}" sibTransId="{990BA2A8-A48A-4A8F-A975-D71242BBED03}"/>
    <dgm:cxn modelId="{74C08E1E-484C-4D73-AF14-B9EC736AA345}" type="presOf" srcId="{8826B690-A44A-4E08-A43A-364BC913FAFA}" destId="{86D3456B-F664-4FF4-9602-86A5A3B37CC0}" srcOrd="0" destOrd="0" presId="urn:microsoft.com/office/officeart/2005/8/layout/cycle3"/>
    <dgm:cxn modelId="{4178A235-14C9-4E52-9403-E87F61A6E13A}" type="presOf" srcId="{07F7F18B-0202-4D4F-AE6D-5AD8DAA22920}" destId="{D23D6C5C-9A73-4CFA-BD73-227F10A1205B}" srcOrd="0" destOrd="0" presId="urn:microsoft.com/office/officeart/2005/8/layout/cycle3"/>
    <dgm:cxn modelId="{002E9B3B-BB38-4259-8573-70A66A1DC1F5}" type="presOf" srcId="{D0E726DD-22C9-4F1F-943E-67E1F33A09DA}" destId="{D2512C79-C4E2-4D71-B922-B3B046D8DE1C}" srcOrd="0" destOrd="0" presId="urn:microsoft.com/office/officeart/2005/8/layout/cycle3"/>
    <dgm:cxn modelId="{3DC15362-F704-491A-8C4F-ABEBD7DA1B53}" srcId="{4C8BF654-032F-41CC-BFCF-A5217BF983A8}" destId="{07F7F18B-0202-4D4F-AE6D-5AD8DAA22920}" srcOrd="1" destOrd="0" parTransId="{345CF113-4650-48B0-8A10-B45FA2C54E52}" sibTransId="{797AE974-FAFF-4E73-91DD-DF82E944B32D}"/>
    <dgm:cxn modelId="{303F9F50-9C40-4E3D-AFA6-4DD7EFE16DC0}" type="presOf" srcId="{E6011656-9DF8-499F-8F4B-5920977288A0}" destId="{E2F9CF12-9EAB-430B-B3FA-14F5FDBE0D44}" srcOrd="0" destOrd="0" presId="urn:microsoft.com/office/officeart/2005/8/layout/cycle3"/>
    <dgm:cxn modelId="{895FA452-9CA4-4AF0-BF25-59B8FFBB3308}" srcId="{4C8BF654-032F-41CC-BFCF-A5217BF983A8}" destId="{3770B8D8-6FE8-4A11-B644-2960F8E2C971}" srcOrd="4" destOrd="0" parTransId="{A4D2C10E-E8AA-415D-97C6-42D4E2627098}" sibTransId="{369856B9-6C34-4D09-BA13-2FC247489C3B}"/>
    <dgm:cxn modelId="{211F7A54-AD12-4EE9-8AA9-9BEBD57F00D2}" srcId="{4C8BF654-032F-41CC-BFCF-A5217BF983A8}" destId="{D0E726DD-22C9-4F1F-943E-67E1F33A09DA}" srcOrd="3" destOrd="0" parTransId="{A76F18D5-1833-41FD-B7B9-2859E0E6FD1D}" sibTransId="{BE87662F-5597-4555-BAA1-0FAD99A807ED}"/>
    <dgm:cxn modelId="{9F572B9E-5410-47B4-8D18-F6CA96BC28AE}" type="presOf" srcId="{7B8DD0C5-1061-4E47-9223-5A6E05636521}" destId="{6E2C3D4E-E27B-418B-BD85-80AA91DD3E48}" srcOrd="0" destOrd="0" presId="urn:microsoft.com/office/officeart/2005/8/layout/cycle3"/>
    <dgm:cxn modelId="{2874E4C1-35CE-446E-A54B-C5FE33204CFE}" srcId="{4C8BF654-032F-41CC-BFCF-A5217BF983A8}" destId="{7B8DD0C5-1061-4E47-9223-5A6E05636521}" srcOrd="5" destOrd="0" parTransId="{2A6A354D-38E1-4F89-B031-363156E960F2}" sibTransId="{88BF5827-3BC6-4A22-843C-18BA78B9FB55}"/>
    <dgm:cxn modelId="{A00409C4-533A-4BDF-B779-FCD4AA19726E}" type="presOf" srcId="{3770B8D8-6FE8-4A11-B644-2960F8E2C971}" destId="{0E10A054-4492-4689-987D-5CAE9B7C910B}" srcOrd="0" destOrd="0" presId="urn:microsoft.com/office/officeart/2005/8/layout/cycle3"/>
    <dgm:cxn modelId="{31537DE2-4A77-47E1-A390-AA40B2F9B0E4}" type="presOf" srcId="{07FA1657-D7B3-433A-9230-AF579F6D177B}" destId="{D7655385-B7CB-4D72-BE6C-3C279EFF2D6F}" srcOrd="0" destOrd="0" presId="urn:microsoft.com/office/officeart/2005/8/layout/cycle3"/>
    <dgm:cxn modelId="{2588FEEA-A0F2-4678-80F6-7B0AB93F316A}" srcId="{4C8BF654-032F-41CC-BFCF-A5217BF983A8}" destId="{8826B690-A44A-4E08-A43A-364BC913FAFA}" srcOrd="0" destOrd="0" parTransId="{3CB3D8D6-4123-4880-BF02-E75D1DF5A387}" sibTransId="{07FA1657-D7B3-433A-9230-AF579F6D177B}"/>
    <dgm:cxn modelId="{FD5F1C9E-94B4-4FA8-B43F-4BD6227C2FD0}" type="presParOf" srcId="{E63FB375-102A-482D-8FBF-102F3B2D291D}" destId="{01BF4B6C-0931-4FCC-80C5-A6D4ADD1EE05}" srcOrd="0" destOrd="0" presId="urn:microsoft.com/office/officeart/2005/8/layout/cycle3"/>
    <dgm:cxn modelId="{17F91745-A264-4703-AAD1-E02D75E090FE}" type="presParOf" srcId="{01BF4B6C-0931-4FCC-80C5-A6D4ADD1EE05}" destId="{86D3456B-F664-4FF4-9602-86A5A3B37CC0}" srcOrd="0" destOrd="0" presId="urn:microsoft.com/office/officeart/2005/8/layout/cycle3"/>
    <dgm:cxn modelId="{AB41F769-23A6-4615-9E2F-84D2937E6E5C}" type="presParOf" srcId="{01BF4B6C-0931-4FCC-80C5-A6D4ADD1EE05}" destId="{D7655385-B7CB-4D72-BE6C-3C279EFF2D6F}" srcOrd="1" destOrd="0" presId="urn:microsoft.com/office/officeart/2005/8/layout/cycle3"/>
    <dgm:cxn modelId="{CF24E93B-19DF-4D0E-BD0E-2AFECE2DF2BE}" type="presParOf" srcId="{01BF4B6C-0931-4FCC-80C5-A6D4ADD1EE05}" destId="{D23D6C5C-9A73-4CFA-BD73-227F10A1205B}" srcOrd="2" destOrd="0" presId="urn:microsoft.com/office/officeart/2005/8/layout/cycle3"/>
    <dgm:cxn modelId="{64329D4C-E803-4C50-9E6C-41A317890D51}" type="presParOf" srcId="{01BF4B6C-0931-4FCC-80C5-A6D4ADD1EE05}" destId="{E2F9CF12-9EAB-430B-B3FA-14F5FDBE0D44}" srcOrd="3" destOrd="0" presId="urn:microsoft.com/office/officeart/2005/8/layout/cycle3"/>
    <dgm:cxn modelId="{819DCE47-94AC-498D-8106-A3F909576F56}" type="presParOf" srcId="{01BF4B6C-0931-4FCC-80C5-A6D4ADD1EE05}" destId="{D2512C79-C4E2-4D71-B922-B3B046D8DE1C}" srcOrd="4" destOrd="0" presId="urn:microsoft.com/office/officeart/2005/8/layout/cycle3"/>
    <dgm:cxn modelId="{5EE2A36A-C4F8-44C4-8707-AD07C6F06D97}" type="presParOf" srcId="{01BF4B6C-0931-4FCC-80C5-A6D4ADD1EE05}" destId="{0E10A054-4492-4689-987D-5CAE9B7C910B}" srcOrd="5" destOrd="0" presId="urn:microsoft.com/office/officeart/2005/8/layout/cycle3"/>
    <dgm:cxn modelId="{AB82BF26-A5AC-49D4-AB9B-F4D583AFEBFD}" type="presParOf" srcId="{01BF4B6C-0931-4FCC-80C5-A6D4ADD1EE05}" destId="{6E2C3D4E-E27B-418B-BD85-80AA91DD3E48}"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55385-B7CB-4D72-BE6C-3C279EFF2D6F}">
      <dsp:nvSpPr>
        <dsp:cNvPr id="0" name=""/>
        <dsp:cNvSpPr/>
      </dsp:nvSpPr>
      <dsp:spPr>
        <a:xfrm>
          <a:off x="1944871" y="-5373"/>
          <a:ext cx="5559057" cy="5559057"/>
        </a:xfrm>
        <a:prstGeom prst="circularArrow">
          <a:avLst>
            <a:gd name="adj1" fmla="val 5274"/>
            <a:gd name="adj2" fmla="val 312630"/>
            <a:gd name="adj3" fmla="val 14213082"/>
            <a:gd name="adj4" fmla="val 17135830"/>
            <a:gd name="adj5" fmla="val 5477"/>
          </a:avLst>
        </a:prstGeom>
        <a:solidFill>
          <a:srgbClr val="FAAD14"/>
        </a:solidFill>
        <a:ln>
          <a:noFill/>
        </a:ln>
        <a:effectLst/>
      </dsp:spPr>
      <dsp:style>
        <a:lnRef idx="0">
          <a:scrgbClr r="0" g="0" b="0"/>
        </a:lnRef>
        <a:fillRef idx="1">
          <a:scrgbClr r="0" g="0" b="0"/>
        </a:fillRef>
        <a:effectRef idx="0">
          <a:scrgbClr r="0" g="0" b="0"/>
        </a:effectRef>
        <a:fontRef idx="minor"/>
      </dsp:style>
    </dsp:sp>
    <dsp:sp modelId="{86D3456B-F664-4FF4-9602-86A5A3B37CC0}">
      <dsp:nvSpPr>
        <dsp:cNvPr id="0" name=""/>
        <dsp:cNvSpPr/>
      </dsp:nvSpPr>
      <dsp:spPr>
        <a:xfrm>
          <a:off x="3658641" y="1162"/>
          <a:ext cx="2131516" cy="106575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Child signals</a:t>
          </a:r>
        </a:p>
      </dsp:txBody>
      <dsp:txXfrm>
        <a:off x="3710667" y="53188"/>
        <a:ext cx="2027464" cy="961706"/>
      </dsp:txXfrm>
    </dsp:sp>
    <dsp:sp modelId="{D23D6C5C-9A73-4CFA-BD73-227F10A1205B}">
      <dsp:nvSpPr>
        <dsp:cNvPr id="0" name=""/>
        <dsp:cNvSpPr/>
      </dsp:nvSpPr>
      <dsp:spPr>
        <a:xfrm>
          <a:off x="5611698" y="1128760"/>
          <a:ext cx="2131516" cy="106575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Caregiver recognizes signals and feeds child</a:t>
          </a:r>
        </a:p>
      </dsp:txBody>
      <dsp:txXfrm>
        <a:off x="5663724" y="1180786"/>
        <a:ext cx="2027464" cy="961706"/>
      </dsp:txXfrm>
    </dsp:sp>
    <dsp:sp modelId="{E2F9CF12-9EAB-430B-B3FA-14F5FDBE0D44}">
      <dsp:nvSpPr>
        <dsp:cNvPr id="0" name=""/>
        <dsp:cNvSpPr/>
      </dsp:nvSpPr>
      <dsp:spPr>
        <a:xfrm>
          <a:off x="5611698" y="3383956"/>
          <a:ext cx="2131516" cy="106575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Child experiences a predictable response</a:t>
          </a:r>
        </a:p>
      </dsp:txBody>
      <dsp:txXfrm>
        <a:off x="5663724" y="3435982"/>
        <a:ext cx="2027464" cy="961706"/>
      </dsp:txXfrm>
    </dsp:sp>
    <dsp:sp modelId="{D2512C79-C4E2-4D71-B922-B3B046D8DE1C}">
      <dsp:nvSpPr>
        <dsp:cNvPr id="0" name=""/>
        <dsp:cNvSpPr/>
      </dsp:nvSpPr>
      <dsp:spPr>
        <a:xfrm>
          <a:off x="3658641" y="4511554"/>
          <a:ext cx="2131516" cy="106575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Child displays fullness cues</a:t>
          </a:r>
        </a:p>
      </dsp:txBody>
      <dsp:txXfrm>
        <a:off x="3710667" y="4563580"/>
        <a:ext cx="2027464" cy="961706"/>
      </dsp:txXfrm>
    </dsp:sp>
    <dsp:sp modelId="{0E10A054-4492-4689-987D-5CAE9B7C910B}">
      <dsp:nvSpPr>
        <dsp:cNvPr id="0" name=""/>
        <dsp:cNvSpPr/>
      </dsp:nvSpPr>
      <dsp:spPr>
        <a:xfrm>
          <a:off x="1705585" y="3383956"/>
          <a:ext cx="2131516" cy="106575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Caregiver recognizes signals and stops feeding</a:t>
          </a:r>
        </a:p>
      </dsp:txBody>
      <dsp:txXfrm>
        <a:off x="1757611" y="3435982"/>
        <a:ext cx="2027464" cy="961706"/>
      </dsp:txXfrm>
    </dsp:sp>
    <dsp:sp modelId="{6E2C3D4E-E27B-418B-BD85-80AA91DD3E48}">
      <dsp:nvSpPr>
        <dsp:cNvPr id="0" name=""/>
        <dsp:cNvSpPr/>
      </dsp:nvSpPr>
      <dsp:spPr>
        <a:xfrm>
          <a:off x="1705585" y="1128760"/>
          <a:ext cx="2131516" cy="106575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Child experiences a predictable response</a:t>
          </a:r>
        </a:p>
      </dsp:txBody>
      <dsp:txXfrm>
        <a:off x="1757611" y="1180786"/>
        <a:ext cx="2027464" cy="96170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682F55-5155-4AF1-B2E0-9CC6D81C69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4DE629B-704C-4958-BE82-496D606180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A31FC9-6E24-4330-9FC1-C5913BB2FCC1}" type="datetimeFigureOut">
              <a:rPr lang="en-US" smtClean="0"/>
              <a:t>2/6/2025</a:t>
            </a:fld>
            <a:endParaRPr lang="en-US" dirty="0"/>
          </a:p>
        </p:txBody>
      </p:sp>
      <p:sp>
        <p:nvSpPr>
          <p:cNvPr id="4" name="Footer Placeholder 3">
            <a:extLst>
              <a:ext uri="{FF2B5EF4-FFF2-40B4-BE49-F238E27FC236}">
                <a16:creationId xmlns:a16="http://schemas.microsoft.com/office/drawing/2014/main" id="{90F88485-5144-4AEA-A4E1-B13F17D7F1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F7E359-F819-49C7-9257-4F791D7CAC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1D4C8C-6389-47A2-879E-8F9FC77B2DC9}" type="slidenum">
              <a:rPr lang="en-US" smtClean="0"/>
              <a:t>‹#›</a:t>
            </a:fld>
            <a:endParaRPr lang="en-US" dirty="0"/>
          </a:p>
        </p:txBody>
      </p:sp>
    </p:spTree>
    <p:extLst>
      <p:ext uri="{BB962C8B-B14F-4D97-AF65-F5344CB8AC3E}">
        <p14:creationId xmlns:p14="http://schemas.microsoft.com/office/powerpoint/2010/main" val="3494287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5A3F2-3817-4AB6-9F99-9BF69557DB71}" type="datetimeFigureOut">
              <a:rPr lang="en-US" smtClean="0"/>
              <a:t>2/6/2025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3ED25-375D-41A4-8C17-EC9D2594ED6E}" type="slidenum">
              <a:rPr lang="en-US" smtClean="0"/>
              <a:t>‹#›</a:t>
            </a:fld>
            <a:endParaRPr lang="en-US" dirty="0"/>
          </a:p>
        </p:txBody>
      </p:sp>
    </p:spTree>
    <p:extLst>
      <p:ext uri="{BB962C8B-B14F-4D97-AF65-F5344CB8AC3E}">
        <p14:creationId xmlns:p14="http://schemas.microsoft.com/office/powerpoint/2010/main" val="1743678646"/>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ontserrat" panose="00000500000000000000" pitchFamily="2" charset="0"/>
        <a:ea typeface="+mn-ea"/>
        <a:cs typeface="+mn-cs"/>
      </a:defRPr>
    </a:lvl1pPr>
    <a:lvl2pPr marL="457200" algn="l" defTabSz="914400" rtl="0" eaLnBrk="1" latinLnBrk="0" hangingPunct="1">
      <a:defRPr sz="1000" kern="1200">
        <a:solidFill>
          <a:schemeClr val="tx1"/>
        </a:solidFill>
        <a:latin typeface="Montserrat" panose="00000500000000000000" pitchFamily="2" charset="0"/>
        <a:ea typeface="+mn-ea"/>
        <a:cs typeface="+mn-cs"/>
      </a:defRPr>
    </a:lvl2pPr>
    <a:lvl3pPr marL="914400" algn="l" defTabSz="914400" rtl="0" eaLnBrk="1" latinLnBrk="0" hangingPunct="1">
      <a:defRPr sz="1000" kern="1200">
        <a:solidFill>
          <a:schemeClr val="tx1"/>
        </a:solidFill>
        <a:latin typeface="Montserrat" panose="00000500000000000000" pitchFamily="2" charset="0"/>
        <a:ea typeface="+mn-ea"/>
        <a:cs typeface="+mn-cs"/>
      </a:defRPr>
    </a:lvl3pPr>
    <a:lvl4pPr marL="1371600" algn="l" defTabSz="914400" rtl="0" eaLnBrk="1" latinLnBrk="0" hangingPunct="1">
      <a:defRPr sz="1000" kern="1200">
        <a:solidFill>
          <a:schemeClr val="tx1"/>
        </a:solidFill>
        <a:latin typeface="Montserrat" panose="00000500000000000000" pitchFamily="2" charset="0"/>
        <a:ea typeface="+mn-ea"/>
        <a:cs typeface="+mn-cs"/>
      </a:defRPr>
    </a:lvl4pPr>
    <a:lvl5pPr marL="1828800" algn="l" defTabSz="914400" rtl="0" eaLnBrk="1" latinLnBrk="0" hangingPunct="1">
      <a:defRPr sz="10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Edit this slide to add your name, credentials, and contact information. Include the date of when you deliver the training. </a:t>
            </a:r>
            <a:b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b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baseline="0" dirty="0">
                <a:latin typeface="Montserrat" panose="00000500000000000000" pitchFamily="2" charset="0"/>
              </a:rPr>
              <a:t>[SUGGESTED SCRIPT]</a:t>
            </a:r>
          </a:p>
          <a:p>
            <a:r>
              <a:rPr lang="en-US" sz="1000" i="1" dirty="0">
                <a:latin typeface="Montserrat" panose="00000500000000000000" pitchFamily="2" charset="0"/>
              </a:rPr>
              <a:t>Welcome to Nourishing</a:t>
            </a:r>
            <a:r>
              <a:rPr lang="en-US" sz="1000" i="1" baseline="0" dirty="0">
                <a:latin typeface="Montserrat" panose="00000500000000000000" pitchFamily="2" charset="0"/>
              </a:rPr>
              <a:t> Healthy Eaters in Early Care &amp; Education. </a:t>
            </a:r>
          </a:p>
          <a:p>
            <a:endParaRPr lang="en-US" sz="1000" i="1" baseline="0" dirty="0">
              <a:latin typeface="Montserrat" panose="00000500000000000000" pitchFamily="2" charset="0"/>
            </a:endParaRPr>
          </a:p>
          <a:p>
            <a:r>
              <a:rPr lang="en-US" sz="1000" i="1" baseline="0" dirty="0">
                <a:latin typeface="Montserrat" panose="00000500000000000000" pitchFamily="2" charset="0"/>
              </a:rPr>
              <a:t>This series of workshops is designed to support early care and education providers deepen their understanding of how children learn to become healthy eaters. Thank you for your participation today as we explore how your daily practices as a child care professional impact children’s food journey.</a:t>
            </a:r>
          </a:p>
          <a:p>
            <a:endParaRPr lang="en-US" dirty="0"/>
          </a:p>
        </p:txBody>
      </p:sp>
      <p:sp>
        <p:nvSpPr>
          <p:cNvPr id="4" name="Slide Number Placeholder 3"/>
          <p:cNvSpPr>
            <a:spLocks noGrp="1"/>
          </p:cNvSpPr>
          <p:nvPr>
            <p:ph type="sldNum" sz="quarter" idx="10"/>
          </p:nvPr>
        </p:nvSpPr>
        <p:spPr/>
        <p:txBody>
          <a:bodyPr/>
          <a:lstStyle/>
          <a:p>
            <a:fld id="{73878554-D853-4739-9037-53CEA62A5A1E}" type="slidenum">
              <a:rPr lang="en-US" smtClean="0"/>
              <a:t>1</a:t>
            </a:fld>
            <a:endParaRPr lang="en-US" dirty="0"/>
          </a:p>
        </p:txBody>
      </p:sp>
    </p:spTree>
    <p:extLst>
      <p:ext uri="{BB962C8B-B14F-4D97-AF65-F5344CB8AC3E}">
        <p14:creationId xmlns:p14="http://schemas.microsoft.com/office/powerpoint/2010/main" val="2705983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Gotham" panose="02000504020000020004" pitchFamily="2" charset="0"/>
                <a:ea typeface="Calibri" panose="020F0502020204030204" pitchFamily="34" charset="0"/>
                <a:cs typeface="Calibri" panose="020F0502020204030204" pitchFamily="34" charset="0"/>
              </a:rPr>
              <a:t>[</a:t>
            </a: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Choosing whether to breastfeed or formula feed their baby is one of the biggest decisions expectant and new families will make. While breast milk is the best nutritional choice for most infants, breastfeeding may not be possible for all people. Absence of structural supports such as paid parental leave and flexible work schedules are barriers to breastfeeding. Additional workplace challenges exist such as the right to take breaks to pump and access to private spaces. Child care professionals respect parent choices and support families in  Later in this session we will discuss how child care can support families who choose to breastfeed.  </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When a family can breastfeed, it is good for babies. Breastmilk provides babies with nutrients, growth factors, and hormones. Because breastmilk changes based on the baby's needs and growth, it cannot be replicated in formula. Breastfed infants have fewer respiratory infections, ear infections, and stomach illnesses. Breastfeeding also supports the mothers’ health by lowering the risk of certain cancers, reducing the risk of diabetes, and providing benefits to blood pressure. </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Developing brains benefit from both the nutrients in breastmilk and the mother-child interactions during breastfeeding. Breastfeeding is a physical act with skin-to-skin contact which supports bonding between the breastfeeding parent and child. The bonding enhances the emotional circuitry in the developing brain laying a foundation for social-emotional development. </a:t>
            </a:r>
          </a:p>
        </p:txBody>
      </p:sp>
      <p:sp>
        <p:nvSpPr>
          <p:cNvPr id="4" name="Slide Number Placeholder 3"/>
          <p:cNvSpPr>
            <a:spLocks noGrp="1"/>
          </p:cNvSpPr>
          <p:nvPr>
            <p:ph type="sldNum" sz="quarter" idx="10"/>
          </p:nvPr>
        </p:nvSpPr>
        <p:spPr/>
        <p:txBody>
          <a:bodyPr/>
          <a:lstStyle/>
          <a:p>
            <a:fld id="{7333ED25-375D-41A4-8C17-EC9D2594ED6E}" type="slidenum">
              <a:rPr lang="en-US" smtClean="0"/>
              <a:t>10</a:t>
            </a:fld>
            <a:endParaRPr lang="en-US" dirty="0"/>
          </a:p>
        </p:txBody>
      </p:sp>
    </p:spTree>
    <p:extLst>
      <p:ext uri="{BB962C8B-B14F-4D97-AF65-F5344CB8AC3E}">
        <p14:creationId xmlns:p14="http://schemas.microsoft.com/office/powerpoint/2010/main" val="3591165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[TRAINER NOTES] </a:t>
            </a:r>
            <a:br>
              <a:rPr lang="en-US" sz="1000" b="1" i="0" kern="1200" dirty="0">
                <a:effectLst/>
                <a:latin typeface="Montserrat" panose="00000500000000000000" pitchFamily="2" charset="0"/>
                <a:ea typeface="Calibri" panose="020F0502020204030204" pitchFamily="34" charset="0"/>
                <a:cs typeface="Calibri" panose="020F0502020204030204" pitchFamily="34" charset="0"/>
              </a:rPr>
            </a:b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It may be useful for participants to again refer to the Stages of Infant Development and Feeding Skills on page two of the handout, focusing on the column labeled 4-6 months. Readiness signs are listed on page three of the handout.</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dirty="0">
              <a:effectLst/>
              <a:latin typeface="Montserrat" panose="00000500000000000000" pitchFamily="2" charset="0"/>
              <a:ea typeface="Times New Roman" panose="02020603050405020304" pitchFamily="18" charset="0"/>
            </a:endParaRPr>
          </a:p>
          <a:p>
            <a:pPr marL="0" marR="0">
              <a:lnSpc>
                <a:spcPct val="107000"/>
              </a:lnSpc>
              <a:spcBef>
                <a:spcPts val="0"/>
              </a:spcBef>
              <a:spcAft>
                <a:spcPts val="0"/>
              </a:spcAft>
            </a:pPr>
            <a:r>
              <a:rPr lang="en-US" sz="1000" b="1" i="1" dirty="0">
                <a:effectLst/>
                <a:latin typeface="Montserrat" panose="00000500000000000000" pitchFamily="2" charset="0"/>
                <a:ea typeface="Times New Roman" panose="02020603050405020304" pitchFamily="18" charset="0"/>
              </a:rPr>
              <a:t>[SUGGESTED SCRIPT]</a:t>
            </a:r>
          </a:p>
          <a:p>
            <a:pPr marL="0" marR="0">
              <a:lnSpc>
                <a:spcPct val="107000"/>
              </a:lnSpc>
              <a:spcBef>
                <a:spcPts val="0"/>
              </a:spcBef>
              <a:spcAft>
                <a:spcPts val="0"/>
              </a:spcAft>
            </a:pPr>
            <a:r>
              <a:rPr lang="en-US" sz="1000" i="1" dirty="0">
                <a:effectLst/>
                <a:latin typeface="Montserrat" panose="00000500000000000000" pitchFamily="2" charset="0"/>
                <a:ea typeface="Times New Roman" panose="02020603050405020304" pitchFamily="18" charset="0"/>
              </a:rPr>
              <a:t>As babies grow they transition to the next feeding stage known as “complementary feeding” when parents and caregivers may begin to introduce foods along with continued breastmilk and/or formula feeding, depending on the child. Signs of readiness for complementary foods start around six months. Some babies may show these signs a bit later and some a bit earlier, but complementary foods should not be introduced before 4 months.</a:t>
            </a:r>
            <a:br>
              <a:rPr lang="en-US" sz="1000" i="1" dirty="0">
                <a:effectLst/>
                <a:latin typeface="Montserrat" panose="00000500000000000000" pitchFamily="2" charset="0"/>
                <a:ea typeface="Times New Roman" panose="02020603050405020304" pitchFamily="18" charset="0"/>
              </a:rPr>
            </a:b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Complementary feeding is when foods are added to ‘complement’ breastmilk or formula. Breastmilk or formula still have an essential role in providing nutrients and calories. Complementary foods help the infant learn how to eat and support the development of facial muscles and the oral cavity. The development of facial muscles also supports emerging speech abilities.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sz="1000" i="1" kern="1200" dirty="0">
                <a:effectLst/>
                <a:latin typeface="Montserrat" panose="00000500000000000000" pitchFamily="2" charset="0"/>
                <a:ea typeface="Calibri" panose="020F0502020204030204" pitchFamily="34" charset="0"/>
                <a:cs typeface="Calibri" panose="020F0502020204030204" pitchFamily="34" charset="0"/>
              </a:rPr>
            </a:br>
            <a:r>
              <a:rPr lang="en-US" sz="1000" i="1" kern="1200" dirty="0">
                <a:effectLst/>
                <a:latin typeface="Montserrat" panose="00000500000000000000" pitchFamily="2" charset="0"/>
                <a:ea typeface="Calibri" panose="020F0502020204030204" pitchFamily="34" charset="0"/>
                <a:cs typeface="Calibri" panose="020F0502020204030204" pitchFamily="34" charset="0"/>
              </a:rPr>
              <a:t>It is important to begin feeding when infants show the developmental signs of readiness as this indicates they are ready for increased caloric intake.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Between four and seven months, infants are receptive to a wide range of flavors and textures. Infants require fewer exposures than older children to accept new foods. As complementary foods are introduced, this is an opportunity to familiarize children with a wide variety of healthy foods, especially vegetables. </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Talk with families about</a:t>
            </a:r>
            <a:r>
              <a:rPr lang="en-US" sz="1000" i="1" kern="1200" baseline="0" dirty="0">
                <a:effectLst/>
                <a:latin typeface="Montserrat" panose="00000500000000000000" pitchFamily="2" charset="0"/>
                <a:ea typeface="Calibri" panose="020F0502020204030204" pitchFamily="34" charset="0"/>
                <a:cs typeface="Calibri" panose="020F0502020204030204" pitchFamily="34" charset="0"/>
              </a:rPr>
              <a:t> when and what foods they are introducing. While families decide when then their child is ready for complementary foods, caregivers can be a great source of information. Develop a plan for introducing age-appropriate solid foods in consultation with child’s parent/guardian and primary care provide.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89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Times New Roman" panose="02020603050405020304" pitchFamily="18" charset="0"/>
                <a:cs typeface="Calibri" panose="020F0502020204030204" pitchFamily="34" charset="0"/>
              </a:rPr>
              <a:t>Slide content is on page three in the handout.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Times New Roman" panose="02020603050405020304" pitchFamily="18" charset="0"/>
                <a:cs typeface="+mn-cs"/>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Positioning is key for success.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Infants should sit upright. If they are not sitting independently, position them so that they lean back slightly. Make sure the infant is not slumping forward as this is not an ideal position for swallowing.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Ideally, the head, neck, and trunk are aligned. The infant may need bolsters such as a rolled-up dish towel or baby blanket for added stability. Make sure that bolsters don’t restrict the correct use of all safety straps.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Footrests are important. After infants grow to the point where the knees bend over the seat's edge, add a footrest. Some infant feeding chairs have an adjustable footrest. An empty tissue box or cereal box can be taped to the chair to meet the infant's feet, forming a footrest. Stability under the feet is important for adults and children during meals. Stability, when seated, supports the use of core muscles for sitting erect, reaching, and passing during meals.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Trays should fall just under the ribcage. Infant's elbows should be comfortable on the tray.</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i="0" kern="1200" baseline="0" dirty="0">
                <a:effectLst/>
                <a:latin typeface="Montserrat" panose="00000500000000000000" pitchFamily="2" charset="0"/>
                <a:ea typeface="Calibri" panose="020F0502020204030204" pitchFamily="34" charset="0"/>
                <a:cs typeface="Calibri" panose="020F0502020204030204" pitchFamily="34" charset="0"/>
              </a:rPr>
              <a:t>This is an o</a:t>
            </a: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ptional exercise to demonstrate the impact of positioning. Ask participants to sit up straight with both feet firmly on the floor. Once positioned, ask them to pick up a nearby item such as a notebook or glass and move it from one side of their body to the other. Notice how this movement felt in terms of stability. Next, ask them to repeat the motion with feet off the ground. While the difference in adults may be subtle, to a child developing skills, stability boosts acquisition.</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270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Calibri" panose="020F0502020204030204" pitchFamily="34" charset="0"/>
              </a:rPr>
              <a:t>Ask participants to refer to the Infant Development and Feeding Skills handout focusing midway down each column on fine and oral motor development skills. What types of activities do ECE providers do outside of meals to support these skills?</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413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Gotham"/>
                <a:ea typeface="+mn-ea"/>
                <a:cs typeface="+mn-cs"/>
              </a:rPr>
              <a:t>[</a:t>
            </a: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Milk </a:t>
            </a:r>
          </a:p>
          <a:p>
            <a:pPr marL="0" marR="0">
              <a:lnSpc>
                <a:spcPct val="107000"/>
              </a:lnSpc>
              <a:spcBef>
                <a:spcPts val="0"/>
              </a:spcBef>
              <a:spcAft>
                <a:spcPts val="0"/>
              </a:spcAft>
            </a:pPr>
            <a:r>
              <a:rPr lang="en-US" sz="1000" b="0" i="1" kern="1200" dirty="0">
                <a:effectLst/>
                <a:latin typeface="Montserrat" panose="00000500000000000000" pitchFamily="2" charset="0"/>
                <a:ea typeface="Calibri" panose="020F0502020204030204" pitchFamily="34" charset="0"/>
                <a:cs typeface="Calibri" panose="020F0502020204030204" pitchFamily="34" charset="0"/>
              </a:rPr>
              <a:t>Cows milk should not be served unless written exception is provided.</a:t>
            </a: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Variety</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Children are born with the ability to learn to accept and enjoy all nutritious foods, but they need help from adults to develop this skill. It can take ten or more exposures for a child to accept a new food. The time from 6-24 months is an essential window for children for exposure to new foods as after age two, Neophobia, or the reluctance to try new foods emerges, and it can become more challenging to help children accept new foods. MyPLATE.GOV is a resource for more information on healthy eating for infants and toddlers.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The context or environment of exposure is equally important. A positive social environment will increase the willingness of children to try a new food. Watching adults and peers enjoy the same food can also impact children's willingness to taste and enjoy foods.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Expose children to healthy foods prepared in different ways and with varying textures such as a smooth puree, chunkier purees, mashed, and finely chopped. Varying textures helps children develop their feeding skills and move to solid table foods.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Exposure/Repetition</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Infants have a natural preference for sweet and salty foods and tend to avoid bitter or sour foods, but they can learn to enjoy these foods through repeated exposure.  As adults, we may tend to read babies' reactions to new foods and imply meaning. Does the response to the taste of a new food convey surprise or a dislike?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In child care, cow’s milk should not be served unless written exception from a medical professional is provided.</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Repeated exposure is essential to developing acceptance of foods. Consider how an infant learns a new motor skill, such as sitting up. This skill is mastered through many attempts and more than a few failures. As adults, we encourage these attempts so the child can master this developmental milestone.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Transfer this idea repeated experiences and exposure to foods.  A 6-month old infant who gets a taste of beets may open her eyes in surprise. A second and third spoonful may get pushed out of the mouth. She tastes them 6-10 times over the next 2-3 weeks and establishes a memory of this taste. She learns to accept it. During this window of 6-24 months, exposing children to a wide variety of foods, especially fruits and vegetables, supports children in becoming healthy eaters.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Choking hazards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Choking is a concern with infants and toddlers who are developing chewing and swallowing skills. Common choking hazards include grapes, hotdogs, raw carrots, popcorn, whole cherry tomatoes. Young children should always be closely observed when eating.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Added sugar and high sodium</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Infants and toddlers eat small amounts of food, so it is essential that what they consume be high in nutrients, low in sodium and not contain additional calories from added sugars. Low- and no-calorie sweeteners are not recommended for children younger than age 2. Taste preferences are being formed during this period. Infants and toddlers may develop preferences for overly sweet or salty foods.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br>
              <a:rPr lang="en-US" sz="1000" baseline="0" dirty="0">
                <a:latin typeface="Montserrat" panose="00000500000000000000" pitchFamily="2" charset="0"/>
              </a:rPr>
            </a:br>
            <a:endParaRPr lang="en-US" sz="1000" baseline="0" dirty="0">
              <a:latin typeface="Montserrat" panose="00000500000000000000"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927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 Slide content is on page three in the handout with space for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Appetites vary</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It can be challenging for adults to accept that toddlers and preschoolers go through phases. They may eat very small amounts for several meals then eat heartily for the next few meals. Remember that toddlers recognize hunger and fullness cues and know what they need. The role of adults is to provide healthy food options at regular intervals, meals, and snacks and respect the toddler's decision about if and how much they eat. While toddlers are still growing, it is less dramatic than the first year of life, and their nutrient and fuel needs reflect this.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Picky Eating</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Food preferences vary. This challenge usually peaks in the toddler and preschool years. Simply described, this is when a child refuses foods often or eats the same foods over and over. Once a toddler begins feeding herself, she has control over what she eats. Another influence on this behavior is the familiarity with foods served. During the toddler and preschool years, children are ideally being introduced to new foods regularly. It is normal to have a reluctance to try new food.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Think of the last new food you tried. What do you remember from that experience? Did it smell good? Were the people you were eating with enjoying it? These sensory, environmental, and interpersonal experiences can also influence children in learning to enjoy foods.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How can ECE Professionals support picky eaters?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Allow children to help with meal prep and provide exposure to new foods through taste testing, sensory activities, gardening. Getting all the senses involved helps children build relationships with food. They get to know them and are more likely to taste them when served at meals and snacks. Some children are still learning to enjoy foods and may need many (10 or more) experiences to learn to accept them. Child care programs can support families in providing multiple experiences with new fruits and vegetables and sharing successes.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Food Jags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Likewise, toddlers may decide to limit their meals to just a few foods prepared the same way; this is known as a food jag. Food jags can occur with all children as a way to establish independence and control. Food jags are also seen in some children with sensory integration issues. To prevent or overcome food jags, continue to provide a varied, healthy menu. Offer small portions or samples. Present the same food item over several weeks in different recipes. Get toddlers and preschoolers engaged with the foods in classroom activities such as sensory activities, books, or cooking activities.</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Sensory Processing Challenges</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Sensory processing issues are often first recognized during the toddler years when families or caregivers notice that a child has an unusual aversion to light, sound, textures, or other senses. While sensory processing challenges are common in children who have Autism, many children with no diagnosis experience sensory challenges. Sensory processing challenges occur when the brain has trouble processing information through the senses. The smell, sight, feel, and taste of food can cause sensory overload. Sensory processing challenges in feeding can resemble picky or fussy eaters. Engaging in conversations with families around feeding behavior and observations is essential. Discuss what you are noticing and ask if families are noticing similar behaviors. Share strategies that families and caregivers find successful. If behaviors are ongoing, families should seek medical evaluation. Speech-pathologists, occupational therapists and dieticians can provide supports for children and families.</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24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7e26df9f3f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7e26df9f3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 </a:t>
            </a:r>
            <a:r>
              <a:rPr lang="en-US" b="1" dirty="0"/>
              <a:t>Add contact information to this slide for your state early intervention program.</a:t>
            </a:r>
            <a:endParaRPr b="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r>
              <a:rPr lang="en-US" b="1" dirty="0">
                <a:latin typeface="Montserrat" panose="00000500000000000000" pitchFamily="2" charset="0"/>
              </a:rPr>
              <a:t>Discuss information on your state early intervention program. </a:t>
            </a:r>
          </a:p>
          <a:p>
            <a:r>
              <a:rPr lang="en-US" b="1" dirty="0">
                <a:latin typeface="Montserrat" panose="00000500000000000000" pitchFamily="2" charset="0"/>
              </a:rPr>
              <a:t>A variety of milestone trackers for child care providers and families are available from the CDC. https://www.cdc.gov/ncbddd/actearly/index.html</a:t>
            </a:r>
          </a:p>
        </p:txBody>
      </p:sp>
      <p:sp>
        <p:nvSpPr>
          <p:cNvPr id="4" name="Slide Number Placeholder 3"/>
          <p:cNvSpPr>
            <a:spLocks noGrp="1"/>
          </p:cNvSpPr>
          <p:nvPr>
            <p:ph type="sldNum" sz="quarter" idx="5"/>
          </p:nvPr>
        </p:nvSpPr>
        <p:spPr/>
        <p:txBody>
          <a:bodyPr/>
          <a:lstStyle/>
          <a:p>
            <a:fld id="{7333ED25-375D-41A4-8C17-EC9D2594ED6E}" type="slidenum">
              <a:rPr lang="en-US" smtClean="0"/>
              <a:t>17</a:t>
            </a:fld>
            <a:endParaRPr lang="en-US" dirty="0"/>
          </a:p>
        </p:txBody>
      </p:sp>
    </p:spTree>
    <p:extLst>
      <p:ext uri="{BB962C8B-B14F-4D97-AF65-F5344CB8AC3E}">
        <p14:creationId xmlns:p14="http://schemas.microsoft.com/office/powerpoint/2010/main" val="215119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Gotham" panose="02000504020000020004" pitchFamily="2" charset="0"/>
                <a:ea typeface="Calibri" panose="020F0502020204030204" pitchFamily="34" charset="0"/>
                <a:cs typeface="Calibri" panose="020F0502020204030204" pitchFamily="34" charset="0"/>
              </a:rPr>
              <a:t>[</a:t>
            </a: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Responsive caregiving is the foundation of quality infant and toddler care. It involves creating an environment that is safe and predictable with sensitive, caring, and dependable interactions between child and caregiver.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Research shows that healthy brain development in young children depends on the degree of responsive caregiving that a child received during the first two years of life. Your positive interactions with infants and toddlers today help them develop the skills to build secure relationships and recognize and communicate their feelings throughout their lifetime.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One aspect of responsive caregiving is responsive feeding.</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342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Gotham" panose="02000504020000020004" pitchFamily="2" charset="0"/>
                <a:ea typeface="Calibri" panose="020F0502020204030204" pitchFamily="34" charset="0"/>
                <a:cs typeface="Calibri" panose="020F0502020204030204" pitchFamily="34" charset="0"/>
              </a:rPr>
              <a:t>[</a:t>
            </a: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Responsive feeding refers to the back-and-forth interaction between caregiver and child. The caregiver who allows the infant to determine the timing, amount and pacing of a meal helps the infant develop self-regulation and secure attachment. The responsive caregiver adjusts and responds appropriately to the child’s temperament, flexibility, and reaction to change.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i="1" dirty="0">
                <a:effectLst/>
                <a:latin typeface="Montserrat" panose="00000500000000000000" pitchFamily="2"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7333ED25-375D-41A4-8C17-EC9D2594ED6E}" type="slidenum">
              <a:rPr lang="en-US" smtClean="0"/>
              <a:t>19</a:t>
            </a:fld>
            <a:endParaRPr lang="en-US" dirty="0"/>
          </a:p>
        </p:txBody>
      </p:sp>
    </p:spTree>
    <p:extLst>
      <p:ext uri="{BB962C8B-B14F-4D97-AF65-F5344CB8AC3E}">
        <p14:creationId xmlns:p14="http://schemas.microsoft.com/office/powerpoint/2010/main" val="147344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Icebreaker and Introductions</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If you are delivering the training virtually, request participants to enter their response in the chat. At the end of the training, save the chat discussion to track attendance. Consider assisting participants to edit their name as it appears on the screen and chat in the platform to assist in capturing attendance at the virtual session. </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Despite the health benefits of fruits and vegetables, many Americans do not eat enough in their daily diet. The 2020–2025 Dietary Guidelines for Americans recommends that adults consume 1 ½ to 2 cups of fruits and 2–3 cups of vegetables per day. However, only 1 in 10 US adults eat the recommended amount of fruits or vegetables each day. Not surprisingly, children’s consumption of fruits and vegetables mirrors adults. Approximately 85% of 1–3-year-olds don’t consume the recommended amounts of vegetables daily.</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 </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Think about your fruit and vegetable consumption yesterday? Approximately how many servings did you consume?</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 </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Today’s training will present strategies we can use to help children learn to enjoy fruits, vegetables as well as other healthy foods.</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Gotham"/>
              <a:ea typeface="+mn-ea"/>
              <a:cs typeface="+mn-cs"/>
            </a:endParaRPr>
          </a:p>
        </p:txBody>
      </p:sp>
    </p:spTree>
    <p:extLst>
      <p:ext uri="{BB962C8B-B14F-4D97-AF65-F5344CB8AC3E}">
        <p14:creationId xmlns:p14="http://schemas.microsoft.com/office/powerpoint/2010/main" val="945096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[Trainers notes] </a:t>
            </a: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Walk through the steps of responsive feeding seen on the slide. The diagram is found in the handout on page three. Ask participants to suggest cues of hunger and fullness as those tiles are discussed.</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[SUGGESTED SCRIPT]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This image captures the steps of responsive feeding. While it may seem that the feeding is child-driven, caregivers set up the routines and the setting to promote the back-and-forth interactions between caregivers and child.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Positive affection and high levels of warmth are part of responsive feeding. The child establishes a sense of trust with the caregiver as his needs are met with an appropriate response.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333ED25-375D-41A4-8C17-EC9D2594ED6E}" type="slidenum">
              <a:rPr lang="en-US" smtClean="0"/>
              <a:t>20</a:t>
            </a:fld>
            <a:endParaRPr lang="en-US" dirty="0"/>
          </a:p>
        </p:txBody>
      </p:sp>
    </p:spTree>
    <p:extLst>
      <p:ext uri="{BB962C8B-B14F-4D97-AF65-F5344CB8AC3E}">
        <p14:creationId xmlns:p14="http://schemas.microsoft.com/office/powerpoint/2010/main" val="1060722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00" b="1" i="1" kern="1200" dirty="0">
                <a:effectLst/>
                <a:latin typeface="Gotham" panose="02000504020000020004" pitchFamily="2" charset="0"/>
                <a:ea typeface="Calibri" panose="020F0502020204030204" pitchFamily="34" charset="0"/>
                <a:cs typeface="Calibri" panose="020F0502020204030204" pitchFamily="34" charset="0"/>
              </a:rPr>
              <a:t>[</a:t>
            </a:r>
            <a:r>
              <a:rPr lang="en-US" sz="9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r>
              <a:rPr lang="en-US" i="1" dirty="0"/>
              <a:t>When practicing responsive feeding, a caregiver should watch a child’s behaviors and signals. The adult should create a relaxed and joyful environment for eating. </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[Trainers notes] </a:t>
            </a:r>
          </a:p>
          <a:p>
            <a:r>
              <a:rPr lang="en-US" b="1" i="0" dirty="0"/>
              <a:t>Highlight bullets on the slide. </a:t>
            </a:r>
          </a:p>
          <a:p>
            <a:endParaRPr lang="en-US" i="1" dirty="0"/>
          </a:p>
          <a:p>
            <a:endParaRPr lang="en-US" i="1" dirty="0"/>
          </a:p>
        </p:txBody>
      </p:sp>
      <p:sp>
        <p:nvSpPr>
          <p:cNvPr id="4" name="Slide Number Placeholder 3"/>
          <p:cNvSpPr>
            <a:spLocks noGrp="1"/>
          </p:cNvSpPr>
          <p:nvPr>
            <p:ph type="sldNum" sz="quarter" idx="10"/>
          </p:nvPr>
        </p:nvSpPr>
        <p:spPr/>
        <p:txBody>
          <a:bodyPr/>
          <a:lstStyle/>
          <a:p>
            <a:fld id="{7333ED25-375D-41A4-8C17-EC9D2594ED6E}" type="slidenum">
              <a:rPr lang="en-US" smtClean="0"/>
              <a:t>21</a:t>
            </a:fld>
            <a:endParaRPr lang="en-US" dirty="0"/>
          </a:p>
        </p:txBody>
      </p:sp>
    </p:spTree>
    <p:extLst>
      <p:ext uri="{BB962C8B-B14F-4D97-AF65-F5344CB8AC3E}">
        <p14:creationId xmlns:p14="http://schemas.microsoft.com/office/powerpoint/2010/main" val="946109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Calibri" panose="020F0502020204030204" pitchFamily="34" charset="0"/>
              </a:rPr>
              <a:t>Refer to the handout </a:t>
            </a: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Signs of infant development and feeding skills </a:t>
            </a: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and</a:t>
            </a:r>
            <a:r>
              <a:rPr lang="en-US" sz="1000" b="1" kern="1200" dirty="0">
                <a:effectLst/>
                <a:latin typeface="Montserrat" panose="00000500000000000000" pitchFamily="2" charset="0"/>
                <a:ea typeface="Calibri" panose="020F0502020204030204" pitchFamily="34" charset="0"/>
                <a:cs typeface="Calibri" panose="020F0502020204030204" pitchFamily="34" charset="0"/>
              </a:rPr>
              <a:t> discuss the cues listed for each age group.</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Calibri" panose="020F0502020204030204" pitchFamily="34" charset="0"/>
              </a:rPr>
              <a:t>Birth to 6 months</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Hunger cues</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Rooting</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Sucking noise and motions or sucking on lips, fingers, toys or clothing</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Open mouth postures</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Flexion in wrists, clenched hands</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Fullness cues</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Sucking slows or stops</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Turns head away</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Falls asleep</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Pushes food away</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Seals lips together</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Relaxes hands and wrists</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Looks around and does not pay attention to caregiver</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Toddlers</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Hunger cues</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Gets excited when sees food</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Moves head toward spoons or tries to bring food to mouth</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Opens mouth when offered a spoon or food</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Uses hand motions, sounds, or works to indicate hunger</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Fullness cues</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Pushes food away</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Closes his or her mouth when food is offered</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Turns head away from food</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Uses hand motions, sounds or words to indicate fullness</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sz="1000" baseline="0" dirty="0">
              <a:latin typeface="Montserrat" panose="00000500000000000000" pitchFamily="2" charset="0"/>
            </a:endParaRPr>
          </a:p>
          <a:p>
            <a:r>
              <a:rPr lang="en-US" sz="1000" dirty="0">
                <a:latin typeface="Montserrat" panose="00000500000000000000" pitchFamily="2" charset="0"/>
              </a:rPr>
              <a:t>https://www.cdc.gov/nutrition/infantandtoddlernutrition/mealtime/signs-your-child-is-hungry-or-full.html</a:t>
            </a:r>
          </a:p>
          <a:p>
            <a:endParaRPr lang="en-US" dirty="0"/>
          </a:p>
          <a:p>
            <a:endParaRPr lang="en-US" dirty="0"/>
          </a:p>
        </p:txBody>
      </p:sp>
      <p:sp>
        <p:nvSpPr>
          <p:cNvPr id="4" name="Slide Number Placeholder 3"/>
          <p:cNvSpPr>
            <a:spLocks noGrp="1"/>
          </p:cNvSpPr>
          <p:nvPr>
            <p:ph type="sldNum" sz="quarter" idx="5"/>
          </p:nvPr>
        </p:nvSpPr>
        <p:spPr/>
        <p:txBody>
          <a:bodyPr/>
          <a:lstStyle/>
          <a:p>
            <a:fld id="{7333ED25-375D-41A4-8C17-EC9D2594ED6E}" type="slidenum">
              <a:rPr lang="en-US" smtClean="0"/>
              <a:t>22</a:t>
            </a:fld>
            <a:endParaRPr lang="en-US" dirty="0"/>
          </a:p>
        </p:txBody>
      </p:sp>
    </p:spTree>
    <p:extLst>
      <p:ext uri="{BB962C8B-B14F-4D97-AF65-F5344CB8AC3E}">
        <p14:creationId xmlns:p14="http://schemas.microsoft.com/office/powerpoint/2010/main" val="1620044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Let’s consider the mechanics of bottle feeding. Paced bottle feeding is a technique that allows the infant to control the pace of the feeding.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The steps of paced bottle feeding are listed on the slide.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Hold infant in arms, almost upright. This position allows a baby to look into the caregiver’s face and for the caregiver to closely observe feeding cues.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Never prop a bottle in an infant’s mouth. Many state regulations outline that bottles can not be propped.</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Hold the bottle almost sideways, not upright. With the bottle held sideways, milk flow is slower, allowing the baby to control the pace better.</a:t>
            </a:r>
          </a:p>
          <a:p>
            <a:pPr marL="342900" marR="0" lvl="0" indent="-342900">
              <a:lnSpc>
                <a:spcPct val="107000"/>
              </a:lnSpc>
              <a:spcBef>
                <a:spcPts val="0"/>
              </a:spcBef>
              <a:spcAft>
                <a:spcPts val="0"/>
              </a:spcAft>
              <a:buFont typeface="+mj-lt"/>
              <a:buAutoNum type="arabicPeriod"/>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Keeping the bottle nipple filled with milk reduces the amount of air babies take in with the milk.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Allow baby to set the feeding pace. Babies may want to take breaks, catch their breath, and stop to burp. Read the cues and respond. Babies will open their mouth when ready to resume the feeding.</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Switch arms during feeding. This allows the baby to interact with both eyes during the feeding and experience different room views.  </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lang="en-US" sz="1000" i="1" dirty="0">
                <a:latin typeface="Montserrat" panose="00000500000000000000" pitchFamily="2" charset="0"/>
              </a:rPr>
              <a:t>Recognize fullness cues and stop feeding when cues are displayed</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Talk with parents about what they notice about the pace of their child’s feeding and the position they observe their baby prefers when eating. If parents do not supply bottles, programs may choose to purchase and use the same bottle and nipple used at home.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Bottle feeding an infant is a 15–20-minute interaction and a rich opportunity for social interaction.</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333ED25-375D-41A4-8C17-EC9D2594ED6E}" type="slidenum">
              <a:rPr lang="en-US" smtClean="0"/>
              <a:t>23</a:t>
            </a:fld>
            <a:endParaRPr lang="en-US" dirty="0"/>
          </a:p>
        </p:txBody>
      </p:sp>
    </p:spTree>
    <p:extLst>
      <p:ext uri="{BB962C8B-B14F-4D97-AF65-F5344CB8AC3E}">
        <p14:creationId xmlns:p14="http://schemas.microsoft.com/office/powerpoint/2010/main" val="655676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50000"/>
              </a:lnSpc>
              <a:spcBef>
                <a:spcPts val="0"/>
              </a:spcBef>
              <a:spcAft>
                <a:spcPts val="800"/>
              </a:spcAft>
            </a:pPr>
            <a:r>
              <a:rPr lang="en-US" sz="1000" i="1" dirty="0">
                <a:effectLst/>
                <a:latin typeface="Montserrat" panose="00000500000000000000" pitchFamily="2" charset="0"/>
                <a:ea typeface="Calibri" panose="020F0502020204030204" pitchFamily="34" charset="0"/>
                <a:cs typeface="Times New Roman" panose="02020603050405020304" pitchFamily="18" charset="0"/>
              </a:rPr>
              <a:t>R</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esponsive feeding helps children to notice, understand, and trust their bodies’ cues. This awareness builds healthy eating skills that last a lifetime.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Calibri" panose="020F0502020204030204" pitchFamily="34" charset="0"/>
              </a:rPr>
              <a:t>Responsive feeding may be a new term for some ECE professionals. A free 60-minute training on Responsive Feeding is available on the website listed on the screen. This module is targeted for both parents and ECE professionals.</a:t>
            </a:r>
          </a:p>
          <a:p>
            <a:pPr marL="0" marR="0">
              <a:lnSpc>
                <a:spcPct val="107000"/>
              </a:lnSpc>
              <a:spcBef>
                <a:spcPts val="0"/>
              </a:spcBef>
              <a:spcAft>
                <a:spcPts val="0"/>
              </a:spcAft>
            </a:pPr>
            <a:endParaRPr lang="en-US" sz="1000" b="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Calibri" panose="020F0502020204030204" pitchFamily="34" charset="0"/>
              </a:rPr>
              <a:t>https://healthykidshealthyfuture.org/5-healthy-goals/nurture-healthy-eaters/resources/feeding-course/</a:t>
            </a:r>
          </a:p>
        </p:txBody>
      </p:sp>
      <p:sp>
        <p:nvSpPr>
          <p:cNvPr id="4" name="Slide Number Placeholder 3"/>
          <p:cNvSpPr>
            <a:spLocks noGrp="1"/>
          </p:cNvSpPr>
          <p:nvPr>
            <p:ph type="sldNum" sz="quarter" idx="10"/>
          </p:nvPr>
        </p:nvSpPr>
        <p:spPr/>
        <p:txBody>
          <a:bodyPr/>
          <a:lstStyle/>
          <a:p>
            <a:fld id="{7333ED25-375D-41A4-8C17-EC9D2594ED6E}" type="slidenum">
              <a:rPr lang="en-US" smtClean="0"/>
              <a:t>24</a:t>
            </a:fld>
            <a:endParaRPr lang="en-US" dirty="0"/>
          </a:p>
        </p:txBody>
      </p:sp>
    </p:spTree>
    <p:extLst>
      <p:ext uri="{BB962C8B-B14F-4D97-AF65-F5344CB8AC3E}">
        <p14:creationId xmlns:p14="http://schemas.microsoft.com/office/powerpoint/2010/main" val="3707909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lvl="0" indent="0">
              <a:lnSpc>
                <a:spcPct val="107000"/>
              </a:lnSpc>
              <a:spcBef>
                <a:spcPts val="0"/>
              </a:spcBef>
              <a:spcAft>
                <a:spcPts val="0"/>
              </a:spcAft>
              <a:buFont typeface="+mj-lt"/>
              <a:buNone/>
            </a:pPr>
            <a:r>
              <a:rPr lang="en-US" sz="1000" b="0" i="1" kern="1200" dirty="0">
                <a:effectLst/>
                <a:latin typeface="Montserrat" panose="00000500000000000000" pitchFamily="2" charset="0"/>
                <a:ea typeface="Calibri" panose="020F0502020204030204" pitchFamily="34" charset="0"/>
                <a:cs typeface="Calibri" panose="020F0502020204030204" pitchFamily="34" charset="0"/>
              </a:rPr>
              <a:t>a.</a:t>
            </a:r>
            <a:r>
              <a:rPr lang="en-US" sz="1000" i="1" kern="1200" baseline="0" dirty="0">
                <a:effectLst/>
                <a:latin typeface="Montserrat" panose="00000500000000000000" pitchFamily="2" charset="0"/>
                <a:ea typeface="Calibri" panose="020F0502020204030204" pitchFamily="34" charset="0"/>
                <a:cs typeface="Calibri" panose="020F0502020204030204" pitchFamily="34" charset="0"/>
              </a:rPr>
              <a:t> </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The caregiver pressures the child to eat. (Authoritarian feeding)</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This can involve the caregiver pressuring the child to eat (at defined times or a certain amount), potentially overriding the child’s internal hunger and fullness cues. An example of this might be if a provider coaxes a child to eat or drink, thinking they have not eaten enough or the right foods or amounts. This may interfere with the child’s emerging independence and learning feeding skills.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b. The child controls the situation. (Indulgence)</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An example of this is a child refusing to eat a meal, throws a tantrum, and a caregiver responds by giving them something else to eat. This is known as indulgence and may be more likely to happen in the child’s home than in a childcare program with a fixed menu consisting of only healthy food.</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c. The caregiver ignores the child and becomes uninvolved. </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This can happen when facing the challenge of feeding multiple children at one time. The caregiver’s focus may be diverted, and he/she may not engage and support all the children in a group.</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Why is it essential to avoid nonresponsive feeding?</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If caregivers do not watch cues closely, it is easy to overfeed infants and toddlers. Regular overfeeding can eventually override a child’s internal controls so that they no longer have appropriate hunger and fullness cues or don’t recognize those cues.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r>
              <a:rPr lang="en-US" sz="1000" i="1" kern="1200" dirty="0">
                <a:effectLst/>
                <a:latin typeface="Montserrat" panose="00000500000000000000" pitchFamily="2" charset="0"/>
                <a:ea typeface="Calibri" panose="020F0502020204030204" pitchFamily="34" charset="0"/>
                <a:cs typeface="Calibri" panose="020F0502020204030204" pitchFamily="34" charset="0"/>
              </a:rPr>
              <a:t>Nonresponsive feeding can lead to overweight infants and toddlers</a:t>
            </a:r>
            <a:endParaRPr lang="en-US" sz="1000" i="1" dirty="0">
              <a:latin typeface="Montserrat" panose="00000500000000000000" pitchFamily="2" charset="0"/>
            </a:endParaRPr>
          </a:p>
        </p:txBody>
      </p:sp>
      <p:sp>
        <p:nvSpPr>
          <p:cNvPr id="4" name="Slide Number Placeholder 3"/>
          <p:cNvSpPr>
            <a:spLocks noGrp="1"/>
          </p:cNvSpPr>
          <p:nvPr>
            <p:ph type="sldNum" sz="quarter" idx="10"/>
          </p:nvPr>
        </p:nvSpPr>
        <p:spPr/>
        <p:txBody>
          <a:bodyPr/>
          <a:lstStyle/>
          <a:p>
            <a:fld id="{7333ED25-375D-41A4-8C17-EC9D2594ED6E}" type="slidenum">
              <a:rPr lang="en-US" smtClean="0"/>
              <a:t>25</a:t>
            </a:fld>
            <a:endParaRPr lang="en-US" dirty="0"/>
          </a:p>
        </p:txBody>
      </p:sp>
    </p:spTree>
    <p:extLst>
      <p:ext uri="{BB962C8B-B14F-4D97-AF65-F5344CB8AC3E}">
        <p14:creationId xmlns:p14="http://schemas.microsoft.com/office/powerpoint/2010/main" val="1229967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Our beliefs, values, and practices around food and feeding children develop from many sources. Not all of these beliefs may align with responsive feeding practices.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We may remember the traditions of our parents and grandparents, and the experiences from our childhood. We may be influenced by advertisements for food products or information from current diet trends. Even noticing what how and what friends and family are feeding their children can inform our practices.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Education and information from the medical community (AAP) or USDA programs such as TEAM Nutrition, W.I.C., CACFP, and SNAP can also impact our knowledge and practices.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Divide participants into small groups for a discussion on feeding beliefs that don’t align with responsive feeding.</a:t>
            </a:r>
            <a:r>
              <a:rPr lang="en-US" sz="1000" b="1" i="0" kern="1200" baseline="0" dirty="0">
                <a:effectLst/>
                <a:latin typeface="Montserrat" panose="00000500000000000000" pitchFamily="2" charset="0"/>
                <a:ea typeface="Calibri" panose="020F0502020204030204" pitchFamily="34" charset="0"/>
                <a:cs typeface="Calibri" panose="020F0502020204030204" pitchFamily="34" charset="0"/>
              </a:rPr>
              <a:t> For virtual delivery use breakout rooms for this discussion. There is a box on the handout for participants to capture discussion points. This exercise is an opportunity for self-reflection and cultural humility is key when facilitating these discussion. Many practices around food and feeding have been shaped by historical realities and injustices.</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333ED25-375D-41A4-8C17-EC9D2594ED6E}" type="slidenum">
              <a:rPr lang="en-US" smtClean="0"/>
              <a:t>26</a:t>
            </a:fld>
            <a:endParaRPr lang="en-US" dirty="0"/>
          </a:p>
        </p:txBody>
      </p:sp>
    </p:spTree>
    <p:extLst>
      <p:ext uri="{BB962C8B-B14F-4D97-AF65-F5344CB8AC3E}">
        <p14:creationId xmlns:p14="http://schemas.microsoft.com/office/powerpoint/2010/main" val="1012087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000000"/>
                </a:solidFill>
                <a:latin typeface="Montserrat" panose="00000500000000000000" pitchFamily="2" charset="0"/>
              </a:rPr>
              <a:t>This two-minute video summarizes the session content to this point. Ask participants to listen for one key point to share after watching the video.</a:t>
            </a:r>
            <a:endParaRPr lang="en-US" sz="1000" b="1" i="0" dirty="0">
              <a:solidFill>
                <a:prstClr val="black"/>
              </a:solidFill>
              <a:latin typeface="Montserrat" panose="00000500000000000000" pitchFamily="2" charset="0"/>
            </a:endParaRPr>
          </a:p>
          <a:p>
            <a:endParaRPr lang="en-US" sz="1000" b="1" dirty="0">
              <a:latin typeface="Montserrat" panose="00000500000000000000" pitchFamily="2" charset="0"/>
            </a:endParaRPr>
          </a:p>
          <a:p>
            <a:r>
              <a:rPr lang="en-US" b="1" dirty="0">
                <a:latin typeface="Montserrat" panose="00000500000000000000" pitchFamily="2" charset="0"/>
              </a:rPr>
              <a:t>https://www.youtube.com/watch?v=FtQZBhHBxqY&amp;feature=emb_logo</a:t>
            </a:r>
          </a:p>
          <a:p>
            <a:endParaRPr lang="en-US" b="1" dirty="0">
              <a:latin typeface="Montserrat" panose="00000500000000000000" pitchFamily="2" charset="0"/>
            </a:endParaRPr>
          </a:p>
          <a:p>
            <a:r>
              <a:rPr lang="en-US" b="1" dirty="0">
                <a:latin typeface="Montserrat" panose="00000500000000000000" pitchFamily="2" charset="0"/>
              </a:rPr>
              <a:t>Https://foodinsight.org/first-year-feeding-practices-video/</a:t>
            </a:r>
          </a:p>
          <a:p>
            <a:endParaRPr lang="en-US" b="1" dirty="0">
              <a:latin typeface="Montserrat" panose="00000500000000000000" pitchFamily="2" charset="0"/>
            </a:endParaRPr>
          </a:p>
          <a:p>
            <a:endParaRPr lang="en-US" dirty="0"/>
          </a:p>
        </p:txBody>
      </p:sp>
      <p:sp>
        <p:nvSpPr>
          <p:cNvPr id="4" name="Slide Number Placeholder 3"/>
          <p:cNvSpPr>
            <a:spLocks noGrp="1"/>
          </p:cNvSpPr>
          <p:nvPr>
            <p:ph type="sldNum" sz="quarter" idx="10"/>
          </p:nvPr>
        </p:nvSpPr>
        <p:spPr/>
        <p:txBody>
          <a:bodyPr/>
          <a:lstStyle/>
          <a:p>
            <a:fld id="{7333ED25-375D-41A4-8C17-EC9D2594ED6E}" type="slidenum">
              <a:rPr lang="en-US" smtClean="0"/>
              <a:t>27</a:t>
            </a:fld>
            <a:endParaRPr lang="en-US" dirty="0"/>
          </a:p>
        </p:txBody>
      </p:sp>
    </p:spTree>
    <p:extLst>
      <p:ext uri="{BB962C8B-B14F-4D97-AF65-F5344CB8AC3E}">
        <p14:creationId xmlns:p14="http://schemas.microsoft.com/office/powerpoint/2010/main" val="2547364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6000"/>
              </a:lnSpc>
              <a:spcBef>
                <a:spcPts val="0"/>
              </a:spcBef>
              <a:spcAft>
                <a:spcPts val="0"/>
              </a:spcAft>
            </a:pPr>
            <a: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[TRAINER NOTES] This is a suggested point in the training to provide a 10-minute break. There is a timer in the trainer kit to assist participants in tracking the remaining time. For virtual training, set up the timer from the trainer kit so participants can see it countdown. Encourage participants to get up and stretch or move, get water and take care of themselves. </a:t>
            </a:r>
            <a:endParaRPr lang="en-US" sz="1000" b="1" i="0" dirty="0">
              <a:effectLst/>
              <a:latin typeface="Montserrat" panose="00000500000000000000" pitchFamily="2" charset="0"/>
              <a:ea typeface="Times New Roman" panose="02020603050405020304" pitchFamily="18" charset="0"/>
            </a:endParaRPr>
          </a:p>
          <a:p>
            <a:pPr marL="0" marR="0">
              <a:lnSpc>
                <a:spcPct val="106000"/>
              </a:lnSpc>
              <a:spcBef>
                <a:spcPts val="0"/>
              </a:spcBef>
              <a:spcAft>
                <a:spcPts val="0"/>
              </a:spcAft>
            </a:pP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endParaRPr lang="en-US" sz="1000" dirty="0">
              <a:effectLst/>
              <a:latin typeface="Gotham" panose="02000504020000020004" pitchFamily="2"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98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Young children are dependent on adults to provide healthy foods and model how to enjoy foods. As taste buds are developing, exposing toddlers to a wide variety of nutritious foods and textures builds a strong foundation for lifelong health.</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01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[TRAINER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Throughout this training the terms early care &amp; education (ECE) professional and caregiver are used to refer to all professionals who care for children in family child care homes, head start settings, preschools and child care centers. Please adjust to use the term that is acceptable for your participants. Some ECE professionals prefer the term teacher, provider, or educator.</a:t>
            </a:r>
          </a:p>
          <a:p>
            <a:pPr marL="0" marR="0">
              <a:lnSpc>
                <a:spcPct val="107000"/>
              </a:lnSpc>
              <a:spcBef>
                <a:spcPts val="0"/>
              </a:spcBef>
              <a:spcAft>
                <a:spcPts val="0"/>
              </a:spcAft>
            </a:pPr>
            <a:endParaRPr lang="en-US" sz="100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b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br>
            <a:r>
              <a:rPr lang="en-US" sz="1000" i="1" kern="1200" dirty="0">
                <a:effectLst/>
                <a:latin typeface="Montserrat" panose="00000500000000000000" pitchFamily="2" charset="0"/>
                <a:ea typeface="Calibri" panose="020F0502020204030204" pitchFamily="34" charset="0"/>
                <a:cs typeface="Calibri" panose="020F0502020204030204" pitchFamily="34" charset="0"/>
              </a:rPr>
              <a:t>During the first session of Nourishing Healthy Eaters in ECE settings, two objectives were discussed.</a:t>
            </a:r>
            <a:endParaRPr lang="en-US" sz="1000" i="1" kern="1200" dirty="0">
              <a:effectLst/>
              <a:latin typeface="Montserrat" panose="00000500000000000000" pitchFamily="2" charset="0"/>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0"/>
              </a:spcAft>
              <a:buAutoNum type="arabicPeriod"/>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Describe wellness and adult nutrition</a:t>
            </a:r>
            <a:endParaRPr lang="en-US" sz="1000" i="1" kern="1200" dirty="0">
              <a:effectLst/>
              <a:latin typeface="Montserrat" panose="00000500000000000000" pitchFamily="2" charset="0"/>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0"/>
              </a:spcAft>
              <a:buAutoNum type="arabicPeriod"/>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Recognize the importance of healthy eating for infants, toddlers, and preschoolers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The content in today’s workshop will build on this information.</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Taste preferences and eating habits begin to be formed in early childhood and follow, to some degree, into adolescence and adulthood. Early childhood is a crucial window of development for healthy eaters. The objectives will lead us to explore the stages for learning to eat and examine how our practices as child care professionals can support children.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241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Child care can be an important support for families choosing to breastfeed. The American Academy of Pediatrics recommends that babies be breastfed exclusively for the first six months. Beyond that, breastfeeding is encouraged until at least 12 months and longer if both the family and baby are willing. Data shows a drop off in breastfeeding rates when infants enter child care, and mothers return to work or school. Supporting families in their infant feeding choices can help families continue to breastfeed.</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 </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[TRAINER NOTES] </a:t>
            </a: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For in-person delivery, divide participants into small groups. Ask them refer to the handout and review the list of breastfeeding-friendly strategies on page four in the handout. Count the number of strategies you incorporate in your child care program or home? What challenges limit other strategies from being implemented?</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For virtual delivery, one option is to use breakout rooms for this activity. Another option is for the trainer to read aloud a strategy and ask participants to use a thumbs-up sign if they employ this strategy in their setting and a thumbs-down if they don’t. Ask participants to share examples of how they accomplish strategies or the challenges that limit them.</a:t>
            </a:r>
          </a:p>
          <a:p>
            <a:pPr marL="0" marR="0" lvl="0" indent="0" algn="l" defTabSz="914400" rtl="0" eaLnBrk="1" fontAlgn="auto" latinLnBrk="0" hangingPunct="1">
              <a:lnSpc>
                <a:spcPct val="107000"/>
              </a:lnSpc>
              <a:spcBef>
                <a:spcPts val="0"/>
              </a:spcBef>
              <a:spcAft>
                <a:spcPts val="0"/>
              </a:spcAft>
              <a:buClrTx/>
              <a:buSzTx/>
              <a:buFontTx/>
              <a:buNone/>
              <a:tabLst/>
              <a:defRPr/>
            </a:pPr>
            <a:b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b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If your state has a breastfeeding friendly recognition for child care programs and homes, share the agency website and contact information with your participants.</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 </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___ Breastfeeding families have access to a private room for breastfeeding or  </a:t>
            </a: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pumping, other than a bathroom, with appropriate seating and privacy</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____Enough refrigerator and/or freezer space is available to allow all breastfeeding families including staff to store expressed breast milk</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____ For families who provide breastmilk we promote and support breastfeeding by talking about the benefits and recommendations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____ We promote breastfeeding and support families who breastfeed by informing families about community resources that provide breastfeeding support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____ We provide educational literature to families to promote breastfeeding and support families who provide breast milk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____ Program staff show a positive and open attitude about breastfeeding</a:t>
            </a:r>
          </a:p>
          <a:p>
            <a:pPr marL="0" marR="0" lvl="0" indent="0" algn="l" defTabSz="914400" rtl="0" eaLnBrk="1" fontAlgn="auto" latinLnBrk="0" hangingPunct="1">
              <a:lnSpc>
                <a:spcPct val="107000"/>
              </a:lnSpc>
              <a:spcBef>
                <a:spcPts val="0"/>
              </a:spcBef>
              <a:spcAft>
                <a:spcPts val="0"/>
              </a:spcAft>
              <a:buClrTx/>
              <a:buSzTx/>
              <a:buFontTx/>
              <a:buNone/>
              <a:tabLst/>
              <a:defRPr/>
            </a:pPr>
            <a:r>
              <a:rPr lang="en-US" dirty="0"/>
              <a:t>Image source: </a:t>
            </a:r>
            <a:r>
              <a:rPr lang="en-US" b="0" i="0" dirty="0">
                <a:solidFill>
                  <a:srgbClr val="333333"/>
                </a:solidFill>
                <a:effectLst/>
                <a:latin typeface="Open Sans" panose="020B0606030504020204" pitchFamily="34" charset="0"/>
              </a:rPr>
              <a:t>Indiana Black Breastfeeding Coalition</a:t>
            </a:r>
            <a:endParaRPr lang="en-US" dirty="0"/>
          </a:p>
        </p:txBody>
      </p:sp>
      <p:sp>
        <p:nvSpPr>
          <p:cNvPr id="4" name="Slide Number Placeholder 3"/>
          <p:cNvSpPr>
            <a:spLocks noGrp="1"/>
          </p:cNvSpPr>
          <p:nvPr>
            <p:ph type="sldNum" sz="quarter" idx="5"/>
          </p:nvPr>
        </p:nvSpPr>
        <p:spPr/>
        <p:txBody>
          <a:bodyPr/>
          <a:lstStyle/>
          <a:p>
            <a:fld id="{7333ED25-375D-41A4-8C17-EC9D2594ED6E}" type="slidenum">
              <a:rPr lang="en-US" smtClean="0"/>
              <a:t>30</a:t>
            </a:fld>
            <a:endParaRPr lang="en-US" dirty="0"/>
          </a:p>
        </p:txBody>
      </p:sp>
    </p:spTree>
    <p:extLst>
      <p:ext uri="{BB962C8B-B14F-4D97-AF65-F5344CB8AC3E}">
        <p14:creationId xmlns:p14="http://schemas.microsoft.com/office/powerpoint/2010/main" val="3700226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 </a:t>
            </a: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The slide image is on the bottom of page four of the handout.</a:t>
            </a: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The division of responsibility in feeding outlines roles in the feeding relationship. Caregivers are responsible for the appropriate structure and routine of feeding (the what, when, and where of eating), and the child is responsible for how much and whether or not to eat what the caregiver provides. In child care settings with toddler and preschool-aged children, the </a:t>
            </a:r>
            <a:r>
              <a:rPr lang="en-US" sz="1000" u="sng" kern="1200" dirty="0">
                <a:effectLst/>
                <a:latin typeface="Montserrat" panose="00000500000000000000" pitchFamily="2" charset="0"/>
                <a:ea typeface="Calibri" panose="020F0502020204030204" pitchFamily="34" charset="0"/>
                <a:cs typeface="Calibri" panose="020F0502020204030204" pitchFamily="34" charset="0"/>
              </a:rPr>
              <a:t>when</a:t>
            </a:r>
            <a:r>
              <a:rPr lang="en-US" sz="1000" kern="1200" dirty="0">
                <a:effectLst/>
                <a:latin typeface="Montserrat" panose="00000500000000000000" pitchFamily="2" charset="0"/>
                <a:ea typeface="Calibri" panose="020F0502020204030204" pitchFamily="34" charset="0"/>
                <a:cs typeface="Calibri" panose="020F0502020204030204" pitchFamily="34" charset="0"/>
              </a:rPr>
              <a:t> is controlled by the program schedule.</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Satter, E. (2000). Child of Mine: Feeding with Love and Good Sense, Revised and Updated Edition (Revised ed.). Boulder, Colorado: Bull Publishing.</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333ED25-375D-41A4-8C17-EC9D2594ED6E}" type="slidenum">
              <a:rPr lang="en-US" smtClean="0"/>
              <a:t>31</a:t>
            </a:fld>
            <a:endParaRPr lang="en-US" dirty="0"/>
          </a:p>
        </p:txBody>
      </p:sp>
    </p:spTree>
    <p:extLst>
      <p:ext uri="{BB962C8B-B14F-4D97-AF65-F5344CB8AC3E}">
        <p14:creationId xmlns:p14="http://schemas.microsoft.com/office/powerpoint/2010/main" val="3497263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kumimoji="0" lang="en-US" sz="1000" b="1" i="0" u="none" strike="noStrike" kern="1200" cap="none" spc="0" normalizeH="0" baseline="0" noProof="0" dirty="0">
                <a:ln>
                  <a:noFill/>
                </a:ln>
                <a:solidFill>
                  <a:srgbClr val="000000"/>
                </a:solidFill>
                <a:effectLst/>
                <a:uLnTx/>
                <a:uFillTx/>
                <a:latin typeface="Gotham" panose="02000504020000020004" pitchFamily="2" charset="0"/>
                <a:ea typeface="Calibri" panose="020F0502020204030204" pitchFamily="34" charset="0"/>
                <a:cs typeface="Calibri" panose="020F0502020204030204" pitchFamily="34" charset="0"/>
              </a:rPr>
              <a:t>[</a:t>
            </a:r>
            <a:r>
              <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Discuss the bullets on the slide. Ask participants to consider how these align with the </a:t>
            </a:r>
            <a:r>
              <a:rPr lang="en-US" sz="1000" b="1" kern="1200" dirty="0">
                <a:effectLst/>
                <a:latin typeface="Montserrat" panose="00000500000000000000" pitchFamily="2" charset="0"/>
                <a:ea typeface="Calibri" panose="020F0502020204030204" pitchFamily="34" charset="0"/>
                <a:cs typeface="Calibri" panose="020F0502020204030204" pitchFamily="34" charset="0"/>
              </a:rPr>
              <a:t>division of responsibility. This list is on page one of the handout. Social skills and table manners may differ by culture. For example, eating with hands is typical in some cultures and not for others. As you facilitate this content consider asking participants to reflect and share the mealtime social skills they encourage.</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88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230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r>
              <a:rPr lang="en-US" sz="1000" b="1" dirty="0">
                <a:latin typeface="Montserrat" panose="00000500000000000000" pitchFamily="2" charset="0"/>
              </a:rPr>
              <a:t>Click on slide title to follow link. https://mediahub.unl.edu/media/4119</a:t>
            </a:r>
          </a:p>
          <a:p>
            <a:pPr algn="l"/>
            <a:endParaRPr lang="en-US" sz="1000" b="1" i="0" u="none" strike="noStrike" baseline="0" dirty="0">
              <a:solidFill>
                <a:srgbClr val="000000"/>
              </a:solidFill>
              <a:latin typeface="Montserrat" panose="00000500000000000000" pitchFamily="2" charset="0"/>
            </a:endParaRPr>
          </a:p>
          <a:p>
            <a:r>
              <a:rPr lang="en-US" sz="1000" b="1" i="0" u="none" strike="noStrike" baseline="0" dirty="0">
                <a:solidFill>
                  <a:srgbClr val="211D1E"/>
                </a:solidFill>
                <a:latin typeface="Montserrat" panose="00000500000000000000" pitchFamily="2" charset="0"/>
              </a:rPr>
              <a:t>Encourage participants to listen to the different comments the provider uses during meals and snack. </a:t>
            </a:r>
            <a:endParaRPr lang="en-US" sz="1000" b="1" i="0" u="none" strike="noStrike" baseline="0" dirty="0">
              <a:solidFill>
                <a:srgbClr val="000000"/>
              </a:solidFill>
              <a:latin typeface="Montserrat" panose="00000500000000000000" pitchFamily="2" charset="0"/>
            </a:endParaRPr>
          </a:p>
          <a:p>
            <a:endParaRPr lang="en-US" dirty="0"/>
          </a:p>
        </p:txBody>
      </p:sp>
      <p:sp>
        <p:nvSpPr>
          <p:cNvPr id="4" name="Slide Number Placeholder 3"/>
          <p:cNvSpPr>
            <a:spLocks noGrp="1"/>
          </p:cNvSpPr>
          <p:nvPr>
            <p:ph type="sldNum" sz="quarter" idx="10"/>
          </p:nvPr>
        </p:nvSpPr>
        <p:spPr/>
        <p:txBody>
          <a:bodyPr/>
          <a:lstStyle/>
          <a:p>
            <a:fld id="{7333ED25-375D-41A4-8C17-EC9D2594ED6E}" type="slidenum">
              <a:rPr lang="en-US" smtClean="0"/>
              <a:t>34</a:t>
            </a:fld>
            <a:endParaRPr lang="en-US" dirty="0"/>
          </a:p>
        </p:txBody>
      </p:sp>
    </p:spTree>
    <p:extLst>
      <p:ext uri="{BB962C8B-B14F-4D97-AF65-F5344CB8AC3E}">
        <p14:creationId xmlns:p14="http://schemas.microsoft.com/office/powerpoint/2010/main" val="1136965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Communicating with families around feeding supports the development of healthy eaters. This slide captures a few wonderful resources around food and feeding.</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If conducting the training in-person, pass a copy of the resources around the room. Websites are in the handout. If time allows, facilitate a discussion around resources related to food and feeding participants share with families. If conducting</a:t>
            </a:r>
            <a:r>
              <a:rPr lang="en-US" sz="1000" b="1" i="0" kern="1200" baseline="0" dirty="0">
                <a:effectLst/>
                <a:latin typeface="Montserrat" panose="00000500000000000000" pitchFamily="2" charset="0"/>
                <a:ea typeface="Calibri" panose="020F0502020204030204" pitchFamily="34" charset="0"/>
                <a:cs typeface="Calibri" panose="020F0502020204030204" pitchFamily="34" charset="0"/>
              </a:rPr>
              <a:t> the training virtually, consider sharing your screen and spotlighting one resource. Note that images and links are found on page five of the handout.</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https://www.womenshealth.gov/patient-materials/resource/guides?from=breastfeeding</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https://www.sesamestreet.org/toolkits/food/resources</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r>
              <a:rPr lang="en-US" sz="1000" kern="1200" dirty="0">
                <a:effectLst/>
                <a:latin typeface="Montserrat" panose="00000500000000000000" pitchFamily="2" charset="0"/>
                <a:ea typeface="Calibri" panose="020F0502020204030204" pitchFamily="34" charset="0"/>
                <a:cs typeface="Calibri" panose="020F0502020204030204" pitchFamily="34" charset="0"/>
              </a:rPr>
              <a:t>https://pathways.org/wp-content/uploads/2020/03/FeedingBrochure_English_LEGAL_2020.pdf</a:t>
            </a:r>
          </a:p>
          <a:p>
            <a:r>
              <a:rPr lang="en-US" sz="1000" kern="1200" dirty="0">
                <a:effectLst/>
                <a:latin typeface="Montserrat" panose="00000500000000000000" pitchFamily="2" charset="0"/>
                <a:ea typeface="Calibri" panose="020F0502020204030204" pitchFamily="34" charset="0"/>
                <a:cs typeface="Calibri" panose="020F0502020204030204" pitchFamily="34" charset="0"/>
              </a:rPr>
              <a:t>https://theicn.org/cacfp#2c5b3c0b1a0528a11</a:t>
            </a:r>
            <a:endParaRPr lang="en-US" sz="1000" dirty="0">
              <a:latin typeface="Montserrat" panose="00000500000000000000"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297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 Slide content is on page five of the handout.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latin typeface="Montserrat" panose="00000500000000000000" pitchFamily="2" charset="0"/>
                <a:ea typeface="+mn-ea"/>
                <a:cs typeface="Arial"/>
              </a:rPr>
              <a:t>The need for emergency food resources has increased across many communities due to the COVID-19 pandemic. Newly food insecure households may be more reluctant to seek and accept help. As an early care and education professional, sharing your knowledge of </a:t>
            </a:r>
            <a:r>
              <a:rPr lang="en-US" sz="1000" i="1" dirty="0">
                <a:latin typeface="Montserrat" panose="00000500000000000000" pitchFamily="2" charset="0"/>
              </a:rPr>
              <a:t>important community resources related</a:t>
            </a:r>
            <a:r>
              <a:rPr lang="en-US" sz="1000" i="1" baseline="0" dirty="0">
                <a:latin typeface="Montserrat" panose="00000500000000000000" pitchFamily="2" charset="0"/>
              </a:rPr>
              <a:t> to food and nutrition can support families and increase access to healthy foods.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baseline="0" dirty="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baseline="0" dirty="0">
                <a:latin typeface="Montserrat" panose="00000500000000000000" pitchFamily="2" charset="0"/>
              </a:rPr>
              <a:t>The United States Department of Agriculture’s (USDA's) Food and Nutrition Service administers several programs targeted at young children and families with young children.</a:t>
            </a:r>
            <a:endParaRPr lang="en-US" sz="1000" i="1" baseline="0" dirty="0">
              <a:latin typeface="Montserrat" panose="00000500000000000000" pitchFamily="2"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baseline="0" dirty="0">
                <a:latin typeface="Montserrat" panose="00000500000000000000" pitchFamily="2" charset="0"/>
                <a:ea typeface="+mn-ea"/>
                <a:cs typeface="Arial"/>
              </a:rPr>
              <a:t>Consider using breakout rooms for this activity. Divide participants into three groups and assign each group one of the federal food programs (CACFP, SNAP and WIC). Instruct each group to discuss the program using the handout provided in the facilitator guide and personal knowledge. Allow ten minutes for groups to discuss and identify 1-3 points about the program to share with the large group. Invite each group to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u="sng" baseline="0" dirty="0">
              <a:latin typeface="Montserrat" panose="00000500000000000000" pitchFamily="2"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baseline="0" dirty="0">
                <a:latin typeface="Montserrat" panose="00000500000000000000" pitchFamily="2" charset="0"/>
                <a:ea typeface="+mn-ea"/>
                <a:cs typeface="Arial"/>
              </a:rPr>
              <a:t>SNAP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baseline="0" dirty="0">
                <a:latin typeface="Montserrat" panose="00000500000000000000" pitchFamily="2" charset="0"/>
                <a:ea typeface="+mn-ea"/>
                <a:cs typeface="Arial"/>
              </a:rPr>
              <a:t>SNAP provides nutrition benefits to supplement the food budget of needy families so they can purchase healthy food and move towards self-sufficiency. To get SNAP benefits, families apply in the state in which they currently live and must meet certain requirements, including resource and income limits. Monthly allotment is based on family size. SNAP benefits can be used for a variety of healthy foods. Benefits are loaded monthly on an Electronic Benefit Transfer (EBT) card, which works like a debit card.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baseline="0" dirty="0">
              <a:latin typeface="Montserrat" panose="00000500000000000000" pitchFamily="2"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baseline="0" dirty="0">
                <a:latin typeface="Montserrat" panose="00000500000000000000" pitchFamily="2" charset="0"/>
                <a:ea typeface="+mn-ea"/>
                <a:cs typeface="Arial"/>
              </a:rPr>
              <a:t>WIC</a:t>
            </a:r>
            <a:br>
              <a:rPr lang="en-US" sz="1000" i="1" baseline="0" dirty="0">
                <a:latin typeface="Montserrat" panose="00000500000000000000" pitchFamily="2" charset="0"/>
                <a:ea typeface="+mn-ea"/>
                <a:cs typeface="Arial"/>
              </a:rPr>
            </a:br>
            <a:r>
              <a:rPr lang="en-US" sz="1000" i="1" baseline="0" dirty="0">
                <a:latin typeface="Montserrat" panose="00000500000000000000" pitchFamily="2" charset="0"/>
                <a:ea typeface="+mn-ea"/>
                <a:cs typeface="Arial"/>
              </a:rPr>
              <a:t>The Special Supplemental Nutrition Program for Women, Infants, and Children - better known as the WIC Program - serves to safeguard the health of low-income pregnant, postpartum, and breastfeeding women, infants, and children up to age 5 who are at nutritional risk by providing nutritious foods to supplement diets, information on healthy eating including breastfeeding promotion and support, and referrals to health care. Most states issue WIC benefits using Electronic Benefit Transfer (EBT) cards. WIC is expanding benefits to children up to age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1" baseline="0" dirty="0">
              <a:latin typeface="Montserrat" panose="00000500000000000000" pitchFamily="2"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baseline="0" dirty="0">
                <a:latin typeface="Montserrat" panose="00000500000000000000" pitchFamily="2" charset="0"/>
                <a:ea typeface="+mn-ea"/>
                <a:cs typeface="Arial"/>
              </a:rPr>
              <a:t>CACFP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baseline="0" dirty="0">
                <a:latin typeface="Montserrat" panose="00000500000000000000" pitchFamily="2" charset="0"/>
                <a:ea typeface="+mn-ea"/>
                <a:cs typeface="Arial"/>
              </a:rPr>
              <a:t>The Child and Adult Care Food Program (CACFP) helps child care institutions and family or group day care homes provide nutritious foods to young children. Child care centers, family day care homes, afterschool care centers, and emergency shelters receive cash reimbursement for serving meals and snacks that meet Federal nutritional guidelines to eligible children. Centers and day care homes may be approved to claim reimbursement for serving up to two meals and one snack per day to each eligible child or adult participant. Meals served to children in centers are reimbursed at rates based upon a child’s eligibility for free, reduced-price, or paid meals </a:t>
            </a:r>
            <a:endParaRPr lang="en-US" sz="1000" b="1" i="1" baseline="0" dirty="0">
              <a:latin typeface="Montserrat" panose="00000500000000000000" pitchFamily="2"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baseline="0" dirty="0">
                <a:latin typeface="Montserrat" panose="00000500000000000000" pitchFamily="2" charset="0"/>
                <a:ea typeface="+mn-ea"/>
                <a:cs typeface="+mn-cs"/>
              </a:rPr>
              <a:t>Additional resources for families include information about the following local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baseline="0" dirty="0">
                <a:latin typeface="Montserrat" panose="00000500000000000000" pitchFamily="2" charset="0"/>
                <a:ea typeface="+mn-ea"/>
                <a:cs typeface="+mn-cs"/>
              </a:rPr>
              <a:t>These might include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baseline="0" dirty="0">
                <a:latin typeface="Montserrat" panose="00000500000000000000" pitchFamily="2" charset="0"/>
                <a:ea typeface="+mn-ea"/>
                <a:cs typeface="+mn-cs"/>
              </a:rPr>
              <a:t>Summer Meal Program </a:t>
            </a:r>
            <a:r>
              <a:rPr lang="en-US" sz="1000" b="0" i="1" baseline="0" dirty="0">
                <a:latin typeface="Montserrat" panose="00000500000000000000" pitchFamily="2" charset="0"/>
                <a:ea typeface="+mn-ea"/>
                <a:cs typeface="+mn-cs"/>
              </a:rPr>
              <a:t>Sites and serving times- This program serves children 18 and younger.  The USDA has made temporary changes so that meals can be taken home and parents/guardians can pick up meals (in some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baseline="0" dirty="0">
                <a:latin typeface="Montserrat" panose="00000500000000000000" pitchFamily="2" charset="0"/>
                <a:ea typeface="+mn-ea"/>
                <a:cs typeface="+mn-cs"/>
              </a:rPr>
              <a:t>Food Banks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baseline="0" dirty="0">
                <a:latin typeface="Montserrat" panose="00000500000000000000" pitchFamily="2" charset="0"/>
                <a:ea typeface="+mn-ea"/>
                <a:cs typeface="+mn-cs"/>
              </a:rPr>
              <a:t>Days and hours of operations of Food Pantries and meals at Churches &amp; Community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1" baseline="0" dirty="0">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ea typeface="+mn-ea"/>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28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rPr>
              <a:t>[</a:t>
            </a: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b="0" i="1" kern="1200" dirty="0">
                <a:effectLst/>
                <a:latin typeface="Montserrat" panose="00000500000000000000" pitchFamily="2" charset="0"/>
                <a:ea typeface="Calibri" panose="020F0502020204030204" pitchFamily="34" charset="0"/>
                <a:cs typeface="Calibri" panose="020F0502020204030204" pitchFamily="34" charset="0"/>
              </a:rPr>
              <a:t>Some opportunities for connecting with families around food include:</a:t>
            </a:r>
            <a:endParaRPr lang="en-US" sz="1000" b="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0" i="1" u="none" strike="noStrike"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b="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u="none" kern="1200" dirty="0">
                <a:effectLst/>
                <a:latin typeface="Montserrat" panose="00000500000000000000" pitchFamily="2" charset="0"/>
                <a:ea typeface="Calibri" panose="020F0502020204030204" pitchFamily="34" charset="0"/>
                <a:cs typeface="Calibri" panose="020F0502020204030204" pitchFamily="34" charset="0"/>
              </a:rPr>
              <a:t>Taste Testing</a:t>
            </a:r>
            <a:endParaRPr lang="en-US" sz="1000" b="1" i="1"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0" i="1" kern="1200" dirty="0">
                <a:effectLst/>
                <a:latin typeface="Montserrat" panose="00000500000000000000" pitchFamily="2" charset="0"/>
                <a:ea typeface="Calibri" panose="020F0502020204030204" pitchFamily="34" charset="0"/>
                <a:cs typeface="Calibri" panose="020F0502020204030204" pitchFamily="34" charset="0"/>
              </a:rPr>
              <a:t>A taste testing</a:t>
            </a:r>
            <a:r>
              <a:rPr lang="en-US" sz="1000" b="0" i="1" kern="1200" baseline="0" dirty="0">
                <a:effectLst/>
                <a:latin typeface="Montserrat" panose="00000500000000000000" pitchFamily="2" charset="0"/>
                <a:ea typeface="Calibri" panose="020F0502020204030204" pitchFamily="34" charset="0"/>
                <a:cs typeface="Calibri" panose="020F0502020204030204" pitchFamily="34" charset="0"/>
              </a:rPr>
              <a:t> is a</a:t>
            </a:r>
            <a:r>
              <a:rPr lang="en-US" sz="1000" b="0" i="1" kern="1200" dirty="0">
                <a:effectLst/>
                <a:latin typeface="Montserrat" panose="00000500000000000000" pitchFamily="2" charset="0"/>
                <a:ea typeface="Calibri" panose="020F0502020204030204" pitchFamily="34" charset="0"/>
                <a:cs typeface="Calibri" panose="020F0502020204030204" pitchFamily="34" charset="0"/>
              </a:rPr>
              <a:t>lways popular events. If timed at pick-up or drop-off, a taste testing</a:t>
            </a:r>
            <a:r>
              <a:rPr lang="en-US" sz="1000" b="0" i="1" kern="1200" baseline="0" dirty="0">
                <a:effectLst/>
                <a:latin typeface="Montserrat" panose="00000500000000000000" pitchFamily="2" charset="0"/>
                <a:ea typeface="Calibri" panose="020F0502020204030204" pitchFamily="34" charset="0"/>
                <a:cs typeface="Calibri" panose="020F0502020204030204" pitchFamily="34" charset="0"/>
              </a:rPr>
              <a:t> event provides </a:t>
            </a:r>
            <a:r>
              <a:rPr lang="en-US" sz="1000" b="0" i="1" kern="1200" dirty="0">
                <a:effectLst/>
                <a:latin typeface="Montserrat" panose="00000500000000000000" pitchFamily="2" charset="0"/>
                <a:ea typeface="Calibri" panose="020F0502020204030204" pitchFamily="34" charset="0"/>
                <a:cs typeface="Calibri" panose="020F0502020204030204" pitchFamily="34" charset="0"/>
              </a:rPr>
              <a:t>a quick way to connect with parents. These could be opportunities to share new items being added to program menus or quick, affordable family meal options such as crockpot recipes. Children could help prepare some of the items and</a:t>
            </a:r>
            <a:r>
              <a:rPr lang="en-US" sz="1000" b="0" i="1" kern="1200" baseline="0" dirty="0">
                <a:effectLst/>
                <a:latin typeface="Montserrat" panose="00000500000000000000" pitchFamily="2" charset="0"/>
                <a:ea typeface="Calibri" panose="020F0502020204030204" pitchFamily="34" charset="0"/>
                <a:cs typeface="Calibri" panose="020F0502020204030204" pitchFamily="34" charset="0"/>
              </a:rPr>
              <a:t> tie back to classroom activities and curricula.</a:t>
            </a:r>
          </a:p>
          <a:p>
            <a:pPr marL="0" marR="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ontserrat" panose="00000500000000000000" pitchFamily="2" charset="0"/>
                <a:ea typeface="Calibri" panose="020F0502020204030204" pitchFamily="34" charset="0"/>
                <a:cs typeface="Calibri" panose="020F0502020204030204" pitchFamily="34" charset="0"/>
              </a:rPr>
              <a:t>Cooking Events</a:t>
            </a:r>
            <a:endParaRPr lang="en-US" sz="1000" b="1" i="1"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0" i="1" kern="1200" dirty="0">
                <a:effectLst/>
                <a:latin typeface="Montserrat" panose="00000500000000000000" pitchFamily="2" charset="0"/>
                <a:ea typeface="Calibri" panose="020F0502020204030204" pitchFamily="34" charset="0"/>
                <a:cs typeface="Calibri" panose="020F0502020204030204" pitchFamily="34" charset="0"/>
              </a:rPr>
              <a:t>Cooking events or classes are a fun way to learn new cooking skills or recipes. Some cooperative extension programs offer cooking classes as part of their community programming. SNAP-Ed programs can be another resource for meal preparation education for parents.</a:t>
            </a:r>
            <a:endParaRPr lang="en-US" sz="1000" b="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ontserrat" panose="00000500000000000000" pitchFamily="2" charset="0"/>
                <a:ea typeface="Calibri" panose="020F0502020204030204" pitchFamily="34" charset="0"/>
                <a:cs typeface="Calibri" panose="020F0502020204030204" pitchFamily="34" charset="0"/>
              </a:rPr>
              <a:t>CSA</a:t>
            </a:r>
            <a:endParaRPr lang="en-US" sz="1000" b="1" i="1"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0" i="1" kern="1200" dirty="0">
                <a:effectLst/>
                <a:latin typeface="Montserrat" panose="00000500000000000000" pitchFamily="2" charset="0"/>
                <a:ea typeface="Calibri" panose="020F0502020204030204" pitchFamily="34" charset="0"/>
                <a:cs typeface="Calibri" panose="020F0502020204030204" pitchFamily="34" charset="0"/>
              </a:rPr>
              <a:t>Produce baskets, or CSAs (community support agriculture), connects families (and program staff) with local, fresh foods. To find farmers in your community who offer CSAs, check with your Cooperative Extension, local farmers market, or localharvest.org. The child care could serve as a pick-up point for families who order from the farmer.</a:t>
            </a:r>
            <a:endParaRPr lang="en-US" sz="1000" b="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ontserrat" panose="00000500000000000000" pitchFamily="2" charset="0"/>
                <a:ea typeface="Calibri" panose="020F0502020204030204" pitchFamily="34" charset="0"/>
                <a:cs typeface="Calibri" panose="020F0502020204030204" pitchFamily="34" charset="0"/>
              </a:rPr>
              <a:t>Coupon swaps</a:t>
            </a:r>
            <a:endParaRPr lang="en-US" sz="1000" b="1" i="1"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0" i="1" kern="1200" dirty="0">
                <a:effectLst/>
                <a:latin typeface="Montserrat" panose="00000500000000000000" pitchFamily="2" charset="0"/>
                <a:ea typeface="Calibri" panose="020F0502020204030204" pitchFamily="34" charset="0"/>
                <a:cs typeface="Calibri" panose="020F0502020204030204" pitchFamily="34" charset="0"/>
              </a:rPr>
              <a:t>Use a bulletin board in the lobby for coupon swapping and sharing. Save a spot on the board for information on digital coupons.</a:t>
            </a:r>
            <a:endParaRPr lang="en-US" sz="1000" b="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ontserrat" panose="00000500000000000000" pitchFamily="2" charset="0"/>
                <a:ea typeface="Calibri" panose="020F0502020204030204" pitchFamily="34" charset="0"/>
                <a:cs typeface="Calibri" panose="020F0502020204030204" pitchFamily="34" charset="0"/>
              </a:rPr>
              <a:t>Child Care or Community gardens </a:t>
            </a:r>
            <a:endParaRPr lang="en-US" sz="1000" b="1" i="1"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0" i="1" kern="1200" dirty="0">
                <a:effectLst/>
                <a:latin typeface="Montserrat" panose="00000500000000000000" pitchFamily="2" charset="0"/>
                <a:ea typeface="Calibri" panose="020F0502020204030204" pitchFamily="34" charset="0"/>
                <a:cs typeface="Calibri" panose="020F0502020204030204" pitchFamily="34" charset="0"/>
              </a:rPr>
              <a:t>Community gardens are plots of land where people work together to grow food. Share information on the gardens in your community on bulletin boards or newsletters. Child care gardens are a powerful way for children to experience and learn about foods. Families can help! CACFP can help fund certain expenses related to child care gardens</a:t>
            </a:r>
            <a:r>
              <a:rPr lang="en-US" sz="1000" b="0" i="1" kern="1200" dirty="0">
                <a:effectLst/>
                <a:latin typeface="Gotham" panose="02000504020000020004" pitchFamily="2" charset="0"/>
                <a:ea typeface="Calibri" panose="020F0502020204030204" pitchFamily="34" charset="0"/>
                <a:cs typeface="Calibri" panose="020F0502020204030204" pitchFamily="34" charset="0"/>
              </a:rPr>
              <a:t>.</a:t>
            </a:r>
            <a:endParaRPr lang="en-US" sz="1000" b="0" i="1" dirty="0">
              <a:effectLst/>
              <a:latin typeface="Gotham" panose="02000504020000020004"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37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367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Ask participants to find the reflection checklist in the handout on page six. This is a list of some provider practices that help children learn about food, create positive food experiences and Nourish Healthy Eaters. Allow five minutes for participants to complete the checklist. Encourage participants to identify and sharia practice they would like to add to their routines or improve. </a:t>
            </a:r>
            <a:r>
              <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For virtual delivery, participants can add this practice to the chat box. Trainers can ask curious questions, if time allows, as to why certain practices were selected</a:t>
            </a:r>
            <a:r>
              <a:rPr kumimoji="0" lang="en-US" sz="1000" b="0" i="1"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The practices listed on the checklist are taken from the Wellness Workbook and include only provider level practices. For most practices, </a:t>
            </a: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All the Time </a:t>
            </a: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is the best practice. For practices with an asterisk, </a:t>
            </a: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Rarely or Never </a:t>
            </a: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is the best practice. </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Eating Environment</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Meal time is relaxed and calm</a:t>
            </a:r>
          </a:p>
          <a:p>
            <a:pPr marL="228600" marR="0" lvl="0"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Toddler and preschooler meals are served family style (children encouraged to serve themselves with limited help)</a:t>
            </a:r>
          </a:p>
          <a:p>
            <a:pPr marL="228600" marR="0" lvl="0"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Early childhood providers sit with children during meals and talk informally about trying and enjoying healthy food</a:t>
            </a:r>
          </a:p>
          <a:p>
            <a:pPr marL="228600" marR="0" lvl="0"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Early childhood providers help children learn to recognize hunger/fullness cues</a:t>
            </a:r>
          </a:p>
          <a:p>
            <a:pPr marL="228600" marR="0" lvl="0"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Early childhood providers eat the same meals/snacks as the children and avoid unhealthy foods (e.g., soda, sweets, fast food)</a:t>
            </a:r>
          </a:p>
          <a:p>
            <a:pPr marL="228600" marR="0" lvl="0"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Food or beverages are used as an incentive or reward*</a:t>
            </a:r>
          </a:p>
          <a:p>
            <a:pPr marL="228600" marR="0" lvl="0"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Food or beverages are withheld as punishment*</a:t>
            </a:r>
          </a:p>
          <a:p>
            <a:pPr marL="228600" marR="0" lvl="0"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Early childhood providers encourage children to finish their plate of food*</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Infant Feeding and Nutrition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rPr>
              <a:t>9. </a:t>
            </a: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We feed each infant on the infant’s cues unless instructed in writing by family/guardian and child’s healthcare provider</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215900" marR="0" lvl="0" indent="-21590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10. We end feedings based only on infants showing signs they are full</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21590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Signs of fullness: slowing pace of eating, turning away, becoming fussy, spitting out or refusing more food.</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startAt="11"/>
              <a:tabLst>
                <a:tab pos="228600" algn="l"/>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At meal times, providers praise and provide hands-on help to guide older infants as they learn to feed themselves</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startAt="11"/>
              <a:tabLst>
                <a:tab pos="228600" algn="l"/>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We encourage infant’s families and staff to breastfeed or provide breast milk for at least 12 months (if possible or they choose to breastfeed)</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startAt="11"/>
              <a:tabLst>
                <a:tab pos="228600" algn="l"/>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Infants are fed prior to going to sleep. No infant sleeps with a bottle</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Gotham"/>
              <a:ea typeface="+mn-ea"/>
              <a:cs typeface="+mn-cs"/>
            </a:endParaRPr>
          </a:p>
        </p:txBody>
      </p:sp>
    </p:spTree>
    <p:extLst>
      <p:ext uri="{BB962C8B-B14F-4D97-AF65-F5344CB8AC3E}">
        <p14:creationId xmlns:p14="http://schemas.microsoft.com/office/powerpoint/2010/main" val="352469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Like all areas of child development, the development of feeding skills follows stages with later abilities and skills building on those already mastered. Understanding the progressions of skills allows ECE professionals to set realistic expectations and create environments and activities that help children master skills.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828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Ask participants to refer back to the reflection checklist and select </a:t>
            </a:r>
            <a:r>
              <a:rPr lang="en-US" sz="1000" b="1" i="0" u="sng" kern="1200" dirty="0">
                <a:effectLst/>
                <a:latin typeface="Montserrat" panose="00000500000000000000" pitchFamily="2" charset="0"/>
                <a:ea typeface="Calibri" panose="020F0502020204030204" pitchFamily="34" charset="0"/>
                <a:cs typeface="Calibri" panose="020F0502020204030204" pitchFamily="34" charset="0"/>
              </a:rPr>
              <a:t>one or more</a:t>
            </a: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 best practice they will add or strengthen in their daily routines. The ABC plan is found on the last page of the handout. Give participants ten minutes to complete a plan. Ask for volunteers to share. If time is limited, work through a sample plan as a large group capturing responses on a flip chart (or whiteboard if the training is virtual). Have the group suggest a best practice to address and work through each step with participants brainstorming responses.</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sz="1000" dirty="0">
              <a:latin typeface="Montserrat" panose="00000500000000000000" pitchFamily="2" charset="0"/>
            </a:endParaRPr>
          </a:p>
          <a:p>
            <a:endParaRPr lang="en-US" sz="1000" dirty="0">
              <a:latin typeface="Gotham" panose="02000504020000020004" pitchFamily="2"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327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r>
              <a:rPr lang="en-US" b="1" dirty="0">
                <a:latin typeface="Montserrat" panose="00000500000000000000" pitchFamily="2" charset="0"/>
              </a:rPr>
              <a:t>For this optional activity, encourage participants to write a letter to themselves on the website, futureme.org. On this free site users, select a future date to receive an email they write to themselves. Encourage them to select a date 4-6 weeks in the future to receive an email that is a reminder to monitor their accountability with their practice change.  One or two sentences can quickly capture their goals. Practice is change is challenging and sometimes it requires relooking at goals and developing action steps that address challenges.</a:t>
            </a:r>
            <a:endParaRPr lang="en-US" dirty="0">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7333ED25-375D-41A4-8C17-EC9D2594ED6E}" type="slidenum">
              <a:rPr lang="en-US" smtClean="0"/>
              <a:t>41</a:t>
            </a:fld>
            <a:endParaRPr lang="en-US" dirty="0"/>
          </a:p>
        </p:txBody>
      </p:sp>
    </p:spTree>
    <p:extLst>
      <p:ext uri="{BB962C8B-B14F-4D97-AF65-F5344CB8AC3E}">
        <p14:creationId xmlns:p14="http://schemas.microsoft.com/office/powerpoint/2010/main" val="3419293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rPr>
              <a:t>[</a:t>
            </a: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SUGGESTED SCRIPT]</a:t>
            </a:r>
          </a:p>
          <a:p>
            <a:r>
              <a:rPr lang="en-US" i="1" dirty="0">
                <a:latin typeface="Montserrat" panose="00000500000000000000" pitchFamily="2" charset="0"/>
              </a:rPr>
              <a:t>The Healthy Kids Healthy Future</a:t>
            </a:r>
            <a:r>
              <a:rPr lang="en-US" i="1" baseline="0" dirty="0">
                <a:latin typeface="Montserrat" panose="00000500000000000000" pitchFamily="2" charset="0"/>
              </a:rPr>
              <a:t> website is full of resources to support Early Care Professionals in creating healthy environments. One resource to spotlight is </a:t>
            </a:r>
            <a:r>
              <a:rPr lang="en-US" b="1" i="1" baseline="0" dirty="0">
                <a:latin typeface="Montserrat" panose="00000500000000000000" pitchFamily="2" charset="0"/>
              </a:rPr>
              <a:t>Nemours Best Practices for Healthy Eating Guide</a:t>
            </a:r>
            <a:r>
              <a:rPr lang="en-US" i="1" baseline="0" dirty="0">
                <a:latin typeface="Montserrat" panose="00000500000000000000" pitchFamily="2" charset="0"/>
              </a:rPr>
              <a:t>. Content includes information on the CACFP meal pattern, portion sizes, family style dining, Menu Planning and Meal Preparation, Developing policies to support healthy eating and Family Tip Sheets and Daily communication forms. The booklet is available to download in English and Spanish</a:t>
            </a:r>
            <a:r>
              <a:rPr lang="en-US" i="1" baseline="0" dirty="0"/>
              <a:t>.</a:t>
            </a:r>
          </a:p>
          <a:p>
            <a:endParaRPr lang="en-US" dirty="0"/>
          </a:p>
        </p:txBody>
      </p:sp>
      <p:sp>
        <p:nvSpPr>
          <p:cNvPr id="4" name="Slide Number Placeholder 3"/>
          <p:cNvSpPr>
            <a:spLocks noGrp="1"/>
          </p:cNvSpPr>
          <p:nvPr>
            <p:ph type="sldNum" sz="quarter" idx="10"/>
          </p:nvPr>
        </p:nvSpPr>
        <p:spPr/>
        <p:txBody>
          <a:bodyPr/>
          <a:lstStyle/>
          <a:p>
            <a:fld id="{7333ED25-375D-41A4-8C17-EC9D2594ED6E}" type="slidenum">
              <a:rPr lang="en-US" smtClean="0"/>
              <a:t>42</a:t>
            </a:fld>
            <a:endParaRPr lang="en-US" dirty="0"/>
          </a:p>
        </p:txBody>
      </p:sp>
    </p:spTree>
    <p:extLst>
      <p:ext uri="{BB962C8B-B14F-4D97-AF65-F5344CB8AC3E}">
        <p14:creationId xmlns:p14="http://schemas.microsoft.com/office/powerpoint/2010/main" val="2103348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none" dirty="0"/>
              <a:t>[</a:t>
            </a:r>
            <a:r>
              <a:rPr lang="en-US" b="1" i="1" u="none" dirty="0">
                <a:latin typeface="Montserrat" panose="00000500000000000000" pitchFamily="2" charset="0"/>
              </a:rPr>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effectLst/>
                <a:latin typeface="Montserrat" panose="00000500000000000000" pitchFamily="2" charset="0"/>
                <a:ea typeface="Calibri" panose="020F0502020204030204" pitchFamily="34" charset="0"/>
                <a:cs typeface="Arial Narrow" panose="020B0606020202030204" pitchFamily="34" charset="0"/>
              </a:rPr>
              <a:t>Finally, we’d like to acknowledge some national and state partner organizations that made this training possible. </a:t>
            </a:r>
            <a:br>
              <a:rPr lang="en-US" sz="1000" dirty="0">
                <a:latin typeface="Montserrat" panose="00000500000000000000" pitchFamily="2" charset="0"/>
              </a:rPr>
            </a:br>
            <a:endParaRPr lang="en-US" sz="1000" dirty="0">
              <a:latin typeface="Montserrat" panose="00000500000000000000" pitchFamily="2"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43</a:t>
            </a:fld>
            <a:endParaRPr lang="en-US" dirty="0"/>
          </a:p>
        </p:txBody>
      </p:sp>
    </p:spTree>
    <p:extLst>
      <p:ext uri="{BB962C8B-B14F-4D97-AF65-F5344CB8AC3E}">
        <p14:creationId xmlns:p14="http://schemas.microsoft.com/office/powerpoint/2010/main" val="1478375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6000"/>
              </a:lnSpc>
              <a:spcBef>
                <a:spcPts val="0"/>
              </a:spcBef>
              <a:spcAft>
                <a:spcPts val="0"/>
              </a:spcAft>
            </a:pPr>
            <a:r>
              <a:rPr lang="en-US" sz="1000" i="1"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Thank you for participating in today’s training. As a child care professional, you can play an important role in Nourishing Healthy Eaters.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r>
              <a:rPr lang="en-US" sz="1000" kern="1200" dirty="0">
                <a:solidFill>
                  <a:srgbClr val="000000"/>
                </a:solidFill>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95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r>
              <a:rPr lang="en-US" b="1" i="0" dirty="0">
                <a:latin typeface="Montserrat" panose="00000500000000000000" pitchFamily="2" charset="0"/>
              </a:rPr>
              <a:t>Ask participants to refer to the handout on page two titled Stages of Infant Development and Feeding Skills.</a:t>
            </a:r>
            <a:r>
              <a:rPr lang="en-US" i="1" dirty="0">
                <a:latin typeface="Montserrat" panose="00000500000000000000" pitchFamily="2" charset="0"/>
              </a:rPr>
              <a:t> </a:t>
            </a:r>
            <a:r>
              <a:rPr lang="en-US" b="1" i="0" dirty="0">
                <a:latin typeface="Montserrat" panose="00000500000000000000" pitchFamily="2" charset="0"/>
              </a:rPr>
              <a:t>Review the first two entries in each column. Seek participant</a:t>
            </a:r>
            <a:r>
              <a:rPr lang="en-US" b="1" i="0" baseline="0" dirty="0">
                <a:latin typeface="Montserrat" panose="00000500000000000000" pitchFamily="2" charset="0"/>
              </a:rPr>
              <a:t> </a:t>
            </a:r>
            <a:r>
              <a:rPr lang="en-US" b="1" i="0" dirty="0">
                <a:latin typeface="Montserrat" panose="00000500000000000000" pitchFamily="2" charset="0"/>
              </a:rPr>
              <a:t>input on what infant providers notice on developing oral skills.  </a:t>
            </a:r>
          </a:p>
          <a:p>
            <a:endParaRPr lang="en-US" i="1" dirty="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r>
              <a:rPr lang="en-US" i="1" dirty="0">
                <a:latin typeface="Montserrat" panose="00000500000000000000" pitchFamily="2" charset="0"/>
              </a:rPr>
              <a:t>Children develop at their own pace, so it’s impossible to tell precisely when a child will learn a given skill. However, the milestones provide a general idea of the changes to expect as a child gets older.</a:t>
            </a:r>
          </a:p>
          <a:p>
            <a:r>
              <a:rPr lang="en-US" i="1" dirty="0">
                <a:latin typeface="Montserrat" panose="00000500000000000000" pitchFamily="2" charset="0"/>
              </a:rPr>
              <a:t>The handout focuses on oral motor development and physical development around feeding.</a:t>
            </a:r>
          </a:p>
          <a:p>
            <a:endParaRPr lang="en-US" i="1" dirty="0">
              <a:latin typeface="Gotham" panose="02000504020000020004"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959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Ask participants to continue to refer to the handout on page two titled Stages of Infant Development and Feeding Skills.</a:t>
            </a: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Note the skills that fall in each bullet on the screen. Keep in mind the timeframe for mastering skills varies for each child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Oral Motor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Birth- 5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Coordinates suck-swallow-breathe while feeding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Up and down munching movement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Uses tongue to transfer food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5-9 months </a:t>
            </a:r>
            <a:b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b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Begins control of food positions in mouth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Drinks small amounts from cup with help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8-11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Moves food side to side in mouth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Begins to use jaw and tongue to mash and chew food in rotating patterns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Begins to curve lips around rim of cup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10-12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Rotary chewing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Drinks from a straw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Bites through a variety of textured food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Gross Motor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4-6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Good head control and can sit with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8-11 months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Sits alone without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Fine motor 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5-9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Begins to feed 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Transfers food from one hand to another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Tries to grasp foods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8-11 months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Begins to use fingers to pick up objects (pincer grasp.)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put food in mouth with fands and feed self finger foods,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Drinks from cup with less spilling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10-12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Begins to feed self with spoon.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Begins to hold cup with two hands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hand-eye-mouth coordination</a:t>
            </a:r>
          </a:p>
        </p:txBody>
      </p:sp>
      <p:sp>
        <p:nvSpPr>
          <p:cNvPr id="4" name="Slide Number Placeholder 3"/>
          <p:cNvSpPr>
            <a:spLocks noGrp="1"/>
          </p:cNvSpPr>
          <p:nvPr>
            <p:ph type="sldNum" sz="quarter" idx="5"/>
          </p:nvPr>
        </p:nvSpPr>
        <p:spPr/>
        <p:txBody>
          <a:bodyPr/>
          <a:lstStyle/>
          <a:p>
            <a:fld id="{7333ED25-375D-41A4-8C17-EC9D2594ED6E}" type="slidenum">
              <a:rPr lang="en-US" smtClean="0"/>
              <a:t>6</a:t>
            </a:fld>
            <a:endParaRPr lang="en-US" dirty="0"/>
          </a:p>
        </p:txBody>
      </p:sp>
    </p:spTree>
    <p:extLst>
      <p:ext uri="{BB962C8B-B14F-4D97-AF65-F5344CB8AC3E}">
        <p14:creationId xmlns:p14="http://schemas.microsoft.com/office/powerpoint/2010/main" val="104720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Caregiving routines such as feeding, and diapering comprise a large portion of the infant's day. These activities present opportunities to support development across all domains. Consider how social-emotional development and linguistic development are supported during feeding.</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Feeding is a major event in the daily life of an infant and young child and for infants and young children feeding time is an opportunity to develop trust with caregivers, to interact with others. This verbal and non-verbal communication between children and adults builds a foundation for social development. ​</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From birth to approximately three months, the infant is developing self-regulation and organization. During this time, when an infant experiences hunger, they indicate with cues, like rooting for the nipple, squirming and eventually if their needs are not met, crying. </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From three to seven months, the infant and caregivers/parents form an attachment that allows them to communicate with each other and the infant develops basic trust and self-soothing behaviors. A responsive caregiver responds to an infants’ hunger cues in a consistent, responsive way helping to establish trust.​</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Feeding time is also an opportunity to introduce new vocabulary, to discuss sensations such as hunger, the warmth of cereal or milk, and the textures of foods. It is a time to introduce colors discussing orange carrots or green </a:t>
            </a:r>
            <a:r>
              <a:rPr lang="en-US" sz="1200" i="1" kern="1200" dirty="0">
                <a:effectLst/>
                <a:latin typeface="Montserrat" panose="00000500000000000000" pitchFamily="2" charset="0"/>
                <a:ea typeface="Calibri" panose="020F0502020204030204" pitchFamily="34" charset="0"/>
                <a:cs typeface="Calibri" panose="020F0502020204030204" pitchFamily="34" charset="0"/>
              </a:rPr>
              <a:t>broccoli.</a:t>
            </a:r>
          </a:p>
        </p:txBody>
      </p:sp>
      <p:sp>
        <p:nvSpPr>
          <p:cNvPr id="4" name="Slide Number Placeholder 3"/>
          <p:cNvSpPr>
            <a:spLocks noGrp="1"/>
          </p:cNvSpPr>
          <p:nvPr>
            <p:ph type="sldNum" sz="quarter" idx="10"/>
          </p:nvPr>
        </p:nvSpPr>
        <p:spPr/>
        <p:txBody>
          <a:bodyPr/>
          <a:lstStyle/>
          <a:p>
            <a:fld id="{7333ED25-375D-41A4-8C17-EC9D2594ED6E}" type="slidenum">
              <a:rPr lang="en-US" smtClean="0"/>
              <a:t>7</a:t>
            </a:fld>
            <a:endParaRPr lang="en-US" dirty="0"/>
          </a:p>
        </p:txBody>
      </p:sp>
    </p:spTree>
    <p:extLst>
      <p:ext uri="{BB962C8B-B14F-4D97-AF65-F5344CB8AC3E}">
        <p14:creationId xmlns:p14="http://schemas.microsoft.com/office/powerpoint/2010/main" val="372805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For in-person training, provide approximately five minutes for participants to discuss the prompt on the slide in small groups. After the time elapses, use chart paper or a whiteboard to capture responses from the group. </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For virtual delivery, ask participants to put one statement in the chat box. Encourage participants to capture thoughts and responses on the handout callout box on page one.</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Eating healthy depends on more than just the foods we consume. What are some of the habits or characteristics of a healthy eater (adult or child)? As a child care professional, how can you support healthy habits during meals and snacks?</a:t>
            </a:r>
            <a:b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b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Some responses to the query on characteristics of healthy eaters may include: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Can respond to hunger and fullness cues and self-regulate eating</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Enjoys mealtimes </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Enjoys many different foods sometimes</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Feels good about eating</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Can try new food sometimes</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Can be around new foods without getting upset</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Some responses to the slide prompt may include: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Role modeling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Family style dining</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Creating calm eating environments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Teaching eating skills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Having realistic expectations of children –understanding child development</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Setting a predictable schedule for meals and snacks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The basic concepts of healthy eating are consistent from childhood to old age. The foods and beverages we consume impact our health. A healthy dietary pattern can help children (and adults) achieve and maintain good health. Eating is also a social act. Eating together is a way of expressing relationships, sharing life events and celebrating milestones. These social aspects of eating also play a role in being a healthy eater. The content today will consider how adults and caregivers can support children in becoming healthy eaters. </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Gotham"/>
              <a:ea typeface="+mn-ea"/>
              <a:cs typeface="+mn-cs"/>
            </a:endParaRPr>
          </a:p>
        </p:txBody>
      </p:sp>
    </p:spTree>
    <p:extLst>
      <p:ext uri="{BB962C8B-B14F-4D97-AF65-F5344CB8AC3E}">
        <p14:creationId xmlns:p14="http://schemas.microsoft.com/office/powerpoint/2010/main" val="1019096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During infancy, babies need specific nutrients. This is a period of rapid growth and development. Breast milk is the best source of nutrition for the first year of life. It is the </a:t>
            </a:r>
            <a:r>
              <a:rPr lang="en-US" sz="1000" i="1" u="sng" kern="1200" dirty="0">
                <a:effectLst/>
                <a:latin typeface="Montserrat" panose="00000500000000000000" pitchFamily="2" charset="0"/>
                <a:ea typeface="Calibri" panose="020F0502020204030204" pitchFamily="34" charset="0"/>
                <a:cs typeface="Calibri" panose="020F0502020204030204" pitchFamily="34" charset="0"/>
              </a:rPr>
              <a:t>only</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food babies need for the first six months. However, if a family is unable or chooses not to breastfeed which is ok, iron-fortified formula is a healthy option. Pediatricians can help families find the formula that best meets the needs of their child.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552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descr="A black and white sign&#10;&#10;Description automatically generated with low confidence">
            <a:extLst>
              <a:ext uri="{FF2B5EF4-FFF2-40B4-BE49-F238E27FC236}">
                <a16:creationId xmlns:a16="http://schemas.microsoft.com/office/drawing/2014/main" id="{C1788145-ACED-45A7-94F4-21D7EF328D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35942" y="5804226"/>
            <a:ext cx="2194564" cy="536449"/>
          </a:xfrm>
          <a:prstGeom prst="rect">
            <a:avLst/>
          </a:prstGeom>
        </p:spPr>
      </p:pic>
    </p:spTree>
    <p:extLst>
      <p:ext uri="{BB962C8B-B14F-4D97-AF65-F5344CB8AC3E}">
        <p14:creationId xmlns:p14="http://schemas.microsoft.com/office/powerpoint/2010/main" val="93093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685800">
              <a:defRPr/>
            </a:pPr>
            <a:fld id="{00000000-1234-1234-1234-123412341234}" type="slidenum">
              <a:rPr lang="en" sz="900" smtClean="0">
                <a:solidFill>
                  <a:srgbClr val="000000"/>
                </a:solidFill>
                <a:latin typeface="Arial Narrow"/>
              </a:rPr>
              <a:pPr algn="r" defTabSz="685800">
                <a:defRPr/>
              </a:pPr>
              <a:t>‹#›</a:t>
            </a:fld>
            <a:endParaRPr lang="en" sz="900" dirty="0">
              <a:solidFill>
                <a:srgbClr val="000000"/>
              </a:solidFill>
              <a:latin typeface="Arial Narrow"/>
            </a:endParaRPr>
          </a:p>
        </p:txBody>
      </p:sp>
    </p:spTree>
    <p:extLst>
      <p:ext uri="{BB962C8B-B14F-4D97-AF65-F5344CB8AC3E}">
        <p14:creationId xmlns:p14="http://schemas.microsoft.com/office/powerpoint/2010/main" val="271407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2F0B57-8E6A-4005-9EDD-D258F6CC94AB}" type="datetimeFigureOut">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B18C70-803E-428A-BAB3-289BE172EF8D}" type="slidenum">
              <a:rPr lang="en-US" smtClean="0"/>
              <a:t>‹#›</a:t>
            </a:fld>
            <a:endParaRPr lang="en-US" dirty="0"/>
          </a:p>
        </p:txBody>
      </p:sp>
    </p:spTree>
    <p:extLst>
      <p:ext uri="{BB962C8B-B14F-4D97-AF65-F5344CB8AC3E}">
        <p14:creationId xmlns:p14="http://schemas.microsoft.com/office/powerpoint/2010/main" val="2909395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2F0B57-8E6A-4005-9EDD-D258F6CC94AB}" type="datetimeFigureOut">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B18C70-803E-428A-BAB3-289BE172EF8D}" type="slidenum">
              <a:rPr lang="en-US" smtClean="0"/>
              <a:t>‹#›</a:t>
            </a:fld>
            <a:endParaRPr lang="en-US" dirty="0"/>
          </a:p>
        </p:txBody>
      </p:sp>
    </p:spTree>
    <p:extLst>
      <p:ext uri="{BB962C8B-B14F-4D97-AF65-F5344CB8AC3E}">
        <p14:creationId xmlns:p14="http://schemas.microsoft.com/office/powerpoint/2010/main" val="3959651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2F0B57-8E6A-4005-9EDD-D258F6CC94AB}" type="datetimeFigureOut">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B18C70-803E-428A-BAB3-289BE172EF8D}" type="slidenum">
              <a:rPr lang="en-US" smtClean="0"/>
              <a:t>‹#›</a:t>
            </a:fld>
            <a:endParaRPr lang="en-US" dirty="0"/>
          </a:p>
        </p:txBody>
      </p:sp>
    </p:spTree>
    <p:extLst>
      <p:ext uri="{BB962C8B-B14F-4D97-AF65-F5344CB8AC3E}">
        <p14:creationId xmlns:p14="http://schemas.microsoft.com/office/powerpoint/2010/main" val="3354222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2F0B57-8E6A-4005-9EDD-D258F6CC94AB}" type="datetimeFigureOut">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B18C70-803E-428A-BAB3-289BE172EF8D}" type="slidenum">
              <a:rPr lang="en-US" smtClean="0"/>
              <a:t>‹#›</a:t>
            </a:fld>
            <a:endParaRPr lang="en-US" dirty="0"/>
          </a:p>
        </p:txBody>
      </p:sp>
    </p:spTree>
    <p:extLst>
      <p:ext uri="{BB962C8B-B14F-4D97-AF65-F5344CB8AC3E}">
        <p14:creationId xmlns:p14="http://schemas.microsoft.com/office/powerpoint/2010/main" val="1777101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2F0B57-8E6A-4005-9EDD-D258F6CC94AB}" type="datetimeFigureOut">
              <a:rPr lang="en-US" smtClean="0"/>
              <a:t>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B18C70-803E-428A-BAB3-289BE172EF8D}" type="slidenum">
              <a:rPr lang="en-US" smtClean="0"/>
              <a:t>‹#›</a:t>
            </a:fld>
            <a:endParaRPr lang="en-US" dirty="0"/>
          </a:p>
        </p:txBody>
      </p:sp>
    </p:spTree>
    <p:extLst>
      <p:ext uri="{BB962C8B-B14F-4D97-AF65-F5344CB8AC3E}">
        <p14:creationId xmlns:p14="http://schemas.microsoft.com/office/powerpoint/2010/main" val="3530819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2F0B57-8E6A-4005-9EDD-D258F6CC94AB}" type="datetimeFigureOut">
              <a:rPr lang="en-US" smtClean="0"/>
              <a:t>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B18C70-803E-428A-BAB3-289BE172EF8D}" type="slidenum">
              <a:rPr lang="en-US" smtClean="0"/>
              <a:t>‹#›</a:t>
            </a:fld>
            <a:endParaRPr lang="en-US" dirty="0"/>
          </a:p>
        </p:txBody>
      </p:sp>
    </p:spTree>
    <p:extLst>
      <p:ext uri="{BB962C8B-B14F-4D97-AF65-F5344CB8AC3E}">
        <p14:creationId xmlns:p14="http://schemas.microsoft.com/office/powerpoint/2010/main" val="2423983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2F0B57-8E6A-4005-9EDD-D258F6CC94AB}" type="datetimeFigureOut">
              <a:rPr lang="en-US" smtClean="0"/>
              <a:t>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B18C70-803E-428A-BAB3-289BE172EF8D}" type="slidenum">
              <a:rPr lang="en-US" smtClean="0"/>
              <a:t>‹#›</a:t>
            </a:fld>
            <a:endParaRPr lang="en-US" dirty="0"/>
          </a:p>
        </p:txBody>
      </p:sp>
    </p:spTree>
    <p:extLst>
      <p:ext uri="{BB962C8B-B14F-4D97-AF65-F5344CB8AC3E}">
        <p14:creationId xmlns:p14="http://schemas.microsoft.com/office/powerpoint/2010/main" val="3588373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2F0B57-8E6A-4005-9EDD-D258F6CC94AB}" type="datetimeFigureOut">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B18C70-803E-428A-BAB3-289BE172EF8D}" type="slidenum">
              <a:rPr lang="en-US" smtClean="0"/>
              <a:t>‹#›</a:t>
            </a:fld>
            <a:endParaRPr lang="en-US" dirty="0"/>
          </a:p>
        </p:txBody>
      </p:sp>
    </p:spTree>
    <p:extLst>
      <p:ext uri="{BB962C8B-B14F-4D97-AF65-F5344CB8AC3E}">
        <p14:creationId xmlns:p14="http://schemas.microsoft.com/office/powerpoint/2010/main" val="1896746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2F0B57-8E6A-4005-9EDD-D258F6CC94AB}" type="datetimeFigureOut">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B18C70-803E-428A-BAB3-289BE172EF8D}" type="slidenum">
              <a:rPr lang="en-US" smtClean="0"/>
              <a:t>‹#›</a:t>
            </a:fld>
            <a:endParaRPr lang="en-US" dirty="0"/>
          </a:p>
        </p:txBody>
      </p:sp>
    </p:spTree>
    <p:extLst>
      <p:ext uri="{BB962C8B-B14F-4D97-AF65-F5344CB8AC3E}">
        <p14:creationId xmlns:p14="http://schemas.microsoft.com/office/powerpoint/2010/main" val="142790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917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2F0B57-8E6A-4005-9EDD-D258F6CC94AB}" type="datetimeFigureOut">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B18C70-803E-428A-BAB3-289BE172EF8D}" type="slidenum">
              <a:rPr lang="en-US" smtClean="0"/>
              <a:t>‹#›</a:t>
            </a:fld>
            <a:endParaRPr lang="en-US" dirty="0"/>
          </a:p>
        </p:txBody>
      </p:sp>
    </p:spTree>
    <p:extLst>
      <p:ext uri="{BB962C8B-B14F-4D97-AF65-F5344CB8AC3E}">
        <p14:creationId xmlns:p14="http://schemas.microsoft.com/office/powerpoint/2010/main" val="2098213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2F0B57-8E6A-4005-9EDD-D258F6CC94AB}" type="datetimeFigureOut">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B18C70-803E-428A-BAB3-289BE172EF8D}" type="slidenum">
              <a:rPr lang="en-US" smtClean="0"/>
              <a:t>‹#›</a:t>
            </a:fld>
            <a:endParaRPr lang="en-US" dirty="0"/>
          </a:p>
        </p:txBody>
      </p:sp>
    </p:spTree>
    <p:extLst>
      <p:ext uri="{BB962C8B-B14F-4D97-AF65-F5344CB8AC3E}">
        <p14:creationId xmlns:p14="http://schemas.microsoft.com/office/powerpoint/2010/main" val="149596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71171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4758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ack and white sign&#10;&#10;Description automatically generated with low confidence">
            <a:extLst>
              <a:ext uri="{FF2B5EF4-FFF2-40B4-BE49-F238E27FC236}">
                <a16:creationId xmlns:a16="http://schemas.microsoft.com/office/drawing/2014/main" id="{B9EF45D3-DECE-4948-AA30-5F64A6BA40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35942" y="5804226"/>
            <a:ext cx="2194564" cy="536449"/>
          </a:xfrm>
          <a:prstGeom prst="rect">
            <a:avLst/>
          </a:prstGeom>
        </p:spPr>
      </p:pic>
    </p:spTree>
    <p:extLst>
      <p:ext uri="{BB962C8B-B14F-4D97-AF65-F5344CB8AC3E}">
        <p14:creationId xmlns:p14="http://schemas.microsoft.com/office/powerpoint/2010/main" val="4076849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3639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4608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1138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434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1917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11299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53791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1902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3823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14496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88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63044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70225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5333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9380DC2C-887F-4A65-A810-68B002E96606}"/>
              </a:ext>
            </a:extLst>
          </p:cNvPr>
          <p:cNvSpPr/>
          <p:nvPr userDrawn="1"/>
        </p:nvSpPr>
        <p:spPr>
          <a:xfrm>
            <a:off x="0" y="6583680"/>
            <a:ext cx="9144000" cy="274320"/>
          </a:xfrm>
          <a:prstGeom prst="rect">
            <a:avLst/>
          </a:prstGeom>
          <a:solidFill>
            <a:srgbClr val="F05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82051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25" r:id="rId10"/>
  </p:sldLayoutIdLst>
  <p:txStyles>
    <p:titleStyle>
      <a:lvl1pPr algn="l" defTabSz="914400" rtl="0" eaLnBrk="1" latinLnBrk="0" hangingPunct="1">
        <a:lnSpc>
          <a:spcPct val="90000"/>
        </a:lnSpc>
        <a:spcBef>
          <a:spcPct val="0"/>
        </a:spcBef>
        <a:buNone/>
        <a:defRPr sz="3600" kern="1200">
          <a:solidFill>
            <a:srgbClr val="00426A"/>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26A"/>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26A"/>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26A"/>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3530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55442"/>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2/6/2025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CE11E-CE17-49E7-B0FA-F306C0DC57C6}" type="slidenum">
              <a:rPr lang="en-US" altLang="en-US" smtClean="0"/>
              <a:pPr/>
              <a:t>‹#›</a:t>
            </a:fld>
            <a:endParaRPr lang="en-US" altLang="en-US" dirty="0"/>
          </a:p>
        </p:txBody>
      </p:sp>
    </p:spTree>
    <p:extLst>
      <p:ext uri="{BB962C8B-B14F-4D97-AF65-F5344CB8AC3E}">
        <p14:creationId xmlns:p14="http://schemas.microsoft.com/office/powerpoint/2010/main" val="352798241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rgbClr val="00426A"/>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26A"/>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26A"/>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26A"/>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3530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5333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380DC2C-887F-4A65-A810-68B002E96606}"/>
              </a:ext>
            </a:extLst>
          </p:cNvPr>
          <p:cNvSpPr/>
          <p:nvPr userDrawn="1"/>
        </p:nvSpPr>
        <p:spPr>
          <a:xfrm>
            <a:off x="0" y="6583680"/>
            <a:ext cx="9144000" cy="274320"/>
          </a:xfrm>
          <a:prstGeom prst="rect">
            <a:avLst/>
          </a:prstGeom>
          <a:solidFill>
            <a:srgbClr val="F05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056163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Lst>
  <p:txStyles>
    <p:titleStyle>
      <a:lvl1pPr algn="l" defTabSz="914400" rtl="0" eaLnBrk="1" latinLnBrk="0" hangingPunct="1">
        <a:lnSpc>
          <a:spcPct val="90000"/>
        </a:lnSpc>
        <a:spcBef>
          <a:spcPct val="0"/>
        </a:spcBef>
        <a:buNone/>
        <a:defRPr sz="3600" kern="1200">
          <a:solidFill>
            <a:srgbClr val="00426A"/>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26A"/>
          </a:solidFill>
          <a:latin typeface="Montserrat" panose="00000500000000000000" pitchFamily="2"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26A"/>
          </a:solidFill>
          <a:latin typeface="Montserrat" panose="00000500000000000000" pitchFamily="2"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26A"/>
          </a:solidFill>
          <a:latin typeface="Montserrat" panose="00000500000000000000" pitchFamily="2"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FtQZBhHBxqY&amp;feature=emb_logo"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34.xml.rels><?xml version="1.0" encoding="UTF-8" standalone="yes"?>
<Relationships xmlns="http://schemas.openxmlformats.org/package/2006/relationships"><Relationship Id="rId3" Type="http://schemas.openxmlformats.org/officeDocument/2006/relationships/hyperlink" Target="https://mediahub.unl.edu/media/4119"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0811" y="3720836"/>
            <a:ext cx="6411950" cy="1267463"/>
          </a:xfrm>
        </p:spPr>
        <p:txBody>
          <a:bodyPr>
            <a:normAutofit/>
          </a:bodyPr>
          <a:lstStyle/>
          <a:p>
            <a:r>
              <a:rPr lang="en-US" i="1" dirty="0">
                <a:solidFill>
                  <a:srgbClr val="00426A"/>
                </a:solidFill>
                <a:latin typeface="Montserrat" panose="00000500000000000000" pitchFamily="2" charset="0"/>
                <a:cs typeface="Times New Roman" panose="02020603050405020304" pitchFamily="18" charset="0"/>
              </a:rPr>
              <a:t>Insert your trainer info here, e.g. Name, credentials, contact info</a:t>
            </a:r>
            <a:br>
              <a:rPr lang="en-US" i="1" dirty="0">
                <a:solidFill>
                  <a:srgbClr val="00426A"/>
                </a:solidFill>
                <a:latin typeface="Montserrat" panose="00000500000000000000" pitchFamily="2" charset="0"/>
                <a:cs typeface="Times New Roman" panose="02020603050405020304" pitchFamily="18" charset="0"/>
              </a:rPr>
            </a:br>
            <a:r>
              <a:rPr lang="en-US" i="1" dirty="0">
                <a:solidFill>
                  <a:srgbClr val="00426A"/>
                </a:solidFill>
                <a:latin typeface="Montserrat" panose="00000500000000000000" pitchFamily="2" charset="0"/>
                <a:cs typeface="Times New Roman" panose="02020603050405020304" pitchFamily="18" charset="0"/>
              </a:rPr>
              <a:t>Date of training</a:t>
            </a:r>
          </a:p>
        </p:txBody>
      </p:sp>
      <p:pic>
        <p:nvPicPr>
          <p:cNvPr id="9" name="Picture 8" descr="A black and white sign&#10;&#10;Description automatically generated with low confidence">
            <a:extLst>
              <a:ext uri="{FF2B5EF4-FFF2-40B4-BE49-F238E27FC236}">
                <a16:creationId xmlns:a16="http://schemas.microsoft.com/office/drawing/2014/main" id="{16EE6869-DBAE-4965-979B-08088FB77B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35942" y="5804226"/>
            <a:ext cx="2194564" cy="536449"/>
          </a:xfrm>
          <a:prstGeom prst="rect">
            <a:avLst/>
          </a:prstGeom>
        </p:spPr>
      </p:pic>
      <p:grpSp>
        <p:nvGrpSpPr>
          <p:cNvPr id="7" name="Group 6">
            <a:extLst>
              <a:ext uri="{FF2B5EF4-FFF2-40B4-BE49-F238E27FC236}">
                <a16:creationId xmlns:a16="http://schemas.microsoft.com/office/drawing/2014/main" id="{0983B7F5-47FF-458F-97C7-ADAB4A0C5EF6}"/>
              </a:ext>
            </a:extLst>
          </p:cNvPr>
          <p:cNvGrpSpPr/>
          <p:nvPr/>
        </p:nvGrpSpPr>
        <p:grpSpPr>
          <a:xfrm>
            <a:off x="643624" y="811205"/>
            <a:ext cx="8237498" cy="1867383"/>
            <a:chOff x="643624" y="811205"/>
            <a:chExt cx="8237498" cy="1867383"/>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3624" y="811205"/>
              <a:ext cx="2786343" cy="1667779"/>
            </a:xfrm>
            <a:prstGeom prst="rect">
              <a:avLst/>
            </a:prstGeom>
          </p:spPr>
        </p:pic>
        <p:sp>
          <p:nvSpPr>
            <p:cNvPr id="6" name="Subtitle 2">
              <a:extLst>
                <a:ext uri="{FF2B5EF4-FFF2-40B4-BE49-F238E27FC236}">
                  <a16:creationId xmlns:a16="http://schemas.microsoft.com/office/drawing/2014/main" id="{5789CE53-0FE8-4164-8FD5-03A76098A82A}"/>
                </a:ext>
              </a:extLst>
            </p:cNvPr>
            <p:cNvSpPr txBox="1">
              <a:spLocks/>
            </p:cNvSpPr>
            <p:nvPr/>
          </p:nvSpPr>
          <p:spPr>
            <a:xfrm>
              <a:off x="3590835" y="1411125"/>
              <a:ext cx="5290287" cy="1267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Gotham" panose="0200050402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Gotham" panose="02000504020000020004"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Gotham" panose="02000504020000020004"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otham" panose="02000504020000020004"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otham" panose="0200050402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solidFill>
                    <a:srgbClr val="00426A"/>
                  </a:solidFill>
                  <a:latin typeface="Times New Roman" panose="02020603050405020304" pitchFamily="18" charset="0"/>
                  <a:cs typeface="Times New Roman" panose="02020603050405020304" pitchFamily="18" charset="0"/>
                </a:rPr>
                <a:t>Nourishing Infants and Toddlers</a:t>
              </a:r>
            </a:p>
          </p:txBody>
        </p:sp>
        <p:cxnSp>
          <p:nvCxnSpPr>
            <p:cNvPr id="5" name="Straight Connector 4">
              <a:extLst>
                <a:ext uri="{FF2B5EF4-FFF2-40B4-BE49-F238E27FC236}">
                  <a16:creationId xmlns:a16="http://schemas.microsoft.com/office/drawing/2014/main" id="{6E7203DD-853D-4638-A71A-9FA4D64F0EA0}"/>
                </a:ext>
              </a:extLst>
            </p:cNvPr>
            <p:cNvCxnSpPr/>
            <p:nvPr/>
          </p:nvCxnSpPr>
          <p:spPr>
            <a:xfrm>
              <a:off x="3429967" y="892098"/>
              <a:ext cx="0" cy="1586886"/>
            </a:xfrm>
            <a:prstGeom prst="line">
              <a:avLst/>
            </a:prstGeom>
            <a:ln w="31750">
              <a:solidFill>
                <a:srgbClr val="00426A"/>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34DE6618-04B0-60F4-0819-77F2B74ABEE7}"/>
              </a:ext>
            </a:extLst>
          </p:cNvPr>
          <p:cNvSpPr txBox="1"/>
          <p:nvPr/>
        </p:nvSpPr>
        <p:spPr>
          <a:xfrm>
            <a:off x="643624" y="5965902"/>
            <a:ext cx="2947211" cy="369332"/>
          </a:xfrm>
          <a:prstGeom prst="rect">
            <a:avLst/>
          </a:prstGeom>
          <a:noFill/>
        </p:spPr>
        <p:txBody>
          <a:bodyPr wrap="square" rtlCol="0">
            <a:spAutoFit/>
          </a:bodyPr>
          <a:lstStyle/>
          <a:p>
            <a:r>
              <a:rPr lang="en-US" b="1" dirty="0">
                <a:latin typeface="Montserrat" panose="00000500000000000000" pitchFamily="2" charset="0"/>
              </a:rPr>
              <a:t>Insert your logo here</a:t>
            </a:r>
          </a:p>
        </p:txBody>
      </p:sp>
    </p:spTree>
    <p:extLst>
      <p:ext uri="{BB962C8B-B14F-4D97-AF65-F5344CB8AC3E}">
        <p14:creationId xmlns:p14="http://schemas.microsoft.com/office/powerpoint/2010/main" val="55851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59516-A96E-40B0-AF26-BCBB82B261E9}"/>
              </a:ext>
            </a:extLst>
          </p:cNvPr>
          <p:cNvSpPr>
            <a:spLocks noGrp="1"/>
          </p:cNvSpPr>
          <p:nvPr>
            <p:ph type="title"/>
          </p:nvPr>
        </p:nvSpPr>
        <p:spPr>
          <a:xfrm>
            <a:off x="3724072" y="629268"/>
            <a:ext cx="4939868" cy="1286160"/>
          </a:xfrm>
        </p:spPr>
        <p:txBody>
          <a:bodyPr anchor="b">
            <a:normAutofit/>
          </a:bodyPr>
          <a:lstStyle/>
          <a:p>
            <a:r>
              <a:rPr lang="en-US" b="1" dirty="0">
                <a:solidFill>
                  <a:srgbClr val="00426A"/>
                </a:solidFill>
                <a:cs typeface="Times New Roman" panose="02020603050405020304" pitchFamily="18" charset="0"/>
              </a:rPr>
              <a:t>Breastmilk</a:t>
            </a:r>
          </a:p>
        </p:txBody>
      </p:sp>
      <p:sp>
        <p:nvSpPr>
          <p:cNvPr id="8" name="Content Placeholder 10">
            <a:extLst>
              <a:ext uri="{FF2B5EF4-FFF2-40B4-BE49-F238E27FC236}">
                <a16:creationId xmlns:a16="http://schemas.microsoft.com/office/drawing/2014/main" id="{58A0E3EF-7453-4D00-81B4-B1A4D3C82F80}"/>
              </a:ext>
            </a:extLst>
          </p:cNvPr>
          <p:cNvSpPr>
            <a:spLocks noGrp="1"/>
          </p:cNvSpPr>
          <p:nvPr>
            <p:ph idx="1"/>
          </p:nvPr>
        </p:nvSpPr>
        <p:spPr>
          <a:xfrm>
            <a:off x="3724073" y="2438400"/>
            <a:ext cx="4939867" cy="3785419"/>
          </a:xfrm>
        </p:spPr>
        <p:txBody>
          <a:bodyPr>
            <a:normAutofit lnSpcReduction="10000"/>
          </a:bodyPr>
          <a:lstStyle/>
          <a:p>
            <a:pPr>
              <a:buClr>
                <a:srgbClr val="00426A"/>
              </a:buClr>
            </a:pPr>
            <a:r>
              <a:rPr lang="en-US" sz="1700" b="0" dirty="0">
                <a:solidFill>
                  <a:srgbClr val="00426A"/>
                </a:solidFill>
                <a:latin typeface="Montserrat" panose="00000500000000000000" pitchFamily="2" charset="0"/>
                <a:cs typeface="Arial" panose="020B0604020202020204" pitchFamily="34" charset="0"/>
              </a:rPr>
              <a:t>Provides health benefits for the breastfeeding parent and baby</a:t>
            </a:r>
          </a:p>
          <a:p>
            <a:pPr>
              <a:buClr>
                <a:srgbClr val="00426A"/>
              </a:buClr>
            </a:pPr>
            <a:r>
              <a:rPr lang="en-US" sz="1700" b="0" dirty="0">
                <a:solidFill>
                  <a:srgbClr val="00426A"/>
                </a:solidFill>
                <a:latin typeface="Montserrat" panose="00000500000000000000" pitchFamily="2" charset="0"/>
                <a:cs typeface="Arial" panose="020B0604020202020204" pitchFamily="34" charset="0"/>
              </a:rPr>
              <a:t>Both the nutrients in breastmilk and the act of feeding contribute to brain development</a:t>
            </a:r>
          </a:p>
          <a:p>
            <a:pPr>
              <a:buClr>
                <a:srgbClr val="00426A"/>
              </a:buClr>
            </a:pPr>
            <a:r>
              <a:rPr lang="en-US" sz="1700" b="0" dirty="0">
                <a:solidFill>
                  <a:srgbClr val="00426A"/>
                </a:solidFill>
                <a:latin typeface="Montserrat" panose="00000500000000000000" pitchFamily="2" charset="0"/>
                <a:cs typeface="Arial" panose="020B0604020202020204" pitchFamily="34" charset="0"/>
              </a:rPr>
              <a:t>Breast milk is the only food a baby needs until 6 months</a:t>
            </a:r>
          </a:p>
          <a:p>
            <a:pPr>
              <a:buClr>
                <a:srgbClr val="00426A"/>
              </a:buClr>
            </a:pPr>
            <a:r>
              <a:rPr lang="en-US" sz="1700" b="0" dirty="0">
                <a:solidFill>
                  <a:srgbClr val="00426A"/>
                </a:solidFill>
                <a:latin typeface="Montserrat" panose="00000500000000000000" pitchFamily="2" charset="0"/>
              </a:rPr>
              <a:t>Recommended through 12 months and as long as mutually desired by the breastfeeding parent and baby</a:t>
            </a:r>
          </a:p>
          <a:p>
            <a:pPr>
              <a:buClr>
                <a:srgbClr val="00426A"/>
              </a:buClr>
            </a:pPr>
            <a:r>
              <a:rPr lang="en-US" sz="1700" b="0" dirty="0">
                <a:solidFill>
                  <a:srgbClr val="00426A"/>
                </a:solidFill>
                <a:latin typeface="Montserrat" panose="00000500000000000000" pitchFamily="2" charset="0"/>
                <a:cs typeface="Arial" panose="020B0604020202020204" pitchFamily="34" charset="0"/>
              </a:rPr>
              <a:t>The decision to breastfeed or formula feed is based on a breastfeeding parent’s comfort level, lifestyle, and individual situation. </a:t>
            </a:r>
          </a:p>
          <a:p>
            <a:pPr marL="0" indent="0">
              <a:buNone/>
            </a:pPr>
            <a:endParaRPr lang="en-US" sz="1700" b="0" dirty="0">
              <a:latin typeface="+mn-lt"/>
              <a:cs typeface="Arial" panose="020B0604020202020204" pitchFamily="34" charset="0"/>
            </a:endParaRPr>
          </a:p>
        </p:txBody>
      </p:sp>
      <p:pic>
        <p:nvPicPr>
          <p:cNvPr id="4" name="Picture 3" descr="A person holding a baby&#10;&#10;Description automatically generated">
            <a:extLst>
              <a:ext uri="{FF2B5EF4-FFF2-40B4-BE49-F238E27FC236}">
                <a16:creationId xmlns:a16="http://schemas.microsoft.com/office/drawing/2014/main" id="{E32FF337-A183-4CAA-93EC-31F18DFAD7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20" y="60970"/>
            <a:ext cx="3476673" cy="6537946"/>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9FA3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br>
              <a:rPr lang="en-US" sz="2600" dirty="0"/>
            </a:br>
            <a:r>
              <a:rPr lang="en-US" b="1" dirty="0">
                <a:solidFill>
                  <a:srgbClr val="00426A"/>
                </a:solidFill>
                <a:cs typeface="Times New Roman" panose="02020603050405020304" pitchFamily="18" charset="0"/>
              </a:rPr>
              <a:t>Readiness signs for complementary feeding</a:t>
            </a:r>
            <a:r>
              <a:rPr lang="en-US" sz="2600" dirty="0"/>
              <a:t>			</a:t>
            </a:r>
          </a:p>
        </p:txBody>
      </p:sp>
      <p:sp>
        <p:nvSpPr>
          <p:cNvPr id="3" name="Content Placeholder 2"/>
          <p:cNvSpPr>
            <a:spLocks noGrp="1"/>
          </p:cNvSpPr>
          <p:nvPr>
            <p:ph idx="1"/>
          </p:nvPr>
        </p:nvSpPr>
        <p:spPr/>
        <p:txBody>
          <a:bodyPr anchor="t">
            <a:noAutofit/>
          </a:bodyPr>
          <a:lstStyle/>
          <a:p>
            <a:pPr>
              <a:buClr>
                <a:srgbClr val="00426A"/>
              </a:buClr>
            </a:pPr>
            <a:r>
              <a:rPr lang="en-US" sz="2400" b="0" dirty="0">
                <a:solidFill>
                  <a:srgbClr val="00426A"/>
                </a:solidFill>
                <a:latin typeface="Montserrat" panose="00000500000000000000" pitchFamily="2" charset="0"/>
              </a:rPr>
              <a:t>Usually begins around 6 months, not earlier than 4 months</a:t>
            </a:r>
          </a:p>
          <a:p>
            <a:pPr>
              <a:buClr>
                <a:srgbClr val="00426A"/>
              </a:buClr>
            </a:pPr>
            <a:r>
              <a:rPr lang="en-US" sz="2400" b="0" dirty="0">
                <a:solidFill>
                  <a:srgbClr val="00426A"/>
                </a:solidFill>
                <a:latin typeface="Montserrat" panose="00000500000000000000" pitchFamily="2" charset="0"/>
              </a:rPr>
              <a:t>Can sit in a feeding chair with head control</a:t>
            </a:r>
          </a:p>
          <a:p>
            <a:pPr>
              <a:buClr>
                <a:srgbClr val="00426A"/>
              </a:buClr>
            </a:pPr>
            <a:r>
              <a:rPr lang="en-US" sz="2400" b="0" dirty="0">
                <a:solidFill>
                  <a:srgbClr val="00426A"/>
                </a:solidFill>
                <a:latin typeface="Montserrat" panose="00000500000000000000" pitchFamily="2" charset="0"/>
              </a:rPr>
              <a:t>Follows food with eyes</a:t>
            </a:r>
          </a:p>
          <a:p>
            <a:pPr>
              <a:buClr>
                <a:srgbClr val="00426A"/>
              </a:buClr>
            </a:pPr>
            <a:r>
              <a:rPr lang="en-US" sz="2400" b="0" dirty="0">
                <a:solidFill>
                  <a:srgbClr val="00426A"/>
                </a:solidFill>
                <a:latin typeface="Montserrat" panose="00000500000000000000" pitchFamily="2" charset="0"/>
              </a:rPr>
              <a:t>Can use tongue to get food off the spoon and does not push the food out of their mouth</a:t>
            </a:r>
          </a:p>
          <a:p>
            <a:pPr>
              <a:buClr>
                <a:srgbClr val="00426A"/>
              </a:buClr>
            </a:pPr>
            <a:r>
              <a:rPr lang="en-US" sz="2400" b="0" dirty="0">
                <a:solidFill>
                  <a:srgbClr val="00426A"/>
                </a:solidFill>
                <a:latin typeface="Montserrat" panose="00000500000000000000" pitchFamily="2" charset="0"/>
              </a:rPr>
              <a:t>Brings objects to mouth</a:t>
            </a:r>
          </a:p>
        </p:txBody>
      </p:sp>
    </p:spTree>
    <p:extLst>
      <p:ext uri="{BB962C8B-B14F-4D97-AF65-F5344CB8AC3E}">
        <p14:creationId xmlns:p14="http://schemas.microsoft.com/office/powerpoint/2010/main" val="144526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b="1" dirty="0">
                <a:solidFill>
                  <a:srgbClr val="00426A"/>
                </a:solidFill>
                <a:cs typeface="Times New Roman" panose="02020603050405020304" pitchFamily="18" charset="0"/>
              </a:rPr>
              <a:t>Positioning for Success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Autofit/>
          </a:bodyPr>
          <a:lstStyle/>
          <a:p>
            <a:pPr>
              <a:buClr>
                <a:schemeClr val="tx1"/>
              </a:buClr>
            </a:pPr>
            <a:r>
              <a:rPr lang="en-US" b="0" dirty="0">
                <a:solidFill>
                  <a:srgbClr val="00426A"/>
                </a:solidFill>
                <a:latin typeface="Montserrat" panose="00000500000000000000" pitchFamily="2" charset="0"/>
              </a:rPr>
              <a:t>Sitting upright</a:t>
            </a:r>
          </a:p>
          <a:p>
            <a:pPr>
              <a:buClr>
                <a:schemeClr val="tx1"/>
              </a:buClr>
            </a:pPr>
            <a:r>
              <a:rPr lang="en-US" b="0" dirty="0">
                <a:solidFill>
                  <a:srgbClr val="00426A"/>
                </a:solidFill>
                <a:latin typeface="Montserrat" panose="00000500000000000000" pitchFamily="2" charset="0"/>
              </a:rPr>
              <a:t>Head, neck and truck aligned</a:t>
            </a:r>
          </a:p>
          <a:p>
            <a:pPr>
              <a:buClr>
                <a:schemeClr val="tx1"/>
              </a:buClr>
            </a:pPr>
            <a:r>
              <a:rPr lang="en-US" b="0" dirty="0">
                <a:solidFill>
                  <a:srgbClr val="00426A"/>
                </a:solidFill>
                <a:latin typeface="Montserrat" panose="00000500000000000000" pitchFamily="2" charset="0"/>
                <a:ea typeface="Calibri" panose="020F0502020204030204" pitchFamily="34" charset="0"/>
                <a:cs typeface="Calibri" panose="020F0502020204030204" pitchFamily="34" charset="0"/>
              </a:rPr>
              <a:t>Bolsters</a:t>
            </a:r>
            <a:r>
              <a:rPr lang="en-US" b="0" dirty="0">
                <a:solidFill>
                  <a:srgbClr val="00426A"/>
                </a:solidFill>
                <a:latin typeface="Montserrat" panose="00000500000000000000" pitchFamily="2" charset="0"/>
              </a:rPr>
              <a:t> for support</a:t>
            </a:r>
          </a:p>
          <a:p>
            <a:pPr>
              <a:buClr>
                <a:schemeClr val="tx1"/>
              </a:buClr>
            </a:pPr>
            <a:r>
              <a:rPr lang="en-US" b="0" dirty="0">
                <a:solidFill>
                  <a:srgbClr val="00426A"/>
                </a:solidFill>
                <a:latin typeface="Montserrat" panose="00000500000000000000" pitchFamily="2" charset="0"/>
              </a:rPr>
              <a:t>Footrests in place</a:t>
            </a:r>
          </a:p>
          <a:p>
            <a:pPr>
              <a:buClr>
                <a:schemeClr val="tx1"/>
              </a:buClr>
            </a:pPr>
            <a:r>
              <a:rPr lang="en-US" b="0" dirty="0">
                <a:solidFill>
                  <a:srgbClr val="00426A"/>
                </a:solidFill>
                <a:latin typeface="Montserrat" panose="00000500000000000000" pitchFamily="2" charset="0"/>
              </a:rPr>
              <a:t>Safety straps secured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9781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 child, indoor, little&#10;&#10;Description automatically generated">
            <a:extLst>
              <a:ext uri="{FF2B5EF4-FFF2-40B4-BE49-F238E27FC236}">
                <a16:creationId xmlns:a16="http://schemas.microsoft.com/office/drawing/2014/main" id="{AD93E439-7C51-4BAD-9ACE-BC9156EF81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446103" y="640263"/>
            <a:ext cx="2819430" cy="1344975"/>
          </a:xfrm>
        </p:spPr>
        <p:txBody>
          <a:bodyPr>
            <a:normAutofit/>
          </a:bodyPr>
          <a:lstStyle/>
          <a:p>
            <a:r>
              <a:rPr lang="en-US" sz="3000" b="1" dirty="0">
                <a:solidFill>
                  <a:srgbClr val="00426A"/>
                </a:solidFill>
                <a:cs typeface="Times New Roman" panose="02020603050405020304" pitchFamily="18" charset="0"/>
              </a:rPr>
              <a:t>Fine and Oral Motor Skill Development</a:t>
            </a:r>
          </a:p>
        </p:txBody>
      </p:sp>
      <p:sp>
        <p:nvSpPr>
          <p:cNvPr id="7" name="Content Placeholder 6">
            <a:extLst>
              <a:ext uri="{FF2B5EF4-FFF2-40B4-BE49-F238E27FC236}">
                <a16:creationId xmlns:a16="http://schemas.microsoft.com/office/drawing/2014/main" id="{54BDFD76-A7E8-4D3A-8A1B-A99439BE3ABC}"/>
              </a:ext>
            </a:extLst>
          </p:cNvPr>
          <p:cNvSpPr>
            <a:spLocks noGrp="1"/>
          </p:cNvSpPr>
          <p:nvPr>
            <p:ph idx="1"/>
          </p:nvPr>
        </p:nvSpPr>
        <p:spPr>
          <a:xfrm>
            <a:off x="445582" y="2121763"/>
            <a:ext cx="2823620" cy="3773010"/>
          </a:xfrm>
        </p:spPr>
        <p:txBody>
          <a:bodyPr>
            <a:normAutofit fontScale="92500"/>
          </a:bodyPr>
          <a:lstStyle/>
          <a:p>
            <a:pPr marL="0" indent="0">
              <a:spcBef>
                <a:spcPts val="1200"/>
              </a:spcBef>
              <a:buClr>
                <a:srgbClr val="00426A"/>
              </a:buClr>
              <a:buNone/>
            </a:pPr>
            <a:r>
              <a:rPr lang="en-US" sz="1800" b="0" dirty="0">
                <a:solidFill>
                  <a:srgbClr val="00426A"/>
                </a:solidFill>
                <a:latin typeface="Montserrat" panose="00000500000000000000" pitchFamily="2" charset="0"/>
              </a:rPr>
              <a:t>Transfer items from one hand to the other hand</a:t>
            </a:r>
          </a:p>
          <a:p>
            <a:pPr marL="0" indent="0">
              <a:spcBef>
                <a:spcPts val="1200"/>
              </a:spcBef>
              <a:buClr>
                <a:srgbClr val="00426A"/>
              </a:buClr>
              <a:buNone/>
            </a:pPr>
            <a:r>
              <a:rPr lang="en-US" sz="1800" b="0" dirty="0">
                <a:solidFill>
                  <a:srgbClr val="00426A"/>
                </a:solidFill>
                <a:latin typeface="Montserrat" panose="00000500000000000000" pitchFamily="2" charset="0"/>
              </a:rPr>
              <a:t>Pincer grasp</a:t>
            </a:r>
          </a:p>
          <a:p>
            <a:pPr marL="0" indent="0">
              <a:spcBef>
                <a:spcPts val="1200"/>
              </a:spcBef>
              <a:buClr>
                <a:srgbClr val="00426A"/>
              </a:buClr>
              <a:buNone/>
            </a:pPr>
            <a:r>
              <a:rPr lang="en-US" sz="1800" b="0" dirty="0">
                <a:solidFill>
                  <a:srgbClr val="00426A"/>
                </a:solidFill>
                <a:latin typeface="Montserrat" panose="00000500000000000000" pitchFamily="2" charset="0"/>
              </a:rPr>
              <a:t>Moves hand to mouth with food</a:t>
            </a:r>
          </a:p>
          <a:p>
            <a:pPr marL="0" indent="0">
              <a:spcBef>
                <a:spcPts val="1200"/>
              </a:spcBef>
              <a:buClr>
                <a:srgbClr val="00426A"/>
              </a:buClr>
              <a:buNone/>
            </a:pPr>
            <a:r>
              <a:rPr lang="en-US" sz="1800" b="0" dirty="0">
                <a:solidFill>
                  <a:srgbClr val="00426A"/>
                </a:solidFill>
                <a:latin typeface="Montserrat" panose="00000500000000000000" pitchFamily="2" charset="0"/>
              </a:rPr>
              <a:t>Dips food with spoon</a:t>
            </a:r>
          </a:p>
          <a:p>
            <a:pPr marL="0" indent="0">
              <a:spcBef>
                <a:spcPts val="1200"/>
              </a:spcBef>
              <a:buClr>
                <a:srgbClr val="00426A"/>
              </a:buClr>
              <a:buNone/>
            </a:pPr>
            <a:r>
              <a:rPr lang="en-US" sz="1800" b="0" dirty="0">
                <a:solidFill>
                  <a:srgbClr val="00426A"/>
                </a:solidFill>
                <a:latin typeface="Montserrat" panose="00000500000000000000" pitchFamily="2" charset="0"/>
              </a:rPr>
              <a:t>Feeds self with spoon</a:t>
            </a:r>
          </a:p>
          <a:p>
            <a:pPr marL="0" indent="0">
              <a:spcBef>
                <a:spcPts val="1200"/>
              </a:spcBef>
              <a:buClr>
                <a:srgbClr val="00426A"/>
              </a:buClr>
              <a:buNone/>
            </a:pPr>
            <a:r>
              <a:rPr lang="en-US" sz="1800" b="0" dirty="0">
                <a:solidFill>
                  <a:srgbClr val="00426A"/>
                </a:solidFill>
                <a:latin typeface="Montserrat" panose="00000500000000000000" pitchFamily="2" charset="0"/>
              </a:rPr>
              <a:t>Curves lips around cup</a:t>
            </a:r>
          </a:p>
          <a:p>
            <a:pPr marL="0" indent="0">
              <a:spcBef>
                <a:spcPts val="1200"/>
              </a:spcBef>
              <a:buClr>
                <a:srgbClr val="00426A"/>
              </a:buClr>
              <a:buNone/>
            </a:pPr>
            <a:r>
              <a:rPr lang="en-US" sz="1800" b="0" dirty="0">
                <a:solidFill>
                  <a:srgbClr val="00426A"/>
                </a:solidFill>
                <a:latin typeface="Montserrat" panose="00000500000000000000" pitchFamily="2" charset="0"/>
              </a:rPr>
              <a:t>Holds cup with two hands</a:t>
            </a:r>
          </a:p>
          <a:p>
            <a:pPr marL="0" indent="0">
              <a:spcBef>
                <a:spcPts val="1200"/>
              </a:spcBef>
              <a:buClr>
                <a:srgbClr val="00426A"/>
              </a:buClr>
              <a:buNone/>
            </a:pPr>
            <a:r>
              <a:rPr lang="en-US" sz="1800" b="0" dirty="0">
                <a:solidFill>
                  <a:srgbClr val="00426A"/>
                </a:solidFill>
                <a:latin typeface="Montserrat" panose="00000500000000000000" pitchFamily="2" charset="0"/>
              </a:rPr>
              <a:t>Drinks from a straw</a:t>
            </a:r>
          </a:p>
          <a:p>
            <a:endParaRPr lang="en-US" sz="1600" dirty="0"/>
          </a:p>
        </p:txBody>
      </p:sp>
    </p:spTree>
    <p:extLst>
      <p:ext uri="{BB962C8B-B14F-4D97-AF65-F5344CB8AC3E}">
        <p14:creationId xmlns:p14="http://schemas.microsoft.com/office/powerpoint/2010/main" val="255716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b="1" dirty="0">
                <a:solidFill>
                  <a:srgbClr val="00426A"/>
                </a:solidFill>
                <a:cs typeface="Times New Roman" panose="02020603050405020304" pitchFamily="18" charset="0"/>
              </a:rPr>
              <a:t>Foods for children 6-24 months</a:t>
            </a:r>
          </a:p>
        </p:txBody>
      </p:sp>
      <p:sp>
        <p:nvSpPr>
          <p:cNvPr id="3" name="Content Placeholder 2"/>
          <p:cNvSpPr>
            <a:spLocks noGrp="1"/>
          </p:cNvSpPr>
          <p:nvPr>
            <p:ph idx="1"/>
          </p:nvPr>
        </p:nvSpPr>
        <p:spPr>
          <a:xfrm>
            <a:off x="3724073" y="2438400"/>
            <a:ext cx="5067230" cy="3785419"/>
          </a:xfrm>
        </p:spPr>
        <p:txBody>
          <a:bodyPr>
            <a:normAutofit fontScale="92500" lnSpcReduction="10000"/>
          </a:bodyPr>
          <a:lstStyle/>
          <a:p>
            <a:pPr marL="0" indent="0">
              <a:spcBef>
                <a:spcPts val="1200"/>
              </a:spcBef>
              <a:buClr>
                <a:srgbClr val="00426A"/>
              </a:buClr>
              <a:buNone/>
            </a:pPr>
            <a:r>
              <a:rPr lang="en-US" sz="2200" dirty="0">
                <a:solidFill>
                  <a:srgbClr val="00426A"/>
                </a:solidFill>
                <a:latin typeface="Montserrat" panose="00000500000000000000" pitchFamily="2" charset="0"/>
              </a:rPr>
              <a:t>H</a:t>
            </a:r>
            <a:r>
              <a:rPr lang="en-US" sz="2200" b="0" dirty="0">
                <a:solidFill>
                  <a:srgbClr val="00426A"/>
                </a:solidFill>
                <a:latin typeface="Montserrat" panose="00000500000000000000" pitchFamily="2" charset="0"/>
              </a:rPr>
              <a:t>uman milk or </a:t>
            </a:r>
            <a:r>
              <a:rPr lang="en-US" sz="2200" dirty="0">
                <a:solidFill>
                  <a:srgbClr val="00426A"/>
                </a:solidFill>
                <a:latin typeface="Montserrat" panose="00000500000000000000" pitchFamily="2" charset="0"/>
              </a:rPr>
              <a:t>infant </a:t>
            </a:r>
            <a:r>
              <a:rPr lang="en-US" sz="2200" b="0" dirty="0">
                <a:solidFill>
                  <a:srgbClr val="00426A"/>
                </a:solidFill>
                <a:latin typeface="Montserrat" panose="00000500000000000000" pitchFamily="2" charset="0"/>
              </a:rPr>
              <a:t>formula should be served to at least 12 months</a:t>
            </a:r>
          </a:p>
          <a:p>
            <a:pPr marL="0" indent="0">
              <a:spcBef>
                <a:spcPts val="1200"/>
              </a:spcBef>
              <a:buClr>
                <a:srgbClr val="00426A"/>
              </a:buClr>
              <a:buNone/>
            </a:pPr>
            <a:r>
              <a:rPr lang="en-US" sz="2200" b="0" dirty="0">
                <a:solidFill>
                  <a:srgbClr val="00426A"/>
                </a:solidFill>
                <a:latin typeface="Montserrat" panose="00000500000000000000" pitchFamily="2" charset="0"/>
              </a:rPr>
              <a:t>Offer a wide variety of healthy foods from all the food groups</a:t>
            </a:r>
          </a:p>
          <a:p>
            <a:pPr marL="0" indent="0">
              <a:spcBef>
                <a:spcPts val="1200"/>
              </a:spcBef>
              <a:buClr>
                <a:srgbClr val="00426A"/>
              </a:buClr>
              <a:buNone/>
            </a:pPr>
            <a:r>
              <a:rPr lang="en-US" sz="2200" b="0" dirty="0">
                <a:solidFill>
                  <a:srgbClr val="00426A"/>
                </a:solidFill>
                <a:latin typeface="Montserrat" panose="00000500000000000000" pitchFamily="2" charset="0"/>
              </a:rPr>
              <a:t>Vary textures of foods such as pureed, mashed, diced</a:t>
            </a:r>
          </a:p>
          <a:p>
            <a:pPr marL="0" indent="0">
              <a:spcBef>
                <a:spcPts val="1200"/>
              </a:spcBef>
              <a:buClr>
                <a:srgbClr val="00426A"/>
              </a:buClr>
              <a:buNone/>
            </a:pPr>
            <a:r>
              <a:rPr lang="en-US" sz="2200" b="0" dirty="0">
                <a:solidFill>
                  <a:srgbClr val="00426A"/>
                </a:solidFill>
                <a:latin typeface="Montserrat" panose="00000500000000000000" pitchFamily="2" charset="0"/>
              </a:rPr>
              <a:t>Provide repeated experiences with fruits and vegetables</a:t>
            </a:r>
          </a:p>
          <a:p>
            <a:pPr marL="0" indent="0">
              <a:spcBef>
                <a:spcPts val="1200"/>
              </a:spcBef>
              <a:buClr>
                <a:srgbClr val="00426A"/>
              </a:buClr>
              <a:buNone/>
            </a:pPr>
            <a:r>
              <a:rPr lang="en-US" sz="2200" b="0" dirty="0">
                <a:solidFill>
                  <a:srgbClr val="00426A"/>
                </a:solidFill>
                <a:latin typeface="Montserrat" panose="00000500000000000000" pitchFamily="2" charset="0"/>
              </a:rPr>
              <a:t>Avoid foods which pose a choking hazard</a:t>
            </a:r>
          </a:p>
          <a:p>
            <a:pPr marL="0" indent="0">
              <a:spcBef>
                <a:spcPts val="1200"/>
              </a:spcBef>
              <a:buClr>
                <a:srgbClr val="00426A"/>
              </a:buClr>
              <a:buNone/>
            </a:pPr>
            <a:r>
              <a:rPr lang="en-US" sz="2200" b="0" dirty="0">
                <a:solidFill>
                  <a:srgbClr val="00426A"/>
                </a:solidFill>
                <a:latin typeface="Montserrat" panose="00000500000000000000" pitchFamily="2" charset="0"/>
              </a:rPr>
              <a:t>Avoid foods with added sugar and high sodium</a:t>
            </a:r>
          </a:p>
          <a:p>
            <a:pPr>
              <a:buClr>
                <a:schemeClr val="tx1"/>
              </a:buClr>
            </a:pPr>
            <a:endParaRPr lang="en-US" sz="1700" b="0" dirty="0"/>
          </a:p>
        </p:txBody>
      </p:sp>
      <p:pic>
        <p:nvPicPr>
          <p:cNvPr id="6" name="Picture 5" descr="A baby in a highchair&#10;&#10;Description automatically generated with low confidence">
            <a:extLst>
              <a:ext uri="{FF2B5EF4-FFF2-40B4-BE49-F238E27FC236}">
                <a16:creationId xmlns:a16="http://schemas.microsoft.com/office/drawing/2014/main" id="{5C384672-B439-4C94-AD45-E4C49D24E6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0"/>
            <a:ext cx="3476673" cy="6622867"/>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C06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762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a:solidFill>
                  <a:srgbClr val="00426A"/>
                </a:solidFill>
                <a:cs typeface="Times New Roman" panose="02020603050405020304" pitchFamily="18" charset="0"/>
              </a:rPr>
              <a:t>Challenges</a:t>
            </a:r>
          </a:p>
        </p:txBody>
      </p:sp>
      <p:sp>
        <p:nvSpPr>
          <p:cNvPr id="3" name="Content Placeholder 2"/>
          <p:cNvSpPr>
            <a:spLocks noGrp="1"/>
          </p:cNvSpPr>
          <p:nvPr>
            <p:ph idx="1"/>
          </p:nvPr>
        </p:nvSpPr>
        <p:spPr/>
        <p:txBody>
          <a:bodyPr anchor="t">
            <a:normAutofit/>
          </a:bodyPr>
          <a:lstStyle/>
          <a:p>
            <a:pPr marL="0" indent="0">
              <a:buClr>
                <a:srgbClr val="00426A"/>
              </a:buClr>
              <a:buNone/>
            </a:pPr>
            <a:r>
              <a:rPr lang="en-US" sz="2600" b="0" dirty="0">
                <a:solidFill>
                  <a:srgbClr val="00426A"/>
                </a:solidFill>
                <a:latin typeface="Montserrat" panose="00000500000000000000" pitchFamily="2" charset="0"/>
              </a:rPr>
              <a:t>Varied Appetites </a:t>
            </a:r>
          </a:p>
          <a:p>
            <a:pPr marL="0" indent="0">
              <a:buClr>
                <a:srgbClr val="00426A"/>
              </a:buClr>
              <a:buNone/>
            </a:pPr>
            <a:r>
              <a:rPr lang="en-US" sz="2600" b="0" dirty="0">
                <a:solidFill>
                  <a:srgbClr val="00426A"/>
                </a:solidFill>
                <a:latin typeface="Montserrat" panose="00000500000000000000" pitchFamily="2" charset="0"/>
              </a:rPr>
              <a:t>Picky Eating</a:t>
            </a:r>
          </a:p>
          <a:p>
            <a:pPr marL="0" indent="0">
              <a:buClr>
                <a:srgbClr val="00426A"/>
              </a:buClr>
              <a:buNone/>
            </a:pPr>
            <a:r>
              <a:rPr lang="en-US" sz="2600" b="0" dirty="0">
                <a:solidFill>
                  <a:srgbClr val="00426A"/>
                </a:solidFill>
                <a:latin typeface="Montserrat" panose="00000500000000000000" pitchFamily="2" charset="0"/>
              </a:rPr>
              <a:t>Food Jags</a:t>
            </a:r>
          </a:p>
          <a:p>
            <a:pPr marL="0" indent="0">
              <a:buClr>
                <a:srgbClr val="00426A"/>
              </a:buClr>
              <a:buNone/>
            </a:pPr>
            <a:r>
              <a:rPr lang="en-US" sz="2600" dirty="0">
                <a:solidFill>
                  <a:srgbClr val="00426A"/>
                </a:solidFill>
                <a:latin typeface="Montserrat" panose="00000500000000000000" pitchFamily="2" charset="0"/>
              </a:rPr>
              <a:t>Sensory Processing                                                  Challenges</a:t>
            </a:r>
            <a:endParaRPr lang="en-US" sz="2600" b="0" dirty="0">
              <a:solidFill>
                <a:srgbClr val="00426A"/>
              </a:solidFill>
              <a:latin typeface="Montserrat" panose="00000500000000000000" pitchFamily="2" charset="0"/>
            </a:endParaRPr>
          </a:p>
        </p:txBody>
      </p:sp>
      <p:pic>
        <p:nvPicPr>
          <p:cNvPr id="5" name="Picture 4">
            <a:extLst>
              <a:ext uri="{FF2B5EF4-FFF2-40B4-BE49-F238E27FC236}">
                <a16:creationId xmlns:a16="http://schemas.microsoft.com/office/drawing/2014/main" id="{236B063C-728B-4E3E-86D6-44E0EACE827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12920" y="653327"/>
            <a:ext cx="4389120" cy="4389120"/>
          </a:xfrm>
          <a:prstGeom prst="rect">
            <a:avLst/>
          </a:prstGeom>
        </p:spPr>
      </p:pic>
    </p:spTree>
    <p:extLst>
      <p:ext uri="{BB962C8B-B14F-4D97-AF65-F5344CB8AC3E}">
        <p14:creationId xmlns:p14="http://schemas.microsoft.com/office/powerpoint/2010/main" val="4269174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63"/>
          <p:cNvSpPr txBox="1">
            <a:spLocks noGrp="1"/>
          </p:cNvSpPr>
          <p:nvPr>
            <p:ph type="title"/>
          </p:nvPr>
        </p:nvSpPr>
        <p:spPr>
          <a:xfrm>
            <a:off x="509450" y="613954"/>
            <a:ext cx="8634549" cy="1019883"/>
          </a:xfrm>
          <a:prstGeom prst="rect">
            <a:avLst/>
          </a:prstGeom>
        </p:spPr>
        <p:txBody>
          <a:bodyPr spcFirstLastPara="1" vert="horz" wrap="square" lIns="91425" tIns="91425" rIns="91425" bIns="91425" rtlCol="0" anchor="t" anchorCtr="0">
            <a:noAutofit/>
          </a:bodyPr>
          <a:lstStyle/>
          <a:p>
            <a:r>
              <a:rPr lang="en" b="1" dirty="0">
                <a:solidFill>
                  <a:srgbClr val="00426A"/>
                </a:solidFill>
                <a:ea typeface="Times New Roman"/>
                <a:cs typeface="Times New Roman" panose="02020603050405020304" pitchFamily="18" charset="0"/>
                <a:sym typeface="Times New Roman"/>
              </a:rPr>
              <a:t>State Early Intervention Programs</a:t>
            </a:r>
            <a:endParaRPr b="1" dirty="0">
              <a:solidFill>
                <a:srgbClr val="00426A"/>
              </a:solidFill>
              <a:ea typeface="Times New Roman"/>
              <a:cs typeface="Times New Roman" panose="02020603050405020304" pitchFamily="18" charset="0"/>
              <a:sym typeface="Times New Roman"/>
            </a:endParaRPr>
          </a:p>
        </p:txBody>
      </p:sp>
      <p:sp>
        <p:nvSpPr>
          <p:cNvPr id="356" name="Google Shape;356;p63"/>
          <p:cNvSpPr txBox="1">
            <a:spLocks noGrp="1"/>
          </p:cNvSpPr>
          <p:nvPr>
            <p:ph type="body" idx="1"/>
          </p:nvPr>
        </p:nvSpPr>
        <p:spPr>
          <a:xfrm>
            <a:off x="311700" y="1722419"/>
            <a:ext cx="8520600" cy="3787139"/>
          </a:xfrm>
          <a:prstGeom prst="rect">
            <a:avLst/>
          </a:prstGeom>
        </p:spPr>
        <p:txBody>
          <a:bodyPr spcFirstLastPara="1" vert="horz" wrap="square" lIns="91425" tIns="91425" rIns="91425" bIns="91425" rtlCol="0" anchor="t" anchorCtr="0">
            <a:noAutofit/>
          </a:bodyPr>
          <a:lstStyle/>
          <a:p>
            <a:pPr marL="120647" indent="0">
              <a:lnSpc>
                <a:spcPct val="100000"/>
              </a:lnSpc>
              <a:spcBef>
                <a:spcPts val="900"/>
              </a:spcBef>
              <a:buClr>
                <a:srgbClr val="00426A"/>
              </a:buClr>
              <a:buSzPts val="1700"/>
              <a:buNone/>
            </a:pPr>
            <a:r>
              <a:rPr lang="en" sz="2400" u="sng" dirty="0">
                <a:solidFill>
                  <a:srgbClr val="00426A"/>
                </a:solidFill>
                <a:latin typeface="Montserrat" panose="00000500000000000000" pitchFamily="2" charset="0"/>
                <a:ea typeface="Times New Roman"/>
                <a:cs typeface="Arial" panose="020B0604020202020204" pitchFamily="34" charset="0"/>
                <a:sym typeface="Times New Roman"/>
              </a:rPr>
              <a:t>Mission</a:t>
            </a:r>
            <a:r>
              <a:rPr lang="en" sz="2400" dirty="0">
                <a:solidFill>
                  <a:srgbClr val="00426A"/>
                </a:solidFill>
                <a:latin typeface="Montserrat" panose="00000500000000000000" pitchFamily="2" charset="0"/>
                <a:ea typeface="Times New Roman"/>
                <a:cs typeface="Arial" panose="020B0604020202020204" pitchFamily="34" charset="0"/>
                <a:sym typeface="Times New Roman"/>
              </a:rPr>
              <a:t>: to identify and evaluate </a:t>
            </a:r>
            <a:r>
              <a:rPr lang="en" sz="2400" u="sng" dirty="0">
                <a:solidFill>
                  <a:srgbClr val="00426A"/>
                </a:solidFill>
                <a:latin typeface="Montserrat" panose="00000500000000000000" pitchFamily="2" charset="0"/>
                <a:ea typeface="Times New Roman"/>
                <a:cs typeface="Arial" panose="020B0604020202020204" pitchFamily="34" charset="0"/>
                <a:sym typeface="Times New Roman"/>
              </a:rPr>
              <a:t>as early as possible</a:t>
            </a:r>
            <a:r>
              <a:rPr lang="en" sz="2400" dirty="0">
                <a:solidFill>
                  <a:srgbClr val="00426A"/>
                </a:solidFill>
                <a:latin typeface="Montserrat" panose="00000500000000000000" pitchFamily="2" charset="0"/>
                <a:ea typeface="Times New Roman"/>
                <a:cs typeface="Arial" panose="020B0604020202020204" pitchFamily="34" charset="0"/>
                <a:sym typeface="Times New Roman"/>
              </a:rPr>
              <a:t> children whose healthy development is compromised and provide for appropriate intervention to improve child and family development.</a:t>
            </a:r>
            <a:endParaRPr sz="2400" dirty="0">
              <a:solidFill>
                <a:srgbClr val="00426A"/>
              </a:solidFill>
              <a:latin typeface="Montserrat" panose="00000500000000000000" pitchFamily="2" charset="0"/>
              <a:ea typeface="Times New Roman"/>
              <a:cs typeface="Arial" panose="020B0604020202020204" pitchFamily="34" charset="0"/>
              <a:sym typeface="Times New Roman"/>
            </a:endParaRPr>
          </a:p>
          <a:p>
            <a:pPr marL="120647" indent="0">
              <a:lnSpc>
                <a:spcPct val="100000"/>
              </a:lnSpc>
              <a:spcBef>
                <a:spcPts val="900"/>
              </a:spcBef>
              <a:buClr>
                <a:srgbClr val="00426A"/>
              </a:buClr>
              <a:buSzPts val="1700"/>
              <a:buNone/>
            </a:pPr>
            <a:r>
              <a:rPr lang="en" sz="2400" dirty="0">
                <a:solidFill>
                  <a:srgbClr val="00426A"/>
                </a:solidFill>
                <a:latin typeface="Montserrat" panose="00000500000000000000" pitchFamily="2" charset="0"/>
                <a:ea typeface="Times New Roman"/>
                <a:cs typeface="Arial" panose="020B0604020202020204" pitchFamily="34" charset="0"/>
                <a:sym typeface="Times New Roman"/>
              </a:rPr>
              <a:t>Early help makes a difference!</a:t>
            </a:r>
          </a:p>
          <a:p>
            <a:pPr marL="0" indent="0">
              <a:spcBef>
                <a:spcPts val="1400"/>
              </a:spcBef>
              <a:spcAft>
                <a:spcPts val="1600"/>
              </a:spcAft>
              <a:buNone/>
            </a:pPr>
            <a:endParaRPr sz="1500" dirty="0">
              <a:solidFill>
                <a:schemeClr val="dk1"/>
              </a:solidFill>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7044-505C-441B-B6F4-D4E45116E03F}"/>
              </a:ext>
            </a:extLst>
          </p:cNvPr>
          <p:cNvSpPr>
            <a:spLocks noGrp="1"/>
          </p:cNvSpPr>
          <p:nvPr>
            <p:ph type="title"/>
          </p:nvPr>
        </p:nvSpPr>
        <p:spPr/>
        <p:txBody>
          <a:bodyPr>
            <a:noAutofit/>
          </a:bodyPr>
          <a:lstStyle/>
          <a:p>
            <a:br>
              <a:rPr lang="en-US" sz="4000" b="1" dirty="0">
                <a:cs typeface="Arial" panose="020B0604020202020204" pitchFamily="34" charset="0"/>
              </a:rPr>
            </a:br>
            <a:r>
              <a:rPr lang="en-US" b="1" dirty="0">
                <a:solidFill>
                  <a:srgbClr val="00426A"/>
                </a:solidFill>
                <a:cs typeface="Times New Roman" panose="02020603050405020304" pitchFamily="18" charset="0"/>
              </a:rPr>
              <a:t>Engaging with families</a:t>
            </a:r>
            <a:br>
              <a:rPr lang="en-US" sz="4000" b="1" dirty="0">
                <a:cs typeface="Arial" panose="020B0604020202020204" pitchFamily="34" charset="0"/>
              </a:rPr>
            </a:br>
            <a:endParaRPr lang="en-US" sz="4000" b="1" dirty="0">
              <a:cs typeface="Arial" panose="020B0604020202020204" pitchFamily="34" charset="0"/>
            </a:endParaRPr>
          </a:p>
        </p:txBody>
      </p:sp>
      <p:sp>
        <p:nvSpPr>
          <p:cNvPr id="3" name="Content Placeholder 2">
            <a:extLst>
              <a:ext uri="{FF2B5EF4-FFF2-40B4-BE49-F238E27FC236}">
                <a16:creationId xmlns:a16="http://schemas.microsoft.com/office/drawing/2014/main" id="{FBEAFCA7-7817-40DB-81C7-86B384E4FA0B}"/>
              </a:ext>
            </a:extLst>
          </p:cNvPr>
          <p:cNvSpPr>
            <a:spLocks noGrp="1"/>
          </p:cNvSpPr>
          <p:nvPr>
            <p:ph idx="1"/>
          </p:nvPr>
        </p:nvSpPr>
        <p:spPr/>
        <p:txBody>
          <a:bodyPr>
            <a:normAutofit/>
          </a:bodyPr>
          <a:lstStyle/>
          <a:p>
            <a:pPr>
              <a:lnSpc>
                <a:spcPct val="100000"/>
              </a:lnSpc>
              <a:spcBef>
                <a:spcPts val="1200"/>
              </a:spcBef>
              <a:buClr>
                <a:srgbClr val="00426A"/>
              </a:buClr>
            </a:pPr>
            <a:r>
              <a:rPr lang="en-US" sz="2400" dirty="0">
                <a:solidFill>
                  <a:srgbClr val="00426A"/>
                </a:solidFill>
                <a:latin typeface="Montserrat" panose="00000500000000000000" pitchFamily="2" charset="0"/>
                <a:cs typeface="Arial" panose="020B0604020202020204" pitchFamily="34" charset="0"/>
              </a:rPr>
              <a:t>Using milestone trackers to:</a:t>
            </a:r>
          </a:p>
          <a:p>
            <a:pPr lvl="1">
              <a:lnSpc>
                <a:spcPct val="100000"/>
              </a:lnSpc>
              <a:spcBef>
                <a:spcPts val="1200"/>
              </a:spcBef>
              <a:buClr>
                <a:srgbClr val="00426A"/>
              </a:buClr>
            </a:pPr>
            <a:r>
              <a:rPr lang="en-US" dirty="0">
                <a:solidFill>
                  <a:srgbClr val="00426A"/>
                </a:solidFill>
                <a:latin typeface="Montserrat" panose="00000500000000000000" pitchFamily="2" charset="0"/>
                <a:cs typeface="Arial" panose="020B0604020202020204" pitchFamily="34" charset="0"/>
              </a:rPr>
              <a:t>Help celebrate milestones and catch missed milestones early</a:t>
            </a:r>
          </a:p>
          <a:p>
            <a:pPr lvl="1">
              <a:lnSpc>
                <a:spcPct val="100000"/>
              </a:lnSpc>
              <a:spcBef>
                <a:spcPts val="1200"/>
              </a:spcBef>
              <a:buClr>
                <a:srgbClr val="00426A"/>
              </a:buClr>
            </a:pPr>
            <a:r>
              <a:rPr lang="en-US" dirty="0">
                <a:solidFill>
                  <a:srgbClr val="00426A"/>
                </a:solidFill>
                <a:latin typeface="Montserrat" panose="00000500000000000000" pitchFamily="2" charset="0"/>
                <a:cs typeface="Arial" panose="020B0604020202020204" pitchFamily="34" charset="0"/>
              </a:rPr>
              <a:t>Guide conversations and support your observations if you want to discuss concerns with families</a:t>
            </a:r>
          </a:p>
          <a:p>
            <a:pPr>
              <a:lnSpc>
                <a:spcPct val="100000"/>
              </a:lnSpc>
              <a:spcBef>
                <a:spcPts val="1200"/>
              </a:spcBef>
              <a:buClr>
                <a:srgbClr val="00426A"/>
              </a:buClr>
            </a:pPr>
            <a:r>
              <a:rPr lang="en-US" sz="2400" dirty="0">
                <a:solidFill>
                  <a:srgbClr val="00426A"/>
                </a:solidFill>
                <a:latin typeface="Montserrat" panose="00000500000000000000" pitchFamily="2" charset="0"/>
                <a:cs typeface="Arial" panose="020B0604020202020204" pitchFamily="34" charset="0"/>
              </a:rPr>
              <a:t>Encouraging parents to talk with their child’s healthcare provider and to seek your states Early Intervention Program.</a:t>
            </a:r>
          </a:p>
        </p:txBody>
      </p:sp>
    </p:spTree>
    <p:extLst>
      <p:ext uri="{BB962C8B-B14F-4D97-AF65-F5344CB8AC3E}">
        <p14:creationId xmlns:p14="http://schemas.microsoft.com/office/powerpoint/2010/main" val="2050734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85599" y="1800228"/>
            <a:ext cx="5530850" cy="1325563"/>
          </a:xfrm>
        </p:spPr>
        <p:txBody>
          <a:bodyPr>
            <a:noAutofit/>
          </a:bodyPr>
          <a:lstStyle/>
          <a:p>
            <a:r>
              <a:rPr lang="en-US" sz="3600" b="1" dirty="0">
                <a:solidFill>
                  <a:srgbClr val="00426A"/>
                </a:solidFill>
                <a:cs typeface="Times New Roman" panose="02020603050405020304" pitchFamily="18" charset="0"/>
              </a:rPr>
              <a:t>Responsive Feeding in Infants &amp; Toddlers</a:t>
            </a:r>
            <a:endParaRPr lang="en-US" b="1" dirty="0">
              <a:solidFill>
                <a:srgbClr val="00426A"/>
              </a:solidFill>
              <a:cs typeface="Times New Roman" panose="02020603050405020304" pitchFamily="18" charset="0"/>
            </a:endParaRPr>
          </a:p>
        </p:txBody>
      </p:sp>
      <p:pic>
        <p:nvPicPr>
          <p:cNvPr id="7" name="Picture 6">
            <a:extLst>
              <a:ext uri="{FF2B5EF4-FFF2-40B4-BE49-F238E27FC236}">
                <a16:creationId xmlns:a16="http://schemas.microsoft.com/office/drawing/2014/main" id="{EDD32BCF-277D-49C8-9F70-CC392BADCE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650" y="365128"/>
            <a:ext cx="2056949" cy="4754880"/>
          </a:xfrm>
          <a:prstGeom prst="rect">
            <a:avLst/>
          </a:prstGeom>
        </p:spPr>
      </p:pic>
    </p:spTree>
    <p:extLst>
      <p:ext uri="{BB962C8B-B14F-4D97-AF65-F5344CB8AC3E}">
        <p14:creationId xmlns:p14="http://schemas.microsoft.com/office/powerpoint/2010/main" val="890255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797466"/>
          </a:xfrm>
        </p:spPr>
        <p:txBody>
          <a:bodyPr anchor="t">
            <a:normAutofit/>
          </a:bodyPr>
          <a:lstStyle/>
          <a:p>
            <a:r>
              <a:rPr lang="en-US" b="1" dirty="0">
                <a:solidFill>
                  <a:srgbClr val="00426A"/>
                </a:solidFill>
                <a:cs typeface="Times New Roman" panose="02020603050405020304" pitchFamily="18" charset="0"/>
              </a:rPr>
              <a:t>Responsive Feeding</a:t>
            </a:r>
          </a:p>
        </p:txBody>
      </p:sp>
      <p:sp>
        <p:nvSpPr>
          <p:cNvPr id="3" name="Content Placeholder 2"/>
          <p:cNvSpPr>
            <a:spLocks noGrp="1"/>
          </p:cNvSpPr>
          <p:nvPr>
            <p:ph idx="1"/>
          </p:nvPr>
        </p:nvSpPr>
        <p:spPr/>
        <p:txBody>
          <a:bodyPr>
            <a:noAutofit/>
          </a:bodyPr>
          <a:lstStyle/>
          <a:p>
            <a:pPr>
              <a:buClr>
                <a:srgbClr val="00426A"/>
              </a:buClr>
            </a:pPr>
            <a:r>
              <a:rPr lang="en-US" b="0" dirty="0">
                <a:solidFill>
                  <a:srgbClr val="00426A"/>
                </a:solidFill>
                <a:latin typeface="Montserrat" panose="00000500000000000000" pitchFamily="2" charset="0"/>
              </a:rPr>
              <a:t>A  serve and return or back and forth interaction between child and caregiver</a:t>
            </a:r>
            <a:br>
              <a:rPr lang="en-US" b="0" dirty="0">
                <a:solidFill>
                  <a:srgbClr val="00426A"/>
                </a:solidFill>
                <a:latin typeface="Montserrat" panose="00000500000000000000" pitchFamily="2" charset="0"/>
              </a:rPr>
            </a:br>
            <a:endParaRPr lang="en-US" b="0" dirty="0">
              <a:solidFill>
                <a:srgbClr val="00426A"/>
              </a:solidFill>
              <a:latin typeface="Montserrat" panose="00000500000000000000" pitchFamily="2" charset="0"/>
            </a:endParaRPr>
          </a:p>
          <a:p>
            <a:pPr>
              <a:buClr>
                <a:srgbClr val="00426A"/>
              </a:buClr>
            </a:pPr>
            <a:r>
              <a:rPr lang="en-US" b="0" dirty="0">
                <a:solidFill>
                  <a:srgbClr val="00426A"/>
                </a:solidFill>
                <a:latin typeface="Montserrat" panose="00000500000000000000" pitchFamily="2" charset="0"/>
              </a:rPr>
              <a:t>Gives children the opportunity to notice, understand, and trust their bodies' cues</a:t>
            </a:r>
            <a:br>
              <a:rPr lang="en-US" b="0" dirty="0">
                <a:solidFill>
                  <a:srgbClr val="00426A"/>
                </a:solidFill>
                <a:latin typeface="Montserrat" panose="00000500000000000000" pitchFamily="2" charset="0"/>
              </a:rPr>
            </a:br>
            <a:endParaRPr lang="en-US" b="0" dirty="0">
              <a:solidFill>
                <a:srgbClr val="00426A"/>
              </a:solidFill>
              <a:latin typeface="Montserrat" panose="00000500000000000000" pitchFamily="2" charset="0"/>
            </a:endParaRPr>
          </a:p>
          <a:p>
            <a:pPr>
              <a:buClr>
                <a:srgbClr val="00426A"/>
              </a:buClr>
            </a:pPr>
            <a:r>
              <a:rPr lang="en-US" b="0" dirty="0">
                <a:solidFill>
                  <a:srgbClr val="00426A"/>
                </a:solidFill>
                <a:latin typeface="Montserrat" panose="00000500000000000000" pitchFamily="2" charset="0"/>
              </a:rPr>
              <a:t>Helps children to self-regulate food intake</a:t>
            </a:r>
          </a:p>
        </p:txBody>
      </p:sp>
    </p:spTree>
    <p:extLst>
      <p:ext uri="{BB962C8B-B14F-4D97-AF65-F5344CB8AC3E}">
        <p14:creationId xmlns:p14="http://schemas.microsoft.com/office/powerpoint/2010/main" val="301108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Hands holding an apple and an orange">
            <a:extLst>
              <a:ext uri="{FF2B5EF4-FFF2-40B4-BE49-F238E27FC236}">
                <a16:creationId xmlns:a16="http://schemas.microsoft.com/office/drawing/2014/main" id="{DC1CDD55-F0E3-4532-9701-E31FAF19EE0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0" name="Picture 9" descr="Bananas">
            <a:extLst>
              <a:ext uri="{FF2B5EF4-FFF2-40B4-BE49-F238E27FC236}">
                <a16:creationId xmlns:a16="http://schemas.microsoft.com/office/drawing/2014/main" id="{54512229-D403-4356-88D6-9A726E2071D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4" name="Picture 13" descr="Strawberries in a basket">
            <a:extLst>
              <a:ext uri="{FF2B5EF4-FFF2-40B4-BE49-F238E27FC236}">
                <a16:creationId xmlns:a16="http://schemas.microsoft.com/office/drawing/2014/main" id="{DC79F92D-188B-451C-B6B9-00AC10E8984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4757737" y="3996130"/>
            <a:ext cx="4129361" cy="1576910"/>
          </a:xfrm>
        </p:spPr>
        <p:txBody>
          <a:bodyPr vert="horz" lIns="91440" tIns="45720" rIns="91440" bIns="45720" rtlCol="0" anchor="b">
            <a:normAutofit/>
          </a:bodyPr>
          <a:lstStyle/>
          <a:p>
            <a:r>
              <a:rPr lang="en-US" sz="3800" b="1" kern="1200" dirty="0">
                <a:solidFill>
                  <a:srgbClr val="00426A"/>
                </a:solidFill>
                <a:cs typeface="Times New Roman" panose="02020603050405020304" pitchFamily="18" charset="0"/>
              </a:rPr>
              <a:t>What is your favorite fruit?</a:t>
            </a:r>
          </a:p>
        </p:txBody>
      </p:sp>
    </p:spTree>
    <p:extLst>
      <p:ext uri="{BB962C8B-B14F-4D97-AF65-F5344CB8AC3E}">
        <p14:creationId xmlns:p14="http://schemas.microsoft.com/office/powerpoint/2010/main" val="521955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371600" y="228600"/>
            <a:ext cx="6400800" cy="6400800"/>
          </a:xfrm>
          <a:prstGeom prst="ellipse">
            <a:avLst/>
          </a:prstGeom>
          <a:solidFill>
            <a:srgbClr val="00426A"/>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67389969"/>
              </p:ext>
            </p:extLst>
          </p:nvPr>
        </p:nvGraphicFramePr>
        <p:xfrm>
          <a:off x="-304800" y="639763"/>
          <a:ext cx="9448800" cy="557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809461" y="2828836"/>
            <a:ext cx="3051153"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Responsive Feeding</a:t>
            </a:r>
          </a:p>
        </p:txBody>
      </p:sp>
    </p:spTree>
    <p:extLst>
      <p:ext uri="{BB962C8B-B14F-4D97-AF65-F5344CB8AC3E}">
        <p14:creationId xmlns:p14="http://schemas.microsoft.com/office/powerpoint/2010/main" val="1581496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732152"/>
          </a:xfrm>
        </p:spPr>
        <p:txBody>
          <a:bodyPr anchor="t">
            <a:normAutofit fontScale="90000"/>
          </a:bodyPr>
          <a:lstStyle/>
          <a:p>
            <a:r>
              <a:rPr lang="en-US" b="1" dirty="0">
                <a:solidFill>
                  <a:srgbClr val="00426A"/>
                </a:solidFill>
                <a:cs typeface="Times New Roman" panose="02020603050405020304" pitchFamily="18" charset="0"/>
              </a:rPr>
              <a:t>What is the caregiver’s role in responsive feeding?</a:t>
            </a:r>
          </a:p>
        </p:txBody>
      </p:sp>
      <p:sp>
        <p:nvSpPr>
          <p:cNvPr id="3" name="Content Placeholder 2"/>
          <p:cNvSpPr>
            <a:spLocks noGrp="1"/>
          </p:cNvSpPr>
          <p:nvPr>
            <p:ph idx="1"/>
          </p:nvPr>
        </p:nvSpPr>
        <p:spPr>
          <a:xfrm>
            <a:off x="628649" y="1409198"/>
            <a:ext cx="8107577" cy="4351338"/>
          </a:xfrm>
        </p:spPr>
        <p:txBody>
          <a:bodyPr anchor="t">
            <a:noAutofit/>
          </a:bodyPr>
          <a:lstStyle/>
          <a:p>
            <a:pPr>
              <a:spcBef>
                <a:spcPts val="1200"/>
              </a:spcBef>
              <a:buClr>
                <a:srgbClr val="00426A"/>
              </a:buClr>
            </a:pPr>
            <a:r>
              <a:rPr lang="en-US" sz="2200" b="0" dirty="0">
                <a:solidFill>
                  <a:srgbClr val="00426A"/>
                </a:solidFill>
                <a:latin typeface="Montserrat" panose="00000500000000000000" pitchFamily="2" charset="0"/>
              </a:rPr>
              <a:t>Recognize child’s signs</a:t>
            </a:r>
          </a:p>
          <a:p>
            <a:pPr>
              <a:spcBef>
                <a:spcPts val="1200"/>
              </a:spcBef>
              <a:buClr>
                <a:srgbClr val="00426A"/>
              </a:buClr>
            </a:pPr>
            <a:r>
              <a:rPr lang="en-US" sz="2200" b="0" dirty="0">
                <a:solidFill>
                  <a:srgbClr val="00426A"/>
                </a:solidFill>
                <a:latin typeface="Montserrat" panose="00000500000000000000" pitchFamily="2" charset="0"/>
              </a:rPr>
              <a:t>Respond to the child in a prompt, emotionally supportive and appropriate manner</a:t>
            </a:r>
          </a:p>
          <a:p>
            <a:pPr>
              <a:spcBef>
                <a:spcPts val="1200"/>
              </a:spcBef>
              <a:buClr>
                <a:srgbClr val="00426A"/>
              </a:buClr>
            </a:pPr>
            <a:r>
              <a:rPr lang="en-US" sz="2200" b="0" dirty="0">
                <a:solidFill>
                  <a:srgbClr val="00426A"/>
                </a:solidFill>
                <a:latin typeface="Montserrat" panose="00000500000000000000" pitchFamily="2" charset="0"/>
              </a:rPr>
              <a:t>Create a relaxed and pleasant feeding environment</a:t>
            </a:r>
          </a:p>
          <a:p>
            <a:pPr>
              <a:spcBef>
                <a:spcPts val="1200"/>
              </a:spcBef>
              <a:buClr>
                <a:srgbClr val="00426A"/>
              </a:buClr>
            </a:pPr>
            <a:r>
              <a:rPr lang="en-US" sz="2200" b="0" dirty="0">
                <a:solidFill>
                  <a:srgbClr val="00426A"/>
                </a:solidFill>
                <a:latin typeface="Montserrat" panose="00000500000000000000" pitchFamily="2" charset="0"/>
              </a:rPr>
              <a:t>Serve developmentally-appropriate foods that are healthy and tasty</a:t>
            </a:r>
          </a:p>
          <a:p>
            <a:pPr>
              <a:spcBef>
                <a:spcPts val="1200"/>
              </a:spcBef>
              <a:buClr>
                <a:srgbClr val="00426A"/>
              </a:buClr>
            </a:pPr>
            <a:r>
              <a:rPr lang="en-US" sz="2200" b="0" dirty="0">
                <a:solidFill>
                  <a:srgbClr val="00426A"/>
                </a:solidFill>
                <a:latin typeface="Montserrat" panose="00000500000000000000" pitchFamily="2" charset="0"/>
              </a:rPr>
              <a:t>Offer food on a predictable schedule at times when the child is likely to be hungry</a:t>
            </a:r>
          </a:p>
          <a:p>
            <a:pPr lvl="1">
              <a:buClr>
                <a:srgbClr val="00426A"/>
              </a:buClr>
            </a:pPr>
            <a:r>
              <a:rPr lang="en-US" sz="2200" dirty="0">
                <a:solidFill>
                  <a:srgbClr val="00426A"/>
                </a:solidFill>
                <a:latin typeface="Montserrat" panose="00000500000000000000" pitchFamily="2" charset="0"/>
              </a:rPr>
              <a:t>for infants, timing will be more individualized</a:t>
            </a:r>
          </a:p>
          <a:p>
            <a:pPr lvl="1">
              <a:buClr>
                <a:srgbClr val="00426A"/>
              </a:buClr>
            </a:pPr>
            <a:r>
              <a:rPr lang="en-US" sz="2200" dirty="0">
                <a:solidFill>
                  <a:srgbClr val="00426A"/>
                </a:solidFill>
                <a:latin typeface="Montserrat" panose="00000500000000000000" pitchFamily="2" charset="0"/>
              </a:rPr>
              <a:t>for toddlers, more structured to enable group meals</a:t>
            </a:r>
          </a:p>
        </p:txBody>
      </p:sp>
    </p:spTree>
    <p:extLst>
      <p:ext uri="{BB962C8B-B14F-4D97-AF65-F5344CB8AC3E}">
        <p14:creationId xmlns:p14="http://schemas.microsoft.com/office/powerpoint/2010/main" val="171389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8EC1FD-443E-4F72-86F5-044D34C1E071}"/>
              </a:ext>
            </a:extLst>
          </p:cNvPr>
          <p:cNvSpPr>
            <a:spLocks noGrp="1"/>
          </p:cNvSpPr>
          <p:nvPr>
            <p:ph type="title"/>
          </p:nvPr>
        </p:nvSpPr>
        <p:spPr/>
        <p:txBody>
          <a:bodyPr/>
          <a:lstStyle/>
          <a:p>
            <a:r>
              <a:rPr lang="en-US" b="1" dirty="0">
                <a:solidFill>
                  <a:srgbClr val="00426A"/>
                </a:solidFill>
                <a:cs typeface="Times New Roman" panose="02020603050405020304" pitchFamily="18" charset="0"/>
              </a:rPr>
              <a:t>Hunger and Fullness Cues</a:t>
            </a:r>
          </a:p>
        </p:txBody>
      </p:sp>
      <p:sp>
        <p:nvSpPr>
          <p:cNvPr id="5" name="Content Placeholder 4">
            <a:extLst>
              <a:ext uri="{FF2B5EF4-FFF2-40B4-BE49-F238E27FC236}">
                <a16:creationId xmlns:a16="http://schemas.microsoft.com/office/drawing/2014/main" id="{1462D2E3-7C41-4515-873F-10A94E13D071}"/>
              </a:ext>
            </a:extLst>
          </p:cNvPr>
          <p:cNvSpPr>
            <a:spLocks noGrp="1"/>
          </p:cNvSpPr>
          <p:nvPr>
            <p:ph idx="1"/>
          </p:nvPr>
        </p:nvSpPr>
        <p:spPr>
          <a:xfrm>
            <a:off x="628650" y="1558977"/>
            <a:ext cx="7886700" cy="4645696"/>
          </a:xfrm>
        </p:spPr>
        <p:txBody>
          <a:bodyPr>
            <a:normAutofit lnSpcReduction="10000"/>
          </a:bodyPr>
          <a:lstStyle/>
          <a:p>
            <a:pPr marL="0" marR="0" indent="0">
              <a:lnSpc>
                <a:spcPct val="107000"/>
              </a:lnSpc>
              <a:spcBef>
                <a:spcPts val="0"/>
              </a:spcBef>
              <a:spcAft>
                <a:spcPts val="0"/>
              </a:spcAft>
              <a:buClr>
                <a:srgbClr val="00426A"/>
              </a:buClr>
              <a:buNone/>
            </a:pPr>
            <a:r>
              <a:rPr lang="en-US" sz="2400" kern="1200" dirty="0">
                <a:solidFill>
                  <a:srgbClr val="00426A"/>
                </a:solidFill>
                <a:effectLst/>
                <a:latin typeface="Montserrat" panose="00000500000000000000" pitchFamily="2" charset="0"/>
                <a:ea typeface="Calibri" panose="020F0502020204030204" pitchFamily="34" charset="0"/>
                <a:cs typeface="Calibri" panose="020F0502020204030204" pitchFamily="34" charset="0"/>
              </a:rPr>
              <a:t>Cues are an opportunity to connect with families and discuss the cues they notice</a:t>
            </a:r>
            <a:r>
              <a:rPr lang="en-US" sz="2400" kern="1200" baseline="0" dirty="0">
                <a:solidFill>
                  <a:srgbClr val="00426A"/>
                </a:solidFill>
                <a:effectLst/>
                <a:latin typeface="Montserrat" panose="00000500000000000000" pitchFamily="2" charset="0"/>
                <a:ea typeface="Calibri" panose="020F0502020204030204" pitchFamily="34" charset="0"/>
                <a:cs typeface="Calibri" panose="020F0502020204030204" pitchFamily="34" charset="0"/>
              </a:rPr>
              <a:t> their child use</a:t>
            </a:r>
            <a:r>
              <a:rPr lang="en-US" sz="2400" kern="1200" dirty="0">
                <a:solidFill>
                  <a:srgbClr val="00426A"/>
                </a:solidFill>
                <a:effectLst/>
                <a:latin typeface="Montserrat" panose="00000500000000000000" pitchFamily="2" charset="0"/>
                <a:ea typeface="Calibri" panose="020F0502020204030204" pitchFamily="34" charset="0"/>
                <a:cs typeface="Calibri" panose="020F0502020204030204" pitchFamily="34" charset="0"/>
              </a:rPr>
              <a:t> and how they respond. Caregivers</a:t>
            </a:r>
            <a:r>
              <a:rPr lang="en-US" sz="2400" kern="1200" baseline="0" dirty="0">
                <a:solidFill>
                  <a:srgbClr val="00426A"/>
                </a:solidFill>
                <a:effectLst/>
                <a:latin typeface="Montserrat" panose="00000500000000000000" pitchFamily="2" charset="0"/>
                <a:ea typeface="Calibri" panose="020F0502020204030204" pitchFamily="34" charset="0"/>
                <a:cs typeface="Calibri" panose="020F0502020204030204" pitchFamily="34" charset="0"/>
              </a:rPr>
              <a:t> </a:t>
            </a:r>
            <a:r>
              <a:rPr lang="en-US" sz="2400" kern="1200" dirty="0">
                <a:solidFill>
                  <a:srgbClr val="00426A"/>
                </a:solidFill>
                <a:effectLst/>
                <a:latin typeface="Montserrat" panose="00000500000000000000" pitchFamily="2" charset="0"/>
                <a:ea typeface="Calibri" panose="020F0502020204030204" pitchFamily="34" charset="0"/>
                <a:cs typeface="Calibri" panose="020F0502020204030204" pitchFamily="34" charset="0"/>
              </a:rPr>
              <a:t>can also discuss family practices around feeding. </a:t>
            </a:r>
            <a:br>
              <a:rPr lang="en-US" sz="2400" kern="1200" dirty="0">
                <a:solidFill>
                  <a:srgbClr val="00426A"/>
                </a:solidFill>
                <a:effectLst/>
                <a:latin typeface="Montserrat" panose="00000500000000000000" pitchFamily="2" charset="0"/>
                <a:ea typeface="Calibri" panose="020F0502020204030204" pitchFamily="34" charset="0"/>
                <a:cs typeface="Calibri" panose="020F0502020204030204" pitchFamily="34" charset="0"/>
              </a:rPr>
            </a:br>
            <a:endParaRPr lang="en-US" sz="2400" dirty="0">
              <a:solidFill>
                <a:srgbClr val="00426A"/>
              </a:solidFill>
              <a:effectLst/>
              <a:latin typeface="Montserrat" panose="00000500000000000000" pitchFamily="2" charset="0"/>
              <a:ea typeface="Calibri" panose="020F0502020204030204" pitchFamily="34" charset="0"/>
              <a:cs typeface="Times New Roman" panose="02020603050405020304" pitchFamily="18" charset="0"/>
            </a:endParaRPr>
          </a:p>
          <a:p>
            <a:pPr lvl="1">
              <a:lnSpc>
                <a:spcPct val="107000"/>
              </a:lnSpc>
              <a:spcBef>
                <a:spcPts val="0"/>
              </a:spcBef>
              <a:buClr>
                <a:srgbClr val="00426A"/>
              </a:buClr>
            </a:pPr>
            <a:r>
              <a:rPr lang="en-US" kern="1200" dirty="0">
                <a:solidFill>
                  <a:srgbClr val="00426A"/>
                </a:solidFill>
                <a:effectLst/>
                <a:latin typeface="Montserrat" panose="00000500000000000000" pitchFamily="2" charset="0"/>
                <a:ea typeface="Calibri" panose="020F0502020204030204" pitchFamily="34" charset="0"/>
                <a:cs typeface="Calibri" panose="020F0502020204030204" pitchFamily="34" charset="0"/>
              </a:rPr>
              <a:t>What do families notice as hunger and fullness cues?</a:t>
            </a:r>
            <a:endParaRPr lang="en-US" dirty="0">
              <a:solidFill>
                <a:srgbClr val="00426A"/>
              </a:solidFill>
              <a:effectLst/>
              <a:latin typeface="Montserrat" panose="00000500000000000000" pitchFamily="2" charset="0"/>
              <a:ea typeface="Calibri" panose="020F0502020204030204" pitchFamily="34" charset="0"/>
              <a:cs typeface="Times New Roman" panose="02020603050405020304" pitchFamily="18" charset="0"/>
            </a:endParaRPr>
          </a:p>
          <a:p>
            <a:pPr lvl="1">
              <a:lnSpc>
                <a:spcPct val="107000"/>
              </a:lnSpc>
              <a:spcBef>
                <a:spcPts val="0"/>
              </a:spcBef>
              <a:buClr>
                <a:srgbClr val="00426A"/>
              </a:buClr>
            </a:pPr>
            <a:endParaRPr lang="en-US" kern="1200" dirty="0">
              <a:solidFill>
                <a:srgbClr val="00426A"/>
              </a:solidFill>
              <a:effectLst/>
              <a:latin typeface="Montserrat" panose="00000500000000000000" pitchFamily="2" charset="0"/>
              <a:ea typeface="Calibri" panose="020F0502020204030204" pitchFamily="34" charset="0"/>
              <a:cs typeface="Calibri" panose="020F0502020204030204" pitchFamily="34" charset="0"/>
            </a:endParaRPr>
          </a:p>
          <a:p>
            <a:pPr lvl="1">
              <a:lnSpc>
                <a:spcPct val="107000"/>
              </a:lnSpc>
              <a:spcBef>
                <a:spcPts val="0"/>
              </a:spcBef>
              <a:buClr>
                <a:srgbClr val="00426A"/>
              </a:buClr>
            </a:pPr>
            <a:r>
              <a:rPr lang="en-US" kern="1200" dirty="0">
                <a:solidFill>
                  <a:srgbClr val="00426A"/>
                </a:solidFill>
                <a:effectLst/>
                <a:latin typeface="Montserrat" panose="00000500000000000000" pitchFamily="2" charset="0"/>
                <a:ea typeface="Calibri" panose="020F0502020204030204" pitchFamily="34" charset="0"/>
                <a:cs typeface="Calibri" panose="020F0502020204030204" pitchFamily="34" charset="0"/>
              </a:rPr>
              <a:t>How do they respond?</a:t>
            </a:r>
          </a:p>
          <a:p>
            <a:pPr lvl="1">
              <a:lnSpc>
                <a:spcPct val="107000"/>
              </a:lnSpc>
              <a:spcBef>
                <a:spcPts val="0"/>
              </a:spcBef>
              <a:buClr>
                <a:srgbClr val="00426A"/>
              </a:buClr>
            </a:pPr>
            <a:endParaRPr lang="en-US" dirty="0">
              <a:solidFill>
                <a:srgbClr val="00426A"/>
              </a:solidFill>
              <a:latin typeface="Montserrat" panose="00000500000000000000" pitchFamily="2" charset="0"/>
              <a:ea typeface="Calibri" panose="020F0502020204030204" pitchFamily="34" charset="0"/>
              <a:cs typeface="Calibri" panose="020F0502020204030204" pitchFamily="34" charset="0"/>
            </a:endParaRPr>
          </a:p>
          <a:p>
            <a:pPr lvl="1">
              <a:lnSpc>
                <a:spcPct val="107000"/>
              </a:lnSpc>
              <a:spcBef>
                <a:spcPts val="0"/>
              </a:spcBef>
              <a:buClr>
                <a:srgbClr val="00426A"/>
              </a:buClr>
            </a:pPr>
            <a:r>
              <a:rPr lang="en-US" kern="1200" dirty="0">
                <a:solidFill>
                  <a:srgbClr val="00426A"/>
                </a:solidFill>
                <a:effectLst/>
                <a:latin typeface="Montserrat" panose="00000500000000000000" pitchFamily="2" charset="0"/>
                <a:ea typeface="Calibri" panose="020F0502020204030204" pitchFamily="34" charset="0"/>
                <a:cs typeface="Calibri" panose="020F0502020204030204" pitchFamily="34" charset="0"/>
              </a:rPr>
              <a:t>Are there cultural practices or beliefs around feeding infants?</a:t>
            </a:r>
            <a:endParaRPr lang="en-US" dirty="0">
              <a:solidFill>
                <a:srgbClr val="00426A"/>
              </a:solidFill>
              <a:effectLst/>
              <a:latin typeface="Montserrat" panose="00000500000000000000" pitchFamily="2"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40928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b="1" dirty="0">
                <a:solidFill>
                  <a:srgbClr val="00426A"/>
                </a:solidFill>
                <a:cs typeface="Times New Roman" panose="02020603050405020304" pitchFamily="18" charset="0"/>
              </a:rPr>
              <a:t>Paced Bottle Feeding</a:t>
            </a:r>
          </a:p>
        </p:txBody>
      </p:sp>
      <p:sp>
        <p:nvSpPr>
          <p:cNvPr id="3" name="Content Placeholder 2"/>
          <p:cNvSpPr>
            <a:spLocks noGrp="1"/>
          </p:cNvSpPr>
          <p:nvPr>
            <p:ph idx="1"/>
          </p:nvPr>
        </p:nvSpPr>
        <p:spPr>
          <a:xfrm>
            <a:off x="3724073" y="2438400"/>
            <a:ext cx="4939867" cy="3785419"/>
          </a:xfrm>
        </p:spPr>
        <p:txBody>
          <a:bodyPr>
            <a:normAutofit/>
          </a:bodyPr>
          <a:lstStyle/>
          <a:p>
            <a:pPr marL="514350" indent="-514350">
              <a:buClr>
                <a:srgbClr val="00426A"/>
              </a:buClr>
              <a:buFont typeface="+mj-lt"/>
              <a:buAutoNum type="arabicPeriod"/>
            </a:pPr>
            <a:r>
              <a:rPr lang="en-US" sz="1700" b="0" dirty="0">
                <a:solidFill>
                  <a:srgbClr val="00426A"/>
                </a:solidFill>
                <a:latin typeface="Montserrat" panose="00000500000000000000" pitchFamily="2" charset="0"/>
              </a:rPr>
              <a:t>Hold infant in your arms, almost upright</a:t>
            </a:r>
          </a:p>
          <a:p>
            <a:pPr marL="514350" indent="-514350">
              <a:buClr>
                <a:srgbClr val="00426A"/>
              </a:buClr>
              <a:buFont typeface="+mj-lt"/>
              <a:buAutoNum type="arabicPeriod"/>
            </a:pPr>
            <a:r>
              <a:rPr lang="en-US" sz="1700" b="0" dirty="0">
                <a:solidFill>
                  <a:srgbClr val="00426A"/>
                </a:solidFill>
                <a:latin typeface="Montserrat" panose="00000500000000000000" pitchFamily="2" charset="0"/>
              </a:rPr>
              <a:t>Never prop a bottle in an infant’s mouth</a:t>
            </a:r>
          </a:p>
          <a:p>
            <a:pPr marL="514350" indent="-514350">
              <a:buClr>
                <a:srgbClr val="00426A"/>
              </a:buClr>
              <a:buFont typeface="+mj-lt"/>
              <a:buAutoNum type="arabicPeriod"/>
            </a:pPr>
            <a:r>
              <a:rPr lang="en-US" sz="1700" b="0" dirty="0">
                <a:solidFill>
                  <a:srgbClr val="00426A"/>
                </a:solidFill>
                <a:latin typeface="Montserrat" panose="00000500000000000000" pitchFamily="2" charset="0"/>
              </a:rPr>
              <a:t>Hold bottle almost sideways, not upright</a:t>
            </a:r>
          </a:p>
          <a:p>
            <a:pPr marL="514350" indent="-514350">
              <a:buClr>
                <a:srgbClr val="00426A"/>
              </a:buClr>
              <a:buFont typeface="+mj-lt"/>
              <a:buAutoNum type="arabicPeriod"/>
            </a:pPr>
            <a:r>
              <a:rPr lang="en-US" sz="1700" b="0" dirty="0">
                <a:solidFill>
                  <a:srgbClr val="00426A"/>
                </a:solidFill>
                <a:latin typeface="Montserrat" panose="00000500000000000000" pitchFamily="2" charset="0"/>
              </a:rPr>
              <a:t>Observe nipple filled with milk, not air</a:t>
            </a:r>
          </a:p>
          <a:p>
            <a:pPr marL="514350" indent="-514350">
              <a:buClr>
                <a:srgbClr val="00426A"/>
              </a:buClr>
              <a:buFont typeface="+mj-lt"/>
              <a:buAutoNum type="arabicPeriod"/>
            </a:pPr>
            <a:r>
              <a:rPr lang="en-US" sz="1700" b="0" dirty="0">
                <a:solidFill>
                  <a:srgbClr val="00426A"/>
                </a:solidFill>
                <a:latin typeface="Montserrat" panose="00000500000000000000" pitchFamily="2" charset="0"/>
              </a:rPr>
              <a:t>Allow baby to set the feeding pace</a:t>
            </a:r>
          </a:p>
          <a:p>
            <a:pPr marL="514350" indent="-514350">
              <a:buClr>
                <a:srgbClr val="00426A"/>
              </a:buClr>
              <a:buFont typeface="+mj-lt"/>
              <a:buAutoNum type="arabicPeriod"/>
            </a:pPr>
            <a:r>
              <a:rPr lang="en-US" sz="1700" b="0" dirty="0">
                <a:solidFill>
                  <a:srgbClr val="00426A"/>
                </a:solidFill>
                <a:latin typeface="Montserrat" panose="00000500000000000000" pitchFamily="2" charset="0"/>
              </a:rPr>
              <a:t>Switch arms during the feeding</a:t>
            </a:r>
          </a:p>
          <a:p>
            <a:pPr marL="514350" indent="-514350">
              <a:buClr>
                <a:srgbClr val="00426A"/>
              </a:buClr>
              <a:buFont typeface="+mj-lt"/>
              <a:buAutoNum type="arabicPeriod"/>
            </a:pPr>
            <a:r>
              <a:rPr lang="en-US" sz="1700" dirty="0">
                <a:solidFill>
                  <a:srgbClr val="00426A"/>
                </a:solidFill>
                <a:latin typeface="Montserrat" panose="00000500000000000000" pitchFamily="2" charset="0"/>
              </a:rPr>
              <a:t>Recognize fullness cues and stop feeding when cues are displayed</a:t>
            </a:r>
            <a:endParaRPr lang="en-US" sz="1700" b="0" dirty="0">
              <a:solidFill>
                <a:srgbClr val="00426A"/>
              </a:solidFill>
              <a:latin typeface="Montserrat" panose="00000500000000000000" pitchFamily="2" charset="0"/>
            </a:endParaRPr>
          </a:p>
        </p:txBody>
      </p:sp>
      <p:pic>
        <p:nvPicPr>
          <p:cNvPr id="6" name="Picture 5" descr="A picture containing person, indoor, bed, baby&#10;&#10;Description automatically generated">
            <a:extLst>
              <a:ext uri="{FF2B5EF4-FFF2-40B4-BE49-F238E27FC236}">
                <a16:creationId xmlns:a16="http://schemas.microsoft.com/office/drawing/2014/main" id="{D710490B-4CF0-4AFE-8C61-5A6941B489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4990"/>
            <a:ext cx="3508721" cy="6565684"/>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A76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936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426A"/>
                </a:solidFill>
                <a:cs typeface="Times New Roman" panose="02020603050405020304" pitchFamily="18" charset="0"/>
              </a:rPr>
              <a:t>Benefits of Responsive feeding</a:t>
            </a:r>
          </a:p>
        </p:txBody>
      </p:sp>
      <p:sp>
        <p:nvSpPr>
          <p:cNvPr id="3" name="Content Placeholder 2"/>
          <p:cNvSpPr>
            <a:spLocks noGrp="1"/>
          </p:cNvSpPr>
          <p:nvPr>
            <p:ph idx="1"/>
          </p:nvPr>
        </p:nvSpPr>
        <p:spPr>
          <a:xfrm>
            <a:off x="628650" y="1593841"/>
            <a:ext cx="7886700" cy="4351338"/>
          </a:xfrm>
        </p:spPr>
        <p:txBody>
          <a:bodyPr>
            <a:normAutofit/>
          </a:bodyPr>
          <a:lstStyle/>
          <a:p>
            <a:pPr marL="0" indent="0">
              <a:buClr>
                <a:srgbClr val="00426A"/>
              </a:buClr>
              <a:buNone/>
            </a:pPr>
            <a:r>
              <a:rPr lang="en-US" sz="2400" b="1" dirty="0">
                <a:solidFill>
                  <a:srgbClr val="00426A"/>
                </a:solidFill>
                <a:latin typeface="Montserrat" panose="00000500000000000000" pitchFamily="2" charset="0"/>
              </a:rPr>
              <a:t>Through responsive feeding children learn to:</a:t>
            </a:r>
          </a:p>
          <a:p>
            <a:pPr marL="0" indent="0">
              <a:spcBef>
                <a:spcPts val="1200"/>
              </a:spcBef>
              <a:buClr>
                <a:srgbClr val="00426A"/>
              </a:buClr>
              <a:buNone/>
            </a:pPr>
            <a:r>
              <a:rPr lang="en-US" sz="2400" b="0" dirty="0">
                <a:solidFill>
                  <a:srgbClr val="00426A"/>
                </a:solidFill>
                <a:latin typeface="Montserrat" panose="00000500000000000000" pitchFamily="2" charset="0"/>
              </a:rPr>
              <a:t>Listen to their body's signals of hunger and fullness</a:t>
            </a:r>
          </a:p>
          <a:p>
            <a:pPr marL="0" indent="0">
              <a:spcBef>
                <a:spcPts val="1200"/>
              </a:spcBef>
              <a:buClr>
                <a:srgbClr val="00426A"/>
              </a:buClr>
              <a:buNone/>
            </a:pPr>
            <a:r>
              <a:rPr lang="en-US" sz="2400" b="0" dirty="0">
                <a:solidFill>
                  <a:srgbClr val="00426A"/>
                </a:solidFill>
                <a:latin typeface="Montserrat" panose="00000500000000000000" pitchFamily="2" charset="0"/>
              </a:rPr>
              <a:t>Develop self-control regarding how much food they will eat</a:t>
            </a:r>
          </a:p>
          <a:p>
            <a:pPr marL="0" indent="0">
              <a:spcBef>
                <a:spcPts val="1200"/>
              </a:spcBef>
              <a:buClr>
                <a:srgbClr val="00426A"/>
              </a:buClr>
              <a:buNone/>
            </a:pPr>
            <a:r>
              <a:rPr lang="en-US" sz="2400" b="0" dirty="0">
                <a:solidFill>
                  <a:srgbClr val="00426A"/>
                </a:solidFill>
                <a:latin typeface="Montserrat" panose="00000500000000000000" pitchFamily="2" charset="0"/>
              </a:rPr>
              <a:t>Actively participate in meal and snack times</a:t>
            </a:r>
          </a:p>
          <a:p>
            <a:pPr marL="0" indent="0">
              <a:spcBef>
                <a:spcPts val="1200"/>
              </a:spcBef>
              <a:buClr>
                <a:srgbClr val="00426A"/>
              </a:buClr>
              <a:buNone/>
            </a:pPr>
            <a:r>
              <a:rPr lang="en-US" sz="2400" b="0" dirty="0">
                <a:solidFill>
                  <a:srgbClr val="00426A"/>
                </a:solidFill>
                <a:latin typeface="Montserrat" panose="00000500000000000000" pitchFamily="2" charset="0"/>
              </a:rPr>
              <a:t>Effectively communicate their needs and learn that these needs will be met</a:t>
            </a:r>
          </a:p>
          <a:p>
            <a:pPr>
              <a:buClr>
                <a:srgbClr val="B1DF70"/>
              </a:buClr>
              <a:buFont typeface="Arial" panose="020B0604020202020204" pitchFamily="34" charset="0"/>
              <a:buChar char="•"/>
            </a:pPr>
            <a:endParaRPr lang="en-US" sz="3000" dirty="0"/>
          </a:p>
        </p:txBody>
      </p:sp>
      <p:sp>
        <p:nvSpPr>
          <p:cNvPr id="4" name="TextBox 3"/>
          <p:cNvSpPr txBox="1"/>
          <p:nvPr/>
        </p:nvSpPr>
        <p:spPr>
          <a:xfrm>
            <a:off x="2008095" y="5166988"/>
            <a:ext cx="5127811" cy="1015663"/>
          </a:xfrm>
          <a:prstGeom prst="rect">
            <a:avLst/>
          </a:prstGeom>
          <a:noFill/>
          <a:ln w="28575">
            <a:solidFill>
              <a:srgbClr val="FAAD14"/>
            </a:solidFill>
          </a:ln>
        </p:spPr>
        <p:txBody>
          <a:bodyPr wrap="square" rtlCol="0">
            <a:spAutoFit/>
          </a:bodyPr>
          <a:lstStyle/>
          <a:p>
            <a:pPr algn="ctr"/>
            <a:r>
              <a:rPr lang="en-US" sz="2000" dirty="0">
                <a:solidFill>
                  <a:srgbClr val="00426A"/>
                </a:solidFill>
                <a:latin typeface="Montserrat" panose="00000500000000000000" pitchFamily="2" charset="0"/>
              </a:rPr>
              <a:t>To learn more about responsive feeding access a free online module at www.healthykidshealthyfuture.org</a:t>
            </a:r>
          </a:p>
        </p:txBody>
      </p:sp>
    </p:spTree>
    <p:extLst>
      <p:ext uri="{BB962C8B-B14F-4D97-AF65-F5344CB8AC3E}">
        <p14:creationId xmlns:p14="http://schemas.microsoft.com/office/powerpoint/2010/main" val="351130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5419908" cy="1676603"/>
          </a:xfrm>
        </p:spPr>
        <p:txBody>
          <a:bodyPr>
            <a:normAutofit/>
          </a:bodyPr>
          <a:lstStyle/>
          <a:p>
            <a:r>
              <a:rPr lang="en-US" sz="3000" b="1" dirty="0">
                <a:solidFill>
                  <a:srgbClr val="00426A"/>
                </a:solidFill>
                <a:cs typeface="Times New Roman" panose="02020603050405020304" pitchFamily="18" charset="0"/>
              </a:rPr>
              <a:t>Nonresponsive feeding</a:t>
            </a:r>
          </a:p>
        </p:txBody>
      </p:sp>
      <p:sp>
        <p:nvSpPr>
          <p:cNvPr id="3" name="Content Placeholder 2"/>
          <p:cNvSpPr>
            <a:spLocks noGrp="1"/>
          </p:cNvSpPr>
          <p:nvPr>
            <p:ph idx="1"/>
          </p:nvPr>
        </p:nvSpPr>
        <p:spPr>
          <a:xfrm>
            <a:off x="3724073" y="1941444"/>
            <a:ext cx="4939867" cy="3785419"/>
          </a:xfrm>
        </p:spPr>
        <p:txBody>
          <a:bodyPr>
            <a:noAutofit/>
          </a:bodyPr>
          <a:lstStyle/>
          <a:p>
            <a:pPr marL="0" indent="0">
              <a:spcBef>
                <a:spcPts val="1200"/>
              </a:spcBef>
              <a:buClr>
                <a:srgbClr val="00426A"/>
              </a:buClr>
              <a:buNone/>
            </a:pPr>
            <a:r>
              <a:rPr lang="en-US" sz="2000" b="0" dirty="0">
                <a:latin typeface="Montserrat" panose="00000500000000000000" pitchFamily="2" charset="0"/>
              </a:rPr>
              <a:t>The caregiver does not accurately read and appropriately respond to the child’s feeding cues of hunger, fullness, or food preference </a:t>
            </a:r>
          </a:p>
          <a:p>
            <a:pPr marL="0" indent="0">
              <a:spcBef>
                <a:spcPts val="1200"/>
              </a:spcBef>
              <a:buClr>
                <a:srgbClr val="00426A"/>
              </a:buClr>
              <a:buNone/>
            </a:pPr>
            <a:r>
              <a:rPr lang="en-US" sz="2000" b="0" dirty="0">
                <a:latin typeface="Montserrat" panose="00000500000000000000" pitchFamily="2" charset="0"/>
              </a:rPr>
              <a:t>There is a lack of positive back and forth interactions between the caregiver and the child </a:t>
            </a:r>
          </a:p>
          <a:p>
            <a:pPr marL="0" indent="0">
              <a:spcBef>
                <a:spcPts val="1200"/>
              </a:spcBef>
              <a:buClr>
                <a:srgbClr val="00426A"/>
              </a:buClr>
              <a:buNone/>
            </a:pPr>
            <a:r>
              <a:rPr lang="en-US" sz="2000" b="0" dirty="0">
                <a:latin typeface="Montserrat" panose="00000500000000000000" pitchFamily="2" charset="0"/>
              </a:rPr>
              <a:t>This can happen in the following ways:</a:t>
            </a:r>
          </a:p>
          <a:p>
            <a:pPr marL="222250" lvl="2" indent="0">
              <a:buClr>
                <a:srgbClr val="00426A"/>
              </a:buClr>
              <a:buNone/>
            </a:pPr>
            <a:r>
              <a:rPr lang="en-US" dirty="0">
                <a:latin typeface="Montserrat" panose="00000500000000000000" pitchFamily="2" charset="0"/>
              </a:rPr>
              <a:t>a. Child is pressured to eat or overeat</a:t>
            </a:r>
          </a:p>
          <a:p>
            <a:pPr marL="222250" lvl="2" indent="0">
              <a:buClr>
                <a:srgbClr val="00426A"/>
              </a:buClr>
              <a:buNone/>
            </a:pPr>
            <a:r>
              <a:rPr lang="en-US" dirty="0">
                <a:latin typeface="Montserrat" panose="00000500000000000000" pitchFamily="2" charset="0"/>
              </a:rPr>
              <a:t>b. Child controls the situation</a:t>
            </a:r>
          </a:p>
          <a:p>
            <a:pPr marL="222250" lvl="2" indent="0">
              <a:buClr>
                <a:srgbClr val="00426A"/>
              </a:buClr>
              <a:buNone/>
            </a:pPr>
            <a:r>
              <a:rPr lang="en-US" dirty="0">
                <a:latin typeface="Montserrat" panose="00000500000000000000" pitchFamily="2" charset="0"/>
              </a:rPr>
              <a:t>c. Child is ignored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r="108"/>
          <a:stretch/>
        </p:blipFill>
        <p:spPr>
          <a:xfrm>
            <a:off x="20" y="10"/>
            <a:ext cx="3476673" cy="6857990"/>
          </a:xfrm>
          <a:prstGeom prst="rect">
            <a:avLst/>
          </a:prstGeom>
          <a:effectLst/>
        </p:spPr>
      </p:pic>
    </p:spTree>
    <p:extLst>
      <p:ext uri="{BB962C8B-B14F-4D97-AF65-F5344CB8AC3E}">
        <p14:creationId xmlns:p14="http://schemas.microsoft.com/office/powerpoint/2010/main" val="3319394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flipH="1">
            <a:off x="1002231" y="402409"/>
            <a:ext cx="3643087" cy="1859641"/>
          </a:xfrm>
          <a:prstGeom prst="wedgeRoundRectCallout">
            <a:avLst/>
          </a:prstGeom>
          <a:solidFill>
            <a:srgbClr val="5A8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ontserrat" panose="00000500000000000000" pitchFamily="2" charset="0"/>
              </a:rPr>
              <a:t>Babies don’t know when they are full</a:t>
            </a:r>
          </a:p>
        </p:txBody>
      </p:sp>
      <p:sp>
        <p:nvSpPr>
          <p:cNvPr id="4" name="Oval Callout 3"/>
          <p:cNvSpPr/>
          <p:nvPr/>
        </p:nvSpPr>
        <p:spPr>
          <a:xfrm>
            <a:off x="4706122" y="1056687"/>
            <a:ext cx="4055761" cy="2857403"/>
          </a:xfrm>
          <a:prstGeom prst="wedgeEllipseCallout">
            <a:avLst>
              <a:gd name="adj1" fmla="val 44671"/>
              <a:gd name="adj2" fmla="val 62068"/>
            </a:avLst>
          </a:prstGeom>
          <a:solidFill>
            <a:srgbClr val="F58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ontserrat" panose="00000500000000000000" pitchFamily="2" charset="0"/>
              </a:rPr>
              <a:t>Children should empty the bottle or eat all the food on their plate</a:t>
            </a:r>
          </a:p>
        </p:txBody>
      </p:sp>
      <p:sp>
        <p:nvSpPr>
          <p:cNvPr id="7" name="Rounded Rectangular Callout 6"/>
          <p:cNvSpPr/>
          <p:nvPr/>
        </p:nvSpPr>
        <p:spPr>
          <a:xfrm>
            <a:off x="382117" y="3082240"/>
            <a:ext cx="3816786" cy="2857403"/>
          </a:xfrm>
          <a:prstGeom prst="wedgeRoundRectCallout">
            <a:avLst/>
          </a:prstGeom>
          <a:solidFill>
            <a:srgbClr val="782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ontserrat" panose="00000500000000000000" pitchFamily="2" charset="0"/>
              </a:rPr>
              <a:t>Food should be offered as a first response to crying or fussiness</a:t>
            </a:r>
          </a:p>
        </p:txBody>
      </p:sp>
      <p:sp>
        <p:nvSpPr>
          <p:cNvPr id="8" name="Title 1">
            <a:extLst>
              <a:ext uri="{FF2B5EF4-FFF2-40B4-BE49-F238E27FC236}">
                <a16:creationId xmlns:a16="http://schemas.microsoft.com/office/drawing/2014/main" id="{49208F53-4954-4100-9060-3DE8FCE16E02}"/>
              </a:ext>
            </a:extLst>
          </p:cNvPr>
          <p:cNvSpPr txBox="1">
            <a:spLocks/>
          </p:cNvSpPr>
          <p:nvPr/>
        </p:nvSpPr>
        <p:spPr>
          <a:xfrm>
            <a:off x="5270217" y="3082240"/>
            <a:ext cx="3491666" cy="3610625"/>
          </a:xfrm>
          <a:prstGeom prst="rect">
            <a:avLst/>
          </a:prstGeom>
        </p:spPr>
        <p:txBody>
          <a:bodyPr anchor="b">
            <a:normAutofit/>
          </a:bodyPr>
          <a:lstStyle>
            <a:lvl1pPr algn="l" defTabSz="914400" rtl="0" eaLnBrk="1" latinLnBrk="0" hangingPunct="1">
              <a:lnSpc>
                <a:spcPct val="90000"/>
              </a:lnSpc>
              <a:spcBef>
                <a:spcPct val="0"/>
              </a:spcBef>
              <a:buNone/>
              <a:defRPr sz="3600" kern="1200">
                <a:solidFill>
                  <a:schemeClr val="tx1"/>
                </a:solidFill>
                <a:latin typeface="Gotham Black" pitchFamily="50" charset="0"/>
                <a:ea typeface="+mj-ea"/>
                <a:cs typeface="+mj-cs"/>
              </a:defRPr>
            </a:lvl1pPr>
          </a:lstStyle>
          <a:p>
            <a:r>
              <a:rPr lang="en-US" b="1" dirty="0">
                <a:solidFill>
                  <a:srgbClr val="00426A"/>
                </a:solidFill>
                <a:latin typeface="Times New Roman" panose="02020603050405020304" pitchFamily="18" charset="0"/>
                <a:cs typeface="Times New Roman" panose="02020603050405020304" pitchFamily="18" charset="0"/>
              </a:rPr>
              <a:t>Beliefs, Values and Practices</a:t>
            </a:r>
          </a:p>
          <a:p>
            <a:endParaRPr lang="en-US" b="1" dirty="0">
              <a:solidFill>
                <a:srgbClr val="00426A"/>
              </a:solidFill>
              <a:latin typeface="Times New Roman" panose="02020603050405020304" pitchFamily="18" charset="0"/>
              <a:cs typeface="Times New Roman" panose="02020603050405020304" pitchFamily="18" charset="0"/>
            </a:endParaRPr>
          </a:p>
          <a:p>
            <a:endParaRPr lang="en-US" b="1" dirty="0">
              <a:solidFill>
                <a:srgbClr val="00426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700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1396" y="47625"/>
            <a:ext cx="5341208" cy="1325563"/>
          </a:xfrm>
        </p:spPr>
        <p:txBody>
          <a:bodyPr/>
          <a:lstStyle/>
          <a:p>
            <a:pPr algn="ctr"/>
            <a:r>
              <a:rPr lang="en-US" b="1" dirty="0">
                <a:solidFill>
                  <a:srgbClr val="00426A"/>
                </a:solidFill>
                <a:hlinkClick r:id="rId3">
                  <a:extLst>
                    <a:ext uri="{A12FA001-AC4F-418D-AE19-62706E023703}">
                      <ahyp:hlinkClr xmlns:ahyp="http://schemas.microsoft.com/office/drawing/2018/hyperlinkcolor" val="tx"/>
                    </a:ext>
                  </a:extLst>
                </a:hlinkClick>
              </a:rPr>
              <a:t>Summary video</a:t>
            </a:r>
            <a:endParaRPr lang="en-US" b="1" dirty="0">
              <a:solidFill>
                <a:srgbClr val="00426A"/>
              </a:solidFill>
            </a:endParaRPr>
          </a:p>
        </p:txBody>
      </p:sp>
      <p:pic>
        <p:nvPicPr>
          <p:cNvPr id="6" name="Content Placeholder 5" descr="Movie Screen Rentals Charlotte NC | Party Time Events | Flickr"/>
          <p:cNvPicPr>
            <a:picLocks noGrp="1" noChangeAspect="1"/>
          </p:cNvPicPr>
          <p:nvPr>
            <p:ph idx="4294967295"/>
          </p:nvPr>
        </p:nvPicPr>
        <p:blipFill>
          <a:blip r:embed="rId4">
            <a:extLst>
              <a:ext uri="{28A0092B-C50C-407E-A947-70E740481C1C}">
                <a14:useLocalDpi xmlns:a14="http://schemas.microsoft.com/office/drawing/2010/main"/>
              </a:ext>
            </a:extLst>
          </a:blip>
          <a:stretch>
            <a:fillRect/>
          </a:stretch>
        </p:blipFill>
        <p:spPr>
          <a:xfrm>
            <a:off x="1257300" y="1373188"/>
            <a:ext cx="6661150" cy="5119687"/>
          </a:xfrm>
        </p:spPr>
      </p:pic>
    </p:spTree>
    <p:extLst>
      <p:ext uri="{BB962C8B-B14F-4D97-AF65-F5344CB8AC3E}">
        <p14:creationId xmlns:p14="http://schemas.microsoft.com/office/powerpoint/2010/main" val="2910755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1295" y="5279511"/>
            <a:ext cx="7261411" cy="739880"/>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3600" b="1" dirty="0">
                <a:solidFill>
                  <a:srgbClr val="00426A"/>
                </a:solidFill>
                <a:latin typeface="Times New Roman" panose="02020603050405020304" pitchFamily="18" charset="0"/>
                <a:ea typeface="+mj-ea"/>
                <a:cs typeface="Times New Roman" panose="02020603050405020304" pitchFamily="18" charset="0"/>
              </a:rPr>
              <a:t>Break</a:t>
            </a:r>
          </a:p>
        </p:txBody>
      </p:sp>
      <p:pic>
        <p:nvPicPr>
          <p:cNvPr id="6"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21" y="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958407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0648" y="2103437"/>
            <a:ext cx="6414702" cy="1325563"/>
          </a:xfrm>
        </p:spPr>
        <p:txBody>
          <a:bodyPr>
            <a:noAutofit/>
          </a:bodyPr>
          <a:lstStyle/>
          <a:p>
            <a:r>
              <a:rPr kumimoji="0" lang="en-US" b="1" i="0" u="none" strike="noStrike" kern="1200" cap="none" spc="0" normalizeH="0" baseline="0" noProof="0" dirty="0">
                <a:ln>
                  <a:noFill/>
                </a:ln>
                <a:solidFill>
                  <a:srgbClr val="00426A"/>
                </a:solidFill>
                <a:effectLst/>
                <a:uLnTx/>
                <a:uFillTx/>
                <a:cs typeface="Times New Roman" panose="02020603050405020304" pitchFamily="18" charset="0"/>
              </a:rPr>
              <a:t>Identify the role of ECE professionals in nurturing healthy eaters</a:t>
            </a:r>
            <a:endParaRPr lang="en-US" b="1" dirty="0">
              <a:solidFill>
                <a:srgbClr val="00426A"/>
              </a:solidFill>
              <a:cs typeface="Times New Roman" panose="02020603050405020304" pitchFamily="18" charset="0"/>
            </a:endParaRPr>
          </a:p>
        </p:txBody>
      </p:sp>
      <p:pic>
        <p:nvPicPr>
          <p:cNvPr id="6" name="Picture 5">
            <a:extLst>
              <a:ext uri="{FF2B5EF4-FFF2-40B4-BE49-F238E27FC236}">
                <a16:creationId xmlns:a16="http://schemas.microsoft.com/office/drawing/2014/main" id="{D87D56F3-3B58-4802-A4C8-A8F057C281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499" y="675093"/>
            <a:ext cx="2056949" cy="4754880"/>
          </a:xfrm>
          <a:prstGeom prst="rect">
            <a:avLst/>
          </a:prstGeom>
        </p:spPr>
      </p:pic>
    </p:spTree>
    <p:extLst>
      <p:ext uri="{BB962C8B-B14F-4D97-AF65-F5344CB8AC3E}">
        <p14:creationId xmlns:p14="http://schemas.microsoft.com/office/powerpoint/2010/main" val="2026571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7746"/>
            <a:ext cx="7886700" cy="1325563"/>
          </a:xfrm>
        </p:spPr>
        <p:txBody>
          <a:bodyPr>
            <a:normAutofit/>
          </a:bodyPr>
          <a:lstStyle/>
          <a:p>
            <a:br>
              <a:rPr lang="en-US" sz="4000" dirty="0"/>
            </a:br>
            <a:r>
              <a:rPr lang="en-US" b="1" dirty="0">
                <a:solidFill>
                  <a:srgbClr val="00426A"/>
                </a:solidFill>
                <a:cs typeface="Times New Roman" panose="02020603050405020304" pitchFamily="18" charset="0"/>
              </a:rPr>
              <a:t>Objectives</a:t>
            </a:r>
          </a:p>
        </p:txBody>
      </p:sp>
      <p:sp>
        <p:nvSpPr>
          <p:cNvPr id="3" name="Content Placeholder 2"/>
          <p:cNvSpPr>
            <a:spLocks noGrp="1"/>
          </p:cNvSpPr>
          <p:nvPr>
            <p:ph idx="1"/>
          </p:nvPr>
        </p:nvSpPr>
        <p:spPr>
          <a:xfrm>
            <a:off x="2048620" y="1801017"/>
            <a:ext cx="6464129" cy="4351338"/>
          </a:xfrm>
        </p:spPr>
        <p:txBody>
          <a:bodyPr>
            <a:normAutofit/>
          </a:bodyPr>
          <a:lstStyle/>
          <a:p>
            <a:pPr marL="457200" indent="-457200">
              <a:buClr>
                <a:srgbClr val="00426A"/>
              </a:buClr>
              <a:buFont typeface="+mj-lt"/>
              <a:buAutoNum type="arabicParenR"/>
            </a:pPr>
            <a:r>
              <a:rPr lang="en-US" sz="2400" b="0" dirty="0">
                <a:solidFill>
                  <a:srgbClr val="002060"/>
                </a:solidFill>
                <a:latin typeface="Montserrat" panose="00000500000000000000" pitchFamily="2" charset="0"/>
              </a:rPr>
              <a:t>Discuss the developmental stages of becoming a healthy eater and common challenges</a:t>
            </a:r>
          </a:p>
          <a:p>
            <a:pPr marL="457200" indent="-457200">
              <a:buClr>
                <a:srgbClr val="00426A"/>
              </a:buClr>
              <a:buFont typeface="+mj-lt"/>
              <a:buAutoNum type="arabicParenR"/>
            </a:pPr>
            <a:r>
              <a:rPr lang="en-US" sz="2400" b="0" dirty="0">
                <a:solidFill>
                  <a:srgbClr val="002060"/>
                </a:solidFill>
                <a:latin typeface="Montserrat" panose="00000500000000000000" pitchFamily="2" charset="0"/>
              </a:rPr>
              <a:t>Understand responsive feeding</a:t>
            </a:r>
          </a:p>
          <a:p>
            <a:pPr marL="457200" indent="-457200">
              <a:buClr>
                <a:srgbClr val="00426A"/>
              </a:buClr>
              <a:buFont typeface="+mj-lt"/>
              <a:buAutoNum type="arabicParenR"/>
            </a:pPr>
            <a:r>
              <a:rPr lang="en-US" sz="2400" b="0" dirty="0">
                <a:solidFill>
                  <a:srgbClr val="002060"/>
                </a:solidFill>
                <a:latin typeface="Montserrat" panose="00000500000000000000" pitchFamily="2" charset="0"/>
              </a:rPr>
              <a:t>Identify the role of ECE professionals in nurturing healthy eaters </a:t>
            </a:r>
          </a:p>
          <a:p>
            <a:pPr marL="457200" indent="-457200">
              <a:buClr>
                <a:srgbClr val="00426A"/>
              </a:buClr>
              <a:buFont typeface="+mj-lt"/>
              <a:buAutoNum type="arabicParenR"/>
            </a:pPr>
            <a:r>
              <a:rPr lang="en-US" sz="2400" b="0" dirty="0">
                <a:solidFill>
                  <a:srgbClr val="002060"/>
                </a:solidFill>
                <a:latin typeface="Montserrat" panose="00000500000000000000" pitchFamily="2" charset="0"/>
              </a:rPr>
              <a:t>Identify one or more nutrition best practices to incorporate in your daily routines with children</a:t>
            </a:r>
          </a:p>
          <a:p>
            <a:pPr marL="0" indent="0">
              <a:buClr>
                <a:srgbClr val="B1DF70"/>
              </a:buClr>
              <a:buNone/>
            </a:pPr>
            <a:endParaRPr lang="en-US" sz="3000" dirty="0">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699" y="1449793"/>
            <a:ext cx="2056949" cy="4754880"/>
          </a:xfrm>
          <a:prstGeom prst="rect">
            <a:avLst/>
          </a:prstGeom>
        </p:spPr>
      </p:pic>
    </p:spTree>
    <p:extLst>
      <p:ext uri="{BB962C8B-B14F-4D97-AF65-F5344CB8AC3E}">
        <p14:creationId xmlns:p14="http://schemas.microsoft.com/office/powerpoint/2010/main" val="3823753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35;p18">
            <a:extLst>
              <a:ext uri="{FF2B5EF4-FFF2-40B4-BE49-F238E27FC236}">
                <a16:creationId xmlns:a16="http://schemas.microsoft.com/office/drawing/2014/main" id="{602727E3-CCE0-4F26-89E2-D338050A57B4}"/>
              </a:ext>
            </a:extLst>
          </p:cNvPr>
          <p:cNvSpPr txBox="1">
            <a:spLocks/>
          </p:cNvSpPr>
          <p:nvPr/>
        </p:nvSpPr>
        <p:spPr>
          <a:xfrm>
            <a:off x="671520" y="3689351"/>
            <a:ext cx="3271838" cy="1325562"/>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3600" kern="1200">
                <a:solidFill>
                  <a:schemeClr val="tx1"/>
                </a:solidFill>
                <a:latin typeface="Gotham Black" pitchFamily="50" charset="0"/>
                <a:ea typeface="+mj-ea"/>
                <a:cs typeface="+mj-cs"/>
              </a:defRPr>
            </a:lvl1pPr>
          </a:lstStyle>
          <a:p>
            <a:br>
              <a:rPr lang="en-US" b="1" dirty="0">
                <a:solidFill>
                  <a:schemeClr val="dk1"/>
                </a:solidFill>
                <a:latin typeface="Times New Roman" panose="02020603050405020304" pitchFamily="18" charset="0"/>
                <a:cs typeface="Times New Roman" panose="02020603050405020304" pitchFamily="18" charset="0"/>
              </a:rPr>
            </a:br>
            <a:r>
              <a:rPr lang="en-US" sz="3200" b="1" dirty="0">
                <a:solidFill>
                  <a:srgbClr val="00426A"/>
                </a:solidFill>
                <a:latin typeface="Times New Roman" panose="02020603050405020304" pitchFamily="18" charset="0"/>
                <a:cs typeface="Times New Roman" panose="02020603050405020304" pitchFamily="18" charset="0"/>
              </a:rPr>
              <a:t>Creating a breastfeeding friendly </a:t>
            </a:r>
          </a:p>
          <a:p>
            <a:r>
              <a:rPr lang="en-US" sz="3200" b="1" dirty="0">
                <a:solidFill>
                  <a:srgbClr val="00426A"/>
                </a:solidFill>
                <a:latin typeface="Times New Roman" panose="02020603050405020304" pitchFamily="18" charset="0"/>
                <a:cs typeface="Times New Roman" panose="02020603050405020304" pitchFamily="18" charset="0"/>
              </a:rPr>
              <a:t>child care</a:t>
            </a:r>
            <a:br>
              <a:rPr lang="en-US" b="1" dirty="0">
                <a:solidFill>
                  <a:schemeClr val="dk1"/>
                </a:solidFill>
                <a:latin typeface="Times New Roman" panose="02020603050405020304" pitchFamily="18" charset="0"/>
                <a:cs typeface="Times New Roman" panose="02020603050405020304" pitchFamily="18" charset="0"/>
              </a:rPr>
            </a:br>
            <a:endParaRPr lang="en-US" b="1" dirty="0">
              <a:solidFill>
                <a:schemeClr val="dk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AD53627-C5C1-4263-8B06-C94E5426044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943358" y="14705"/>
            <a:ext cx="5220081" cy="6572252"/>
          </a:xfrm>
          <a:prstGeom prst="rect">
            <a:avLst/>
          </a:prstGeom>
        </p:spPr>
      </p:pic>
    </p:spTree>
    <p:extLst>
      <p:ext uri="{BB962C8B-B14F-4D97-AF65-F5344CB8AC3E}">
        <p14:creationId xmlns:p14="http://schemas.microsoft.com/office/powerpoint/2010/main" val="1842435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C05B2-7F02-4CF0-99F9-DA3178352C7A}"/>
              </a:ext>
            </a:extLst>
          </p:cNvPr>
          <p:cNvSpPr>
            <a:spLocks noGrp="1"/>
          </p:cNvSpPr>
          <p:nvPr>
            <p:ph type="title"/>
          </p:nvPr>
        </p:nvSpPr>
        <p:spPr/>
        <p:txBody>
          <a:bodyPr/>
          <a:lstStyle/>
          <a:p>
            <a:r>
              <a:rPr lang="en-US" b="1" dirty="0">
                <a:solidFill>
                  <a:srgbClr val="00426A"/>
                </a:solidFill>
                <a:cs typeface="Times New Roman" panose="02020603050405020304" pitchFamily="18" charset="0"/>
              </a:rPr>
              <a:t>Division of Responsibility</a:t>
            </a:r>
          </a:p>
        </p:txBody>
      </p:sp>
      <p:graphicFrame>
        <p:nvGraphicFramePr>
          <p:cNvPr id="4" name="Table 4">
            <a:extLst>
              <a:ext uri="{FF2B5EF4-FFF2-40B4-BE49-F238E27FC236}">
                <a16:creationId xmlns:a16="http://schemas.microsoft.com/office/drawing/2014/main" id="{CC200EC8-20F7-4D46-828B-85F69ECCCE25}"/>
              </a:ext>
            </a:extLst>
          </p:cNvPr>
          <p:cNvGraphicFramePr>
            <a:graphicFrameLocks noGrp="1"/>
          </p:cNvGraphicFramePr>
          <p:nvPr>
            <p:extLst>
              <p:ext uri="{D42A27DB-BD31-4B8C-83A1-F6EECF244321}">
                <p14:modId xmlns:p14="http://schemas.microsoft.com/office/powerpoint/2010/main" val="2915059991"/>
              </p:ext>
            </p:extLst>
          </p:nvPr>
        </p:nvGraphicFramePr>
        <p:xfrm>
          <a:off x="731520" y="1397000"/>
          <a:ext cx="7783830" cy="4328160"/>
        </p:xfrm>
        <a:graphic>
          <a:graphicData uri="http://schemas.openxmlformats.org/drawingml/2006/table">
            <a:tbl>
              <a:tblPr firstRow="1" bandRow="1">
                <a:tableStyleId>{5C22544A-7EE6-4342-B048-85BDC9FD1C3A}</a:tableStyleId>
              </a:tblPr>
              <a:tblGrid>
                <a:gridCol w="3891915">
                  <a:extLst>
                    <a:ext uri="{9D8B030D-6E8A-4147-A177-3AD203B41FA5}">
                      <a16:colId xmlns:a16="http://schemas.microsoft.com/office/drawing/2014/main" val="597711805"/>
                    </a:ext>
                  </a:extLst>
                </a:gridCol>
                <a:gridCol w="3891915">
                  <a:extLst>
                    <a:ext uri="{9D8B030D-6E8A-4147-A177-3AD203B41FA5}">
                      <a16:colId xmlns:a16="http://schemas.microsoft.com/office/drawing/2014/main" val="2823811240"/>
                    </a:ext>
                  </a:extLst>
                </a:gridCol>
              </a:tblGrid>
              <a:tr h="370840">
                <a:tc>
                  <a:txBody>
                    <a:bodyPr/>
                    <a:lstStyle/>
                    <a:p>
                      <a:r>
                        <a:rPr lang="en-US" sz="2000" dirty="0">
                          <a:latin typeface="Montserrat" panose="00000500000000000000" pitchFamily="2" charset="0"/>
                        </a:rPr>
                        <a:t>Adults are responsible for:</a:t>
                      </a:r>
                    </a:p>
                  </a:txBody>
                  <a:tcPr>
                    <a:solidFill>
                      <a:srgbClr val="00426A"/>
                    </a:solidFill>
                  </a:tcPr>
                </a:tc>
                <a:tc>
                  <a:txBody>
                    <a:bodyPr/>
                    <a:lstStyle/>
                    <a:p>
                      <a:r>
                        <a:rPr lang="en-US" sz="2000" dirty="0">
                          <a:latin typeface="Montserrat" panose="00000500000000000000" pitchFamily="2" charset="0"/>
                        </a:rPr>
                        <a:t>Infants are responsible:</a:t>
                      </a:r>
                    </a:p>
                  </a:txBody>
                  <a:tcPr>
                    <a:solidFill>
                      <a:srgbClr val="00426A"/>
                    </a:solidFill>
                  </a:tcPr>
                </a:tc>
                <a:extLst>
                  <a:ext uri="{0D108BD9-81ED-4DB2-BD59-A6C34878D82A}">
                    <a16:rowId xmlns:a16="http://schemas.microsoft.com/office/drawing/2014/main" val="3393402708"/>
                  </a:ext>
                </a:extLst>
              </a:tr>
              <a:tr h="370840">
                <a:tc>
                  <a:txBody>
                    <a:bodyPr/>
                    <a:lstStyle/>
                    <a:p>
                      <a:pPr marL="285750" indent="-285750">
                        <a:buFont typeface="Arial" panose="020B0604020202020204" pitchFamily="34" charset="0"/>
                        <a:buChar char="•"/>
                      </a:pPr>
                      <a:r>
                        <a:rPr lang="en-US" sz="2000" b="1" dirty="0">
                          <a:latin typeface="Montserrat" panose="00000500000000000000" pitchFamily="2" charset="0"/>
                        </a:rPr>
                        <a:t>What</a:t>
                      </a:r>
                      <a:r>
                        <a:rPr lang="en-US" sz="2000" dirty="0">
                          <a:latin typeface="Montserrat" panose="00000500000000000000" pitchFamily="2" charset="0"/>
                        </a:rPr>
                        <a:t> to feed</a:t>
                      </a: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When</a:t>
                      </a:r>
                      <a:r>
                        <a:rPr lang="en-US" sz="2000" dirty="0">
                          <a:latin typeface="Montserrat" panose="00000500000000000000" pitchFamily="2" charset="0"/>
                        </a:rPr>
                        <a:t> to 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How</a:t>
                      </a:r>
                      <a:r>
                        <a:rPr lang="en-US" sz="2000" dirty="0">
                          <a:latin typeface="Montserrat" panose="00000500000000000000" pitchFamily="2" charset="0"/>
                        </a:rPr>
                        <a:t> much to 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Whether</a:t>
                      </a:r>
                      <a:r>
                        <a:rPr lang="en-US" sz="2000" dirty="0">
                          <a:latin typeface="Montserrat" panose="00000500000000000000" pitchFamily="2" charset="0"/>
                        </a:rPr>
                        <a:t> they eat what is offered</a:t>
                      </a:r>
                    </a:p>
                    <a:p>
                      <a:endParaRPr lang="en-US" sz="2000" dirty="0">
                        <a:latin typeface="Montserrat" panose="00000500000000000000" pitchFamily="2" charset="0"/>
                      </a:endParaRPr>
                    </a:p>
                  </a:txBody>
                  <a:tcPr>
                    <a:solidFill>
                      <a:schemeClr val="accent1">
                        <a:lumMod val="20000"/>
                        <a:lumOff val="80000"/>
                      </a:schemeClr>
                    </a:solidFill>
                  </a:tcPr>
                </a:tc>
                <a:extLst>
                  <a:ext uri="{0D108BD9-81ED-4DB2-BD59-A6C34878D82A}">
                    <a16:rowId xmlns:a16="http://schemas.microsoft.com/office/drawing/2014/main" val="733455856"/>
                  </a:ext>
                </a:extLst>
              </a:tr>
              <a:tr h="213360">
                <a:tc>
                  <a:txBody>
                    <a:bodyPr/>
                    <a:lstStyle/>
                    <a:p>
                      <a:pPr marL="0" algn="l" defTabSz="914400" rtl="0" eaLnBrk="1" latinLnBrk="0" hangingPunct="1"/>
                      <a:r>
                        <a:rPr lang="en-US" sz="2000" b="1" kern="1200" dirty="0">
                          <a:solidFill>
                            <a:schemeClr val="lt1"/>
                          </a:solidFill>
                          <a:latin typeface="Montserrat" panose="00000500000000000000" pitchFamily="2" charset="0"/>
                          <a:ea typeface="+mn-ea"/>
                          <a:cs typeface="+mn-cs"/>
                        </a:rPr>
                        <a:t>Adults are responsible for:</a:t>
                      </a:r>
                    </a:p>
                  </a:txBody>
                  <a:tcPr>
                    <a:solidFill>
                      <a:srgbClr val="00426A"/>
                    </a:solidFill>
                  </a:tcPr>
                </a:tc>
                <a:tc>
                  <a:txBody>
                    <a:bodyPr/>
                    <a:lstStyle/>
                    <a:p>
                      <a:pPr marL="0" algn="l" defTabSz="914400" rtl="0" eaLnBrk="1" latinLnBrk="0" hangingPunct="1"/>
                      <a:r>
                        <a:rPr lang="en-US" sz="2000" b="1" kern="1200" dirty="0">
                          <a:solidFill>
                            <a:schemeClr val="lt1"/>
                          </a:solidFill>
                          <a:latin typeface="Montserrat" panose="00000500000000000000" pitchFamily="2" charset="0"/>
                          <a:ea typeface="+mn-ea"/>
                          <a:cs typeface="+mn-cs"/>
                        </a:rPr>
                        <a:t>Toddlers &amp; Preschoolers are responsible:</a:t>
                      </a:r>
                    </a:p>
                  </a:txBody>
                  <a:tcPr>
                    <a:solidFill>
                      <a:srgbClr val="00426A"/>
                    </a:solidFill>
                  </a:tcPr>
                </a:tc>
                <a:extLst>
                  <a:ext uri="{0D108BD9-81ED-4DB2-BD59-A6C34878D82A}">
                    <a16:rowId xmlns:a16="http://schemas.microsoft.com/office/drawing/2014/main" val="76768656"/>
                  </a:ext>
                </a:extLst>
              </a:tr>
              <a:tr h="21336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What</a:t>
                      </a:r>
                      <a:r>
                        <a:rPr lang="en-US" sz="2000" dirty="0">
                          <a:latin typeface="Montserrat" panose="00000500000000000000" pitchFamily="2" charset="0"/>
                        </a:rPr>
                        <a:t> to feed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When</a:t>
                      </a:r>
                      <a:r>
                        <a:rPr lang="en-US" sz="2000" dirty="0">
                          <a:latin typeface="Montserrat" panose="00000500000000000000" pitchFamily="2" charset="0"/>
                        </a:rPr>
                        <a:t> to feed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Where</a:t>
                      </a:r>
                      <a:r>
                        <a:rPr lang="en-US" sz="2000" dirty="0">
                          <a:latin typeface="Montserrat" panose="00000500000000000000" pitchFamily="2" charset="0"/>
                        </a:rPr>
                        <a:t> to feed</a:t>
                      </a:r>
                    </a:p>
                    <a:p>
                      <a:pPr marL="0" algn="l" defTabSz="914400" rtl="0" eaLnBrk="1" latinLnBrk="0" hangingPunct="1"/>
                      <a:endParaRPr lang="en-US" sz="2000" b="1" kern="1200" dirty="0">
                        <a:solidFill>
                          <a:schemeClr val="lt1"/>
                        </a:solidFill>
                        <a:latin typeface="Montserrat" panose="00000500000000000000" pitchFamily="2" charset="0"/>
                        <a:ea typeface="+mn-ea"/>
                        <a:cs typeface="+mn-cs"/>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How </a:t>
                      </a:r>
                      <a:r>
                        <a:rPr lang="en-US" sz="2000" b="0" dirty="0">
                          <a:latin typeface="Montserrat" panose="00000500000000000000" pitchFamily="2" charset="0"/>
                        </a:rPr>
                        <a:t>much to 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Whether</a:t>
                      </a:r>
                      <a:r>
                        <a:rPr lang="en-US" sz="2000" dirty="0">
                          <a:latin typeface="Montserrat" panose="00000500000000000000" pitchFamily="2" charset="0"/>
                        </a:rPr>
                        <a:t> they eat what is offered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a:latin typeface="Montserrat" panose="00000500000000000000" pitchFamily="2" charset="0"/>
                      </a:endParaRPr>
                    </a:p>
                    <a:p>
                      <a:pPr marL="0" algn="l" defTabSz="914400" rtl="0" eaLnBrk="1" latinLnBrk="0" hangingPunct="1"/>
                      <a:endParaRPr lang="en-US" sz="2000" b="1" kern="1200" dirty="0">
                        <a:solidFill>
                          <a:schemeClr val="lt1"/>
                        </a:solidFill>
                        <a:latin typeface="Montserrat" panose="00000500000000000000" pitchFamily="2" charset="0"/>
                        <a:ea typeface="+mn-ea"/>
                        <a:cs typeface="+mn-cs"/>
                      </a:endParaRPr>
                    </a:p>
                  </a:txBody>
                  <a:tcPr>
                    <a:solidFill>
                      <a:schemeClr val="accent1">
                        <a:lumMod val="20000"/>
                        <a:lumOff val="80000"/>
                      </a:schemeClr>
                    </a:solidFill>
                  </a:tcPr>
                </a:tc>
                <a:extLst>
                  <a:ext uri="{0D108BD9-81ED-4DB2-BD59-A6C34878D82A}">
                    <a16:rowId xmlns:a16="http://schemas.microsoft.com/office/drawing/2014/main" val="15177933"/>
                  </a:ext>
                </a:extLst>
              </a:tr>
            </a:tbl>
          </a:graphicData>
        </a:graphic>
      </p:graphicFrame>
    </p:spTree>
    <p:extLst>
      <p:ext uri="{BB962C8B-B14F-4D97-AF65-F5344CB8AC3E}">
        <p14:creationId xmlns:p14="http://schemas.microsoft.com/office/powerpoint/2010/main" val="1328933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8"/>
            <a:ext cx="8188780" cy="1325563"/>
          </a:xfrm>
        </p:spPr>
        <p:txBody>
          <a:bodyPr>
            <a:noAutofit/>
          </a:bodyPr>
          <a:lstStyle/>
          <a:p>
            <a:br>
              <a:rPr lang="en-US" b="1" dirty="0">
                <a:cs typeface="Times New Roman" panose="02020603050405020304" pitchFamily="18" charset="0"/>
              </a:rPr>
            </a:br>
            <a:r>
              <a:rPr lang="en-US" b="1" dirty="0">
                <a:solidFill>
                  <a:srgbClr val="00426A"/>
                </a:solidFill>
                <a:effectLst/>
                <a:ea typeface="Calibri" panose="020F0502020204030204" pitchFamily="34" charset="0"/>
                <a:cs typeface="Times New Roman" panose="02020603050405020304" pitchFamily="18" charset="0"/>
              </a:rPr>
              <a:t>What is the caregiver’s role in the Division of Responsibility?</a:t>
            </a:r>
            <a:endParaRPr lang="en-US" b="1" dirty="0">
              <a:solidFill>
                <a:srgbClr val="00426A"/>
              </a:solidFill>
              <a:cs typeface="Times New Roman" panose="02020603050405020304" pitchFamily="18" charset="0"/>
            </a:endParaRPr>
          </a:p>
        </p:txBody>
      </p:sp>
      <p:sp>
        <p:nvSpPr>
          <p:cNvPr id="12" name="Content Placeholder 11"/>
          <p:cNvSpPr>
            <a:spLocks noGrp="1"/>
          </p:cNvSpPr>
          <p:nvPr>
            <p:ph idx="1"/>
          </p:nvPr>
        </p:nvSpPr>
        <p:spPr>
          <a:xfrm>
            <a:off x="628650" y="2154093"/>
            <a:ext cx="7886700" cy="4351338"/>
          </a:xfrm>
        </p:spPr>
        <p:txBody>
          <a:bodyPr>
            <a:normAutofit/>
          </a:bodyPr>
          <a:lstStyle/>
          <a:p>
            <a:pPr>
              <a:spcBef>
                <a:spcPts val="1400"/>
              </a:spcBef>
              <a:buClr>
                <a:srgbClr val="00426A"/>
              </a:buClr>
            </a:pPr>
            <a:r>
              <a:rPr lang="en-US" sz="2400" b="0" dirty="0">
                <a:solidFill>
                  <a:srgbClr val="00426A"/>
                </a:solidFill>
                <a:latin typeface="Montserrat" panose="00000500000000000000" pitchFamily="2" charset="0"/>
              </a:rPr>
              <a:t>Pay attention to and respond to hunger and fullness cues</a:t>
            </a:r>
          </a:p>
          <a:p>
            <a:pPr>
              <a:spcBef>
                <a:spcPts val="1400"/>
              </a:spcBef>
              <a:buClr>
                <a:srgbClr val="00426A"/>
              </a:buClr>
            </a:pPr>
            <a:r>
              <a:rPr lang="en-US" sz="2400" b="0" dirty="0">
                <a:solidFill>
                  <a:srgbClr val="00426A"/>
                </a:solidFill>
                <a:latin typeface="Montserrat" panose="00000500000000000000" pitchFamily="2" charset="0"/>
              </a:rPr>
              <a:t>Choose and prepare food</a:t>
            </a:r>
          </a:p>
          <a:p>
            <a:pPr>
              <a:spcBef>
                <a:spcPts val="1400"/>
              </a:spcBef>
              <a:buClr>
                <a:srgbClr val="00426A"/>
              </a:buClr>
            </a:pPr>
            <a:r>
              <a:rPr lang="en-US" sz="2400" b="0" dirty="0">
                <a:solidFill>
                  <a:srgbClr val="00426A"/>
                </a:solidFill>
                <a:latin typeface="Montserrat" panose="00000500000000000000" pitchFamily="2" charset="0"/>
              </a:rPr>
              <a:t>Make eating times pleasant</a:t>
            </a:r>
          </a:p>
          <a:p>
            <a:pPr>
              <a:spcBef>
                <a:spcPts val="1400"/>
              </a:spcBef>
              <a:buClr>
                <a:srgbClr val="00426A"/>
              </a:buClr>
            </a:pPr>
            <a:r>
              <a:rPr lang="en-US" sz="2400" b="0" dirty="0">
                <a:solidFill>
                  <a:srgbClr val="00426A"/>
                </a:solidFill>
                <a:latin typeface="Montserrat" panose="00000500000000000000" pitchFamily="2" charset="0"/>
              </a:rPr>
              <a:t>Role model social skills at mealtime</a:t>
            </a:r>
          </a:p>
          <a:p>
            <a:pPr>
              <a:spcBef>
                <a:spcPts val="1400"/>
              </a:spcBef>
              <a:buClr>
                <a:srgbClr val="00426A"/>
              </a:buClr>
            </a:pPr>
            <a:r>
              <a:rPr lang="en-US" sz="2400" b="0" dirty="0">
                <a:solidFill>
                  <a:srgbClr val="00426A"/>
                </a:solidFill>
                <a:latin typeface="Montserrat" panose="00000500000000000000" pitchFamily="2" charset="0"/>
              </a:rPr>
              <a:t>Be considerate of children’s lack of food experience</a:t>
            </a:r>
          </a:p>
          <a:p>
            <a:pPr>
              <a:spcBef>
                <a:spcPts val="1400"/>
              </a:spcBef>
              <a:buClr>
                <a:srgbClr val="00426A"/>
              </a:buClr>
            </a:pPr>
            <a:r>
              <a:rPr lang="en-US" sz="2400" b="0" dirty="0">
                <a:solidFill>
                  <a:srgbClr val="00426A"/>
                </a:solidFill>
                <a:latin typeface="Montserrat" panose="00000500000000000000" pitchFamily="2" charset="0"/>
              </a:rPr>
              <a:t>Trust children’s choices relating to food</a:t>
            </a:r>
          </a:p>
          <a:p>
            <a:pPr>
              <a:buClr>
                <a:srgbClr val="00426A"/>
              </a:buClr>
              <a:buFont typeface="Arial" panose="020B0604020202020204" pitchFamily="34" charset="0"/>
              <a:buChar char="•"/>
            </a:pPr>
            <a:endParaRPr lang="en-US" sz="2400" b="0" dirty="0">
              <a:solidFill>
                <a:srgbClr val="00426A"/>
              </a:solidFill>
              <a:latin typeface="Montserrat" panose="00000500000000000000" pitchFamily="2" charset="0"/>
            </a:endParaRPr>
          </a:p>
        </p:txBody>
      </p:sp>
    </p:spTree>
    <p:extLst>
      <p:ext uri="{BB962C8B-B14F-4D97-AF65-F5344CB8AC3E}">
        <p14:creationId xmlns:p14="http://schemas.microsoft.com/office/powerpoint/2010/main" val="2681627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8"/>
            <a:ext cx="8188780" cy="1325563"/>
          </a:xfrm>
        </p:spPr>
        <p:txBody>
          <a:bodyPr>
            <a:noAutofit/>
          </a:bodyPr>
          <a:lstStyle/>
          <a:p>
            <a:br>
              <a:rPr lang="en-US" sz="3200" b="1" dirty="0">
                <a:cs typeface="Times New Roman" panose="02020603050405020304" pitchFamily="18" charset="0"/>
              </a:rPr>
            </a:br>
            <a:r>
              <a:rPr lang="en-US" sz="3200" b="1" dirty="0">
                <a:solidFill>
                  <a:srgbClr val="00426A"/>
                </a:solidFill>
                <a:effectLst/>
                <a:ea typeface="Calibri" panose="020F0502020204030204" pitchFamily="34" charset="0"/>
                <a:cs typeface="Times New Roman" panose="02020603050405020304" pitchFamily="18" charset="0"/>
              </a:rPr>
              <a:t>What are child’s responsibilities?</a:t>
            </a:r>
            <a:endParaRPr lang="en-US" sz="3200" b="1" dirty="0">
              <a:solidFill>
                <a:srgbClr val="00426A"/>
              </a:solidFill>
              <a:cs typeface="Times New Roman" panose="02020603050405020304" pitchFamily="18" charset="0"/>
            </a:endParaRPr>
          </a:p>
        </p:txBody>
      </p:sp>
      <p:grpSp>
        <p:nvGrpSpPr>
          <p:cNvPr id="17" name="Group 16">
            <a:extLst>
              <a:ext uri="{FF2B5EF4-FFF2-40B4-BE49-F238E27FC236}">
                <a16:creationId xmlns:a16="http://schemas.microsoft.com/office/drawing/2014/main" id="{7CA2143C-FE85-404B-8EC0-205C0A38539B}"/>
              </a:ext>
            </a:extLst>
          </p:cNvPr>
          <p:cNvGrpSpPr/>
          <p:nvPr/>
        </p:nvGrpSpPr>
        <p:grpSpPr>
          <a:xfrm>
            <a:off x="895349" y="2360386"/>
            <a:ext cx="1962151" cy="2590800"/>
            <a:chOff x="628649" y="2068286"/>
            <a:chExt cx="1962151" cy="2590800"/>
          </a:xfrm>
        </p:grpSpPr>
        <p:sp>
          <p:nvSpPr>
            <p:cNvPr id="9" name="Rectangle 8">
              <a:extLst>
                <a:ext uri="{FF2B5EF4-FFF2-40B4-BE49-F238E27FC236}">
                  <a16:creationId xmlns:a16="http://schemas.microsoft.com/office/drawing/2014/main" id="{1D8B35E2-2CAD-4A50-A7F2-810F0178FD88}"/>
                </a:ext>
              </a:extLst>
            </p:cNvPr>
            <p:cNvSpPr/>
            <p:nvPr/>
          </p:nvSpPr>
          <p:spPr>
            <a:xfrm>
              <a:off x="628649" y="2068286"/>
              <a:ext cx="1962151" cy="2590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dirty="0">
                <a:latin typeface="Montserrat" panose="00000500000000000000" pitchFamily="2" charset="0"/>
              </a:endParaRPr>
            </a:p>
            <a:p>
              <a:pPr algn="ctr"/>
              <a:r>
                <a:rPr lang="en-US" sz="2000" dirty="0">
                  <a:latin typeface="Montserrat" panose="00000500000000000000" pitchFamily="2" charset="0"/>
                </a:rPr>
                <a:t>Eat the amount they need</a:t>
              </a:r>
            </a:p>
          </p:txBody>
        </p:sp>
        <p:sp>
          <p:nvSpPr>
            <p:cNvPr id="10" name="Graphic 3" descr="Badge 1 with solid fill">
              <a:extLst>
                <a:ext uri="{FF2B5EF4-FFF2-40B4-BE49-F238E27FC236}">
                  <a16:creationId xmlns:a16="http://schemas.microsoft.com/office/drawing/2014/main" id="{753CF28A-C0EE-4C72-B2D7-677A7DB417B8}"/>
                </a:ext>
              </a:extLst>
            </p:cNvPr>
            <p:cNvSpPr/>
            <p:nvPr/>
          </p:nvSpPr>
          <p:spPr>
            <a:xfrm>
              <a:off x="1194109" y="2193993"/>
              <a:ext cx="723499" cy="723500"/>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401431 w 723499"/>
                <a:gd name="connsiteY7" fmla="*/ 515303 h 723500"/>
                <a:gd name="connsiteX8" fmla="*/ 346405 w 723499"/>
                <a:gd name="connsiteY8" fmla="*/ 515303 h 723500"/>
                <a:gd name="connsiteX9" fmla="*/ 346405 w 723499"/>
                <a:gd name="connsiteY9" fmla="*/ 252498 h 723500"/>
                <a:gd name="connsiteX10" fmla="*/ 331689 w 723499"/>
                <a:gd name="connsiteY10" fmla="*/ 261671 h 723500"/>
                <a:gd name="connsiteX11" fmla="*/ 315725 w 723499"/>
                <a:gd name="connsiteY11" fmla="*/ 269577 h 723500"/>
                <a:gd name="connsiteX12" fmla="*/ 297066 w 723499"/>
                <a:gd name="connsiteY12" fmla="*/ 276063 h 723500"/>
                <a:gd name="connsiteX13" fmla="*/ 275558 w 723499"/>
                <a:gd name="connsiteY13" fmla="*/ 281912 h 723500"/>
                <a:gd name="connsiteX14" fmla="*/ 275558 w 723499"/>
                <a:gd name="connsiteY14" fmla="*/ 237954 h 723500"/>
                <a:gd name="connsiteX15" fmla="*/ 289941 w 723499"/>
                <a:gd name="connsiteY15" fmla="*/ 233524 h 723500"/>
                <a:gd name="connsiteX16" fmla="*/ 302762 w 723499"/>
                <a:gd name="connsiteY16" fmla="*/ 229095 h 723500"/>
                <a:gd name="connsiteX17" fmla="*/ 315411 w 723499"/>
                <a:gd name="connsiteY17" fmla="*/ 223876 h 723500"/>
                <a:gd name="connsiteX18" fmla="*/ 328060 w 723499"/>
                <a:gd name="connsiteY18" fmla="*/ 218656 h 723500"/>
                <a:gd name="connsiteX19" fmla="*/ 340224 w 723499"/>
                <a:gd name="connsiteY19" fmla="*/ 212331 h 723500"/>
                <a:gd name="connsiteX20" fmla="*/ 352415 w 723499"/>
                <a:gd name="connsiteY20" fmla="*/ 205664 h 723500"/>
                <a:gd name="connsiteX21" fmla="*/ 365531 w 723499"/>
                <a:gd name="connsiteY21" fmla="*/ 198044 h 723500"/>
                <a:gd name="connsiteX22" fmla="*/ 378666 w 723499"/>
                <a:gd name="connsiteY22" fmla="*/ 190424 h 723500"/>
                <a:gd name="connsiteX23" fmla="*/ 401431 w 723499"/>
                <a:gd name="connsiteY23" fmla="*/ 190424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401431" y="515303"/>
                  </a:moveTo>
                  <a:lnTo>
                    <a:pt x="346405" y="515303"/>
                  </a:lnTo>
                  <a:lnTo>
                    <a:pt x="346405" y="252498"/>
                  </a:lnTo>
                  <a:cubicBezTo>
                    <a:pt x="341757" y="255673"/>
                    <a:pt x="336852" y="258731"/>
                    <a:pt x="331689" y="261671"/>
                  </a:cubicBezTo>
                  <a:cubicBezTo>
                    <a:pt x="326529" y="264621"/>
                    <a:pt x="321198" y="267260"/>
                    <a:pt x="315725" y="269577"/>
                  </a:cubicBezTo>
                  <a:cubicBezTo>
                    <a:pt x="309807" y="271901"/>
                    <a:pt x="303587" y="274063"/>
                    <a:pt x="297066" y="276063"/>
                  </a:cubicBezTo>
                  <a:cubicBezTo>
                    <a:pt x="290544" y="278063"/>
                    <a:pt x="283375" y="280013"/>
                    <a:pt x="275558" y="281912"/>
                  </a:cubicBezTo>
                  <a:lnTo>
                    <a:pt x="275558" y="237954"/>
                  </a:lnTo>
                  <a:cubicBezTo>
                    <a:pt x="280828" y="236474"/>
                    <a:pt x="285623" y="234998"/>
                    <a:pt x="289941" y="233524"/>
                  </a:cubicBezTo>
                  <a:cubicBezTo>
                    <a:pt x="294259" y="232051"/>
                    <a:pt x="298533" y="230575"/>
                    <a:pt x="302762" y="229095"/>
                  </a:cubicBezTo>
                  <a:cubicBezTo>
                    <a:pt x="306962" y="227409"/>
                    <a:pt x="311191" y="225676"/>
                    <a:pt x="315411" y="223876"/>
                  </a:cubicBezTo>
                  <a:cubicBezTo>
                    <a:pt x="319630" y="222075"/>
                    <a:pt x="323840" y="220351"/>
                    <a:pt x="328060" y="218656"/>
                  </a:cubicBezTo>
                  <a:cubicBezTo>
                    <a:pt x="332061" y="216548"/>
                    <a:pt x="336115" y="214439"/>
                    <a:pt x="340224" y="212331"/>
                  </a:cubicBezTo>
                  <a:cubicBezTo>
                    <a:pt x="344332" y="210224"/>
                    <a:pt x="348396" y="208000"/>
                    <a:pt x="352415" y="205664"/>
                  </a:cubicBezTo>
                  <a:cubicBezTo>
                    <a:pt x="356861" y="203352"/>
                    <a:pt x="361233" y="200813"/>
                    <a:pt x="365531" y="198044"/>
                  </a:cubicBezTo>
                  <a:cubicBezTo>
                    <a:pt x="369830" y="195275"/>
                    <a:pt x="374209" y="192736"/>
                    <a:pt x="378666" y="190424"/>
                  </a:cubicBezTo>
                  <a:lnTo>
                    <a:pt x="401431" y="190424"/>
                  </a:lnTo>
                  <a:close/>
                </a:path>
              </a:pathLst>
            </a:custGeom>
            <a:solidFill>
              <a:srgbClr val="00426A"/>
            </a:solidFill>
            <a:ln w="9525" cap="flat">
              <a:noFill/>
              <a:prstDash val="solid"/>
              <a:miter/>
            </a:ln>
          </p:spPr>
          <p:txBody>
            <a:bodyPr rtlCol="0" anchor="ctr"/>
            <a:lstStyle/>
            <a:p>
              <a:endParaRPr lang="en-US" dirty="0"/>
            </a:p>
          </p:txBody>
        </p:sp>
      </p:grpSp>
      <p:grpSp>
        <p:nvGrpSpPr>
          <p:cNvPr id="16" name="Group 15">
            <a:extLst>
              <a:ext uri="{FF2B5EF4-FFF2-40B4-BE49-F238E27FC236}">
                <a16:creationId xmlns:a16="http://schemas.microsoft.com/office/drawing/2014/main" id="{FD32F8F9-820B-4462-B511-CFD9B21E176B}"/>
              </a:ext>
            </a:extLst>
          </p:cNvPr>
          <p:cNvGrpSpPr/>
          <p:nvPr/>
        </p:nvGrpSpPr>
        <p:grpSpPr>
          <a:xfrm>
            <a:off x="3158853" y="2349502"/>
            <a:ext cx="1962151" cy="2590800"/>
            <a:chOff x="2729592" y="2057402"/>
            <a:chExt cx="1962151" cy="2590800"/>
          </a:xfrm>
        </p:grpSpPr>
        <p:sp>
          <p:nvSpPr>
            <p:cNvPr id="13" name="Rectangle 12">
              <a:extLst>
                <a:ext uri="{FF2B5EF4-FFF2-40B4-BE49-F238E27FC236}">
                  <a16:creationId xmlns:a16="http://schemas.microsoft.com/office/drawing/2014/main" id="{3D3CB07B-6476-4090-BBBB-A842D21F2F82}"/>
                </a:ext>
              </a:extLst>
            </p:cNvPr>
            <p:cNvSpPr/>
            <p:nvPr/>
          </p:nvSpPr>
          <p:spPr>
            <a:xfrm>
              <a:off x="2729592" y="2057402"/>
              <a:ext cx="1962151" cy="2590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000" b="0" dirty="0">
                <a:latin typeface="Montserrat" panose="00000500000000000000" pitchFamily="2" charset="0"/>
              </a:endParaRPr>
            </a:p>
            <a:p>
              <a:pPr algn="ctr"/>
              <a:endParaRPr lang="en-US" sz="2000" dirty="0">
                <a:latin typeface="Montserrat" panose="00000500000000000000" pitchFamily="2" charset="0"/>
              </a:endParaRPr>
            </a:p>
            <a:p>
              <a:pPr algn="ctr"/>
              <a:endParaRPr lang="en-US" sz="2000" b="0" dirty="0">
                <a:latin typeface="Montserrat" panose="00000500000000000000" pitchFamily="2" charset="0"/>
              </a:endParaRPr>
            </a:p>
            <a:p>
              <a:pPr algn="ctr"/>
              <a:r>
                <a:rPr lang="en-US" sz="2000" b="0" dirty="0">
                  <a:latin typeface="Montserrat" panose="00000500000000000000" pitchFamily="2" charset="0"/>
                </a:rPr>
                <a:t>Learn to eat the food their families and caregivers eat</a:t>
              </a:r>
              <a:endParaRPr lang="en-US" sz="2000" dirty="0">
                <a:latin typeface="Montserrat" panose="00000500000000000000" pitchFamily="2" charset="0"/>
              </a:endParaRPr>
            </a:p>
          </p:txBody>
        </p:sp>
        <p:sp>
          <p:nvSpPr>
            <p:cNvPr id="11" name="Graphic 5" descr="Badge with solid fill">
              <a:extLst>
                <a:ext uri="{FF2B5EF4-FFF2-40B4-BE49-F238E27FC236}">
                  <a16:creationId xmlns:a16="http://schemas.microsoft.com/office/drawing/2014/main" id="{D63F6B5E-50BE-4B3D-934C-43B0D4307F75}"/>
                </a:ext>
              </a:extLst>
            </p:cNvPr>
            <p:cNvSpPr/>
            <p:nvPr/>
          </p:nvSpPr>
          <p:spPr>
            <a:xfrm>
              <a:off x="3336859" y="2204677"/>
              <a:ext cx="723499" cy="723499"/>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65172 w 723499"/>
                <a:gd name="connsiteY7" fmla="*/ 523961 h 723499"/>
                <a:gd name="connsiteX8" fmla="*/ 258337 w 723499"/>
                <a:gd name="connsiteY8" fmla="*/ 523961 h 723499"/>
                <a:gd name="connsiteX9" fmla="*/ 258337 w 723499"/>
                <a:gd name="connsiteY9" fmla="*/ 493605 h 723499"/>
                <a:gd name="connsiteX10" fmla="*/ 265290 w 723499"/>
                <a:gd name="connsiteY10" fmla="*/ 456457 h 723499"/>
                <a:gd name="connsiteX11" fmla="*/ 284417 w 723499"/>
                <a:gd name="connsiteY11" fmla="*/ 425977 h 723499"/>
                <a:gd name="connsiteX12" fmla="*/ 312734 w 723499"/>
                <a:gd name="connsiteY12" fmla="*/ 400050 h 723499"/>
                <a:gd name="connsiteX13" fmla="*/ 347520 w 723499"/>
                <a:gd name="connsiteY13" fmla="*/ 376647 h 723499"/>
                <a:gd name="connsiteX14" fmla="*/ 377047 w 723499"/>
                <a:gd name="connsiteY14" fmla="*/ 355454 h 723499"/>
                <a:gd name="connsiteX15" fmla="*/ 395421 w 723499"/>
                <a:gd name="connsiteY15" fmla="*/ 335280 h 723499"/>
                <a:gd name="connsiteX16" fmla="*/ 404765 w 723499"/>
                <a:gd name="connsiteY16" fmla="*/ 314877 h 723499"/>
                <a:gd name="connsiteX17" fmla="*/ 407289 w 723499"/>
                <a:gd name="connsiteY17" fmla="*/ 292103 h 723499"/>
                <a:gd name="connsiteX18" fmla="*/ 404127 w 723499"/>
                <a:gd name="connsiteY18" fmla="*/ 272501 h 723499"/>
                <a:gd name="connsiteX19" fmla="*/ 394792 w 723499"/>
                <a:gd name="connsiteY19" fmla="*/ 255899 h 723499"/>
                <a:gd name="connsiteX20" fmla="*/ 378981 w 723499"/>
                <a:gd name="connsiteY20" fmla="*/ 244469 h 723499"/>
                <a:gd name="connsiteX21" fmla="*/ 356692 w 723499"/>
                <a:gd name="connsiteY21" fmla="*/ 240201 h 723499"/>
                <a:gd name="connsiteX22" fmla="*/ 313677 w 723499"/>
                <a:gd name="connsiteY22" fmla="*/ 250327 h 723499"/>
                <a:gd name="connsiteX23" fmla="*/ 275415 w 723499"/>
                <a:gd name="connsiteY23" fmla="*/ 277520 h 723499"/>
                <a:gd name="connsiteX24" fmla="*/ 275415 w 723499"/>
                <a:gd name="connsiteY24" fmla="*/ 228181 h 723499"/>
                <a:gd name="connsiteX25" fmla="*/ 313830 w 723499"/>
                <a:gd name="connsiteY25" fmla="*/ 206045 h 723499"/>
                <a:gd name="connsiteX26" fmla="*/ 361455 w 723499"/>
                <a:gd name="connsiteY26" fmla="*/ 199377 h 723499"/>
                <a:gd name="connsiteX27" fmla="*/ 399402 w 723499"/>
                <a:gd name="connsiteY27" fmla="*/ 205092 h 723499"/>
                <a:gd name="connsiteX28" fmla="*/ 430397 w 723499"/>
                <a:gd name="connsiteY28" fmla="*/ 221694 h 723499"/>
                <a:gd name="connsiteX29" fmla="*/ 451275 w 723499"/>
                <a:gd name="connsiteY29" fmla="*/ 248888 h 723499"/>
                <a:gd name="connsiteX30" fmla="*/ 458895 w 723499"/>
                <a:gd name="connsiteY30" fmla="*/ 286036 h 723499"/>
                <a:gd name="connsiteX31" fmla="*/ 454924 w 723499"/>
                <a:gd name="connsiteY31" fmla="*/ 320183 h 723499"/>
                <a:gd name="connsiteX32" fmla="*/ 441893 w 723499"/>
                <a:gd name="connsiteY32" fmla="*/ 349701 h 723499"/>
                <a:gd name="connsiteX33" fmla="*/ 418348 w 723499"/>
                <a:gd name="connsiteY33" fmla="*/ 376590 h 723499"/>
                <a:gd name="connsiteX34" fmla="*/ 382924 w 723499"/>
                <a:gd name="connsiteY34" fmla="*/ 402831 h 723499"/>
                <a:gd name="connsiteX35" fmla="*/ 352558 w 723499"/>
                <a:gd name="connsiteY35" fmla="*/ 422758 h 723499"/>
                <a:gd name="connsiteX36" fmla="*/ 329936 w 723499"/>
                <a:gd name="connsiteY36" fmla="*/ 440941 h 723499"/>
                <a:gd name="connsiteX37" fmla="*/ 315878 w 723499"/>
                <a:gd name="connsiteY37" fmla="*/ 459600 h 723499"/>
                <a:gd name="connsiteX38" fmla="*/ 311115 w 723499"/>
                <a:gd name="connsiteY38" fmla="*/ 480955 h 723499"/>
                <a:gd name="connsiteX39" fmla="*/ 465134 w 723499"/>
                <a:gd name="connsiteY39" fmla="*/ 480955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65172" y="523961"/>
                  </a:moveTo>
                  <a:lnTo>
                    <a:pt x="258337" y="523961"/>
                  </a:lnTo>
                  <a:lnTo>
                    <a:pt x="258337" y="493605"/>
                  </a:lnTo>
                  <a:cubicBezTo>
                    <a:pt x="258148" y="480882"/>
                    <a:pt x="260513" y="468250"/>
                    <a:pt x="265290" y="456457"/>
                  </a:cubicBezTo>
                  <a:cubicBezTo>
                    <a:pt x="269973" y="445328"/>
                    <a:pt x="276432" y="435033"/>
                    <a:pt x="284417" y="425977"/>
                  </a:cubicBezTo>
                  <a:cubicBezTo>
                    <a:pt x="292914" y="416360"/>
                    <a:pt x="302406" y="407669"/>
                    <a:pt x="312734" y="400050"/>
                  </a:cubicBezTo>
                  <a:cubicBezTo>
                    <a:pt x="323491" y="392042"/>
                    <a:pt x="335087" y="384241"/>
                    <a:pt x="347520" y="376647"/>
                  </a:cubicBezTo>
                  <a:cubicBezTo>
                    <a:pt x="357931" y="370412"/>
                    <a:pt x="367808" y="363324"/>
                    <a:pt x="377047" y="355454"/>
                  </a:cubicBezTo>
                  <a:cubicBezTo>
                    <a:pt x="383994" y="349527"/>
                    <a:pt x="390167" y="342749"/>
                    <a:pt x="395421" y="335280"/>
                  </a:cubicBezTo>
                  <a:cubicBezTo>
                    <a:pt x="399745" y="329101"/>
                    <a:pt x="402911" y="322188"/>
                    <a:pt x="404765" y="314877"/>
                  </a:cubicBezTo>
                  <a:cubicBezTo>
                    <a:pt x="406502" y="307413"/>
                    <a:pt x="407350" y="299768"/>
                    <a:pt x="407289" y="292103"/>
                  </a:cubicBezTo>
                  <a:cubicBezTo>
                    <a:pt x="407300" y="285441"/>
                    <a:pt x="406233" y="278822"/>
                    <a:pt x="404127" y="272501"/>
                  </a:cubicBezTo>
                  <a:cubicBezTo>
                    <a:pt x="402144" y="266404"/>
                    <a:pt x="398971" y="260761"/>
                    <a:pt x="394792" y="255899"/>
                  </a:cubicBezTo>
                  <a:cubicBezTo>
                    <a:pt x="390438" y="250959"/>
                    <a:pt x="385037" y="247054"/>
                    <a:pt x="378981" y="244469"/>
                  </a:cubicBezTo>
                  <a:cubicBezTo>
                    <a:pt x="371932" y="241502"/>
                    <a:pt x="364339" y="240047"/>
                    <a:pt x="356692" y="240201"/>
                  </a:cubicBezTo>
                  <a:cubicBezTo>
                    <a:pt x="341757" y="240145"/>
                    <a:pt x="327019" y="243614"/>
                    <a:pt x="313677" y="250327"/>
                  </a:cubicBezTo>
                  <a:cubicBezTo>
                    <a:pt x="299647" y="257446"/>
                    <a:pt x="286752" y="266610"/>
                    <a:pt x="275415" y="277520"/>
                  </a:cubicBezTo>
                  <a:lnTo>
                    <a:pt x="275415" y="228181"/>
                  </a:lnTo>
                  <a:cubicBezTo>
                    <a:pt x="286370" y="217977"/>
                    <a:pt x="299508" y="210405"/>
                    <a:pt x="313830" y="206045"/>
                  </a:cubicBezTo>
                  <a:cubicBezTo>
                    <a:pt x="329284" y="201462"/>
                    <a:pt x="345336" y="199214"/>
                    <a:pt x="361455" y="199377"/>
                  </a:cubicBezTo>
                  <a:cubicBezTo>
                    <a:pt x="374325" y="199288"/>
                    <a:pt x="387129" y="201217"/>
                    <a:pt x="399402" y="205092"/>
                  </a:cubicBezTo>
                  <a:cubicBezTo>
                    <a:pt x="410695" y="208606"/>
                    <a:pt x="421215" y="214241"/>
                    <a:pt x="430397" y="221694"/>
                  </a:cubicBezTo>
                  <a:cubicBezTo>
                    <a:pt x="439324" y="229062"/>
                    <a:pt x="446463" y="238360"/>
                    <a:pt x="451275" y="248888"/>
                  </a:cubicBezTo>
                  <a:cubicBezTo>
                    <a:pt x="456514" y="260560"/>
                    <a:pt x="459115" y="273244"/>
                    <a:pt x="458895" y="286036"/>
                  </a:cubicBezTo>
                  <a:cubicBezTo>
                    <a:pt x="459007" y="297540"/>
                    <a:pt x="457672" y="309012"/>
                    <a:pt x="454924" y="320183"/>
                  </a:cubicBezTo>
                  <a:cubicBezTo>
                    <a:pt x="452230" y="330671"/>
                    <a:pt x="447828" y="340644"/>
                    <a:pt x="441893" y="349701"/>
                  </a:cubicBezTo>
                  <a:cubicBezTo>
                    <a:pt x="435278" y="359673"/>
                    <a:pt x="427359" y="368716"/>
                    <a:pt x="418348" y="376590"/>
                  </a:cubicBezTo>
                  <a:cubicBezTo>
                    <a:pt x="407255" y="386264"/>
                    <a:pt x="395409" y="395038"/>
                    <a:pt x="382924" y="402831"/>
                  </a:cubicBezTo>
                  <a:cubicBezTo>
                    <a:pt x="371532" y="410006"/>
                    <a:pt x="361410" y="416649"/>
                    <a:pt x="352558" y="422758"/>
                  </a:cubicBezTo>
                  <a:cubicBezTo>
                    <a:pt x="344540" y="428200"/>
                    <a:pt x="336975" y="434281"/>
                    <a:pt x="329936" y="440941"/>
                  </a:cubicBezTo>
                  <a:cubicBezTo>
                    <a:pt x="324212" y="446306"/>
                    <a:pt x="319456" y="452619"/>
                    <a:pt x="315878" y="459600"/>
                  </a:cubicBezTo>
                  <a:cubicBezTo>
                    <a:pt x="312659" y="466254"/>
                    <a:pt x="311029" y="473564"/>
                    <a:pt x="311115" y="480955"/>
                  </a:cubicBezTo>
                  <a:lnTo>
                    <a:pt x="465134" y="480955"/>
                  </a:lnTo>
                  <a:close/>
                </a:path>
              </a:pathLst>
            </a:custGeom>
            <a:solidFill>
              <a:schemeClr val="accent2">
                <a:lumMod val="75000"/>
              </a:schemeClr>
            </a:solidFill>
            <a:ln w="9525" cap="flat">
              <a:noFill/>
              <a:prstDash val="solid"/>
              <a:miter/>
            </a:ln>
          </p:spPr>
          <p:txBody>
            <a:bodyPr rtlCol="0" anchor="ctr"/>
            <a:lstStyle/>
            <a:p>
              <a:endParaRPr lang="en-US" dirty="0"/>
            </a:p>
          </p:txBody>
        </p:sp>
      </p:grpSp>
      <p:grpSp>
        <p:nvGrpSpPr>
          <p:cNvPr id="15" name="Group 14">
            <a:extLst>
              <a:ext uri="{FF2B5EF4-FFF2-40B4-BE49-F238E27FC236}">
                <a16:creationId xmlns:a16="http://schemas.microsoft.com/office/drawing/2014/main" id="{3418AE84-7EDE-41A6-A7D8-1BAB12AC0AFF}"/>
              </a:ext>
            </a:extLst>
          </p:cNvPr>
          <p:cNvGrpSpPr/>
          <p:nvPr/>
        </p:nvGrpSpPr>
        <p:grpSpPr>
          <a:xfrm>
            <a:off x="5356792" y="2352886"/>
            <a:ext cx="1962151" cy="2590800"/>
            <a:chOff x="5090092" y="2060786"/>
            <a:chExt cx="1962151" cy="2590800"/>
          </a:xfrm>
        </p:grpSpPr>
        <p:sp>
          <p:nvSpPr>
            <p:cNvPr id="14" name="Rectangle 13">
              <a:extLst>
                <a:ext uri="{FF2B5EF4-FFF2-40B4-BE49-F238E27FC236}">
                  <a16:creationId xmlns:a16="http://schemas.microsoft.com/office/drawing/2014/main" id="{F1200C1C-99A4-4B35-9734-3B5E75000389}"/>
                </a:ext>
              </a:extLst>
            </p:cNvPr>
            <p:cNvSpPr/>
            <p:nvPr/>
          </p:nvSpPr>
          <p:spPr>
            <a:xfrm>
              <a:off x="5090092" y="2060786"/>
              <a:ext cx="1962151" cy="2590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000" b="0" dirty="0">
                <a:latin typeface="Montserrat" panose="00000500000000000000" pitchFamily="2" charset="0"/>
              </a:endParaRPr>
            </a:p>
            <a:p>
              <a:pPr algn="ctr"/>
              <a:endParaRPr lang="en-US" sz="2000" dirty="0">
                <a:latin typeface="Montserrat" panose="00000500000000000000" pitchFamily="2" charset="0"/>
              </a:endParaRPr>
            </a:p>
            <a:p>
              <a:pPr algn="ctr"/>
              <a:r>
                <a:rPr lang="en-US" sz="2000" b="0" dirty="0">
                  <a:latin typeface="Montserrat" panose="00000500000000000000" pitchFamily="2" charset="0"/>
                </a:rPr>
                <a:t>Learn social skills at mealtime</a:t>
              </a:r>
              <a:endParaRPr lang="en-US" sz="2000" dirty="0">
                <a:latin typeface="Montserrat" panose="00000500000000000000" pitchFamily="2" charset="0"/>
              </a:endParaRPr>
            </a:p>
          </p:txBody>
        </p:sp>
        <p:pic>
          <p:nvPicPr>
            <p:cNvPr id="8" name="Graphic 7" descr="Badge 3 with solid fill">
              <a:extLst>
                <a:ext uri="{FF2B5EF4-FFF2-40B4-BE49-F238E27FC236}">
                  <a16:creationId xmlns:a16="http://schemas.microsoft.com/office/drawing/2014/main" id="{807AC66D-E323-4422-B7F5-E5E95D3145B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58765" y="2068286"/>
              <a:ext cx="914400" cy="914400"/>
            </a:xfrm>
            <a:prstGeom prst="rect">
              <a:avLst/>
            </a:prstGeom>
          </p:spPr>
        </p:pic>
      </p:grpSp>
    </p:spTree>
    <p:extLst>
      <p:ext uri="{BB962C8B-B14F-4D97-AF65-F5344CB8AC3E}">
        <p14:creationId xmlns:p14="http://schemas.microsoft.com/office/powerpoint/2010/main" val="3926073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3124" y="366712"/>
            <a:ext cx="8550876" cy="1325563"/>
          </a:xfrm>
        </p:spPr>
        <p:txBody>
          <a:bodyPr>
            <a:normAutofit/>
          </a:bodyPr>
          <a:lstStyle/>
          <a:p>
            <a:r>
              <a:rPr lang="en-US" sz="3600" b="1" dirty="0">
                <a:solidFill>
                  <a:srgbClr val="00426A"/>
                </a:solidFill>
                <a:hlinkClick r:id="rId3">
                  <a:extLst>
                    <a:ext uri="{A12FA001-AC4F-418D-AE19-62706E023703}">
                      <ahyp:hlinkClr xmlns:ahyp="http://schemas.microsoft.com/office/drawing/2018/hyperlinkcolor" val="tx"/>
                    </a:ext>
                  </a:extLst>
                </a:hlinkClick>
              </a:rPr>
              <a:t>Leading a Healthy Feeding Environment</a:t>
            </a:r>
            <a:endParaRPr lang="en-US" sz="3600" b="1" dirty="0">
              <a:solidFill>
                <a:srgbClr val="00426A"/>
              </a:solidFill>
            </a:endParaRPr>
          </a:p>
        </p:txBody>
      </p:sp>
      <p:pic>
        <p:nvPicPr>
          <p:cNvPr id="4" name="Content Placeholder 3"/>
          <p:cNvPicPr>
            <a:picLocks noGrp="1" noChangeAspect="1"/>
          </p:cNvPicPr>
          <p:nvPr>
            <p:ph idx="4294967295"/>
          </p:nvPr>
        </p:nvPicPr>
        <p:blipFill>
          <a:blip r:embed="rId4"/>
          <a:stretch>
            <a:fillRect/>
          </a:stretch>
        </p:blipFill>
        <p:spPr>
          <a:xfrm>
            <a:off x="1448593" y="1690688"/>
            <a:ext cx="6246813" cy="4800600"/>
          </a:xfrm>
          <a:prstGeom prst="rect">
            <a:avLst/>
          </a:prstGeom>
        </p:spPr>
      </p:pic>
    </p:spTree>
    <p:extLst>
      <p:ext uri="{BB962C8B-B14F-4D97-AF65-F5344CB8AC3E}">
        <p14:creationId xmlns:p14="http://schemas.microsoft.com/office/powerpoint/2010/main" val="660724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426A"/>
                </a:solidFill>
                <a:cs typeface="Times New Roman" panose="02020603050405020304" pitchFamily="18" charset="0"/>
              </a:rPr>
              <a:t>Resources to share with  families</a:t>
            </a:r>
          </a:p>
        </p:txBody>
      </p:sp>
      <p:sp>
        <p:nvSpPr>
          <p:cNvPr id="3" name="Content Placeholder 2"/>
          <p:cNvSpPr>
            <a:spLocks noGrp="1"/>
          </p:cNvSpPr>
          <p:nvPr>
            <p:ph idx="4294967295"/>
          </p:nvPr>
        </p:nvSpPr>
        <p:spPr>
          <a:xfrm>
            <a:off x="0" y="1423988"/>
            <a:ext cx="9490075" cy="4924425"/>
          </a:xfrm>
        </p:spPr>
        <p:txBody>
          <a:bodyPr/>
          <a:lstStyle/>
          <a:p>
            <a:pPr marL="0" indent="0">
              <a:buNone/>
            </a:pPr>
            <a:endParaRPr lang="en-US" sz="4400" b="0" dirty="0">
              <a:latin typeface="+mj-lt"/>
            </a:endParaRPr>
          </a:p>
          <a:p>
            <a:endParaRPr lang="en-US" b="0"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74923" y="3429000"/>
            <a:ext cx="2077807" cy="2651760"/>
          </a:xfrm>
          <a:prstGeom prst="rect">
            <a:avLst/>
          </a:prstGeom>
        </p:spPr>
      </p:pic>
      <p:pic>
        <p:nvPicPr>
          <p:cNvPr id="1028" name="Picture 4" descr="Your Guide to Breastfeedi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4363" y="1984440"/>
            <a:ext cx="2049097" cy="2651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16342" y="1984440"/>
            <a:ext cx="1701541" cy="2651760"/>
          </a:xfrm>
          <a:prstGeom prst="rect">
            <a:avLst/>
          </a:prstGeom>
        </p:spPr>
      </p:pic>
      <p:pic>
        <p:nvPicPr>
          <p:cNvPr id="4" name="Picture 3"/>
          <p:cNvPicPr>
            <a:picLocks noChangeAspect="1"/>
          </p:cNvPicPr>
          <p:nvPr/>
        </p:nvPicPr>
        <p:blipFill>
          <a:blip r:embed="rId6"/>
          <a:stretch>
            <a:fillRect/>
          </a:stretch>
        </p:blipFill>
        <p:spPr>
          <a:xfrm>
            <a:off x="2663170" y="3696653"/>
            <a:ext cx="2081867" cy="2651760"/>
          </a:xfrm>
          <a:prstGeom prst="rect">
            <a:avLst/>
          </a:prstGeom>
        </p:spPr>
      </p:pic>
    </p:spTree>
    <p:extLst>
      <p:ext uri="{BB962C8B-B14F-4D97-AF65-F5344CB8AC3E}">
        <p14:creationId xmlns:p14="http://schemas.microsoft.com/office/powerpoint/2010/main" val="4114840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426A"/>
                </a:solidFill>
                <a:cs typeface="Times New Roman" panose="02020603050405020304" pitchFamily="18" charset="0"/>
              </a:rPr>
              <a:t>Supporting Families </a:t>
            </a:r>
          </a:p>
        </p:txBody>
      </p:sp>
      <p:sp>
        <p:nvSpPr>
          <p:cNvPr id="3" name="Content Placeholder 2"/>
          <p:cNvSpPr>
            <a:spLocks noGrp="1"/>
          </p:cNvSpPr>
          <p:nvPr>
            <p:ph idx="1"/>
          </p:nvPr>
        </p:nvSpPr>
        <p:spPr/>
        <p:txBody>
          <a:bodyPr>
            <a:normAutofit/>
          </a:bodyPr>
          <a:lstStyle/>
          <a:p>
            <a:pPr marL="0" indent="0">
              <a:spcBef>
                <a:spcPts val="1400"/>
              </a:spcBef>
              <a:buClr>
                <a:srgbClr val="00426A"/>
              </a:buClr>
              <a:buNone/>
            </a:pPr>
            <a:r>
              <a:rPr lang="en-US" sz="2400" b="0" dirty="0">
                <a:solidFill>
                  <a:srgbClr val="00426A"/>
                </a:solidFill>
                <a:latin typeface="Montserrat" panose="00000500000000000000" pitchFamily="2" charset="0"/>
              </a:rPr>
              <a:t>SNAP — the Supplemental Nutrition Assistance Program, </a:t>
            </a:r>
            <a:r>
              <a:rPr lang="en-US" sz="2400" b="0" i="1" dirty="0">
                <a:solidFill>
                  <a:srgbClr val="00426A"/>
                </a:solidFill>
                <a:latin typeface="Montserrat" panose="00000500000000000000" pitchFamily="2" charset="0"/>
              </a:rPr>
              <a:t>formerly known as Food Stamps</a:t>
            </a:r>
          </a:p>
          <a:p>
            <a:pPr marL="0" indent="0">
              <a:spcBef>
                <a:spcPts val="1400"/>
              </a:spcBef>
              <a:buClr>
                <a:srgbClr val="00426A"/>
              </a:buClr>
              <a:buNone/>
            </a:pPr>
            <a:r>
              <a:rPr lang="en-US" sz="2400" b="0" dirty="0">
                <a:solidFill>
                  <a:srgbClr val="00426A"/>
                </a:solidFill>
                <a:latin typeface="Montserrat" panose="00000500000000000000" pitchFamily="2" charset="0"/>
              </a:rPr>
              <a:t>WIC  — Special Supplemental Nutrition Program for Women, Infants, and Children</a:t>
            </a:r>
          </a:p>
          <a:p>
            <a:pPr marL="0" indent="0">
              <a:spcBef>
                <a:spcPts val="1400"/>
              </a:spcBef>
              <a:buClr>
                <a:srgbClr val="00426A"/>
              </a:buClr>
              <a:buNone/>
            </a:pPr>
            <a:r>
              <a:rPr lang="en-US" sz="2400" b="0" dirty="0">
                <a:solidFill>
                  <a:srgbClr val="00426A"/>
                </a:solidFill>
                <a:latin typeface="Montserrat" panose="00000500000000000000" pitchFamily="2" charset="0"/>
              </a:rPr>
              <a:t>CACFP — The Child and Adult Care Food Program</a:t>
            </a:r>
          </a:p>
          <a:p>
            <a:pPr marL="0" indent="0">
              <a:spcBef>
                <a:spcPts val="1400"/>
              </a:spcBef>
              <a:buClr>
                <a:srgbClr val="00426A"/>
              </a:buClr>
              <a:buNone/>
            </a:pPr>
            <a:r>
              <a:rPr lang="en-US" sz="2400" b="0" dirty="0">
                <a:solidFill>
                  <a:srgbClr val="00426A"/>
                </a:solidFill>
                <a:latin typeface="Montserrat" panose="00000500000000000000" pitchFamily="2" charset="0"/>
              </a:rPr>
              <a:t>Emergency food resources in your community</a:t>
            </a:r>
          </a:p>
          <a:p>
            <a:pPr lvl="1">
              <a:buClr>
                <a:srgbClr val="00426A"/>
              </a:buClr>
            </a:pPr>
            <a:r>
              <a:rPr lang="en-US" dirty="0">
                <a:solidFill>
                  <a:srgbClr val="00426A"/>
                </a:solidFill>
                <a:latin typeface="Montserrat" panose="00000500000000000000" pitchFamily="2" charset="0"/>
              </a:rPr>
              <a:t>Summer Food Program sites</a:t>
            </a:r>
          </a:p>
          <a:p>
            <a:pPr lvl="1">
              <a:buClr>
                <a:srgbClr val="00426A"/>
              </a:buClr>
            </a:pPr>
            <a:r>
              <a:rPr lang="en-US" dirty="0">
                <a:solidFill>
                  <a:srgbClr val="00426A"/>
                </a:solidFill>
                <a:latin typeface="Montserrat" panose="00000500000000000000" pitchFamily="2" charset="0"/>
              </a:rPr>
              <a:t>Farmers to Families Food Box Program</a:t>
            </a:r>
          </a:p>
          <a:p>
            <a:pPr lvl="1">
              <a:buClr>
                <a:srgbClr val="00426A"/>
              </a:buClr>
            </a:pPr>
            <a:r>
              <a:rPr lang="en-US" dirty="0">
                <a:solidFill>
                  <a:srgbClr val="00426A"/>
                </a:solidFill>
                <a:latin typeface="Montserrat" panose="00000500000000000000" pitchFamily="2" charset="0"/>
              </a:rPr>
              <a:t>Hours &amp; Location of Food Pantries &amp; Banks</a:t>
            </a:r>
          </a:p>
        </p:txBody>
      </p:sp>
    </p:spTree>
    <p:extLst>
      <p:ext uri="{BB962C8B-B14F-4D97-AF65-F5344CB8AC3E}">
        <p14:creationId xmlns:p14="http://schemas.microsoft.com/office/powerpoint/2010/main" val="2008407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060" y="325369"/>
            <a:ext cx="3276451" cy="1956841"/>
          </a:xfrm>
        </p:spPr>
        <p:txBody>
          <a:bodyPr anchor="b">
            <a:normAutofit/>
          </a:bodyPr>
          <a:lstStyle/>
          <a:p>
            <a:r>
              <a:rPr lang="en-US" b="1" dirty="0">
                <a:solidFill>
                  <a:srgbClr val="00426A"/>
                </a:solidFill>
                <a:cs typeface="Times New Roman" panose="02020603050405020304" pitchFamily="18" charset="0"/>
              </a:rPr>
              <a:t>Engaging with Families </a:t>
            </a: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80060" y="2872899"/>
            <a:ext cx="3182691" cy="3320668"/>
          </a:xfrm>
        </p:spPr>
        <p:txBody>
          <a:bodyPr>
            <a:normAutofit/>
          </a:bodyPr>
          <a:lstStyle/>
          <a:p>
            <a:pPr marL="0" indent="0">
              <a:spcBef>
                <a:spcPts val="1400"/>
              </a:spcBef>
              <a:buClr>
                <a:srgbClr val="00426A"/>
              </a:buClr>
              <a:buNone/>
            </a:pPr>
            <a:r>
              <a:rPr lang="en-US" sz="2000" b="0" dirty="0">
                <a:solidFill>
                  <a:srgbClr val="00426A"/>
                </a:solidFill>
                <a:latin typeface="Montserrat" panose="00000500000000000000" pitchFamily="2" charset="0"/>
              </a:rPr>
              <a:t>Taste Testing</a:t>
            </a:r>
          </a:p>
          <a:p>
            <a:pPr marL="0" indent="0">
              <a:spcBef>
                <a:spcPts val="1400"/>
              </a:spcBef>
              <a:buClr>
                <a:srgbClr val="00426A"/>
              </a:buClr>
              <a:buNone/>
            </a:pPr>
            <a:r>
              <a:rPr lang="en-US" sz="2000" b="0" dirty="0">
                <a:solidFill>
                  <a:srgbClr val="00426A"/>
                </a:solidFill>
                <a:latin typeface="Montserrat" panose="00000500000000000000" pitchFamily="2" charset="0"/>
              </a:rPr>
              <a:t>Cooking events or classes </a:t>
            </a:r>
          </a:p>
          <a:p>
            <a:pPr marL="0" indent="0">
              <a:spcBef>
                <a:spcPts val="1400"/>
              </a:spcBef>
              <a:buClr>
                <a:srgbClr val="00426A"/>
              </a:buClr>
              <a:buNone/>
            </a:pPr>
            <a:r>
              <a:rPr lang="en-US" sz="2000" b="0" dirty="0">
                <a:solidFill>
                  <a:srgbClr val="00426A"/>
                </a:solidFill>
                <a:latin typeface="Montserrat" panose="00000500000000000000" pitchFamily="2" charset="0"/>
              </a:rPr>
              <a:t>Produce basket pick up at child care</a:t>
            </a:r>
          </a:p>
          <a:p>
            <a:pPr marL="0" indent="0">
              <a:spcBef>
                <a:spcPts val="1400"/>
              </a:spcBef>
              <a:buClr>
                <a:srgbClr val="00426A"/>
              </a:buClr>
              <a:buNone/>
            </a:pPr>
            <a:r>
              <a:rPr lang="en-US" sz="2000" b="0" dirty="0">
                <a:solidFill>
                  <a:srgbClr val="00426A"/>
                </a:solidFill>
                <a:latin typeface="Montserrat" panose="00000500000000000000" pitchFamily="2" charset="0"/>
              </a:rPr>
              <a:t>Coupon swap board</a:t>
            </a:r>
          </a:p>
          <a:p>
            <a:pPr marL="0" indent="0">
              <a:spcBef>
                <a:spcPts val="1400"/>
              </a:spcBef>
              <a:buClr>
                <a:srgbClr val="00426A"/>
              </a:buClr>
              <a:buNone/>
            </a:pPr>
            <a:r>
              <a:rPr lang="en-US" sz="2000" b="0" dirty="0">
                <a:solidFill>
                  <a:srgbClr val="00426A"/>
                </a:solidFill>
                <a:latin typeface="Montserrat" panose="00000500000000000000" pitchFamily="2" charset="0"/>
              </a:rPr>
              <a:t>Community gardens/ECE gardens</a:t>
            </a:r>
          </a:p>
          <a:p>
            <a:endParaRPr lang="en-US" sz="1900" b="0" dirty="0"/>
          </a:p>
        </p:txBody>
      </p:sp>
      <p:pic>
        <p:nvPicPr>
          <p:cNvPr id="5" name="Picture 4" descr="A picture containing text, person, indoor&#10;&#10;Description automatically generated">
            <a:extLst>
              <a:ext uri="{FF2B5EF4-FFF2-40B4-BE49-F238E27FC236}">
                <a16:creationId xmlns:a16="http://schemas.microsoft.com/office/drawing/2014/main" id="{F6BF7337-62A6-4D16-B8EA-0D2D4D65D4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35140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0648" y="2103437"/>
            <a:ext cx="6414702" cy="1325563"/>
          </a:xfrm>
        </p:spPr>
        <p:txBody>
          <a:bodyPr>
            <a:noAutofit/>
          </a:bodyPr>
          <a:lstStyle/>
          <a:p>
            <a:r>
              <a:rPr kumimoji="0" lang="en-US" sz="3600" b="1" i="0" u="none" strike="noStrike" kern="1200" cap="none" spc="0" normalizeH="0" baseline="0" noProof="0" dirty="0">
                <a:ln>
                  <a:noFill/>
                </a:ln>
                <a:solidFill>
                  <a:srgbClr val="00426A"/>
                </a:solidFill>
                <a:effectLst/>
                <a:uLnTx/>
                <a:uFillTx/>
                <a:cs typeface="Times New Roman" panose="02020603050405020304" pitchFamily="18" charset="0"/>
              </a:rPr>
              <a:t>Identify one or more nutrition best practices to add into your daily routines with children</a:t>
            </a:r>
            <a:endParaRPr lang="en-US" b="1" dirty="0">
              <a:solidFill>
                <a:srgbClr val="00426A"/>
              </a:solidFill>
              <a:cs typeface="Times New Roman" panose="02020603050405020304" pitchFamily="18" charset="0"/>
            </a:endParaRPr>
          </a:p>
        </p:txBody>
      </p:sp>
      <p:pic>
        <p:nvPicPr>
          <p:cNvPr id="6" name="Picture 5">
            <a:extLst>
              <a:ext uri="{FF2B5EF4-FFF2-40B4-BE49-F238E27FC236}">
                <a16:creationId xmlns:a16="http://schemas.microsoft.com/office/drawing/2014/main" id="{D87D56F3-3B58-4802-A4C8-A8F057C281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499" y="675093"/>
            <a:ext cx="2056949" cy="4754880"/>
          </a:xfrm>
          <a:prstGeom prst="rect">
            <a:avLst/>
          </a:prstGeom>
        </p:spPr>
      </p:pic>
    </p:spTree>
    <p:extLst>
      <p:ext uri="{BB962C8B-B14F-4D97-AF65-F5344CB8AC3E}">
        <p14:creationId xmlns:p14="http://schemas.microsoft.com/office/powerpoint/2010/main" val="3517342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512229-D403-4356-88D6-9A726E207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4" name="Picture 13" descr="Child drawing on notebook">
            <a:extLst>
              <a:ext uri="{FF2B5EF4-FFF2-40B4-BE49-F238E27FC236}">
                <a16:creationId xmlns:a16="http://schemas.microsoft.com/office/drawing/2014/main" id="{DC79F92D-188B-451C-B6B9-00AC10E8984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6" name="Picture 15">
            <a:extLst>
              <a:ext uri="{FF2B5EF4-FFF2-40B4-BE49-F238E27FC236}">
                <a16:creationId xmlns:a16="http://schemas.microsoft.com/office/drawing/2014/main" id="{DC1CDD55-F0E3-4532-9701-E31FAF19EE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4757737" y="3996130"/>
            <a:ext cx="4129361" cy="1576910"/>
          </a:xfrm>
        </p:spPr>
        <p:txBody>
          <a:bodyPr vert="horz" lIns="91440" tIns="45720" rIns="91440" bIns="45720" rtlCol="0" anchor="b">
            <a:normAutofit/>
          </a:bodyPr>
          <a:lstStyle/>
          <a:p>
            <a:pPr defTabSz="914400"/>
            <a:r>
              <a:rPr lang="en-US" b="1" kern="1200" dirty="0">
                <a:solidFill>
                  <a:srgbClr val="00426A"/>
                </a:solidFill>
                <a:cs typeface="Times New Roman" panose="02020603050405020304" pitchFamily="18" charset="0"/>
              </a:rPr>
              <a:t>Reflection activity</a:t>
            </a:r>
          </a:p>
        </p:txBody>
      </p:sp>
    </p:spTree>
    <p:extLst>
      <p:ext uri="{BB962C8B-B14F-4D97-AF65-F5344CB8AC3E}">
        <p14:creationId xmlns:p14="http://schemas.microsoft.com/office/powerpoint/2010/main" val="20477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1100" y="1952628"/>
            <a:ext cx="6064250" cy="1325563"/>
          </a:xfrm>
        </p:spPr>
        <p:txBody>
          <a:bodyPr>
            <a:noAutofit/>
          </a:bodyPr>
          <a:lstStyle/>
          <a:p>
            <a:r>
              <a:rPr lang="en-US" b="1" dirty="0">
                <a:solidFill>
                  <a:srgbClr val="002060"/>
                </a:solidFill>
                <a:cs typeface="Times New Roman" panose="02020603050405020304" pitchFamily="18" charset="0"/>
              </a:rPr>
              <a:t>The Developmental Stages of Becoming a Healthy Eater &amp; Common Challenges</a:t>
            </a:r>
          </a:p>
        </p:txBody>
      </p:sp>
      <p:pic>
        <p:nvPicPr>
          <p:cNvPr id="5" name="Picture 4">
            <a:extLst>
              <a:ext uri="{FF2B5EF4-FFF2-40B4-BE49-F238E27FC236}">
                <a16:creationId xmlns:a16="http://schemas.microsoft.com/office/drawing/2014/main" id="{B4E67B67-24EF-4FCD-8650-947A043376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0899" y="548093"/>
            <a:ext cx="2056949" cy="4754880"/>
          </a:xfrm>
          <a:prstGeom prst="rect">
            <a:avLst/>
          </a:prstGeom>
        </p:spPr>
      </p:pic>
    </p:spTree>
    <p:extLst>
      <p:ext uri="{BB962C8B-B14F-4D97-AF65-F5344CB8AC3E}">
        <p14:creationId xmlns:p14="http://schemas.microsoft.com/office/powerpoint/2010/main" val="2806012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8078028" cy="1325563"/>
          </a:xfrm>
        </p:spPr>
        <p:txBody>
          <a:bodyPr vert="horz" lIns="91440" tIns="45720" rIns="91440" bIns="45720" rtlCol="0" anchor="ctr">
            <a:normAutofit/>
          </a:bodyPr>
          <a:lstStyle/>
          <a:p>
            <a:r>
              <a:rPr lang="en-US" sz="3200" b="1" kern="1200" dirty="0">
                <a:solidFill>
                  <a:srgbClr val="00426A"/>
                </a:solidFill>
                <a:cs typeface="Times New Roman" panose="02020603050405020304" pitchFamily="18" charset="0"/>
              </a:rPr>
              <a:t>Nourishing Healthy Eaters ABC Plan</a:t>
            </a:r>
          </a:p>
        </p:txBody>
      </p:sp>
      <p:sp>
        <p:nvSpPr>
          <p:cNvPr id="8" name="Content Placeholder 7">
            <a:extLst>
              <a:ext uri="{FF2B5EF4-FFF2-40B4-BE49-F238E27FC236}">
                <a16:creationId xmlns:a16="http://schemas.microsoft.com/office/drawing/2014/main" id="{3106CA32-96DD-4DF1-A527-9DD96AD09233}"/>
              </a:ext>
            </a:extLst>
          </p:cNvPr>
          <p:cNvSpPr>
            <a:spLocks noGrp="1"/>
          </p:cNvSpPr>
          <p:nvPr>
            <p:ph sz="half" idx="1"/>
          </p:nvPr>
        </p:nvSpPr>
        <p:spPr/>
        <p:txBody>
          <a:bodyPr/>
          <a:lstStyle/>
          <a:p>
            <a:pPr marL="0" indent="0">
              <a:spcBef>
                <a:spcPts val="2400"/>
              </a:spcBef>
              <a:buClr>
                <a:srgbClr val="00426A"/>
              </a:buClr>
              <a:buNone/>
            </a:pPr>
            <a:r>
              <a:rPr lang="en-US" sz="3200" b="1" u="sng" dirty="0">
                <a:solidFill>
                  <a:srgbClr val="00426A"/>
                </a:solidFill>
                <a:latin typeface="Montserrat" panose="00000500000000000000" pitchFamily="2" charset="0"/>
              </a:rPr>
              <a:t>A</a:t>
            </a:r>
            <a:r>
              <a:rPr lang="en-US" dirty="0">
                <a:solidFill>
                  <a:srgbClr val="00426A"/>
                </a:solidFill>
                <a:latin typeface="Montserrat" panose="00000500000000000000" pitchFamily="2" charset="0"/>
              </a:rPr>
              <a:t>ction I plan to take</a:t>
            </a:r>
          </a:p>
          <a:p>
            <a:pPr marL="0" indent="0">
              <a:spcBef>
                <a:spcPts val="2400"/>
              </a:spcBef>
              <a:buClr>
                <a:srgbClr val="00426A"/>
              </a:buClr>
              <a:buNone/>
            </a:pPr>
            <a:r>
              <a:rPr lang="en-US" dirty="0">
                <a:solidFill>
                  <a:srgbClr val="00426A"/>
                </a:solidFill>
                <a:latin typeface="Montserrat" panose="00000500000000000000" pitchFamily="2" charset="0"/>
              </a:rPr>
              <a:t>How does my action </a:t>
            </a:r>
            <a:r>
              <a:rPr lang="en-US" sz="3200" b="1" u="sng" dirty="0">
                <a:solidFill>
                  <a:srgbClr val="00426A"/>
                </a:solidFill>
                <a:latin typeface="Montserrat" panose="00000500000000000000" pitchFamily="2" charset="0"/>
              </a:rPr>
              <a:t>B</a:t>
            </a:r>
            <a:r>
              <a:rPr lang="en-US" dirty="0">
                <a:solidFill>
                  <a:srgbClr val="00426A"/>
                </a:solidFill>
                <a:latin typeface="Montserrat" panose="00000500000000000000" pitchFamily="2" charset="0"/>
              </a:rPr>
              <a:t>enefit children?</a:t>
            </a:r>
          </a:p>
          <a:p>
            <a:pPr marL="0" indent="0">
              <a:spcBef>
                <a:spcPts val="2400"/>
              </a:spcBef>
              <a:buClr>
                <a:srgbClr val="00426A"/>
              </a:buClr>
              <a:buNone/>
            </a:pPr>
            <a:r>
              <a:rPr lang="en-US" dirty="0">
                <a:solidFill>
                  <a:srgbClr val="00426A"/>
                </a:solidFill>
                <a:latin typeface="Montserrat" panose="00000500000000000000" pitchFamily="2" charset="0"/>
              </a:rPr>
              <a:t>What </a:t>
            </a:r>
            <a:r>
              <a:rPr lang="en-US" sz="3200" b="1" u="sng" dirty="0">
                <a:solidFill>
                  <a:srgbClr val="00426A"/>
                </a:solidFill>
                <a:latin typeface="Montserrat" panose="00000500000000000000" pitchFamily="2" charset="0"/>
              </a:rPr>
              <a:t>C</a:t>
            </a:r>
            <a:r>
              <a:rPr lang="en-US" dirty="0">
                <a:solidFill>
                  <a:srgbClr val="00426A"/>
                </a:solidFill>
                <a:latin typeface="Montserrat" panose="00000500000000000000" pitchFamily="2" charset="0"/>
              </a:rPr>
              <a:t>hallenges will I face?</a:t>
            </a:r>
          </a:p>
        </p:txBody>
      </p:sp>
      <p:sp>
        <p:nvSpPr>
          <p:cNvPr id="10" name="Content Placeholder 9">
            <a:extLst>
              <a:ext uri="{FF2B5EF4-FFF2-40B4-BE49-F238E27FC236}">
                <a16:creationId xmlns:a16="http://schemas.microsoft.com/office/drawing/2014/main" id="{218B88A2-0461-445C-BEBF-E5EA5CED2EF6}"/>
              </a:ext>
            </a:extLst>
          </p:cNvPr>
          <p:cNvSpPr>
            <a:spLocks noGrp="1"/>
          </p:cNvSpPr>
          <p:nvPr>
            <p:ph sz="half" idx="2"/>
          </p:nvPr>
        </p:nvSpPr>
        <p:spPr/>
        <p:txBody>
          <a:bodyPr/>
          <a:lstStyle/>
          <a:p>
            <a:pPr marL="0" indent="0">
              <a:spcBef>
                <a:spcPts val="2400"/>
              </a:spcBef>
              <a:buClr>
                <a:srgbClr val="00426A"/>
              </a:buClr>
              <a:buNone/>
            </a:pPr>
            <a:r>
              <a:rPr lang="en-US" sz="3200" b="1" u="sng" dirty="0">
                <a:solidFill>
                  <a:srgbClr val="00426A"/>
                </a:solidFill>
                <a:latin typeface="Montserrat" panose="00000500000000000000" pitchFamily="2" charset="0"/>
              </a:rPr>
              <a:t>D</a:t>
            </a:r>
            <a:r>
              <a:rPr lang="en-US" dirty="0">
                <a:solidFill>
                  <a:srgbClr val="00426A"/>
                </a:solidFill>
                <a:latin typeface="Montserrat" panose="00000500000000000000" pitchFamily="2" charset="0"/>
              </a:rPr>
              <a:t>ate I will begin this action?</a:t>
            </a:r>
          </a:p>
          <a:p>
            <a:pPr marL="0" indent="0">
              <a:spcBef>
                <a:spcPts val="2400"/>
              </a:spcBef>
              <a:buClr>
                <a:srgbClr val="00426A"/>
              </a:buClr>
              <a:buNone/>
            </a:pPr>
            <a:r>
              <a:rPr lang="en-US" sz="3200" b="1" u="sng" dirty="0">
                <a:solidFill>
                  <a:srgbClr val="00426A"/>
                </a:solidFill>
                <a:latin typeface="Montserrat" panose="00000500000000000000" pitchFamily="2" charset="0"/>
              </a:rPr>
              <a:t>E</a:t>
            </a:r>
            <a:r>
              <a:rPr lang="en-US" dirty="0">
                <a:solidFill>
                  <a:srgbClr val="00426A"/>
                </a:solidFill>
                <a:latin typeface="Montserrat" panose="00000500000000000000" pitchFamily="2" charset="0"/>
              </a:rPr>
              <a:t>vidence I have been successful?</a:t>
            </a:r>
          </a:p>
        </p:txBody>
      </p:sp>
    </p:spTree>
    <p:extLst>
      <p:ext uri="{BB962C8B-B14F-4D97-AF65-F5344CB8AC3E}">
        <p14:creationId xmlns:p14="http://schemas.microsoft.com/office/powerpoint/2010/main" val="153944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E73DA-0B90-42EC-8C4F-51B9D6BE1876}"/>
              </a:ext>
            </a:extLst>
          </p:cNvPr>
          <p:cNvSpPr>
            <a:spLocks noGrp="1"/>
          </p:cNvSpPr>
          <p:nvPr>
            <p:ph type="title"/>
          </p:nvPr>
        </p:nvSpPr>
        <p:spPr>
          <a:xfrm>
            <a:off x="628650" y="365128"/>
            <a:ext cx="4410278" cy="1325563"/>
          </a:xfrm>
        </p:spPr>
        <p:txBody>
          <a:bodyPr/>
          <a:lstStyle/>
          <a:p>
            <a:r>
              <a:rPr lang="en-US" b="1" dirty="0">
                <a:solidFill>
                  <a:srgbClr val="00426A"/>
                </a:solidFill>
                <a:cs typeface="Times New Roman" panose="02020603050405020304" pitchFamily="18" charset="0"/>
              </a:rPr>
              <a:t>Sustaining practice change</a:t>
            </a:r>
          </a:p>
        </p:txBody>
      </p:sp>
      <p:pic>
        <p:nvPicPr>
          <p:cNvPr id="3" name="Content Placeholder 11" descr="Qr code&#10;&#10;Description automatically generated">
            <a:extLst>
              <a:ext uri="{FF2B5EF4-FFF2-40B4-BE49-F238E27FC236}">
                <a16:creationId xmlns:a16="http://schemas.microsoft.com/office/drawing/2014/main" id="{B0EB2FCB-F090-43DF-A044-6AB6550940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7124" y="2140922"/>
            <a:ext cx="3382963" cy="3384550"/>
          </a:xfrm>
          <a:prstGeom prst="rect">
            <a:avLst/>
          </a:prstGeom>
        </p:spPr>
      </p:pic>
      <p:sp>
        <p:nvSpPr>
          <p:cNvPr id="5" name="TextBox 4">
            <a:extLst>
              <a:ext uri="{FF2B5EF4-FFF2-40B4-BE49-F238E27FC236}">
                <a16:creationId xmlns:a16="http://schemas.microsoft.com/office/drawing/2014/main" id="{D6534830-47B4-43FA-A267-EBA511F63FA8}"/>
              </a:ext>
            </a:extLst>
          </p:cNvPr>
          <p:cNvSpPr txBox="1"/>
          <p:nvPr/>
        </p:nvSpPr>
        <p:spPr>
          <a:xfrm>
            <a:off x="741560" y="5708748"/>
            <a:ext cx="4572000" cy="461665"/>
          </a:xfrm>
          <a:prstGeom prst="rect">
            <a:avLst/>
          </a:prstGeom>
          <a:noFill/>
        </p:spPr>
        <p:txBody>
          <a:bodyPr wrap="square">
            <a:spAutoFit/>
          </a:bodyPr>
          <a:lstStyle/>
          <a:p>
            <a:r>
              <a:rPr lang="en-US" sz="2400" dirty="0">
                <a:latin typeface="Montserrat" panose="00000500000000000000" pitchFamily="2" charset="0"/>
              </a:rPr>
              <a:t>https://www.futureme.org/</a:t>
            </a:r>
          </a:p>
        </p:txBody>
      </p:sp>
      <p:pic>
        <p:nvPicPr>
          <p:cNvPr id="6" name="Picture 5" descr="Winding dirt road">
            <a:extLst>
              <a:ext uri="{FF2B5EF4-FFF2-40B4-BE49-F238E27FC236}">
                <a16:creationId xmlns:a16="http://schemas.microsoft.com/office/drawing/2014/main" id="{CEFBA243-C1D1-4E0A-9E50-0C03F4D60C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548"/>
          <a:stretch/>
        </p:blipFill>
        <p:spPr>
          <a:xfrm>
            <a:off x="5313560" y="0"/>
            <a:ext cx="3810980" cy="6858000"/>
          </a:xfrm>
          <a:prstGeom prst="rect">
            <a:avLst/>
          </a:prstGeom>
        </p:spPr>
      </p:pic>
    </p:spTree>
    <p:extLst>
      <p:ext uri="{BB962C8B-B14F-4D97-AF65-F5344CB8AC3E}">
        <p14:creationId xmlns:p14="http://schemas.microsoft.com/office/powerpoint/2010/main" val="760974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46" y="365128"/>
            <a:ext cx="8214904" cy="1325563"/>
          </a:xfrm>
        </p:spPr>
        <p:txBody>
          <a:bodyPr>
            <a:normAutofit/>
          </a:bodyPr>
          <a:lstStyle/>
          <a:p>
            <a:r>
              <a:rPr lang="en-US" b="1" dirty="0">
                <a:solidFill>
                  <a:srgbClr val="00426A"/>
                </a:solidFill>
                <a:cs typeface="Times New Roman" panose="02020603050405020304" pitchFamily="18" charset="0"/>
              </a:rPr>
              <a:t>More Resources for ECE settings</a:t>
            </a:r>
          </a:p>
        </p:txBody>
      </p:sp>
      <p:pic>
        <p:nvPicPr>
          <p:cNvPr id="4" name="Content Placeholder 3"/>
          <p:cNvPicPr>
            <a:picLocks noGrp="1" noChangeAspect="1"/>
          </p:cNvPicPr>
          <p:nvPr>
            <p:ph idx="1"/>
          </p:nvPr>
        </p:nvPicPr>
        <p:blipFill>
          <a:blip r:embed="rId3"/>
          <a:stretch>
            <a:fillRect/>
          </a:stretch>
        </p:blipFill>
        <p:spPr>
          <a:xfrm>
            <a:off x="5291266" y="2100752"/>
            <a:ext cx="3009900" cy="3876675"/>
          </a:xfrm>
          <a:prstGeom prst="rect">
            <a:avLst/>
          </a:prstGeom>
        </p:spPr>
      </p:pic>
      <p:sp>
        <p:nvSpPr>
          <p:cNvPr id="5" name="TextBox 4"/>
          <p:cNvSpPr txBox="1"/>
          <p:nvPr/>
        </p:nvSpPr>
        <p:spPr>
          <a:xfrm>
            <a:off x="628650" y="4748860"/>
            <a:ext cx="6838454" cy="461665"/>
          </a:xfrm>
          <a:prstGeom prst="rect">
            <a:avLst/>
          </a:prstGeom>
          <a:noFill/>
        </p:spPr>
        <p:txBody>
          <a:bodyPr wrap="square" rtlCol="0">
            <a:spAutoFit/>
          </a:bodyPr>
          <a:lstStyle/>
          <a:p>
            <a:r>
              <a:rPr lang="en-US" sz="2400" dirty="0">
                <a:solidFill>
                  <a:srgbClr val="00426A"/>
                </a:solidFill>
                <a:latin typeface="Montserrat" panose="00000500000000000000" pitchFamily="2" charset="0"/>
              </a:rPr>
              <a:t>Healthykidshealthyfuture.org</a:t>
            </a:r>
          </a:p>
        </p:txBody>
      </p:sp>
      <p:pic>
        <p:nvPicPr>
          <p:cNvPr id="6" name="Picture 5"/>
          <p:cNvPicPr>
            <a:picLocks noChangeAspect="1"/>
          </p:cNvPicPr>
          <p:nvPr/>
        </p:nvPicPr>
        <p:blipFill>
          <a:blip r:embed="rId4"/>
          <a:stretch>
            <a:fillRect/>
          </a:stretch>
        </p:blipFill>
        <p:spPr>
          <a:xfrm>
            <a:off x="194823" y="2100752"/>
            <a:ext cx="4684926" cy="2468880"/>
          </a:xfrm>
          <a:prstGeom prst="rect">
            <a:avLst/>
          </a:prstGeom>
        </p:spPr>
      </p:pic>
    </p:spTree>
    <p:extLst>
      <p:ext uri="{BB962C8B-B14F-4D97-AF65-F5344CB8AC3E}">
        <p14:creationId xmlns:p14="http://schemas.microsoft.com/office/powerpoint/2010/main" val="4022384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46" y="246752"/>
            <a:ext cx="7886700" cy="1325563"/>
          </a:xfrm>
        </p:spPr>
        <p:txBody>
          <a:bodyPr/>
          <a:lstStyle/>
          <a:p>
            <a:r>
              <a:rPr lang="en-US" b="1" dirty="0">
                <a:solidFill>
                  <a:srgbClr val="00426A"/>
                </a:solidFill>
                <a:cs typeface="Times New Roman" panose="02020603050405020304" pitchFamily="18" charset="0"/>
              </a:rPr>
              <a:t>Acknowledgments</a:t>
            </a:r>
          </a:p>
        </p:txBody>
      </p:sp>
      <p:pic>
        <p:nvPicPr>
          <p:cNvPr id="4" name="Content Placeholder 3"/>
          <p:cNvPicPr>
            <a:picLocks noGrp="1" noChangeAspect="1"/>
          </p:cNvPicPr>
          <p:nvPr>
            <p:ph idx="1"/>
          </p:nvPr>
        </p:nvPicPr>
        <p:blipFill>
          <a:blip r:embed="rId3"/>
          <a:stretch>
            <a:fillRect/>
          </a:stretch>
        </p:blipFill>
        <p:spPr>
          <a:xfrm>
            <a:off x="995199" y="4421005"/>
            <a:ext cx="1796698" cy="1072656"/>
          </a:xfrm>
          <a:prstGeom prst="rect">
            <a:avLst/>
          </a:prstGeom>
        </p:spPr>
      </p:pic>
      <p:sp>
        <p:nvSpPr>
          <p:cNvPr id="3" name="Rectangle 2"/>
          <p:cNvSpPr/>
          <p:nvPr/>
        </p:nvSpPr>
        <p:spPr>
          <a:xfrm>
            <a:off x="3514779" y="4558492"/>
            <a:ext cx="5500300" cy="1015663"/>
          </a:xfrm>
          <a:prstGeom prst="rect">
            <a:avLst/>
          </a:prstGeom>
        </p:spPr>
        <p:txBody>
          <a:bodyPr wrap="square">
            <a:spAutoFit/>
          </a:bodyPr>
          <a:lstStyle/>
          <a:p>
            <a:r>
              <a:rPr lang="en-US" sz="2000" dirty="0">
                <a:solidFill>
                  <a:srgbClr val="00426A"/>
                </a:solidFill>
                <a:latin typeface="Montserrat" panose="00000500000000000000" pitchFamily="2" charset="0"/>
              </a:rPr>
              <a:t>For initial funding to design and develop the original Nourishing Health Eaters training series</a:t>
            </a:r>
          </a:p>
        </p:txBody>
      </p:sp>
      <p:grpSp>
        <p:nvGrpSpPr>
          <p:cNvPr id="5" name="Group 4">
            <a:extLst>
              <a:ext uri="{FF2B5EF4-FFF2-40B4-BE49-F238E27FC236}">
                <a16:creationId xmlns:a16="http://schemas.microsoft.com/office/drawing/2014/main" id="{9567908C-BBE4-2145-4E18-6B0020103BC8}"/>
              </a:ext>
            </a:extLst>
          </p:cNvPr>
          <p:cNvGrpSpPr/>
          <p:nvPr/>
        </p:nvGrpSpPr>
        <p:grpSpPr>
          <a:xfrm>
            <a:off x="680825" y="2856381"/>
            <a:ext cx="8334254" cy="1323439"/>
            <a:chOff x="680825" y="3669181"/>
            <a:chExt cx="8334254" cy="1323439"/>
          </a:xfrm>
        </p:grpSpPr>
        <p:pic>
          <p:nvPicPr>
            <p:cNvPr id="6" name="Picture 5" descr="A black and white sign&#10;&#10;Description automatically generated with low confidence">
              <a:extLst>
                <a:ext uri="{FF2B5EF4-FFF2-40B4-BE49-F238E27FC236}">
                  <a16:creationId xmlns:a16="http://schemas.microsoft.com/office/drawing/2014/main" id="{F81A02C2-0766-4719-92D1-FCF6D468BB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25" y="4009328"/>
              <a:ext cx="2194564" cy="536449"/>
            </a:xfrm>
            <a:prstGeom prst="rect">
              <a:avLst/>
            </a:prstGeom>
          </p:spPr>
        </p:pic>
        <p:sp>
          <p:nvSpPr>
            <p:cNvPr id="7" name="Rectangle 6">
              <a:extLst>
                <a:ext uri="{FF2B5EF4-FFF2-40B4-BE49-F238E27FC236}">
                  <a16:creationId xmlns:a16="http://schemas.microsoft.com/office/drawing/2014/main" id="{907CFAE2-9680-4E17-A350-670B5A1EA1C4}"/>
                </a:ext>
              </a:extLst>
            </p:cNvPr>
            <p:cNvSpPr/>
            <p:nvPr/>
          </p:nvSpPr>
          <p:spPr>
            <a:xfrm>
              <a:off x="3514779" y="3669181"/>
              <a:ext cx="5500300" cy="1323439"/>
            </a:xfrm>
            <a:prstGeom prst="rect">
              <a:avLst/>
            </a:prstGeom>
          </p:spPr>
          <p:txBody>
            <a:bodyPr wrap="square">
              <a:spAutoFit/>
            </a:bodyPr>
            <a:lstStyle/>
            <a:p>
              <a:r>
                <a:rPr lang="en-US" sz="2000" dirty="0">
                  <a:solidFill>
                    <a:srgbClr val="00426A"/>
                  </a:solidFill>
                  <a:latin typeface="Montserrat" panose="00000500000000000000" pitchFamily="2" charset="0"/>
                </a:rPr>
                <a:t>For expertise in children’s health and wellness. This training series was developed by nutrition and early childhood experts.</a:t>
              </a:r>
            </a:p>
          </p:txBody>
        </p:sp>
      </p:grpSp>
      <p:sp>
        <p:nvSpPr>
          <p:cNvPr id="8" name="Rectangle 7">
            <a:extLst>
              <a:ext uri="{FF2B5EF4-FFF2-40B4-BE49-F238E27FC236}">
                <a16:creationId xmlns:a16="http://schemas.microsoft.com/office/drawing/2014/main" id="{570D4281-C7BB-4A79-806E-07AEA3BC314F}"/>
              </a:ext>
            </a:extLst>
          </p:cNvPr>
          <p:cNvSpPr/>
          <p:nvPr/>
        </p:nvSpPr>
        <p:spPr>
          <a:xfrm>
            <a:off x="686612" y="1283845"/>
            <a:ext cx="7815234" cy="1015663"/>
          </a:xfrm>
          <a:prstGeom prst="rect">
            <a:avLst/>
          </a:prstGeom>
        </p:spPr>
        <p:txBody>
          <a:bodyPr wrap="square">
            <a:spAutoFit/>
          </a:bodyPr>
          <a:lstStyle/>
          <a:p>
            <a:r>
              <a:rPr lang="en-US" sz="2000" dirty="0">
                <a:solidFill>
                  <a:srgbClr val="00426A"/>
                </a:solidFill>
                <a:latin typeface="Montserrat" panose="00000500000000000000" pitchFamily="2" charset="0"/>
              </a:rPr>
              <a:t>This training was made possible thanks to the funding, technical expertise, and guidance from the following national and state organizations.</a:t>
            </a:r>
          </a:p>
        </p:txBody>
      </p:sp>
    </p:spTree>
    <p:extLst>
      <p:ext uri="{BB962C8B-B14F-4D97-AF65-F5344CB8AC3E}">
        <p14:creationId xmlns:p14="http://schemas.microsoft.com/office/powerpoint/2010/main" val="1391089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2243" y="4188448"/>
            <a:ext cx="7373319" cy="1241822"/>
          </a:xfrm>
        </p:spPr>
        <p:txBody>
          <a:bodyPr>
            <a:normAutofit/>
          </a:bodyPr>
          <a:lstStyle/>
          <a:p>
            <a:r>
              <a:rPr lang="en-US" sz="3600" b="1" dirty="0">
                <a:solidFill>
                  <a:srgbClr val="00426A"/>
                </a:solidFill>
                <a:latin typeface="Times New Roman" panose="02020603050405020304" pitchFamily="18" charset="0"/>
                <a:cs typeface="Times New Roman" panose="02020603050405020304" pitchFamily="18" charset="0"/>
              </a:rPr>
              <a:t>Thank you for participating in today’s training</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66754" y="730565"/>
            <a:ext cx="5583676" cy="3342136"/>
          </a:xfrm>
          <a:prstGeom prst="rect">
            <a:avLst/>
          </a:prstGeom>
        </p:spPr>
      </p:pic>
    </p:spTree>
    <p:extLst>
      <p:ext uri="{BB962C8B-B14F-4D97-AF65-F5344CB8AC3E}">
        <p14:creationId xmlns:p14="http://schemas.microsoft.com/office/powerpoint/2010/main" val="10691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cs typeface="Times New Roman" panose="02020603050405020304" pitchFamily="18" charset="0"/>
              </a:rPr>
              <a:t>Infant </a:t>
            </a:r>
            <a:r>
              <a:rPr lang="en-US" b="1" dirty="0">
                <a:cs typeface="Times New Roman" panose="02020603050405020304" pitchFamily="18" charset="0"/>
              </a:rPr>
              <a:t>Development</a:t>
            </a:r>
            <a:r>
              <a:rPr lang="en-US" b="1" dirty="0">
                <a:solidFill>
                  <a:srgbClr val="002060"/>
                </a:solidFill>
                <a:cs typeface="Times New Roman" panose="02020603050405020304" pitchFamily="18" charset="0"/>
              </a:rPr>
              <a:t> and Feeding Skills</a:t>
            </a:r>
          </a:p>
        </p:txBody>
      </p:sp>
      <p:sp>
        <p:nvSpPr>
          <p:cNvPr id="3" name="Content Placeholder 2"/>
          <p:cNvSpPr>
            <a:spLocks noGrp="1"/>
          </p:cNvSpPr>
          <p:nvPr>
            <p:ph idx="1"/>
          </p:nvPr>
        </p:nvSpPr>
        <p:spPr>
          <a:xfrm>
            <a:off x="628650" y="1925185"/>
            <a:ext cx="7886700" cy="4351338"/>
          </a:xfrm>
        </p:spPr>
        <p:txBody>
          <a:bodyPr/>
          <a:lstStyle/>
          <a:p>
            <a:pPr>
              <a:buClr>
                <a:srgbClr val="00426A"/>
              </a:buClr>
            </a:pPr>
            <a:r>
              <a:rPr lang="en-US" sz="2400" dirty="0">
                <a:solidFill>
                  <a:srgbClr val="002060"/>
                </a:solidFill>
                <a:latin typeface="Montserrat" panose="00000500000000000000" pitchFamily="2" charset="0"/>
              </a:rPr>
              <a:t>Reflexes</a:t>
            </a:r>
          </a:p>
          <a:p>
            <a:pPr lvl="1">
              <a:buClr>
                <a:srgbClr val="00426A"/>
              </a:buClr>
            </a:pPr>
            <a:r>
              <a:rPr lang="en-US" dirty="0">
                <a:solidFill>
                  <a:srgbClr val="002060"/>
                </a:solidFill>
                <a:latin typeface="Montserrat" panose="00000500000000000000" pitchFamily="2" charset="0"/>
              </a:rPr>
              <a:t>Rooting</a:t>
            </a:r>
          </a:p>
          <a:p>
            <a:pPr lvl="1">
              <a:buClr>
                <a:srgbClr val="00426A"/>
              </a:buClr>
            </a:pPr>
            <a:r>
              <a:rPr lang="en-US" dirty="0">
                <a:solidFill>
                  <a:srgbClr val="002060"/>
                </a:solidFill>
                <a:latin typeface="Montserrat" panose="00000500000000000000" pitchFamily="2" charset="0"/>
              </a:rPr>
              <a:t>Gag</a:t>
            </a:r>
          </a:p>
          <a:p>
            <a:pPr lvl="1">
              <a:buClr>
                <a:srgbClr val="00426A"/>
              </a:buClr>
            </a:pPr>
            <a:r>
              <a:rPr lang="en-US" dirty="0">
                <a:solidFill>
                  <a:srgbClr val="002060"/>
                </a:solidFill>
                <a:latin typeface="Montserrat" panose="00000500000000000000" pitchFamily="2" charset="0"/>
              </a:rPr>
              <a:t>Tongue </a:t>
            </a:r>
            <a:br>
              <a:rPr lang="en-US" dirty="0">
                <a:solidFill>
                  <a:srgbClr val="002060"/>
                </a:solidFill>
                <a:latin typeface="Montserrat" panose="00000500000000000000" pitchFamily="2" charset="0"/>
              </a:rPr>
            </a:br>
            <a:r>
              <a:rPr lang="en-US" dirty="0">
                <a:solidFill>
                  <a:srgbClr val="002060"/>
                </a:solidFill>
                <a:latin typeface="Montserrat" panose="00000500000000000000" pitchFamily="2" charset="0"/>
              </a:rPr>
              <a:t>thrust</a:t>
            </a:r>
          </a:p>
          <a:p>
            <a:pPr lvl="1">
              <a:buClr>
                <a:srgbClr val="00426A"/>
              </a:buClr>
            </a:pPr>
            <a:r>
              <a:rPr lang="en-US" dirty="0">
                <a:solidFill>
                  <a:srgbClr val="002060"/>
                </a:solidFill>
                <a:latin typeface="Montserrat" panose="00000500000000000000" pitchFamily="2" charset="0"/>
              </a:rPr>
              <a:t>Suck, Swallow</a:t>
            </a:r>
          </a:p>
          <a:p>
            <a:pPr>
              <a:buClr>
                <a:srgbClr val="00426A"/>
              </a:buClr>
            </a:pPr>
            <a:r>
              <a:rPr lang="en-US" sz="2400" dirty="0">
                <a:solidFill>
                  <a:srgbClr val="002060"/>
                </a:solidFill>
                <a:latin typeface="Montserrat" panose="00000500000000000000" pitchFamily="2" charset="0"/>
              </a:rPr>
              <a:t>Coordinates suck, swallow and breathing</a:t>
            </a:r>
          </a:p>
          <a:p>
            <a:pPr>
              <a:buClr>
                <a:srgbClr val="00426A"/>
              </a:buClr>
            </a:pPr>
            <a:r>
              <a:rPr lang="en-US" sz="2400" dirty="0">
                <a:solidFill>
                  <a:srgbClr val="002060"/>
                </a:solidFill>
                <a:latin typeface="Montserrat" panose="00000500000000000000" pitchFamily="2" charset="0"/>
              </a:rPr>
              <a:t>Requires head and neck support during feeding</a:t>
            </a:r>
          </a:p>
          <a:p>
            <a:pPr>
              <a:buClr>
                <a:srgbClr val="B1DF70"/>
              </a:buClr>
            </a:pPr>
            <a:endParaRPr lang="en-US" dirty="0"/>
          </a:p>
          <a:p>
            <a:pPr lvl="1"/>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586" r="-74"/>
          <a:stretch/>
        </p:blipFill>
        <p:spPr>
          <a:xfrm>
            <a:off x="3325092" y="1367799"/>
            <a:ext cx="5538448" cy="2524822"/>
          </a:xfrm>
          <a:prstGeom prst="rect">
            <a:avLst/>
          </a:prstGeom>
        </p:spPr>
      </p:pic>
    </p:spTree>
    <p:extLst>
      <p:ext uri="{BB962C8B-B14F-4D97-AF65-F5344CB8AC3E}">
        <p14:creationId xmlns:p14="http://schemas.microsoft.com/office/powerpoint/2010/main" val="867830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0C9D14-E112-7A0B-6D13-CA9905AA05F1}"/>
              </a:ext>
            </a:extLst>
          </p:cNvPr>
          <p:cNvSpPr>
            <a:spLocks noGrp="1"/>
          </p:cNvSpPr>
          <p:nvPr>
            <p:ph type="title"/>
          </p:nvPr>
        </p:nvSpPr>
        <p:spPr>
          <a:xfrm>
            <a:off x="480060" y="299969"/>
            <a:ext cx="3276451" cy="1956841"/>
          </a:xfrm>
        </p:spPr>
        <p:txBody>
          <a:bodyPr anchor="b">
            <a:normAutofit/>
          </a:bodyPr>
          <a:lstStyle/>
          <a:p>
            <a:r>
              <a:rPr lang="en-US" sz="4700" b="1"/>
              <a:t>Motor Skills	</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B5AE8B-86F7-74F5-7EE7-0BC5983E16FE}"/>
              </a:ext>
            </a:extLst>
          </p:cNvPr>
          <p:cNvSpPr>
            <a:spLocks noGrp="1"/>
          </p:cNvSpPr>
          <p:nvPr>
            <p:ph idx="1"/>
          </p:nvPr>
        </p:nvSpPr>
        <p:spPr>
          <a:xfrm>
            <a:off x="480060" y="2872899"/>
            <a:ext cx="3182691" cy="3320668"/>
          </a:xfrm>
        </p:spPr>
        <p:txBody>
          <a:bodyPr>
            <a:normAutofit/>
          </a:bodyPr>
          <a:lstStyle/>
          <a:p>
            <a:r>
              <a:rPr lang="en-US" sz="1900" dirty="0"/>
              <a:t>Oral Motor Skills</a:t>
            </a:r>
          </a:p>
          <a:p>
            <a:endParaRPr lang="en-US" sz="1900" dirty="0"/>
          </a:p>
          <a:p>
            <a:r>
              <a:rPr lang="en-US" sz="1900" dirty="0"/>
              <a:t>Gross Motor Skills</a:t>
            </a:r>
          </a:p>
          <a:p>
            <a:endParaRPr lang="en-US" sz="1900" dirty="0"/>
          </a:p>
          <a:p>
            <a:r>
              <a:rPr lang="en-US" sz="1900" dirty="0"/>
              <a:t>Fine Motor Skills</a:t>
            </a:r>
          </a:p>
          <a:p>
            <a:endParaRPr lang="en-US" sz="1900" dirty="0"/>
          </a:p>
          <a:p>
            <a:endParaRPr lang="en-US" sz="1900" dirty="0"/>
          </a:p>
          <a:p>
            <a:pPr marL="0" indent="0">
              <a:buNone/>
            </a:pPr>
            <a:endParaRPr lang="en-US" sz="1900" dirty="0"/>
          </a:p>
        </p:txBody>
      </p:sp>
      <p:pic>
        <p:nvPicPr>
          <p:cNvPr id="5" name="Picture 4" descr="A baby sitting at a table&#10;&#10;Description automatically generated with low confidence">
            <a:extLst>
              <a:ext uri="{FF2B5EF4-FFF2-40B4-BE49-F238E27FC236}">
                <a16:creationId xmlns:a16="http://schemas.microsoft.com/office/drawing/2014/main" id="{BF54FAED-D979-9A34-6072-4F801CCE12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018" r="28767"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22053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cs typeface="Times New Roman" panose="02020603050405020304" pitchFamily="18" charset="0"/>
              </a:rPr>
              <a:t>Other Developmental Domains</a:t>
            </a:r>
          </a:p>
        </p:txBody>
      </p:sp>
      <p:sp>
        <p:nvSpPr>
          <p:cNvPr id="3" name="Content Placeholder 2"/>
          <p:cNvSpPr>
            <a:spLocks noGrp="1"/>
          </p:cNvSpPr>
          <p:nvPr>
            <p:ph idx="1"/>
          </p:nvPr>
        </p:nvSpPr>
        <p:spPr/>
        <p:txBody>
          <a:bodyPr>
            <a:normAutofit/>
          </a:bodyPr>
          <a:lstStyle/>
          <a:p>
            <a:pPr marL="0" indent="0">
              <a:buClr>
                <a:srgbClr val="00426A"/>
              </a:buClr>
              <a:buNone/>
            </a:pPr>
            <a:r>
              <a:rPr lang="en-US" sz="2600" b="1" dirty="0">
                <a:solidFill>
                  <a:srgbClr val="00426A"/>
                </a:solidFill>
                <a:latin typeface="Montserrat" panose="00000500000000000000" pitchFamily="2" charset="0"/>
              </a:rPr>
              <a:t>Social-Emotional Development</a:t>
            </a:r>
          </a:p>
          <a:p>
            <a:pPr lvl="1">
              <a:buClr>
                <a:srgbClr val="00426A"/>
              </a:buClr>
            </a:pPr>
            <a:r>
              <a:rPr lang="en-US" sz="2600" dirty="0">
                <a:solidFill>
                  <a:srgbClr val="00426A"/>
                </a:solidFill>
                <a:latin typeface="Montserrat" panose="00000500000000000000" pitchFamily="2" charset="0"/>
              </a:rPr>
              <a:t> Bonding with caregiver during feeding</a:t>
            </a:r>
          </a:p>
          <a:p>
            <a:pPr lvl="1">
              <a:buClr>
                <a:srgbClr val="00426A"/>
              </a:buClr>
            </a:pPr>
            <a:r>
              <a:rPr lang="en-US" sz="2600" dirty="0">
                <a:solidFill>
                  <a:srgbClr val="00426A"/>
                </a:solidFill>
                <a:latin typeface="Montserrat" panose="00000500000000000000" pitchFamily="2" charset="0"/>
              </a:rPr>
              <a:t> Building trust in the feeding relationship</a:t>
            </a:r>
            <a:br>
              <a:rPr lang="en-US" sz="2600" dirty="0">
                <a:solidFill>
                  <a:srgbClr val="00426A"/>
                </a:solidFill>
                <a:latin typeface="Montserrat" panose="00000500000000000000" pitchFamily="2" charset="0"/>
              </a:rPr>
            </a:br>
            <a:endParaRPr lang="en-US" sz="2600" dirty="0">
              <a:solidFill>
                <a:srgbClr val="00426A"/>
              </a:solidFill>
              <a:latin typeface="Montserrat" panose="00000500000000000000" pitchFamily="2" charset="0"/>
            </a:endParaRPr>
          </a:p>
          <a:p>
            <a:pPr marL="0" indent="0">
              <a:buClr>
                <a:srgbClr val="00426A"/>
              </a:buClr>
              <a:buNone/>
            </a:pPr>
            <a:r>
              <a:rPr lang="en-US" sz="2600" b="1" dirty="0">
                <a:solidFill>
                  <a:srgbClr val="00426A"/>
                </a:solidFill>
                <a:latin typeface="Montserrat" panose="00000500000000000000" pitchFamily="2" charset="0"/>
              </a:rPr>
              <a:t>Linguistic Development </a:t>
            </a:r>
            <a:r>
              <a:rPr lang="en-US" sz="2600" dirty="0">
                <a:solidFill>
                  <a:srgbClr val="00426A"/>
                </a:solidFill>
                <a:latin typeface="Montserrat" panose="00000500000000000000" pitchFamily="2" charset="0"/>
              </a:rPr>
              <a:t>(language, communication, speech)</a:t>
            </a:r>
          </a:p>
          <a:p>
            <a:pPr lvl="1">
              <a:buClr>
                <a:srgbClr val="00426A"/>
              </a:buClr>
            </a:pPr>
            <a:r>
              <a:rPr lang="en-US" sz="2600" dirty="0">
                <a:solidFill>
                  <a:srgbClr val="00426A"/>
                </a:solidFill>
                <a:latin typeface="Montserrat" panose="00000500000000000000" pitchFamily="2" charset="0"/>
              </a:rPr>
              <a:t>Communicating hunger and fullness </a:t>
            </a:r>
          </a:p>
          <a:p>
            <a:pPr lvl="1">
              <a:buClr>
                <a:srgbClr val="00426A"/>
              </a:buClr>
            </a:pPr>
            <a:r>
              <a:rPr lang="en-US" sz="2600" dirty="0">
                <a:solidFill>
                  <a:srgbClr val="00426A"/>
                </a:solidFill>
                <a:latin typeface="Montserrat" panose="00000500000000000000" pitchFamily="2" charset="0"/>
              </a:rPr>
              <a:t>Vocabulary that is used during feedings</a:t>
            </a:r>
          </a:p>
          <a:p>
            <a:pPr lvl="1">
              <a:buClr>
                <a:srgbClr val="00426A"/>
              </a:buClr>
            </a:pPr>
            <a:r>
              <a:rPr lang="en-US" sz="2600" dirty="0">
                <a:solidFill>
                  <a:srgbClr val="00426A"/>
                </a:solidFill>
                <a:latin typeface="Montserrat" panose="00000500000000000000" pitchFamily="2" charset="0"/>
              </a:rPr>
              <a:t>Back and forth interactions</a:t>
            </a:r>
          </a:p>
          <a:p>
            <a:endParaRPr lang="en-US" sz="3000" dirty="0"/>
          </a:p>
          <a:p>
            <a:pPr marL="457200" lvl="1" indent="0">
              <a:buNone/>
            </a:pPr>
            <a:endParaRPr lang="en-US" sz="3000" dirty="0"/>
          </a:p>
        </p:txBody>
      </p:sp>
    </p:spTree>
    <p:extLst>
      <p:ext uri="{BB962C8B-B14F-4D97-AF65-F5344CB8AC3E}">
        <p14:creationId xmlns:p14="http://schemas.microsoft.com/office/powerpoint/2010/main" val="119237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DC1CDD55-F0E3-4532-9701-E31FAF19EE0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0" name="Picture 9">
            <a:extLst>
              <a:ext uri="{FF2B5EF4-FFF2-40B4-BE49-F238E27FC236}">
                <a16:creationId xmlns:a16="http://schemas.microsoft.com/office/drawing/2014/main" id="{54512229-D403-4356-88D6-9A726E2071D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40152" y="-19454"/>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4" name="Picture 13">
            <a:extLst>
              <a:ext uri="{FF2B5EF4-FFF2-40B4-BE49-F238E27FC236}">
                <a16:creationId xmlns:a16="http://schemas.microsoft.com/office/drawing/2014/main" id="{DC79F92D-188B-451C-B6B9-00AC10E8984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4406133"/>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4712017" y="4760164"/>
            <a:ext cx="4129361" cy="1576910"/>
          </a:xfrm>
        </p:spPr>
        <p:txBody>
          <a:bodyPr vert="horz" lIns="91440" tIns="45720" rIns="91440" bIns="45720" rtlCol="0" anchor="b">
            <a:normAutofit fontScale="90000"/>
          </a:bodyPr>
          <a:lstStyle/>
          <a:p>
            <a:r>
              <a:rPr lang="en-US" sz="3800" b="1" kern="1200" dirty="0">
                <a:solidFill>
                  <a:srgbClr val="00426A"/>
                </a:solidFill>
                <a:cs typeface="Times New Roman" panose="02020603050405020304" pitchFamily="18" charset="0"/>
              </a:rPr>
              <a:t>How do we support children to become healthy eaters?</a:t>
            </a:r>
          </a:p>
        </p:txBody>
      </p:sp>
    </p:spTree>
    <p:extLst>
      <p:ext uri="{BB962C8B-B14F-4D97-AF65-F5344CB8AC3E}">
        <p14:creationId xmlns:p14="http://schemas.microsoft.com/office/powerpoint/2010/main" val="40129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77" y="365128"/>
            <a:ext cx="8259273" cy="1325563"/>
          </a:xfrm>
        </p:spPr>
        <p:txBody>
          <a:bodyPr/>
          <a:lstStyle/>
          <a:p>
            <a:r>
              <a:rPr lang="en-US" b="1" dirty="0">
                <a:solidFill>
                  <a:srgbClr val="00426A"/>
                </a:solidFill>
                <a:cs typeface="Times New Roman" panose="02020603050405020304" pitchFamily="18" charset="0"/>
              </a:rPr>
              <a:t>Foods for the first 6 months</a:t>
            </a:r>
          </a:p>
        </p:txBody>
      </p:sp>
      <p:pic>
        <p:nvPicPr>
          <p:cNvPr id="14" name="Content Placeholder 1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56077" y="1876598"/>
            <a:ext cx="4659284" cy="3104804"/>
          </a:xfr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93174" y="1872442"/>
            <a:ext cx="3594749" cy="3108960"/>
          </a:xfrm>
          <a:prstGeom prst="rect">
            <a:avLst/>
          </a:prstGeom>
        </p:spPr>
      </p:pic>
      <p:sp>
        <p:nvSpPr>
          <p:cNvPr id="16" name="TextBox 15"/>
          <p:cNvSpPr txBox="1"/>
          <p:nvPr/>
        </p:nvSpPr>
        <p:spPr>
          <a:xfrm>
            <a:off x="256077" y="5321291"/>
            <a:ext cx="2801256" cy="830997"/>
          </a:xfrm>
          <a:prstGeom prst="rect">
            <a:avLst/>
          </a:prstGeom>
          <a:noFill/>
        </p:spPr>
        <p:txBody>
          <a:bodyPr wrap="square" rtlCol="0">
            <a:spAutoFit/>
          </a:bodyPr>
          <a:lstStyle/>
          <a:p>
            <a:pPr>
              <a:defRPr/>
            </a:pPr>
            <a:r>
              <a:rPr lang="en-US" sz="2400" dirty="0">
                <a:solidFill>
                  <a:srgbClr val="00426A"/>
                </a:solidFill>
                <a:latin typeface="Montserrat" panose="00000500000000000000" pitchFamily="2" charset="0"/>
              </a:rPr>
              <a:t>Breast Milk</a:t>
            </a:r>
          </a:p>
          <a:p>
            <a:pPr>
              <a:defRPr/>
            </a:pPr>
            <a:endParaRPr lang="en-US" sz="2400" dirty="0">
              <a:solidFill>
                <a:srgbClr val="00426A"/>
              </a:solidFill>
              <a:latin typeface="Montserrat" panose="00000500000000000000" pitchFamily="2" charset="0"/>
            </a:endParaRPr>
          </a:p>
        </p:txBody>
      </p:sp>
      <p:sp>
        <p:nvSpPr>
          <p:cNvPr id="17" name="TextBox 16"/>
          <p:cNvSpPr txBox="1"/>
          <p:nvPr/>
        </p:nvSpPr>
        <p:spPr>
          <a:xfrm>
            <a:off x="5373315" y="5321292"/>
            <a:ext cx="3650970" cy="830997"/>
          </a:xfrm>
          <a:prstGeom prst="rect">
            <a:avLst/>
          </a:prstGeom>
          <a:noFill/>
        </p:spPr>
        <p:txBody>
          <a:bodyPr wrap="square" rtlCol="0">
            <a:spAutoFit/>
          </a:bodyPr>
          <a:lstStyle/>
          <a:p>
            <a:pPr>
              <a:defRPr/>
            </a:pPr>
            <a:r>
              <a:rPr lang="en-US" sz="2400" dirty="0">
                <a:solidFill>
                  <a:srgbClr val="00426A"/>
                </a:solidFill>
                <a:latin typeface="Montserrat" panose="00000500000000000000" pitchFamily="2" charset="0"/>
              </a:rPr>
              <a:t>Iron Fortified Formula</a:t>
            </a:r>
          </a:p>
          <a:p>
            <a:pPr>
              <a:defRPr/>
            </a:pPr>
            <a:endParaRPr lang="en-US" sz="2400" dirty="0">
              <a:solidFill>
                <a:srgbClr val="000000"/>
              </a:solidFill>
              <a:latin typeface="Gotham" panose="02000504020000020004" pitchFamily="2" charset="0"/>
            </a:endParaRPr>
          </a:p>
        </p:txBody>
      </p:sp>
    </p:spTree>
    <p:extLst>
      <p:ext uri="{BB962C8B-B14F-4D97-AF65-F5344CB8AC3E}">
        <p14:creationId xmlns:p14="http://schemas.microsoft.com/office/powerpoint/2010/main" val="2839005861"/>
      </p:ext>
    </p:extLst>
  </p:cSld>
  <p:clrMapOvr>
    <a:masterClrMapping/>
  </p:clrMapOvr>
</p:sld>
</file>

<file path=ppt/theme/theme1.xml><?xml version="1.0" encoding="utf-8"?>
<a:theme xmlns:a="http://schemas.openxmlformats.org/drawingml/2006/main" name="5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D0CECE">
            <a:alpha val="80000"/>
          </a:srgbClr>
        </a:solidFill>
        <a:ln w="3175">
          <a:solidFill>
            <a:schemeClr val="tx1"/>
          </a:solidFill>
        </a:ln>
      </a:spPr>
      <a:bodyPr wrap="square" rtlCol="0">
        <a:spAutoFit/>
      </a:bodyPr>
      <a:lstStyle>
        <a:defPPr algn="ctr">
          <a:defRPr sz="4400" b="1" dirty="0">
            <a:latin typeface="Gotham" panose="0200050402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21" ma:contentTypeDescription="Create a new document." ma:contentTypeScope="" ma:versionID="8ca5b4b98d787034a5bc675da4f9e2d0">
  <xsd:schema xmlns:xsd="http://www.w3.org/2001/XMLSchema" xmlns:xs="http://www.w3.org/2001/XMLSchema" xmlns:p="http://schemas.microsoft.com/office/2006/metadata/properties" xmlns:ns1="http://schemas.microsoft.com/sharepoint/v3" xmlns:ns2="128e445f-53bd-4d7c-94e9-7ccc49acf3c2" xmlns:ns3="60dfdbe2-22b5-4261-a021-0a589e027dce" targetNamespace="http://schemas.microsoft.com/office/2006/metadata/properties" ma:root="true" ma:fieldsID="e3d38fb4bb4bfa88d02a51d8734e82fe" ns1:_="" ns2:_="" ns3:_="">
    <xsd:import namespace="http://schemas.microsoft.com/sharepoint/v3"/>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837CDC-73E9-4936-B001-DFE9CA826328}">
  <ds:schemaRefs>
    <ds:schemaRef ds:uri="http://schemas.microsoft.com/sharepoint/v3/contenttype/forms"/>
  </ds:schemaRefs>
</ds:datastoreItem>
</file>

<file path=customXml/itemProps2.xml><?xml version="1.0" encoding="utf-8"?>
<ds:datastoreItem xmlns:ds="http://schemas.openxmlformats.org/officeDocument/2006/customXml" ds:itemID="{8649F4C5-AEF7-4B58-ADF8-9061F317B5FC}">
  <ds:schemaRefs>
    <ds:schemaRef ds:uri="http://purl.org/dc/elements/1.1/"/>
    <ds:schemaRef ds:uri="http://purl.org/dc/dcmitype/"/>
    <ds:schemaRef ds:uri="http://schemas.microsoft.com/office/2006/metadata/properties"/>
    <ds:schemaRef ds:uri="60dfdbe2-22b5-4261-a021-0a589e027dce"/>
    <ds:schemaRef ds:uri="128e445f-53bd-4d7c-94e9-7ccc49acf3c2"/>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9ACCCE95-CD7B-4CEE-BD25-2959D0C84D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40013</TotalTime>
  <Words>9019</Words>
  <Application>Microsoft Office PowerPoint</Application>
  <PresentationFormat>On-screen Show (4:3)</PresentationFormat>
  <Paragraphs>646</Paragraphs>
  <Slides>44</Slides>
  <Notes>44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44</vt:i4>
      </vt:variant>
    </vt:vector>
  </HeadingPairs>
  <TitlesOfParts>
    <vt:vector size="55" baseType="lpstr">
      <vt:lpstr>Arial</vt:lpstr>
      <vt:lpstr>Arial Narrow</vt:lpstr>
      <vt:lpstr>Calibri</vt:lpstr>
      <vt:lpstr>Gotham</vt:lpstr>
      <vt:lpstr>Montserrat</vt:lpstr>
      <vt:lpstr>Open Sans</vt:lpstr>
      <vt:lpstr>Symbol</vt:lpstr>
      <vt:lpstr>Times New Roman</vt:lpstr>
      <vt:lpstr>5_Default Design</vt:lpstr>
      <vt:lpstr>Тема Office</vt:lpstr>
      <vt:lpstr>Default Design</vt:lpstr>
      <vt:lpstr>PowerPoint Presentation</vt:lpstr>
      <vt:lpstr>What is your favorite fruit?</vt:lpstr>
      <vt:lpstr> Objectives</vt:lpstr>
      <vt:lpstr>The Developmental Stages of Becoming a Healthy Eater &amp; Common Challenges</vt:lpstr>
      <vt:lpstr>Infant Development and Feeding Skills</vt:lpstr>
      <vt:lpstr>Motor Skills </vt:lpstr>
      <vt:lpstr>Other Developmental Domains</vt:lpstr>
      <vt:lpstr>How do we support children to become healthy eaters?</vt:lpstr>
      <vt:lpstr>Foods for the first 6 months</vt:lpstr>
      <vt:lpstr>Breastmilk</vt:lpstr>
      <vt:lpstr> Readiness signs for complementary feeding   </vt:lpstr>
      <vt:lpstr>Positioning for Success</vt:lpstr>
      <vt:lpstr>Fine and Oral Motor Skill Development</vt:lpstr>
      <vt:lpstr>Foods for children 6-24 months</vt:lpstr>
      <vt:lpstr>Challenges</vt:lpstr>
      <vt:lpstr>State Early Intervention Programs</vt:lpstr>
      <vt:lpstr> Engaging with families </vt:lpstr>
      <vt:lpstr>Responsive Feeding in Infants &amp; Toddlers</vt:lpstr>
      <vt:lpstr>Responsive Feeding</vt:lpstr>
      <vt:lpstr>PowerPoint Presentation</vt:lpstr>
      <vt:lpstr>What is the caregiver’s role in responsive feeding?</vt:lpstr>
      <vt:lpstr>Hunger and Fullness Cues</vt:lpstr>
      <vt:lpstr>Paced Bottle Feeding</vt:lpstr>
      <vt:lpstr>Benefits of Responsive feeding</vt:lpstr>
      <vt:lpstr>Nonresponsive feeding</vt:lpstr>
      <vt:lpstr>PowerPoint Presentation</vt:lpstr>
      <vt:lpstr>Summary video</vt:lpstr>
      <vt:lpstr>PowerPoint Presentation</vt:lpstr>
      <vt:lpstr>Identify the role of ECE professionals in nurturing healthy eaters</vt:lpstr>
      <vt:lpstr>PowerPoint Presentation</vt:lpstr>
      <vt:lpstr>Division of Responsibility</vt:lpstr>
      <vt:lpstr> What is the caregiver’s role in the Division of Responsibility?</vt:lpstr>
      <vt:lpstr> What are child’s responsibilities?</vt:lpstr>
      <vt:lpstr>Leading a Healthy Feeding Environment</vt:lpstr>
      <vt:lpstr>Resources to share with  families</vt:lpstr>
      <vt:lpstr>Supporting Families </vt:lpstr>
      <vt:lpstr>Engaging with Families </vt:lpstr>
      <vt:lpstr>Identify one or more nutrition best practices to add into your daily routines with children</vt:lpstr>
      <vt:lpstr>Reflection activity</vt:lpstr>
      <vt:lpstr>Nourishing Healthy Eaters ABC Plan</vt:lpstr>
      <vt:lpstr>Sustaining practice change</vt:lpstr>
      <vt:lpstr>More Resources for ECE settings</vt:lpstr>
      <vt:lpstr>Acknowledgments</vt:lpstr>
      <vt:lpstr>PowerPoint Presentation</vt:lpstr>
    </vt:vector>
  </TitlesOfParts>
  <Company>Nemours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Nourishing Healthy Eaters in Early Care &amp; Education:</dc:title>
  <dc:creator>Duchette, Rebekah</dc:creator>
  <cp:lastModifiedBy>Duchette, Rebekah</cp:lastModifiedBy>
  <cp:revision>343</cp:revision>
  <dcterms:created xsi:type="dcterms:W3CDTF">2020-04-30T18:30:47Z</dcterms:created>
  <dcterms:modified xsi:type="dcterms:W3CDTF">2025-02-06T22:04:30Z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