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52"/>
  </p:notesMasterIdLst>
  <p:handoutMasterIdLst>
    <p:handoutMasterId r:id="rId53"/>
  </p:handoutMasterIdLst>
  <p:sldIdLst>
    <p:sldId id="272" r:id="rId6"/>
    <p:sldId id="408" r:id="rId7"/>
    <p:sldId id="275" r:id="rId8"/>
    <p:sldId id="416" r:id="rId9"/>
    <p:sldId id="412" r:id="rId10"/>
    <p:sldId id="420" r:id="rId11"/>
    <p:sldId id="331" r:id="rId12"/>
    <p:sldId id="321" r:id="rId13"/>
    <p:sldId id="324" r:id="rId14"/>
    <p:sldId id="336" r:id="rId15"/>
    <p:sldId id="335" r:id="rId16"/>
    <p:sldId id="348" r:id="rId17"/>
    <p:sldId id="285" r:id="rId18"/>
    <p:sldId id="418" r:id="rId19"/>
    <p:sldId id="304" r:id="rId20"/>
    <p:sldId id="305" r:id="rId21"/>
    <p:sldId id="332" r:id="rId22"/>
    <p:sldId id="313" r:id="rId23"/>
    <p:sldId id="326" r:id="rId24"/>
    <p:sldId id="278" r:id="rId25"/>
    <p:sldId id="325" r:id="rId26"/>
    <p:sldId id="377" r:id="rId27"/>
    <p:sldId id="333" r:id="rId28"/>
    <p:sldId id="334" r:id="rId29"/>
    <p:sldId id="319" r:id="rId30"/>
    <p:sldId id="265" r:id="rId31"/>
    <p:sldId id="266" r:id="rId32"/>
    <p:sldId id="267" r:id="rId33"/>
    <p:sldId id="269" r:id="rId34"/>
    <p:sldId id="318" r:id="rId35"/>
    <p:sldId id="413" r:id="rId36"/>
    <p:sldId id="419" r:id="rId37"/>
    <p:sldId id="292" r:id="rId38"/>
    <p:sldId id="293" r:id="rId39"/>
    <p:sldId id="389" r:id="rId40"/>
    <p:sldId id="390" r:id="rId41"/>
    <p:sldId id="294" r:id="rId42"/>
    <p:sldId id="314" r:id="rId43"/>
    <p:sldId id="295" r:id="rId44"/>
    <p:sldId id="329" r:id="rId45"/>
    <p:sldId id="386" r:id="rId46"/>
    <p:sldId id="417" r:id="rId47"/>
    <p:sldId id="382" r:id="rId48"/>
    <p:sldId id="327" r:id="rId49"/>
    <p:sldId id="415" r:id="rId50"/>
    <p:sldId id="35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 id="{50D5DB3A-141C-774C-3A95-7265A73D4C37}" name="Roshelle Payes" initials="RP" userId="S::rp0009@nemours.org::40a02bf0-f419-4fe2-aa30-42475b76c715" providerId="AD"/>
  <p188:author id="{1F78F1CB-2DBA-2AC6-4001-CB5F6F173F7B}" name="Kady Pecorella" initials="KP" userId="S::kpecorella@institutephi.org::93691d49-5d8f-43c3-9fa5-e904e49cb4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A"/>
    <a:srgbClr val="F05A66"/>
    <a:srgbClr val="6660A6"/>
    <a:srgbClr val="FBB040"/>
    <a:srgbClr val="5A87C5"/>
    <a:srgbClr val="782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69D29-BEA7-4CEB-AAF7-4D2645B1EA61}" v="1" dt="2025-02-04T19:22:53.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43816" autoAdjust="0"/>
  </p:normalViewPr>
  <p:slideViewPr>
    <p:cSldViewPr snapToGrid="0">
      <p:cViewPr varScale="1">
        <p:scale>
          <a:sx n="52" d="100"/>
          <a:sy n="52" d="100"/>
        </p:scale>
        <p:origin x="3246" y="72"/>
      </p:cViewPr>
      <p:guideLst/>
    </p:cSldViewPr>
  </p:slideViewPr>
  <p:outlineViewPr>
    <p:cViewPr>
      <p:scale>
        <a:sx n="33" d="100"/>
        <a:sy n="33" d="100"/>
      </p:scale>
      <p:origin x="0" y="-7768"/>
    </p:cViewPr>
  </p:outlineViewPr>
  <p:notesTextViewPr>
    <p:cViewPr>
      <p:scale>
        <a:sx n="3" d="2"/>
        <a:sy n="3" d="2"/>
      </p:scale>
      <p:origin x="0" y="0"/>
    </p:cViewPr>
  </p:notesTextViewPr>
  <p:notesViewPr>
    <p:cSldViewPr snapToGrid="0">
      <p:cViewPr>
        <p:scale>
          <a:sx n="1" d="2"/>
          <a:sy n="1" d="2"/>
        </p:scale>
        <p:origin x="262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7E8A157B-578F-48F7-B2DF-93B4CB21C7F8}"/>
    <pc:docChg chg="modSld">
      <pc:chgData name="Duchette, Rebekah" userId="165f8d16-cdf4-4bcd-aefd-1ad807eec2cc" providerId="ADAL" clId="{7E8A157B-578F-48F7-B2DF-93B4CB21C7F8}" dt="2025-02-04T20:21:14.195" v="20" actId="113"/>
      <pc:docMkLst>
        <pc:docMk/>
      </pc:docMkLst>
      <pc:sldChg chg="modNotesTx">
        <pc:chgData name="Duchette, Rebekah" userId="165f8d16-cdf4-4bcd-aefd-1ad807eec2cc" providerId="ADAL" clId="{7E8A157B-578F-48F7-B2DF-93B4CB21C7F8}" dt="2025-02-04T20:16:43.868" v="17" actId="6549"/>
        <pc:sldMkLst>
          <pc:docMk/>
          <pc:sldMk cId="3271614307" sldId="292"/>
        </pc:sldMkLst>
      </pc:sldChg>
      <pc:sldChg chg="modSp mod">
        <pc:chgData name="Duchette, Rebekah" userId="165f8d16-cdf4-4bcd-aefd-1ad807eec2cc" providerId="ADAL" clId="{7E8A157B-578F-48F7-B2DF-93B4CB21C7F8}" dt="2025-02-04T20:18:19.050" v="18" actId="6549"/>
        <pc:sldMkLst>
          <pc:docMk/>
          <pc:sldMk cId="4014187092" sldId="389"/>
        </pc:sldMkLst>
        <pc:spChg chg="mod">
          <ac:chgData name="Duchette, Rebekah" userId="165f8d16-cdf4-4bcd-aefd-1ad807eec2cc" providerId="ADAL" clId="{7E8A157B-578F-48F7-B2DF-93B4CB21C7F8}" dt="2025-02-04T20:18:19.050" v="18" actId="6549"/>
          <ac:spMkLst>
            <pc:docMk/>
            <pc:sldMk cId="4014187092" sldId="389"/>
            <ac:spMk id="2" creationId="{00000000-0000-0000-0000-000000000000}"/>
          </ac:spMkLst>
        </pc:spChg>
      </pc:sldChg>
      <pc:sldChg chg="modSp mod">
        <pc:chgData name="Duchette, Rebekah" userId="165f8d16-cdf4-4bcd-aefd-1ad807eec2cc" providerId="ADAL" clId="{7E8A157B-578F-48F7-B2DF-93B4CB21C7F8}" dt="2025-02-04T20:18:25.394" v="19" actId="6549"/>
        <pc:sldMkLst>
          <pc:docMk/>
          <pc:sldMk cId="2892698204" sldId="390"/>
        </pc:sldMkLst>
        <pc:spChg chg="mod">
          <ac:chgData name="Duchette, Rebekah" userId="165f8d16-cdf4-4bcd-aefd-1ad807eec2cc" providerId="ADAL" clId="{7E8A157B-578F-48F7-B2DF-93B4CB21C7F8}" dt="2025-02-04T20:18:25.394" v="19" actId="6549"/>
          <ac:spMkLst>
            <pc:docMk/>
            <pc:sldMk cId="2892698204" sldId="390"/>
            <ac:spMk id="2" creationId="{00000000-0000-0000-0000-000000000000}"/>
          </ac:spMkLst>
        </pc:spChg>
      </pc:sldChg>
      <pc:sldChg chg="modNotesTx">
        <pc:chgData name="Duchette, Rebekah" userId="165f8d16-cdf4-4bcd-aefd-1ad807eec2cc" providerId="ADAL" clId="{7E8A157B-578F-48F7-B2DF-93B4CB21C7F8}" dt="2025-02-04T20:21:14.195" v="20" actId="113"/>
        <pc:sldMkLst>
          <pc:docMk/>
          <pc:sldMk cId="2888949258" sldId="417"/>
        </pc:sldMkLst>
      </pc:sldChg>
    </pc:docChg>
  </pc:docChgLst>
  <pc:docChgLst>
    <pc:chgData name="Duchette, Rebekah" userId="S::rd0057@nemours.org::165f8d16-cdf4-4bcd-aefd-1ad807eec2cc" providerId="AD" clId="Web-{F39E5164-931D-411D-C675-447F532FF9B1}"/>
    <pc:docChg chg="delSld">
      <pc:chgData name="Duchette, Rebekah" userId="S::rd0057@nemours.org::165f8d16-cdf4-4bcd-aefd-1ad807eec2cc" providerId="AD" clId="Web-{F39E5164-931D-411D-C675-447F532FF9B1}" dt="2023-08-21T20:51:04.388" v="0"/>
      <pc:docMkLst>
        <pc:docMk/>
      </pc:docMkLst>
      <pc:sldChg chg="del">
        <pc:chgData name="Duchette, Rebekah" userId="S::rd0057@nemours.org::165f8d16-cdf4-4bcd-aefd-1ad807eec2cc" providerId="AD" clId="Web-{F39E5164-931D-411D-C675-447F532FF9B1}" dt="2023-08-21T20:51:04.388" v="0"/>
        <pc:sldMkLst>
          <pc:docMk/>
          <pc:sldMk cId="4272860480" sldId="4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9BB3AC-0923-42DF-916C-26E9F6465594}"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891A536-4E83-4891-8BBE-2900D943FA9E}">
      <dgm:prSet phldrT="[Text]"/>
      <dgm:spPr>
        <a:solidFill>
          <a:srgbClr val="FFD24F">
            <a:alpha val="49804"/>
          </a:srgbClr>
        </a:solidFill>
      </dgm:spPr>
      <dgm:t>
        <a:bodyPr/>
        <a:lstStyle/>
        <a:p>
          <a:r>
            <a:rPr lang="en-US" dirty="0">
              <a:latin typeface="Montserrat" panose="00000500000000000000" pitchFamily="2" charset="0"/>
            </a:rPr>
            <a:t>Food item on table</a:t>
          </a:r>
        </a:p>
      </dgm:t>
    </dgm:pt>
    <dgm:pt modelId="{892151E0-8E36-471C-86AC-696EA6EE6DF8}" type="parTrans" cxnId="{C3ACE278-76D1-42AB-A946-0C300C69E5B2}">
      <dgm:prSet/>
      <dgm:spPr/>
      <dgm:t>
        <a:bodyPr/>
        <a:lstStyle/>
        <a:p>
          <a:endParaRPr lang="en-US">
            <a:latin typeface="Montserrat" panose="00000500000000000000" pitchFamily="2" charset="0"/>
          </a:endParaRPr>
        </a:p>
      </dgm:t>
    </dgm:pt>
    <dgm:pt modelId="{45AE3437-7391-4E2E-919F-5FDBD4589B94}" type="sibTrans" cxnId="{C3ACE278-76D1-42AB-A946-0C300C69E5B2}">
      <dgm:prSet/>
      <dgm:spPr/>
      <dgm:t>
        <a:bodyPr/>
        <a:lstStyle/>
        <a:p>
          <a:endParaRPr lang="en-US">
            <a:latin typeface="Montserrat" panose="00000500000000000000" pitchFamily="2" charset="0"/>
          </a:endParaRPr>
        </a:p>
      </dgm:t>
    </dgm:pt>
    <dgm:pt modelId="{8C9FBA86-DFC8-451E-8EA0-FC14E9D3F8E8}">
      <dgm:prSet phldrT="[Text]"/>
      <dgm:spPr>
        <a:solidFill>
          <a:srgbClr val="FFD24F">
            <a:alpha val="50000"/>
          </a:srgbClr>
        </a:solidFill>
      </dgm:spPr>
      <dgm:t>
        <a:bodyPr/>
        <a:lstStyle/>
        <a:p>
          <a:r>
            <a:rPr lang="en-US" dirty="0">
              <a:latin typeface="Montserrat" panose="00000500000000000000" pitchFamily="2" charset="0"/>
            </a:rPr>
            <a:t>Sensory experiences with food</a:t>
          </a:r>
        </a:p>
      </dgm:t>
    </dgm:pt>
    <dgm:pt modelId="{C84E82B4-3D48-41E8-9FD3-D30AB01D4E5F}" type="parTrans" cxnId="{6CFF3D82-C4CC-4B24-B11A-79E51F4636AC}">
      <dgm:prSet/>
      <dgm:spPr/>
      <dgm:t>
        <a:bodyPr/>
        <a:lstStyle/>
        <a:p>
          <a:endParaRPr lang="en-US">
            <a:latin typeface="Montserrat" panose="00000500000000000000" pitchFamily="2" charset="0"/>
          </a:endParaRPr>
        </a:p>
      </dgm:t>
    </dgm:pt>
    <dgm:pt modelId="{49446672-A24F-45E2-9FE7-3D301AACD37F}" type="sibTrans" cxnId="{6CFF3D82-C4CC-4B24-B11A-79E51F4636AC}">
      <dgm:prSet/>
      <dgm:spPr/>
      <dgm:t>
        <a:bodyPr/>
        <a:lstStyle/>
        <a:p>
          <a:endParaRPr lang="en-US">
            <a:latin typeface="Montserrat" panose="00000500000000000000" pitchFamily="2" charset="0"/>
          </a:endParaRPr>
        </a:p>
      </dgm:t>
    </dgm:pt>
    <dgm:pt modelId="{B11E9ADC-7E6F-405C-8C0C-2C5A2F111EE1}">
      <dgm:prSet phldrT="[Text]"/>
      <dgm:spPr>
        <a:solidFill>
          <a:srgbClr val="FFD24F">
            <a:alpha val="50000"/>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ontserrat" panose="00000500000000000000" pitchFamily="2" charset="0"/>
            </a:rPr>
            <a:t>Taste Testing</a:t>
          </a:r>
        </a:p>
        <a:p>
          <a:endParaRPr lang="en-US" dirty="0">
            <a:latin typeface="Montserrat" panose="00000500000000000000" pitchFamily="2" charset="0"/>
          </a:endParaRPr>
        </a:p>
      </dgm:t>
    </dgm:pt>
    <dgm:pt modelId="{6AD05B05-A1F1-4C39-8FE2-EBC671B6B618}" type="parTrans" cxnId="{3FD2CAA5-CE52-43E0-9100-860E134199E5}">
      <dgm:prSet/>
      <dgm:spPr/>
      <dgm:t>
        <a:bodyPr/>
        <a:lstStyle/>
        <a:p>
          <a:endParaRPr lang="en-US">
            <a:latin typeface="Montserrat" panose="00000500000000000000" pitchFamily="2" charset="0"/>
          </a:endParaRPr>
        </a:p>
      </dgm:t>
    </dgm:pt>
    <dgm:pt modelId="{408DF634-F5F5-407D-81EB-327041E93A6F}" type="sibTrans" cxnId="{3FD2CAA5-CE52-43E0-9100-860E134199E5}">
      <dgm:prSet/>
      <dgm:spPr/>
      <dgm:t>
        <a:bodyPr/>
        <a:lstStyle/>
        <a:p>
          <a:endParaRPr lang="en-US">
            <a:latin typeface="Montserrat" panose="00000500000000000000" pitchFamily="2" charset="0"/>
          </a:endParaRPr>
        </a:p>
      </dgm:t>
    </dgm:pt>
    <dgm:pt modelId="{942033B6-ACF5-4FAB-BC9F-BE1EBF8263EF}">
      <dgm:prSet phldrT="[Text]"/>
      <dgm:spPr>
        <a:solidFill>
          <a:srgbClr val="FFD24F">
            <a:alpha val="50000"/>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ontserrat" panose="00000500000000000000" pitchFamily="2" charset="0"/>
            </a:rPr>
            <a:t>Cooking activities</a:t>
          </a:r>
        </a:p>
        <a:p>
          <a:pPr lvl="0" defTabSz="933450">
            <a:lnSpc>
              <a:spcPct val="90000"/>
            </a:lnSpc>
            <a:spcBef>
              <a:spcPct val="0"/>
            </a:spcBef>
            <a:spcAft>
              <a:spcPct val="35000"/>
            </a:spcAft>
          </a:pPr>
          <a:endParaRPr lang="en-US" dirty="0">
            <a:latin typeface="Montserrat" panose="00000500000000000000" pitchFamily="2" charset="0"/>
          </a:endParaRPr>
        </a:p>
      </dgm:t>
    </dgm:pt>
    <dgm:pt modelId="{C6719736-23CE-4F7C-A588-D79CCDE7F55B}" type="parTrans" cxnId="{E5668761-CFFD-4A13-851D-1FD8E10C6404}">
      <dgm:prSet/>
      <dgm:spPr/>
      <dgm:t>
        <a:bodyPr/>
        <a:lstStyle/>
        <a:p>
          <a:endParaRPr lang="en-US">
            <a:latin typeface="Montserrat" panose="00000500000000000000" pitchFamily="2" charset="0"/>
          </a:endParaRPr>
        </a:p>
      </dgm:t>
    </dgm:pt>
    <dgm:pt modelId="{1F6639B8-E773-4008-9CCF-1E171D57D571}" type="sibTrans" cxnId="{E5668761-CFFD-4A13-851D-1FD8E10C6404}">
      <dgm:prSet/>
      <dgm:spPr/>
      <dgm:t>
        <a:bodyPr/>
        <a:lstStyle/>
        <a:p>
          <a:endParaRPr lang="en-US">
            <a:latin typeface="Montserrat" panose="00000500000000000000" pitchFamily="2" charset="0"/>
          </a:endParaRPr>
        </a:p>
      </dgm:t>
    </dgm:pt>
    <dgm:pt modelId="{407ECD2C-0541-4DF3-8E07-FD7CB3795C7F}">
      <dgm:prSet phldrT="[Text]"/>
      <dgm:spPr>
        <a:solidFill>
          <a:srgbClr val="FFD24F">
            <a:alpha val="50000"/>
          </a:srgbClr>
        </a:solidFill>
      </dgm:spPr>
      <dgm:t>
        <a:bodyPr/>
        <a:lstStyle/>
        <a:p>
          <a:r>
            <a:rPr lang="en-US" dirty="0">
              <a:latin typeface="Montserrat" panose="00000500000000000000" pitchFamily="2" charset="0"/>
            </a:rPr>
            <a:t>Learning about food</a:t>
          </a:r>
        </a:p>
      </dgm:t>
    </dgm:pt>
    <dgm:pt modelId="{6327C7B0-04BD-4E90-AA5B-01FA960B9E9E}" type="parTrans" cxnId="{38A1EF6C-9053-4830-B3FE-E6AEB51E0F4C}">
      <dgm:prSet/>
      <dgm:spPr/>
      <dgm:t>
        <a:bodyPr/>
        <a:lstStyle/>
        <a:p>
          <a:endParaRPr lang="en-US">
            <a:latin typeface="Montserrat" panose="00000500000000000000" pitchFamily="2" charset="0"/>
          </a:endParaRPr>
        </a:p>
      </dgm:t>
    </dgm:pt>
    <dgm:pt modelId="{6D1A6948-80A0-4990-936B-CD1BA57C34C4}" type="sibTrans" cxnId="{38A1EF6C-9053-4830-B3FE-E6AEB51E0F4C}">
      <dgm:prSet/>
      <dgm:spPr/>
      <dgm:t>
        <a:bodyPr/>
        <a:lstStyle/>
        <a:p>
          <a:endParaRPr lang="en-US">
            <a:latin typeface="Montserrat" panose="00000500000000000000" pitchFamily="2" charset="0"/>
          </a:endParaRPr>
        </a:p>
      </dgm:t>
    </dgm:pt>
    <dgm:pt modelId="{48C79C8A-5BE1-4361-B416-5ED6D48F4563}">
      <dgm:prSet phldrT="[Text]"/>
      <dgm:spPr>
        <a:solidFill>
          <a:srgbClr val="FFD24F">
            <a:alpha val="50000"/>
          </a:srgb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Montserrat" panose="00000500000000000000" pitchFamily="2" charset="0"/>
            </a:rPr>
            <a:t>Children’s books about food </a:t>
          </a:r>
        </a:p>
      </dgm:t>
    </dgm:pt>
    <dgm:pt modelId="{14EEEBD8-E99F-4208-B866-BED9D51798A3}" type="parTrans" cxnId="{D2D9944B-34F1-488B-AE7F-94353F02D8C4}">
      <dgm:prSet/>
      <dgm:spPr/>
      <dgm:t>
        <a:bodyPr/>
        <a:lstStyle/>
        <a:p>
          <a:endParaRPr lang="en-US">
            <a:latin typeface="Montserrat" panose="00000500000000000000" pitchFamily="2" charset="0"/>
          </a:endParaRPr>
        </a:p>
      </dgm:t>
    </dgm:pt>
    <dgm:pt modelId="{F75B2FC6-BFBC-459F-952E-4F4A379E5024}" type="sibTrans" cxnId="{D2D9944B-34F1-488B-AE7F-94353F02D8C4}">
      <dgm:prSet/>
      <dgm:spPr/>
      <dgm:t>
        <a:bodyPr/>
        <a:lstStyle/>
        <a:p>
          <a:endParaRPr lang="en-US">
            <a:latin typeface="Montserrat" panose="00000500000000000000" pitchFamily="2" charset="0"/>
          </a:endParaRPr>
        </a:p>
      </dgm:t>
    </dgm:pt>
    <dgm:pt modelId="{8317819F-F680-4B65-BEEE-9C3315CD0B53}" type="pres">
      <dgm:prSet presAssocID="{BA9BB3AC-0923-42DF-916C-26E9F6465594}" presName="Name0" presStyleCnt="0">
        <dgm:presLayoutVars>
          <dgm:dir/>
          <dgm:resizeHandles val="exact"/>
        </dgm:presLayoutVars>
      </dgm:prSet>
      <dgm:spPr/>
    </dgm:pt>
    <dgm:pt modelId="{E7EF311B-D763-4AAD-ACEA-A80D54816ABF}" type="pres">
      <dgm:prSet presAssocID="{2891A536-4E83-4891-8BBE-2900D943FA9E}" presName="Name5" presStyleLbl="vennNode1" presStyleIdx="0" presStyleCnt="6">
        <dgm:presLayoutVars>
          <dgm:bulletEnabled val="1"/>
        </dgm:presLayoutVars>
      </dgm:prSet>
      <dgm:spPr/>
    </dgm:pt>
    <dgm:pt modelId="{75C1DC28-1B84-4607-A86E-0D4AFA98445A}" type="pres">
      <dgm:prSet presAssocID="{45AE3437-7391-4E2E-919F-5FDBD4589B94}" presName="space" presStyleCnt="0"/>
      <dgm:spPr/>
    </dgm:pt>
    <dgm:pt modelId="{19F4B70D-56DD-40DA-81CC-D26B012B2A48}" type="pres">
      <dgm:prSet presAssocID="{8C9FBA86-DFC8-451E-8EA0-FC14E9D3F8E8}" presName="Name5" presStyleLbl="vennNode1" presStyleIdx="1" presStyleCnt="6">
        <dgm:presLayoutVars>
          <dgm:bulletEnabled val="1"/>
        </dgm:presLayoutVars>
      </dgm:prSet>
      <dgm:spPr/>
    </dgm:pt>
    <dgm:pt modelId="{C4E4A080-31B9-47B3-8DEE-9BC1FA4AAE99}" type="pres">
      <dgm:prSet presAssocID="{49446672-A24F-45E2-9FE7-3D301AACD37F}" presName="space" presStyleCnt="0"/>
      <dgm:spPr/>
    </dgm:pt>
    <dgm:pt modelId="{C67BB2B5-E758-4A61-A9CE-CF9700370551}" type="pres">
      <dgm:prSet presAssocID="{942033B6-ACF5-4FAB-BC9F-BE1EBF8263EF}" presName="Name5" presStyleLbl="vennNode1" presStyleIdx="2" presStyleCnt="6">
        <dgm:presLayoutVars>
          <dgm:bulletEnabled val="1"/>
        </dgm:presLayoutVars>
      </dgm:prSet>
      <dgm:spPr/>
    </dgm:pt>
    <dgm:pt modelId="{A90DEFCC-BD07-4F8A-8A14-54703E6F643A}" type="pres">
      <dgm:prSet presAssocID="{1F6639B8-E773-4008-9CCF-1E171D57D571}" presName="space" presStyleCnt="0"/>
      <dgm:spPr/>
    </dgm:pt>
    <dgm:pt modelId="{DBBE7F03-8810-41BB-9606-100C4FE74094}" type="pres">
      <dgm:prSet presAssocID="{B11E9ADC-7E6F-405C-8C0C-2C5A2F111EE1}" presName="Name5" presStyleLbl="vennNode1" presStyleIdx="3" presStyleCnt="6" custLinFactNeighborX="-21887" custLinFactNeighborY="2943">
        <dgm:presLayoutVars>
          <dgm:bulletEnabled val="1"/>
        </dgm:presLayoutVars>
      </dgm:prSet>
      <dgm:spPr/>
    </dgm:pt>
    <dgm:pt modelId="{4011300C-F79E-4368-A7C4-3BD7DFBFE3AA}" type="pres">
      <dgm:prSet presAssocID="{408DF634-F5F5-407D-81EB-327041E93A6F}" presName="space" presStyleCnt="0"/>
      <dgm:spPr/>
    </dgm:pt>
    <dgm:pt modelId="{D7FA2033-5BB0-4BB6-90EC-F101DC430CC2}" type="pres">
      <dgm:prSet presAssocID="{407ECD2C-0541-4DF3-8E07-FD7CB3795C7F}" presName="Name5" presStyleLbl="vennNode1" presStyleIdx="4" presStyleCnt="6">
        <dgm:presLayoutVars>
          <dgm:bulletEnabled val="1"/>
        </dgm:presLayoutVars>
      </dgm:prSet>
      <dgm:spPr/>
    </dgm:pt>
    <dgm:pt modelId="{AB981410-067C-420E-8ACC-37D9894D6957}" type="pres">
      <dgm:prSet presAssocID="{6D1A6948-80A0-4990-936B-CD1BA57C34C4}" presName="space" presStyleCnt="0"/>
      <dgm:spPr/>
    </dgm:pt>
    <dgm:pt modelId="{58F55DF5-F35B-4C9B-B68D-BA17B140C032}" type="pres">
      <dgm:prSet presAssocID="{48C79C8A-5BE1-4361-B416-5ED6D48F4563}" presName="Name5" presStyleLbl="vennNode1" presStyleIdx="5" presStyleCnt="6">
        <dgm:presLayoutVars>
          <dgm:bulletEnabled val="1"/>
        </dgm:presLayoutVars>
      </dgm:prSet>
      <dgm:spPr/>
    </dgm:pt>
  </dgm:ptLst>
  <dgm:cxnLst>
    <dgm:cxn modelId="{9F690B2B-681B-46DA-B7F5-B7473248EB77}" type="presOf" srcId="{48C79C8A-5BE1-4361-B416-5ED6D48F4563}" destId="{58F55DF5-F35B-4C9B-B68D-BA17B140C032}" srcOrd="0" destOrd="0" presId="urn:microsoft.com/office/officeart/2005/8/layout/venn3"/>
    <dgm:cxn modelId="{D350F636-936D-4D6F-B3B8-6EA858026F08}" type="presOf" srcId="{BA9BB3AC-0923-42DF-916C-26E9F6465594}" destId="{8317819F-F680-4B65-BEEE-9C3315CD0B53}" srcOrd="0" destOrd="0" presId="urn:microsoft.com/office/officeart/2005/8/layout/venn3"/>
    <dgm:cxn modelId="{E5668761-CFFD-4A13-851D-1FD8E10C6404}" srcId="{BA9BB3AC-0923-42DF-916C-26E9F6465594}" destId="{942033B6-ACF5-4FAB-BC9F-BE1EBF8263EF}" srcOrd="2" destOrd="0" parTransId="{C6719736-23CE-4F7C-A588-D79CCDE7F55B}" sibTransId="{1F6639B8-E773-4008-9CCF-1E171D57D571}"/>
    <dgm:cxn modelId="{D2D9944B-34F1-488B-AE7F-94353F02D8C4}" srcId="{BA9BB3AC-0923-42DF-916C-26E9F6465594}" destId="{48C79C8A-5BE1-4361-B416-5ED6D48F4563}" srcOrd="5" destOrd="0" parTransId="{14EEEBD8-E99F-4208-B866-BED9D51798A3}" sibTransId="{F75B2FC6-BFBC-459F-952E-4F4A379E5024}"/>
    <dgm:cxn modelId="{2881134C-B2EB-4C03-B32D-71671AB62C56}" type="presOf" srcId="{407ECD2C-0541-4DF3-8E07-FD7CB3795C7F}" destId="{D7FA2033-5BB0-4BB6-90EC-F101DC430CC2}" srcOrd="0" destOrd="0" presId="urn:microsoft.com/office/officeart/2005/8/layout/venn3"/>
    <dgm:cxn modelId="{38A1EF6C-9053-4830-B3FE-E6AEB51E0F4C}" srcId="{BA9BB3AC-0923-42DF-916C-26E9F6465594}" destId="{407ECD2C-0541-4DF3-8E07-FD7CB3795C7F}" srcOrd="4" destOrd="0" parTransId="{6327C7B0-04BD-4E90-AA5B-01FA960B9E9E}" sibTransId="{6D1A6948-80A0-4990-936B-CD1BA57C34C4}"/>
    <dgm:cxn modelId="{0C2CA450-4F05-4A49-95DD-6D27402ABAA6}" type="presOf" srcId="{942033B6-ACF5-4FAB-BC9F-BE1EBF8263EF}" destId="{C67BB2B5-E758-4A61-A9CE-CF9700370551}" srcOrd="0" destOrd="0" presId="urn:microsoft.com/office/officeart/2005/8/layout/venn3"/>
    <dgm:cxn modelId="{C3ACE278-76D1-42AB-A946-0C300C69E5B2}" srcId="{BA9BB3AC-0923-42DF-916C-26E9F6465594}" destId="{2891A536-4E83-4891-8BBE-2900D943FA9E}" srcOrd="0" destOrd="0" parTransId="{892151E0-8E36-471C-86AC-696EA6EE6DF8}" sibTransId="{45AE3437-7391-4E2E-919F-5FDBD4589B94}"/>
    <dgm:cxn modelId="{6CFF3D82-C4CC-4B24-B11A-79E51F4636AC}" srcId="{BA9BB3AC-0923-42DF-916C-26E9F6465594}" destId="{8C9FBA86-DFC8-451E-8EA0-FC14E9D3F8E8}" srcOrd="1" destOrd="0" parTransId="{C84E82B4-3D48-41E8-9FD3-D30AB01D4E5F}" sibTransId="{49446672-A24F-45E2-9FE7-3D301AACD37F}"/>
    <dgm:cxn modelId="{3FD2CAA5-CE52-43E0-9100-860E134199E5}" srcId="{BA9BB3AC-0923-42DF-916C-26E9F6465594}" destId="{B11E9ADC-7E6F-405C-8C0C-2C5A2F111EE1}" srcOrd="3" destOrd="0" parTransId="{6AD05B05-A1F1-4C39-8FE2-EBC671B6B618}" sibTransId="{408DF634-F5F5-407D-81EB-327041E93A6F}"/>
    <dgm:cxn modelId="{CCF12BAB-F423-4133-BC85-F0E5F3310070}" type="presOf" srcId="{2891A536-4E83-4891-8BBE-2900D943FA9E}" destId="{E7EF311B-D763-4AAD-ACEA-A80D54816ABF}" srcOrd="0" destOrd="0" presId="urn:microsoft.com/office/officeart/2005/8/layout/venn3"/>
    <dgm:cxn modelId="{879A79C5-139E-42BC-AD4D-260196306EB1}" type="presOf" srcId="{B11E9ADC-7E6F-405C-8C0C-2C5A2F111EE1}" destId="{DBBE7F03-8810-41BB-9606-100C4FE74094}" srcOrd="0" destOrd="0" presId="urn:microsoft.com/office/officeart/2005/8/layout/venn3"/>
    <dgm:cxn modelId="{2DE9EAE6-93BC-48E4-A9C8-D85E04BB43CE}" type="presOf" srcId="{8C9FBA86-DFC8-451E-8EA0-FC14E9D3F8E8}" destId="{19F4B70D-56DD-40DA-81CC-D26B012B2A48}" srcOrd="0" destOrd="0" presId="urn:microsoft.com/office/officeart/2005/8/layout/venn3"/>
    <dgm:cxn modelId="{663FB0C1-DE1D-4423-AB8A-B2B7FC9D4257}" type="presParOf" srcId="{8317819F-F680-4B65-BEEE-9C3315CD0B53}" destId="{E7EF311B-D763-4AAD-ACEA-A80D54816ABF}" srcOrd="0" destOrd="0" presId="urn:microsoft.com/office/officeart/2005/8/layout/venn3"/>
    <dgm:cxn modelId="{919E5C5D-7A11-4505-AD09-B0D84AE659B9}" type="presParOf" srcId="{8317819F-F680-4B65-BEEE-9C3315CD0B53}" destId="{75C1DC28-1B84-4607-A86E-0D4AFA98445A}" srcOrd="1" destOrd="0" presId="urn:microsoft.com/office/officeart/2005/8/layout/venn3"/>
    <dgm:cxn modelId="{23C71411-A3E5-4B6F-9AD3-7E62E7DF4D0A}" type="presParOf" srcId="{8317819F-F680-4B65-BEEE-9C3315CD0B53}" destId="{19F4B70D-56DD-40DA-81CC-D26B012B2A48}" srcOrd="2" destOrd="0" presId="urn:microsoft.com/office/officeart/2005/8/layout/venn3"/>
    <dgm:cxn modelId="{1FEFCFCE-FAF7-4015-B294-B93575D9DF13}" type="presParOf" srcId="{8317819F-F680-4B65-BEEE-9C3315CD0B53}" destId="{C4E4A080-31B9-47B3-8DEE-9BC1FA4AAE99}" srcOrd="3" destOrd="0" presId="urn:microsoft.com/office/officeart/2005/8/layout/venn3"/>
    <dgm:cxn modelId="{796A9211-6C09-467A-A476-014962CEE709}" type="presParOf" srcId="{8317819F-F680-4B65-BEEE-9C3315CD0B53}" destId="{C67BB2B5-E758-4A61-A9CE-CF9700370551}" srcOrd="4" destOrd="0" presId="urn:microsoft.com/office/officeart/2005/8/layout/venn3"/>
    <dgm:cxn modelId="{D4EF09DA-9F54-4AFB-BFCD-EA11C3C75AF8}" type="presParOf" srcId="{8317819F-F680-4B65-BEEE-9C3315CD0B53}" destId="{A90DEFCC-BD07-4F8A-8A14-54703E6F643A}" srcOrd="5" destOrd="0" presId="urn:microsoft.com/office/officeart/2005/8/layout/venn3"/>
    <dgm:cxn modelId="{356241C8-7CA0-4BE0-97A8-0E72A6DA0E2C}" type="presParOf" srcId="{8317819F-F680-4B65-BEEE-9C3315CD0B53}" destId="{DBBE7F03-8810-41BB-9606-100C4FE74094}" srcOrd="6" destOrd="0" presId="urn:microsoft.com/office/officeart/2005/8/layout/venn3"/>
    <dgm:cxn modelId="{D31DE873-8673-4723-90CD-42C1B2791693}" type="presParOf" srcId="{8317819F-F680-4B65-BEEE-9C3315CD0B53}" destId="{4011300C-F79E-4368-A7C4-3BD7DFBFE3AA}" srcOrd="7" destOrd="0" presId="urn:microsoft.com/office/officeart/2005/8/layout/venn3"/>
    <dgm:cxn modelId="{7BB9CB53-3365-4A5A-B0D9-25A8DBB99396}" type="presParOf" srcId="{8317819F-F680-4B65-BEEE-9C3315CD0B53}" destId="{D7FA2033-5BB0-4BB6-90EC-F101DC430CC2}" srcOrd="8" destOrd="0" presId="urn:microsoft.com/office/officeart/2005/8/layout/venn3"/>
    <dgm:cxn modelId="{E170DF85-30B2-4097-9DEC-4C883A8D35CC}" type="presParOf" srcId="{8317819F-F680-4B65-BEEE-9C3315CD0B53}" destId="{AB981410-067C-420E-8ACC-37D9894D6957}" srcOrd="9" destOrd="0" presId="urn:microsoft.com/office/officeart/2005/8/layout/venn3"/>
    <dgm:cxn modelId="{F202A879-6D45-491E-A3F4-6C2B9C98F85B}" type="presParOf" srcId="{8317819F-F680-4B65-BEEE-9C3315CD0B53}" destId="{58F55DF5-F35B-4C9B-B68D-BA17B140C032}"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F311B-D763-4AAD-ACEA-A80D54816ABF}">
      <dsp:nvSpPr>
        <dsp:cNvPr id="0" name=""/>
        <dsp:cNvSpPr/>
      </dsp:nvSpPr>
      <dsp:spPr>
        <a:xfrm>
          <a:off x="1062" y="1482302"/>
          <a:ext cx="1740744" cy="1740744"/>
        </a:xfrm>
        <a:prstGeom prst="ellipse">
          <a:avLst/>
        </a:prstGeom>
        <a:solidFill>
          <a:srgbClr val="FFD24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ontserrat" panose="00000500000000000000" pitchFamily="2" charset="0"/>
            </a:rPr>
            <a:t>Food item on table</a:t>
          </a:r>
        </a:p>
      </dsp:txBody>
      <dsp:txXfrm>
        <a:off x="255988" y="1737228"/>
        <a:ext cx="1230892" cy="1230892"/>
      </dsp:txXfrm>
    </dsp:sp>
    <dsp:sp modelId="{19F4B70D-56DD-40DA-81CC-D26B012B2A48}">
      <dsp:nvSpPr>
        <dsp:cNvPr id="0" name=""/>
        <dsp:cNvSpPr/>
      </dsp:nvSpPr>
      <dsp:spPr>
        <a:xfrm>
          <a:off x="1393658"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ontserrat" panose="00000500000000000000" pitchFamily="2" charset="0"/>
            </a:rPr>
            <a:t>Sensory experiences with food</a:t>
          </a:r>
        </a:p>
      </dsp:txBody>
      <dsp:txXfrm>
        <a:off x="1648584" y="1737228"/>
        <a:ext cx="1230892" cy="1230892"/>
      </dsp:txXfrm>
    </dsp:sp>
    <dsp:sp modelId="{C67BB2B5-E758-4A61-A9CE-CF9700370551}">
      <dsp:nvSpPr>
        <dsp:cNvPr id="0" name=""/>
        <dsp:cNvSpPr/>
      </dsp:nvSpPr>
      <dsp:spPr>
        <a:xfrm>
          <a:off x="2786254"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latin typeface="Montserrat" panose="00000500000000000000" pitchFamily="2" charset="0"/>
            </a:rPr>
            <a:t>Cooking activities</a:t>
          </a:r>
        </a:p>
        <a:p>
          <a:pPr lvl="0" algn="ctr" defTabSz="933450">
            <a:lnSpc>
              <a:spcPct val="90000"/>
            </a:lnSpc>
            <a:spcBef>
              <a:spcPct val="0"/>
            </a:spcBef>
            <a:spcAft>
              <a:spcPct val="35000"/>
            </a:spcAft>
            <a:buNone/>
          </a:pPr>
          <a:endParaRPr lang="en-US" sz="1300" kern="1200" dirty="0">
            <a:latin typeface="Montserrat" panose="00000500000000000000" pitchFamily="2" charset="0"/>
          </a:endParaRPr>
        </a:p>
      </dsp:txBody>
      <dsp:txXfrm>
        <a:off x="3041180" y="1737228"/>
        <a:ext cx="1230892" cy="1230892"/>
      </dsp:txXfrm>
    </dsp:sp>
    <dsp:sp modelId="{DBBE7F03-8810-41BB-9606-100C4FE74094}">
      <dsp:nvSpPr>
        <dsp:cNvPr id="0" name=""/>
        <dsp:cNvSpPr/>
      </dsp:nvSpPr>
      <dsp:spPr>
        <a:xfrm>
          <a:off x="4102651" y="153353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latin typeface="Montserrat" panose="00000500000000000000" pitchFamily="2" charset="0"/>
            </a:rPr>
            <a:t>Taste Testing</a:t>
          </a:r>
        </a:p>
        <a:p>
          <a:pPr algn="ctr">
            <a:spcBef>
              <a:spcPct val="0"/>
            </a:spcBef>
            <a:buNone/>
          </a:pPr>
          <a:endParaRPr lang="en-US" sz="1300" kern="1200" dirty="0">
            <a:latin typeface="Montserrat" panose="00000500000000000000" pitchFamily="2" charset="0"/>
          </a:endParaRPr>
        </a:p>
      </dsp:txBody>
      <dsp:txXfrm>
        <a:off x="4357577" y="1788458"/>
        <a:ext cx="1230892" cy="1230892"/>
      </dsp:txXfrm>
    </dsp:sp>
    <dsp:sp modelId="{D7FA2033-5BB0-4BB6-90EC-F101DC430CC2}">
      <dsp:nvSpPr>
        <dsp:cNvPr id="0" name=""/>
        <dsp:cNvSpPr/>
      </dsp:nvSpPr>
      <dsp:spPr>
        <a:xfrm>
          <a:off x="5571446"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ontserrat" panose="00000500000000000000" pitchFamily="2" charset="0"/>
            </a:rPr>
            <a:t>Learning about food</a:t>
          </a:r>
        </a:p>
      </dsp:txBody>
      <dsp:txXfrm>
        <a:off x="5826372" y="1737228"/>
        <a:ext cx="1230892" cy="1230892"/>
      </dsp:txXfrm>
    </dsp:sp>
    <dsp:sp modelId="{58F55DF5-F35B-4C9B-B68D-BA17B140C032}">
      <dsp:nvSpPr>
        <dsp:cNvPr id="0" name=""/>
        <dsp:cNvSpPr/>
      </dsp:nvSpPr>
      <dsp:spPr>
        <a:xfrm>
          <a:off x="6964042"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6510" rIns="95799"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latin typeface="Montserrat" panose="00000500000000000000" pitchFamily="2" charset="0"/>
            </a:rPr>
            <a:t>Children’s books about food </a:t>
          </a:r>
        </a:p>
      </dsp:txBody>
      <dsp:txXfrm>
        <a:off x="7218968" y="1737228"/>
        <a:ext cx="1230892" cy="123089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DE1CF1-3AF6-469C-B39D-98B0EA9BA1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C0D1F8-F425-405E-B1D3-CF94A66BF8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DF3B7-D80A-494F-9F97-A64627BF732D}" type="datetimeFigureOut">
              <a:rPr lang="en-US" smtClean="0"/>
              <a:t>2/4/2025</a:t>
            </a:fld>
            <a:endParaRPr lang="en-US" dirty="0"/>
          </a:p>
        </p:txBody>
      </p:sp>
      <p:sp>
        <p:nvSpPr>
          <p:cNvPr id="4" name="Footer Placeholder 3">
            <a:extLst>
              <a:ext uri="{FF2B5EF4-FFF2-40B4-BE49-F238E27FC236}">
                <a16:creationId xmlns:a16="http://schemas.microsoft.com/office/drawing/2014/main" id="{8D599D2A-3AA7-489E-93EC-A4FFD6D98F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AAF7EB2-4F7A-45DB-914D-145313206F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93D6D3-EB39-4002-B14D-CA65690C439B}" type="slidenum">
              <a:rPr lang="en-US" smtClean="0"/>
              <a:t>‹#›</a:t>
            </a:fld>
            <a:endParaRPr lang="en-US" dirty="0"/>
          </a:p>
        </p:txBody>
      </p:sp>
    </p:spTree>
    <p:extLst>
      <p:ext uri="{BB962C8B-B14F-4D97-AF65-F5344CB8AC3E}">
        <p14:creationId xmlns:p14="http://schemas.microsoft.com/office/powerpoint/2010/main" val="264995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95BBB-6B86-431C-8546-06804E5681FC}" type="datetimeFigureOut">
              <a:rPr lang="en-US" smtClean="0"/>
              <a:t>2/4/2025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31E6D-D142-4BBA-862B-862D9EE312D1}" type="slidenum">
              <a:rPr lang="en-US" smtClean="0"/>
              <a:t>‹#›</a:t>
            </a:fld>
            <a:endParaRPr lang="en-US" dirty="0"/>
          </a:p>
        </p:txBody>
      </p:sp>
    </p:spTree>
    <p:extLst>
      <p:ext uri="{BB962C8B-B14F-4D97-AF65-F5344CB8AC3E}">
        <p14:creationId xmlns:p14="http://schemas.microsoft.com/office/powerpoint/2010/main" val="196984806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panose="00000500000000000000" pitchFamily="2" charset="0"/>
        <a:ea typeface="+mn-ea"/>
        <a:cs typeface="+mn-cs"/>
      </a:defRPr>
    </a:lvl1pPr>
    <a:lvl2pPr marL="457200" algn="l" defTabSz="914400" rtl="0" eaLnBrk="1" latinLnBrk="0" hangingPunct="1">
      <a:defRPr sz="1000" kern="1200">
        <a:solidFill>
          <a:schemeClr val="tx1"/>
        </a:solidFill>
        <a:latin typeface="Montserrat" panose="00000500000000000000" pitchFamily="2" charset="0"/>
        <a:ea typeface="+mn-ea"/>
        <a:cs typeface="+mn-cs"/>
      </a:defRPr>
    </a:lvl2pPr>
    <a:lvl3pPr marL="914400" algn="l" defTabSz="914400" rtl="0" eaLnBrk="1" latinLnBrk="0" hangingPunct="1">
      <a:defRPr sz="1000" kern="1200">
        <a:solidFill>
          <a:schemeClr val="tx1"/>
        </a:solidFill>
        <a:latin typeface="Montserrat" panose="00000500000000000000" pitchFamily="2" charset="0"/>
        <a:ea typeface="+mn-ea"/>
        <a:cs typeface="+mn-cs"/>
      </a:defRPr>
    </a:lvl3pPr>
    <a:lvl4pPr marL="1371600" algn="l" defTabSz="914400" rtl="0" eaLnBrk="1" latinLnBrk="0" hangingPunct="1">
      <a:defRPr sz="1000" kern="1200">
        <a:solidFill>
          <a:schemeClr val="tx1"/>
        </a:solidFill>
        <a:latin typeface="Montserrat" panose="00000500000000000000" pitchFamily="2" charset="0"/>
        <a:ea typeface="+mn-ea"/>
        <a:cs typeface="+mn-cs"/>
      </a:defRPr>
    </a:lvl4pPr>
    <a:lvl5pPr marL="1828800" algn="l" defTabSz="914400" rtl="0" eaLnBrk="1" latinLnBrk="0" hangingPunct="1">
      <a:defRPr sz="10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Edit this slide to add your name, credentials, and contact information. Include the date of when you deliver the training. </a:t>
            </a:r>
            <a:b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br>
            <a:endParaRPr kumimoji="0" lang="en-US" sz="1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j-lt"/>
                <a:ea typeface="+mn-ea"/>
                <a:cs typeface="+mn-cs"/>
              </a:rPr>
              <a:t>[SUGGESTED SCRIPT]</a:t>
            </a:r>
            <a:endParaRPr lang="en-US" sz="1000" dirty="0">
              <a:effectLst/>
              <a:latin typeface="+mj-lt"/>
              <a:ea typeface="Times New Roman" panose="02020603050405020304" pitchFamily="18" charset="0"/>
            </a:endParaRPr>
          </a:p>
          <a:p>
            <a:pPr marL="0" marR="0">
              <a:lnSpc>
                <a:spcPct val="106000"/>
              </a:lnSpc>
              <a:spcBef>
                <a:spcPts val="0"/>
              </a:spcBef>
              <a:spcAft>
                <a:spcPts val="0"/>
              </a:spcAft>
            </a:pPr>
            <a:r>
              <a:rPr lang="en-US" sz="1000" kern="1200" dirty="0">
                <a:solidFill>
                  <a:srgbClr val="000000"/>
                </a:solidFill>
                <a:effectLst/>
                <a:latin typeface="+mj-lt"/>
                <a:ea typeface="Times New Roman" panose="02020603050405020304" pitchFamily="18" charset="0"/>
                <a:cs typeface="Arial Narrow" panose="020B0606020202030204" pitchFamily="34" charset="0"/>
              </a:rPr>
              <a:t> </a:t>
            </a:r>
            <a:endParaRPr lang="en-US" sz="1000" dirty="0">
              <a:effectLst/>
              <a:latin typeface="+mj-lt"/>
              <a:ea typeface="Times New Roman" panose="02020603050405020304" pitchFamily="18" charset="0"/>
            </a:endParaRPr>
          </a:p>
          <a:p>
            <a:pPr marL="0" marR="0">
              <a:lnSpc>
                <a:spcPct val="106000"/>
              </a:lnSpc>
              <a:spcBef>
                <a:spcPts val="0"/>
              </a:spcBef>
              <a:spcAft>
                <a:spcPts val="0"/>
              </a:spcAft>
            </a:pPr>
            <a:r>
              <a:rPr lang="en-US" sz="1000" i="1" kern="1200" dirty="0">
                <a:solidFill>
                  <a:srgbClr val="000000"/>
                </a:solidFill>
                <a:effectLst/>
                <a:latin typeface="+mj-lt"/>
                <a:ea typeface="Times New Roman" panose="02020603050405020304" pitchFamily="18" charset="0"/>
                <a:cs typeface="Arial Narrow" panose="020B0606020202030204" pitchFamily="34" charset="0"/>
              </a:rPr>
              <a:t>Welcome to Nourishing Preschoolers. This series of workshops has been created to support early care and education professionals to deepen their understanding of how children learn to become healthy eaters. </a:t>
            </a:r>
            <a:endParaRPr lang="en-US" sz="1000" i="1" dirty="0">
              <a:effectLst/>
              <a:latin typeface="+mj-lt"/>
              <a:ea typeface="Times New Roman" panose="02020603050405020304" pitchFamily="18" charset="0"/>
            </a:endParaRPr>
          </a:p>
          <a:p>
            <a:r>
              <a:rPr lang="en-US" sz="1000" i="1" kern="1200" dirty="0">
                <a:solidFill>
                  <a:srgbClr val="000000"/>
                </a:solidFill>
                <a:effectLst/>
                <a:latin typeface="+mj-lt"/>
                <a:ea typeface="Calibri" panose="020F0502020204030204" pitchFamily="34" charset="0"/>
                <a:cs typeface="Arial Narrow" panose="020B0606020202030204" pitchFamily="34" charset="0"/>
              </a:rPr>
              <a:t>Food nourishes bodies, but food also brings joy. Early childhood is a time to explore the wonder of food, discover flavors, experience textures, and notice colors. Most importantly, in early childhood, we want to help children begin a healthy relationship with food. ECE professionals play an important role in a child’s food journey</a:t>
            </a:r>
            <a:endParaRPr lang="en-US" sz="1000" i="1" dirty="0">
              <a:latin typeface="+mj-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55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Children under age 5 are at high risk of choking on foods and small items. Choking is when food becomes trapped in the airway, and the airway is blocked or severely restricted. Preschool-aged children are at higher risk of choking. They have less practice controlling food in their mouths and do not always chew food into small enough pieces to swallow safely.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Closely supervise children during all meals and snacks. As you model healthy eating, take small bites, eat slowly, and chew food well. Establishing a calm, unhurried eating environment encourages children to eat at a slow pace. Cutting items like grapes, cherry tomatoes into slivers, short strips, or small pieces reduces the choking danger.</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10</a:t>
            </a:fld>
            <a:endParaRPr lang="en-US" dirty="0"/>
          </a:p>
        </p:txBody>
      </p:sp>
    </p:spTree>
    <p:extLst>
      <p:ext uri="{BB962C8B-B14F-4D97-AF65-F5344CB8AC3E}">
        <p14:creationId xmlns:p14="http://schemas.microsoft.com/office/powerpoint/2010/main" val="1539702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dirty="0">
                <a:effectLst/>
                <a:latin typeface="+mj-lt"/>
                <a:ea typeface="Calibri" panose="020F0502020204030204" pitchFamily="34" charset="0"/>
                <a:cs typeface="Calibri" panose="020F0502020204030204" pitchFamily="34" charset="0"/>
              </a:rPr>
              <a:t>Divide participants into four groups. For virtual training, use breakout groups. Assign each group one developmental domain. Ask each group to brainstorm </a:t>
            </a:r>
            <a:r>
              <a:rPr lang="en-US" sz="1000" b="1" i="1" u="sng" kern="1200" dirty="0">
                <a:effectLst/>
                <a:latin typeface="+mj-lt"/>
                <a:ea typeface="Calibri" panose="020F0502020204030204" pitchFamily="34" charset="0"/>
                <a:cs typeface="Calibri" panose="020F0502020204030204" pitchFamily="34" charset="0"/>
              </a:rPr>
              <a:t>three</a:t>
            </a:r>
            <a:r>
              <a:rPr lang="en-US" sz="1000" b="1" i="1" kern="1200" dirty="0">
                <a:effectLst/>
                <a:latin typeface="+mj-lt"/>
                <a:ea typeface="Calibri" panose="020F0502020204030204" pitchFamily="34" charset="0"/>
                <a:cs typeface="Calibri" panose="020F0502020204030204" pitchFamily="34" charset="0"/>
              </a:rPr>
              <a:t> ways to support children in this domain during meals and snacks or classroom activities related to food. Allow five minutes in groups. Ask one person from each group to share back with the large group. </a:t>
            </a:r>
            <a:endParaRPr lang="en-US" sz="1000" b="1"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j-lt"/>
                <a:ea typeface="+mn-ea"/>
                <a:cs typeface="+mn-cs"/>
              </a:rPr>
              <a:t>[SUGGESTED SCRIPT]</a:t>
            </a:r>
          </a:p>
          <a:p>
            <a:pPr marL="0" marR="0">
              <a:lnSpc>
                <a:spcPct val="107000"/>
              </a:lnSpc>
              <a:spcBef>
                <a:spcPts val="0"/>
              </a:spcBef>
              <a:spcAft>
                <a:spcPts val="0"/>
              </a:spcAft>
            </a:pPr>
            <a:r>
              <a:rPr lang="en-US" sz="1000" kern="1200" dirty="0">
                <a:effectLst/>
                <a:latin typeface="+mj-lt"/>
                <a:ea typeface="Calibri" panose="020F0502020204030204" pitchFamily="34" charset="0"/>
                <a:cs typeface="Calibri" panose="020F0502020204030204" pitchFamily="34" charset="0"/>
              </a:rPr>
              <a:t> </a:t>
            </a:r>
            <a:endParaRPr lang="en-US"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j-lt"/>
                <a:ea typeface="Calibri" panose="020F0502020204030204" pitchFamily="34" charset="0"/>
                <a:cs typeface="Calibri" panose="020F0502020204030204" pitchFamily="34" charset="0"/>
              </a:rPr>
              <a:t>Physical development</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Coaching children on using a serving utensil to include hand-over-hand support</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Coaching children on passing the serving dish. This can include keeping hands and fingers on the outside of the bowl (not wrapped over the lip), making eye contact with the receiver, gently pushing the bowl across the surface, </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Promoting small motor development to practice pouring (water tables or sensory tables), using tongs to move cotton balls, serving spoons to move beads etc.</a:t>
            </a:r>
            <a:endParaRPr lang="en-US"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j-lt"/>
                <a:ea typeface="Calibri" panose="020F0502020204030204" pitchFamily="34" charset="0"/>
                <a:cs typeface="Calibri" panose="020F0502020204030204" pitchFamily="34" charset="0"/>
              </a:rPr>
              <a:t> </a:t>
            </a:r>
            <a:endParaRPr lang="en-US"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j-lt"/>
                <a:ea typeface="Calibri" panose="020F0502020204030204" pitchFamily="34" charset="0"/>
                <a:cs typeface="Calibri" panose="020F0502020204030204" pitchFamily="34" charset="0"/>
              </a:rPr>
              <a:t>Cognitive developmen</a:t>
            </a:r>
            <a:r>
              <a:rPr lang="en-US" sz="1000" kern="1200" dirty="0">
                <a:effectLst/>
                <a:latin typeface="+mj-lt"/>
                <a:ea typeface="Calibri" panose="020F0502020204030204" pitchFamily="34" charset="0"/>
                <a:cs typeface="Calibri" panose="020F0502020204030204" pitchFamily="34" charset="0"/>
              </a:rPr>
              <a:t>t</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Supporting mealtime conversations</a:t>
            </a: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Increasing awareness of different foods and ways of preparing foods</a:t>
            </a: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Linking meal components to classroom experiences such as gardening or sensory activity</a:t>
            </a:r>
            <a:endParaRPr lang="en-US"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j-lt"/>
                <a:ea typeface="Calibri" panose="020F0502020204030204" pitchFamily="34" charset="0"/>
                <a:cs typeface="Calibri" panose="020F0502020204030204" pitchFamily="34" charset="0"/>
              </a:rPr>
              <a:t> </a:t>
            </a:r>
            <a:endParaRPr lang="en-US" sz="10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j-lt"/>
                <a:ea typeface="Calibri" panose="020F0502020204030204" pitchFamily="34" charset="0"/>
                <a:cs typeface="Calibri" panose="020F0502020204030204" pitchFamily="34" charset="0"/>
              </a:rPr>
              <a:t>Social and emotional development</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Role model table manners (Please and Thank You, using a napkin)</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Creating a positive environment around food choices. Encouraging children to communicate in a polite way around food choices. For example, “No thank you, I don’t want to try that today” instead of “Yuck.” Children should always decide </a:t>
            </a:r>
            <a:r>
              <a:rPr lang="en-US" sz="1000" u="sng" kern="1200" dirty="0">
                <a:effectLst/>
                <a:latin typeface="+mj-lt"/>
                <a:ea typeface="Calibri" panose="020F0502020204030204" pitchFamily="34" charset="0"/>
                <a:cs typeface="Calibri" panose="020F0502020204030204" pitchFamily="34" charset="0"/>
              </a:rPr>
              <a:t>wha</a:t>
            </a:r>
            <a:r>
              <a:rPr lang="en-US" sz="1000" kern="1200" dirty="0">
                <a:effectLst/>
                <a:latin typeface="+mj-lt"/>
                <a:ea typeface="Calibri" panose="020F0502020204030204" pitchFamily="34" charset="0"/>
                <a:cs typeface="Calibri" panose="020F0502020204030204" pitchFamily="34" charset="0"/>
              </a:rPr>
              <a:t>t and </a:t>
            </a:r>
            <a:r>
              <a:rPr lang="en-US" sz="1000" u="sng" kern="1200" dirty="0">
                <a:effectLst/>
                <a:latin typeface="+mj-lt"/>
                <a:ea typeface="Calibri" panose="020F0502020204030204" pitchFamily="34" charset="0"/>
                <a:cs typeface="Calibri" panose="020F0502020204030204" pitchFamily="34" charset="0"/>
              </a:rPr>
              <a:t>whether</a:t>
            </a:r>
            <a:r>
              <a:rPr lang="en-US" sz="1000" kern="1200" dirty="0">
                <a:effectLst/>
                <a:latin typeface="+mj-lt"/>
                <a:ea typeface="Calibri" panose="020F0502020204030204" pitchFamily="34" charset="0"/>
                <a:cs typeface="Calibri" panose="020F0502020204030204" pitchFamily="34" charset="0"/>
              </a:rPr>
              <a:t> they will eat a food item, but verbalizing judgement</a:t>
            </a:r>
            <a:r>
              <a:rPr lang="en-US" sz="1000" kern="1200" baseline="0" dirty="0">
                <a:effectLst/>
                <a:latin typeface="+mj-lt"/>
                <a:ea typeface="Calibri" panose="020F0502020204030204" pitchFamily="34" charset="0"/>
                <a:cs typeface="Calibri" panose="020F0502020204030204" pitchFamily="34" charset="0"/>
              </a:rPr>
              <a:t> </a:t>
            </a:r>
            <a:r>
              <a:rPr lang="en-US" sz="1000" kern="1200" dirty="0">
                <a:effectLst/>
                <a:latin typeface="+mj-lt"/>
                <a:ea typeface="Calibri" panose="020F0502020204030204" pitchFamily="34" charset="0"/>
                <a:cs typeface="Calibri" panose="020F0502020204030204" pitchFamily="34" charset="0"/>
              </a:rPr>
              <a:t>can insult other children’s food choices. Don’t yuck my yum.</a:t>
            </a:r>
            <a:endParaRPr lang="en-US" sz="1000"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effectLst/>
                <a:latin typeface="+mj-lt"/>
                <a:ea typeface="Calibri" panose="020F0502020204030204" pitchFamily="34" charset="0"/>
                <a:cs typeface="Calibri" panose="020F0502020204030204" pitchFamily="34" charset="0"/>
              </a:rPr>
              <a:t>Promoting independence during meals through cleaning messes, clearing dishes</a:t>
            </a:r>
            <a:endParaRPr lang="en-US" sz="1000" dirty="0">
              <a:effectLst/>
              <a:latin typeface="+mj-lt"/>
              <a:ea typeface="Calibri" panose="020F0502020204030204" pitchFamily="34" charset="0"/>
              <a:cs typeface="Times New Roman" panose="02020603050405020304" pitchFamily="18" charset="0"/>
            </a:endParaRPr>
          </a:p>
          <a:p>
            <a:endParaRPr lang="en-US" sz="1000" baseline="0" dirty="0">
              <a:latin typeface="+mj-lt"/>
            </a:endParaRPr>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11</a:t>
            </a:fld>
            <a:endParaRPr lang="en-US" dirty="0"/>
          </a:p>
        </p:txBody>
      </p:sp>
    </p:spTree>
    <p:extLst>
      <p:ext uri="{BB962C8B-B14F-4D97-AF65-F5344CB8AC3E}">
        <p14:creationId xmlns:p14="http://schemas.microsoft.com/office/powerpoint/2010/main" val="224152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Objective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effectLst/>
                <a:latin typeface="+mn-lt"/>
                <a:ea typeface="Calibri" panose="020F0502020204030204" pitchFamily="34" charset="0"/>
                <a:cs typeface="Calibri" panose="020F0502020204030204" pitchFamily="34" charset="0"/>
              </a:rPr>
              <a:t>Each child is born with the capacity to become a healthy eater. During the preschool years, children need supporting adults to help them master skills and overcome challenges. Next, we will discuss our role as early care and education professionals and the practices we can use to help children become healthy eaters.</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1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Gotham" panose="02000504020000020004" pitchFamily="2" charset="0"/>
                <a:ea typeface="+mn-ea"/>
                <a:cs typeface="+mn-cs"/>
              </a:rPr>
              <a:t>[</a:t>
            </a:r>
            <a:r>
              <a:rPr kumimoji="0" lang="en-US" sz="1000" b="1" i="1" u="none" strike="noStrike" kern="1200" cap="none" spc="0" normalizeH="0" baseline="0" noProof="0" dirty="0">
                <a:ln>
                  <a:noFill/>
                </a:ln>
                <a:solidFill>
                  <a:prstClr val="black"/>
                </a:solidFill>
                <a:effectLst/>
                <a:uLnTx/>
                <a:uFillTx/>
                <a:latin typeface="+mj-lt"/>
                <a:ea typeface="+mn-ea"/>
                <a:cs typeface="+mn-cs"/>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j-lt"/>
              <a:ea typeface="+mn-ea"/>
              <a:cs typeface="+mn-cs"/>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Children benefit from healthy feeding practices because they help them develop and maintain a positive attitude about eating. </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Children learn to:</a:t>
            </a:r>
            <a:endParaRPr lang="en-US" sz="1000" i="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j-lt"/>
                <a:ea typeface="Calibri" panose="020F0502020204030204" pitchFamily="34" charset="0"/>
                <a:cs typeface="Calibri" panose="020F0502020204030204" pitchFamily="34" charset="0"/>
              </a:rPr>
              <a:t>Listen to their body's signals of hunger and fullness</a:t>
            </a:r>
            <a:endParaRPr lang="en-US" sz="1000" i="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j-lt"/>
                <a:ea typeface="Calibri" panose="020F0502020204030204" pitchFamily="34" charset="0"/>
                <a:cs typeface="Calibri" panose="020F0502020204030204" pitchFamily="34" charset="0"/>
              </a:rPr>
              <a:t>Regulate their food intake</a:t>
            </a:r>
            <a:endParaRPr lang="en-US" sz="1000" i="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j-lt"/>
                <a:ea typeface="Calibri" panose="020F0502020204030204" pitchFamily="34" charset="0"/>
                <a:cs typeface="Calibri" panose="020F0502020204030204" pitchFamily="34" charset="0"/>
              </a:rPr>
              <a:t>Actively participate in meal and snack times</a:t>
            </a:r>
            <a:endParaRPr lang="en-US" sz="1000" i="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j-lt"/>
                <a:ea typeface="Calibri" panose="020F0502020204030204" pitchFamily="34" charset="0"/>
                <a:cs typeface="Calibri" panose="020F0502020204030204" pitchFamily="34" charset="0"/>
              </a:rPr>
              <a:t>Effectively communicate their needs and learns that these needs will be met</a:t>
            </a:r>
            <a:endParaRPr lang="en-US" sz="1000" i="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j-lt"/>
                <a:ea typeface="Calibri" panose="020F0502020204030204" pitchFamily="34" charset="0"/>
                <a:cs typeface="Calibri" panose="020F0502020204030204" pitchFamily="34" charset="0"/>
              </a:rPr>
              <a:t>Learn to accept new foods</a:t>
            </a:r>
            <a:endParaRPr lang="en-US" sz="1000" i="1"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n-lt"/>
              <a:ea typeface="+mn-ea"/>
              <a:cs typeface="+mn-cs"/>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Children depend on adults to create an environment that allows them to learn and thrive. These teacher practices or strategies listed on the slide around feeding encourage children to become healthy eaters. Positive affection and high levels of warmth are part of a healthy feeding environment.</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Children will have better mealtime experiences if they are not sleepy, overly hungry, or upset. A consistent routine supports a child in developing healthy eating behaviors. Part of this routine should be sufficient time for meals and snacks. Preschoolers can be slow eaters as they are mastering the use of utensils and engaging in conversations. Rushing meals creates stress.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Serve foods that children can eat themselves with fingers or utensils.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TVs/Screens should not be on during meals and snacks. </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Enthusiastically model the enjoyment of foods served. Adults </a:t>
            </a:r>
            <a:r>
              <a:rPr lang="en-US" sz="1000" i="1" dirty="0">
                <a:effectLst/>
                <a:latin typeface="+mn-lt"/>
                <a:ea typeface="Calibri" panose="020F0502020204030204" pitchFamily="34" charset="0"/>
                <a:cs typeface="Times New Roman" panose="02020603050405020304" pitchFamily="18" charset="0"/>
              </a:rPr>
              <a:t>support conversation, assist with serving and eating, and model desired mealtime behaviors.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13</a:t>
            </a:fld>
            <a:endParaRPr lang="en-US" dirty="0"/>
          </a:p>
        </p:txBody>
      </p:sp>
    </p:spTree>
    <p:extLst>
      <p:ext uri="{BB962C8B-B14F-4D97-AF65-F5344CB8AC3E}">
        <p14:creationId xmlns:p14="http://schemas.microsoft.com/office/powerpoint/2010/main" val="248294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Invite participants to view the table on page three in the handouts.</a:t>
            </a:r>
            <a:endPar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kern="1200" dirty="0">
              <a:effectLst/>
              <a:latin typeface="Montserrat" panose="00000500000000000000" pitchFamily="2"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The division of responsibility in feeding outlines roles in the feeding relationship. The table can be found on page three in the handout. Caregivers are responsible for the appropriate structure and routine of feeding (the what, when, and where of eating), and the child is responsible for how much and whether or not to eat what the caregiver provides. In child care settings with toddler and preschool-aged children, the </a:t>
            </a:r>
            <a:r>
              <a:rPr lang="en-US" sz="1000" u="sng" kern="1200" dirty="0">
                <a:effectLst/>
                <a:latin typeface="Montserrat" panose="00000500000000000000" pitchFamily="2" charset="0"/>
                <a:ea typeface="Calibri" panose="020F0502020204030204" pitchFamily="34" charset="0"/>
                <a:cs typeface="Calibri" panose="020F0502020204030204" pitchFamily="34" charset="0"/>
              </a:rPr>
              <a:t>when</a:t>
            </a:r>
            <a:r>
              <a:rPr lang="en-US" sz="1000" kern="1200" dirty="0">
                <a:effectLst/>
                <a:latin typeface="Montserrat" panose="00000500000000000000" pitchFamily="2" charset="0"/>
                <a:ea typeface="Calibri" panose="020F0502020204030204" pitchFamily="34" charset="0"/>
                <a:cs typeface="Calibri" panose="020F0502020204030204" pitchFamily="34" charset="0"/>
              </a:rPr>
              <a:t> is controlled by the program schedule.</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ontserrat" panose="00000500000000000000" pitchFamily="2" charset="0"/>
                <a:ea typeface="Calibri" panose="020F0502020204030204" pitchFamily="34" charset="0"/>
                <a:cs typeface="Calibri" panose="020F0502020204030204" pitchFamily="34" charset="0"/>
              </a:rPr>
              <a:t>Satter, E. (2000). Child of Mine: Feeding with Love and Good Sense, Revised and Updated Edition (Revised ed.). Boulder, Colorado: Bull Publishing.</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33ED25-375D-41A4-8C17-EC9D2594ED6E}" type="slidenum">
              <a:rPr lang="en-US" smtClean="0"/>
              <a:t>14</a:t>
            </a:fld>
            <a:endParaRPr lang="en-US" dirty="0"/>
          </a:p>
        </p:txBody>
      </p:sp>
    </p:spTree>
    <p:extLst>
      <p:ext uri="{BB962C8B-B14F-4D97-AF65-F5344CB8AC3E}">
        <p14:creationId xmlns:p14="http://schemas.microsoft.com/office/powerpoint/2010/main" val="349726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Gotham" panose="02000504020000020004" pitchFamily="2" charset="0"/>
                <a:ea typeface="+mn-ea"/>
                <a:cs typeface="+mn-cs"/>
              </a:rPr>
              <a:t>[</a:t>
            </a: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Ellyn Satter is an internationally recognized authority on eating and feeding. She is a dietitian, family therapist, and author. Her division of responsibility in feeding defines caregiver and child roles in the feeding relationship from birth through adolescence. This slide captures the division of responsibilities in early childhood. In a child care setting with toddler and preschool-aged children, the </a:t>
            </a:r>
            <a:r>
              <a:rPr lang="en-US" sz="1000" i="1" u="sng" kern="1200" dirty="0">
                <a:effectLst/>
                <a:latin typeface="+mn-lt"/>
                <a:ea typeface="Calibri" panose="020F0502020204030204" pitchFamily="34" charset="0"/>
                <a:cs typeface="Calibri" panose="020F0502020204030204" pitchFamily="34" charset="0"/>
              </a:rPr>
              <a:t>when</a:t>
            </a:r>
            <a:r>
              <a:rPr lang="en-US" sz="1000" i="1" kern="1200" dirty="0">
                <a:effectLst/>
                <a:latin typeface="+mn-lt"/>
                <a:ea typeface="Calibri" panose="020F0502020204030204" pitchFamily="34" charset="0"/>
                <a:cs typeface="Calibri" panose="020F0502020204030204" pitchFamily="34" charset="0"/>
              </a:rPr>
              <a:t> may be controlled by the program schedule.</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To understand how to help children learn to be healthy eaters requires that we understand the roles in the feeding relationship. When caregivers to their job, children can do their job in eating. </a:t>
            </a:r>
            <a:endParaRPr lang="en-US" sz="1000" i="1" dirty="0">
              <a:effectLst/>
              <a:latin typeface="+mn-lt"/>
              <a:ea typeface="Calibri" panose="020F0502020204030204" pitchFamily="34" charset="0"/>
              <a:cs typeface="Times New Roman" panose="02020603050405020304" pitchFamily="18" charset="0"/>
            </a:endParaRPr>
          </a:p>
          <a:p>
            <a:endParaRPr lang="en-US" dirty="0">
              <a:latin typeface="+mn-lt"/>
            </a:endParaRPr>
          </a:p>
          <a:p>
            <a:r>
              <a:rPr lang="en-US" sz="1000" dirty="0">
                <a:solidFill>
                  <a:srgbClr val="000000"/>
                </a:solidFill>
                <a:latin typeface="+mn-lt"/>
              </a:rPr>
              <a:t>Source:</a:t>
            </a:r>
          </a:p>
          <a:p>
            <a:r>
              <a:rPr lang="en-US" sz="1000" dirty="0">
                <a:solidFill>
                  <a:srgbClr val="4B4B4D"/>
                </a:solidFill>
                <a:latin typeface="+mn-lt"/>
              </a:rPr>
              <a:t>Satter, E. (2000). Child of Mine: Feeding with Love and Good Sense, Revised and Updated Edition (Revised ed.). Boulder, Colorado: Bull Publishing.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82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j-lt"/>
                <a:ea typeface="+mn-ea"/>
                <a:cs typeface="+mn-cs"/>
              </a:rPr>
              <a:t>[SUGGESTED SCRIPT]</a:t>
            </a: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All children are born with the ability to recognize and respond to hunger and fullness cues. Preschoolers' appetites can vary widely from day to day and meal to meal. </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Children are born with the ability to accept foods. Even foods they won’t eat today, they understand that someday they will eat them. This is part of growing up.</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Children are growing physically, acquiring skills, and learning to enjoy the foods provided by adults and caregivers in their lives.</a:t>
            </a:r>
            <a:endParaRPr lang="en-US" sz="1000" i="1"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60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This is a quick knowledge check on the division of responsibility in feeding. Ask participants to stand if role on the screen is the adult role and sit if it is a child's responsibility. The responsibilities will float on the screen, one at a time, each time you strike the enter key.</a:t>
            </a:r>
            <a:endParaRPr lang="en-US" sz="1000" b="1"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1. Adult, Stand</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2. Child, Sit</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3. Adult, Stand</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4. Child, Sit</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5. Adult, Stand</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6. Child, Sit</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7. Adult, Stand</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 </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Before participants sit back down, encourage them to take a quick stretch. Lift arms above the head and bend to the right and left gently.</a:t>
            </a:r>
            <a:endParaRPr lang="en-US" sz="1000" b="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17</a:t>
            </a:fld>
            <a:endParaRPr lang="en-US" dirty="0"/>
          </a:p>
        </p:txBody>
      </p:sp>
    </p:spTree>
    <p:extLst>
      <p:ext uri="{BB962C8B-B14F-4D97-AF65-F5344CB8AC3E}">
        <p14:creationId xmlns:p14="http://schemas.microsoft.com/office/powerpoint/2010/main" val="3190599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kern="1200" dirty="0">
                <a:effectLst/>
                <a:latin typeface="+mn-lt"/>
                <a:ea typeface="Calibri" panose="020F0502020204030204" pitchFamily="34" charset="0"/>
                <a:cs typeface="Calibri" panose="020F0502020204030204" pitchFamily="34" charset="0"/>
              </a:rPr>
              <a:t>Read the list of heathy feeding practices noting how each of the practices listed align with the Division of Responsibility. </a:t>
            </a: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Let’s look at the list of unhealthy feeding practices. These unhealthy feeding practices have been associated with negative outcomes such as increased intake of sugary beverages and unhealthy (high calorie) snack foods, and the lower acceptance of new foods. These practices can also have negative impact on children’s relationship with foods and eating. </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u="none"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u="none" kern="1200" dirty="0">
                <a:effectLst/>
                <a:latin typeface="+mn-lt"/>
                <a:ea typeface="Calibri" panose="020F0502020204030204" pitchFamily="34" charset="0"/>
                <a:cs typeface="Calibri" panose="020F0502020204030204" pitchFamily="34" charset="0"/>
              </a:rPr>
              <a:t>Pressure </a:t>
            </a:r>
            <a:endParaRPr lang="en-US" sz="1000" b="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According to Ellyn Satter, pressure doesn’t work. </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Trying to get kids to eat more, results in them eating less</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Trying to get kids to eat less, results in them eating more</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Trying to get kids to eat certain foods, results in them avoiding it altogether</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u="none"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u="none" kern="1200" dirty="0">
                <a:effectLst/>
                <a:latin typeface="+mn-lt"/>
                <a:ea typeface="Calibri" panose="020F0502020204030204" pitchFamily="34" charset="0"/>
                <a:cs typeface="Calibri" panose="020F0502020204030204" pitchFamily="34" charset="0"/>
              </a:rPr>
              <a:t>Punishment or Reward</a:t>
            </a:r>
            <a:endParaRPr lang="en-US" sz="1000" b="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Using food as a reward or a punishment undermines healthy eating habits and can change a child’s relationship with food. Food is being used to control behavior which can decrease a child’s ability to notice hunger/fullness cues and regulate intake. Studies have shown that using food for reward of punishment can increase the risk of emotional eating.</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u="none"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u="none" kern="1200" dirty="0">
                <a:effectLst/>
                <a:latin typeface="+mn-lt"/>
                <a:ea typeface="Calibri" panose="020F0502020204030204" pitchFamily="34" charset="0"/>
                <a:cs typeface="Calibri" panose="020F0502020204030204" pitchFamily="34" charset="0"/>
              </a:rPr>
              <a:t>Praise</a:t>
            </a:r>
            <a:endParaRPr lang="en-US" sz="1000" b="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Praise feels good to all of us and many children respond to praise. Healthy eating involves stopping in response to fullness cues, not a clean plate or finishing certain food items.</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u="none" kern="1200" dirty="0">
                <a:effectLst/>
                <a:latin typeface="+mn-lt"/>
                <a:ea typeface="Calibri" panose="020F0502020204030204" pitchFamily="34" charset="0"/>
                <a:cs typeface="Calibri" panose="020F0502020204030204" pitchFamily="34" charset="0"/>
              </a:rPr>
              <a:t> </a:t>
            </a:r>
            <a:endParaRPr lang="en-US" sz="1000" b="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u="none" kern="1200" dirty="0">
                <a:effectLst/>
                <a:latin typeface="+mn-lt"/>
                <a:ea typeface="Calibri" panose="020F0502020204030204" pitchFamily="34" charset="0"/>
                <a:cs typeface="Calibri" panose="020F0502020204030204" pitchFamily="34" charset="0"/>
              </a:rPr>
              <a:t>Restricting certain food items</a:t>
            </a:r>
            <a:endParaRPr lang="en-US" sz="1000" b="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Another controlling feeding practice is overly restricting certain food items, such as a high fat or sugary treat or a specific meal component. When an adult limits or restricts a particular food it sends the message that one food is better than another. For example, when an adult denies a second serving of bread, until all the broccoli is eaten, the child understands the bread to be a reward and understands it is better than vegetables.</a:t>
            </a: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18</a:t>
            </a:fld>
            <a:endParaRPr lang="en-US" dirty="0"/>
          </a:p>
        </p:txBody>
      </p:sp>
    </p:spTree>
    <p:extLst>
      <p:ext uri="{BB962C8B-B14F-4D97-AF65-F5344CB8AC3E}">
        <p14:creationId xmlns:p14="http://schemas.microsoft.com/office/powerpoint/2010/main" val="2490972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[TRAINER NOTES]</a:t>
            </a:r>
            <a:endParaRPr kumimoji="0" lang="en-US" sz="1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effectLst/>
                <a:latin typeface="+mj-lt"/>
                <a:ea typeface="Calibri" panose="020F0502020204030204" pitchFamily="34" charset="0"/>
                <a:cs typeface="Calibri" panose="020F0502020204030204" pitchFamily="34" charset="0"/>
              </a:rPr>
              <a:t>Invite participants to find the Phrases that HELP and HINDER on page four in the handout.</a:t>
            </a:r>
            <a:endParaRPr lang="en-US" sz="1000" b="1" i="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j-lt"/>
                <a:ea typeface="+mn-ea"/>
                <a:cs typeface="+mn-cs"/>
              </a:rPr>
              <a:t>[SUGGESTED SCRIPT]</a:t>
            </a: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As a caregiver, what you say has an impact on children’s eating habits. Many adults may have grown up as members of the clean plate club. We may have experienced this as positive pressure-being praised for cleaning our plate (or making a happy plate) or negative pressure –being coaxed, scolded, or punished for not cleaning our plate. Pressure can be positive in encouraging, reminding, cheering or telling how good and healthy a particular food is.</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Pressure can also be negative in restricting, comparing children, begging, or shaming a child. </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When we feel pressure, our brain focuses on responding to the pressure, which interferes with natural cues of hunger and fullness.</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 </a:t>
            </a:r>
            <a:endParaRPr lang="en-US" sz="1000" i="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j-lt"/>
                <a:ea typeface="Calibri" panose="020F0502020204030204" pitchFamily="34" charset="0"/>
                <a:cs typeface="Calibri" panose="020F0502020204030204" pitchFamily="34" charset="0"/>
              </a:rPr>
              <a:t>Neutral language around meals and feeding allows a child supports a child in eating mindfully, using senses, and responding to their individual appetite cues.</a:t>
            </a:r>
            <a:endParaRPr lang="en-US" sz="1000" i="1" dirty="0">
              <a:effectLst/>
              <a:latin typeface="+mj-lt"/>
              <a:ea typeface="Calibri" panose="020F0502020204030204" pitchFamily="34" charset="0"/>
              <a:cs typeface="Times New Roman" panose="02020603050405020304" pitchFamily="18" charset="0"/>
            </a:endParaRPr>
          </a:p>
          <a:p>
            <a:r>
              <a:rPr lang="en-US" sz="1000" dirty="0">
                <a:latin typeface="+mj-lt"/>
              </a:rPr>
              <a:t>Source:</a:t>
            </a:r>
          </a:p>
          <a:p>
            <a:r>
              <a:rPr lang="en-US" sz="1000" dirty="0">
                <a:latin typeface="+mj-lt"/>
              </a:rPr>
              <a:t>https://www.ellynsatterinstitute.org/positive-or-negative-its-still-pressure/</a:t>
            </a:r>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19</a:t>
            </a:fld>
            <a:endParaRPr lang="en-US" dirty="0"/>
          </a:p>
        </p:txBody>
      </p:sp>
    </p:spTree>
    <p:extLst>
      <p:ext uri="{BB962C8B-B14F-4D97-AF65-F5344CB8AC3E}">
        <p14:creationId xmlns:p14="http://schemas.microsoft.com/office/powerpoint/2010/main" val="246422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dirty="0">
                <a:latin typeface="Montserrat" panose="00000500000000000000" pitchFamily="2" charset="0"/>
              </a:rPr>
              <a:t>Icebreaker Activity</a:t>
            </a:r>
          </a:p>
          <a:p>
            <a:endParaRPr lang="en-US" b="1" i="1" dirty="0">
              <a:latin typeface="Montserrat" panose="00000500000000000000" pitchFamily="2" charset="0"/>
            </a:endParaRPr>
          </a:p>
          <a:p>
            <a:r>
              <a:rPr lang="en-US" b="1" i="1" dirty="0">
                <a:latin typeface="Montserrat" panose="00000500000000000000" pitchFamily="2" charset="0"/>
              </a:rPr>
              <a:t>[SUGGESTED SCRIPT]</a:t>
            </a:r>
            <a:br>
              <a:rPr lang="en-US" b="1" i="0" dirty="0">
                <a:latin typeface="Montserrat" panose="00000500000000000000" pitchFamily="2" charset="0"/>
              </a:rPr>
            </a:br>
            <a:r>
              <a:rPr lang="en-US" i="1" kern="1200" dirty="0">
                <a:solidFill>
                  <a:schemeClr val="tx1"/>
                </a:solidFill>
                <a:effectLst/>
                <a:latin typeface="Montserrat" panose="00000500000000000000" pitchFamily="2" charset="0"/>
                <a:ea typeface="+mn-ea"/>
                <a:cs typeface="+mn-cs"/>
              </a:rPr>
              <a:t>Despite the health benefits of fruits and vegetables, many Americans do not eat enough in their daily diet. The 2020–2025 Dietary Guidelines for Americans recommends that adults consume 1.5–2 cups of fruits and 2–3 cups of vegetables per day. Only 1 in 10 US adults eat the recommended amount of fruits or vegetables each day. Not surprisingly, children’s consumption of fruits and vegetables mirrors adults. Approximately 85% of 1–3-year-olds don’t consume the recommended amounts of vegetables daily. Today we will talk about many strategies we can use help children learn to enjoy fruits, vegetables, and other healthy foods.</a:t>
            </a:r>
          </a:p>
          <a:p>
            <a:endParaRPr lang="en-US" i="1" kern="1200" dirty="0">
              <a:solidFill>
                <a:schemeClr val="tx1"/>
              </a:solidFill>
              <a:effectLst/>
              <a:latin typeface="Montserrat" panose="00000500000000000000" pitchFamily="2" charset="0"/>
              <a:ea typeface="+mn-ea"/>
              <a:cs typeface="+mn-cs"/>
            </a:endParaRPr>
          </a:p>
          <a:p>
            <a:r>
              <a:rPr lang="en-US" i="1" kern="1200" dirty="0">
                <a:solidFill>
                  <a:schemeClr val="tx1"/>
                </a:solidFill>
                <a:effectLst/>
                <a:latin typeface="Montserrat" panose="00000500000000000000" pitchFamily="2" charset="0"/>
                <a:ea typeface="+mn-ea"/>
                <a:cs typeface="+mn-cs"/>
              </a:rPr>
              <a:t> </a:t>
            </a:r>
            <a:endParaRPr lang="en-US" i="0" kern="1200" dirty="0">
              <a:solidFill>
                <a:schemeClr val="tx1"/>
              </a:solidFill>
              <a:effectLst/>
              <a:latin typeface="Montserrat" panose="00000500000000000000" pitchFamily="2" charset="0"/>
              <a:ea typeface="+mn-ea"/>
              <a:cs typeface="+mn-cs"/>
            </a:endParaRPr>
          </a:p>
          <a:p>
            <a:r>
              <a:rPr lang="en-US" b="1" i="0" kern="1200" dirty="0">
                <a:solidFill>
                  <a:schemeClr val="tx1"/>
                </a:solidFill>
                <a:effectLst/>
                <a:latin typeface="Montserrat" panose="00000500000000000000" pitchFamily="2" charset="0"/>
                <a:ea typeface="+mn-ea"/>
                <a:cs typeface="+mn-cs"/>
              </a:rPr>
              <a:t>[TRAINER NOTES] </a:t>
            </a:r>
          </a:p>
          <a:p>
            <a:r>
              <a:rPr lang="en-US" b="1" i="0" kern="1200" dirty="0">
                <a:solidFill>
                  <a:schemeClr val="tx1"/>
                </a:solidFill>
                <a:effectLst/>
                <a:latin typeface="Montserrat" panose="00000500000000000000" pitchFamily="2" charset="0"/>
                <a:ea typeface="+mn-ea"/>
                <a:cs typeface="+mn-cs"/>
              </a:rPr>
              <a:t>Invite participants to introduce themselves and share their favorite vegetable and how they like it prepared. This activity can be facilitated asking each participant to share, by pairing or group participants together to share in small groups or by using breakout rooms if facilitating virtually.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94509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000" b="1" i="0" u="none" strike="noStrike" kern="1200" cap="none" spc="0" normalizeH="0" baseline="0" noProof="0" dirty="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a:t>
            </a:r>
            <a: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j-lt"/>
                <a:ea typeface="Calibri" panose="020F0502020204030204" pitchFamily="34" charset="0"/>
                <a:cs typeface="Calibri" panose="020F0502020204030204" pitchFamily="34" charset="0"/>
              </a:rPr>
              <a:t> Ask participants to find the note box in the handout on page three and note the four verbal comment strategies to encourage healthy eaters during meals.</a:t>
            </a:r>
            <a:endParaRPr lang="en-US" sz="1000" b="1" i="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j-lt"/>
                <a:ea typeface="Calibri" panose="020F0502020204030204" pitchFamily="34" charset="0"/>
                <a:cs typeface="Calibri" panose="020F0502020204030204" pitchFamily="34" charset="0"/>
              </a:rPr>
              <a:t>To debrief the video clip: Ask for participant reflections on what they observed and how they might incorporate these strategies in their meal and snack times with children.</a:t>
            </a:r>
            <a:endParaRPr lang="en-US" sz="1000" b="1" i="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kern="1200" dirty="0">
                <a:effectLst/>
                <a:latin typeface="+mj-lt"/>
                <a:ea typeface="Calibri" panose="020F0502020204030204" pitchFamily="34" charset="0"/>
                <a:cs typeface="Calibri" panose="020F0502020204030204" pitchFamily="34" charset="0"/>
              </a:rPr>
              <a:t>The four verbal comment strategies covered in the clip are:</a:t>
            </a:r>
            <a:endParaRPr lang="en-US" sz="1000" b="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j-lt"/>
                <a:ea typeface="Calibri" panose="020F0502020204030204" pitchFamily="34" charset="0"/>
                <a:cs typeface="Calibri" panose="020F0502020204030204" pitchFamily="34" charset="0"/>
              </a:rPr>
              <a:t>Make specific comments</a:t>
            </a:r>
            <a:endParaRPr lang="en-US" sz="1000" b="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j-lt"/>
                <a:ea typeface="Calibri" panose="020F0502020204030204" pitchFamily="34" charset="0"/>
                <a:cs typeface="Calibri" panose="020F0502020204030204" pitchFamily="34" charset="0"/>
              </a:rPr>
              <a:t>Be enthusiastic</a:t>
            </a:r>
            <a:endParaRPr lang="en-US" sz="1000" b="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j-lt"/>
                <a:ea typeface="Calibri" panose="020F0502020204030204" pitchFamily="34" charset="0"/>
                <a:cs typeface="Calibri" panose="020F0502020204030204" pitchFamily="34" charset="0"/>
              </a:rPr>
              <a:t>Ask questions about the food</a:t>
            </a:r>
            <a:endParaRPr lang="en-US" sz="1000" b="1" dirty="0">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b="1" kern="1200" dirty="0">
                <a:effectLst/>
                <a:latin typeface="+mj-lt"/>
                <a:ea typeface="Calibri" panose="020F0502020204030204" pitchFamily="34" charset="0"/>
                <a:cs typeface="Calibri" panose="020F0502020204030204" pitchFamily="34" charset="0"/>
              </a:rPr>
              <a:t>Use absolute comments</a:t>
            </a:r>
            <a:endParaRPr lang="en-US" sz="1000" b="1"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kern="1200" dirty="0">
                <a:effectLst/>
                <a:latin typeface="+mj-lt"/>
                <a:ea typeface="Calibri" panose="020F0502020204030204" pitchFamily="34" charset="0"/>
                <a:cs typeface="Calibri" panose="020F0502020204030204" pitchFamily="34" charset="0"/>
              </a:rPr>
              <a:t>https://mediahub.unl.edu/media/4119</a:t>
            </a:r>
          </a:p>
          <a:p>
            <a:pPr marL="0" marR="0">
              <a:lnSpc>
                <a:spcPct val="107000"/>
              </a:lnSpc>
              <a:spcBef>
                <a:spcPts val="0"/>
              </a:spcBef>
              <a:spcAft>
                <a:spcPts val="0"/>
              </a:spcAft>
            </a:pPr>
            <a:endParaRPr lang="en-US" sz="1000" dirty="0">
              <a:effectLst/>
              <a:latin typeface="+mj-lt"/>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20</a:t>
            </a:fld>
            <a:endParaRPr lang="en-US" dirty="0"/>
          </a:p>
        </p:txBody>
      </p:sp>
    </p:spTree>
    <p:extLst>
      <p:ext uri="{BB962C8B-B14F-4D97-AF65-F5344CB8AC3E}">
        <p14:creationId xmlns:p14="http://schemas.microsoft.com/office/powerpoint/2010/main" val="219681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Positive mealtimes are social, relaxed, and calm with conversations between children and adults. Mealtime conversations are also a chance to continue learning from experiences and activities from the classroom. Talking about the foods served and the senses used (taste, texture, smell, sound when chewed) can spark curiosity and encourage children to try a food. Other children may find a conversation about foods they don’t enjoy (or new food) to be stressful and would benefit from discussions not focused on food. As teachers get to know children and understand their personalities, they can lead conversations that all children can enjoy to keep the mealtime pleasant and pressure-free.</a:t>
            </a:r>
            <a:endParaRPr lang="en-US" sz="100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Direct participants to the shaded box on page five of the handout. Divide participants into groups of 3-4 and ask them to brainstorm </a:t>
            </a:r>
            <a:r>
              <a:rPr lang="en-US" sz="1000" b="1" u="sng" kern="1200" dirty="0">
                <a:effectLst/>
                <a:latin typeface="+mn-lt"/>
                <a:ea typeface="Calibri" panose="020F0502020204030204" pitchFamily="34" charset="0"/>
                <a:cs typeface="Calibri" panose="020F0502020204030204" pitchFamily="34" charset="0"/>
              </a:rPr>
              <a:t>four</a:t>
            </a:r>
            <a:r>
              <a:rPr lang="en-US" sz="1000" b="1" kern="1200" dirty="0">
                <a:effectLst/>
                <a:latin typeface="+mn-lt"/>
                <a:ea typeface="Calibri" panose="020F0502020204030204" pitchFamily="34" charset="0"/>
                <a:cs typeface="Calibri" panose="020F0502020204030204" pitchFamily="34" charset="0"/>
              </a:rPr>
              <a:t> conversation starters.  Ask each group to share back their list. (What colors are on your plate? How did this grow? I saw you building with blocks today; what did you create? What foods do you like to eat at home? What ingredients do you think are in this? What animals do you think like to eat this food?</a:t>
            </a:r>
            <a:endParaRPr lang="en-US" sz="1000" b="1" dirty="0">
              <a:effectLst/>
              <a:latin typeface="+mn-lt"/>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10"/>
          </p:nvPr>
        </p:nvSpPr>
        <p:spPr/>
        <p:txBody>
          <a:bodyPr/>
          <a:lstStyle/>
          <a:p>
            <a:fld id="{F14B8258-95C8-49FA-91F3-E797DD0AEB1C}" type="slidenum">
              <a:rPr lang="en-US" smtClean="0"/>
              <a:t>21</a:t>
            </a:fld>
            <a:endParaRPr lang="en-US" dirty="0"/>
          </a:p>
        </p:txBody>
      </p:sp>
    </p:spTree>
    <p:extLst>
      <p:ext uri="{BB962C8B-B14F-4D97-AF65-F5344CB8AC3E}">
        <p14:creationId xmlns:p14="http://schemas.microsoft.com/office/powerpoint/2010/main" val="872086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6000"/>
              </a:lnSpc>
              <a:spcBef>
                <a:spcPts val="0"/>
              </a:spcBef>
              <a:spcAft>
                <a:spcPts val="0"/>
              </a:spcAft>
            </a:pPr>
            <a:r>
              <a:rPr lang="en-US" sz="1000" b="1" i="0" kern="1200" dirty="0">
                <a:solidFill>
                  <a:srgbClr val="000000"/>
                </a:solidFill>
                <a:effectLst/>
                <a:latin typeface="Gotham" panose="02000504020000020004" pitchFamily="2" charset="0"/>
                <a:ea typeface="Calibri" panose="020F0502020204030204" pitchFamily="34" charset="0"/>
                <a:cs typeface="Calibri" panose="020F0502020204030204" pitchFamily="34" charset="0"/>
              </a:rPr>
              <a:t>[TRAINER NOTES]</a:t>
            </a:r>
            <a:r>
              <a:rPr lang="en-US" sz="1000" b="1" i="0" kern="1200" dirty="0">
                <a:solidFill>
                  <a:srgbClr val="000000"/>
                </a:solidFill>
                <a:effectLst/>
                <a:latin typeface="+mn-lt"/>
                <a:ea typeface="Calibri" panose="020F0502020204030204" pitchFamily="34" charset="0"/>
                <a:cs typeface="Calibri" panose="020F0502020204030204" pitchFamily="34" charset="0"/>
              </a:rPr>
              <a:t> </a:t>
            </a:r>
          </a:p>
          <a:p>
            <a:pPr marL="0" marR="0">
              <a:lnSpc>
                <a:spcPct val="106000"/>
              </a:lnSpc>
              <a:spcBef>
                <a:spcPts val="0"/>
              </a:spcBef>
              <a:spcAft>
                <a:spcPts val="0"/>
              </a:spcAft>
            </a:pPr>
            <a:r>
              <a:rPr lang="en-US" sz="1000" b="1" i="0" kern="1200" dirty="0">
                <a:solidFill>
                  <a:srgbClr val="000000"/>
                </a:solidFill>
                <a:effectLst/>
                <a:latin typeface="+mn-lt"/>
                <a:ea typeface="Calibri" panose="020F0502020204030204" pitchFamily="34" charset="0"/>
                <a:cs typeface="Calibri" panose="020F0502020204030204" pitchFamily="34" charset="0"/>
              </a:rPr>
              <a:t>This is a suggested point in the training to provide a 10-minute break. There is a timer in the trainer kit to in tracking the time. Encourage participants to get up and stretch or move, get water and take care of themselves.</a:t>
            </a:r>
          </a:p>
          <a:p>
            <a:pPr marL="0" marR="0">
              <a:lnSpc>
                <a:spcPct val="106000"/>
              </a:lnSpc>
              <a:spcBef>
                <a:spcPts val="0"/>
              </a:spcBef>
              <a:spcAft>
                <a:spcPts val="0"/>
              </a:spcAft>
            </a:pPr>
            <a:br>
              <a:rPr lang="en-US" sz="1000" b="1" i="0" kern="1200" dirty="0">
                <a:solidFill>
                  <a:srgbClr val="000000"/>
                </a:solidFill>
                <a:effectLst/>
                <a:latin typeface="+mn-lt"/>
                <a:ea typeface="Calibri" panose="020F0502020204030204" pitchFamily="34" charset="0"/>
                <a:cs typeface="Calibri" panose="020F0502020204030204" pitchFamily="34" charset="0"/>
              </a:rPr>
            </a:br>
            <a:endParaRPr lang="en-US" sz="10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98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Family Style Dining is a meal service that encourages healthy habits and supports the Division of Responsibility in feeding. Children have control of the choices that go on their plate. There is a feeling of safety that comes with this control, and children can consider foods within this safe space.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Family Style Dining looks different from one ECE program to the next depending on the ages of the children served and whether food is provided by the ECE program or brought from home, but the key elements stay the same. If your ECE program is new to Family Style Dining, you can introduce it slowly by incorporating a few of these elements at a time.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In its most complete form, family-style meal service involves all of the following elements: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Children help set and clear the table.</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Food is placed on the table in small containers with child-size serving utensils.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Beverages are served in small pitchers.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Children choose their portion size and serve themselves independently unless adult help is required.</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Adults sit at the table with children and role-model by eating the same foods and drinking the same beverages.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Adults intentionally engage with children at the table to talk about trying and enjoying new foods and to guide the conversation to create a positive mealtime environment that supports learning. </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i="1" kern="1200" dirty="0">
                <a:effectLst/>
                <a:latin typeface="+mn-lt"/>
                <a:ea typeface="Calibri" panose="020F0502020204030204" pitchFamily="34" charset="0"/>
                <a:cs typeface="Times New Roman" panose="02020603050405020304" pitchFamily="18" charset="0"/>
              </a:rPr>
              <a:t>Children engage in conversation with one another and with the adults around the table.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kern="1200" dirty="0">
                <a:effectLst/>
                <a:latin typeface="+mn-lt"/>
                <a:ea typeface="Calibri" panose="020F0502020204030204" pitchFamily="34" charset="0"/>
                <a:cs typeface="Times New Roman" panose="02020603050405020304" pitchFamily="18" charset="0"/>
              </a:rPr>
              <a:t>When children are allowed to decide their own portion sizes, they generally serve themselves a smaller amount and are less likely to overeat. This decision-making process helps to reinforce children’s eating according to their internal hunger and fullness cues.</a:t>
            </a:r>
            <a:endParaRPr lang="en-US" sz="1100" i="1"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60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r>
              <a:rPr lang="en-US" sz="1000" i="1" kern="1200" dirty="0">
                <a:solidFill>
                  <a:schemeClr val="tx1"/>
                </a:solidFill>
                <a:effectLst/>
                <a:latin typeface="+mn-lt"/>
                <a:cs typeface="Times New Roman"/>
              </a:rPr>
              <a:t>To be successful with family style meal service, it’s important that children l</a:t>
            </a:r>
            <a:r>
              <a:rPr lang="en-US" sz="1000" b="0" i="1" kern="1200" dirty="0">
                <a:solidFill>
                  <a:schemeClr val="tx1"/>
                </a:solidFill>
                <a:effectLst/>
                <a:latin typeface="+mn-lt"/>
                <a:cs typeface="Times New Roman"/>
              </a:rPr>
              <a:t>earn and develop certain skills.</a:t>
            </a:r>
            <a:r>
              <a:rPr lang="en-US" sz="1000" b="0" i="1" kern="1200" baseline="0" dirty="0">
                <a:solidFill>
                  <a:schemeClr val="tx1"/>
                </a:solidFill>
                <a:effectLst/>
                <a:latin typeface="+mn-lt"/>
                <a:cs typeface="Times New Roman"/>
              </a:rPr>
              <a:t> </a:t>
            </a:r>
          </a:p>
          <a:p>
            <a:endParaRPr lang="en-US" sz="1000" b="0" i="1" kern="1200" baseline="0" dirty="0">
              <a:solidFill>
                <a:schemeClr val="tx1"/>
              </a:solidFill>
              <a:effectLst/>
              <a:latin typeface="+mn-lt"/>
              <a:cs typeface="Times New Roman"/>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Times New Roman" panose="02020603050405020304" pitchFamily="18" charset="0"/>
              </a:rPr>
              <a:t>Adults can help children develop skills to be successful with family-style dining</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Times New Roman" panose="02020603050405020304" pitchFamily="18"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Times New Roman" panose="02020603050405020304" pitchFamily="18" charset="0"/>
              </a:rPr>
              <a:t>Children will learn mealtime skills, such as: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Proper handwashing techniques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How to hold utensils, glasses, plates, and bowls. </a:t>
            </a: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Children will need to be continuously reminded that serving utensils cannot go in their mouths but will master this over time. Remind children to pass bowls and plates holding the outside edges. Dishes with a small lip are ideal.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How to pass serving dishes and pitchers.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Spills will happen. When they do, remind children that it is ok to make mistakes and help with the cleanup.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Times New Roman" panose="02020603050405020304" pitchFamily="18" charset="0"/>
              </a:rPr>
              <a:t>An empty tub for dirty dishes placed at child level helps reduce spills during cleanup. Assisting in cleanup promotes independence and teaches responsibility.</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Times New Roman" panose="02020603050405020304" pitchFamily="18" charset="0"/>
              </a:rPr>
              <a:t> </a:t>
            </a:r>
            <a:endParaRPr lang="en-US" sz="1000" i="1" dirty="0">
              <a:effectLst/>
              <a:latin typeface="+mn-lt"/>
              <a:ea typeface="Calibri" panose="020F0502020204030204" pitchFamily="34" charset="0"/>
              <a:cs typeface="Times New Roman" panose="02020603050405020304" pitchFamily="18" charset="0"/>
            </a:endParaRPr>
          </a:p>
          <a:p>
            <a:r>
              <a:rPr lang="en-US" sz="1000" i="1" kern="1200" dirty="0">
                <a:effectLst/>
                <a:latin typeface="+mn-lt"/>
                <a:ea typeface="Calibri" panose="020F0502020204030204" pitchFamily="34" charset="0"/>
                <a:cs typeface="Times New Roman" panose="02020603050405020304" pitchFamily="18" charset="0"/>
              </a:rPr>
              <a:t>Many of these skills require practice, and developmentally appropriate equipment can help. Child-size utensils, glasses, plates, and bowls help children develop the needed fine motor skills. Gradually, children will learn to direct their fingers, hands, and wrists to perform more complex tasks. Hand and finger skills such as using a fork, spoon, and occasionally a knife are developmental milestones that are generally achieved between 3-5 years</a:t>
            </a:r>
            <a:endParaRPr lang="en-US" sz="1000" i="1" dirty="0">
              <a:latin typeface="+mn-lt"/>
              <a:cs typeface="Times New Roman"/>
            </a:endParaRPr>
          </a:p>
        </p:txBody>
      </p:sp>
    </p:spTree>
    <p:extLst>
      <p:ext uri="{BB962C8B-B14F-4D97-AF65-F5344CB8AC3E}">
        <p14:creationId xmlns:p14="http://schemas.microsoft.com/office/powerpoint/2010/main" val="656169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effectLst/>
                <a:latin typeface="+mn-lt"/>
                <a:ea typeface="Calibri" panose="020F0502020204030204" pitchFamily="34" charset="0"/>
                <a:cs typeface="Calibri" panose="020F0502020204030204" pitchFamily="34" charset="0"/>
              </a:rPr>
              <a:t>Current CACFP meal pattern guidance is that enough food should be placed on the table to allow for the full CACFP portion size required for each child. Children do not have to serve each component. Teachers can gently offer the food. </a:t>
            </a:r>
            <a:endParaRPr lang="en-US" sz="1000" b="1"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Family-style dining is considered a best practice when public health conditions permit. Children should not serve foods during an outbreak of gastrointestinal  illness or other community outbreaks of disease. Follow state and local health department guidelines. Other aspects of family-style dining can continue for examples children can still decide which meal components they would like plated. </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Source:</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a:effectLst/>
                <a:latin typeface="+mn-lt"/>
              </a:rPr>
              <a:t>USDA Food and Nutrition Services. (2016, September 12). </a:t>
            </a:r>
            <a:r>
              <a:rPr lang="en-US" sz="1000" i="1" dirty="0">
                <a:effectLst/>
                <a:latin typeface="+mn-lt"/>
              </a:rPr>
              <a:t>Offer Versus Serve and Family Style Meals in the Child and Adult Care Food Program | USDA-FNS</a:t>
            </a:r>
            <a:r>
              <a:rPr lang="en-US" sz="1000" dirty="0">
                <a:effectLst/>
                <a:latin typeface="+mn-lt"/>
              </a:rPr>
              <a:t>. Https://Www.Fns.Usda.Gov/Cacfp/Offer-versus-Serve-Family-Style-Meals. Retrieved December 12, 2020, from https://www.fns.usda.gov/cacfp/offer-versus-serve-family-style-meals</a:t>
            </a:r>
          </a:p>
          <a:p>
            <a:pPr marL="0" marR="0">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dirty="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88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ea typeface="Calibri" panose="020F0502020204030204" pitchFamily="34" charset="0"/>
                <a:cs typeface="Times New Roman" panose="02020603050405020304" pitchFamily="18" charset="0"/>
              </a:rPr>
              <a:t>Serve beans and</a:t>
            </a:r>
            <a:r>
              <a:rPr lang="en-US" sz="1000" baseline="0" dirty="0">
                <a:latin typeface="+mn-lt"/>
                <a:ea typeface="Calibri" panose="020F0502020204030204" pitchFamily="34" charset="0"/>
                <a:cs typeface="Times New Roman" panose="02020603050405020304" pitchFamily="18" charset="0"/>
              </a:rPr>
              <a:t> </a:t>
            </a:r>
            <a:r>
              <a:rPr lang="en-US" sz="1000" dirty="0">
                <a:latin typeface="+mn-lt"/>
                <a:ea typeface="Calibri" panose="020F0502020204030204" pitchFamily="34" charset="0"/>
                <a:cs typeface="Times New Roman" panose="02020603050405020304" pitchFamily="18" charset="0"/>
              </a:rPr>
              <a:t>lean meats like chicken</a:t>
            </a:r>
            <a:r>
              <a:rPr lang="en-US" sz="1000" baseline="0" dirty="0">
                <a:latin typeface="+mn-lt"/>
                <a:ea typeface="Calibri" panose="020F0502020204030204" pitchFamily="34" charset="0"/>
                <a:cs typeface="Times New Roman" panose="02020603050405020304" pitchFamily="18" charset="0"/>
              </a:rPr>
              <a:t> or</a:t>
            </a:r>
            <a:r>
              <a:rPr lang="en-US" sz="1000" dirty="0">
                <a:latin typeface="+mn-lt"/>
                <a:ea typeface="Calibri" panose="020F0502020204030204" pitchFamily="34" charset="0"/>
                <a:cs typeface="Times New Roman" panose="02020603050405020304" pitchFamily="18" charset="0"/>
              </a:rPr>
              <a:t> fish, avoiding fried meats.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ea typeface="Calibri" panose="020F0502020204030204" pitchFamily="34" charset="0"/>
                <a:cs typeface="Times New Roman" panose="02020603050405020304" pitchFamily="18" charset="0"/>
              </a:rPr>
              <a:t>Serve milk equivalent products </a:t>
            </a:r>
            <a:r>
              <a:rPr lang="en-US" sz="1000" baseline="0" dirty="0">
                <a:latin typeface="+mn-lt"/>
                <a:ea typeface="Calibri" panose="020F0502020204030204" pitchFamily="34" charset="0"/>
                <a:cs typeface="Times New Roman" panose="02020603050405020304" pitchFamily="18" charset="0"/>
              </a:rPr>
              <a:t>like </a:t>
            </a:r>
            <a:r>
              <a:rPr lang="en-US" sz="1000" dirty="0">
                <a:latin typeface="+mn-lt"/>
                <a:ea typeface="Calibri" panose="020F0502020204030204" pitchFamily="34" charset="0"/>
                <a:cs typeface="Times New Roman" panose="02020603050405020304" pitchFamily="18" charset="0"/>
              </a:rPr>
              <a:t>yogurt</a:t>
            </a:r>
            <a:r>
              <a:rPr lang="en-US" sz="1000" baseline="0" dirty="0">
                <a:latin typeface="+mn-lt"/>
                <a:ea typeface="Calibri" panose="020F0502020204030204" pitchFamily="34" charset="0"/>
                <a:cs typeface="Times New Roman" panose="02020603050405020304" pitchFamily="18" charset="0"/>
              </a:rPr>
              <a:t> and </a:t>
            </a:r>
            <a:r>
              <a:rPr lang="en-US" sz="1000" dirty="0">
                <a:latin typeface="+mn-lt"/>
                <a:ea typeface="Calibri" panose="020F0502020204030204" pitchFamily="34" charset="0"/>
                <a:cs typeface="Times New Roman" panose="02020603050405020304" pitchFamily="18" charset="0"/>
              </a:rPr>
              <a:t>cheese,</a:t>
            </a:r>
            <a:r>
              <a:rPr lang="en-US" sz="1000" baseline="0" dirty="0">
                <a:latin typeface="+mn-lt"/>
                <a:ea typeface="Calibri" panose="020F0502020204030204" pitchFamily="34" charset="0"/>
                <a:cs typeface="Times New Roman" panose="02020603050405020304" pitchFamily="18" charset="0"/>
              </a:rPr>
              <a:t> </a:t>
            </a:r>
            <a:r>
              <a:rPr lang="en-US" sz="1000" dirty="0">
                <a:latin typeface="+mn-lt"/>
                <a:ea typeface="Calibri" panose="020F0502020204030204" pitchFamily="34" charset="0"/>
                <a:cs typeface="Times New Roman" panose="02020603050405020304" pitchFamily="18" charset="0"/>
              </a:rPr>
              <a:t>using low-fat varieties for 2 years of age and older.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ea typeface="Calibri" panose="020F0502020204030204" pitchFamily="34" charset="0"/>
                <a:cs typeface="Times New Roman" panose="02020603050405020304" pitchFamily="18" charset="0"/>
              </a:rPr>
              <a:t>Work with families to understand protein and dairy options that are culturally relevant for their child and adjust the program menu as 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endParaRPr>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26</a:t>
            </a:fld>
            <a:endParaRPr lang="en-US" dirty="0"/>
          </a:p>
        </p:txBody>
      </p:sp>
    </p:spTree>
    <p:extLst>
      <p:ext uri="{BB962C8B-B14F-4D97-AF65-F5344CB8AC3E}">
        <p14:creationId xmlns:p14="http://schemas.microsoft.com/office/powerpoint/2010/main" val="293093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r>
              <a:rPr lang="en-US" sz="1000" dirty="0">
                <a:latin typeface="Montserrat" panose="00000500000000000000" pitchFamily="2" charset="0"/>
                <a:ea typeface="Calibri" panose="020F0502020204030204" pitchFamily="34" charset="0"/>
                <a:cs typeface="Calibri" panose="020F0502020204030204" pitchFamily="34" charset="0"/>
              </a:rPr>
              <a:t>When preparing</a:t>
            </a:r>
            <a:r>
              <a:rPr lang="en-US" sz="1000" baseline="0" dirty="0">
                <a:latin typeface="Montserrat" panose="00000500000000000000" pitchFamily="2" charset="0"/>
                <a:ea typeface="Calibri" panose="020F0502020204030204" pitchFamily="34" charset="0"/>
                <a:cs typeface="Calibri" panose="020F0502020204030204" pitchFamily="34" charset="0"/>
              </a:rPr>
              <a:t> meals </a:t>
            </a:r>
            <a:r>
              <a:rPr lang="en-US" sz="1000" b="0" baseline="0" dirty="0">
                <a:latin typeface="Montserrat" panose="00000500000000000000" pitchFamily="2" charset="0"/>
                <a:ea typeface="Calibri" panose="020F0502020204030204" pitchFamily="34" charset="0"/>
                <a:cs typeface="Calibri" panose="020F0502020204030204" pitchFamily="34" charset="0"/>
              </a:rPr>
              <a:t>for young children</a:t>
            </a:r>
            <a:r>
              <a:rPr lang="en-US" sz="1000" baseline="0" dirty="0">
                <a:latin typeface="Montserrat" panose="00000500000000000000" pitchFamily="2" charset="0"/>
                <a:ea typeface="Calibri" panose="020F0502020204030204" pitchFamily="34" charset="0"/>
                <a:cs typeface="Calibri" panose="020F0502020204030204" pitchFamily="34" charset="0"/>
              </a:rPr>
              <a:t>, l</a:t>
            </a:r>
            <a:r>
              <a:rPr lang="en-US" sz="1000" dirty="0">
                <a:latin typeface="Montserrat" panose="00000500000000000000" pitchFamily="2" charset="0"/>
              </a:rPr>
              <a:t>imit salt and</a:t>
            </a:r>
            <a:r>
              <a:rPr lang="en-US" sz="1000" baseline="0" dirty="0">
                <a:latin typeface="Montserrat" panose="00000500000000000000" pitchFamily="2" charset="0"/>
              </a:rPr>
              <a:t> sugar as much as possible. Serving whole foods instead of packaged, processed foods will make this easier. It is challenging to avoid processed food as often they are less expensive than whole foods and require less time to prepare.</a:t>
            </a:r>
          </a:p>
          <a:p>
            <a:r>
              <a:rPr lang="en-US" sz="1000" baseline="0" dirty="0">
                <a:latin typeface="Montserrat" panose="00000500000000000000" pitchFamily="2" charset="0"/>
              </a:rPr>
              <a:t>Avoid </a:t>
            </a:r>
            <a:r>
              <a:rPr lang="en-US" sz="1000" dirty="0">
                <a:latin typeface="Montserrat" panose="00000500000000000000" pitchFamily="2" charset="0"/>
              </a:rPr>
              <a:t>salty foods such as chips and pretzels.</a:t>
            </a:r>
            <a:r>
              <a:rPr lang="en-US" sz="1000" baseline="0" dirty="0">
                <a:latin typeface="Montserrat" panose="00000500000000000000" pitchFamily="2" charset="0"/>
              </a:rPr>
              <a:t> </a:t>
            </a:r>
          </a:p>
          <a:p>
            <a:r>
              <a:rPr lang="en-US" sz="1000" dirty="0">
                <a:latin typeface="Montserrat" panose="00000500000000000000" pitchFamily="2" charset="0"/>
              </a:rPr>
              <a:t>Avoid sugar, including concentrated sweets such as candy, sodas, sweetened drinks, fruit nectars, and flavored milk.</a:t>
            </a:r>
          </a:p>
          <a:p>
            <a:endParaRPr lang="en-US" sz="1000"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latin typeface="Montserrat" panose="00000500000000000000" pitchFamily="2" charset="0"/>
                <a:ea typeface="Calibri" panose="020F0502020204030204" pitchFamily="34" charset="0"/>
                <a:cs typeface="Times New Roman" panose="02020603050405020304" pitchFamily="18" charset="0"/>
              </a:rPr>
              <a:t>L</a:t>
            </a:r>
            <a:r>
              <a:rPr lang="en-US" sz="1000" dirty="0">
                <a:latin typeface="Montserrat" panose="00000500000000000000" pitchFamily="2" charset="0"/>
                <a:ea typeface="Calibri" panose="020F0502020204030204" pitchFamily="34" charset="0"/>
                <a:cs typeface="Times New Roman" panose="02020603050405020304" pitchFamily="18" charset="0"/>
              </a:rPr>
              <a:t>imit oils by choosing monounsaturated and polyunsaturated fats such as nuts, seeds, and vegetable oils like olive</a:t>
            </a:r>
            <a:r>
              <a:rPr lang="en-US" sz="1000" baseline="0" dirty="0">
                <a:latin typeface="Montserrat" panose="00000500000000000000" pitchFamily="2" charset="0"/>
                <a:ea typeface="Calibri" panose="020F0502020204030204" pitchFamily="34" charset="0"/>
                <a:cs typeface="Times New Roman" panose="02020603050405020304" pitchFamily="18" charset="0"/>
              </a:rPr>
              <a:t> oil. Avoid </a:t>
            </a:r>
            <a:r>
              <a:rPr lang="en-US" sz="1000" dirty="0">
                <a:latin typeface="Montserrat" panose="00000500000000000000" pitchFamily="2" charset="0"/>
                <a:ea typeface="Calibri" panose="020F0502020204030204" pitchFamily="34" charset="0"/>
                <a:cs typeface="Times New Roman" panose="02020603050405020304" pitchFamily="18" charset="0"/>
              </a:rPr>
              <a:t>trans fats, saturated fats and fried foods.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ontserrat" panose="000005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27</a:t>
            </a:fld>
            <a:endParaRPr lang="en-US" dirty="0"/>
          </a:p>
        </p:txBody>
      </p:sp>
    </p:spTree>
    <p:extLst>
      <p:ext uri="{BB962C8B-B14F-4D97-AF65-F5344CB8AC3E}">
        <p14:creationId xmlns:p14="http://schemas.microsoft.com/office/powerpoint/2010/main" val="2171841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endParaRPr lang="en-US" sz="1000" dirty="0">
              <a:latin typeface="+mn-lt"/>
            </a:endParaRPr>
          </a:p>
          <a:p>
            <a:r>
              <a:rPr lang="en-US" sz="1000" dirty="0">
                <a:latin typeface="+mn-lt"/>
              </a:rPr>
              <a:t>What</a:t>
            </a:r>
            <a:r>
              <a:rPr lang="en-US" sz="1000" baseline="0" dirty="0">
                <a:latin typeface="+mn-lt"/>
              </a:rPr>
              <a:t> are the best beverages to serve? </a:t>
            </a:r>
          </a:p>
          <a:p>
            <a:r>
              <a:rPr lang="en-US" sz="1000" dirty="0">
                <a:latin typeface="+mn-lt"/>
              </a:rPr>
              <a:t>Milk is nutritious, providing</a:t>
            </a:r>
            <a:r>
              <a:rPr lang="en-US" sz="1000" baseline="0" dirty="0">
                <a:latin typeface="+mn-lt"/>
              </a:rPr>
              <a:t> protein, calcium and vitamin D. </a:t>
            </a:r>
            <a:r>
              <a:rPr lang="en-US" sz="1000" dirty="0">
                <a:latin typeface="+mn-lt"/>
              </a:rPr>
              <a:t> </a:t>
            </a:r>
          </a:p>
          <a:p>
            <a:r>
              <a:rPr lang="en-US" sz="1000" baseline="0" dirty="0">
                <a:latin typeface="+mn-lt"/>
              </a:rPr>
              <a:t>Serve whole pasteurized milk to 12- to 24-month-old children unless a doctor prescribes low or reduced fat milk. </a:t>
            </a:r>
          </a:p>
          <a:p>
            <a:r>
              <a:rPr lang="en-US" sz="1000" baseline="0" dirty="0">
                <a:latin typeface="+mn-lt"/>
              </a:rPr>
              <a:t>Serve skim or 1% pasteurized milk to children two years of age and older u</a:t>
            </a:r>
            <a:r>
              <a:rPr lang="en-US" sz="1000" dirty="0">
                <a:effectLst/>
                <a:latin typeface="+mn-lt"/>
              </a:rPr>
              <a:t>nless a doctor prescribes low or reduced fat milk.</a:t>
            </a:r>
          </a:p>
          <a:p>
            <a:r>
              <a:rPr lang="en-US" sz="1000" dirty="0">
                <a:effectLst/>
                <a:latin typeface="+mn-lt"/>
              </a:rPr>
              <a:t>Work with families to understand their milk preferences.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endParaRPr lang="en-US" sz="1000" dirty="0">
              <a:effectLst/>
              <a:latin typeface="+mn-lt"/>
            </a:endParaRPr>
          </a:p>
          <a:p>
            <a:r>
              <a:rPr lang="en-US" sz="1000" b="1" dirty="0">
                <a:effectLst/>
                <a:latin typeface="+mn-lt"/>
              </a:rPr>
              <a:t>Understand your state’s child care regulations relating to milk and other meal components. Many states provide guidance for supporting children with dietary restrictions based on a child’s medical condition, religious beliefs of the family and dietary preferences in regulations.</a:t>
            </a:r>
            <a:endParaRPr lang="en-US" sz="1000" b="1"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28</a:t>
            </a:fld>
            <a:endParaRPr lang="en-US" dirty="0"/>
          </a:p>
        </p:txBody>
      </p:sp>
    </p:spTree>
    <p:extLst>
      <p:ext uri="{BB962C8B-B14F-4D97-AF65-F5344CB8AC3E}">
        <p14:creationId xmlns:p14="http://schemas.microsoft.com/office/powerpoint/2010/main" val="2725384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Water helps</a:t>
            </a:r>
            <a:r>
              <a:rPr lang="en-US" sz="1000" kern="1200" baseline="0" dirty="0">
                <a:solidFill>
                  <a:schemeClr val="tx1"/>
                </a:solidFill>
                <a:effectLst/>
                <a:latin typeface="+mn-lt"/>
                <a:ea typeface="+mn-ea"/>
                <a:cs typeface="+mn-cs"/>
              </a:rPr>
              <a:t> children stay hydrated and is a healthy alternative to sugar sweetened beverages.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The earlier children get in the habit of drinking water often, the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Water should be offered in a variety of ways such as placing cups next to the faucet, providing pitchers and cups on a counter or table, offering water after or during playground time, with snack, and whenever requested by a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29</a:t>
            </a:fld>
            <a:endParaRPr lang="en-US" dirty="0"/>
          </a:p>
        </p:txBody>
      </p:sp>
    </p:spTree>
    <p:extLst>
      <p:ext uri="{BB962C8B-B14F-4D97-AF65-F5344CB8AC3E}">
        <p14:creationId xmlns:p14="http://schemas.microsoft.com/office/powerpoint/2010/main" val="315561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n-lt"/>
                <a:ea typeface="Calibri" panose="020F0502020204030204" pitchFamily="34" charset="0"/>
                <a:cs typeface="Arial Narrow" panose="020B0606020202030204" pitchFamily="34" charset="0"/>
              </a:rPr>
              <a:t>Throughout this training, the terms early care &amp; education (ECE) professional and caregiver are used to refer to all professionals who care for children in family child care homes, head start settings, preschools, and centers. Please use the term that is acceptable for your participants. Some ECE professionals prefer the term teacher, provider, or educator.</a:t>
            </a:r>
          </a:p>
          <a:p>
            <a:pPr marL="0" marR="0">
              <a:lnSpc>
                <a:spcPct val="107000"/>
              </a:lnSpc>
              <a:spcBef>
                <a:spcPts val="0"/>
              </a:spcBef>
              <a:spcAft>
                <a:spcPts val="0"/>
              </a:spcAft>
            </a:pPr>
            <a:endParaRPr lang="en-US" sz="1000" b="1"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br>
              <a:rPr kumimoji="0" lang="en-US" sz="1000" b="1" i="0" u="none" strike="noStrike" kern="1200" cap="none" spc="0" normalizeH="0" baseline="0" noProof="0" dirty="0">
                <a:ln>
                  <a:noFill/>
                </a:ln>
                <a:solidFill>
                  <a:prstClr val="black"/>
                </a:solidFill>
                <a:effectLst/>
                <a:uLnTx/>
                <a:uFillTx/>
                <a:latin typeface="+mn-lt"/>
                <a:ea typeface="+mn-ea"/>
                <a:cs typeface="+mn-cs"/>
              </a:rPr>
            </a:br>
            <a:r>
              <a:rPr lang="en-US" sz="1000" i="1" kern="1200" dirty="0">
                <a:effectLst/>
                <a:latin typeface="+mn-lt"/>
                <a:ea typeface="Times New Roman" panose="02020603050405020304" pitchFamily="18" charset="0"/>
                <a:cs typeface="Arial Narrow" panose="020B0606020202030204" pitchFamily="34" charset="0"/>
              </a:rPr>
              <a:t>During the first session of Nourishing Healthy Eaters in ECE settings, two objectives were discussed.</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Times New Roman" panose="02020603050405020304" pitchFamily="18" charset="0"/>
                <a:cs typeface="Arial Narrow" panose="020B0606020202030204" pitchFamily="34" charset="0"/>
              </a:rPr>
              <a:t>Describe wellness and adult nutrition</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000" i="1" kern="1200" dirty="0">
                <a:effectLst/>
                <a:latin typeface="+mn-lt"/>
                <a:ea typeface="Times New Roman" panose="02020603050405020304" pitchFamily="18" charset="0"/>
                <a:cs typeface="Arial Narrow" panose="020B0606020202030204" pitchFamily="34" charset="0"/>
              </a:rPr>
              <a:t>Recognize the importance of healthy eating for infants, toddlers, and preschoolers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Times New Roman" panose="02020603050405020304" pitchFamily="18" charset="0"/>
                <a:cs typeface="Arial Narrow" panose="020B0606020202030204" pitchFamily="34" charset="0"/>
              </a:rPr>
              <a:t>The content in today’s workshop will build on this information.</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Times New Roman" panose="02020603050405020304" pitchFamily="18" charset="0"/>
                <a:cs typeface="Arial Narrow" panose="020B0606020202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Times New Roman" panose="02020603050405020304" pitchFamily="18" charset="0"/>
                <a:cs typeface="Arial Narrow" panose="020B0606020202030204" pitchFamily="34" charset="0"/>
              </a:rPr>
              <a:t>Taste preferences and eating habits begin to be formed in early childhood and follow, to some degree, into adolescence and adulthood. Early childhood is a crucial window of development for healthy eaters. The objectives will lead us to explore the stages for learning to eat and examine how our practices as child care professionals can support children. </a:t>
            </a:r>
            <a:endParaRPr lang="en-US" sz="1000" i="1" dirty="0">
              <a:effectLst/>
              <a:latin typeface="+mn-lt"/>
              <a:ea typeface="Calibri" panose="020F0502020204030204" pitchFamily="34" charset="0"/>
              <a:cs typeface="Times New Roman" panose="02020603050405020304" pitchFamily="18" charset="0"/>
            </a:endParaRPr>
          </a:p>
          <a:p>
            <a:r>
              <a:rPr lang="en-US" sz="1000" i="1" kern="1200" dirty="0">
                <a:effectLst/>
                <a:latin typeface="+mn-lt"/>
                <a:ea typeface="Calibri" panose="020F0502020204030204" pitchFamily="34" charset="0"/>
                <a:cs typeface="Arial Narrow" panose="020B0606020202030204" pitchFamily="34" charset="0"/>
              </a:rPr>
              <a:t>Multiple factors influence a child’s eating behaviors. Eating preferences and behaviors develop alongside growth in cognitive, motor, and social skills. </a:t>
            </a:r>
          </a:p>
          <a:p>
            <a:endParaRPr lang="en-US" sz="1000" b="0" i="1" kern="1200" dirty="0">
              <a:solidFill>
                <a:schemeClr val="tx1"/>
              </a:solidFill>
              <a:effectLst/>
              <a:latin typeface="Montserrat" panose="000005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35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b="0" i="1" kern="1200" dirty="0">
                <a:effectLst/>
                <a:latin typeface="+mn-lt"/>
                <a:ea typeface="Calibri" panose="020F0502020204030204" pitchFamily="34" charset="0"/>
                <a:cs typeface="Calibri" panose="020F0502020204030204" pitchFamily="34" charset="0"/>
              </a:rPr>
              <a:t>As we have discussed experiences and exposure to food are not limited to mealtimes. Many classroom activities can help children become more familiar and curious about new foods. Dramatic play areas containing a variety of ‘healthy’ play food items encourage familiarity. Book centers or reading areas with an assortment of different reading materials stimulate imagination and thinking skills. haring books with young children supports their growing cognitive and language skills. Books can expose children to new concepts and new situations allowing children opportunities to think and develop their own opinions. </a:t>
            </a:r>
            <a:r>
              <a:rPr lang="en-US" sz="1000" b="0" kern="1200" dirty="0">
                <a:effectLst/>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Click on the hyperlink. This 2 ½ minutes long video clip is the reading of Growing Vegetable Soup by Lois Ehlert. Another option is to read aloud the copy of the book found in the Nourishing Healthy Eaters Trainer Kit. Trainers may substitute other early childhood titles about food and eating. When selecting children’s books, providers/teachers should carefully review book contents and themes. Consider selecting books by diverse authors/illustrators that reflect the culture of the community. Children should be able to connect with the theme of healthy eating but also see themselves in the characters. </a:t>
            </a:r>
            <a:endParaRPr lang="en-US" sz="1000" b="1"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After the video or reading, facilitate a discussion of extension ideas. </a:t>
            </a:r>
            <a:endParaRPr lang="en-US" sz="1000" b="1" i="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Do a sensory activity with different vegetables in the book. Notice the color, texture and scent.</a:t>
            </a: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Practice cutting with a knife, for example, using a plastic knife on a zucchini, mushrooms, or sweet peppers</a:t>
            </a: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Plant seeds in eggshells or cups. Watch them grow and introduce vocabulary such as sprout, roots, leaves.</a:t>
            </a: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Purchase a vegetable plant to grow outside. Help children observe the plant grow by measuring its height, observing for blossoms and produce and noticing changes with the seasons.</a:t>
            </a: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Help the children shuck corn. Notice the texture of the husks and silks. Introduce vocabulary words to include kernel, cob, husk, silk and ear.</a:t>
            </a:r>
          </a:p>
          <a:p>
            <a:pPr marL="342900" marR="0" lvl="0" indent="-342900">
              <a:lnSpc>
                <a:spcPct val="107000"/>
              </a:lnSpc>
              <a:spcBef>
                <a:spcPts val="0"/>
              </a:spcBef>
              <a:spcAft>
                <a:spcPts val="0"/>
              </a:spcAft>
              <a:buFont typeface="Symbol" panose="05050102010706020507" pitchFamily="18" charset="2"/>
              <a:buChar char=""/>
            </a:pPr>
            <a:r>
              <a:rPr lang="en-US" sz="1000" b="1" kern="1200" dirty="0">
                <a:effectLst/>
                <a:latin typeface="+mn-lt"/>
                <a:ea typeface="Calibri" panose="020F0502020204030204" pitchFamily="34" charset="0"/>
                <a:cs typeface="Calibri" panose="020F0502020204030204" pitchFamily="34" charset="0"/>
              </a:rPr>
              <a:t>Share herb plants with children. Encourage them to gently rub basil, rosemary or mint to release the fragrance</a:t>
            </a:r>
          </a:p>
          <a:p>
            <a:pPr marL="0" marR="0">
              <a:lnSpc>
                <a:spcPct val="107000"/>
              </a:lnSpc>
              <a:spcBef>
                <a:spcPts val="0"/>
              </a:spcBef>
              <a:spcAft>
                <a:spcPts val="0"/>
              </a:spcAft>
            </a:pPr>
            <a:r>
              <a:rPr lang="en-US" sz="1000" b="1" kern="1200" dirty="0">
                <a:effectLst/>
                <a:latin typeface="+mn-lt"/>
                <a:ea typeface="Calibri" panose="020F0502020204030204" pitchFamily="34" charset="0"/>
                <a:cs typeface="Calibri" panose="020F0502020204030204" pitchFamily="34" charset="0"/>
              </a:rPr>
              <a:t> </a:t>
            </a:r>
            <a:endParaRPr lang="en-US" sz="10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Lead a brief large-group discussion on the children’s books that include food or eating. There is a short list in the handout on page five with space for participants to capture titles shared by others</a:t>
            </a:r>
            <a:r>
              <a:rPr lang="en-US" sz="1000" i="0" kern="1200" dirty="0">
                <a:effectLst/>
                <a:latin typeface="+mn-lt"/>
                <a:ea typeface="Calibri" panose="020F0502020204030204" pitchFamily="34" charset="0"/>
                <a:cs typeface="Calibri" panose="020F0502020204030204" pitchFamily="34" charset="0"/>
              </a:rPr>
              <a:t>.</a:t>
            </a:r>
            <a:endParaRPr lang="en-US" sz="1000" i="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339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As a summary activity for this objective, ask participants to complete a Self-Reflection Activity in the handout on page six. Give participants 5-7 minutes to complete the activity. Debrief the activity by asking participants to share practices they are interested in adding to their routines. </a:t>
            </a:r>
            <a:r>
              <a:rPr kumimoji="0" lang="en-US" sz="1000" b="1" i="0" u="none" strike="noStrike" kern="1200" cap="none" spc="0" normalizeH="0" baseline="0" noProof="0" dirty="0">
                <a:ln>
                  <a:noFill/>
                </a:ln>
                <a:solidFill>
                  <a:srgbClr val="000000"/>
                </a:solidFill>
                <a:effectLst/>
                <a:uLnTx/>
                <a:uFillTx/>
                <a:latin typeface="Montserrat"/>
                <a:ea typeface="Calibri" panose="020F0502020204030204" pitchFamily="34" charset="0"/>
                <a:cs typeface="Calibri" panose="020F0502020204030204" pitchFamily="34" charset="0"/>
              </a:rPr>
              <a:t>For virtual delivery, participants can add 1 practice to the chat box. Trainers can ask curious questions, if time allows, as to why certain practices were selected</a:t>
            </a:r>
            <a:r>
              <a:rPr kumimoji="0" lang="en-US" sz="1000" b="0" i="1" u="none" strike="noStrike" kern="1200" cap="none" spc="0" normalizeH="0" baseline="0" noProof="0" dirty="0">
                <a:ln>
                  <a:noFill/>
                </a:ln>
                <a:solidFill>
                  <a:srgbClr val="000000"/>
                </a:solidFill>
                <a:effectLst/>
                <a:uLnTx/>
                <a:uFillTx/>
                <a:latin typeface="Montserrat"/>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The practices listed on the checklist are taken from the Wellness Workbook and include only provider level practices. For most practices, the response </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All the Time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is the best practice. For practices with an asterisk, </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Rarely or Never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is the best practice.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 </a:t>
            </a:r>
            <a:endParaRPr kumimoji="0" lang="en-US" sz="10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a:ea typeface="+mn-ea"/>
                <a:cs typeface="+mn-cs"/>
              </a:rPr>
              <a:t>[SUGGESTED SCRIPT]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We have discussed teacher practices to support children in their journey to become healthy eaters. As a summary activity, please reflect on your current practices. Read through each of the teacher practices and indicate how frequently you apply this in your classroom. After you have completed the list, think about which practice you could add to your routines. </a:t>
            </a:r>
            <a:endParaRPr kumimoji="0" lang="en-US" sz="1000" b="0" i="1"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Gotham" panose="02000504020000020004" pitchFamily="2"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b="1" dirty="0">
                <a:solidFill>
                  <a:srgbClr val="000000"/>
                </a:solidFill>
                <a:effectLst/>
                <a:latin typeface="Gotham" panose="02000504020000020004" pitchFamily="2" charset="0"/>
                <a:ea typeface="Calibri" panose="020F0502020204030204" pitchFamily="34" charset="0"/>
                <a:cs typeface="Arial" panose="020B0604020202020204" pitchFamily="34" charset="0"/>
              </a:rPr>
              <a:t>Eating Environment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56845" marR="0" indent="-156845">
              <a:lnSpc>
                <a:spcPct val="100000"/>
              </a:lnSpc>
              <a:spcBef>
                <a:spcPts val="0"/>
              </a:spcBef>
              <a:spcAft>
                <a:spcPts val="0"/>
              </a:spcAft>
            </a:pPr>
            <a:r>
              <a:rPr lang="en-US" sz="1800" dirty="0">
                <a:effectLst/>
                <a:latin typeface="Gotham" panose="02000504020000020004" pitchFamily="2" charset="0"/>
                <a:ea typeface="Calibri" panose="020F0502020204030204" pitchFamily="34" charset="0"/>
                <a:cs typeface="Arial" panose="020B0604020202020204" pitchFamily="34" charset="0"/>
              </a:rPr>
              <a:t> Meal time is relaxed and calm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Toddler and preschooler meals are served family style (children encouraged to serve themselves with limited help)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Early childhood providers sit with children during meals and talk informally about trying and enjoying healthy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Early childhood providers help children learn to recognize hunger/fullness cues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Early childhood providers eat the same meals/snacks as the children and avoid unhealthy foods (e.g., soda, sweets, fast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Providers gently offer children unfamiliar foods, knowing that a child may need to sample a new food 10 or more times before learning to like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Food or beverages are used as an incentive or reward*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0000"/>
              </a:lnSpc>
              <a:spcBef>
                <a:spcPts val="0"/>
              </a:spcBef>
              <a:spcAft>
                <a:spcPts val="0"/>
              </a:spcAft>
              <a:buFont typeface="+mj-lt"/>
              <a:buAutoNum type="arabicPeriod"/>
            </a:pPr>
            <a:r>
              <a:rPr lang="en-US" sz="1800" dirty="0">
                <a:effectLst/>
                <a:latin typeface="Gotham" panose="02000504020000020004" pitchFamily="2" charset="0"/>
                <a:ea typeface="Calibri" panose="020F0502020204030204" pitchFamily="34" charset="0"/>
                <a:cs typeface="Arial" panose="020B0604020202020204" pitchFamily="34" charset="0"/>
              </a:rPr>
              <a:t>Food or beverages are withheld as punishment*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b="1" dirty="0">
                <a:effectLst/>
                <a:latin typeface="Gotham" panose="02000504020000020004" pitchFamily="2" charset="0"/>
                <a:ea typeface="Calibri" panose="020F0502020204030204" pitchFamily="34" charset="0"/>
                <a:cs typeface="Arial" panose="020B0604020202020204" pitchFamily="34" charset="0"/>
              </a:rPr>
              <a:t>Water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56845" marR="0" indent="-156845">
              <a:lnSpc>
                <a:spcPct val="100000"/>
              </a:lnSpc>
              <a:spcBef>
                <a:spcPts val="0"/>
              </a:spcBef>
              <a:spcAft>
                <a:spcPts val="0"/>
              </a:spcAft>
            </a:pPr>
            <a:r>
              <a:rPr lang="en-US" sz="1800" dirty="0">
                <a:effectLst/>
                <a:latin typeface="Gotham" panose="02000504020000020004" pitchFamily="2" charset="0"/>
                <a:ea typeface="Calibri" panose="020F0502020204030204" pitchFamily="34" charset="0"/>
                <a:cs typeface="Arial" panose="020B0604020202020204" pitchFamily="34" charset="0"/>
              </a:rPr>
              <a:t>9.      Drinking water is available when children are outdoors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dirty="0">
                <a:effectLst/>
                <a:latin typeface="Gotham" panose="02000504020000020004" pitchFamily="2" charset="0"/>
                <a:ea typeface="Calibri" panose="020F0502020204030204" pitchFamily="34" charset="0"/>
                <a:cs typeface="Arial" panose="020B0604020202020204" pitchFamily="34" charset="0"/>
              </a:rPr>
              <a:t>10.     Drinking water is available when children are indoors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dirty="0">
                <a:effectLst/>
                <a:latin typeface="Gotham" panose="02000504020000020004" pitchFamily="2" charset="0"/>
                <a:ea typeface="Calibri" panose="020F0502020204030204" pitchFamily="34" charset="0"/>
                <a:cs typeface="Arial" panose="020B0604020202020204" pitchFamily="34" charset="0"/>
              </a:rPr>
              <a:t>11.     At snack time, drinking water is provided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Gotham" panose="02000504020000020004" pitchFamily="2" charset="0"/>
                <a:ea typeface="Calibri" panose="020F0502020204030204" pitchFamily="34" charset="0"/>
                <a:cs typeface="Arial" panose="020B0604020202020204" pitchFamily="34" charset="0"/>
              </a:rPr>
              <a:t>Adult Beverages/Role Modeling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0"/>
              </a:spcAft>
              <a:buFont typeface="+mj-lt"/>
              <a:buNone/>
            </a:pPr>
            <a:r>
              <a:rPr lang="en-US" sz="1800" dirty="0">
                <a:effectLst/>
                <a:latin typeface="Gotham" panose="02000504020000020004" pitchFamily="2" charset="0"/>
                <a:ea typeface="Calibri" panose="020F0502020204030204" pitchFamily="34" charset="0"/>
                <a:cs typeface="Arial" panose="020B0604020202020204" pitchFamily="34" charset="0"/>
              </a:rPr>
              <a:t>12.     Early childhood providers drink sugar-sweetened beverages in front of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3524692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Objective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Families play a primary role in the developing eating habits of preschoolers. Children's experiences in child care settings are also important in shaping habits, but what happens at home may be different. Communicating with families to understand their beliefs and experiences around meals and food can help you better support each child in his eating journey to become a healthy eater.</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325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This is a suggested large group discussion activity.</a:t>
            </a:r>
            <a:endParaRPr kumimoji="0" lang="en-US" sz="10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Food and nutrition can be challenging topics to discuss with families as our food choices are very personal and tied to income, access, culture, and identity. It is also useful to recognize our own implicit biases as we engage in conversations with families.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Societal norms around nutrition can include preferences for certain foods, attitudes about acceptable ranges of body weight, and values placed on health. Communicating with families to appreciate their beliefs and values around food can help ECE professionals understand and support children in their food journey.</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Differences exist around access and affordability to food</a:t>
            </a:r>
            <a:r>
              <a:rPr lang="en-US" sz="1000" i="1" kern="1200" baseline="0" dirty="0">
                <a:effectLst/>
                <a:latin typeface="+mn-lt"/>
                <a:ea typeface="Calibri" panose="020F0502020204030204" pitchFamily="34" charset="0"/>
                <a:cs typeface="Calibri" panose="020F0502020204030204" pitchFamily="34" charset="0"/>
              </a:rPr>
              <a:t> which</a:t>
            </a:r>
            <a:r>
              <a:rPr lang="en-US" sz="1000" i="1" kern="1200" dirty="0">
                <a:effectLst/>
                <a:latin typeface="+mn-lt"/>
                <a:ea typeface="Calibri" panose="020F0502020204030204" pitchFamily="34" charset="0"/>
                <a:cs typeface="Calibri" panose="020F0502020204030204" pitchFamily="34" charset="0"/>
              </a:rPr>
              <a:t> impact the food choices a family can make. </a:t>
            </a:r>
            <a:endParaRPr lang="en-US" sz="1000" i="1" dirty="0">
              <a:effectLst/>
              <a:latin typeface="+mn-lt"/>
              <a:ea typeface="Calibri" panose="020F0502020204030204" pitchFamily="34" charset="0"/>
              <a:cs typeface="Times New Roman" panose="02020603050405020304" pitchFamily="18" charset="0"/>
            </a:endParaRPr>
          </a:p>
          <a:p>
            <a:endParaRPr lang="en-US" i="1" baseline="0" dirty="0">
              <a:latin typeface="+mn-lt"/>
            </a:endParaRPr>
          </a:p>
          <a:p>
            <a:endParaRPr lang="en-US" baseline="0" dirty="0">
              <a:latin typeface="+mn-lt"/>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650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effectLst/>
                <a:latin typeface="+mn-lt"/>
                <a:ea typeface="Calibri" panose="020F0502020204030204" pitchFamily="34" charset="0"/>
                <a:cs typeface="Calibri" panose="020F0502020204030204" pitchFamily="34" charset="0"/>
              </a:rPr>
              <a:t>Food insecurity rates have increased sharply due to the COVID-19 pandemic. Children in food insecure households may be hungry and missing vital nutrients.</a:t>
            </a: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Food-insecure families may avoid hunger by choosing cheaper, more filling types of food over more costly, nutritious foods. For young children, the result can be a diet with inadequate nutrients for normal growth and development.</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A family may be experiencing food insecurity if they regularly:</a:t>
            </a:r>
            <a:endParaRPr lang="en-US" sz="1000" i="1" kern="1200" dirty="0">
              <a:effectLst/>
              <a:latin typeface="+mn-l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Calibri" panose="020F0502020204030204" pitchFamily="34" charset="0"/>
              </a:rPr>
              <a:t>Are unable to afford balanced meals</a:t>
            </a:r>
            <a:endParaRPr lang="en-US" sz="1000" i="1" dirty="0">
              <a:effectLst/>
              <a:latin typeface="+mn-l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Calibri" panose="020F0502020204030204" pitchFamily="34" charset="0"/>
              </a:rPr>
              <a:t>Reduce the size of meals because of lack of money</a:t>
            </a:r>
            <a:endParaRPr lang="en-US" sz="1000" i="1" dirty="0">
              <a:effectLst/>
              <a:latin typeface="+mn-l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000" i="1" kern="1200" dirty="0">
                <a:effectLst/>
                <a:latin typeface="+mn-lt"/>
                <a:ea typeface="Calibri" panose="020F0502020204030204" pitchFamily="34" charset="0"/>
                <a:cs typeface="Calibri" panose="020F0502020204030204" pitchFamily="34" charset="0"/>
              </a:rPr>
              <a:t>Reduce the quality and variety of their regular diet due to lack of money</a:t>
            </a:r>
            <a:endParaRPr lang="en-US" sz="1000" i="1" dirty="0">
              <a:effectLst/>
              <a:latin typeface="+mn-l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Food insecurity causes stress in families, which can have a negative impact on child development.</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The graphic here from the Children’s HealthWatch Report Card on Food Security Among Young Children highlights the different levels of food stress that a family may experience. As you can see, families and children can experience different type of food stress and insecurity. While this graphic is from a few years ago, the pandemic has only increased these stresses for families and children. </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i="0" kern="1200" dirty="0">
                <a:effectLst/>
                <a:latin typeface="+mn-lt"/>
                <a:ea typeface="Calibri" panose="020F0502020204030204" pitchFamily="34" charset="0"/>
                <a:cs typeface="Calibri" panose="020F0502020204030204" pitchFamily="34" charset="0"/>
              </a:rPr>
              <a:t>Source: Children’s HealthWatch, </a:t>
            </a:r>
            <a:r>
              <a:rPr lang="en-US" b="1" i="0" cap="all" dirty="0">
                <a:solidFill>
                  <a:srgbClr val="2A5A7A"/>
                </a:solidFill>
                <a:effectLst/>
                <a:latin typeface="Merriweather" panose="00000500000000000000" pitchFamily="2" charset="0"/>
              </a:rPr>
              <a:t>HIDDEN FOOD STRESS: </a:t>
            </a:r>
            <a:r>
              <a:rPr lang="en-US" b="1" i="0" cap="all" dirty="0">
                <a:solidFill>
                  <a:srgbClr val="2A5A7A"/>
                </a:solidFill>
                <a:effectLst/>
                <a:latin typeface="inherit"/>
              </a:rPr>
              <a:t>UNDERREPORTED IN NATIONAL DATA 2015</a:t>
            </a:r>
            <a:endParaRPr lang="en-US" b="1" i="0" cap="all" dirty="0">
              <a:solidFill>
                <a:srgbClr val="2A5A7A"/>
              </a:solidFill>
              <a:effectLst/>
              <a:latin typeface="Merriweather" panose="00000500000000000000" pitchFamily="2" charset="0"/>
            </a:endParaRP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https://childrenshealthwatch.org/hiddenfoodstress/</a:t>
            </a:r>
            <a:endParaRPr lang="en-US" sz="1000" b="1" i="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03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Many communities across the country are coming together to tackle these long-standing barriers to health and wellness. There are growing initiatives and organizations finding solutions to bring in healthier food options and change the power dynamics of food access and the traditional food system. </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When seeking healthier food options for yourself or your ECE program, there may be additional community resources and options available to you, including:</a:t>
            </a: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Community gardens &amp; Farm to Early Care &amp; Education</a:t>
            </a:r>
          </a:p>
          <a:p>
            <a:pPr marL="0" marR="0">
              <a:lnSpc>
                <a:spcPct val="107000"/>
              </a:lnSpc>
              <a:spcBef>
                <a:spcPts val="0"/>
              </a:spcBef>
              <a:spcAft>
                <a:spcPts val="0"/>
              </a:spcAft>
            </a:pPr>
            <a:r>
              <a:rPr lang="en-US" sz="1000" i="0" kern="1200" dirty="0">
                <a:effectLst/>
                <a:latin typeface="+mn-lt"/>
                <a:ea typeface="Calibri" panose="020F0502020204030204" pitchFamily="34" charset="0"/>
                <a:cs typeface="Calibri" panose="020F0502020204030204" pitchFamily="34" charset="0"/>
              </a:rPr>
              <a:t>Community gardens aim to increase access to fresh produce and enhance social connection around planting and growing local food. Community gardens are often supported local volunteers or may be available in your neighborhood or local school. You can even seek support for establishing a garden in your ECE program. The National Farm to School Network provides resources for ECE programs interested in getting started with gardening and other activities to bring local food to young children. https://www.farmtoschool.org/our-work/early-care-and-education.</a:t>
            </a:r>
          </a:p>
          <a:p>
            <a:pPr marL="0" marR="0">
              <a:lnSpc>
                <a:spcPct val="107000"/>
              </a:lnSpc>
              <a:spcBef>
                <a:spcPts val="0"/>
              </a:spcBef>
              <a:spcAft>
                <a:spcPts val="0"/>
              </a:spcAft>
            </a:pPr>
            <a:endParaRPr lang="en-US" sz="100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Farmers’ Markets &amp; Nutrition Benefits</a:t>
            </a:r>
          </a:p>
          <a:p>
            <a:pPr marL="0" marR="0">
              <a:lnSpc>
                <a:spcPct val="107000"/>
              </a:lnSpc>
              <a:spcBef>
                <a:spcPts val="0"/>
              </a:spcBef>
              <a:spcAft>
                <a:spcPts val="0"/>
              </a:spcAft>
            </a:pPr>
            <a:r>
              <a:rPr lang="en-US" sz="1000" i="0" kern="1200" dirty="0">
                <a:effectLst/>
                <a:latin typeface="+mn-lt"/>
                <a:ea typeface="Calibri" panose="020F0502020204030204" pitchFamily="34" charset="0"/>
                <a:cs typeface="Calibri" panose="020F0502020204030204" pitchFamily="34" charset="0"/>
              </a:rPr>
              <a:t>Farmers markets can be great sources of fresh fruits, vegetables and other healthy foods. In many states, farmers markets provide incentives to shoppers who use SNAP to purchase local food. </a:t>
            </a:r>
          </a:p>
          <a:p>
            <a:pPr marL="0" marR="0">
              <a:lnSpc>
                <a:spcPct val="107000"/>
              </a:lnSpc>
              <a:spcBef>
                <a:spcPts val="0"/>
              </a:spcBef>
              <a:spcAft>
                <a:spcPts val="0"/>
              </a:spcAft>
            </a:pPr>
            <a:endParaRPr lang="en-US" sz="100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44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Food co-ops </a:t>
            </a:r>
            <a:r>
              <a:rPr lang="en-US" sz="1000" b="0" i="0" kern="1200" dirty="0">
                <a:effectLst/>
                <a:latin typeface="+mn-lt"/>
                <a:ea typeface="Calibri" panose="020F0502020204030204" pitchFamily="34" charset="0"/>
                <a:cs typeface="Calibri" panose="020F0502020204030204" pitchFamily="34" charset="0"/>
              </a:rPr>
              <a:t>are stores owned and supported by the people that shop there. Like farmers’ markets and community gardens, food co-ops emphasize community engagement and healthy, sustainable foods. </a:t>
            </a:r>
            <a:r>
              <a:rPr lang="en-US" sz="1000" dirty="0">
                <a:effectLst/>
                <a:latin typeface="+mn-lt"/>
              </a:rPr>
              <a:t>Membership fees and/or requirements for volunteer hours can be a challenge to participation.</a:t>
            </a:r>
            <a:endParaRPr lang="en-US" sz="1000" b="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0" kern="1200" dirty="0">
                <a:effectLst/>
                <a:latin typeface="+mn-lt"/>
                <a:ea typeface="Calibri" panose="020F0502020204030204" pitchFamily="34" charset="0"/>
                <a:cs typeface="Calibri" panose="020F0502020204030204" pitchFamily="34" charset="0"/>
              </a:rPr>
              <a:t>Food banks &amp; mobile food banks </a:t>
            </a:r>
            <a:r>
              <a:rPr lang="en-US" sz="1000" b="0" i="0" kern="1200" dirty="0">
                <a:effectLst/>
                <a:latin typeface="+mn-lt"/>
                <a:ea typeface="Calibri" panose="020F0502020204030204" pitchFamily="34" charset="0"/>
                <a:cs typeface="Calibri" panose="020F0502020204030204" pitchFamily="34" charset="0"/>
              </a:rPr>
              <a:t>can be another option for increasing food access. Many food banks are increasing their availability of healthy food options, some provide cooking skills classes or SNAP-Ed education. Mobile food banks are an option for rural communities who may not have access to food pantries or are far away from a food bank. </a:t>
            </a:r>
          </a:p>
          <a:p>
            <a:pPr marL="0" marR="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0" i="0" kern="1200" dirty="0">
                <a:effectLst/>
                <a:latin typeface="+mn-lt"/>
                <a:ea typeface="Calibri" panose="020F0502020204030204" pitchFamily="34" charset="0"/>
                <a:cs typeface="Calibri" panose="020F0502020204030204" pitchFamily="34" charset="0"/>
              </a:rPr>
              <a:t>The website highlighted here aim to connect communities with local food options. Local Harvest allows you to search for local farms, community supported agriculture (CSAs), Farmers Markets, and Farm Stands based on your location. www.localharvest.org </a:t>
            </a:r>
          </a:p>
          <a:p>
            <a:pPr marL="0" marR="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0" i="0" kern="1200" dirty="0">
                <a:effectLst/>
                <a:latin typeface="+mn-lt"/>
                <a:ea typeface="Calibri" panose="020F0502020204030204" pitchFamily="34" charset="0"/>
                <a:cs typeface="Calibri" panose="020F0502020204030204" pitchFamily="34" charset="0"/>
              </a:rPr>
              <a:t>Besides these local food options, federal nutrition programs like WIC, SNAP can support families experiencing food stress and food insecurity. Many families may not realize they are eligible for these programs and the application process has changed in response to the COVID-19 pandemic. ECE programs can help connect families and staff connect to these programs. The handouts include information on Federal nutrition assistance programs and state agency contacts. </a:t>
            </a:r>
          </a:p>
          <a:p>
            <a:pPr marL="0" marR="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b="1"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966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Invite participants to view the slide information on page seven in the handout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The need for emergency food resources has increased across many communities due to the COVID-19 pandemic. Newly food insecure households may be more reluctant to seek and accept help. As an early care and education professional, sharing your knowledge of community resources related to food and nutrition can increase access to healthy foods.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The United States Department of Agriculture’s (USDA's) Food and Nutrition Service administers several programs targeted at young children and families with young children.</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b="1"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Arial" panose="020B0604020202020204" pitchFamily="34" charset="0"/>
              </a:rPr>
              <a:t>SNAP </a:t>
            </a:r>
            <a:endParaRPr lang="en-US" sz="1000" b="1"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SNAP provides nutrition benefits to supplement the food budget of families so they can purchase healthy food. To get SNAP benefits, families meet specific requirements, including resource and income limits. The monthly allotment is based on family size. SNAP benefits can be used for a variety of healthy foods. Benefits are loaded monthly on an Electronic Benefit Transfer (EBT) card, which works like a debit card.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Arial" panose="020B0604020202020204" pitchFamily="34" charset="0"/>
              </a:rPr>
              <a:t>WIC</a:t>
            </a:r>
            <a:endParaRPr lang="en-US" sz="1000" b="1"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The Special Supplemental Nutrition Program for Women, Infants, and Children, better known as the WIC Program, serves to safeguard the health of low-income pregnant, postpartum, and breastfeeding women, infants, and children up to age 5. WIC provides nutritious foods to supplement diets, education on healthy eating, and referrals to health care. Most states issue WIC benefits using Electronic Benefit Transfer (EBT) cards. WIC is expanding services to children up to age six soon.</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Arial" panose="020B0604020202020204" pitchFamily="34" charset="0"/>
              </a:rPr>
              <a:t>CACFP </a:t>
            </a:r>
            <a:endParaRPr lang="en-US" sz="1000" b="1"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The Child and Adult Care Food Program (CACFP) helps child care settings and family child care homes provide nutritious foods to young children. Child care centers receive reimbursement for serving up to two meals and one snack per day that meet Federal nutritional guidelines to eligible children. Reimbursement rates are based upon a child’s eligibility for free, reduced-price, or paid meals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Arial" panose="020B0604020202020204" pitchFamily="34" charset="0"/>
              </a:rPr>
              <a:t>Summer Meal Program</a:t>
            </a:r>
            <a:r>
              <a:rPr lang="en-US" sz="1000" i="1" kern="1200" dirty="0">
                <a:effectLst/>
                <a:latin typeface="+mn-lt"/>
                <a:ea typeface="Calibri" panose="020F0502020204030204" pitchFamily="34" charset="0"/>
                <a:cs typeface="Arial" panose="020B0604020202020204" pitchFamily="34" charset="0"/>
              </a:rPr>
              <a:t> Sites and serving times- This program serves children 18 years of age and younger.  The USDA has made temporary changes that support meals taken home and parents or guardians picking up meals (in some states).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Arial" panose="020B0604020202020204" pitchFamily="34" charset="0"/>
              </a:rPr>
              <a:t>Emergency food resources </a:t>
            </a:r>
            <a:r>
              <a:rPr lang="en-US" sz="1000" i="1" kern="1200" dirty="0">
                <a:effectLst/>
                <a:latin typeface="+mn-lt"/>
                <a:ea typeface="Calibri" panose="020F0502020204030204" pitchFamily="34" charset="0"/>
                <a:cs typeface="Arial" panose="020B0604020202020204" pitchFamily="34" charset="0"/>
              </a:rPr>
              <a:t>may include:</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Days and times of operations for Food Banks and Pantries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Arial" panose="020B0604020202020204" pitchFamily="34" charset="0"/>
              </a:rPr>
              <a:t>Days and hours of operations of Food Pantries and meals at Churches &amp; Community Center</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Arial" panose="020B060402020202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858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Food connects us to our community, to our cultures, and each other.  An event with food served is a sign of hospitality and friendliness.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Some opportunities for connecting with families around food include:</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i="1" u="none"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n-lt"/>
                <a:ea typeface="Calibri" panose="020F0502020204030204" pitchFamily="34" charset="0"/>
                <a:cs typeface="Calibri" panose="020F0502020204030204" pitchFamily="34" charset="0"/>
              </a:rPr>
              <a:t>Taste Testing</a:t>
            </a:r>
            <a:endParaRPr lang="en-US" sz="1000" b="1" i="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Taste testing events are always popular. If timed at pick-up or drop-off, taste testing can be a quick way to connect with parents. These could be opportunities to share new items being added to program menus or quick, affordable family meal options such as crockpot recipes. Children could help prepare some of the items for taste testing and talk with their parents about the event.</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u="sng"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n-lt"/>
                <a:ea typeface="Calibri" panose="020F0502020204030204" pitchFamily="34" charset="0"/>
                <a:cs typeface="Calibri" panose="020F0502020204030204" pitchFamily="34" charset="0"/>
              </a:rPr>
              <a:t>Cooking Events</a:t>
            </a:r>
            <a:endParaRPr lang="en-US" sz="1000" b="1" i="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Cooking events or classes are a fun way to learn new cooking skills or recipes. Some cooperative extension programs offer cooking classes as part of their community programming. SNAP-Ed programs can be another resource for meal preparation education for parents.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u="sng"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n-lt"/>
                <a:ea typeface="Calibri" panose="020F0502020204030204" pitchFamily="34" charset="0"/>
                <a:cs typeface="Calibri" panose="020F0502020204030204" pitchFamily="34" charset="0"/>
              </a:rPr>
              <a:t>CSA</a:t>
            </a:r>
            <a:endParaRPr lang="en-US" sz="1000" b="1" i="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Produce baskets, or CSAs (community support agriculture), connects families (and program staff) with local, fresh foods. To find farmers in your community who offer CSAs, check with your Cooperative Extension, local farmers market, or localharvest.org. The child care could serve as a pick-up point for families who order from the farmer.</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u="sng"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n-lt"/>
                <a:ea typeface="Calibri" panose="020F0502020204030204" pitchFamily="34" charset="0"/>
                <a:cs typeface="Calibri" panose="020F0502020204030204" pitchFamily="34" charset="0"/>
              </a:rPr>
              <a:t>Coupon swaps</a:t>
            </a:r>
            <a:endParaRPr lang="en-US" sz="1000" b="1" i="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Use a bulletin board in the lobby for coupon swapping and sharing. Save a spot on the board for information on digital coupons.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u="sng"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u="none" kern="1200" dirty="0">
                <a:effectLst/>
                <a:latin typeface="+mn-lt"/>
                <a:ea typeface="Calibri" panose="020F0502020204030204" pitchFamily="34" charset="0"/>
                <a:cs typeface="Calibri" panose="020F0502020204030204" pitchFamily="34" charset="0"/>
              </a:rPr>
              <a:t>Child Care or Community gardens </a:t>
            </a:r>
            <a:endParaRPr lang="en-US" sz="1000" b="1" i="1" u="none"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Community gardens are plots of land where people work together to grow food. Share information on the y gardens in your community on bulletin boards or newsletters. Child care gardens are a powerful way for children to experience and learn about foods. Families can help! CACFP can help fund certain expenses related to child care gardens.</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38</a:t>
            </a:fld>
            <a:endParaRPr lang="en-US" dirty="0"/>
          </a:p>
        </p:txBody>
      </p:sp>
    </p:spTree>
    <p:extLst>
      <p:ext uri="{BB962C8B-B14F-4D97-AF65-F5344CB8AC3E}">
        <p14:creationId xmlns:p14="http://schemas.microsoft.com/office/powerpoint/2010/main" val="1109598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Have samples of each of the resources available to pass around during your session. Adjust resources to your participants. Trusted sources for parent resources include the USDA Team Nutrition website, the Institute of Child Nutrition, and KidsHealth.org. Images and links are in the participant handout on page six,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Sharing tips and information with families can support a child’s food journey. </a:t>
            </a:r>
            <a:endParaRPr lang="en-US" sz="1000" dirty="0">
              <a:effectLst/>
              <a:latin typeface="+mn-lt"/>
              <a:ea typeface="Calibri" panose="020F0502020204030204" pitchFamily="34" charset="0"/>
              <a:cs typeface="Times New Roman" panose="02020603050405020304" pitchFamily="18" charset="0"/>
            </a:endParaRPr>
          </a:p>
          <a:p>
            <a:r>
              <a:rPr lang="en-US" sz="1000" kern="1200" dirty="0">
                <a:effectLst/>
                <a:latin typeface="+mn-lt"/>
                <a:ea typeface="Calibri" panose="020F0502020204030204" pitchFamily="34" charset="0"/>
                <a:cs typeface="Calibri" panose="020F0502020204030204" pitchFamily="34" charset="0"/>
              </a:rPr>
              <a:t>Some organizations and agencies that provide handouts and resources for families include: the Institute for Child Nutrition, Sesame Street and USDA (MyPlate.gov). Check your handout for links to the resources pictured on the slide.</a:t>
            </a:r>
          </a:p>
          <a:p>
            <a:endParaRPr lang="en-US"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https://theicn.org/resources/1481/grab-in-5/116663/5-ways-to-grocery-shop-with-kids.pdf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effectLst/>
                <a:latin typeface="+mn-lt"/>
                <a:ea typeface="Calibri" panose="020F0502020204030204" pitchFamily="34" charset="0"/>
                <a:cs typeface="Calibri" panose="020F0502020204030204" pitchFamily="34" charset="0"/>
              </a:rPr>
              <a:t>https://www.sesamestreet.org/toolkits/food/resources</a:t>
            </a:r>
            <a:endParaRPr lang="en-US" sz="1000" dirty="0">
              <a:effectLst/>
              <a:latin typeface="+mn-lt"/>
              <a:ea typeface="Calibri" panose="020F0502020204030204" pitchFamily="34" charset="0"/>
              <a:cs typeface="Times New Roman" panose="02020603050405020304" pitchFamily="18" charset="0"/>
            </a:endParaRPr>
          </a:p>
          <a:p>
            <a:endParaRPr lang="en-US" sz="1000" dirty="0">
              <a:latin typeface="+mn-lt"/>
            </a:endParaRPr>
          </a:p>
          <a:p>
            <a:r>
              <a:rPr lang="en-US" sz="1000" dirty="0">
                <a:latin typeface="+mn-lt"/>
              </a:rPr>
              <a:t>https://myplate-prod.azureedge.net/sites/default/files/2020-12/HealthyTipsforPickyEaters_031418_508.pdf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9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kern="1200" dirty="0">
                <a:effectLst/>
                <a:latin typeface="Montserrat" panose="00000500000000000000" pitchFamily="2" charset="0"/>
                <a:ea typeface="Calibri" panose="020F0502020204030204" pitchFamily="34" charset="0"/>
                <a:cs typeface="Calibri" panose="020F0502020204030204" pitchFamily="34" charset="0"/>
              </a:rPr>
              <a:t>[SUGGESTED SCRIPT]</a:t>
            </a:r>
          </a:p>
          <a:p>
            <a:pPr marL="0" marR="0">
              <a:lnSpc>
                <a:spcPct val="107000"/>
              </a:lnSpc>
              <a:spcBef>
                <a:spcPts val="0"/>
              </a:spcBef>
              <a:spcAft>
                <a:spcPts val="0"/>
              </a:spcAft>
            </a:pPr>
            <a:r>
              <a:rPr lang="en-US" sz="1000" i="1" kern="1200" dirty="0">
                <a:effectLst/>
                <a:latin typeface="Montserrat" panose="00000500000000000000" pitchFamily="2" charset="0"/>
                <a:ea typeface="Calibri" panose="020F0502020204030204" pitchFamily="34" charset="0"/>
                <a:cs typeface="Calibri" panose="020F0502020204030204" pitchFamily="34" charset="0"/>
              </a:rPr>
              <a:t>Like all areas of child development, the development of feeding skills follows stages with later abilities and skills building on those already mastered. Understanding the progressions of skills allows ECE professionals to set realistic expectations and create environments and activities that help children master skills.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828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mn-lt"/>
              </a:rPr>
              <a:t>Facilitate a large group discussion</a:t>
            </a:r>
            <a:r>
              <a:rPr lang="en-US" b="1" i="0" baseline="0" dirty="0">
                <a:latin typeface="+mn-lt"/>
              </a:rPr>
              <a:t> around what participants and their programs currently do to engage with families around food and nutrition. There are additional prompts below to continue the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r>
              <a:rPr lang="en-US" dirty="0">
                <a:latin typeface="+mn-lt"/>
              </a:rPr>
              <a:t>What does family engagement look like in your program or family child care home?</a:t>
            </a:r>
            <a:br>
              <a:rPr lang="en-US" dirty="0">
                <a:latin typeface="+mn-lt"/>
              </a:rPr>
            </a:br>
            <a:r>
              <a:rPr lang="en-US" dirty="0">
                <a:latin typeface="+mn-lt"/>
              </a:rPr>
              <a:t>Do you share information on what children eat during meals?</a:t>
            </a:r>
          </a:p>
          <a:p>
            <a:r>
              <a:rPr lang="en-US" dirty="0">
                <a:latin typeface="+mn-lt"/>
              </a:rPr>
              <a:t>Do families provide input to your menus?</a:t>
            </a:r>
          </a:p>
          <a:p>
            <a:r>
              <a:rPr lang="en-US" dirty="0">
                <a:latin typeface="+mn-lt"/>
              </a:rPr>
              <a:t>Are there events you celebrate that tie to food such as fruit and vegetable month (June) or cultural celebrations where food is incorporated into activities or menus such as Lunar New Year, Mardi Gras or Indigenous People’s Day? </a:t>
            </a:r>
          </a:p>
          <a:p>
            <a:r>
              <a:rPr lang="en-US" dirty="0">
                <a:latin typeface="+mn-lt"/>
              </a:rPr>
              <a:t>What resources around food do you share with families?</a:t>
            </a:r>
          </a:p>
          <a:p>
            <a:pPr marL="171450" indent="-171450">
              <a:buFont typeface="Arial" panose="020B0604020202020204" pitchFamily="34" charset="0"/>
              <a:buChar char="•"/>
            </a:pPr>
            <a:r>
              <a:rPr lang="en-US" dirty="0">
                <a:latin typeface="+mn-lt"/>
              </a:rPr>
              <a:t>Resources &amp; Information </a:t>
            </a:r>
          </a:p>
          <a:p>
            <a:pPr marL="171450" indent="-171450">
              <a:buFont typeface="Arial" panose="020B0604020202020204" pitchFamily="34" charset="0"/>
              <a:buChar char="•"/>
            </a:pPr>
            <a:r>
              <a:rPr lang="en-US" dirty="0">
                <a:latin typeface="+mn-lt"/>
              </a:rPr>
              <a:t>Food banks &amp; pantries (locations and hours)</a:t>
            </a:r>
          </a:p>
          <a:p>
            <a:pPr marL="171450" indent="-171450">
              <a:buFont typeface="Arial" panose="020B0604020202020204" pitchFamily="34" charset="0"/>
              <a:buChar char="•"/>
            </a:pPr>
            <a:r>
              <a:rPr lang="en-US" dirty="0">
                <a:latin typeface="+mn-lt"/>
              </a:rPr>
              <a:t>Community meal sites</a:t>
            </a:r>
          </a:p>
          <a:p>
            <a:pPr marL="171450" indent="-171450">
              <a:buFont typeface="Arial" panose="020B0604020202020204" pitchFamily="34" charset="0"/>
              <a:buChar char="•"/>
            </a:pPr>
            <a:r>
              <a:rPr lang="en-US" dirty="0">
                <a:latin typeface="+mn-lt"/>
              </a:rPr>
              <a:t>Educational materials</a:t>
            </a:r>
          </a:p>
          <a:p>
            <a:endParaRPr lang="en-US" dirty="0">
              <a:latin typeface="+mn-lt"/>
            </a:endParaRPr>
          </a:p>
          <a:p>
            <a:endParaRPr lang="en-US" dirty="0">
              <a:latin typeface="+mn-lt"/>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40</a:t>
            </a:fld>
            <a:endParaRPr lang="en-US" dirty="0"/>
          </a:p>
        </p:txBody>
      </p:sp>
    </p:spTree>
    <p:extLst>
      <p:ext uri="{BB962C8B-B14F-4D97-AF65-F5344CB8AC3E}">
        <p14:creationId xmlns:p14="http://schemas.microsoft.com/office/powerpoint/2010/main" val="3809865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Ask participants to find the reflection checklist in the and consider a practice that would like to strengthen or improve in their setting.</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Eating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Meal time is relaxed and calm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Toddler and preschooler meals are served family style (children encouraged to serve themselves with limited help)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Early childhood providers sit with children during meals and talk informally about trying and enjoying healthy food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Early childhood providers help children learn to recognize hunger/fullness cues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Early childhood providers eat the same meals/snacks as the children and avoid unhealthy foods (e.g., soda, sweets, fast food)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Providers gently offer children unfamiliar foods, knowing that a child may need to sample a new food 10 or more times before learning to like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Food or beverages are used as an incentive or reward*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Food or beverages are withheld as punishment*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9. Drinking water is available when children are outdoors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10. Drinking water is available when children are indoors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11. At snack time, drinking water is provided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Adult Beverages/Role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rPr>
              <a:t>12. Early childhood providers drink sugar-sweetened beverages in front of children*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most practices, the response All the Time is the best practice. For practices with an asterisk, </a:t>
            </a: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Rarely or Never </a:t>
            </a: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is the best practice.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367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a:lnSpc>
                <a:spcPct val="107000"/>
              </a:lnSpc>
              <a:spcBef>
                <a:spcPts val="0"/>
              </a:spcBef>
              <a:spcAft>
                <a:spcPts val="0"/>
              </a:spcAft>
            </a:pP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Ask participants to refer back to the reflection checklist and select </a:t>
            </a:r>
            <a:r>
              <a:rPr lang="en-US" sz="1000" b="0" i="0" u="sng" kern="1200" dirty="0">
                <a:effectLst/>
                <a:latin typeface="Montserrat" panose="00000500000000000000" pitchFamily="2" charset="0"/>
                <a:ea typeface="Calibri" panose="020F0502020204030204" pitchFamily="34" charset="0"/>
                <a:cs typeface="Calibri" panose="020F0502020204030204" pitchFamily="34" charset="0"/>
              </a:rPr>
              <a:t>one or more</a:t>
            </a:r>
            <a:r>
              <a:rPr lang="en-US" sz="1000" b="0" i="0" kern="1200" dirty="0">
                <a:effectLst/>
                <a:latin typeface="Montserrat" panose="00000500000000000000" pitchFamily="2" charset="0"/>
                <a:ea typeface="Calibri" panose="020F0502020204030204" pitchFamily="34" charset="0"/>
                <a:cs typeface="Calibri" panose="020F0502020204030204" pitchFamily="34" charset="0"/>
              </a:rPr>
              <a:t> best practice they will add or strengthen in their daily routines. The ABC plan is found on the last page of the handout. Give participants ten minutes to complete a plan. Ask for volunteers to share. If time is limited, work through a sample plan as a large group capturing responses on a flip chart (or whiteboard if the training is virtual). Have the group suggest a best practice to address and work through each step with participants brainstorming responses.</a:t>
            </a:r>
            <a:endParaRPr lang="en-US" sz="1000" b="0" i="0" dirty="0">
              <a:effectLst/>
              <a:latin typeface="Montserrat" panose="00000500000000000000" pitchFamily="2" charset="0"/>
              <a:ea typeface="Calibri" panose="020F0502020204030204" pitchFamily="34" charset="0"/>
              <a:cs typeface="Times New Roman" panose="02020603050405020304" pitchFamily="18" charset="0"/>
            </a:endParaRPr>
          </a:p>
          <a:p>
            <a:endParaRPr lang="en-US" sz="1000" b="0" dirty="0">
              <a:latin typeface="Montserrat" panose="00000500000000000000" pitchFamily="2" charset="0"/>
            </a:endParaRPr>
          </a:p>
          <a:p>
            <a:endParaRPr lang="en-US" sz="1000" dirty="0">
              <a:latin typeface="Gotham" panose="02000504020000020004" pitchFamily="2"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27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 this optional activity, encourage participants to write a letter to themselves on the website, futureme.org. On this free site users, select a future date to receive an email they write to themselves. Encourage them to select a date 4-6 weeks in the future to receive an email that is a reminder to monitor their accountability with their practice change.  One or two sentences can quickly capture their goals. Practice is change is challenging and sometimes it requires relooking at goals and developing action steps that address challenges.</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4" name="Slide Number Placeholder 3"/>
          <p:cNvSpPr>
            <a:spLocks noGrp="1"/>
          </p:cNvSpPr>
          <p:nvPr>
            <p:ph type="sldNum" sz="quarter" idx="5"/>
          </p:nvPr>
        </p:nvSpPr>
        <p:spPr/>
        <p:txBody>
          <a:bodyPr/>
          <a:lstStyle/>
          <a:p>
            <a:fld id="{7333ED25-375D-41A4-8C17-EC9D2594ED6E}" type="slidenum">
              <a:rPr lang="en-US" smtClean="0"/>
              <a:t>43</a:t>
            </a:fld>
            <a:endParaRPr lang="en-US" dirty="0"/>
          </a:p>
        </p:txBody>
      </p:sp>
    </p:spTree>
    <p:extLst>
      <p:ext uri="{BB962C8B-B14F-4D97-AF65-F5344CB8AC3E}">
        <p14:creationId xmlns:p14="http://schemas.microsoft.com/office/powerpoint/2010/main" val="3419293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1" kern="1200" dirty="0">
                <a:effectLst/>
                <a:latin typeface="+mn-lt"/>
                <a:ea typeface="Calibri" panose="020F0502020204030204" pitchFamily="34" charset="0"/>
                <a:cs typeface="Calibri" panose="020F0502020204030204" pitchFamily="34" charset="0"/>
              </a:rPr>
              <a:t>Each image is linked to the resource website. If time allows, explore one resource. Images of the resources are also on the last page of the handout. Encourage participants to reach out if they would like more information on resources to help support their action plan. </a:t>
            </a:r>
            <a:endParaRPr lang="en-US" sz="10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Do you need any resources to support your plan? This slide has some resources that may help.</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Nemours Best Practices for Healthy Eating Guide</a:t>
            </a:r>
            <a:r>
              <a:rPr lang="en-US" sz="1000" i="1" kern="1200" dirty="0">
                <a:effectLst/>
                <a:latin typeface="+mn-lt"/>
                <a:ea typeface="Calibri" panose="020F0502020204030204" pitchFamily="34" charset="0"/>
                <a:cs typeface="Calibri" panose="020F0502020204030204" pitchFamily="34" charset="0"/>
              </a:rPr>
              <a:t>. Content includes information on the CACFP meal pattern, portion sizes, family style dining, Menu Planning and Meal Preparation, Developing policies to support healthy eating and Family Tip Sheets and Daily communication forms. The booklet is available to download in English and Spanish. https://healthykidshealthyfuture.org/wp-content/uploads/2022/03/26636_Nemours_HealthyEatingGuide_Eng.pdf https://healthykidshealthyfuture.org/wp-content/uploads/2022/03/26636_Nemours_HealthyEatingGuide_Spanish_final.pdf</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Nutrition Curricula</a:t>
            </a:r>
            <a:r>
              <a:rPr lang="en-US" sz="1000" i="1" kern="1200" dirty="0">
                <a:effectLst/>
                <a:latin typeface="+mn-lt"/>
                <a:ea typeface="Calibri" panose="020F0502020204030204" pitchFamily="34" charset="0"/>
                <a:cs typeface="Calibri" panose="020F0502020204030204" pitchFamily="34" charset="0"/>
              </a:rPr>
              <a:t>-A early childhood nutrition curricula can support teachers in introducing nutrition concepts and fun learning activities around food. Grow It, Try It, Like It: Preschool Fun with Fruits and Vegetables is free to download. Programs participating in CACFP can request a printed copy and non-participating programs can download this document free/ https://www.fns.usda.gov/tn/grow-it</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Family Style Dining Guide- </a:t>
            </a:r>
            <a:r>
              <a:rPr lang="en-US" sz="1000" i="1" kern="1200" dirty="0">
                <a:effectLst/>
                <a:latin typeface="+mn-lt"/>
                <a:ea typeface="Calibri" panose="020F0502020204030204" pitchFamily="34" charset="0"/>
                <a:cs typeface="Calibri" panose="020F0502020204030204" pitchFamily="34" charset="0"/>
              </a:rPr>
              <a:t>This 46-page booklet is a step-by-step approach in preparing children, adults, families and the program to implement FSD. https://d3knp61p33sjvn.cloudfront.net/2016/02/FamilyStyleDiningToolkit.pdf</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Taste Test Guide </a:t>
            </a:r>
            <a:r>
              <a:rPr lang="en-US" sz="1000" i="1" kern="1200" dirty="0">
                <a:effectLst/>
                <a:latin typeface="+mn-lt"/>
                <a:ea typeface="Calibri" panose="020F0502020204030204" pitchFamily="34" charset="0"/>
                <a:cs typeface="Calibri" panose="020F0502020204030204" pitchFamily="34" charset="0"/>
              </a:rPr>
              <a:t>-A taste test is an activity that introduces children to foods and beverages they may not have tried before. This 4-page guide includes food safety reminders.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https://static1.squarespace.com/static/5913265f86e6c06cfc83eb8d/t/5b327d0e70a6adc4082d84ad/1530035509839/F2PSTasteTestGuide.pdf</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Recipes</a:t>
            </a:r>
            <a:r>
              <a:rPr lang="en-US" sz="1000" i="1" kern="1200" dirty="0">
                <a:effectLst/>
                <a:latin typeface="+mn-lt"/>
                <a:ea typeface="Calibri" panose="020F0502020204030204" pitchFamily="34" charset="0"/>
                <a:cs typeface="Calibri" panose="020F0502020204030204" pitchFamily="34" charset="0"/>
              </a:rPr>
              <a:t>-The Child Nutrition Recipe Box provides program operators with recipes to prepare healthy and delicious meals that meet the CACFP meal pattern requirements.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https://theicn.org/icn-resources-a-z/usda-standardized-recipes</a:t>
            </a: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Sensory Activities</a:t>
            </a:r>
            <a:r>
              <a:rPr lang="en-US" sz="1000" i="1" kern="1200" dirty="0">
                <a:effectLst/>
                <a:latin typeface="+mn-lt"/>
                <a:ea typeface="Calibri" panose="020F0502020204030204" pitchFamily="34" charset="0"/>
                <a:cs typeface="Calibri" panose="020F0502020204030204" pitchFamily="34" charset="0"/>
              </a:rPr>
              <a:t> – A short summary ideas using all 5 senses to learn about foods. http://bkc-od-media.vmhost.psu.edu/documents/Lunches1406.pdf</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4B8258-95C8-49FA-91F3-E797DD0AEB1C}" type="slidenum">
              <a:rPr lang="en-US" smtClean="0"/>
              <a:t>44</a:t>
            </a:fld>
            <a:endParaRPr lang="en-US" dirty="0"/>
          </a:p>
        </p:txBody>
      </p:sp>
    </p:spTree>
    <p:extLst>
      <p:ext uri="{BB962C8B-B14F-4D97-AF65-F5344CB8AC3E}">
        <p14:creationId xmlns:p14="http://schemas.microsoft.com/office/powerpoint/2010/main" val="343293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1" u="none" dirty="0"/>
              <a:t>[</a:t>
            </a:r>
            <a:r>
              <a:rPr lang="en-US" b="1" i="1" u="none" dirty="0">
                <a:latin typeface="Montserrat" panose="00000500000000000000" pitchFamily="2" charset="0"/>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effectLst/>
                <a:latin typeface="Montserrat" panose="00000500000000000000" pitchFamily="2" charset="0"/>
                <a:ea typeface="Calibri" panose="020F0502020204030204" pitchFamily="34" charset="0"/>
                <a:cs typeface="Arial Narrow" panose="020B0606020202030204" pitchFamily="34" charset="0"/>
              </a:rPr>
              <a:t>Finally, we’d like to acknowledge some national and state partner organizations that made this training possible. </a:t>
            </a:r>
            <a:br>
              <a:rPr lang="en-US" sz="1000" dirty="0">
                <a:latin typeface="Montserrat" panose="00000500000000000000" pitchFamily="2" charset="0"/>
              </a:rPr>
            </a:br>
            <a:endParaRPr lang="en-US" sz="1000" dirty="0">
              <a:latin typeface="Montserrat" panose="00000500000000000000" pitchFamily="2" charset="0"/>
            </a:endParaRPr>
          </a:p>
        </p:txBody>
      </p:sp>
      <p:sp>
        <p:nvSpPr>
          <p:cNvPr id="4" name="Slide Number Placeholder 3"/>
          <p:cNvSpPr>
            <a:spLocks noGrp="1"/>
          </p:cNvSpPr>
          <p:nvPr>
            <p:ph type="sldNum" sz="quarter" idx="10"/>
          </p:nvPr>
        </p:nvSpPr>
        <p:spPr/>
        <p:txBody>
          <a:bodyPr/>
          <a:lstStyle/>
          <a:p>
            <a:fld id="{73878554-D853-4739-9037-53CEA62A5A1E}" type="slidenum">
              <a:rPr lang="en-US" smtClean="0"/>
              <a:t>45</a:t>
            </a:fld>
            <a:endParaRPr lang="en-US" dirty="0"/>
          </a:p>
        </p:txBody>
      </p:sp>
    </p:spTree>
    <p:extLst>
      <p:ext uri="{BB962C8B-B14F-4D97-AF65-F5344CB8AC3E}">
        <p14:creationId xmlns:p14="http://schemas.microsoft.com/office/powerpoint/2010/main" val="1478375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p>
          <a:p>
            <a:pPr marL="0" marR="0">
              <a:lnSpc>
                <a:spcPct val="106000"/>
              </a:lnSpc>
              <a:spcBef>
                <a:spcPts val="0"/>
              </a:spcBef>
              <a:spcAft>
                <a:spcPts val="0"/>
              </a:spcAft>
            </a:pPr>
            <a:r>
              <a:rPr lang="en-US" sz="1000" i="1"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Thank you for participating in today’s training. As a child care professional, you can play an important role in Nourishing Healthy Eaters.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a:lnSpc>
                <a:spcPct val="106000"/>
              </a:lnSpc>
              <a:spcBef>
                <a:spcPts val="0"/>
              </a:spcBef>
              <a:spcAft>
                <a:spcPts val="0"/>
              </a:spcAft>
            </a:pPr>
            <a:r>
              <a:rPr lang="en-US" sz="1200"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 </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in-person training, provide approximately five minutes for participants to discuss the prompt on the slide in small groups. After the time elapses, use chart paper or a whiteboard to capture responses from the group.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For virtual delivery, ask participants to put 1 statement in the chat box. Encourage participants to capture thoughts and responses on the handout callout box on page 1.</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Eating healthy depends on more than just the foods we consume. What are some of the habits or characteristics of a healthy eater (adult or child)? As a child care professional, how can you support healthy habits during meals and snacks?</a:t>
            </a:r>
            <a:b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[TRAINER NOTES]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Some responses to the query on characteristics of healthy eaters may include: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respond to hunger and fullness cues and self-regulate eating</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Enjoys mealtimes </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Enjoys many different foods sometimes</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Feels good about eating</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try new food sometimes</a:t>
            </a:r>
            <a:endPar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Can be around new foods without getting upset</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Some responses to the slide prompt may include: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Role modeling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Family style dining</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Creating calm eating environments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Teaching eating skills</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Having realistic expectations of children –understanding child development</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Setting a predictable schedule for meals and snacks</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The basic concepts of healthy eating are consistent from childhood to old age. The foods and beverages we consume impact our health. A healthy dietary pattern can help children (and adults) achieve and maintain good health. Eating is also a social act. Eating together is a way of expressing relationships, sharing life events and celebrating milestones. These social aspects of eating also play a role in being a healthy eater. The content today will consider how adults and caregivers can support children in becoming healthy eaters. </a:t>
            </a:r>
            <a:endPar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162939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Orient participants to the USDA Behavioral Milestones flyer on page two of the handout. Encourage participants to spend a few minutes reviewing the bullets or review as a large group. If time supports a discussion of the milestones, prompts include: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How does this align with what you have observed in the children you care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How do you support children when you recognize they aren’t yet achieving a milestone?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[SUGGESTED SCRIPT]</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The preschool years are an important time for developing healthy habits for life. From 2 to 5 years old children grow and develop in ways that affect behavior in all areas including </a:t>
            </a:r>
            <a:r>
              <a:rPr kumimoji="0" lang="en-US" sz="1000" b="0" i="1"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eating. The timing of these milestones varies with each child. </a:t>
            </a:r>
            <a:r>
              <a:rPr kumimoji="0" lang="en-US" sz="1000" b="0" i="1" u="none" strike="noStrike" kern="1200" cap="none" spc="0" normalizeH="0" baseline="0" noProof="0" dirty="0">
                <a:ln>
                  <a:noFill/>
                </a:ln>
                <a:solidFill>
                  <a:srgbClr val="1D2025"/>
                </a:solidFill>
                <a:effectLst/>
                <a:uLnTx/>
                <a:uFillTx/>
                <a:latin typeface="+mn-lt"/>
                <a:ea typeface="+mn-ea"/>
                <a:cs typeface="+mn-cs"/>
              </a:rPr>
              <a:t>Different childrearing practices and cultural expectations can influence a child’s developmental and behavioral milestones.</a:t>
            </a:r>
            <a:endParaRPr kumimoji="0" lang="en-US" sz="1000" b="0" i="1"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231E6D-D142-4BBA-862B-862D9EE312D1}" type="slidenum">
              <a:rPr lang="en-US" smtClean="0"/>
              <a:t>6</a:t>
            </a:fld>
            <a:endParaRPr lang="en-US" dirty="0"/>
          </a:p>
        </p:txBody>
      </p:sp>
    </p:spTree>
    <p:extLst>
      <p:ext uri="{BB962C8B-B14F-4D97-AF65-F5344CB8AC3E}">
        <p14:creationId xmlns:p14="http://schemas.microsoft.com/office/powerpoint/2010/main" val="145596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Orient participants to the second highlighted box on page one of the handout.</a:t>
            </a:r>
            <a:br>
              <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br>
            <a:endParaRPr kumimoji="0" lang="en-US" sz="10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Early childhood is a window of opportunity for young children. When exposed to foods as a young child, we are more likely to learn to accept and enjoy them. Since eating preferences carry into adulthood, helping children learn to enjoy healthy foods promotes lifelong health.  Children’s willingness to taste foods increases the more familiar they are with that food. Young children may need many exposures before accepting a new food.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Supporting a child with 8-15 exposures to a food requires patience. </a:t>
            </a: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What is exposure? </a:t>
            </a:r>
            <a:endParaRPr lang="en-US" sz="1000" b="1"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Let’s consider broccoli. Exposure can be broccoli on the table in view and a child observing peers and adults eat and enjoy that item. A child may spoon one piece of broccoli on their plate, put in their mouth and take it back out. They may lick the broccoli. While we would consider these poor table manners for adults, these sensory experiences are how they </a:t>
            </a:r>
            <a:r>
              <a:rPr lang="en-US" sz="1000" i="1" kern="1200" baseline="0" dirty="0">
                <a:effectLst/>
                <a:latin typeface="+mn-lt"/>
                <a:ea typeface="Calibri" panose="020F0502020204030204" pitchFamily="34" charset="0"/>
                <a:cs typeface="Calibri" panose="020F0502020204030204" pitchFamily="34" charset="0"/>
              </a:rPr>
              <a:t>learn about food. </a:t>
            </a:r>
            <a:r>
              <a:rPr lang="en-US" sz="1000" i="1" kern="1200" dirty="0">
                <a:effectLst/>
                <a:latin typeface="+mn-lt"/>
                <a:ea typeface="Calibri" panose="020F0502020204030204" pitchFamily="34" charset="0"/>
                <a:cs typeface="Calibri" panose="020F0502020204030204" pitchFamily="34" charset="0"/>
              </a:rPr>
              <a:t>These are all examples of exposure and support learning to accept and enjoy broccoli.</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Sensory experiences are also part of familiarizing children with new foods. Appreciating the textures and smells of raw and cooked vegetables is sensory learning.</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Taste-testing is a great way to expose children to new foods. Very small servings of new foods can be less intimidating when they are presented outside of meals and snacks. They can seem like an adventure</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Cooking activities are also an exposure. Preschoolers can wash the broccoli, peel the stalk, and separate the head into florets.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Increasing knowledge and understanding of a certain food can also be an exposure. Learning about how broccoli grows such as seeing pictures of broccoli as it grows in a field increases awareness and may spark curiosity. For older children, sharing the nutrients broccoli provides the body can stimulate interest. In addition to vitamins and minerals, broccoli provides protein which helps build and strengthen muscles.</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Reading books about foods can increase familiarity. We will talk more about children’s books in a bit.</a:t>
            </a:r>
            <a:endParaRPr lang="en-US" sz="1000" i="1" dirty="0">
              <a:effectLst/>
              <a:latin typeface="+mn-lt"/>
              <a:ea typeface="Calibri" panose="020F0502020204030204" pitchFamily="34" charset="0"/>
              <a:cs typeface="Times New Roman" panose="02020603050405020304" pitchFamily="18" charset="0"/>
            </a:endParaRPr>
          </a:p>
          <a:p>
            <a:endParaRPr lang="en-US" sz="1000" i="1" dirty="0">
              <a:latin typeface="+mn-lt"/>
            </a:endParaRPr>
          </a:p>
          <a:p>
            <a:endParaRPr lang="en-US" dirty="0"/>
          </a:p>
        </p:txBody>
      </p:sp>
      <p:sp>
        <p:nvSpPr>
          <p:cNvPr id="4" name="Slide Number Placeholder 3"/>
          <p:cNvSpPr>
            <a:spLocks noGrp="1"/>
          </p:cNvSpPr>
          <p:nvPr>
            <p:ph type="sldNum" sz="quarter" idx="10"/>
          </p:nvPr>
        </p:nvSpPr>
        <p:spPr/>
        <p:txBody>
          <a:bodyPr/>
          <a:lstStyle/>
          <a:p>
            <a:fld id="{F14B8258-95C8-49FA-91F3-E797DD0AEB1C}" type="slidenum">
              <a:rPr lang="en-US" smtClean="0"/>
              <a:t>7</a:t>
            </a:fld>
            <a:endParaRPr lang="en-US" dirty="0"/>
          </a:p>
        </p:txBody>
      </p:sp>
    </p:spTree>
    <p:extLst>
      <p:ext uri="{BB962C8B-B14F-4D97-AF65-F5344CB8AC3E}">
        <p14:creationId xmlns:p14="http://schemas.microsoft.com/office/powerpoint/2010/main" val="265542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rPr>
              <a:t>[TRAINER NOTES] Slide content is on page one of the handout.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Neophobia </a:t>
            </a:r>
            <a:r>
              <a:rPr lang="en-US" sz="1000" i="1" kern="1200" dirty="0">
                <a:effectLst/>
                <a:latin typeface="+mn-lt"/>
                <a:ea typeface="Calibri" panose="020F0502020204030204" pitchFamily="34" charset="0"/>
                <a:cs typeface="Calibri" panose="020F0502020204030204" pitchFamily="34" charset="0"/>
              </a:rPr>
              <a:t>is a fear of trying new foods. Neophobia is </a:t>
            </a:r>
            <a:r>
              <a:rPr lang="en-US" sz="1000" i="1" u="sng" kern="1200" dirty="0">
                <a:effectLst/>
                <a:latin typeface="+mn-lt"/>
                <a:ea typeface="Calibri" panose="020F0502020204030204" pitchFamily="34" charset="0"/>
                <a:cs typeface="Calibri" panose="020F0502020204030204" pitchFamily="34" charset="0"/>
              </a:rPr>
              <a:t>normal</a:t>
            </a:r>
            <a:r>
              <a:rPr lang="en-US" sz="1000" i="1" kern="1200" dirty="0">
                <a:effectLst/>
                <a:latin typeface="+mn-lt"/>
                <a:ea typeface="Calibri" panose="020F0502020204030204" pitchFamily="34" charset="0"/>
                <a:cs typeface="Calibri" panose="020F0502020204030204" pitchFamily="34" charset="0"/>
              </a:rPr>
              <a:t> eating behavior in children 2-5 years old and usually disappears as children age. Neophobia is different from picky (or fussy) eaters who may reject both new and familiar foods. Neophobia frequently impacts fruit and vegetable consumption in young children.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Picky eating </a:t>
            </a:r>
            <a:r>
              <a:rPr lang="en-US" sz="1000" i="1" kern="1200" dirty="0">
                <a:effectLst/>
                <a:latin typeface="+mn-lt"/>
                <a:ea typeface="Calibri" panose="020F0502020204030204" pitchFamily="34" charset="0"/>
                <a:cs typeface="Calibri" panose="020F0502020204030204" pitchFamily="34" charset="0"/>
              </a:rPr>
              <a:t>is also a </a:t>
            </a:r>
            <a:r>
              <a:rPr lang="en-US" sz="1000" i="1" u="sng" kern="1200" dirty="0">
                <a:effectLst/>
                <a:latin typeface="+mn-lt"/>
                <a:ea typeface="Calibri" panose="020F0502020204030204" pitchFamily="34" charset="0"/>
                <a:cs typeface="Calibri" panose="020F0502020204030204" pitchFamily="34" charset="0"/>
              </a:rPr>
              <a:t>normal</a:t>
            </a:r>
            <a:r>
              <a:rPr lang="en-US" sz="1000" i="1" kern="1200" dirty="0">
                <a:effectLst/>
                <a:latin typeface="+mn-lt"/>
                <a:ea typeface="Calibri" panose="020F0502020204030204" pitchFamily="34" charset="0"/>
                <a:cs typeface="Calibri" panose="020F0502020204030204" pitchFamily="34" charset="0"/>
              </a:rPr>
              <a:t> phase of development. Picky eaters reject both new and familiar foods. Picky eating can be associated with stress and conflict at meals.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Food jags </a:t>
            </a:r>
            <a:r>
              <a:rPr lang="en-US" sz="1000" i="1" kern="1200" dirty="0">
                <a:effectLst/>
                <a:latin typeface="+mn-lt"/>
                <a:ea typeface="Calibri" panose="020F0502020204030204" pitchFamily="34" charset="0"/>
                <a:cs typeface="Calibri" panose="020F0502020204030204" pitchFamily="34" charset="0"/>
              </a:rPr>
              <a:t>are when a child wants to eat the same foods, prepared the same way, every day and sometimes every meal. Food jags can occur with all children as a way to establish independence and control.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b="1" i="1" kern="1200" dirty="0">
                <a:effectLst/>
                <a:latin typeface="+mn-lt"/>
                <a:ea typeface="Calibri" panose="020F0502020204030204" pitchFamily="34" charset="0"/>
                <a:cs typeface="Calibri" panose="020F0502020204030204" pitchFamily="34" charset="0"/>
              </a:rPr>
              <a:t>Strategies</a:t>
            </a:r>
            <a:r>
              <a:rPr lang="en-US" sz="1000" i="1" kern="1200" dirty="0">
                <a:effectLst/>
                <a:latin typeface="+mn-lt"/>
                <a:ea typeface="Calibri" panose="020F0502020204030204" pitchFamily="34" charset="0"/>
                <a:cs typeface="Calibri" panose="020F0502020204030204" pitchFamily="34" charset="0"/>
              </a:rPr>
              <a:t> to overcome these challenges are similar.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Arial Narrow" panose="020B0606020202030204" pitchFamily="34" charset="0"/>
              <a:buChar char="•"/>
            </a:pPr>
            <a:r>
              <a:rPr lang="en-US" sz="1000" i="1" kern="1200" dirty="0">
                <a:effectLst/>
                <a:latin typeface="+mn-lt"/>
                <a:ea typeface="Calibri" panose="020F0502020204030204" pitchFamily="34" charset="0"/>
                <a:cs typeface="Calibri" panose="020F0502020204030204" pitchFamily="34" charset="0"/>
              </a:rPr>
              <a:t>Continue to provide a varied, healthy menu.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Arial Narrow" panose="020B0606020202030204" pitchFamily="34" charset="0"/>
              <a:buChar char="•"/>
            </a:pPr>
            <a:r>
              <a:rPr lang="en-US" sz="1000" i="1" kern="1200" dirty="0">
                <a:effectLst/>
                <a:latin typeface="+mn-lt"/>
                <a:ea typeface="Calibri" panose="020F0502020204030204" pitchFamily="34" charset="0"/>
                <a:cs typeface="Calibri" panose="020F0502020204030204" pitchFamily="34" charset="0"/>
              </a:rPr>
              <a:t>Offer small portions or samples.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Arial Narrow" panose="020B0606020202030204" pitchFamily="34" charset="0"/>
              <a:buChar char="•"/>
            </a:pPr>
            <a:r>
              <a:rPr lang="en-US" sz="1000" i="1" kern="1200" dirty="0">
                <a:effectLst/>
                <a:latin typeface="+mn-lt"/>
                <a:ea typeface="Calibri" panose="020F0502020204030204" pitchFamily="34" charset="0"/>
                <a:cs typeface="Calibri" panose="020F0502020204030204" pitchFamily="34" charset="0"/>
              </a:rPr>
              <a:t>Present the same food item over several weeks in different recipes.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Arial Narrow" panose="020B0606020202030204" pitchFamily="34" charset="0"/>
              <a:buChar char="•"/>
            </a:pPr>
            <a:r>
              <a:rPr lang="en-US" sz="1000" i="1" kern="1200" dirty="0">
                <a:effectLst/>
                <a:latin typeface="+mn-lt"/>
                <a:ea typeface="Calibri" panose="020F0502020204030204" pitchFamily="34" charset="0"/>
                <a:cs typeface="Calibri" panose="020F0502020204030204" pitchFamily="34" charset="0"/>
              </a:rPr>
              <a:t>Keep offering but not forcing healthy options.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Each strategy requires patience on the part of the adult. </a:t>
            </a:r>
            <a:endParaRPr lang="en-US" sz="1000" i="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kern="1200" dirty="0">
                <a:effectLst/>
                <a:latin typeface="+mn-lt"/>
                <a:ea typeface="Calibri" panose="020F0502020204030204" pitchFamily="34" charset="0"/>
                <a:cs typeface="Calibri" panose="020F0502020204030204" pitchFamily="34" charset="0"/>
              </a:rPr>
              <a:t>We will discuss strategies more in the next section of the training.</a:t>
            </a:r>
            <a:endParaRPr lang="en-US" sz="1000" i="1" dirty="0">
              <a:effectLst/>
              <a:latin typeface="+mn-lt"/>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13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mn-lt"/>
                <a:ea typeface="+mn-ea"/>
                <a:cs typeface="+mn-cs"/>
              </a:rPr>
              <a:t>[SUGGESTED 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Sensory Processing Challenges</a:t>
            </a: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Sensory processing issues are often first recognized during the toddler years when families or caregivers notice that a child has an unusual aversion to light, sound, textures, or other senses. While sensory processing challenges are common in children who have Autism, many children with no diagnosis experience sensory challenges. </a:t>
            </a:r>
          </a:p>
          <a:p>
            <a:pPr marL="0" marR="0">
              <a:lnSpc>
                <a:spcPct val="107000"/>
              </a:lnSpc>
              <a:spcBef>
                <a:spcPts val="0"/>
              </a:spcBef>
              <a:spcAft>
                <a:spcPts val="0"/>
              </a:spcAft>
            </a:pPr>
            <a:endParaRPr lang="en-US" sz="1000" kern="12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000" kern="1200" dirty="0">
                <a:effectLst/>
                <a:latin typeface="+mn-lt"/>
                <a:ea typeface="Calibri" panose="020F0502020204030204" pitchFamily="34" charset="0"/>
                <a:cs typeface="Calibri" panose="020F0502020204030204" pitchFamily="34" charset="0"/>
              </a:rPr>
              <a:t>Sensory processing challenges occur when the brain has trouble processing information through the senses. The smell, sight, feel, and taste of food can cause sensory overload. Sensory processing challenges in feeding can resemble picky or fussy eaters. Engaging in conversations with families around feeding behavior and observations is essential. Discuss what you are noticing and ask if families are noticing similar behaviors. Share strategies that families and caregivers find successful. If behaviors are ongoing, families should seek medical evaluation. Occupational therapists and dietitians can provide supports for children and families.</a:t>
            </a:r>
            <a:endParaRPr lang="en-US" sz="10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98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3000">
                <a:latin typeface="Gotham Black" pitchFamily="50"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4" name="Picture 3" descr="A black and white sign&#10;&#10;Description automatically generated with low confidence">
            <a:extLst>
              <a:ext uri="{FF2B5EF4-FFF2-40B4-BE49-F238E27FC236}">
                <a16:creationId xmlns:a16="http://schemas.microsoft.com/office/drawing/2014/main" id="{3DF3B31D-E36A-4928-B672-B8022A8E76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246346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55203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242185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41696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215776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3492152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134412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2501193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315608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214E5-73FE-4657-A02B-7BBE9F98291C}" type="datetimeFigureOut">
              <a:rPr lang="en-US" smtClean="0"/>
              <a:t>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5D625C-373A-40AA-8FB9-5BB2814B22A1}" type="slidenum">
              <a:rPr lang="en-US" smtClean="0"/>
              <a:t>‹#›</a:t>
            </a:fld>
            <a:endParaRPr lang="en-US" dirty="0"/>
          </a:p>
        </p:txBody>
      </p:sp>
    </p:spTree>
    <p:extLst>
      <p:ext uri="{BB962C8B-B14F-4D97-AF65-F5344CB8AC3E}">
        <p14:creationId xmlns:p14="http://schemas.microsoft.com/office/powerpoint/2010/main" val="83419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37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029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75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983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00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96456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48934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633377"/>
            <a:ext cx="9144000" cy="274320"/>
          </a:xfrm>
          <a:prstGeom prst="rect">
            <a:avLst/>
          </a:prstGeom>
          <a:solidFill>
            <a:srgbClr val="6660A6"/>
          </a:solidFill>
          <a:ln>
            <a:solidFill>
              <a:srgbClr val="666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93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600" b="1" kern="1200" baseline="0">
          <a:solidFill>
            <a:srgbClr val="00426A"/>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26A"/>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26A"/>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214E5-73FE-4657-A02B-7BBE9F98291C}" type="datetimeFigureOut">
              <a:rPr lang="en-US" smtClean="0"/>
              <a:t>2/4/2025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D625C-373A-40AA-8FB9-5BB2814B22A1}" type="slidenum">
              <a:rPr lang="en-US" smtClean="0"/>
              <a:t>‹#›</a:t>
            </a:fld>
            <a:endParaRPr lang="en-US" dirty="0"/>
          </a:p>
        </p:txBody>
      </p:sp>
    </p:spTree>
    <p:extLst>
      <p:ext uri="{BB962C8B-B14F-4D97-AF65-F5344CB8AC3E}">
        <p14:creationId xmlns:p14="http://schemas.microsoft.com/office/powerpoint/2010/main" val="21817401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b="1" kern="1200" baseline="0">
          <a:solidFill>
            <a:srgbClr val="00426A"/>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26A"/>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26A"/>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26A"/>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mediahub.unl.edu/media/411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maoh_RPp0wU?feature=oembed" TargetMode="Externa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rmtoschool.org/our-work/early-care-and-education"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https://www.localharvest.org/"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myplate-prod.azureedge.net/sites/default/files/2020-12/HealthyTipsforPickyEaters_031418_508.pdf" TargetMode="External"/><Relationship Id="rId7" Type="http://schemas.openxmlformats.org/officeDocument/2006/relationships/hyperlink" Target="https://www.sesamestreet.org/toolkits/food/resourc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theicn.org/resources/1481/grab-in-5/116663/5-ways-to-grocery-shop-with-kids.pdf"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ns.usda.gov/tn/grow-it" TargetMode="External"/><Relationship Id="rId7" Type="http://schemas.openxmlformats.org/officeDocument/2006/relationships/hyperlink" Target="https://theicn.org/icn-resources-a-z/usda-standardized-recipes" TargetMode="External"/><Relationship Id="rId12"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hyperlink" Target="https://d3knp61p33sjvn.cloudfront.net/2016/02/FamilyStyleDiningToolkit.pdf"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hyperlink" Target="http://bkc-od-media.vmhost.psu.edu/documents/Lunches1406.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30448A-765C-4CD8-86AE-4745F0F6BECB}"/>
              </a:ext>
            </a:extLst>
          </p:cNvPr>
          <p:cNvGrpSpPr/>
          <p:nvPr/>
        </p:nvGrpSpPr>
        <p:grpSpPr>
          <a:xfrm>
            <a:off x="643624" y="811205"/>
            <a:ext cx="8237498" cy="1867383"/>
            <a:chOff x="643624" y="811205"/>
            <a:chExt cx="8237498" cy="1867383"/>
          </a:xfrm>
        </p:grpSpPr>
        <p:pic>
          <p:nvPicPr>
            <p:cNvPr id="9" name="Picture 8">
              <a:extLst>
                <a:ext uri="{FF2B5EF4-FFF2-40B4-BE49-F238E27FC236}">
                  <a16:creationId xmlns:a16="http://schemas.microsoft.com/office/drawing/2014/main" id="{4EB6DEBF-2084-40EB-87B2-EF1EBAEBDB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624" y="811205"/>
              <a:ext cx="2786343" cy="1667779"/>
            </a:xfrm>
            <a:prstGeom prst="rect">
              <a:avLst/>
            </a:prstGeom>
          </p:spPr>
        </p:pic>
        <p:sp>
          <p:nvSpPr>
            <p:cNvPr id="10" name="Subtitle 2">
              <a:extLst>
                <a:ext uri="{FF2B5EF4-FFF2-40B4-BE49-F238E27FC236}">
                  <a16:creationId xmlns:a16="http://schemas.microsoft.com/office/drawing/2014/main" id="{7C533BCE-84BB-4936-97CE-9D8B6130359F}"/>
                </a:ext>
              </a:extLst>
            </p:cNvPr>
            <p:cNvSpPr txBox="1">
              <a:spLocks/>
            </p:cNvSpPr>
            <p:nvPr/>
          </p:nvSpPr>
          <p:spPr>
            <a:xfrm>
              <a:off x="3590835" y="1411125"/>
              <a:ext cx="5290287" cy="1267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otham" panose="0200050402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otham" panose="0200050402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otham" panose="0200050402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b="1" dirty="0">
                  <a:solidFill>
                    <a:srgbClr val="00426A"/>
                  </a:solidFill>
                  <a:latin typeface="Times New Roman" panose="02020603050405020304" pitchFamily="18" charset="0"/>
                  <a:cs typeface="Times New Roman" panose="02020603050405020304" pitchFamily="18" charset="0"/>
                </a:rPr>
                <a:t>Nourishing Preschoolers</a:t>
              </a:r>
            </a:p>
          </p:txBody>
        </p:sp>
        <p:cxnSp>
          <p:nvCxnSpPr>
            <p:cNvPr id="11" name="Straight Connector 10">
              <a:extLst>
                <a:ext uri="{FF2B5EF4-FFF2-40B4-BE49-F238E27FC236}">
                  <a16:creationId xmlns:a16="http://schemas.microsoft.com/office/drawing/2014/main" id="{59CE4130-A349-4F75-96E7-6D81BDF8C30A}"/>
                </a:ext>
              </a:extLst>
            </p:cNvPr>
            <p:cNvCxnSpPr/>
            <p:nvPr/>
          </p:nvCxnSpPr>
          <p:spPr>
            <a:xfrm>
              <a:off x="3429967" y="892098"/>
              <a:ext cx="0" cy="1586886"/>
            </a:xfrm>
            <a:prstGeom prst="line">
              <a:avLst/>
            </a:prstGeom>
            <a:ln w="31750">
              <a:solidFill>
                <a:srgbClr val="00426A"/>
              </a:solidFill>
            </a:ln>
          </p:spPr>
          <p:style>
            <a:lnRef idx="1">
              <a:schemeClr val="accent1"/>
            </a:lnRef>
            <a:fillRef idx="0">
              <a:schemeClr val="accent1"/>
            </a:fillRef>
            <a:effectRef idx="0">
              <a:schemeClr val="accent1"/>
            </a:effectRef>
            <a:fontRef idx="minor">
              <a:schemeClr val="tx1"/>
            </a:fontRef>
          </p:style>
        </p:cxnSp>
      </p:grpSp>
      <p:sp>
        <p:nvSpPr>
          <p:cNvPr id="15" name="Subtitle 2">
            <a:extLst>
              <a:ext uri="{FF2B5EF4-FFF2-40B4-BE49-F238E27FC236}">
                <a16:creationId xmlns:a16="http://schemas.microsoft.com/office/drawing/2014/main" id="{62D4522A-3A7F-40D7-AAB1-514D2BD0BA9F}"/>
              </a:ext>
            </a:extLst>
          </p:cNvPr>
          <p:cNvSpPr>
            <a:spLocks noGrp="1"/>
          </p:cNvSpPr>
          <p:nvPr>
            <p:ph type="subTitle" idx="1"/>
          </p:nvPr>
        </p:nvSpPr>
        <p:spPr>
          <a:xfrm>
            <a:off x="1613211" y="3873236"/>
            <a:ext cx="6411950" cy="1267463"/>
          </a:xfrm>
        </p:spPr>
        <p:txBody>
          <a:bodyPr>
            <a:normAutofit/>
          </a:bodyPr>
          <a:lstStyle/>
          <a:p>
            <a:r>
              <a:rPr lang="en-US" i="1" dirty="0">
                <a:solidFill>
                  <a:srgbClr val="00426A"/>
                </a:solidFill>
                <a:cs typeface="Times New Roman" panose="02020603050405020304" pitchFamily="18" charset="0"/>
              </a:rPr>
              <a:t>Insert your trainer info here, e.g. Name, credentials, contact info</a:t>
            </a:r>
            <a:br>
              <a:rPr lang="en-US" i="1" dirty="0">
                <a:solidFill>
                  <a:srgbClr val="00426A"/>
                </a:solidFill>
                <a:cs typeface="Times New Roman" panose="02020603050405020304" pitchFamily="18" charset="0"/>
              </a:rPr>
            </a:br>
            <a:r>
              <a:rPr lang="en-US" i="1" dirty="0">
                <a:solidFill>
                  <a:srgbClr val="00426A"/>
                </a:solidFill>
                <a:cs typeface="Times New Roman" panose="02020603050405020304" pitchFamily="18" charset="0"/>
              </a:rPr>
              <a:t>Date of training</a:t>
            </a:r>
          </a:p>
        </p:txBody>
      </p:sp>
      <p:sp>
        <p:nvSpPr>
          <p:cNvPr id="8" name="TextBox 7">
            <a:extLst>
              <a:ext uri="{FF2B5EF4-FFF2-40B4-BE49-F238E27FC236}">
                <a16:creationId xmlns:a16="http://schemas.microsoft.com/office/drawing/2014/main" id="{C545BBEF-1729-D76B-F7FD-44300A2191A8}"/>
              </a:ext>
            </a:extLst>
          </p:cNvPr>
          <p:cNvSpPr txBox="1"/>
          <p:nvPr/>
        </p:nvSpPr>
        <p:spPr>
          <a:xfrm>
            <a:off x="643624" y="5965902"/>
            <a:ext cx="2947211" cy="369332"/>
          </a:xfrm>
          <a:prstGeom prst="rect">
            <a:avLst/>
          </a:prstGeom>
          <a:noFill/>
        </p:spPr>
        <p:txBody>
          <a:bodyPr wrap="square" rtlCol="0">
            <a:spAutoFit/>
          </a:bodyPr>
          <a:lstStyle/>
          <a:p>
            <a:r>
              <a:rPr lang="en-US" b="1" dirty="0">
                <a:latin typeface="Montserrat" panose="00000500000000000000" pitchFamily="2" charset="0"/>
              </a:rPr>
              <a:t>Insert your logo here</a:t>
            </a:r>
          </a:p>
        </p:txBody>
      </p:sp>
    </p:spTree>
    <p:extLst>
      <p:ext uri="{BB962C8B-B14F-4D97-AF65-F5344CB8AC3E}">
        <p14:creationId xmlns:p14="http://schemas.microsoft.com/office/powerpoint/2010/main" val="1800032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19" y="1161288"/>
            <a:ext cx="4002735" cy="1124712"/>
          </a:xfrm>
        </p:spPr>
        <p:txBody>
          <a:bodyPr anchor="b">
            <a:normAutofit/>
          </a:bodyPr>
          <a:lstStyle/>
          <a:p>
            <a:r>
              <a:rPr lang="en-US" dirty="0"/>
              <a:t>Choking Hazards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19" y="2718054"/>
            <a:ext cx="3614807" cy="3207258"/>
          </a:xfrm>
        </p:spPr>
        <p:txBody>
          <a:bodyPr anchor="t">
            <a:normAutofit fontScale="85000" lnSpcReduction="10000"/>
          </a:bodyPr>
          <a:lstStyle/>
          <a:p>
            <a:pPr marL="0" indent="0">
              <a:spcBef>
                <a:spcPts val="1200"/>
              </a:spcBef>
              <a:buNone/>
            </a:pPr>
            <a:r>
              <a:rPr lang="en-US" sz="2400" dirty="0"/>
              <a:t>Hot dogs</a:t>
            </a:r>
          </a:p>
          <a:p>
            <a:pPr marL="0" indent="0">
              <a:spcBef>
                <a:spcPts val="1200"/>
              </a:spcBef>
              <a:buNone/>
            </a:pPr>
            <a:r>
              <a:rPr lang="en-US" sz="2400" dirty="0"/>
              <a:t>Whole grapes</a:t>
            </a:r>
          </a:p>
          <a:p>
            <a:pPr marL="0" indent="0">
              <a:spcBef>
                <a:spcPts val="1200"/>
              </a:spcBef>
              <a:buNone/>
            </a:pPr>
            <a:r>
              <a:rPr lang="en-US" sz="2400" dirty="0"/>
              <a:t>Cherry tomatoes</a:t>
            </a:r>
          </a:p>
          <a:p>
            <a:pPr marL="0" indent="0">
              <a:spcBef>
                <a:spcPts val="1200"/>
              </a:spcBef>
              <a:buNone/>
            </a:pPr>
            <a:r>
              <a:rPr lang="en-US" sz="2400" dirty="0"/>
              <a:t>Dried fruit</a:t>
            </a:r>
          </a:p>
          <a:p>
            <a:pPr marL="0" indent="0">
              <a:spcBef>
                <a:spcPts val="1200"/>
              </a:spcBef>
              <a:buNone/>
            </a:pPr>
            <a:r>
              <a:rPr lang="en-US" sz="2400" dirty="0"/>
              <a:t>Nuts and seeds</a:t>
            </a:r>
          </a:p>
          <a:p>
            <a:pPr marL="0" indent="0">
              <a:spcBef>
                <a:spcPts val="1200"/>
              </a:spcBef>
              <a:buNone/>
            </a:pPr>
            <a:r>
              <a:rPr lang="en-US" sz="2400" dirty="0"/>
              <a:t>Chunks of meat or cheese</a:t>
            </a:r>
          </a:p>
          <a:p>
            <a:pPr marL="0" indent="0">
              <a:spcBef>
                <a:spcPts val="1200"/>
              </a:spcBef>
              <a:buNone/>
            </a:pPr>
            <a:r>
              <a:rPr lang="en-US" sz="2400" dirty="0"/>
              <a:t>Popcorn</a:t>
            </a:r>
          </a:p>
          <a:p>
            <a:pPr marL="0" indent="0">
              <a:spcBef>
                <a:spcPts val="1200"/>
              </a:spcBef>
              <a:buNone/>
            </a:pPr>
            <a:r>
              <a:rPr lang="en-US" sz="2400" dirty="0"/>
              <a:t>Chunks of raw vegetables</a:t>
            </a:r>
          </a:p>
          <a:p>
            <a:endParaRPr lang="en-US" sz="2400" dirty="0"/>
          </a:p>
          <a:p>
            <a:endParaRPr lang="en-US" sz="1500" dirty="0"/>
          </a:p>
        </p:txBody>
      </p:sp>
    </p:spTree>
    <p:extLst>
      <p:ext uri="{BB962C8B-B14F-4D97-AF65-F5344CB8AC3E}">
        <p14:creationId xmlns:p14="http://schemas.microsoft.com/office/powerpoint/2010/main" val="227863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0" y="996922"/>
            <a:ext cx="4107573" cy="2432078"/>
          </a:xfrm>
        </p:spPr>
        <p:txBody>
          <a:bodyPr>
            <a:noAutofit/>
          </a:bodyPr>
          <a:lstStyle/>
          <a:p>
            <a:r>
              <a:rPr lang="en-US" dirty="0"/>
              <a:t>How can providers support development during mealtime?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5041197" y="4172610"/>
            <a:ext cx="4251774" cy="3843666"/>
          </a:xfrm>
        </p:spPr>
        <p:txBody>
          <a:bodyPr>
            <a:normAutofit/>
          </a:bodyPr>
          <a:lstStyle/>
          <a:p>
            <a:pPr marL="0" indent="0">
              <a:buNone/>
            </a:pPr>
            <a:r>
              <a:rPr lang="en-US" sz="2800" dirty="0"/>
              <a:t>Physical </a:t>
            </a:r>
          </a:p>
          <a:p>
            <a:pPr marL="0" indent="0">
              <a:buNone/>
            </a:pPr>
            <a:r>
              <a:rPr lang="en-US" sz="2800" dirty="0"/>
              <a:t>Cognitive </a:t>
            </a:r>
          </a:p>
          <a:p>
            <a:pPr marL="0" indent="0">
              <a:buNone/>
            </a:pPr>
            <a:r>
              <a:rPr lang="en-US" sz="2800" dirty="0"/>
              <a:t>Social and Emotional</a:t>
            </a:r>
          </a:p>
          <a:p>
            <a:pPr marL="0" indent="0">
              <a:buNone/>
            </a:pPr>
            <a:r>
              <a:rPr lang="en-US" sz="2800" dirty="0"/>
              <a:t>Language </a:t>
            </a:r>
          </a:p>
          <a:p>
            <a:pPr marL="0" indent="0">
              <a:spcBef>
                <a:spcPts val="0"/>
              </a:spcBef>
              <a:buNone/>
            </a:pPr>
            <a:r>
              <a:rPr lang="en-US" sz="2800" dirty="0"/>
              <a:t>   </a:t>
            </a:r>
          </a:p>
        </p:txBody>
      </p:sp>
    </p:spTree>
    <p:extLst>
      <p:ext uri="{BB962C8B-B14F-4D97-AF65-F5344CB8AC3E}">
        <p14:creationId xmlns:p14="http://schemas.microsoft.com/office/powerpoint/2010/main" val="141350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6414702" cy="1325563"/>
          </a:xfrm>
        </p:spPr>
        <p:txBody>
          <a:bodyPr>
            <a:noAutofit/>
          </a:bodyPr>
          <a:lstStyle/>
          <a:p>
            <a:r>
              <a:rPr kumimoji="0" lang="en-US" b="1" i="0" u="none" strike="noStrike" kern="1200" cap="none" spc="0" normalizeH="0" baseline="0" noProof="0" dirty="0">
                <a:ln>
                  <a:noFill/>
                </a:ln>
                <a:solidFill>
                  <a:srgbClr val="00426A"/>
                </a:solidFill>
                <a:effectLst/>
                <a:uLnTx/>
                <a:uFillTx/>
                <a:cs typeface="Times New Roman" panose="02020603050405020304" pitchFamily="18" charset="0"/>
              </a:rPr>
              <a:t>Identify the role of ECE professionals in nurturing healthy eaters</a:t>
            </a:r>
            <a:endParaRPr lang="en-US" b="1" dirty="0">
              <a:solidFill>
                <a:srgbClr val="00426A"/>
              </a:solidFill>
              <a:cs typeface="Times New Roman" panose="02020603050405020304" pitchFamily="18" charset="0"/>
            </a:endParaRPr>
          </a:p>
        </p:txBody>
      </p:sp>
      <p:pic>
        <p:nvPicPr>
          <p:cNvPr id="5" name="Picture 4">
            <a:extLst>
              <a:ext uri="{FF2B5EF4-FFF2-40B4-BE49-F238E27FC236}">
                <a16:creationId xmlns:a16="http://schemas.microsoft.com/office/drawing/2014/main" id="{75A3D33D-5DEC-4192-AD9B-6F4341AA88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202657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dirty="0"/>
              <a:t>Healthy Feeding Practices	</a:t>
            </a:r>
          </a:p>
        </p:txBody>
      </p:sp>
      <p:sp>
        <p:nvSpPr>
          <p:cNvPr id="3" name="Content Placeholder 2"/>
          <p:cNvSpPr>
            <a:spLocks noGrp="1"/>
          </p:cNvSpPr>
          <p:nvPr>
            <p:ph idx="1"/>
          </p:nvPr>
        </p:nvSpPr>
        <p:spPr>
          <a:xfrm>
            <a:off x="3724073" y="2305870"/>
            <a:ext cx="4939867" cy="3917950"/>
          </a:xfrm>
        </p:spPr>
        <p:txBody>
          <a:bodyPr>
            <a:normAutofit fontScale="92500" lnSpcReduction="10000"/>
          </a:bodyPr>
          <a:lstStyle/>
          <a:p>
            <a:pPr>
              <a:spcBef>
                <a:spcPts val="1200"/>
              </a:spcBef>
              <a:buClr>
                <a:srgbClr val="00426A"/>
              </a:buClr>
            </a:pPr>
            <a:r>
              <a:rPr lang="en-US" sz="2400" dirty="0"/>
              <a:t>Create a consistent meal/snack routine with adequate time so children are not rushed</a:t>
            </a:r>
          </a:p>
          <a:p>
            <a:pPr>
              <a:spcBef>
                <a:spcPts val="1200"/>
              </a:spcBef>
              <a:buClr>
                <a:srgbClr val="00426A"/>
              </a:buClr>
            </a:pPr>
            <a:r>
              <a:rPr lang="en-US" sz="2400" dirty="0"/>
              <a:t>Provide a variety of healthy options</a:t>
            </a:r>
          </a:p>
          <a:p>
            <a:pPr>
              <a:spcBef>
                <a:spcPts val="1200"/>
              </a:spcBef>
              <a:buClr>
                <a:srgbClr val="00426A"/>
              </a:buClr>
            </a:pPr>
            <a:r>
              <a:rPr lang="en-US" sz="2400" dirty="0"/>
              <a:t>Maintain a relaxed, pleasant environment during meals and snacks</a:t>
            </a:r>
          </a:p>
          <a:p>
            <a:pPr>
              <a:spcBef>
                <a:spcPts val="1200"/>
              </a:spcBef>
              <a:buClr>
                <a:srgbClr val="00426A"/>
              </a:buClr>
            </a:pPr>
            <a:r>
              <a:rPr lang="en-US" sz="2400" dirty="0"/>
              <a:t>Minimize mealtime distractions</a:t>
            </a:r>
          </a:p>
          <a:p>
            <a:pPr>
              <a:spcBef>
                <a:spcPts val="1200"/>
              </a:spcBef>
              <a:buClr>
                <a:srgbClr val="00426A"/>
              </a:buClr>
            </a:pPr>
            <a:r>
              <a:rPr lang="en-US" sz="2400" dirty="0"/>
              <a:t>Eat with children</a:t>
            </a:r>
          </a:p>
          <a:p>
            <a:pPr>
              <a:spcBef>
                <a:spcPts val="1200"/>
              </a:spcBef>
              <a:buClr>
                <a:srgbClr val="00426A"/>
              </a:buClr>
            </a:pPr>
            <a:r>
              <a:rPr lang="en-US" sz="2400" dirty="0"/>
              <a:t>Implement Family Style Dining</a:t>
            </a:r>
          </a:p>
          <a:p>
            <a:pPr marL="342900" lvl="1" indent="0">
              <a:buNone/>
            </a:pPr>
            <a:endParaRPr lang="en-US" sz="21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711" r="2185"/>
          <a:stretch/>
        </p:blipFill>
        <p:spPr>
          <a:xfrm>
            <a:off x="20" y="10"/>
            <a:ext cx="3476673" cy="6857990"/>
          </a:xfrm>
          <a:prstGeom prst="rect">
            <a:avLst/>
          </a:prstGeom>
          <a:effectLst/>
        </p:spPr>
      </p:pic>
    </p:spTree>
    <p:extLst>
      <p:ext uri="{BB962C8B-B14F-4D97-AF65-F5344CB8AC3E}">
        <p14:creationId xmlns:p14="http://schemas.microsoft.com/office/powerpoint/2010/main" val="28668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C05B2-7F02-4CF0-99F9-DA3178352C7A}"/>
              </a:ext>
            </a:extLst>
          </p:cNvPr>
          <p:cNvSpPr>
            <a:spLocks noGrp="1"/>
          </p:cNvSpPr>
          <p:nvPr>
            <p:ph type="title"/>
          </p:nvPr>
        </p:nvSpPr>
        <p:spPr/>
        <p:txBody>
          <a:bodyPr/>
          <a:lstStyle/>
          <a:p>
            <a:r>
              <a:rPr lang="en-US" b="1" dirty="0">
                <a:solidFill>
                  <a:srgbClr val="00426A"/>
                </a:solidFill>
                <a:cs typeface="Times New Roman" panose="02020603050405020304" pitchFamily="18" charset="0"/>
              </a:rPr>
              <a:t>Division of Responsibility</a:t>
            </a:r>
          </a:p>
        </p:txBody>
      </p:sp>
      <p:graphicFrame>
        <p:nvGraphicFramePr>
          <p:cNvPr id="4" name="Table 4">
            <a:extLst>
              <a:ext uri="{FF2B5EF4-FFF2-40B4-BE49-F238E27FC236}">
                <a16:creationId xmlns:a16="http://schemas.microsoft.com/office/drawing/2014/main" id="{CC200EC8-20F7-4D46-828B-85F69ECCCE25}"/>
              </a:ext>
            </a:extLst>
          </p:cNvPr>
          <p:cNvGraphicFramePr>
            <a:graphicFrameLocks noGrp="1"/>
          </p:cNvGraphicFramePr>
          <p:nvPr/>
        </p:nvGraphicFramePr>
        <p:xfrm>
          <a:off x="731520" y="1397000"/>
          <a:ext cx="7783830" cy="4328160"/>
        </p:xfrm>
        <a:graphic>
          <a:graphicData uri="http://schemas.openxmlformats.org/drawingml/2006/table">
            <a:tbl>
              <a:tblPr firstRow="1" bandRow="1">
                <a:tableStyleId>{5C22544A-7EE6-4342-B048-85BDC9FD1C3A}</a:tableStyleId>
              </a:tblPr>
              <a:tblGrid>
                <a:gridCol w="3891915">
                  <a:extLst>
                    <a:ext uri="{9D8B030D-6E8A-4147-A177-3AD203B41FA5}">
                      <a16:colId xmlns:a16="http://schemas.microsoft.com/office/drawing/2014/main" val="597711805"/>
                    </a:ext>
                  </a:extLst>
                </a:gridCol>
                <a:gridCol w="3891915">
                  <a:extLst>
                    <a:ext uri="{9D8B030D-6E8A-4147-A177-3AD203B41FA5}">
                      <a16:colId xmlns:a16="http://schemas.microsoft.com/office/drawing/2014/main" val="2823811240"/>
                    </a:ext>
                  </a:extLst>
                </a:gridCol>
              </a:tblGrid>
              <a:tr h="370840">
                <a:tc>
                  <a:txBody>
                    <a:bodyPr/>
                    <a:lstStyle/>
                    <a:p>
                      <a:r>
                        <a:rPr lang="en-US" sz="2000" dirty="0">
                          <a:latin typeface="Montserrat" panose="00000500000000000000" pitchFamily="2" charset="0"/>
                        </a:rPr>
                        <a:t>Adults are responsible for:</a:t>
                      </a:r>
                    </a:p>
                  </a:txBody>
                  <a:tcPr>
                    <a:solidFill>
                      <a:srgbClr val="00426A"/>
                    </a:solidFill>
                  </a:tcPr>
                </a:tc>
                <a:tc>
                  <a:txBody>
                    <a:bodyPr/>
                    <a:lstStyle/>
                    <a:p>
                      <a:r>
                        <a:rPr lang="en-US" sz="2000" dirty="0">
                          <a:latin typeface="Montserrat" panose="00000500000000000000" pitchFamily="2" charset="0"/>
                        </a:rPr>
                        <a:t>Infants are responsible:</a:t>
                      </a:r>
                    </a:p>
                  </a:txBody>
                  <a:tcPr>
                    <a:solidFill>
                      <a:srgbClr val="00426A"/>
                    </a:solidFill>
                  </a:tcPr>
                </a:tc>
                <a:extLst>
                  <a:ext uri="{0D108BD9-81ED-4DB2-BD59-A6C34878D82A}">
                    <a16:rowId xmlns:a16="http://schemas.microsoft.com/office/drawing/2014/main" val="3393402708"/>
                  </a:ext>
                </a:extLst>
              </a:tr>
              <a:tr h="370840">
                <a:tc>
                  <a:txBody>
                    <a:bodyPr/>
                    <a:lstStyle/>
                    <a:p>
                      <a:pPr marL="285750" indent="-285750">
                        <a:buFont typeface="Arial" panose="020B0604020202020204" pitchFamily="34" charset="0"/>
                        <a:buChar char="•"/>
                      </a:pPr>
                      <a:r>
                        <a:rPr lang="en-US" sz="2000" b="1" dirty="0">
                          <a:latin typeface="Montserrat" panose="00000500000000000000" pitchFamily="2" charset="0"/>
                        </a:rPr>
                        <a:t>What</a:t>
                      </a:r>
                      <a:r>
                        <a:rPr lang="en-US" sz="2000" dirty="0">
                          <a:latin typeface="Montserrat" panose="00000500000000000000" pitchFamily="2" charset="0"/>
                        </a:rPr>
                        <a:t> to feed</a:t>
                      </a: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When</a:t>
                      </a:r>
                      <a:r>
                        <a:rPr lang="en-US" sz="2000" dirty="0">
                          <a:latin typeface="Montserrat" panose="00000500000000000000" pitchFamily="2" charset="0"/>
                        </a:rPr>
                        <a:t>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How</a:t>
                      </a:r>
                      <a:r>
                        <a:rPr lang="en-US" sz="2000" dirty="0">
                          <a:latin typeface="Montserrat" panose="00000500000000000000" pitchFamily="2" charset="0"/>
                        </a:rPr>
                        <a:t> much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Whether</a:t>
                      </a:r>
                      <a:r>
                        <a:rPr lang="en-US" sz="2000" dirty="0">
                          <a:latin typeface="Montserrat" panose="00000500000000000000" pitchFamily="2" charset="0"/>
                        </a:rPr>
                        <a:t> they eat what is offered</a:t>
                      </a:r>
                    </a:p>
                    <a:p>
                      <a:endParaRPr lang="en-US" sz="2000" dirty="0">
                        <a:latin typeface="Montserrat" panose="00000500000000000000" pitchFamily="2" charset="0"/>
                      </a:endParaRPr>
                    </a:p>
                  </a:txBody>
                  <a:tcPr>
                    <a:solidFill>
                      <a:schemeClr val="accent1">
                        <a:lumMod val="20000"/>
                        <a:lumOff val="80000"/>
                      </a:schemeClr>
                    </a:solidFill>
                  </a:tcPr>
                </a:tc>
                <a:extLst>
                  <a:ext uri="{0D108BD9-81ED-4DB2-BD59-A6C34878D82A}">
                    <a16:rowId xmlns:a16="http://schemas.microsoft.com/office/drawing/2014/main" val="733455856"/>
                  </a:ext>
                </a:extLst>
              </a:tr>
              <a:tr h="213360">
                <a:tc>
                  <a:txBody>
                    <a:bodyPr/>
                    <a:lstStyle/>
                    <a:p>
                      <a:pPr marL="0" algn="l" defTabSz="914400" rtl="0" eaLnBrk="1" latinLnBrk="0" hangingPunct="1"/>
                      <a:r>
                        <a:rPr lang="en-US" sz="2000" b="1" kern="1200" dirty="0">
                          <a:solidFill>
                            <a:schemeClr val="lt1"/>
                          </a:solidFill>
                          <a:latin typeface="Montserrat" panose="00000500000000000000" pitchFamily="2" charset="0"/>
                          <a:ea typeface="+mn-ea"/>
                          <a:cs typeface="+mn-cs"/>
                        </a:rPr>
                        <a:t>Adults are responsible for:</a:t>
                      </a:r>
                    </a:p>
                  </a:txBody>
                  <a:tcPr>
                    <a:solidFill>
                      <a:srgbClr val="00426A"/>
                    </a:solidFill>
                  </a:tcPr>
                </a:tc>
                <a:tc>
                  <a:txBody>
                    <a:bodyPr/>
                    <a:lstStyle/>
                    <a:p>
                      <a:pPr marL="0" algn="l" defTabSz="914400" rtl="0" eaLnBrk="1" latinLnBrk="0" hangingPunct="1"/>
                      <a:r>
                        <a:rPr lang="en-US" sz="2000" b="1" kern="1200" dirty="0">
                          <a:solidFill>
                            <a:schemeClr val="lt1"/>
                          </a:solidFill>
                          <a:latin typeface="Montserrat" panose="00000500000000000000" pitchFamily="2" charset="0"/>
                          <a:ea typeface="+mn-ea"/>
                          <a:cs typeface="+mn-cs"/>
                        </a:rPr>
                        <a:t>Toddlers &amp; Preschoolers are responsible:</a:t>
                      </a:r>
                    </a:p>
                  </a:txBody>
                  <a:tcPr>
                    <a:solidFill>
                      <a:srgbClr val="00426A"/>
                    </a:solidFill>
                  </a:tcPr>
                </a:tc>
                <a:extLst>
                  <a:ext uri="{0D108BD9-81ED-4DB2-BD59-A6C34878D82A}">
                    <a16:rowId xmlns:a16="http://schemas.microsoft.com/office/drawing/2014/main" val="76768656"/>
                  </a:ext>
                </a:extLst>
              </a:tr>
              <a:tr h="2133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What</a:t>
                      </a:r>
                      <a:r>
                        <a:rPr lang="en-US" sz="2000" dirty="0">
                          <a:latin typeface="Montserrat" panose="00000500000000000000" pitchFamily="2" charset="0"/>
                        </a:rPr>
                        <a:t> to 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When</a:t>
                      </a:r>
                      <a:r>
                        <a:rPr lang="en-US" sz="2000" dirty="0">
                          <a:latin typeface="Montserrat" panose="00000500000000000000" pitchFamily="2" charset="0"/>
                        </a:rPr>
                        <a:t> to feed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Where</a:t>
                      </a:r>
                      <a:r>
                        <a:rPr lang="en-US" sz="2000" dirty="0">
                          <a:latin typeface="Montserrat" panose="00000500000000000000" pitchFamily="2" charset="0"/>
                        </a:rPr>
                        <a:t> to feed</a:t>
                      </a:r>
                    </a:p>
                    <a:p>
                      <a:pPr marL="0" algn="l" defTabSz="914400" rtl="0" eaLnBrk="1" latinLnBrk="0" hangingPunct="1"/>
                      <a:endParaRPr lang="en-US" sz="2000" b="1" kern="1200" dirty="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How </a:t>
                      </a:r>
                      <a:r>
                        <a:rPr lang="en-US" sz="2000" b="0" dirty="0">
                          <a:latin typeface="Montserrat" panose="00000500000000000000" pitchFamily="2" charset="0"/>
                        </a:rPr>
                        <a:t>much to eat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Montserrat" panose="00000500000000000000" pitchFamily="2" charset="0"/>
                        </a:rPr>
                        <a:t>Whether</a:t>
                      </a:r>
                      <a:r>
                        <a:rPr lang="en-US" sz="2000" dirty="0">
                          <a:latin typeface="Montserrat" panose="00000500000000000000" pitchFamily="2" charset="0"/>
                        </a:rPr>
                        <a:t> they eat what is offered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latin typeface="Montserrat" panose="00000500000000000000" pitchFamily="2" charset="0"/>
                      </a:endParaRPr>
                    </a:p>
                    <a:p>
                      <a:pPr marL="0" algn="l" defTabSz="914400" rtl="0" eaLnBrk="1" latinLnBrk="0" hangingPunct="1"/>
                      <a:endParaRPr lang="en-US" sz="2000" b="1" kern="1200" dirty="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val="15177933"/>
                  </a:ext>
                </a:extLst>
              </a:tr>
            </a:tbl>
          </a:graphicData>
        </a:graphic>
      </p:graphicFrame>
    </p:spTree>
    <p:extLst>
      <p:ext uri="{BB962C8B-B14F-4D97-AF65-F5344CB8AC3E}">
        <p14:creationId xmlns:p14="http://schemas.microsoft.com/office/powerpoint/2010/main" val="162303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vert="horz" lIns="91440" tIns="45720" rIns="91440" bIns="45720" rtlCol="0" anchor="b">
            <a:normAutofit/>
          </a:bodyPr>
          <a:lstStyle/>
          <a:p>
            <a:br>
              <a:rPr lang="en-US" sz="2700" dirty="0">
                <a:cs typeface="Times New Roman" panose="02020603050405020304" pitchFamily="18" charset="0"/>
              </a:rPr>
            </a:br>
            <a:r>
              <a:rPr lang="en-US" sz="2700" dirty="0">
                <a:cs typeface="Times New Roman" panose="02020603050405020304" pitchFamily="18" charset="0"/>
              </a:rPr>
              <a:t>Role of Adults in the Division of Responsibility </a:t>
            </a:r>
            <a:br>
              <a:rPr lang="en-US" sz="2700" dirty="0">
                <a:cs typeface="Times New Roman" panose="02020603050405020304" pitchFamily="18" charset="0"/>
              </a:rPr>
            </a:br>
            <a:endParaRPr lang="en-US" sz="2700" dirty="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5581" r="5805"/>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2" name="Content Placeholder 11"/>
          <p:cNvSpPr>
            <a:spLocks noGrp="1"/>
          </p:cNvSpPr>
          <p:nvPr>
            <p:ph idx="1"/>
          </p:nvPr>
        </p:nvSpPr>
        <p:spPr>
          <a:xfrm>
            <a:off x="4813300" y="2119312"/>
            <a:ext cx="3968747" cy="4248149"/>
          </a:xfrm>
        </p:spPr>
        <p:txBody>
          <a:bodyPr vert="horz" lIns="91440" tIns="45720" rIns="91440" bIns="45720" rtlCol="0">
            <a:normAutofit/>
          </a:bodyPr>
          <a:lstStyle/>
          <a:p>
            <a:pPr marL="0" indent="0">
              <a:spcBef>
                <a:spcPts val="1200"/>
              </a:spcBef>
              <a:buNone/>
            </a:pPr>
            <a:r>
              <a:rPr lang="en-US" sz="2000" dirty="0"/>
              <a:t>Pay attention to and respond to children’s hunger and fullness cues</a:t>
            </a:r>
          </a:p>
          <a:p>
            <a:pPr marL="0" indent="0">
              <a:spcBef>
                <a:spcPts val="1200"/>
              </a:spcBef>
              <a:buNone/>
            </a:pPr>
            <a:r>
              <a:rPr lang="en-US" sz="2000" dirty="0"/>
              <a:t>Model table manners and social skills at mealtime</a:t>
            </a:r>
          </a:p>
          <a:p>
            <a:pPr marL="0" indent="0">
              <a:spcBef>
                <a:spcPts val="1200"/>
              </a:spcBef>
              <a:buNone/>
            </a:pPr>
            <a:r>
              <a:rPr lang="en-US" sz="2000" dirty="0"/>
              <a:t>Be considerate of children’s lack of food experience</a:t>
            </a:r>
          </a:p>
          <a:p>
            <a:pPr marL="0" indent="0">
              <a:spcBef>
                <a:spcPts val="1200"/>
              </a:spcBef>
              <a:buNone/>
            </a:pPr>
            <a:r>
              <a:rPr lang="en-US" sz="2000" dirty="0"/>
              <a:t>Choose and prepare food</a:t>
            </a:r>
          </a:p>
          <a:p>
            <a:pPr marL="0" indent="0">
              <a:spcBef>
                <a:spcPts val="1200"/>
              </a:spcBef>
              <a:buNone/>
            </a:pPr>
            <a:r>
              <a:rPr lang="en-US" sz="2000" dirty="0"/>
              <a:t>Make eating times pleasant</a:t>
            </a:r>
          </a:p>
          <a:p>
            <a:pPr marL="0" indent="0">
              <a:spcBef>
                <a:spcPts val="1200"/>
              </a:spcBef>
              <a:buNone/>
            </a:pPr>
            <a:r>
              <a:rPr lang="en-US" sz="2000" dirty="0"/>
              <a:t>Trust children’s choices relating to food</a:t>
            </a:r>
          </a:p>
        </p:txBody>
      </p:sp>
    </p:spTree>
    <p:extLst>
      <p:ext uri="{BB962C8B-B14F-4D97-AF65-F5344CB8AC3E}">
        <p14:creationId xmlns:p14="http://schemas.microsoft.com/office/powerpoint/2010/main" val="3056788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br>
              <a:rPr lang="en-US" sz="2800" dirty="0"/>
            </a:br>
            <a:r>
              <a:rPr lang="en-US" sz="2800" dirty="0"/>
              <a:t>Child Responsibilities</a:t>
            </a:r>
            <a:br>
              <a:rPr lang="en-US" sz="2800" dirty="0"/>
            </a:br>
            <a:endParaRPr lang="en-US" sz="2800" dirty="0"/>
          </a:p>
        </p:txBody>
      </p:sp>
      <p:sp>
        <p:nvSpPr>
          <p:cNvPr id="3" name="Content Placeholder 2"/>
          <p:cNvSpPr>
            <a:spLocks noGrp="1"/>
          </p:cNvSpPr>
          <p:nvPr>
            <p:ph idx="1"/>
          </p:nvPr>
        </p:nvSpPr>
        <p:spPr>
          <a:xfrm>
            <a:off x="3724073" y="2438400"/>
            <a:ext cx="4939867" cy="3785419"/>
          </a:xfrm>
        </p:spPr>
        <p:txBody>
          <a:bodyPr>
            <a:normAutofit/>
          </a:bodyPr>
          <a:lstStyle/>
          <a:p>
            <a:pPr marL="55562" indent="0">
              <a:spcBef>
                <a:spcPts val="2400"/>
              </a:spcBef>
              <a:buNone/>
            </a:pPr>
            <a:r>
              <a:rPr lang="en-US" sz="2400" dirty="0"/>
              <a:t>Eat the amount they need</a:t>
            </a:r>
          </a:p>
          <a:p>
            <a:pPr marL="55562" indent="0">
              <a:spcBef>
                <a:spcPts val="2400"/>
              </a:spcBef>
              <a:buNone/>
            </a:pPr>
            <a:r>
              <a:rPr lang="en-US" sz="2400" dirty="0"/>
              <a:t>Learn to eat the food adults eat</a:t>
            </a:r>
          </a:p>
          <a:p>
            <a:pPr marL="55562" indent="0">
              <a:spcBef>
                <a:spcPts val="2400"/>
              </a:spcBef>
              <a:buNone/>
            </a:pPr>
            <a:r>
              <a:rPr lang="en-US" sz="2400" dirty="0"/>
              <a:t>Learn table manners and social skills at mealtime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3262"/>
            <a:ext cx="3476673" cy="6626076"/>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E99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42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57"/>
            <a:ext cx="7886700" cy="1325563"/>
          </a:xfrm>
        </p:spPr>
        <p:txBody>
          <a:bodyPr/>
          <a:lstStyle/>
          <a:p>
            <a:pPr algn="ctr"/>
            <a:r>
              <a:rPr lang="en-US" dirty="0"/>
              <a:t>Whose Responsibility?</a:t>
            </a:r>
          </a:p>
        </p:txBody>
      </p:sp>
      <p:sp>
        <p:nvSpPr>
          <p:cNvPr id="3" name="Content Placeholder 2"/>
          <p:cNvSpPr>
            <a:spLocks noGrp="1"/>
          </p:cNvSpPr>
          <p:nvPr>
            <p:ph idx="1"/>
          </p:nvPr>
        </p:nvSpPr>
        <p:spPr>
          <a:xfrm>
            <a:off x="628649" y="2074250"/>
            <a:ext cx="7886700" cy="4351338"/>
          </a:xfrm>
        </p:spPr>
        <p:txBody>
          <a:bodyPr>
            <a:normAutofit/>
          </a:bodyPr>
          <a:lstStyle/>
          <a:p>
            <a:pPr marL="347663" indent="-347663">
              <a:buNone/>
            </a:pPr>
            <a:r>
              <a:rPr lang="en-US" sz="2400" dirty="0"/>
              <a:t>1. Pay attention to and respond to hunger and fullness cues</a:t>
            </a:r>
          </a:p>
          <a:p>
            <a:pPr marL="347663" indent="-347663">
              <a:buNone/>
            </a:pPr>
            <a:r>
              <a:rPr lang="en-US" sz="2400" dirty="0"/>
              <a:t>2. Learn to eat the food adults eat</a:t>
            </a:r>
          </a:p>
          <a:p>
            <a:pPr marL="347663" indent="-347663">
              <a:buNone/>
            </a:pPr>
            <a:r>
              <a:rPr lang="en-US" sz="2400" dirty="0"/>
              <a:t>3. Model table manners and social skills at mealtime</a:t>
            </a:r>
          </a:p>
          <a:p>
            <a:pPr marL="347663" indent="-347663">
              <a:buNone/>
            </a:pPr>
            <a:r>
              <a:rPr lang="en-US" sz="2400" dirty="0"/>
              <a:t>4. Eat the amount they need</a:t>
            </a:r>
          </a:p>
          <a:p>
            <a:pPr marL="347663" indent="-347663">
              <a:buNone/>
            </a:pPr>
            <a:r>
              <a:rPr lang="en-US" sz="2400" dirty="0"/>
              <a:t>5. Trust children’s choices relating to food</a:t>
            </a:r>
          </a:p>
          <a:p>
            <a:pPr marL="347663" indent="-347663">
              <a:buNone/>
            </a:pPr>
            <a:r>
              <a:rPr lang="en-US" sz="2400" dirty="0"/>
              <a:t>6. Grow predictably in the way that is right for them </a:t>
            </a:r>
          </a:p>
          <a:p>
            <a:pPr marL="347663" indent="-347663">
              <a:buNone/>
            </a:pPr>
            <a:r>
              <a:rPr lang="en-US" sz="2400" dirty="0"/>
              <a:t>7. Be considerate of children’s lack of food experience</a:t>
            </a:r>
          </a:p>
          <a:p>
            <a:pPr marL="0" indent="0">
              <a:buNone/>
            </a:pPr>
            <a:endParaRPr lang="en-US" sz="2000" dirty="0"/>
          </a:p>
          <a:p>
            <a:pPr marL="0" indent="0" algn="ctr">
              <a:buNone/>
            </a:pPr>
            <a:endParaRPr lang="en-US" sz="2250" dirty="0"/>
          </a:p>
          <a:p>
            <a:pPr marL="0" indent="0" algn="ctr">
              <a:buNone/>
            </a:pPr>
            <a:endParaRPr lang="en-US" sz="2250" dirty="0"/>
          </a:p>
          <a:p>
            <a:pPr marL="0" indent="0">
              <a:buNone/>
            </a:pPr>
            <a:endParaRPr lang="en-US" sz="2250" dirty="0"/>
          </a:p>
          <a:p>
            <a:pPr marL="0" indent="0">
              <a:buNone/>
            </a:pPr>
            <a:endParaRPr lang="en-US" sz="2250" dirty="0"/>
          </a:p>
          <a:p>
            <a:pPr marL="0" indent="0">
              <a:buNone/>
            </a:pPr>
            <a:endParaRPr lang="en-US" sz="2250" dirty="0"/>
          </a:p>
        </p:txBody>
      </p:sp>
      <p:sp>
        <p:nvSpPr>
          <p:cNvPr id="4" name="Title 1"/>
          <p:cNvSpPr txBox="1">
            <a:spLocks/>
          </p:cNvSpPr>
          <p:nvPr/>
        </p:nvSpPr>
        <p:spPr bwMode="auto">
          <a:xfrm>
            <a:off x="276726" y="1027909"/>
            <a:ext cx="8590547" cy="106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0"/>
              </a:spcBef>
              <a:spcAft>
                <a:spcPct val="0"/>
              </a:spcAft>
              <a:defRPr sz="3200" b="1" kern="1200">
                <a:solidFill>
                  <a:schemeClr val="tx2"/>
                </a:solidFill>
                <a:latin typeface="Sabon LT Std" panose="02020602060506020403" pitchFamily="18" charset="0"/>
                <a:ea typeface="+mj-ea"/>
                <a:cs typeface="+mj-cs"/>
              </a:defRPr>
            </a:lvl1pPr>
            <a:lvl2pPr algn="l" rtl="0" fontAlgn="base">
              <a:spcBef>
                <a:spcPct val="0"/>
              </a:spcBef>
              <a:spcAft>
                <a:spcPct val="0"/>
              </a:spcAft>
              <a:defRPr sz="3200" b="1">
                <a:solidFill>
                  <a:schemeClr val="tx2"/>
                </a:solidFill>
                <a:latin typeface="Arial Narrow" panose="020B0606020202030204" pitchFamily="34" charset="0"/>
              </a:defRPr>
            </a:lvl2pPr>
            <a:lvl3pPr algn="l" rtl="0" fontAlgn="base">
              <a:spcBef>
                <a:spcPct val="0"/>
              </a:spcBef>
              <a:spcAft>
                <a:spcPct val="0"/>
              </a:spcAft>
              <a:defRPr sz="3200" b="1">
                <a:solidFill>
                  <a:schemeClr val="tx2"/>
                </a:solidFill>
                <a:latin typeface="Arial Narrow" panose="020B0606020202030204" pitchFamily="34" charset="0"/>
              </a:defRPr>
            </a:lvl3pPr>
            <a:lvl4pPr algn="l" rtl="0" fontAlgn="base">
              <a:spcBef>
                <a:spcPct val="0"/>
              </a:spcBef>
              <a:spcAft>
                <a:spcPct val="0"/>
              </a:spcAft>
              <a:defRPr sz="3200" b="1">
                <a:solidFill>
                  <a:schemeClr val="tx2"/>
                </a:solidFill>
                <a:latin typeface="Arial Narrow" panose="020B0606020202030204" pitchFamily="34" charset="0"/>
              </a:defRPr>
            </a:lvl4pPr>
            <a:lvl5pPr algn="l" rtl="0" fontAlgn="base">
              <a:spcBef>
                <a:spcPct val="0"/>
              </a:spcBef>
              <a:spcAft>
                <a:spcPct val="0"/>
              </a:spcAft>
              <a:defRPr sz="3200" b="1">
                <a:solidFill>
                  <a:schemeClr val="tx2"/>
                </a:solidFill>
                <a:latin typeface="Arial Narrow" panose="020B0606020202030204" pitchFamily="34" charset="0"/>
              </a:defRPr>
            </a:lvl5pPr>
            <a:lvl6pPr marL="457200" algn="l" rtl="0" fontAlgn="base">
              <a:spcBef>
                <a:spcPct val="0"/>
              </a:spcBef>
              <a:spcAft>
                <a:spcPct val="0"/>
              </a:spcAft>
              <a:defRPr sz="3200" b="1">
                <a:solidFill>
                  <a:schemeClr val="tx2"/>
                </a:solidFill>
                <a:latin typeface="Arial Narrow" panose="020B0606020202030204" pitchFamily="34" charset="0"/>
              </a:defRPr>
            </a:lvl6pPr>
            <a:lvl7pPr marL="914400" algn="l" rtl="0" fontAlgn="base">
              <a:spcBef>
                <a:spcPct val="0"/>
              </a:spcBef>
              <a:spcAft>
                <a:spcPct val="0"/>
              </a:spcAft>
              <a:defRPr sz="3200" b="1">
                <a:solidFill>
                  <a:schemeClr val="tx2"/>
                </a:solidFill>
                <a:latin typeface="Arial Narrow" panose="020B0606020202030204" pitchFamily="34" charset="0"/>
              </a:defRPr>
            </a:lvl7pPr>
            <a:lvl8pPr marL="1371600" algn="l" rtl="0" fontAlgn="base">
              <a:spcBef>
                <a:spcPct val="0"/>
              </a:spcBef>
              <a:spcAft>
                <a:spcPct val="0"/>
              </a:spcAft>
              <a:defRPr sz="3200" b="1">
                <a:solidFill>
                  <a:schemeClr val="tx2"/>
                </a:solidFill>
                <a:latin typeface="Arial Narrow" panose="020B0606020202030204" pitchFamily="34" charset="0"/>
              </a:defRPr>
            </a:lvl8pPr>
            <a:lvl9pPr marL="1828800" algn="l" rtl="0" fontAlgn="base">
              <a:spcBef>
                <a:spcPct val="0"/>
              </a:spcBef>
              <a:spcAft>
                <a:spcPct val="0"/>
              </a:spcAft>
              <a:defRPr sz="3200" b="1">
                <a:solidFill>
                  <a:schemeClr val="tx2"/>
                </a:solidFill>
                <a:latin typeface="Arial Narrow" panose="020B0606020202030204" pitchFamily="34" charset="0"/>
              </a:defRPr>
            </a:lvl9pPr>
          </a:lstStyle>
          <a:p>
            <a:pPr algn="ctr"/>
            <a:r>
              <a:rPr lang="en-US" sz="1800" dirty="0">
                <a:latin typeface="Montserrat" panose="00000500000000000000" pitchFamily="2" charset="0"/>
              </a:rPr>
              <a:t>Stand for adult       	Sit for child</a:t>
            </a:r>
          </a:p>
        </p:txBody>
      </p:sp>
      <p:pic>
        <p:nvPicPr>
          <p:cNvPr id="5" name="FurnitureOutline14"/>
          <p:cNvPicPr/>
          <p:nvPr/>
        </p:nvPicPr>
        <p:blipFill rotWithShape="1">
          <a:blip r:embed="rId3"/>
          <a:stretch>
            <a:fillRect/>
          </a:stretch>
        </p:blipFill>
        <p:spPr>
          <a:xfrm>
            <a:off x="7067337" y="1016977"/>
            <a:ext cx="492919" cy="714375"/>
          </a:xfrm>
          <a:prstGeom prst="rect">
            <a:avLst/>
          </a:prstGeom>
        </p:spPr>
      </p:pic>
      <p:pic>
        <p:nvPicPr>
          <p:cNvPr id="6" name="inf1"/>
          <p:cNvPicPr/>
          <p:nvPr/>
        </p:nvPicPr>
        <p:blipFill rotWithShape="1">
          <a:blip r:embed="rId4"/>
          <a:stretch>
            <a:fillRect/>
          </a:stretch>
        </p:blipFill>
        <p:spPr>
          <a:xfrm>
            <a:off x="1830203" y="879044"/>
            <a:ext cx="342900" cy="892969"/>
          </a:xfrm>
          <a:prstGeom prst="rect">
            <a:avLst/>
          </a:prstGeom>
        </p:spPr>
      </p:pic>
    </p:spTree>
    <p:extLst>
      <p:ext uri="{BB962C8B-B14F-4D97-AF65-F5344CB8AC3E}">
        <p14:creationId xmlns:p14="http://schemas.microsoft.com/office/powerpoint/2010/main" val="34196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Feeding Practices</a:t>
            </a:r>
          </a:p>
        </p:txBody>
      </p:sp>
      <p:sp>
        <p:nvSpPr>
          <p:cNvPr id="3" name="Text Placeholder 2"/>
          <p:cNvSpPr>
            <a:spLocks noGrp="1"/>
          </p:cNvSpPr>
          <p:nvPr>
            <p:ph type="body" idx="1"/>
          </p:nvPr>
        </p:nvSpPr>
        <p:spPr>
          <a:solidFill>
            <a:srgbClr val="92D050"/>
          </a:solidFill>
        </p:spPr>
        <p:txBody>
          <a:bodyPr>
            <a:normAutofit/>
          </a:bodyPr>
          <a:lstStyle/>
          <a:p>
            <a:r>
              <a:rPr lang="en-US" sz="1950" dirty="0"/>
              <a:t>Healthy Feeding Practices</a:t>
            </a:r>
          </a:p>
        </p:txBody>
      </p:sp>
      <p:sp>
        <p:nvSpPr>
          <p:cNvPr id="4" name="Content Placeholder 3"/>
          <p:cNvSpPr>
            <a:spLocks noGrp="1"/>
          </p:cNvSpPr>
          <p:nvPr>
            <p:ph sz="half" idx="2"/>
          </p:nvPr>
        </p:nvSpPr>
        <p:spPr>
          <a:xfrm>
            <a:off x="629842" y="2699040"/>
            <a:ext cx="3868340" cy="3684588"/>
          </a:xfrm>
        </p:spPr>
        <p:txBody>
          <a:bodyPr>
            <a:normAutofit fontScale="92500"/>
          </a:bodyPr>
          <a:lstStyle/>
          <a:p>
            <a:pPr marL="0" indent="0">
              <a:spcBef>
                <a:spcPts val="1200"/>
              </a:spcBef>
              <a:buNone/>
            </a:pPr>
            <a:r>
              <a:rPr lang="en-US" b="0" dirty="0"/>
              <a:t>Allow children to decide what and how much they will eat</a:t>
            </a:r>
          </a:p>
          <a:p>
            <a:pPr marL="0" indent="0">
              <a:spcBef>
                <a:spcPts val="1200"/>
              </a:spcBef>
              <a:buNone/>
            </a:pPr>
            <a:r>
              <a:rPr lang="en-US" b="0" dirty="0"/>
              <a:t>Model healthy eating</a:t>
            </a:r>
          </a:p>
          <a:p>
            <a:pPr marL="0" indent="0">
              <a:spcBef>
                <a:spcPts val="1200"/>
              </a:spcBef>
              <a:buNone/>
            </a:pPr>
            <a:r>
              <a:rPr lang="en-US" b="0" dirty="0"/>
              <a:t>Provide repeated exposure to new foods prepared in various ways</a:t>
            </a:r>
          </a:p>
          <a:p>
            <a:pPr marL="0" indent="0">
              <a:spcBef>
                <a:spcPts val="1200"/>
              </a:spcBef>
              <a:buNone/>
            </a:pPr>
            <a:r>
              <a:rPr lang="en-US" b="0" dirty="0"/>
              <a:t>Gently encourage children to try new foods</a:t>
            </a:r>
          </a:p>
          <a:p>
            <a:pPr marL="0" indent="0">
              <a:spcBef>
                <a:spcPts val="1200"/>
              </a:spcBef>
              <a:buNone/>
            </a:pPr>
            <a:r>
              <a:rPr lang="en-US" b="0" dirty="0"/>
              <a:t>Ask children about fullness when seconds are requested</a:t>
            </a:r>
          </a:p>
        </p:txBody>
      </p:sp>
      <p:sp>
        <p:nvSpPr>
          <p:cNvPr id="5" name="Text Placeholder 4"/>
          <p:cNvSpPr>
            <a:spLocks noGrp="1"/>
          </p:cNvSpPr>
          <p:nvPr>
            <p:ph type="body" sz="quarter" idx="3"/>
          </p:nvPr>
        </p:nvSpPr>
        <p:spPr>
          <a:solidFill>
            <a:srgbClr val="F05A66"/>
          </a:solidFill>
        </p:spPr>
        <p:txBody>
          <a:bodyPr>
            <a:normAutofit/>
          </a:bodyPr>
          <a:lstStyle/>
          <a:p>
            <a:r>
              <a:rPr lang="en-US" dirty="0"/>
              <a:t>Unhealthy Feeding Practices</a:t>
            </a:r>
          </a:p>
        </p:txBody>
      </p:sp>
      <p:sp>
        <p:nvSpPr>
          <p:cNvPr id="6" name="Content Placeholder 5"/>
          <p:cNvSpPr>
            <a:spLocks noGrp="1"/>
          </p:cNvSpPr>
          <p:nvPr>
            <p:ph sz="quarter" idx="4"/>
          </p:nvPr>
        </p:nvSpPr>
        <p:spPr>
          <a:xfrm>
            <a:off x="4629151" y="2699040"/>
            <a:ext cx="3887391" cy="3684588"/>
          </a:xfrm>
        </p:spPr>
        <p:txBody>
          <a:bodyPr>
            <a:normAutofit fontScale="92500"/>
          </a:bodyPr>
          <a:lstStyle/>
          <a:p>
            <a:pPr marL="0" indent="0">
              <a:spcBef>
                <a:spcPts val="1200"/>
              </a:spcBef>
              <a:buNone/>
            </a:pPr>
            <a:r>
              <a:rPr lang="en-US" b="0" dirty="0"/>
              <a:t>Children are pressured to eat</a:t>
            </a:r>
          </a:p>
          <a:p>
            <a:pPr marL="0" indent="0">
              <a:spcBef>
                <a:spcPts val="1200"/>
              </a:spcBef>
              <a:buNone/>
            </a:pPr>
            <a:r>
              <a:rPr lang="en-US" b="0" dirty="0"/>
              <a:t>Food is used as punishment or reward</a:t>
            </a:r>
          </a:p>
          <a:p>
            <a:pPr marL="0" indent="0">
              <a:spcBef>
                <a:spcPts val="1200"/>
              </a:spcBef>
              <a:buNone/>
            </a:pPr>
            <a:r>
              <a:rPr lang="en-US" b="0" dirty="0"/>
              <a:t>Praise is given when children finish food </a:t>
            </a:r>
          </a:p>
          <a:p>
            <a:pPr marL="0" indent="0">
              <a:spcBef>
                <a:spcPts val="1200"/>
              </a:spcBef>
              <a:buNone/>
            </a:pPr>
            <a:r>
              <a:rPr lang="en-US" b="0" dirty="0"/>
              <a:t>Certain foods are restricted</a:t>
            </a:r>
          </a:p>
          <a:p>
            <a:pPr>
              <a:spcBef>
                <a:spcPts val="1200"/>
              </a:spcBef>
            </a:pPr>
            <a:endParaRPr lang="en-US" b="0" dirty="0"/>
          </a:p>
          <a:p>
            <a:endParaRPr lang="en-US" dirty="0"/>
          </a:p>
        </p:txBody>
      </p:sp>
      <p:sp>
        <p:nvSpPr>
          <p:cNvPr id="7" name="Rectangle 6"/>
          <p:cNvSpPr/>
          <p:nvPr/>
        </p:nvSpPr>
        <p:spPr>
          <a:xfrm>
            <a:off x="-233333" y="1290250"/>
            <a:ext cx="1107996" cy="300082"/>
          </a:xfrm>
          <a:prstGeom prst="rect">
            <a:avLst/>
          </a:prstGeom>
        </p:spPr>
        <p:txBody>
          <a:bodyPr wrap="none">
            <a:spAutoFit/>
          </a:bodyPr>
          <a:lstStyle/>
          <a:p>
            <a:r>
              <a:rPr lang="en-US" sz="1350" dirty="0"/>
              <a:t>	</a:t>
            </a:r>
          </a:p>
        </p:txBody>
      </p:sp>
    </p:spTree>
    <p:extLst>
      <p:ext uri="{BB962C8B-B14F-4D97-AF65-F5344CB8AC3E}">
        <p14:creationId xmlns:p14="http://schemas.microsoft.com/office/powerpoint/2010/main" val="3279686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954213"/>
            <a:ext cx="7086600" cy="3600450"/>
          </a:xfrm>
        </p:spPr>
        <p:txBody>
          <a:bodyPr/>
          <a:lstStyle/>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749" y="274320"/>
            <a:ext cx="8196503" cy="6309360"/>
          </a:xfrm>
          <a:prstGeom prst="rect">
            <a:avLst/>
          </a:prstGeom>
        </p:spPr>
      </p:pic>
    </p:spTree>
    <p:extLst>
      <p:ext uri="{BB962C8B-B14F-4D97-AF65-F5344CB8AC3E}">
        <p14:creationId xmlns:p14="http://schemas.microsoft.com/office/powerpoint/2010/main" val="225070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Vegetables on a bowl">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descr="Pile of carrots with tops">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descr="A person holding a bowl of soup&#10;&#10;Description automatically generated with medium confidence">
            <a:extLst>
              <a:ext uri="{FF2B5EF4-FFF2-40B4-BE49-F238E27FC236}">
                <a16:creationId xmlns:a16="http://schemas.microsoft.com/office/drawing/2014/main" id="{DC79F92D-188B-451C-B6B9-00AC10E898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5014619" y="4316255"/>
            <a:ext cx="4129361" cy="1576910"/>
          </a:xfrm>
        </p:spPr>
        <p:txBody>
          <a:bodyPr vert="horz" lIns="91440" tIns="45720" rIns="91440" bIns="45720" rtlCol="0" anchor="b">
            <a:normAutofit/>
          </a:bodyPr>
          <a:lstStyle/>
          <a:p>
            <a:r>
              <a:rPr lang="en-US" b="1" kern="1200" dirty="0">
                <a:solidFill>
                  <a:srgbClr val="00426A"/>
                </a:solidFill>
              </a:rPr>
              <a:t>What</a:t>
            </a:r>
            <a:r>
              <a:rPr lang="en-US" sz="3800" b="1" kern="1200" dirty="0">
                <a:solidFill>
                  <a:srgbClr val="00426A"/>
                </a:solidFill>
              </a:rPr>
              <a:t> is your favorite vegetable?</a:t>
            </a:r>
          </a:p>
        </p:txBody>
      </p:sp>
    </p:spTree>
    <p:extLst>
      <p:ext uri="{BB962C8B-B14F-4D97-AF65-F5344CB8AC3E}">
        <p14:creationId xmlns:p14="http://schemas.microsoft.com/office/powerpoint/2010/main" val="319073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hlinkClick r:id="rId3">
                  <a:extLst>
                    <a:ext uri="{A12FA001-AC4F-418D-AE19-62706E023703}">
                      <ahyp:hlinkClr xmlns:ahyp="http://schemas.microsoft.com/office/drawing/2018/hyperlinkcolor" val="tx"/>
                    </a:ext>
                  </a:extLst>
                </a:hlinkClick>
              </a:rPr>
              <a:t>Modeling Healthy Eating: Effective Verbal Comments</a:t>
            </a:r>
            <a:endParaRPr lang="en-US" sz="3000" dirty="0"/>
          </a:p>
        </p:txBody>
      </p:sp>
      <p:pic>
        <p:nvPicPr>
          <p:cNvPr id="4" name="Content Placeholder 5" descr="Movie Screen Rentals Charlotte NC | Party Time Events | Flick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040947" y="1975715"/>
            <a:ext cx="5371234" cy="4129882"/>
          </a:xfrm>
        </p:spPr>
      </p:pic>
    </p:spTree>
    <p:extLst>
      <p:ext uri="{BB962C8B-B14F-4D97-AF65-F5344CB8AC3E}">
        <p14:creationId xmlns:p14="http://schemas.microsoft.com/office/powerpoint/2010/main" val="295846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73186" y="674063"/>
            <a:ext cx="3982157" cy="2985258"/>
          </a:xfrm>
          <a:prstGeom prst="wedgeEllipseCallout">
            <a:avLst/>
          </a:prstGeom>
          <a:solidFill>
            <a:srgbClr val="FBB040">
              <a:alpha val="50196"/>
            </a:srgbClr>
          </a:solidFill>
          <a:ln>
            <a:solidFill>
              <a:srgbClr val="FB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latin typeface="Gotham" panose="02000504020000020004" pitchFamily="2" charset="0"/>
            </a:endParaRPr>
          </a:p>
        </p:txBody>
      </p:sp>
      <p:sp>
        <p:nvSpPr>
          <p:cNvPr id="3" name="Rounded Rectangular Callout 2"/>
          <p:cNvSpPr/>
          <p:nvPr/>
        </p:nvSpPr>
        <p:spPr>
          <a:xfrm>
            <a:off x="5183382" y="437642"/>
            <a:ext cx="3470312" cy="2991358"/>
          </a:xfrm>
          <a:prstGeom prst="wedgeRoundRectCallout">
            <a:avLst/>
          </a:prstGeom>
          <a:solidFill>
            <a:srgbClr val="5A87C5">
              <a:alpha val="43922"/>
            </a:srgbClr>
          </a:solidFill>
          <a:ln>
            <a:solidFill>
              <a:srgbClr val="5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Gotham" panose="02000504020000020004" pitchFamily="2" charset="0"/>
            </a:endParaRPr>
          </a:p>
        </p:txBody>
      </p:sp>
      <p:sp>
        <p:nvSpPr>
          <p:cNvPr id="4" name="Title 3"/>
          <p:cNvSpPr>
            <a:spLocks noGrp="1"/>
          </p:cNvSpPr>
          <p:nvPr>
            <p:ph type="title"/>
          </p:nvPr>
        </p:nvSpPr>
        <p:spPr>
          <a:xfrm>
            <a:off x="5948696" y="4744811"/>
            <a:ext cx="2864877" cy="1325563"/>
          </a:xfrm>
        </p:spPr>
        <p:txBody>
          <a:bodyPr>
            <a:noAutofit/>
          </a:bodyPr>
          <a:lstStyle/>
          <a:p>
            <a:r>
              <a:rPr lang="en-US" sz="2800" dirty="0">
                <a:solidFill>
                  <a:srgbClr val="00426A"/>
                </a:solidFill>
                <a:cs typeface="Times New Roman" panose="02020603050405020304" pitchFamily="18" charset="0"/>
              </a:rPr>
              <a:t>Brainstorm Conversation Starters	</a:t>
            </a:r>
            <a:r>
              <a:rPr lang="en-US" sz="2800" dirty="0">
                <a:cs typeface="Times New Roman" panose="02020603050405020304" pitchFamily="18" charset="0"/>
              </a:rPr>
              <a:t>	</a:t>
            </a:r>
          </a:p>
        </p:txBody>
      </p:sp>
      <p:sp>
        <p:nvSpPr>
          <p:cNvPr id="5" name="TextBox 4"/>
          <p:cNvSpPr txBox="1"/>
          <p:nvPr/>
        </p:nvSpPr>
        <p:spPr>
          <a:xfrm>
            <a:off x="1164966" y="1197196"/>
            <a:ext cx="2998596" cy="1938992"/>
          </a:xfrm>
          <a:prstGeom prst="rect">
            <a:avLst/>
          </a:prstGeom>
          <a:noFill/>
        </p:spPr>
        <p:txBody>
          <a:bodyPr wrap="square" rtlCol="0">
            <a:spAutoFit/>
          </a:bodyPr>
          <a:lstStyle/>
          <a:p>
            <a:pPr algn="ctr"/>
            <a:r>
              <a:rPr lang="en-US" sz="2400" dirty="0">
                <a:solidFill>
                  <a:srgbClr val="00426A"/>
                </a:solidFill>
                <a:latin typeface="Montserrat" panose="00000500000000000000" pitchFamily="2" charset="0"/>
              </a:rPr>
              <a:t>This morning I saw you playing in the sandbox. What were you working on?</a:t>
            </a:r>
          </a:p>
        </p:txBody>
      </p:sp>
      <p:sp>
        <p:nvSpPr>
          <p:cNvPr id="6" name="TextBox 5"/>
          <p:cNvSpPr txBox="1"/>
          <p:nvPr/>
        </p:nvSpPr>
        <p:spPr>
          <a:xfrm>
            <a:off x="5442305" y="1021797"/>
            <a:ext cx="2952465" cy="1569660"/>
          </a:xfrm>
          <a:prstGeom prst="rect">
            <a:avLst/>
          </a:prstGeom>
          <a:noFill/>
        </p:spPr>
        <p:txBody>
          <a:bodyPr wrap="square" rtlCol="0">
            <a:spAutoFit/>
          </a:bodyPr>
          <a:lstStyle/>
          <a:p>
            <a:pPr algn="ctr"/>
            <a:r>
              <a:rPr lang="en-US" sz="2400" dirty="0">
                <a:solidFill>
                  <a:srgbClr val="00426A"/>
                </a:solidFill>
                <a:latin typeface="Montserrat" panose="00000500000000000000" pitchFamily="2" charset="0"/>
              </a:rPr>
              <a:t>Today we are having  carrots for snack. What color are the carrots?</a:t>
            </a:r>
          </a:p>
        </p:txBody>
      </p:sp>
      <p:sp>
        <p:nvSpPr>
          <p:cNvPr id="7" name="Cloud Callout 6"/>
          <p:cNvSpPr/>
          <p:nvPr/>
        </p:nvSpPr>
        <p:spPr>
          <a:xfrm>
            <a:off x="1762865" y="3952133"/>
            <a:ext cx="3982157" cy="2530716"/>
          </a:xfrm>
          <a:prstGeom prst="cloudCallout">
            <a:avLst/>
          </a:prstGeom>
          <a:solidFill>
            <a:srgbClr val="78278B">
              <a:alpha val="36863"/>
            </a:srgbClr>
          </a:solidFill>
          <a:ln>
            <a:solidFill>
              <a:srgbClr val="782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p:cNvSpPr txBox="1"/>
          <p:nvPr/>
        </p:nvSpPr>
        <p:spPr>
          <a:xfrm>
            <a:off x="2324506" y="4550164"/>
            <a:ext cx="2858876" cy="1200329"/>
          </a:xfrm>
          <a:prstGeom prst="rect">
            <a:avLst/>
          </a:prstGeom>
          <a:noFill/>
        </p:spPr>
        <p:txBody>
          <a:bodyPr wrap="square" rtlCol="0">
            <a:spAutoFit/>
          </a:bodyPr>
          <a:lstStyle/>
          <a:p>
            <a:pPr algn="ctr"/>
            <a:r>
              <a:rPr lang="en-US" sz="2400" dirty="0">
                <a:solidFill>
                  <a:srgbClr val="00426A"/>
                </a:solidFill>
                <a:latin typeface="Montserrat" panose="00000500000000000000" pitchFamily="2" charset="0"/>
              </a:rPr>
              <a:t>If you could be any animal, what would you be?</a:t>
            </a:r>
          </a:p>
        </p:txBody>
      </p:sp>
    </p:spTree>
    <p:extLst>
      <p:ext uri="{BB962C8B-B14F-4D97-AF65-F5344CB8AC3E}">
        <p14:creationId xmlns:p14="http://schemas.microsoft.com/office/powerpoint/2010/main" val="2545777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941295" y="5279511"/>
            <a:ext cx="7261411" cy="7398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426A"/>
                </a:solidFill>
                <a:effectLst/>
                <a:uLnTx/>
                <a:uFillTx/>
                <a:latin typeface="Times New Roman" panose="02020603050405020304" pitchFamily="18" charset="0"/>
                <a:cs typeface="Times New Roman" panose="02020603050405020304" pitchFamily="18" charset="0"/>
              </a:rPr>
              <a:t>Break</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0" y="0"/>
            <a:ext cx="9144000" cy="588645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958407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60759" y="3752849"/>
            <a:ext cx="2468166" cy="2452687"/>
          </a:xfrm>
        </p:spPr>
        <p:txBody>
          <a:bodyPr anchor="ctr">
            <a:normAutofit/>
          </a:bodyPr>
          <a:lstStyle/>
          <a:p>
            <a:r>
              <a:rPr lang="en-US" sz="3100" dirty="0"/>
              <a:t>What Does Family-Style Dining Look Like?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p:cNvSpPr>
            <a:spLocks noGrp="1"/>
          </p:cNvSpPr>
          <p:nvPr>
            <p:ph idx="1"/>
          </p:nvPr>
        </p:nvSpPr>
        <p:spPr>
          <a:xfrm>
            <a:off x="3167986" y="3863688"/>
            <a:ext cx="5823614" cy="2452687"/>
          </a:xfrm>
        </p:spPr>
        <p:txBody>
          <a:bodyPr anchor="ctr">
            <a:noAutofit/>
          </a:bodyPr>
          <a:lstStyle/>
          <a:p>
            <a:pPr marL="0" indent="0">
              <a:buNone/>
            </a:pPr>
            <a:r>
              <a:rPr lang="en-US" sz="1800" b="0" dirty="0"/>
              <a:t>Children help set the table</a:t>
            </a:r>
          </a:p>
          <a:p>
            <a:pPr marL="0" indent="0">
              <a:buNone/>
            </a:pPr>
            <a:r>
              <a:rPr lang="en-US" sz="1800" b="0" dirty="0"/>
              <a:t>Food is placed on the table in small containers with child-sized utensils</a:t>
            </a:r>
          </a:p>
          <a:p>
            <a:pPr marL="0" indent="0">
              <a:buNone/>
            </a:pPr>
            <a:r>
              <a:rPr lang="en-US" sz="1800" b="0" dirty="0"/>
              <a:t>Beverages are served in small pitchers</a:t>
            </a:r>
          </a:p>
          <a:p>
            <a:pPr marL="0" indent="0">
              <a:buNone/>
            </a:pPr>
            <a:r>
              <a:rPr lang="en-US" sz="1800" b="0" dirty="0"/>
              <a:t>Children serve themselves all food and beverages</a:t>
            </a:r>
          </a:p>
          <a:p>
            <a:pPr marL="0" indent="0">
              <a:buNone/>
            </a:pPr>
            <a:r>
              <a:rPr lang="en-US" sz="1800" b="0" dirty="0"/>
              <a:t>Adults sit at the table with children and role model by eating the same foods</a:t>
            </a:r>
          </a:p>
          <a:p>
            <a:pPr marL="0" indent="0">
              <a:buNone/>
            </a:pPr>
            <a:r>
              <a:rPr lang="en-US" sz="1800" b="0" dirty="0"/>
              <a:t>Children engage in conversation</a:t>
            </a:r>
          </a:p>
        </p:txBody>
      </p:sp>
    </p:spTree>
    <p:extLst>
      <p:ext uri="{BB962C8B-B14F-4D97-AF65-F5344CB8AC3E}">
        <p14:creationId xmlns:p14="http://schemas.microsoft.com/office/powerpoint/2010/main" val="1932689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Getting Ready for Family Style Dining</a:t>
            </a:r>
          </a:p>
        </p:txBody>
      </p:sp>
      <p:sp>
        <p:nvSpPr>
          <p:cNvPr id="5" name="Content Placeholder 4"/>
          <p:cNvSpPr>
            <a:spLocks noGrp="1"/>
          </p:cNvSpPr>
          <p:nvPr>
            <p:ph idx="1"/>
          </p:nvPr>
        </p:nvSpPr>
        <p:spPr/>
        <p:txBody>
          <a:bodyPr anchor="ctr">
            <a:noAutofit/>
          </a:bodyPr>
          <a:lstStyle/>
          <a:p>
            <a:pPr>
              <a:spcBef>
                <a:spcPts val="1200"/>
              </a:spcBef>
              <a:buClr>
                <a:srgbClr val="00426A"/>
              </a:buClr>
            </a:pPr>
            <a:r>
              <a:rPr lang="en-US" sz="2400" b="0" dirty="0"/>
              <a:t>Assist children with mealtime skills such as:</a:t>
            </a:r>
          </a:p>
          <a:p>
            <a:pPr>
              <a:spcBef>
                <a:spcPts val="1200"/>
              </a:spcBef>
              <a:buClr>
                <a:srgbClr val="00426A"/>
              </a:buClr>
            </a:pPr>
            <a:r>
              <a:rPr lang="en-US" sz="2400" b="0" dirty="0"/>
              <a:t>Proper handwashing</a:t>
            </a:r>
          </a:p>
          <a:p>
            <a:pPr>
              <a:spcBef>
                <a:spcPts val="1200"/>
              </a:spcBef>
              <a:buClr>
                <a:srgbClr val="00426A"/>
              </a:buClr>
            </a:pPr>
            <a:r>
              <a:rPr lang="en-US" sz="2400" b="0" dirty="0"/>
              <a:t>Holding utensils, glasses, plates, and bowls</a:t>
            </a:r>
          </a:p>
          <a:p>
            <a:pPr>
              <a:spcBef>
                <a:spcPts val="1200"/>
              </a:spcBef>
              <a:buClr>
                <a:srgbClr val="00426A"/>
              </a:buClr>
            </a:pPr>
            <a:r>
              <a:rPr lang="en-US" sz="2400" b="0" dirty="0"/>
              <a:t>Passing serving dishes</a:t>
            </a:r>
          </a:p>
          <a:p>
            <a:pPr>
              <a:spcBef>
                <a:spcPts val="1200"/>
              </a:spcBef>
              <a:buClr>
                <a:srgbClr val="00426A"/>
              </a:buClr>
            </a:pPr>
            <a:r>
              <a:rPr lang="en-US" sz="2400" b="0" dirty="0"/>
              <a:t>Cleaning spills and at end of mealtime</a:t>
            </a:r>
          </a:p>
          <a:p>
            <a:pPr>
              <a:spcBef>
                <a:spcPts val="1200"/>
              </a:spcBef>
              <a:buClr>
                <a:srgbClr val="00426A"/>
              </a:buClr>
            </a:pPr>
            <a:r>
              <a:rPr lang="en-US" sz="2400" b="0" dirty="0"/>
              <a:t>Appropriately sized serving and eating utensils  help children to:</a:t>
            </a:r>
          </a:p>
          <a:p>
            <a:pPr>
              <a:spcBef>
                <a:spcPts val="1200"/>
              </a:spcBef>
              <a:buClr>
                <a:srgbClr val="00426A"/>
              </a:buClr>
            </a:pPr>
            <a:r>
              <a:rPr lang="en-US" sz="2400" b="0" dirty="0"/>
              <a:t>Develop and enhance fine motor skills </a:t>
            </a:r>
          </a:p>
          <a:p>
            <a:pPr>
              <a:spcBef>
                <a:spcPts val="1200"/>
              </a:spcBef>
              <a:buClr>
                <a:srgbClr val="00426A"/>
              </a:buClr>
            </a:pPr>
            <a:r>
              <a:rPr lang="en-US" sz="2400" b="0" dirty="0"/>
              <a:t>Improve hand-eye coordination skills </a:t>
            </a:r>
          </a:p>
        </p:txBody>
      </p:sp>
    </p:spTree>
    <p:extLst>
      <p:ext uri="{BB962C8B-B14F-4D97-AF65-F5344CB8AC3E}">
        <p14:creationId xmlns:p14="http://schemas.microsoft.com/office/powerpoint/2010/main" val="338008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a:normAutofit/>
          </a:bodyPr>
          <a:lstStyle/>
          <a:p>
            <a:r>
              <a:rPr lang="en-US" sz="4700" dirty="0"/>
              <a:t>Family Style Dining	</a:t>
            </a:r>
          </a:p>
        </p:txBody>
      </p:sp>
      <p:sp>
        <p:nvSpPr>
          <p:cNvPr id="3" name="Content Placeholder 2"/>
          <p:cNvSpPr>
            <a:spLocks noGrp="1"/>
          </p:cNvSpPr>
          <p:nvPr>
            <p:ph idx="1"/>
          </p:nvPr>
        </p:nvSpPr>
        <p:spPr>
          <a:xfrm>
            <a:off x="3724072" y="2169459"/>
            <a:ext cx="4939867" cy="4356847"/>
          </a:xfrm>
        </p:spPr>
        <p:txBody>
          <a:bodyPr>
            <a:normAutofit fontScale="92500" lnSpcReduction="10000"/>
          </a:bodyPr>
          <a:lstStyle/>
          <a:p>
            <a:pPr marL="0" indent="0">
              <a:spcBef>
                <a:spcPts val="0"/>
              </a:spcBef>
              <a:buNone/>
            </a:pPr>
            <a:r>
              <a:rPr lang="en-US" sz="1700" b="0" dirty="0"/>
              <a:t>All foods are placed on the table where children and adults sit together to share the meal</a:t>
            </a:r>
            <a:br>
              <a:rPr lang="en-US" sz="1700" b="0" dirty="0"/>
            </a:br>
            <a:endParaRPr lang="en-US" sz="1700" b="0" dirty="0"/>
          </a:p>
          <a:p>
            <a:pPr marL="0" indent="0">
              <a:spcBef>
                <a:spcPts val="0"/>
              </a:spcBef>
              <a:buNone/>
            </a:pPr>
            <a:r>
              <a:rPr lang="en-US" sz="1700" b="0" dirty="0"/>
              <a:t>Adults encourage children to serve themselves independently or with adult help as needed</a:t>
            </a:r>
            <a:br>
              <a:rPr lang="en-US" sz="1700" b="0" dirty="0"/>
            </a:br>
            <a:endParaRPr lang="en-US" sz="1700" b="0" dirty="0"/>
          </a:p>
          <a:p>
            <a:pPr marL="0" indent="0">
              <a:spcBef>
                <a:spcPts val="0"/>
              </a:spcBef>
              <a:buNone/>
            </a:pPr>
            <a:r>
              <a:rPr lang="en-US" sz="1700" b="1" dirty="0"/>
              <a:t>Benefits</a:t>
            </a:r>
          </a:p>
          <a:p>
            <a:pPr marL="342900" lvl="1" indent="0">
              <a:spcBef>
                <a:spcPts val="0"/>
              </a:spcBef>
              <a:buNone/>
            </a:pPr>
            <a:r>
              <a:rPr lang="en-US" sz="1700" dirty="0"/>
              <a:t>Exposure to a variety of foods without pressure</a:t>
            </a:r>
            <a:br>
              <a:rPr lang="en-US" sz="1700" dirty="0"/>
            </a:br>
            <a:endParaRPr lang="en-US" sz="1700" dirty="0"/>
          </a:p>
          <a:p>
            <a:pPr marL="342900" lvl="1" indent="0">
              <a:spcBef>
                <a:spcPts val="0"/>
              </a:spcBef>
              <a:buNone/>
            </a:pPr>
            <a:r>
              <a:rPr lang="en-US" sz="1700" dirty="0"/>
              <a:t>Children eat more fruits and vegetables when they observe peers and adults enjoying these foods</a:t>
            </a:r>
            <a:br>
              <a:rPr lang="en-US" sz="1700" dirty="0"/>
            </a:br>
            <a:endParaRPr lang="en-US" sz="1700" dirty="0"/>
          </a:p>
          <a:p>
            <a:pPr marL="342900" lvl="1" indent="0">
              <a:spcBef>
                <a:spcPts val="0"/>
              </a:spcBef>
              <a:buNone/>
            </a:pPr>
            <a:r>
              <a:rPr lang="en-US" sz="1700" dirty="0"/>
              <a:t>Children practice serving portion sizes and listen to internal hunger cues</a:t>
            </a:r>
            <a:br>
              <a:rPr lang="en-US" sz="1700" dirty="0"/>
            </a:br>
            <a:endParaRPr lang="en-US" sz="1700" dirty="0"/>
          </a:p>
          <a:p>
            <a:pPr marL="342900" lvl="1" indent="0">
              <a:spcBef>
                <a:spcPts val="0"/>
              </a:spcBef>
              <a:buNone/>
            </a:pPr>
            <a:r>
              <a:rPr lang="en-US" sz="1700" dirty="0"/>
              <a:t>Children gain independence and cooperation skills</a:t>
            </a:r>
          </a:p>
          <a:p>
            <a:pPr lvl="1"/>
            <a:endParaRPr lang="en-US" sz="1700" dirty="0"/>
          </a:p>
          <a:p>
            <a:endParaRPr lang="en-US" sz="13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2976"/>
          <a:stretch/>
        </p:blipFill>
        <p:spPr>
          <a:xfrm>
            <a:off x="20" y="10"/>
            <a:ext cx="3476673" cy="6857990"/>
          </a:xfrm>
          <a:prstGeom prst="rect">
            <a:avLst/>
          </a:prstGeom>
          <a:effectLst/>
        </p:spPr>
      </p:pic>
    </p:spTree>
    <p:extLst>
      <p:ext uri="{BB962C8B-B14F-4D97-AF65-F5344CB8AC3E}">
        <p14:creationId xmlns:p14="http://schemas.microsoft.com/office/powerpoint/2010/main" val="5815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5D667EC-7A1E-4FF7-9A83-4BEB428F05D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9663" r="1" b="1"/>
          <a:stretch/>
        </p:blipFill>
        <p:spPr bwMode="auto">
          <a:xfrm rot="5400000">
            <a:off x="4046285" y="1220792"/>
            <a:ext cx="4736794" cy="441641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749" y="806450"/>
            <a:ext cx="3602727" cy="1633382"/>
          </a:xfrm>
        </p:spPr>
        <p:txBody>
          <a:bodyPr>
            <a:normAutofit/>
          </a:bodyPr>
          <a:lstStyle/>
          <a:p>
            <a:r>
              <a:rPr lang="en-US" dirty="0"/>
              <a:t>Foods to Serve</a:t>
            </a:r>
          </a:p>
        </p:txBody>
      </p:sp>
      <p:sp>
        <p:nvSpPr>
          <p:cNvPr id="3" name="Content Placeholder 2"/>
          <p:cNvSpPr>
            <a:spLocks noGrp="1"/>
          </p:cNvSpPr>
          <p:nvPr>
            <p:ph idx="1"/>
          </p:nvPr>
        </p:nvSpPr>
        <p:spPr>
          <a:xfrm>
            <a:off x="603748" y="2561357"/>
            <a:ext cx="3602726" cy="3731867"/>
          </a:xfrm>
        </p:spPr>
        <p:txBody>
          <a:bodyPr anchor="ctr">
            <a:normAutofit/>
          </a:bodyPr>
          <a:lstStyle/>
          <a:p>
            <a:pPr marL="0" indent="0">
              <a:buNone/>
            </a:pPr>
            <a:r>
              <a:rPr lang="en-US" sz="2400" b="1" dirty="0"/>
              <a:t>Protein </a:t>
            </a:r>
          </a:p>
          <a:p>
            <a:pPr marL="342900" lvl="1" indent="0">
              <a:buNone/>
            </a:pPr>
            <a:r>
              <a:rPr lang="en-US" sz="2400" dirty="0"/>
              <a:t>Avoid fried meats</a:t>
            </a:r>
          </a:p>
          <a:p>
            <a:pPr marL="342900" lvl="1" indent="0">
              <a:buNone/>
            </a:pPr>
            <a:r>
              <a:rPr lang="en-US" sz="2400" dirty="0"/>
              <a:t>Serve beans and lean meats</a:t>
            </a:r>
          </a:p>
          <a:p>
            <a:pPr marL="0" indent="0">
              <a:buNone/>
            </a:pPr>
            <a:r>
              <a:rPr lang="en-US" sz="2400" b="1" dirty="0"/>
              <a:t>Dairy</a:t>
            </a:r>
          </a:p>
          <a:p>
            <a:pPr marL="342900" lvl="1" indent="0">
              <a:buNone/>
            </a:pPr>
            <a:r>
              <a:rPr lang="en-US" sz="2400" dirty="0"/>
              <a:t>Yogurt and cheese</a:t>
            </a:r>
          </a:p>
          <a:p>
            <a:pPr marL="342900" lvl="1" indent="0">
              <a:buNone/>
            </a:pPr>
            <a:r>
              <a:rPr lang="en-US" sz="2400" dirty="0"/>
              <a:t>Low-fat for 2 years of age and older</a:t>
            </a:r>
          </a:p>
          <a:p>
            <a:pPr lvl="1"/>
            <a:endParaRPr lang="en-US" sz="2400" dirty="0">
              <a:solidFill>
                <a:srgbClr val="000000"/>
              </a:solidFill>
            </a:endParaRPr>
          </a:p>
        </p:txBody>
      </p:sp>
    </p:spTree>
    <p:extLst>
      <p:ext uri="{BB962C8B-B14F-4D97-AF65-F5344CB8AC3E}">
        <p14:creationId xmlns:p14="http://schemas.microsoft.com/office/powerpoint/2010/main" val="1739661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Foods to Limit</a:t>
            </a:r>
          </a:p>
        </p:txBody>
      </p:sp>
      <p:pic>
        <p:nvPicPr>
          <p:cNvPr id="4098" name="Picture 2" descr="Sweet Doughnuts - Free Stock Photo by Pixabay on Stockvault.net">
            <a:extLst>
              <a:ext uri="{FF2B5EF4-FFF2-40B4-BE49-F238E27FC236}">
                <a16:creationId xmlns:a16="http://schemas.microsoft.com/office/drawing/2014/main" id="{3BBC5A00-5771-4DD0-902C-F94B1B23AD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89" b="8104"/>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7986" y="3752850"/>
            <a:ext cx="5614060" cy="2452687"/>
          </a:xfrm>
        </p:spPr>
        <p:txBody>
          <a:bodyPr anchor="ctr">
            <a:noAutofit/>
          </a:bodyPr>
          <a:lstStyle/>
          <a:p>
            <a:r>
              <a:rPr lang="en-US" sz="1800" dirty="0"/>
              <a:t>Salt</a:t>
            </a:r>
          </a:p>
          <a:p>
            <a:pPr marL="342900" lvl="1" indent="0">
              <a:buNone/>
            </a:pPr>
            <a:r>
              <a:rPr lang="en-US" dirty="0"/>
              <a:t>Avoid salty foods like chips and pretzels</a:t>
            </a:r>
          </a:p>
          <a:p>
            <a:r>
              <a:rPr lang="en-US" sz="1800" dirty="0"/>
              <a:t>Sugar</a:t>
            </a:r>
          </a:p>
          <a:p>
            <a:pPr marL="342900" lvl="1" indent="0">
              <a:buNone/>
            </a:pPr>
            <a:r>
              <a:rPr lang="en-US" dirty="0"/>
              <a:t>Avoid candy, sodas, sweetened drinks, fruit nectars, and flavored milks</a:t>
            </a:r>
          </a:p>
          <a:p>
            <a:r>
              <a:rPr lang="en-US" sz="1800" dirty="0"/>
              <a:t>Oils</a:t>
            </a:r>
          </a:p>
          <a:p>
            <a:pPr marL="342900" lvl="1" indent="0">
              <a:buNone/>
            </a:pPr>
            <a:r>
              <a:rPr lang="en-US" dirty="0"/>
              <a:t>Avoid trans fats, saturated fats, fried foods</a:t>
            </a:r>
          </a:p>
          <a:p>
            <a:pPr marL="342900" lvl="1" indent="0">
              <a:buNone/>
            </a:pPr>
            <a:r>
              <a:rPr lang="en-US" dirty="0"/>
              <a:t>Choose healthy fats like nuts, seeds, vegetable oils</a:t>
            </a:r>
          </a:p>
        </p:txBody>
      </p:sp>
    </p:spTree>
    <p:extLst>
      <p:ext uri="{BB962C8B-B14F-4D97-AF65-F5344CB8AC3E}">
        <p14:creationId xmlns:p14="http://schemas.microsoft.com/office/powerpoint/2010/main" val="750174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08" y="104464"/>
            <a:ext cx="7533265" cy="1495425"/>
          </a:xfrm>
        </p:spPr>
        <p:txBody>
          <a:bodyPr>
            <a:normAutofit/>
          </a:bodyPr>
          <a:lstStyle/>
          <a:p>
            <a:r>
              <a:rPr lang="en-US" sz="3500" dirty="0"/>
              <a:t>Beverages to Serve</a:t>
            </a:r>
          </a:p>
        </p:txBody>
      </p:sp>
      <p:sp>
        <p:nvSpPr>
          <p:cNvPr id="3" name="Content Placeholder 2"/>
          <p:cNvSpPr>
            <a:spLocks noGrp="1"/>
          </p:cNvSpPr>
          <p:nvPr>
            <p:ph idx="1"/>
          </p:nvPr>
        </p:nvSpPr>
        <p:spPr>
          <a:xfrm>
            <a:off x="627509" y="1541570"/>
            <a:ext cx="7533263" cy="4512131"/>
          </a:xfrm>
        </p:spPr>
        <p:txBody>
          <a:bodyPr>
            <a:normAutofit/>
          </a:bodyPr>
          <a:lstStyle/>
          <a:p>
            <a:pPr marL="0" indent="0">
              <a:buNone/>
            </a:pPr>
            <a:r>
              <a:rPr lang="en-US" sz="2400" b="1" dirty="0"/>
              <a:t>Milk</a:t>
            </a:r>
          </a:p>
          <a:p>
            <a:pPr marL="342900" lvl="1" indent="0">
              <a:buNone/>
            </a:pPr>
            <a:r>
              <a:rPr lang="en-US" sz="2400" dirty="0"/>
              <a:t>Whole, pasteurized milk for 12-24 months</a:t>
            </a:r>
          </a:p>
          <a:p>
            <a:pPr marL="342900" lvl="1" indent="0">
              <a:buNone/>
            </a:pPr>
            <a:r>
              <a:rPr lang="en-US" sz="2400" dirty="0"/>
              <a:t>Skim or 1% pasteurized milk to ages 2 years and older</a:t>
            </a:r>
            <a:br>
              <a:rPr lang="en-US" sz="2400" dirty="0"/>
            </a:br>
            <a:endParaRPr lang="en-US" sz="2400" dirty="0"/>
          </a:p>
          <a:p>
            <a:pPr marL="0" indent="0">
              <a:buNone/>
            </a:pPr>
            <a:r>
              <a:rPr lang="en-US" sz="2400" b="1" dirty="0"/>
              <a:t>Juice</a:t>
            </a:r>
          </a:p>
          <a:p>
            <a:pPr marL="342900" lvl="1" indent="0">
              <a:buNone/>
            </a:pPr>
            <a:r>
              <a:rPr lang="en-US" sz="2400" dirty="0"/>
              <a:t>100% juice with no added sweeteners</a:t>
            </a:r>
          </a:p>
          <a:p>
            <a:pPr marL="342900" lvl="1" indent="0">
              <a:buNone/>
            </a:pPr>
            <a:r>
              <a:rPr lang="en-US" sz="2400" dirty="0"/>
              <a:t>No more than 4-6 oz juice/day for children ages 1-6</a:t>
            </a:r>
          </a:p>
          <a:p>
            <a:pPr marL="342900" lvl="1" indent="0">
              <a:buNone/>
            </a:pPr>
            <a:r>
              <a:rPr lang="en-US" sz="2400" dirty="0"/>
              <a:t>No juice for children younger than 12 months</a:t>
            </a:r>
          </a:p>
        </p:txBody>
      </p:sp>
    </p:spTree>
    <p:extLst>
      <p:ext uri="{BB962C8B-B14F-4D97-AF65-F5344CB8AC3E}">
        <p14:creationId xmlns:p14="http://schemas.microsoft.com/office/powerpoint/2010/main" val="406167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lass Of Water - Free photo on Pixabay">
            <a:extLst>
              <a:ext uri="{FF2B5EF4-FFF2-40B4-BE49-F238E27FC236}">
                <a16:creationId xmlns:a16="http://schemas.microsoft.com/office/drawing/2014/main" id="{4F6C63A3-7192-4EF5-8B85-20B5E62E25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6" r="17450" b="2728"/>
          <a:stretch/>
        </p:blipFill>
        <p:spPr bwMode="auto">
          <a:xfrm>
            <a:off x="20" y="-41554"/>
            <a:ext cx="3476673" cy="66709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24072" y="629268"/>
            <a:ext cx="4939868" cy="1286160"/>
          </a:xfrm>
        </p:spPr>
        <p:txBody>
          <a:bodyPr anchor="b">
            <a:normAutofit/>
          </a:bodyPr>
          <a:lstStyle/>
          <a:p>
            <a:r>
              <a:rPr lang="en-US" dirty="0"/>
              <a:t>Beverages to Serve Water</a:t>
            </a:r>
          </a:p>
        </p:txBody>
      </p:sp>
      <p:sp>
        <p:nvSpPr>
          <p:cNvPr id="3" name="Content Placeholder 2"/>
          <p:cNvSpPr>
            <a:spLocks noGrp="1"/>
          </p:cNvSpPr>
          <p:nvPr>
            <p:ph idx="1"/>
          </p:nvPr>
        </p:nvSpPr>
        <p:spPr>
          <a:xfrm>
            <a:off x="3724073" y="2076789"/>
            <a:ext cx="4939867" cy="4713966"/>
          </a:xfrm>
        </p:spPr>
        <p:txBody>
          <a:bodyPr>
            <a:normAutofit/>
          </a:bodyPr>
          <a:lstStyle/>
          <a:p>
            <a:pPr marL="0" indent="0">
              <a:buNone/>
            </a:pPr>
            <a:r>
              <a:rPr lang="en-US" sz="2400" dirty="0"/>
              <a:t>Available both inside and outside</a:t>
            </a:r>
          </a:p>
          <a:p>
            <a:pPr marL="342900" lvl="1" indent="0">
              <a:spcBef>
                <a:spcPts val="1200"/>
              </a:spcBef>
              <a:buNone/>
            </a:pPr>
            <a:r>
              <a:rPr lang="en-US" sz="2400" dirty="0"/>
              <a:t>Place cups next to the faucet</a:t>
            </a:r>
          </a:p>
          <a:p>
            <a:pPr marL="342900" lvl="1" indent="0">
              <a:spcBef>
                <a:spcPts val="1200"/>
              </a:spcBef>
              <a:buNone/>
            </a:pPr>
            <a:r>
              <a:rPr lang="en-US" sz="2400" dirty="0"/>
              <a:t>Place a pitcher and cups on a counter or table</a:t>
            </a:r>
          </a:p>
          <a:p>
            <a:pPr marL="342900" lvl="1" indent="0">
              <a:spcBef>
                <a:spcPts val="1200"/>
              </a:spcBef>
              <a:buNone/>
            </a:pPr>
            <a:r>
              <a:rPr lang="en-US" sz="2400" dirty="0"/>
              <a:t>Offer during and after playground time</a:t>
            </a:r>
          </a:p>
          <a:p>
            <a:pPr marL="342900" lvl="1" indent="0">
              <a:spcBef>
                <a:spcPts val="1200"/>
              </a:spcBef>
              <a:buNone/>
            </a:pPr>
            <a:r>
              <a:rPr lang="en-US" sz="2400" dirty="0"/>
              <a:t>Offer with snack</a:t>
            </a:r>
          </a:p>
          <a:p>
            <a:pPr marL="342900" lvl="1" indent="0">
              <a:spcBef>
                <a:spcPts val="1200"/>
              </a:spcBef>
              <a:buNone/>
            </a:pPr>
            <a:r>
              <a:rPr lang="en-US" sz="2400" dirty="0"/>
              <a:t>Provide whenever requested by a child</a:t>
            </a:r>
          </a:p>
          <a:p>
            <a:pPr lvl="1"/>
            <a:endParaRPr lang="en-US" sz="2000" dirty="0"/>
          </a:p>
        </p:txBody>
      </p:sp>
    </p:spTree>
    <p:extLst>
      <p:ext uri="{BB962C8B-B14F-4D97-AF65-F5344CB8AC3E}">
        <p14:creationId xmlns:p14="http://schemas.microsoft.com/office/powerpoint/2010/main" val="293824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05" y="527772"/>
            <a:ext cx="5657850" cy="1325563"/>
          </a:xfrm>
        </p:spPr>
        <p:txBody>
          <a:bodyPr>
            <a:normAutofit/>
          </a:bodyPr>
          <a:lstStyle/>
          <a:p>
            <a:r>
              <a:rPr lang="en-US" dirty="0">
                <a:solidFill>
                  <a:srgbClr val="00426A"/>
                </a:solidFill>
              </a:rPr>
              <a:t>Objectives</a:t>
            </a:r>
          </a:p>
        </p:txBody>
      </p:sp>
      <p:sp>
        <p:nvSpPr>
          <p:cNvPr id="3" name="Content Placeholder 2"/>
          <p:cNvSpPr>
            <a:spLocks noGrp="1"/>
          </p:cNvSpPr>
          <p:nvPr>
            <p:ph idx="1"/>
          </p:nvPr>
        </p:nvSpPr>
        <p:spPr>
          <a:xfrm>
            <a:off x="2419350" y="1853335"/>
            <a:ext cx="6096000" cy="4351338"/>
          </a:xfrm>
        </p:spPr>
        <p:txBody>
          <a:bodyPr/>
          <a:lstStyle/>
          <a:p>
            <a:pPr marL="457200" indent="-457200">
              <a:buFont typeface="+mj-lt"/>
              <a:buAutoNum type="arabicParenR"/>
            </a:pPr>
            <a:r>
              <a:rPr lang="en-US" sz="2400" dirty="0">
                <a:solidFill>
                  <a:srgbClr val="00426A"/>
                </a:solidFill>
              </a:rPr>
              <a:t>Discuss the developmental stages of becoming a healthy eater and common challenges </a:t>
            </a:r>
          </a:p>
          <a:p>
            <a:pPr marL="457200" indent="-457200">
              <a:buFont typeface="+mj-lt"/>
              <a:buAutoNum type="arabicParenR"/>
            </a:pPr>
            <a:r>
              <a:rPr lang="en-US" sz="2400" dirty="0">
                <a:solidFill>
                  <a:srgbClr val="00426A"/>
                </a:solidFill>
              </a:rPr>
              <a:t>Identify the role of ECE professionals in nurturing healthy eaters</a:t>
            </a:r>
          </a:p>
          <a:p>
            <a:pPr marL="457200" indent="-457200">
              <a:buFont typeface="+mj-lt"/>
              <a:buAutoNum type="arabicParenR"/>
            </a:pPr>
            <a:r>
              <a:rPr lang="en-US" sz="2400" dirty="0">
                <a:solidFill>
                  <a:srgbClr val="00426A"/>
                </a:solidFill>
              </a:rPr>
              <a:t>Recognize family engagement opportunities around nutrition and food</a:t>
            </a:r>
          </a:p>
          <a:p>
            <a:pPr marL="457200" indent="-457200">
              <a:buFont typeface="+mj-lt"/>
              <a:buAutoNum type="arabicParenR"/>
            </a:pPr>
            <a:r>
              <a:rPr lang="en-US" sz="2400" dirty="0">
                <a:solidFill>
                  <a:srgbClr val="00426A"/>
                </a:solidFill>
              </a:rPr>
              <a:t>Identify one or more nutrition best practices to incorporate in your daily routines with children</a:t>
            </a:r>
          </a:p>
          <a:p>
            <a:endParaRPr lang="en-US" sz="2400" dirty="0">
              <a:solidFill>
                <a:srgbClr val="00426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648129"/>
            <a:ext cx="1448368" cy="4146133"/>
          </a:xfrm>
          <a:prstGeom prst="rect">
            <a:avLst/>
          </a:prstGeom>
        </p:spPr>
      </p:pic>
    </p:spTree>
    <p:extLst>
      <p:ext uri="{BB962C8B-B14F-4D97-AF65-F5344CB8AC3E}">
        <p14:creationId xmlns:p14="http://schemas.microsoft.com/office/powerpoint/2010/main" val="506866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2900" y="422275"/>
            <a:ext cx="7886700" cy="1325563"/>
          </a:xfrm>
        </p:spPr>
        <p:txBody>
          <a:bodyPr>
            <a:noAutofit/>
          </a:bodyPr>
          <a:lstStyle/>
          <a:p>
            <a:r>
              <a:rPr lang="en-US" sz="3000" dirty="0"/>
              <a:t>Using books to support healthy habits</a:t>
            </a:r>
            <a:br>
              <a:rPr lang="en-US" sz="3000" dirty="0"/>
            </a:br>
            <a:endParaRPr lang="en-US" sz="3000" dirty="0"/>
          </a:p>
        </p:txBody>
      </p:sp>
      <p:pic>
        <p:nvPicPr>
          <p:cNvPr id="5" name="Online Media 4" title="Growing Vegetable Soup">
            <a:hlinkClick r:id="" action="ppaction://media"/>
            <a:extLst>
              <a:ext uri="{FF2B5EF4-FFF2-40B4-BE49-F238E27FC236}">
                <a16:creationId xmlns:a16="http://schemas.microsoft.com/office/drawing/2014/main" id="{6CCFDBA1-B77E-46BD-834B-EC1837F4F893}"/>
              </a:ext>
            </a:extLst>
          </p:cNvPr>
          <p:cNvPicPr>
            <a:picLocks noRot="1" noChangeAspect="1"/>
          </p:cNvPicPr>
          <p:nvPr>
            <a:videoFile r:link="rId1"/>
          </p:nvPr>
        </p:nvPicPr>
        <p:blipFill>
          <a:blip r:embed="rId4"/>
          <a:stretch>
            <a:fillRect/>
          </a:stretch>
        </p:blipFill>
        <p:spPr>
          <a:xfrm>
            <a:off x="1362037" y="2046178"/>
            <a:ext cx="6419926" cy="3627258"/>
          </a:xfrm>
          <a:prstGeom prst="rect">
            <a:avLst/>
          </a:prstGeom>
        </p:spPr>
      </p:pic>
    </p:spTree>
    <p:extLst>
      <p:ext uri="{BB962C8B-B14F-4D97-AF65-F5344CB8AC3E}">
        <p14:creationId xmlns:p14="http://schemas.microsoft.com/office/powerpoint/2010/main" val="39944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4" name="Picture 13" descr="Child drawing on notebook">
            <a:extLst>
              <a:ext uri="{FF2B5EF4-FFF2-40B4-BE49-F238E27FC236}">
                <a16:creationId xmlns:a16="http://schemas.microsoft.com/office/drawing/2014/main" id="{DC79F92D-188B-451C-B6B9-00AC10E8984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129361" cy="1576910"/>
          </a:xfrm>
        </p:spPr>
        <p:txBody>
          <a:bodyPr vert="horz" lIns="91440" tIns="45720" rIns="91440" bIns="45720" rtlCol="0" anchor="b">
            <a:normAutofit/>
          </a:bodyPr>
          <a:lstStyle/>
          <a:p>
            <a:pPr defTabSz="914400"/>
            <a:r>
              <a:rPr lang="en-US" b="1" kern="1200" dirty="0">
                <a:cs typeface="Times New Roman" panose="02020603050405020304" pitchFamily="18" charset="0"/>
              </a:rPr>
              <a:t>Reflection activity</a:t>
            </a:r>
          </a:p>
        </p:txBody>
      </p:sp>
    </p:spTree>
    <p:extLst>
      <p:ext uri="{BB962C8B-B14F-4D97-AF65-F5344CB8AC3E}">
        <p14:creationId xmlns:p14="http://schemas.microsoft.com/office/powerpoint/2010/main" val="20477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96820" y="3863218"/>
            <a:ext cx="6064250" cy="1325563"/>
          </a:xfrm>
        </p:spPr>
        <p:txBody>
          <a:bodyPr>
            <a:noAutofit/>
          </a:bodyPr>
          <a:lstStyle/>
          <a:p>
            <a:r>
              <a:rPr lang="en-US" b="1" dirty="0">
                <a:solidFill>
                  <a:srgbClr val="002060"/>
                </a:solidFill>
                <a:cs typeface="Times New Roman" panose="02020603050405020304" pitchFamily="18" charset="0"/>
              </a:rPr>
              <a:t>Recognize family engagement opportunities around             nutrition and food</a:t>
            </a:r>
          </a:p>
        </p:txBody>
      </p:sp>
      <p:pic>
        <p:nvPicPr>
          <p:cNvPr id="6" name="Picture 5">
            <a:extLst>
              <a:ext uri="{FF2B5EF4-FFF2-40B4-BE49-F238E27FC236}">
                <a16:creationId xmlns:a16="http://schemas.microsoft.com/office/drawing/2014/main" id="{9A9F570F-D3EE-4964-9DC5-17135A028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3255276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39100" cy="1325563"/>
          </a:xfrm>
        </p:spPr>
        <p:txBody>
          <a:bodyPr>
            <a:normAutofit/>
          </a:bodyPr>
          <a:lstStyle/>
          <a:p>
            <a:r>
              <a:rPr lang="en-US" sz="3600" b="1" dirty="0">
                <a:solidFill>
                  <a:srgbClr val="00426A"/>
                </a:solidFill>
                <a:cs typeface="Times New Roman" panose="02020603050405020304" pitchFamily="18" charset="0"/>
              </a:rPr>
              <a:t>What influences families’ food choices?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38433" y="1885950"/>
            <a:ext cx="3774688" cy="4114800"/>
          </a:xfrm>
        </p:spPr>
      </p:pic>
    </p:spTree>
    <p:extLst>
      <p:ext uri="{BB962C8B-B14F-4D97-AF65-F5344CB8AC3E}">
        <p14:creationId xmlns:p14="http://schemas.microsoft.com/office/powerpoint/2010/main" val="327161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5016"/>
            <a:ext cx="7886700" cy="1325563"/>
          </a:xfrm>
        </p:spPr>
        <p:txBody>
          <a:bodyPr>
            <a:normAutofit/>
          </a:bodyPr>
          <a:lstStyle/>
          <a:p>
            <a:r>
              <a:rPr lang="en-US" b="1" dirty="0">
                <a:solidFill>
                  <a:srgbClr val="00426A"/>
                </a:solidFill>
                <a:cs typeface="Times New Roman" panose="02020603050405020304" pitchFamily="18" charset="0"/>
              </a:rPr>
              <a:t>Food Insecurity</a:t>
            </a:r>
          </a:p>
        </p:txBody>
      </p:sp>
      <p:sp>
        <p:nvSpPr>
          <p:cNvPr id="3" name="Content Placeholder 2"/>
          <p:cNvSpPr>
            <a:spLocks noGrp="1"/>
          </p:cNvSpPr>
          <p:nvPr>
            <p:ph idx="1"/>
          </p:nvPr>
        </p:nvSpPr>
        <p:spPr>
          <a:xfrm>
            <a:off x="628650" y="1219196"/>
            <a:ext cx="7886700" cy="1642531"/>
          </a:xfrm>
        </p:spPr>
        <p:txBody>
          <a:bodyPr>
            <a:normAutofit fontScale="92500"/>
          </a:bodyPr>
          <a:lstStyle/>
          <a:p>
            <a:pPr marL="0" indent="0">
              <a:buNone/>
            </a:pPr>
            <a:r>
              <a:rPr lang="en-US" sz="2400" dirty="0">
                <a:solidFill>
                  <a:srgbClr val="00426A"/>
                </a:solidFill>
                <a:latin typeface="Montserrat" panose="00000500000000000000" pitchFamily="2" charset="0"/>
              </a:rPr>
              <a:t>Food insecurity is defined as limited or uncertain access to sufficient, safe and nutritious food</a:t>
            </a:r>
          </a:p>
          <a:p>
            <a:pPr marL="0" indent="0">
              <a:buNone/>
            </a:pPr>
            <a:r>
              <a:rPr lang="en-US" sz="2400" dirty="0">
                <a:solidFill>
                  <a:srgbClr val="00426A"/>
                </a:solidFill>
                <a:latin typeface="Montserrat" panose="00000500000000000000" pitchFamily="2" charset="0"/>
              </a:rPr>
              <a:t>1 in 6 children live in households that do not have a consistent and dependable supply of healthy food</a:t>
            </a:r>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a:p>
            <a:pPr marL="0" indent="0">
              <a:buNone/>
            </a:pPr>
            <a:endParaRPr lang="en-US" sz="2250" dirty="0"/>
          </a:p>
        </p:txBody>
      </p:sp>
      <p:pic>
        <p:nvPicPr>
          <p:cNvPr id="1026" name="Picture 2">
            <a:extLst>
              <a:ext uri="{FF2B5EF4-FFF2-40B4-BE49-F238E27FC236}">
                <a16:creationId xmlns:a16="http://schemas.microsoft.com/office/drawing/2014/main" id="{E4D625F9-02A1-42C7-883A-FB530F1ADD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895" y="2861727"/>
            <a:ext cx="8243455" cy="3423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65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Addressing barriers to healthy eating</a:t>
            </a:r>
          </a:p>
        </p:txBody>
      </p:sp>
      <p:sp>
        <p:nvSpPr>
          <p:cNvPr id="3" name="Content Placeholder 2"/>
          <p:cNvSpPr>
            <a:spLocks noGrp="1"/>
          </p:cNvSpPr>
          <p:nvPr>
            <p:ph idx="1"/>
          </p:nvPr>
        </p:nvSpPr>
        <p:spPr/>
        <p:txBody>
          <a:bodyPr>
            <a:normAutofit/>
          </a:bodyPr>
          <a:lstStyle/>
          <a:p>
            <a:pPr marL="0" indent="0">
              <a:buClr>
                <a:srgbClr val="00426A"/>
              </a:buClr>
              <a:buNone/>
            </a:pPr>
            <a:r>
              <a:rPr lang="en-US" dirty="0">
                <a:solidFill>
                  <a:srgbClr val="00426A"/>
                </a:solidFill>
                <a:latin typeface="Montserrat" panose="00000500000000000000" pitchFamily="2" charset="0"/>
              </a:rPr>
              <a:t>Community gardens</a:t>
            </a:r>
          </a:p>
          <a:p>
            <a:pPr marL="0" indent="0">
              <a:buClr>
                <a:srgbClr val="00426A"/>
              </a:buClr>
              <a:buNone/>
            </a:pPr>
            <a:r>
              <a:rPr lang="en-US" dirty="0">
                <a:solidFill>
                  <a:srgbClr val="00426A"/>
                </a:solidFill>
                <a:latin typeface="Montserrat" panose="00000500000000000000" pitchFamily="2" charset="0"/>
              </a:rPr>
              <a:t>Farm to Early Care &amp; Education</a:t>
            </a:r>
          </a:p>
          <a:p>
            <a:pPr marL="457200" lvl="1" indent="0">
              <a:buClr>
                <a:srgbClr val="00426A"/>
              </a:buClr>
              <a:buNone/>
            </a:pPr>
            <a:r>
              <a:rPr lang="en-US" sz="2800" dirty="0">
                <a:solidFill>
                  <a:srgbClr val="00426A"/>
                </a:solidFill>
                <a:latin typeface="Montserrat" panose="00000500000000000000" pitchFamily="2" charset="0"/>
                <a:hlinkClick r:id="rId3"/>
              </a:rPr>
              <a:t>National Farm to ECE</a:t>
            </a:r>
            <a:endParaRPr lang="en-US" sz="2800" dirty="0">
              <a:solidFill>
                <a:srgbClr val="00426A"/>
              </a:solidFill>
              <a:latin typeface="Montserrat" panose="00000500000000000000" pitchFamily="2" charset="0"/>
            </a:endParaRPr>
          </a:p>
          <a:p>
            <a:pPr marL="0" indent="0">
              <a:buClr>
                <a:srgbClr val="00426A"/>
              </a:buClr>
              <a:buNone/>
            </a:pPr>
            <a:r>
              <a:rPr lang="en-US" dirty="0">
                <a:solidFill>
                  <a:srgbClr val="00426A"/>
                </a:solidFill>
                <a:latin typeface="Montserrat" panose="00000500000000000000" pitchFamily="2" charset="0"/>
              </a:rPr>
              <a:t>Farmers’ markets</a:t>
            </a:r>
          </a:p>
          <a:p>
            <a:pPr marL="0" indent="0">
              <a:buNone/>
            </a:pPr>
            <a:endParaRPr lang="en-US" dirty="0"/>
          </a:p>
        </p:txBody>
      </p:sp>
      <p:pic>
        <p:nvPicPr>
          <p:cNvPr id="9" name="Picture 8">
            <a:extLst>
              <a:ext uri="{FF2B5EF4-FFF2-40B4-BE49-F238E27FC236}">
                <a16:creationId xmlns:a16="http://schemas.microsoft.com/office/drawing/2014/main" id="{4A4FCD25-17F4-4EA9-9138-F40F66388236}"/>
              </a:ext>
            </a:extLst>
          </p:cNvPr>
          <p:cNvPicPr>
            <a:picLocks noChangeAspect="1"/>
          </p:cNvPicPr>
          <p:nvPr/>
        </p:nvPicPr>
        <p:blipFill>
          <a:blip r:embed="rId4"/>
          <a:stretch>
            <a:fillRect/>
          </a:stretch>
        </p:blipFill>
        <p:spPr>
          <a:xfrm>
            <a:off x="5262489" y="4840254"/>
            <a:ext cx="2495678" cy="1358970"/>
          </a:xfrm>
          <a:prstGeom prst="rect">
            <a:avLst/>
          </a:prstGeom>
        </p:spPr>
      </p:pic>
      <p:pic>
        <p:nvPicPr>
          <p:cNvPr id="11" name="Picture 10">
            <a:extLst>
              <a:ext uri="{FF2B5EF4-FFF2-40B4-BE49-F238E27FC236}">
                <a16:creationId xmlns:a16="http://schemas.microsoft.com/office/drawing/2014/main" id="{D076C12F-EDA7-4B5F-9C21-5301F55136F2}"/>
              </a:ext>
            </a:extLst>
          </p:cNvPr>
          <p:cNvPicPr>
            <a:picLocks noChangeAspect="1"/>
          </p:cNvPicPr>
          <p:nvPr/>
        </p:nvPicPr>
        <p:blipFill>
          <a:blip r:embed="rId5"/>
          <a:stretch>
            <a:fillRect/>
          </a:stretch>
        </p:blipFill>
        <p:spPr>
          <a:xfrm>
            <a:off x="947662" y="4840254"/>
            <a:ext cx="2933851" cy="1263715"/>
          </a:xfrm>
          <a:prstGeom prst="rect">
            <a:avLst/>
          </a:prstGeom>
        </p:spPr>
      </p:pic>
    </p:spTree>
    <p:extLst>
      <p:ext uri="{BB962C8B-B14F-4D97-AF65-F5344CB8AC3E}">
        <p14:creationId xmlns:p14="http://schemas.microsoft.com/office/powerpoint/2010/main" val="4014187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426A"/>
                </a:solidFill>
                <a:cs typeface="Times New Roman" panose="02020603050405020304" pitchFamily="18" charset="0"/>
              </a:rPr>
              <a:t>Addressing barriers to healthy eating</a:t>
            </a:r>
          </a:p>
        </p:txBody>
      </p:sp>
      <p:sp>
        <p:nvSpPr>
          <p:cNvPr id="3" name="Content Placeholder 2"/>
          <p:cNvSpPr>
            <a:spLocks noGrp="1"/>
          </p:cNvSpPr>
          <p:nvPr>
            <p:ph idx="1"/>
          </p:nvPr>
        </p:nvSpPr>
        <p:spPr>
          <a:xfrm>
            <a:off x="628650" y="2182086"/>
            <a:ext cx="7886700" cy="4351338"/>
          </a:xfrm>
        </p:spPr>
        <p:txBody>
          <a:bodyPr>
            <a:normAutofit/>
          </a:bodyPr>
          <a:lstStyle/>
          <a:p>
            <a:pPr marL="0" indent="0">
              <a:buClr>
                <a:srgbClr val="00426A"/>
              </a:buClr>
              <a:buNone/>
            </a:pPr>
            <a:r>
              <a:rPr lang="en-US" sz="2400" dirty="0">
                <a:solidFill>
                  <a:srgbClr val="00426A"/>
                </a:solidFill>
                <a:latin typeface="Montserrat" panose="00000500000000000000" pitchFamily="2" charset="0"/>
              </a:rPr>
              <a:t>Food Co-ops</a:t>
            </a:r>
          </a:p>
          <a:p>
            <a:pPr>
              <a:buClr>
                <a:srgbClr val="00426A"/>
              </a:buClr>
            </a:pPr>
            <a:endParaRPr lang="en-US" sz="2400" dirty="0">
              <a:solidFill>
                <a:srgbClr val="00426A"/>
              </a:solidFill>
              <a:latin typeface="Montserrat" panose="00000500000000000000" pitchFamily="2" charset="0"/>
            </a:endParaRPr>
          </a:p>
          <a:p>
            <a:pPr marL="0" indent="0">
              <a:buClr>
                <a:srgbClr val="00426A"/>
              </a:buClr>
              <a:buNone/>
            </a:pPr>
            <a:r>
              <a:rPr lang="en-US" sz="2400" dirty="0">
                <a:solidFill>
                  <a:srgbClr val="00426A"/>
                </a:solidFill>
                <a:latin typeface="Montserrat" panose="00000500000000000000" pitchFamily="2" charset="0"/>
              </a:rPr>
              <a:t>Food banks &amp; mobile food banks</a:t>
            </a:r>
          </a:p>
          <a:p>
            <a:pPr>
              <a:buClr>
                <a:srgbClr val="00426A"/>
              </a:buClr>
            </a:pPr>
            <a:endParaRPr lang="en-US" sz="2400" dirty="0">
              <a:solidFill>
                <a:srgbClr val="00426A"/>
              </a:solidFill>
              <a:latin typeface="Montserrat" panose="00000500000000000000" pitchFamily="2" charset="0"/>
            </a:endParaRPr>
          </a:p>
          <a:p>
            <a:pPr marL="0" indent="0">
              <a:buClr>
                <a:srgbClr val="00426A"/>
              </a:buClr>
              <a:buNone/>
            </a:pPr>
            <a:r>
              <a:rPr lang="en-US" sz="2400" dirty="0">
                <a:solidFill>
                  <a:srgbClr val="00426A"/>
                </a:solidFill>
                <a:latin typeface="Montserrat" panose="00000500000000000000" pitchFamily="2" charset="0"/>
              </a:rPr>
              <a:t>Federal nutrition assistance programs</a:t>
            </a:r>
          </a:p>
          <a:p>
            <a:pPr marL="0" indent="0">
              <a:buNone/>
            </a:pPr>
            <a:endParaRPr lang="en-US" sz="1600" dirty="0"/>
          </a:p>
        </p:txBody>
      </p:sp>
      <p:pic>
        <p:nvPicPr>
          <p:cNvPr id="8" name="Picture 7">
            <a:hlinkClick r:id="rId3"/>
            <a:extLst>
              <a:ext uri="{FF2B5EF4-FFF2-40B4-BE49-F238E27FC236}">
                <a16:creationId xmlns:a16="http://schemas.microsoft.com/office/drawing/2014/main" id="{AD5FDFBE-43EB-4657-A7B2-12D6A5B380CB}"/>
              </a:ext>
            </a:extLst>
          </p:cNvPr>
          <p:cNvPicPr>
            <a:picLocks noChangeAspect="1"/>
          </p:cNvPicPr>
          <p:nvPr/>
        </p:nvPicPr>
        <p:blipFill>
          <a:blip r:embed="rId4"/>
          <a:stretch>
            <a:fillRect/>
          </a:stretch>
        </p:blipFill>
        <p:spPr>
          <a:xfrm>
            <a:off x="776433" y="5127202"/>
            <a:ext cx="3999675" cy="1270924"/>
          </a:xfrm>
          <a:prstGeom prst="rect">
            <a:avLst/>
          </a:prstGeom>
        </p:spPr>
      </p:pic>
    </p:spTree>
    <p:extLst>
      <p:ext uri="{BB962C8B-B14F-4D97-AF65-F5344CB8AC3E}">
        <p14:creationId xmlns:p14="http://schemas.microsoft.com/office/powerpoint/2010/main" val="2892698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b="1" dirty="0">
                <a:solidFill>
                  <a:srgbClr val="00426A"/>
                </a:solidFill>
                <a:cs typeface="Times New Roman" panose="02020603050405020304" pitchFamily="18" charset="0"/>
              </a:rPr>
              <a:t>Supporting Families </a:t>
            </a:r>
          </a:p>
        </p:txBody>
      </p:sp>
      <p:sp>
        <p:nvSpPr>
          <p:cNvPr id="3" name="Content Placeholder 2"/>
          <p:cNvSpPr>
            <a:spLocks noGrp="1"/>
          </p:cNvSpPr>
          <p:nvPr>
            <p:ph idx="1"/>
          </p:nvPr>
        </p:nvSpPr>
        <p:spPr>
          <a:xfrm>
            <a:off x="628650" y="1690691"/>
            <a:ext cx="7886700" cy="4513982"/>
          </a:xfrm>
        </p:spPr>
        <p:txBody>
          <a:bodyPr anchor="ctr">
            <a:noAutofit/>
          </a:bodyPr>
          <a:lstStyle/>
          <a:p>
            <a:pPr marL="0" indent="0">
              <a:spcBef>
                <a:spcPts val="1400"/>
              </a:spcBef>
              <a:buNone/>
            </a:pPr>
            <a:r>
              <a:rPr lang="en-US" sz="2400" b="1" dirty="0"/>
              <a:t>SNAP</a:t>
            </a:r>
            <a:r>
              <a:rPr lang="en-US" sz="2400" dirty="0"/>
              <a:t> — the Supplemental Nutrition Assistance Program, </a:t>
            </a:r>
            <a:r>
              <a:rPr lang="en-US" sz="2400" i="1" dirty="0"/>
              <a:t>formerly known as Food Stamps</a:t>
            </a:r>
          </a:p>
          <a:p>
            <a:pPr marL="0" indent="0">
              <a:spcBef>
                <a:spcPts val="1400"/>
              </a:spcBef>
              <a:buNone/>
            </a:pPr>
            <a:r>
              <a:rPr lang="en-US" sz="2400" b="1" dirty="0"/>
              <a:t>WIC</a:t>
            </a:r>
            <a:r>
              <a:rPr lang="en-US" sz="2400" dirty="0"/>
              <a:t>  — Special Supplemental Nutrition Program for Women, Infants, and Children</a:t>
            </a:r>
          </a:p>
          <a:p>
            <a:pPr marL="0" indent="0">
              <a:spcBef>
                <a:spcPts val="1400"/>
              </a:spcBef>
              <a:buNone/>
            </a:pPr>
            <a:r>
              <a:rPr lang="en-US" sz="2400" b="1" dirty="0"/>
              <a:t>CACFP</a:t>
            </a:r>
            <a:r>
              <a:rPr lang="en-US" sz="2400" dirty="0"/>
              <a:t> — The Child and Adult Care Food Program</a:t>
            </a:r>
          </a:p>
          <a:p>
            <a:pPr marL="0" indent="0">
              <a:spcBef>
                <a:spcPts val="1400"/>
              </a:spcBef>
              <a:buNone/>
            </a:pPr>
            <a:r>
              <a:rPr lang="en-US" sz="2400" dirty="0"/>
              <a:t>Summer Meal Program Sites</a:t>
            </a:r>
          </a:p>
          <a:p>
            <a:pPr marL="0" indent="0">
              <a:spcBef>
                <a:spcPts val="1400"/>
              </a:spcBef>
              <a:buNone/>
            </a:pPr>
            <a:r>
              <a:rPr lang="en-US" sz="2400" dirty="0"/>
              <a:t>Emergency food resources in your community</a:t>
            </a:r>
          </a:p>
          <a:p>
            <a:pPr marL="342900" lvl="1" indent="0">
              <a:buNone/>
            </a:pPr>
            <a:r>
              <a:rPr lang="en-US" sz="2400" dirty="0"/>
              <a:t>Food Banks and Pantries</a:t>
            </a:r>
          </a:p>
        </p:txBody>
      </p:sp>
    </p:spTree>
    <p:extLst>
      <p:ext uri="{BB962C8B-B14F-4D97-AF65-F5344CB8AC3E}">
        <p14:creationId xmlns:p14="http://schemas.microsoft.com/office/powerpoint/2010/main" val="2444766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286" y="3531176"/>
            <a:ext cx="2468166" cy="2452687"/>
          </a:xfrm>
        </p:spPr>
        <p:txBody>
          <a:bodyPr anchor="ctr">
            <a:normAutofit/>
          </a:bodyPr>
          <a:lstStyle/>
          <a:p>
            <a:r>
              <a:rPr lang="en-US" sz="3100" dirty="0"/>
              <a:t>Food and Families in ECE</a:t>
            </a:r>
          </a:p>
        </p:txBody>
      </p:sp>
      <p:pic>
        <p:nvPicPr>
          <p:cNvPr id="5" name="Picture 4" descr="A family gathered around a table&#10;&#10;Description automatically generated with low confidence">
            <a:extLst>
              <a:ext uri="{FF2B5EF4-FFF2-40B4-BE49-F238E27FC236}">
                <a16:creationId xmlns:a16="http://schemas.microsoft.com/office/drawing/2014/main" id="{EC2211D6-4B66-41D3-BCE9-F625363DA1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lnSpcReduction="10000"/>
          </a:bodyPr>
          <a:lstStyle/>
          <a:p>
            <a:pPr marL="0" indent="0">
              <a:spcBef>
                <a:spcPts val="1200"/>
              </a:spcBef>
              <a:buNone/>
            </a:pPr>
            <a:endParaRPr lang="en-US" sz="2000" dirty="0"/>
          </a:p>
          <a:p>
            <a:pPr marL="0" indent="0">
              <a:spcBef>
                <a:spcPts val="1200"/>
              </a:spcBef>
              <a:buNone/>
            </a:pPr>
            <a:r>
              <a:rPr lang="en-US" sz="2200" dirty="0"/>
              <a:t>Taste Testing</a:t>
            </a:r>
          </a:p>
          <a:p>
            <a:pPr marL="0" indent="0">
              <a:spcBef>
                <a:spcPts val="1200"/>
              </a:spcBef>
              <a:buNone/>
            </a:pPr>
            <a:r>
              <a:rPr lang="en-US" sz="2200" dirty="0"/>
              <a:t>Cooking events or classes </a:t>
            </a:r>
          </a:p>
          <a:p>
            <a:pPr marL="0" indent="0">
              <a:spcBef>
                <a:spcPts val="1200"/>
              </a:spcBef>
              <a:buNone/>
            </a:pPr>
            <a:r>
              <a:rPr lang="en-US" sz="2200" dirty="0"/>
              <a:t>Produce basket pick up at child care</a:t>
            </a:r>
          </a:p>
          <a:p>
            <a:pPr marL="0" indent="0">
              <a:spcBef>
                <a:spcPts val="1200"/>
              </a:spcBef>
              <a:buNone/>
            </a:pPr>
            <a:r>
              <a:rPr lang="en-US" sz="2200" dirty="0"/>
              <a:t>Coupon swap board</a:t>
            </a:r>
          </a:p>
          <a:p>
            <a:pPr marL="0" indent="0">
              <a:spcBef>
                <a:spcPts val="1200"/>
              </a:spcBef>
              <a:buNone/>
            </a:pPr>
            <a:r>
              <a:rPr lang="en-US" sz="2200" dirty="0"/>
              <a:t>Community gardens/ECE gardens</a:t>
            </a:r>
          </a:p>
          <a:p>
            <a:endParaRPr lang="en-US" sz="1600" dirty="0"/>
          </a:p>
        </p:txBody>
      </p:sp>
    </p:spTree>
    <p:extLst>
      <p:ext uri="{BB962C8B-B14F-4D97-AF65-F5344CB8AC3E}">
        <p14:creationId xmlns:p14="http://schemas.microsoft.com/office/powerpoint/2010/main" val="529194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to share with  families</a:t>
            </a:r>
          </a:p>
        </p:txBody>
      </p:sp>
      <p:sp>
        <p:nvSpPr>
          <p:cNvPr id="3" name="Content Placeholder 2"/>
          <p:cNvSpPr>
            <a:spLocks noGrp="1"/>
          </p:cNvSpPr>
          <p:nvPr>
            <p:ph idx="1"/>
          </p:nvPr>
        </p:nvSpPr>
        <p:spPr/>
        <p:txBody>
          <a:bodyPr/>
          <a:lstStyle/>
          <a:p>
            <a:pPr marL="0" indent="0">
              <a:buNone/>
            </a:pPr>
            <a:endParaRPr lang="en-US" b="0" dirty="0">
              <a:latin typeface="+mj-lt"/>
            </a:endParaRPr>
          </a:p>
          <a:p>
            <a:endParaRPr lang="en-US" b="0" dirty="0">
              <a:latin typeface="+mj-lt"/>
            </a:endParaRPr>
          </a:p>
        </p:txBody>
      </p:sp>
      <p:pic>
        <p:nvPicPr>
          <p:cNvPr id="5" name="Picture 4">
            <a:hlinkClick r:id="rId3"/>
          </p:cNvPr>
          <p:cNvPicPr>
            <a:picLocks noChangeAspect="1"/>
          </p:cNvPicPr>
          <p:nvPr/>
        </p:nvPicPr>
        <p:blipFill>
          <a:blip r:embed="rId4"/>
          <a:stretch>
            <a:fillRect/>
          </a:stretch>
        </p:blipFill>
        <p:spPr>
          <a:xfrm>
            <a:off x="477656" y="2020385"/>
            <a:ext cx="2573854" cy="3086100"/>
          </a:xfrm>
          <a:prstGeom prst="rect">
            <a:avLst/>
          </a:prstGeom>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2935" y="2020385"/>
            <a:ext cx="2418131" cy="3086100"/>
          </a:xfrm>
          <a:prstGeom prst="rect">
            <a:avLst/>
          </a:prstGeom>
        </p:spPr>
      </p:pic>
      <p:pic>
        <p:nvPicPr>
          <p:cNvPr id="7" name="Picture 6">
            <a:hlinkClick r:id="rId7"/>
          </p:cNvPr>
          <p:cNvPicPr>
            <a:picLocks noChangeAspect="1"/>
          </p:cNvPicPr>
          <p:nvPr/>
        </p:nvPicPr>
        <p:blipFill>
          <a:blip r:embed="rId8"/>
          <a:stretch>
            <a:fillRect/>
          </a:stretch>
        </p:blipFill>
        <p:spPr>
          <a:xfrm>
            <a:off x="6092491" y="2020385"/>
            <a:ext cx="2422859" cy="3086100"/>
          </a:xfrm>
          <a:prstGeom prst="rect">
            <a:avLst/>
          </a:prstGeom>
        </p:spPr>
      </p:pic>
    </p:spTree>
    <p:extLst>
      <p:ext uri="{BB962C8B-B14F-4D97-AF65-F5344CB8AC3E}">
        <p14:creationId xmlns:p14="http://schemas.microsoft.com/office/powerpoint/2010/main" val="329065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100" y="1952628"/>
            <a:ext cx="6064250" cy="1325563"/>
          </a:xfrm>
        </p:spPr>
        <p:txBody>
          <a:bodyPr>
            <a:noAutofit/>
          </a:bodyPr>
          <a:lstStyle/>
          <a:p>
            <a:r>
              <a:rPr lang="en-US" b="1" dirty="0">
                <a:solidFill>
                  <a:srgbClr val="002060"/>
                </a:solidFill>
              </a:rPr>
              <a:t>The Developmental Stages of Becoming a Healthy Eater &amp; Common Challenges</a:t>
            </a:r>
          </a:p>
        </p:txBody>
      </p:sp>
      <p:pic>
        <p:nvPicPr>
          <p:cNvPr id="6" name="Picture 5">
            <a:extLst>
              <a:ext uri="{FF2B5EF4-FFF2-40B4-BE49-F238E27FC236}">
                <a16:creationId xmlns:a16="http://schemas.microsoft.com/office/drawing/2014/main" id="{9A9F570F-D3EE-4964-9DC5-17135A028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280601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98791" y="4813651"/>
            <a:ext cx="7944130" cy="1000655"/>
          </a:xfrm>
        </p:spPr>
        <p:txBody>
          <a:bodyPr vert="horz" lIns="91440" tIns="45720" rIns="91440" bIns="45720" rtlCol="0" anchor="t">
            <a:noAutofit/>
          </a:bodyPr>
          <a:lstStyle/>
          <a:p>
            <a:pPr defTabSz="914400"/>
            <a:r>
              <a:rPr lang="en-US" dirty="0">
                <a:cs typeface="Times New Roman" panose="02020603050405020304" pitchFamily="18" charset="0"/>
              </a:rPr>
              <a:t>How do you engage with families around food and nutrition?</a:t>
            </a:r>
          </a:p>
        </p:txBody>
      </p:sp>
      <p:pic>
        <p:nvPicPr>
          <p:cNvPr id="5" name="Picture 4" descr="Background pattern&#10;&#10;Description automatically generated">
            <a:extLst>
              <a:ext uri="{FF2B5EF4-FFF2-40B4-BE49-F238E27FC236}">
                <a16:creationId xmlns:a16="http://schemas.microsoft.com/office/drawing/2014/main" id="{5E1B5A32-27D0-4146-890C-FA3EAEEFD19E}"/>
              </a:ext>
            </a:extLst>
          </p:cNvPr>
          <p:cNvPicPr>
            <a:picLocks noChangeAspect="1"/>
          </p:cNvPicPr>
          <p:nvPr/>
        </p:nvPicPr>
        <p:blipFill rotWithShape="1">
          <a:blip r:embed="rId3">
            <a:extLst>
              <a:ext uri="{28A0092B-C50C-407E-A947-70E740481C1C}">
                <a14:useLocalDpi xmlns:a14="http://schemas.microsoft.com/office/drawing/2010/main" val="0"/>
              </a:ext>
            </a:extLst>
          </a:blip>
          <a:srcRect t="15345" b="2606"/>
          <a:stretch/>
        </p:blipFill>
        <p:spPr>
          <a:xfrm>
            <a:off x="20" y="10"/>
            <a:ext cx="9143980" cy="4201449"/>
          </a:xfrm>
          <a:prstGeom prst="rect">
            <a:avLst/>
          </a:prstGeom>
        </p:spPr>
      </p:pic>
      <p:grpSp>
        <p:nvGrpSpPr>
          <p:cNvPr id="21" name="Group 2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2" name="Freeform: Shape 2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70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6414702" cy="1325563"/>
          </a:xfrm>
        </p:spPr>
        <p:txBody>
          <a:bodyPr>
            <a:noAutofit/>
          </a:bodyPr>
          <a:lstStyle/>
          <a:p>
            <a:r>
              <a:rPr kumimoji="0" lang="en-US" sz="3600" b="1" i="0" u="none" strike="noStrike" kern="1200" cap="none" spc="0" normalizeH="0" baseline="0" noProof="0" dirty="0">
                <a:ln>
                  <a:noFill/>
                </a:ln>
                <a:solidFill>
                  <a:srgbClr val="00426A"/>
                </a:solidFill>
                <a:effectLst/>
                <a:uLnTx/>
                <a:uFillTx/>
                <a:cs typeface="Times New Roman" panose="02020603050405020304" pitchFamily="18" charset="0"/>
              </a:rPr>
              <a:t>Identify one or more nutrition best practices to add into your daily routines with children</a:t>
            </a:r>
            <a:endParaRPr lang="en-US" b="1" dirty="0">
              <a:solidFill>
                <a:srgbClr val="00426A"/>
              </a:solidFill>
              <a:cs typeface="Times New Roman" panose="02020603050405020304" pitchFamily="18" charset="0"/>
            </a:endParaRPr>
          </a:p>
        </p:txBody>
      </p:sp>
      <p:pic>
        <p:nvPicPr>
          <p:cNvPr id="5" name="Picture 4">
            <a:extLst>
              <a:ext uri="{FF2B5EF4-FFF2-40B4-BE49-F238E27FC236}">
                <a16:creationId xmlns:a16="http://schemas.microsoft.com/office/drawing/2014/main" id="{DEBF8FE9-3E60-46F0-9A2F-E9199C993D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280" y="1042648"/>
            <a:ext cx="1448368" cy="4146133"/>
          </a:xfrm>
          <a:prstGeom prst="rect">
            <a:avLst/>
          </a:prstGeom>
        </p:spPr>
      </p:pic>
    </p:spTree>
    <p:extLst>
      <p:ext uri="{BB962C8B-B14F-4D97-AF65-F5344CB8AC3E}">
        <p14:creationId xmlns:p14="http://schemas.microsoft.com/office/powerpoint/2010/main" val="3517342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b="1" kern="1200" dirty="0">
                <a:solidFill>
                  <a:srgbClr val="00426A"/>
                </a:solidFill>
                <a:cs typeface="Times New Roman" panose="02020603050405020304" pitchFamily="18" charset="0"/>
              </a:rPr>
              <a:t>Nourishing Healthy Eaters ABC Plan</a:t>
            </a:r>
          </a:p>
        </p:txBody>
      </p:sp>
      <p:sp>
        <p:nvSpPr>
          <p:cNvPr id="8" name="Content Placeholder 7">
            <a:extLst>
              <a:ext uri="{FF2B5EF4-FFF2-40B4-BE49-F238E27FC236}">
                <a16:creationId xmlns:a16="http://schemas.microsoft.com/office/drawing/2014/main" id="{3106CA32-96DD-4DF1-A527-9DD96AD09233}"/>
              </a:ext>
            </a:extLst>
          </p:cNvPr>
          <p:cNvSpPr>
            <a:spLocks noGrp="1"/>
          </p:cNvSpPr>
          <p:nvPr>
            <p:ph sz="half" idx="1"/>
          </p:nvPr>
        </p:nvSpPr>
        <p:spPr/>
        <p:txBody>
          <a:bodyPr>
            <a:normAutofit/>
          </a:bodyPr>
          <a:lstStyle/>
          <a:p>
            <a:pPr marL="0" indent="0">
              <a:spcBef>
                <a:spcPts val="3000"/>
              </a:spcBef>
              <a:buClr>
                <a:srgbClr val="00426A"/>
              </a:buClr>
              <a:buNone/>
            </a:pPr>
            <a:r>
              <a:rPr lang="en-US" sz="2800" b="1" u="sng" dirty="0">
                <a:solidFill>
                  <a:srgbClr val="00426A"/>
                </a:solidFill>
                <a:latin typeface="Montserrat" panose="00000500000000000000" pitchFamily="2" charset="0"/>
              </a:rPr>
              <a:t>A</a:t>
            </a:r>
            <a:r>
              <a:rPr lang="en-US" sz="2800" dirty="0">
                <a:solidFill>
                  <a:srgbClr val="00426A"/>
                </a:solidFill>
                <a:latin typeface="Montserrat" panose="00000500000000000000" pitchFamily="2" charset="0"/>
              </a:rPr>
              <a:t>ction I plan to take</a:t>
            </a:r>
          </a:p>
          <a:p>
            <a:pPr marL="0" indent="0">
              <a:spcBef>
                <a:spcPts val="3000"/>
              </a:spcBef>
              <a:buClr>
                <a:srgbClr val="00426A"/>
              </a:buClr>
              <a:buNone/>
            </a:pPr>
            <a:r>
              <a:rPr lang="en-US" sz="2800" dirty="0">
                <a:solidFill>
                  <a:srgbClr val="00426A"/>
                </a:solidFill>
                <a:latin typeface="Montserrat" panose="00000500000000000000" pitchFamily="2" charset="0"/>
              </a:rPr>
              <a:t>How does my action </a:t>
            </a:r>
            <a:r>
              <a:rPr lang="en-US" sz="2800" b="1" u="sng" dirty="0">
                <a:solidFill>
                  <a:srgbClr val="00426A"/>
                </a:solidFill>
                <a:latin typeface="Montserrat" panose="00000500000000000000" pitchFamily="2" charset="0"/>
              </a:rPr>
              <a:t>B</a:t>
            </a:r>
            <a:r>
              <a:rPr lang="en-US" sz="2800" dirty="0">
                <a:solidFill>
                  <a:srgbClr val="00426A"/>
                </a:solidFill>
                <a:latin typeface="Montserrat" panose="00000500000000000000" pitchFamily="2" charset="0"/>
              </a:rPr>
              <a:t>enefit children?</a:t>
            </a:r>
          </a:p>
          <a:p>
            <a:pPr marL="0" indent="0">
              <a:spcBef>
                <a:spcPts val="3000"/>
              </a:spcBef>
              <a:buClr>
                <a:srgbClr val="00426A"/>
              </a:buClr>
              <a:buNone/>
            </a:pPr>
            <a:r>
              <a:rPr lang="en-US" sz="2800" dirty="0">
                <a:solidFill>
                  <a:srgbClr val="00426A"/>
                </a:solidFill>
                <a:latin typeface="Montserrat" panose="00000500000000000000" pitchFamily="2" charset="0"/>
              </a:rPr>
              <a:t>What </a:t>
            </a:r>
            <a:r>
              <a:rPr lang="en-US" sz="2800" b="1" u="sng" dirty="0">
                <a:solidFill>
                  <a:srgbClr val="00426A"/>
                </a:solidFill>
                <a:latin typeface="Montserrat" panose="00000500000000000000" pitchFamily="2" charset="0"/>
              </a:rPr>
              <a:t>C</a:t>
            </a:r>
            <a:r>
              <a:rPr lang="en-US" sz="2800" dirty="0">
                <a:solidFill>
                  <a:srgbClr val="00426A"/>
                </a:solidFill>
                <a:latin typeface="Montserrat" panose="00000500000000000000" pitchFamily="2" charset="0"/>
              </a:rPr>
              <a:t>hallenges will I face?</a:t>
            </a:r>
          </a:p>
        </p:txBody>
      </p:sp>
      <p:sp>
        <p:nvSpPr>
          <p:cNvPr id="10" name="Content Placeholder 9">
            <a:extLst>
              <a:ext uri="{FF2B5EF4-FFF2-40B4-BE49-F238E27FC236}">
                <a16:creationId xmlns:a16="http://schemas.microsoft.com/office/drawing/2014/main" id="{218B88A2-0461-445C-BEBF-E5EA5CED2EF6}"/>
              </a:ext>
            </a:extLst>
          </p:cNvPr>
          <p:cNvSpPr>
            <a:spLocks noGrp="1"/>
          </p:cNvSpPr>
          <p:nvPr>
            <p:ph sz="half" idx="2"/>
          </p:nvPr>
        </p:nvSpPr>
        <p:spPr/>
        <p:txBody>
          <a:bodyPr>
            <a:normAutofit/>
          </a:bodyPr>
          <a:lstStyle/>
          <a:p>
            <a:pPr marL="0" indent="0">
              <a:spcBef>
                <a:spcPts val="3000"/>
              </a:spcBef>
              <a:buClr>
                <a:srgbClr val="00426A"/>
              </a:buClr>
              <a:buNone/>
            </a:pPr>
            <a:r>
              <a:rPr lang="en-US" sz="2800" b="1" u="sng" dirty="0">
                <a:solidFill>
                  <a:srgbClr val="00426A"/>
                </a:solidFill>
                <a:latin typeface="Montserrat" panose="00000500000000000000" pitchFamily="2" charset="0"/>
              </a:rPr>
              <a:t>D</a:t>
            </a:r>
            <a:r>
              <a:rPr lang="en-US" sz="2800" dirty="0">
                <a:solidFill>
                  <a:srgbClr val="00426A"/>
                </a:solidFill>
                <a:latin typeface="Montserrat" panose="00000500000000000000" pitchFamily="2" charset="0"/>
              </a:rPr>
              <a:t>ate I will begin this action?</a:t>
            </a:r>
          </a:p>
          <a:p>
            <a:pPr marL="0" indent="0">
              <a:spcBef>
                <a:spcPts val="3000"/>
              </a:spcBef>
              <a:buClr>
                <a:srgbClr val="00426A"/>
              </a:buClr>
              <a:buNone/>
            </a:pPr>
            <a:r>
              <a:rPr lang="en-US" sz="2800" b="1" u="sng" dirty="0">
                <a:solidFill>
                  <a:srgbClr val="00426A"/>
                </a:solidFill>
                <a:latin typeface="Montserrat" panose="00000500000000000000" pitchFamily="2" charset="0"/>
              </a:rPr>
              <a:t>E</a:t>
            </a:r>
            <a:r>
              <a:rPr lang="en-US" sz="2800" dirty="0">
                <a:solidFill>
                  <a:srgbClr val="00426A"/>
                </a:solidFill>
                <a:latin typeface="Montserrat" panose="00000500000000000000" pitchFamily="2" charset="0"/>
              </a:rPr>
              <a:t>vidence I have been successful?</a:t>
            </a:r>
          </a:p>
        </p:txBody>
      </p:sp>
    </p:spTree>
    <p:extLst>
      <p:ext uri="{BB962C8B-B14F-4D97-AF65-F5344CB8AC3E}">
        <p14:creationId xmlns:p14="http://schemas.microsoft.com/office/powerpoint/2010/main" val="2888949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73DA-0B90-42EC-8C4F-51B9D6BE1876}"/>
              </a:ext>
            </a:extLst>
          </p:cNvPr>
          <p:cNvSpPr>
            <a:spLocks noGrp="1"/>
          </p:cNvSpPr>
          <p:nvPr>
            <p:ph type="title"/>
          </p:nvPr>
        </p:nvSpPr>
        <p:spPr>
          <a:xfrm>
            <a:off x="628650" y="365128"/>
            <a:ext cx="4410278" cy="1325563"/>
          </a:xfrm>
        </p:spPr>
        <p:txBody>
          <a:bodyPr/>
          <a:lstStyle/>
          <a:p>
            <a:r>
              <a:rPr lang="en-US" b="1" dirty="0">
                <a:solidFill>
                  <a:srgbClr val="00426A"/>
                </a:solidFill>
                <a:cs typeface="Times New Roman" panose="02020603050405020304" pitchFamily="18" charset="0"/>
              </a:rPr>
              <a:t>Sustaining practice change</a:t>
            </a:r>
          </a:p>
        </p:txBody>
      </p:sp>
      <p:pic>
        <p:nvPicPr>
          <p:cNvPr id="3" name="Content Placeholder 11" descr="Qr code&#10;&#10;Description automatically generated">
            <a:extLst>
              <a:ext uri="{FF2B5EF4-FFF2-40B4-BE49-F238E27FC236}">
                <a16:creationId xmlns:a16="http://schemas.microsoft.com/office/drawing/2014/main" id="{B0EB2FCB-F090-43DF-A044-6AB6550940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124" y="2140922"/>
            <a:ext cx="3382963" cy="3384550"/>
          </a:xfrm>
          <a:prstGeom prst="rect">
            <a:avLst/>
          </a:prstGeom>
        </p:spPr>
      </p:pic>
      <p:sp>
        <p:nvSpPr>
          <p:cNvPr id="5" name="TextBox 4">
            <a:extLst>
              <a:ext uri="{FF2B5EF4-FFF2-40B4-BE49-F238E27FC236}">
                <a16:creationId xmlns:a16="http://schemas.microsoft.com/office/drawing/2014/main" id="{D6534830-47B4-43FA-A267-EBA511F63FA8}"/>
              </a:ext>
            </a:extLst>
          </p:cNvPr>
          <p:cNvSpPr txBox="1"/>
          <p:nvPr/>
        </p:nvSpPr>
        <p:spPr>
          <a:xfrm>
            <a:off x="741560" y="5708748"/>
            <a:ext cx="4572000" cy="461665"/>
          </a:xfrm>
          <a:prstGeom prst="rect">
            <a:avLst/>
          </a:prstGeom>
          <a:noFill/>
        </p:spPr>
        <p:txBody>
          <a:bodyPr wrap="square">
            <a:spAutoFit/>
          </a:bodyPr>
          <a:lstStyle/>
          <a:p>
            <a:r>
              <a:rPr lang="en-US" sz="2400" dirty="0">
                <a:latin typeface="Montserrat" panose="00000500000000000000" pitchFamily="2" charset="0"/>
              </a:rPr>
              <a:t>https://www.futureme.org/</a:t>
            </a:r>
          </a:p>
        </p:txBody>
      </p:sp>
      <p:pic>
        <p:nvPicPr>
          <p:cNvPr id="6" name="Picture 5" descr="Winding dirt road">
            <a:extLst>
              <a:ext uri="{FF2B5EF4-FFF2-40B4-BE49-F238E27FC236}">
                <a16:creationId xmlns:a16="http://schemas.microsoft.com/office/drawing/2014/main" id="{CEFBA243-C1D1-4E0A-9E50-0C03F4D60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548"/>
          <a:stretch/>
        </p:blipFill>
        <p:spPr>
          <a:xfrm>
            <a:off x="5325917" y="12357"/>
            <a:ext cx="3810980" cy="6858000"/>
          </a:xfrm>
          <a:prstGeom prst="rect">
            <a:avLst/>
          </a:prstGeom>
        </p:spPr>
      </p:pic>
    </p:spTree>
    <p:extLst>
      <p:ext uri="{BB962C8B-B14F-4D97-AF65-F5344CB8AC3E}">
        <p14:creationId xmlns:p14="http://schemas.microsoft.com/office/powerpoint/2010/main" val="76097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Resources for ECE Professionals</a:t>
            </a:r>
          </a:p>
        </p:txBody>
      </p:sp>
      <p:pic>
        <p:nvPicPr>
          <p:cNvPr id="4" name="Content Placeholder 3">
            <a:hlinkClick r:id="rId3"/>
          </p:cNvPr>
          <p:cNvPicPr>
            <a:picLocks noGrp="1" noChangeAspect="1"/>
          </p:cNvPicPr>
          <p:nvPr>
            <p:ph idx="1"/>
          </p:nvPr>
        </p:nvPicPr>
        <p:blipFill>
          <a:blip r:embed="rId4"/>
          <a:stretch>
            <a:fillRect/>
          </a:stretch>
        </p:blipFill>
        <p:spPr>
          <a:xfrm>
            <a:off x="2976311" y="1628775"/>
            <a:ext cx="2409856" cy="3108960"/>
          </a:xfrm>
          <a:prstGeom prst="rect">
            <a:avLst/>
          </a:prstGeom>
          <a:ln>
            <a:solidFill>
              <a:schemeClr val="tx1"/>
            </a:solidFill>
          </a:ln>
        </p:spPr>
      </p:pic>
      <p:pic>
        <p:nvPicPr>
          <p:cNvPr id="7" name="Picture 6">
            <a:hlinkClick r:id="rId5"/>
          </p:cNvPr>
          <p:cNvPicPr>
            <a:picLocks noChangeAspect="1"/>
          </p:cNvPicPr>
          <p:nvPr/>
        </p:nvPicPr>
        <p:blipFill>
          <a:blip r:embed="rId6"/>
          <a:stretch>
            <a:fillRect/>
          </a:stretch>
        </p:blipFill>
        <p:spPr>
          <a:xfrm>
            <a:off x="5837372" y="2000250"/>
            <a:ext cx="1677507" cy="2057400"/>
          </a:xfrm>
          <a:prstGeom prst="rect">
            <a:avLst/>
          </a:prstGeom>
          <a:ln>
            <a:solidFill>
              <a:schemeClr val="tx1"/>
            </a:solidFill>
          </a:ln>
        </p:spPr>
      </p:pic>
      <p:pic>
        <p:nvPicPr>
          <p:cNvPr id="8" name="Picture 7">
            <a:hlinkClick r:id="rId7"/>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67136" y="4821298"/>
            <a:ext cx="1817980" cy="685800"/>
          </a:xfrm>
          <a:prstGeom prst="rect">
            <a:avLst/>
          </a:prstGeom>
          <a:ln>
            <a:solidFill>
              <a:schemeClr val="tx1"/>
            </a:solidFill>
          </a:ln>
        </p:spPr>
      </p:pic>
      <p:pic>
        <p:nvPicPr>
          <p:cNvPr id="3" name="Picture 2">
            <a:hlinkClick r:id="rId9"/>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2920" y="5054505"/>
            <a:ext cx="2710148" cy="414422"/>
          </a:xfrm>
          <a:prstGeom prst="rect">
            <a:avLst/>
          </a:prstGeom>
          <a:ln>
            <a:solidFill>
              <a:schemeClr val="tx1"/>
            </a:solidFill>
          </a:ln>
        </p:spPr>
      </p:pic>
      <p:pic>
        <p:nvPicPr>
          <p:cNvPr id="10" name="Content Placeholder 3"/>
          <p:cNvPicPr>
            <a:picLocks noChangeAspect="1"/>
          </p:cNvPicPr>
          <p:nvPr/>
        </p:nvPicPr>
        <p:blipFill>
          <a:blip r:embed="rId11"/>
          <a:stretch>
            <a:fillRect/>
          </a:stretch>
        </p:blipFill>
        <p:spPr bwMode="auto">
          <a:xfrm>
            <a:off x="617981" y="2184647"/>
            <a:ext cx="1597394"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12"/>
          <a:stretch>
            <a:fillRect/>
          </a:stretch>
        </p:blipFill>
        <p:spPr>
          <a:xfrm>
            <a:off x="617981" y="4615558"/>
            <a:ext cx="1714500" cy="411480"/>
          </a:xfrm>
          <a:prstGeom prst="rect">
            <a:avLst/>
          </a:prstGeom>
          <a:ln>
            <a:solidFill>
              <a:schemeClr val="tx1"/>
            </a:solidFill>
          </a:ln>
        </p:spPr>
      </p:pic>
    </p:spTree>
    <p:extLst>
      <p:ext uri="{BB962C8B-B14F-4D97-AF65-F5344CB8AC3E}">
        <p14:creationId xmlns:p14="http://schemas.microsoft.com/office/powerpoint/2010/main" val="101643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6" y="246752"/>
            <a:ext cx="7886700" cy="1325563"/>
          </a:xfrm>
        </p:spPr>
        <p:txBody>
          <a:bodyPr/>
          <a:lstStyle/>
          <a:p>
            <a:r>
              <a:rPr lang="en-US" b="1" dirty="0">
                <a:solidFill>
                  <a:srgbClr val="00426A"/>
                </a:solidFill>
                <a:cs typeface="Times New Roman" panose="02020603050405020304" pitchFamily="18" charset="0"/>
              </a:rPr>
              <a:t>Acknowledgments</a:t>
            </a:r>
          </a:p>
        </p:txBody>
      </p:sp>
      <p:pic>
        <p:nvPicPr>
          <p:cNvPr id="4" name="Content Placeholder 3"/>
          <p:cNvPicPr>
            <a:picLocks noGrp="1" noChangeAspect="1"/>
          </p:cNvPicPr>
          <p:nvPr>
            <p:ph idx="1"/>
          </p:nvPr>
        </p:nvPicPr>
        <p:blipFill>
          <a:blip r:embed="rId3"/>
          <a:stretch>
            <a:fillRect/>
          </a:stretch>
        </p:blipFill>
        <p:spPr>
          <a:xfrm>
            <a:off x="1022207" y="4573141"/>
            <a:ext cx="1796698" cy="1072656"/>
          </a:xfrm>
          <a:prstGeom prst="rect">
            <a:avLst/>
          </a:prstGeom>
        </p:spPr>
      </p:pic>
      <p:sp>
        <p:nvSpPr>
          <p:cNvPr id="3" name="Rectangle 2"/>
          <p:cNvSpPr/>
          <p:nvPr/>
        </p:nvSpPr>
        <p:spPr>
          <a:xfrm>
            <a:off x="3541787" y="4710628"/>
            <a:ext cx="5500300" cy="1015663"/>
          </a:xfrm>
          <a:prstGeom prst="rect">
            <a:avLst/>
          </a:prstGeom>
        </p:spPr>
        <p:txBody>
          <a:bodyPr wrap="square">
            <a:spAutoFit/>
          </a:bodyPr>
          <a:lstStyle/>
          <a:p>
            <a:r>
              <a:rPr lang="en-US" sz="2000" dirty="0">
                <a:solidFill>
                  <a:srgbClr val="00426A"/>
                </a:solidFill>
                <a:latin typeface="Montserrat" panose="00000500000000000000" pitchFamily="2" charset="0"/>
              </a:rPr>
              <a:t>For initial funding to design and develop the original Nourishing Health Eaters training series</a:t>
            </a:r>
          </a:p>
        </p:txBody>
      </p:sp>
      <p:grpSp>
        <p:nvGrpSpPr>
          <p:cNvPr id="5" name="Group 4">
            <a:extLst>
              <a:ext uri="{FF2B5EF4-FFF2-40B4-BE49-F238E27FC236}">
                <a16:creationId xmlns:a16="http://schemas.microsoft.com/office/drawing/2014/main" id="{63112BC1-70FC-6D14-8C24-DBE23FB3E7C1}"/>
              </a:ext>
            </a:extLst>
          </p:cNvPr>
          <p:cNvGrpSpPr/>
          <p:nvPr/>
        </p:nvGrpSpPr>
        <p:grpSpPr>
          <a:xfrm>
            <a:off x="680825" y="2921032"/>
            <a:ext cx="8334254" cy="1323439"/>
            <a:chOff x="680825" y="3669181"/>
            <a:chExt cx="8334254" cy="1323439"/>
          </a:xfrm>
        </p:grpSpPr>
        <p:pic>
          <p:nvPicPr>
            <p:cNvPr id="6" name="Picture 5" descr="A black and white sign&#10;&#10;Description automatically generated with low confidence">
              <a:extLst>
                <a:ext uri="{FF2B5EF4-FFF2-40B4-BE49-F238E27FC236}">
                  <a16:creationId xmlns:a16="http://schemas.microsoft.com/office/drawing/2014/main" id="{F81A02C2-0766-4719-92D1-FCF6D468BB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25" y="4009328"/>
              <a:ext cx="2194564" cy="536449"/>
            </a:xfrm>
            <a:prstGeom prst="rect">
              <a:avLst/>
            </a:prstGeom>
          </p:spPr>
        </p:pic>
        <p:sp>
          <p:nvSpPr>
            <p:cNvPr id="7" name="Rectangle 6">
              <a:extLst>
                <a:ext uri="{FF2B5EF4-FFF2-40B4-BE49-F238E27FC236}">
                  <a16:creationId xmlns:a16="http://schemas.microsoft.com/office/drawing/2014/main" id="{907CFAE2-9680-4E17-A350-670B5A1EA1C4}"/>
                </a:ext>
              </a:extLst>
            </p:cNvPr>
            <p:cNvSpPr/>
            <p:nvPr/>
          </p:nvSpPr>
          <p:spPr>
            <a:xfrm>
              <a:off x="3514779" y="3669181"/>
              <a:ext cx="5500300" cy="1323439"/>
            </a:xfrm>
            <a:prstGeom prst="rect">
              <a:avLst/>
            </a:prstGeom>
          </p:spPr>
          <p:txBody>
            <a:bodyPr wrap="square">
              <a:spAutoFit/>
            </a:bodyPr>
            <a:lstStyle/>
            <a:p>
              <a:r>
                <a:rPr lang="en-US" sz="2000" dirty="0">
                  <a:solidFill>
                    <a:srgbClr val="00426A"/>
                  </a:solidFill>
                  <a:latin typeface="Montserrat" panose="00000500000000000000" pitchFamily="2" charset="0"/>
                </a:rPr>
                <a:t>For expertise in children’s health and wellness. This training series was developed by nutrition and early childhood experts.</a:t>
              </a:r>
            </a:p>
          </p:txBody>
        </p:sp>
      </p:grpSp>
      <p:sp>
        <p:nvSpPr>
          <p:cNvPr id="8" name="Rectangle 7">
            <a:extLst>
              <a:ext uri="{FF2B5EF4-FFF2-40B4-BE49-F238E27FC236}">
                <a16:creationId xmlns:a16="http://schemas.microsoft.com/office/drawing/2014/main" id="{570D4281-C7BB-4A79-806E-07AEA3BC314F}"/>
              </a:ext>
            </a:extLst>
          </p:cNvPr>
          <p:cNvSpPr/>
          <p:nvPr/>
        </p:nvSpPr>
        <p:spPr>
          <a:xfrm>
            <a:off x="686612" y="1283845"/>
            <a:ext cx="7815234" cy="1015663"/>
          </a:xfrm>
          <a:prstGeom prst="rect">
            <a:avLst/>
          </a:prstGeom>
        </p:spPr>
        <p:txBody>
          <a:bodyPr wrap="square">
            <a:spAutoFit/>
          </a:bodyPr>
          <a:lstStyle/>
          <a:p>
            <a:r>
              <a:rPr lang="en-US" sz="2000" dirty="0">
                <a:solidFill>
                  <a:srgbClr val="00426A"/>
                </a:solidFill>
                <a:latin typeface="Montserrat" panose="00000500000000000000" pitchFamily="2" charset="0"/>
              </a:rPr>
              <a:t>This training was made possible thanks to the funding, technical expertise, and guidance from the following national and state organizations.</a:t>
            </a:r>
          </a:p>
        </p:txBody>
      </p:sp>
    </p:spTree>
    <p:extLst>
      <p:ext uri="{BB962C8B-B14F-4D97-AF65-F5344CB8AC3E}">
        <p14:creationId xmlns:p14="http://schemas.microsoft.com/office/powerpoint/2010/main" val="346714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2243" y="4188448"/>
            <a:ext cx="7373319" cy="1241822"/>
          </a:xfrm>
        </p:spPr>
        <p:txBody>
          <a:bodyPr>
            <a:normAutofit/>
          </a:bodyPr>
          <a:lstStyle/>
          <a:p>
            <a:r>
              <a:rPr lang="en-US" sz="3600" b="1" dirty="0">
                <a:solidFill>
                  <a:srgbClr val="00426A"/>
                </a:solidFill>
                <a:latin typeface="Times New Roman" panose="02020603050405020304" pitchFamily="18" charset="0"/>
                <a:cs typeface="Times New Roman" panose="02020603050405020304" pitchFamily="18" charset="0"/>
              </a:rPr>
              <a:t>Thank you for participating in today’s training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66754" y="730565"/>
            <a:ext cx="5583676" cy="3342136"/>
          </a:xfrm>
          <a:prstGeom prst="rect">
            <a:avLst/>
          </a:prstGeom>
        </p:spPr>
      </p:pic>
    </p:spTree>
    <p:extLst>
      <p:ext uri="{BB962C8B-B14F-4D97-AF65-F5344CB8AC3E}">
        <p14:creationId xmlns:p14="http://schemas.microsoft.com/office/powerpoint/2010/main" val="10691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a:extLst>
              <a:ext uri="{FF2B5EF4-FFF2-40B4-BE49-F238E27FC236}">
                <a16:creationId xmlns:a16="http://schemas.microsoft.com/office/drawing/2014/main" id="{DC79F92D-188B-451C-B6B9-00AC10E898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 y="4313272"/>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695954" y="4527470"/>
            <a:ext cx="4129361" cy="1576910"/>
          </a:xfrm>
        </p:spPr>
        <p:txBody>
          <a:bodyPr vert="horz" lIns="91440" tIns="45720" rIns="91440" bIns="45720" rtlCol="0" anchor="b">
            <a:normAutofit/>
          </a:bodyPr>
          <a:lstStyle/>
          <a:p>
            <a:r>
              <a:rPr lang="en-US" b="1" kern="1200" dirty="0">
                <a:solidFill>
                  <a:srgbClr val="00426A"/>
                </a:solidFill>
              </a:rPr>
              <a:t>How do we support children to become healthy eaters?</a:t>
            </a:r>
            <a:endParaRPr lang="en-US" sz="3800" b="1" kern="1200" dirty="0">
              <a:solidFill>
                <a:srgbClr val="00426A"/>
              </a:solidFill>
            </a:endParaRPr>
          </a:p>
        </p:txBody>
      </p:sp>
    </p:spTree>
    <p:extLst>
      <p:ext uri="{BB962C8B-B14F-4D97-AF65-F5344CB8AC3E}">
        <p14:creationId xmlns:p14="http://schemas.microsoft.com/office/powerpoint/2010/main" val="228277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0A2B-E1E4-1AC1-4E4E-B912343D7C3B}"/>
              </a:ext>
            </a:extLst>
          </p:cNvPr>
          <p:cNvSpPr>
            <a:spLocks noGrp="1"/>
          </p:cNvSpPr>
          <p:nvPr>
            <p:ph type="title"/>
          </p:nvPr>
        </p:nvSpPr>
        <p:spPr>
          <a:xfrm>
            <a:off x="280059" y="2103437"/>
            <a:ext cx="3465675" cy="1325563"/>
          </a:xfrm>
        </p:spPr>
        <p:txBody>
          <a:bodyPr>
            <a:normAutofit/>
          </a:bodyPr>
          <a:lstStyle/>
          <a:p>
            <a:r>
              <a:rPr lang="en-US" sz="2800" dirty="0"/>
              <a:t>Behavior Milestones related to feeding and eating</a:t>
            </a:r>
          </a:p>
        </p:txBody>
      </p:sp>
      <p:pic>
        <p:nvPicPr>
          <p:cNvPr id="5" name="Content Placeholder 4">
            <a:extLst>
              <a:ext uri="{FF2B5EF4-FFF2-40B4-BE49-F238E27FC236}">
                <a16:creationId xmlns:a16="http://schemas.microsoft.com/office/drawing/2014/main" id="{7310EA18-A1D5-00EA-81D3-959B5652B1D6}"/>
              </a:ext>
            </a:extLst>
          </p:cNvPr>
          <p:cNvPicPr>
            <a:picLocks noGrp="1" noChangeAspect="1"/>
          </p:cNvPicPr>
          <p:nvPr>
            <p:ph idx="1"/>
          </p:nvPr>
        </p:nvPicPr>
        <p:blipFill rotWithShape="1">
          <a:blip r:embed="rId3"/>
          <a:srcRect b="2229"/>
          <a:stretch/>
        </p:blipFill>
        <p:spPr>
          <a:xfrm>
            <a:off x="3906104" y="-36814"/>
            <a:ext cx="5258678" cy="6675120"/>
          </a:xfrm>
        </p:spPr>
      </p:pic>
    </p:spTree>
    <p:extLst>
      <p:ext uri="{BB962C8B-B14F-4D97-AF65-F5344CB8AC3E}">
        <p14:creationId xmlns:p14="http://schemas.microsoft.com/office/powerpoint/2010/main" val="93653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Gotham" panose="02000504020000020004" pitchFamily="2" charset="0"/>
              </a:rPr>
              <a:t>Learning to accept new foods</a:t>
            </a:r>
          </a:p>
        </p:txBody>
      </p:sp>
      <p:sp>
        <p:nvSpPr>
          <p:cNvPr id="6" name="Content Placeholder 5"/>
          <p:cNvSpPr>
            <a:spLocks noGrp="1"/>
          </p:cNvSpPr>
          <p:nvPr>
            <p:ph idx="4294967295"/>
          </p:nvPr>
        </p:nvSpPr>
        <p:spPr>
          <a:xfrm>
            <a:off x="1028700" y="1591108"/>
            <a:ext cx="7086600" cy="1100137"/>
          </a:xfrm>
        </p:spPr>
        <p:txBody>
          <a:bodyPr>
            <a:noAutofit/>
          </a:bodyPr>
          <a:lstStyle/>
          <a:p>
            <a:pPr marL="0" indent="0" algn="ctr">
              <a:buNone/>
            </a:pPr>
            <a:r>
              <a:rPr lang="en-US" sz="2400" dirty="0"/>
              <a:t>Young children may need 8-15 exposures, or more, to reach acceptance and enjoyment of a new food</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endParaRPr lang="en-US" sz="2400" dirty="0"/>
          </a:p>
          <a:p>
            <a:pPr marL="0" indent="0">
              <a:buNone/>
            </a:pPr>
            <a:r>
              <a:rPr lang="en-US" sz="2400" dirty="0"/>
              <a:t>			What is exposure?</a:t>
            </a:r>
          </a:p>
        </p:txBody>
      </p:sp>
      <p:graphicFrame>
        <p:nvGraphicFramePr>
          <p:cNvPr id="2" name="Diagram 1"/>
          <p:cNvGraphicFramePr/>
          <p:nvPr>
            <p:extLst>
              <p:ext uri="{D42A27DB-BD31-4B8C-83A1-F6EECF244321}">
                <p14:modId xmlns:p14="http://schemas.microsoft.com/office/powerpoint/2010/main" val="3879980164"/>
              </p:ext>
            </p:extLst>
          </p:nvPr>
        </p:nvGraphicFramePr>
        <p:xfrm>
          <a:off x="219075" y="1787522"/>
          <a:ext cx="8705850"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51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challenges</a:t>
            </a:r>
          </a:p>
        </p:txBody>
      </p:sp>
      <p:sp>
        <p:nvSpPr>
          <p:cNvPr id="3" name="Content Placeholder 2"/>
          <p:cNvSpPr>
            <a:spLocks noGrp="1"/>
          </p:cNvSpPr>
          <p:nvPr>
            <p:ph type="body" idx="1"/>
          </p:nvPr>
        </p:nvSpPr>
        <p:spPr>
          <a:xfrm>
            <a:off x="629842" y="1445632"/>
            <a:ext cx="3868340" cy="823912"/>
          </a:xfrm>
        </p:spPr>
        <p:txBody>
          <a:bodyPr>
            <a:noAutofit/>
          </a:bodyPr>
          <a:lstStyle/>
          <a:p>
            <a:endParaRPr lang="en-US" sz="3600" b="0" dirty="0"/>
          </a:p>
          <a:p>
            <a:endParaRPr lang="en-US" sz="3600" dirty="0"/>
          </a:p>
          <a:p>
            <a:r>
              <a:rPr lang="en-US" sz="2400" dirty="0"/>
              <a:t>Challenges</a:t>
            </a:r>
            <a:r>
              <a:rPr lang="en-US" sz="3600" dirty="0"/>
              <a:t>	</a:t>
            </a:r>
          </a:p>
        </p:txBody>
      </p:sp>
      <p:sp>
        <p:nvSpPr>
          <p:cNvPr id="4" name="Content Placeholder 3"/>
          <p:cNvSpPr>
            <a:spLocks noGrp="1"/>
          </p:cNvSpPr>
          <p:nvPr>
            <p:ph sz="half" idx="2"/>
          </p:nvPr>
        </p:nvSpPr>
        <p:spPr>
          <a:xfrm>
            <a:off x="629842" y="2269544"/>
            <a:ext cx="3868340" cy="3684588"/>
          </a:xfrm>
        </p:spPr>
        <p:txBody>
          <a:bodyPr/>
          <a:lstStyle/>
          <a:p>
            <a:pPr>
              <a:spcBef>
                <a:spcPts val="1200"/>
              </a:spcBef>
            </a:pPr>
            <a:r>
              <a:rPr lang="en-US" sz="2250" dirty="0"/>
              <a:t>Neophobia</a:t>
            </a:r>
          </a:p>
          <a:p>
            <a:pPr>
              <a:spcBef>
                <a:spcPts val="1200"/>
              </a:spcBef>
            </a:pPr>
            <a:r>
              <a:rPr lang="en-US" sz="2250" dirty="0"/>
              <a:t>Picky eaters</a:t>
            </a:r>
          </a:p>
          <a:p>
            <a:pPr>
              <a:spcBef>
                <a:spcPts val="1200"/>
              </a:spcBef>
            </a:pPr>
            <a:r>
              <a:rPr lang="en-US" sz="2250" dirty="0"/>
              <a:t>Food jags</a:t>
            </a:r>
          </a:p>
          <a:p>
            <a:endParaRPr lang="en-US" sz="2250" dirty="0"/>
          </a:p>
        </p:txBody>
      </p:sp>
      <p:sp>
        <p:nvSpPr>
          <p:cNvPr id="6" name="Text Placeholder 5"/>
          <p:cNvSpPr>
            <a:spLocks noGrp="1"/>
          </p:cNvSpPr>
          <p:nvPr>
            <p:ph type="body" sz="quarter" idx="3"/>
          </p:nvPr>
        </p:nvSpPr>
        <p:spPr>
          <a:xfrm>
            <a:off x="4643003" y="1417922"/>
            <a:ext cx="3887391" cy="823912"/>
          </a:xfrm>
        </p:spPr>
        <p:txBody>
          <a:bodyPr>
            <a:normAutofit/>
          </a:bodyPr>
          <a:lstStyle/>
          <a:p>
            <a:r>
              <a:rPr lang="en-US" sz="2400" dirty="0"/>
              <a:t>Strategies</a:t>
            </a:r>
          </a:p>
        </p:txBody>
      </p:sp>
      <p:sp>
        <p:nvSpPr>
          <p:cNvPr id="7" name="Content Placeholder 6"/>
          <p:cNvSpPr>
            <a:spLocks noGrp="1"/>
          </p:cNvSpPr>
          <p:nvPr>
            <p:ph sz="quarter" idx="4"/>
          </p:nvPr>
        </p:nvSpPr>
        <p:spPr>
          <a:xfrm>
            <a:off x="4629151" y="2269544"/>
            <a:ext cx="3887391" cy="3684588"/>
          </a:xfrm>
        </p:spPr>
        <p:txBody>
          <a:bodyPr/>
          <a:lstStyle/>
          <a:p>
            <a:pPr>
              <a:spcBef>
                <a:spcPts val="1200"/>
              </a:spcBef>
            </a:pPr>
            <a:r>
              <a:rPr lang="en-US" sz="2250" dirty="0"/>
              <a:t>Provide a varied menu</a:t>
            </a:r>
          </a:p>
          <a:p>
            <a:pPr>
              <a:spcBef>
                <a:spcPts val="1200"/>
              </a:spcBef>
            </a:pPr>
            <a:r>
              <a:rPr lang="en-US" sz="2250" dirty="0"/>
              <a:t>Offer small portions</a:t>
            </a:r>
          </a:p>
          <a:p>
            <a:pPr>
              <a:spcBef>
                <a:spcPts val="1200"/>
              </a:spcBef>
            </a:pPr>
            <a:r>
              <a:rPr lang="en-US" sz="2250" dirty="0"/>
              <a:t>Do not force or pressure</a:t>
            </a:r>
          </a:p>
          <a:p>
            <a:pPr>
              <a:spcBef>
                <a:spcPts val="1200"/>
              </a:spcBef>
            </a:pPr>
            <a:r>
              <a:rPr lang="en-US" sz="2250" dirty="0"/>
              <a:t>Provide repeated, neutral exposure to healthy foods</a:t>
            </a:r>
          </a:p>
          <a:p>
            <a:pPr>
              <a:spcBef>
                <a:spcPts val="1200"/>
              </a:spcBef>
            </a:pPr>
            <a:r>
              <a:rPr lang="en-US" sz="2250" dirty="0"/>
              <a:t>Serve family style meals</a:t>
            </a:r>
          </a:p>
          <a:p>
            <a:endParaRPr lang="en-US" sz="2250" dirty="0"/>
          </a:p>
          <a:p>
            <a:endParaRPr lang="en-US" sz="2250" dirty="0"/>
          </a:p>
        </p:txBody>
      </p:sp>
      <p:sp>
        <p:nvSpPr>
          <p:cNvPr id="8" name="Arrow: Right 7">
            <a:extLst>
              <a:ext uri="{FF2B5EF4-FFF2-40B4-BE49-F238E27FC236}">
                <a16:creationId xmlns:a16="http://schemas.microsoft.com/office/drawing/2014/main" id="{7A866F37-ABB6-4804-AD66-E6B207F0DC76}"/>
              </a:ext>
            </a:extLst>
          </p:cNvPr>
          <p:cNvSpPr/>
          <p:nvPr/>
        </p:nvSpPr>
        <p:spPr>
          <a:xfrm>
            <a:off x="3131127" y="2479960"/>
            <a:ext cx="1367055" cy="60396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0" name="Picture 9" descr="A picture containing person, indoor, eating, little&#10;&#10;Description automatically generated">
            <a:extLst>
              <a:ext uri="{FF2B5EF4-FFF2-40B4-BE49-F238E27FC236}">
                <a16:creationId xmlns:a16="http://schemas.microsoft.com/office/drawing/2014/main" id="{4F92698A-2E8B-4C82-A288-57278A1FE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551" y="3774073"/>
            <a:ext cx="3796033" cy="2530472"/>
          </a:xfrm>
          <a:prstGeom prst="rect">
            <a:avLst/>
          </a:prstGeom>
        </p:spPr>
      </p:pic>
    </p:spTree>
    <p:extLst>
      <p:ext uri="{BB962C8B-B14F-4D97-AF65-F5344CB8AC3E}">
        <p14:creationId xmlns:p14="http://schemas.microsoft.com/office/powerpoint/2010/main" val="63162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5885" y="3429000"/>
            <a:ext cx="7508623" cy="2452687"/>
          </a:xfrm>
        </p:spPr>
        <p:txBody>
          <a:bodyPr vert="horz" lIns="91440" tIns="45720" rIns="91440" bIns="45720" rtlCol="0" anchor="ctr">
            <a:normAutofit/>
          </a:bodyPr>
          <a:lstStyle/>
          <a:p>
            <a:pPr defTabSz="914400"/>
            <a:r>
              <a:rPr lang="en-US" dirty="0">
                <a:cs typeface="Times New Roman" panose="02020603050405020304" pitchFamily="18" charset="0"/>
              </a:rPr>
              <a:t>Sensory Processing Challenges</a:t>
            </a:r>
          </a:p>
        </p:txBody>
      </p:sp>
      <p:pic>
        <p:nvPicPr>
          <p:cNvPr id="16" name="Content Placeholder 1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891740740"/>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21" ma:contentTypeDescription="Create a new document." ma:contentTypeScope="" ma:versionID="8ca5b4b98d787034a5bc675da4f9e2d0">
  <xsd:schema xmlns:xsd="http://www.w3.org/2001/XMLSchema" xmlns:xs="http://www.w3.org/2001/XMLSchema" xmlns:p="http://schemas.microsoft.com/office/2006/metadata/properties" xmlns:ns1="http://schemas.microsoft.com/sharepoint/v3" xmlns:ns2="128e445f-53bd-4d7c-94e9-7ccc49acf3c2" xmlns:ns3="60dfdbe2-22b5-4261-a021-0a589e027dce" targetNamespace="http://schemas.microsoft.com/office/2006/metadata/properties" ma:root="true" ma:fieldsID="e3d38fb4bb4bfa88d02a51d8734e82fe" ns1:_="" ns2:_="" ns3:_="">
    <xsd:import namespace="http://schemas.microsoft.com/sharepoint/v3"/>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E2AE7F-E27F-46AC-8BC5-E608C0159DC3}">
  <ds:schemaRefs>
    <ds:schemaRef ds:uri="128e445f-53bd-4d7c-94e9-7ccc49acf3c2"/>
    <ds:schemaRef ds:uri="60dfdbe2-22b5-4261-a021-0a589e027dce"/>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FA55BEA-80B7-40E2-B4C5-275199EC3225}">
  <ds:schemaRefs>
    <ds:schemaRef ds:uri="http://schemas.microsoft.com/sharepoint/v3/contenttype/forms"/>
  </ds:schemaRefs>
</ds:datastoreItem>
</file>

<file path=customXml/itemProps3.xml><?xml version="1.0" encoding="utf-8"?>
<ds:datastoreItem xmlns:ds="http://schemas.openxmlformats.org/officeDocument/2006/customXml" ds:itemID="{3344445A-E6B3-4798-819E-10699402F3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8553</TotalTime>
  <Words>9944</Words>
  <Application>Microsoft Office PowerPoint</Application>
  <PresentationFormat>On-screen Show (4:3)</PresentationFormat>
  <Paragraphs>763</Paragraphs>
  <Slides>46</Slides>
  <Notes>46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Arial</vt:lpstr>
      <vt:lpstr>Arial Narrow</vt:lpstr>
      <vt:lpstr>Calibri</vt:lpstr>
      <vt:lpstr>Gotham</vt:lpstr>
      <vt:lpstr>Gotham Black</vt:lpstr>
      <vt:lpstr>inherit</vt:lpstr>
      <vt:lpstr>Merriweather</vt:lpstr>
      <vt:lpstr>Montserrat</vt:lpstr>
      <vt:lpstr>Segoe UI</vt:lpstr>
      <vt:lpstr>Symbol</vt:lpstr>
      <vt:lpstr>Times New Roman</vt:lpstr>
      <vt:lpstr>Default Design</vt:lpstr>
      <vt:lpstr>Office Theme</vt:lpstr>
      <vt:lpstr>PowerPoint Presentation</vt:lpstr>
      <vt:lpstr>What is your favorite vegetable?</vt:lpstr>
      <vt:lpstr>Objectives</vt:lpstr>
      <vt:lpstr>The Developmental Stages of Becoming a Healthy Eater &amp; Common Challenges</vt:lpstr>
      <vt:lpstr>How do we support children to become healthy eaters?</vt:lpstr>
      <vt:lpstr>Behavior Milestones related to feeding and eating</vt:lpstr>
      <vt:lpstr>Learning to accept new foods</vt:lpstr>
      <vt:lpstr>Overcoming challenges</vt:lpstr>
      <vt:lpstr>Sensory Processing Challenges</vt:lpstr>
      <vt:lpstr>Choking Hazards</vt:lpstr>
      <vt:lpstr>How can providers support development during mealtime?</vt:lpstr>
      <vt:lpstr>Identify the role of ECE professionals in nurturing healthy eaters</vt:lpstr>
      <vt:lpstr>Healthy Feeding Practices </vt:lpstr>
      <vt:lpstr>Division of Responsibility</vt:lpstr>
      <vt:lpstr> Role of Adults in the Division of Responsibility  </vt:lpstr>
      <vt:lpstr> Child Responsibilities </vt:lpstr>
      <vt:lpstr>Whose Responsibility?</vt:lpstr>
      <vt:lpstr>Feeding Practices</vt:lpstr>
      <vt:lpstr>PowerPoint Presentation</vt:lpstr>
      <vt:lpstr>Modeling Healthy Eating: Effective Verbal Comments</vt:lpstr>
      <vt:lpstr>Brainstorm Conversation Starters  </vt:lpstr>
      <vt:lpstr>PowerPoint Presentation</vt:lpstr>
      <vt:lpstr>What Does Family-Style Dining Look Like? </vt:lpstr>
      <vt:lpstr>Getting Ready for Family Style Dining</vt:lpstr>
      <vt:lpstr>Family Style Dining </vt:lpstr>
      <vt:lpstr>Foods to Serve</vt:lpstr>
      <vt:lpstr>Foods to Limit</vt:lpstr>
      <vt:lpstr>Beverages to Serve</vt:lpstr>
      <vt:lpstr>Beverages to Serve Water</vt:lpstr>
      <vt:lpstr>Using books to support healthy habits </vt:lpstr>
      <vt:lpstr>Reflection activity</vt:lpstr>
      <vt:lpstr>Recognize family engagement opportunities around             nutrition and food</vt:lpstr>
      <vt:lpstr>What influences families’ food choices?</vt:lpstr>
      <vt:lpstr>Food Insecurity</vt:lpstr>
      <vt:lpstr>Addressing barriers to healthy eating</vt:lpstr>
      <vt:lpstr>Addressing barriers to healthy eating</vt:lpstr>
      <vt:lpstr>Supporting Families </vt:lpstr>
      <vt:lpstr>Food and Families in ECE</vt:lpstr>
      <vt:lpstr>Resources to share with  families</vt:lpstr>
      <vt:lpstr>How do you engage with families around food and nutrition?</vt:lpstr>
      <vt:lpstr>Identify one or more nutrition best practices to add into your daily routines with children</vt:lpstr>
      <vt:lpstr>Nourishing Healthy Eaters ABC Plan</vt:lpstr>
      <vt:lpstr>Sustaining practice change</vt:lpstr>
      <vt:lpstr>Free Resources for ECE Professionals</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Duchette, Rebekah</dc:creator>
  <cp:lastModifiedBy>Duchette, Rebekah</cp:lastModifiedBy>
  <cp:revision>19</cp:revision>
  <dcterms:created xsi:type="dcterms:W3CDTF">2021-09-25T23:01:54Z</dcterms:created>
  <dcterms:modified xsi:type="dcterms:W3CDTF">2025-02-04T20:21:23Z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