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673" r:id="rId5"/>
  </p:sldMasterIdLst>
  <p:notesMasterIdLst>
    <p:notesMasterId r:id="rId32"/>
  </p:notesMasterIdLst>
  <p:handoutMasterIdLst>
    <p:handoutMasterId r:id="rId33"/>
  </p:handoutMasterIdLst>
  <p:sldIdLst>
    <p:sldId id="256" r:id="rId6"/>
    <p:sldId id="257" r:id="rId7"/>
    <p:sldId id="295" r:id="rId8"/>
    <p:sldId id="314" r:id="rId9"/>
    <p:sldId id="333" r:id="rId10"/>
    <p:sldId id="294" r:id="rId11"/>
    <p:sldId id="334" r:id="rId12"/>
    <p:sldId id="335" r:id="rId13"/>
    <p:sldId id="319" r:id="rId14"/>
    <p:sldId id="265" r:id="rId15"/>
    <p:sldId id="336" r:id="rId16"/>
    <p:sldId id="321" r:id="rId17"/>
    <p:sldId id="337" r:id="rId18"/>
    <p:sldId id="262" r:id="rId19"/>
    <p:sldId id="270" r:id="rId20"/>
    <p:sldId id="299" r:id="rId21"/>
    <p:sldId id="338" r:id="rId22"/>
    <p:sldId id="272" r:id="rId23"/>
    <p:sldId id="339" r:id="rId24"/>
    <p:sldId id="340" r:id="rId25"/>
    <p:sldId id="318" r:id="rId26"/>
    <p:sldId id="260" r:id="rId27"/>
    <p:sldId id="330" r:id="rId28"/>
    <p:sldId id="325" r:id="rId29"/>
    <p:sldId id="341" r:id="rId30"/>
    <p:sldId id="292" r:id="rId31"/>
  </p:sldIdLst>
  <p:sldSz cx="9144000" cy="6858000" type="screen4x3"/>
  <p:notesSz cx="6858000" cy="9144000"/>
  <p:embeddedFontLst>
    <p:embeddedFont>
      <p:font typeface="Gotham" panose="02000504050000020004" pitchFamily="2" charset="0"/>
      <p:regular r:id="rId34"/>
      <p:bold r:id="rId35"/>
      <p:italic r:id="rId36"/>
      <p:boldItalic r:id="rId37"/>
    </p:embeddedFont>
    <p:embeddedFont>
      <p:font typeface="Gotham Black" pitchFamily="50" charset="0"/>
      <p:regular r:id="rId38"/>
    </p:embeddedFont>
    <p:embeddedFont>
      <p:font typeface="Gotham Thin" charset="0"/>
      <p:regular r:id="rId39"/>
      <p:italic r:id="rId40"/>
    </p:embeddedFont>
    <p:embeddedFont>
      <p:font typeface="Monotype Sorts" panose="020B0604020202020204" charset="2"/>
      <p:regular r:id="rId41"/>
    </p:embeddedFont>
    <p:embeddedFont>
      <p:font typeface="Poppins" panose="00000500000000000000" pitchFamily="2" charset="0"/>
      <p:regular r:id="rId42"/>
      <p:bold r:id="rId43"/>
      <p:italic r:id="rId44"/>
      <p:boldItalic r:id="rId4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96" userDrawn="1">
          <p15:clr>
            <a:srgbClr val="A4A3A4"/>
          </p15:clr>
        </p15:guide>
        <p15:guide id="2" pos="266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3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chette, Rebekah" initials="DR" lastIdx="12" clrIdx="0">
    <p:extLst>
      <p:ext uri="{19B8F6BF-5375-455C-9EA6-DF929625EA0E}">
        <p15:presenceInfo xmlns:p15="http://schemas.microsoft.com/office/powerpoint/2012/main" userId="S::rd0057@nemours.org::165f8d16-cdf4-4bcd-aefd-1ad807eec2cc" providerId="AD"/>
      </p:ext>
    </p:extLst>
  </p:cmAuthor>
  <p:cmAuthor id="2" name="Roshelle Payes" initials="RP" lastIdx="1" clrIdx="1">
    <p:extLst>
      <p:ext uri="{19B8F6BF-5375-455C-9EA6-DF929625EA0E}">
        <p15:presenceInfo xmlns:p15="http://schemas.microsoft.com/office/powerpoint/2012/main" userId="S::rp0009@nemours.org::40a02bf0-f419-4fe2-aa30-42475b76c7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9C8A"/>
    <a:srgbClr val="00426A"/>
    <a:srgbClr val="EA5965"/>
    <a:srgbClr val="01A8B6"/>
    <a:srgbClr val="F4A815"/>
    <a:srgbClr val="D3D1D1"/>
    <a:srgbClr val="EC01C0"/>
    <a:srgbClr val="FFFFFF"/>
    <a:srgbClr val="CCC801"/>
    <a:srgbClr val="9E09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CB884F-F7D8-40AF-9CC3-A18CADFB4F5C}" v="4" dt="2025-02-03T20:35:18.2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21" autoAdjust="0"/>
    <p:restoredTop sz="85986" autoAdjust="0"/>
  </p:normalViewPr>
  <p:slideViewPr>
    <p:cSldViewPr snapToGrid="0">
      <p:cViewPr varScale="1">
        <p:scale>
          <a:sx n="106" d="100"/>
          <a:sy n="106" d="100"/>
        </p:scale>
        <p:origin x="1404" y="96"/>
      </p:cViewPr>
      <p:guideLst>
        <p:guide orient="horz" pos="1896"/>
        <p:guide pos="2664"/>
      </p:guideLst>
    </p:cSldViewPr>
  </p:slid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48" d="100"/>
          <a:sy n="48" d="100"/>
        </p:scale>
        <p:origin x="2684" y="44"/>
      </p:cViewPr>
      <p:guideLst>
        <p:guide orient="horz" pos="2880"/>
        <p:guide pos="23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6.fntdata"/><Relationship Id="rId21" Type="http://schemas.openxmlformats.org/officeDocument/2006/relationships/slide" Target="slides/slide16.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1.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chette, Rebekah" userId="165f8d16-cdf4-4bcd-aefd-1ad807eec2cc" providerId="ADAL" clId="{BBCB884F-F7D8-40AF-9CC3-A18CADFB4F5C}"/>
    <pc:docChg chg="custSel modSld">
      <pc:chgData name="Duchette, Rebekah" userId="165f8d16-cdf4-4bcd-aefd-1ad807eec2cc" providerId="ADAL" clId="{BBCB884F-F7D8-40AF-9CC3-A18CADFB4F5C}" dt="2025-02-04T18:41:00.946" v="39" actId="20577"/>
      <pc:docMkLst>
        <pc:docMk/>
      </pc:docMkLst>
      <pc:sldChg chg="modNotesTx">
        <pc:chgData name="Duchette, Rebekah" userId="165f8d16-cdf4-4bcd-aefd-1ad807eec2cc" providerId="ADAL" clId="{BBCB884F-F7D8-40AF-9CC3-A18CADFB4F5C}" dt="2025-02-03T20:40:29.793" v="19" actId="313"/>
        <pc:sldMkLst>
          <pc:docMk/>
          <pc:sldMk cId="4090550793" sldId="321"/>
        </pc:sldMkLst>
      </pc:sldChg>
      <pc:sldChg chg="modSp mod modAnim modNotesTx">
        <pc:chgData name="Duchette, Rebekah" userId="165f8d16-cdf4-4bcd-aefd-1ad807eec2cc" providerId="ADAL" clId="{BBCB884F-F7D8-40AF-9CC3-A18CADFB4F5C}" dt="2025-02-04T18:41:00.946" v="39" actId="20577"/>
        <pc:sldMkLst>
          <pc:docMk/>
          <pc:sldMk cId="2036108559" sldId="336"/>
        </pc:sldMkLst>
        <pc:spChg chg="mod">
          <ac:chgData name="Duchette, Rebekah" userId="165f8d16-cdf4-4bcd-aefd-1ad807eec2cc" providerId="ADAL" clId="{BBCB884F-F7D8-40AF-9CC3-A18CADFB4F5C}" dt="2025-02-03T20:34:50.665" v="0" actId="6549"/>
          <ac:spMkLst>
            <pc:docMk/>
            <pc:sldMk cId="2036108559" sldId="336"/>
            <ac:spMk id="2" creationId="{16C04A72-A487-4E66-88BF-99B3B0778AB1}"/>
          </ac:spMkLst>
        </pc:spChg>
        <pc:spChg chg="mod">
          <ac:chgData name="Duchette, Rebekah" userId="165f8d16-cdf4-4bcd-aefd-1ad807eec2cc" providerId="ADAL" clId="{BBCB884F-F7D8-40AF-9CC3-A18CADFB4F5C}" dt="2025-02-03T20:35:10.709" v="3" actId="255"/>
          <ac:spMkLst>
            <pc:docMk/>
            <pc:sldMk cId="2036108559" sldId="336"/>
            <ac:spMk id="3" creationId="{6C9ABDE6-3D4E-425E-94D5-5A47757BAE82}"/>
          </ac:spMkLst>
        </pc:spChg>
      </pc:sldChg>
      <pc:sldChg chg="modSp mod modAnim modNotesTx">
        <pc:chgData name="Duchette, Rebekah" userId="165f8d16-cdf4-4bcd-aefd-1ad807eec2cc" providerId="ADAL" clId="{BBCB884F-F7D8-40AF-9CC3-A18CADFB4F5C}" dt="2025-02-03T20:36:26.324" v="15" actId="6549"/>
        <pc:sldMkLst>
          <pc:docMk/>
          <pc:sldMk cId="3055219791" sldId="337"/>
        </pc:sldMkLst>
        <pc:spChg chg="mod">
          <ac:chgData name="Duchette, Rebekah" userId="165f8d16-cdf4-4bcd-aefd-1ad807eec2cc" providerId="ADAL" clId="{BBCB884F-F7D8-40AF-9CC3-A18CADFB4F5C}" dt="2025-02-03T20:35:56.403" v="6" actId="6549"/>
          <ac:spMkLst>
            <pc:docMk/>
            <pc:sldMk cId="3055219791" sldId="337"/>
            <ac:spMk id="2" creationId="{16C04A72-A487-4E66-88BF-99B3B0778AB1}"/>
          </ac:spMkLst>
        </pc:spChg>
        <pc:spChg chg="mod">
          <ac:chgData name="Duchette, Rebekah" userId="165f8d16-cdf4-4bcd-aefd-1ad807eec2cc" providerId="ADAL" clId="{BBCB884F-F7D8-40AF-9CC3-A18CADFB4F5C}" dt="2025-02-03T20:35:18.207" v="4" actId="6549"/>
          <ac:spMkLst>
            <pc:docMk/>
            <pc:sldMk cId="3055219791" sldId="337"/>
            <ac:spMk id="3" creationId="{6C9ABDE6-3D4E-425E-94D5-5A47757BAE8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B160E2-0E15-45ED-B8B5-BF2542497B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B7F8009-8D3C-48F0-9EA8-CD4CF2FCDC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1436DF-9ECD-4401-84C1-AACFFEBC4755}" type="datetimeFigureOut">
              <a:rPr lang="en-US" smtClean="0"/>
              <a:t>2/4/2025</a:t>
            </a:fld>
            <a:endParaRPr lang="en-US"/>
          </a:p>
        </p:txBody>
      </p:sp>
      <p:sp>
        <p:nvSpPr>
          <p:cNvPr id="4" name="Footer Placeholder 3">
            <a:extLst>
              <a:ext uri="{FF2B5EF4-FFF2-40B4-BE49-F238E27FC236}">
                <a16:creationId xmlns:a16="http://schemas.microsoft.com/office/drawing/2014/main" id="{3B273556-B3F2-4250-A705-BAE9DEA2A0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PALS: Page ‹#›</a:t>
            </a:r>
          </a:p>
        </p:txBody>
      </p:sp>
      <p:sp>
        <p:nvSpPr>
          <p:cNvPr id="5" name="Slide Number Placeholder 4">
            <a:extLst>
              <a:ext uri="{FF2B5EF4-FFF2-40B4-BE49-F238E27FC236}">
                <a16:creationId xmlns:a16="http://schemas.microsoft.com/office/drawing/2014/main" id="{F2830769-5FEC-42FD-A28C-E921A70B18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A37431-22C7-4967-84FF-ABA0503919A4}" type="slidenum">
              <a:rPr lang="en-US" smtClean="0"/>
              <a:t>‹#›</a:t>
            </a:fld>
            <a:endParaRPr lang="en-US"/>
          </a:p>
        </p:txBody>
      </p:sp>
    </p:spTree>
    <p:extLst>
      <p:ext uri="{BB962C8B-B14F-4D97-AF65-F5344CB8AC3E}">
        <p14:creationId xmlns:p14="http://schemas.microsoft.com/office/powerpoint/2010/main" val="89890916"/>
      </p:ext>
    </p:extLst>
  </p:cSld>
  <p:clrMap bg1="lt1" tx1="dk1" bg2="lt2" tx2="dk2" accent1="accent1" accent2="accent2" accent3="accent3" accent4="accent4" accent5="accent5" accent6="accent6" hlink="hlink" folHlink="folHlink"/>
  <p:hf sldNum="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23950"/>
            <a:ext cx="2971800" cy="2228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543300"/>
            <a:ext cx="5496560" cy="44577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Notes Placeholder 4">
            <a:extLst>
              <a:ext uri="{FF2B5EF4-FFF2-40B4-BE49-F238E27FC236}">
                <a16:creationId xmlns:a16="http://schemas.microsoft.com/office/drawing/2014/main" id="{0FBACB98-B9F4-4984-8515-B44246BF1680}"/>
              </a:ext>
            </a:extLst>
          </p:cNvPr>
          <p:cNvSpPr txBox="1">
            <a:spLocks/>
          </p:cNvSpPr>
          <p:nvPr/>
        </p:nvSpPr>
        <p:spPr>
          <a:xfrm>
            <a:off x="3747452" y="1123950"/>
            <a:ext cx="2763837" cy="222885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050" b="1" dirty="0">
                <a:solidFill>
                  <a:srgbClr val="F05A66"/>
                </a:solidFill>
                <a:latin typeface="Poppins" panose="00000500000000000000" pitchFamily="2" charset="0"/>
                <a:cs typeface="Poppins" panose="00000500000000000000" pitchFamily="2" charset="0"/>
              </a:rPr>
              <a:t>Notes</a:t>
            </a:r>
          </a:p>
        </p:txBody>
      </p:sp>
      <p:sp>
        <p:nvSpPr>
          <p:cNvPr id="7" name="Header Placeholder 1">
            <a:extLst>
              <a:ext uri="{FF2B5EF4-FFF2-40B4-BE49-F238E27FC236}">
                <a16:creationId xmlns:a16="http://schemas.microsoft.com/office/drawing/2014/main" id="{2B6FE325-E5BD-442F-B9B7-1D5C74964822}"/>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
        <p:nvSpPr>
          <p:cNvPr id="11" name="Footer Placeholder 5">
            <a:extLst>
              <a:ext uri="{FF2B5EF4-FFF2-40B4-BE49-F238E27FC236}">
                <a16:creationId xmlns:a16="http://schemas.microsoft.com/office/drawing/2014/main" id="{6F22D38A-1B8A-440F-BFFA-B45F8A184C05}"/>
              </a:ext>
            </a:extLst>
          </p:cNvPr>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a:t>
            </a:fld>
            <a:endParaRPr lang="en-US" b="1" dirty="0">
              <a:latin typeface="Gotham" panose="02000504050000020004" pitchFamily="2" charset="0"/>
            </a:endParaRPr>
          </a:p>
        </p:txBody>
      </p:sp>
    </p:spTree>
    <p:extLst>
      <p:ext uri="{BB962C8B-B14F-4D97-AF65-F5344CB8AC3E}">
        <p14:creationId xmlns:p14="http://schemas.microsoft.com/office/powerpoint/2010/main" val="210109125"/>
      </p:ext>
    </p:extLst>
  </p:cSld>
  <p:clrMap bg1="lt1" tx1="dk1" bg2="lt2" tx2="dk2" accent1="accent1" accent2="accent2" accent3="accent3" accent4="accent4" accent5="accent5" accent6="accent6" hlink="hlink" folHlink="folHlink"/>
  <p:hf sldNum="0" dt="0"/>
  <p:notesStyle>
    <a:lvl1pPr marL="0" algn="l" defTabSz="914400" rtl="0" eaLnBrk="1" latinLnBrk="0" hangingPunct="1">
      <a:lnSpc>
        <a:spcPts val="1260"/>
      </a:lnSpc>
      <a:spcAft>
        <a:spcPts val="1200"/>
      </a:spcAft>
      <a:defRPr sz="1000" kern="1200">
        <a:solidFill>
          <a:schemeClr val="tx1"/>
        </a:solidFill>
        <a:latin typeface="Poppins" panose="00000500000000000000" pitchFamily="2" charset="0"/>
        <a:ea typeface="+mn-ea"/>
        <a:cs typeface="Poppins" panose="00000500000000000000" pitchFamily="2" charset="0"/>
      </a:defRPr>
    </a:lvl1pPr>
    <a:lvl2pPr marL="174625" indent="-174625" algn="l" defTabSz="914400" rtl="0" eaLnBrk="1" latinLnBrk="0" hangingPunct="1">
      <a:lnSpc>
        <a:spcPts val="1260"/>
      </a:lnSpc>
      <a:spcAft>
        <a:spcPts val="1200"/>
      </a:spcAft>
      <a:buClr>
        <a:srgbClr val="00426A"/>
      </a:buClr>
      <a:buSzPct val="80000"/>
      <a:buFont typeface="Monotype Sorts" panose="01010601010101010101" pitchFamily="2" charset="2"/>
      <a:buChar char="n"/>
      <a:tabLst>
        <a:tab pos="174625" algn="l"/>
      </a:tabLst>
      <a:defRPr sz="1000" kern="1200">
        <a:solidFill>
          <a:schemeClr val="tx1"/>
        </a:solidFill>
        <a:latin typeface="Poppins" panose="00000500000000000000" pitchFamily="2" charset="0"/>
        <a:ea typeface="+mn-ea"/>
        <a:cs typeface="Poppins" panose="00000500000000000000" pitchFamily="2" charset="0"/>
      </a:defRPr>
    </a:lvl2pPr>
    <a:lvl3pPr marL="288925" indent="-114300" algn="l" defTabSz="914400" rtl="0" eaLnBrk="1" latinLnBrk="0" hangingPunct="1">
      <a:lnSpc>
        <a:spcPts val="1260"/>
      </a:lnSpc>
      <a:spcAft>
        <a:spcPts val="1200"/>
      </a:spcAft>
      <a:buFont typeface="Wingdings" panose="05000000000000000000" pitchFamily="2" charset="2"/>
      <a:buChar char="§"/>
      <a:tabLst>
        <a:tab pos="288925" algn="l"/>
      </a:tabLst>
      <a:defRPr sz="1000" kern="1200">
        <a:solidFill>
          <a:schemeClr val="tx1"/>
        </a:solidFill>
        <a:latin typeface="Poppins" panose="00000500000000000000" pitchFamily="2" charset="0"/>
        <a:ea typeface="+mn-ea"/>
        <a:cs typeface="Poppins" panose="00000500000000000000" pitchFamily="2" charset="0"/>
      </a:defRPr>
    </a:lvl3pPr>
    <a:lvl4pPr marL="457200" indent="-168275" algn="l" defTabSz="914400" rtl="0" eaLnBrk="1" latinLnBrk="0" hangingPunct="1">
      <a:lnSpc>
        <a:spcPts val="1260"/>
      </a:lnSpc>
      <a:spcAft>
        <a:spcPts val="1200"/>
      </a:spcAft>
      <a:buClr>
        <a:srgbClr val="00ACBA"/>
      </a:buClr>
      <a:buFont typeface="Symbol" panose="05050102010706020507" pitchFamily="18" charset="2"/>
      <a:buChar char="¾"/>
      <a:tabLst>
        <a:tab pos="457200" algn="l"/>
      </a:tabLst>
      <a:defRPr sz="1000" kern="1200">
        <a:solidFill>
          <a:schemeClr val="tx1"/>
        </a:solidFill>
        <a:latin typeface="Poppins" panose="00000500000000000000" pitchFamily="2" charset="0"/>
        <a:ea typeface="+mn-ea"/>
        <a:cs typeface="Poppins" panose="00000500000000000000" pitchFamily="2" charset="0"/>
      </a:defRPr>
    </a:lvl4pPr>
    <a:lvl5pPr marL="1828800" algn="l" defTabSz="914400" rtl="0" eaLnBrk="1" latinLnBrk="0" hangingPunct="1">
      <a:lnSpc>
        <a:spcPts val="1260"/>
      </a:lnSpc>
      <a:spcAft>
        <a:spcPts val="1200"/>
      </a:spcAft>
      <a:defRPr sz="1000" kern="1200">
        <a:solidFill>
          <a:schemeClr val="tx1"/>
        </a:solidFill>
        <a:latin typeface="Poppins" panose="00000500000000000000" pitchFamily="2" charset="0"/>
        <a:ea typeface="+mn-ea"/>
        <a:cs typeface="Poppins" panose="00000500000000000000"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20"/>
              </a:lnSpc>
              <a:spcAft>
                <a:spcPts val="900"/>
              </a:spcAft>
            </a:pPr>
            <a:r>
              <a:rPr lang="en-US" sz="900" b="1" dirty="0">
                <a:latin typeface="Gotham" panose="02000504020000020004" pitchFamily="2" charset="0"/>
                <a:cs typeface="Poppins" panose="02000000000000000000" pitchFamily="2" charset="0"/>
              </a:rPr>
              <a:t>Welcome to the Healthy Kids Healthy Future Physical Activity Learning Session. </a:t>
            </a:r>
          </a:p>
          <a:p>
            <a:pPr>
              <a:lnSpc>
                <a:spcPts val="1320"/>
              </a:lnSpc>
              <a:spcAft>
                <a:spcPts val="900"/>
              </a:spcAft>
            </a:pPr>
            <a:r>
              <a:rPr lang="en-US" sz="900" dirty="0">
                <a:solidFill>
                  <a:srgbClr val="01A8B6"/>
                </a:solidFill>
                <a:latin typeface="Gotham" panose="02000504020000020004" pitchFamily="2" charset="0"/>
                <a:cs typeface="Poppins" panose="02000000000000000000" pitchFamily="2" charset="0"/>
              </a:rPr>
              <a:t>This is the last session of the PALS workshops.</a:t>
            </a:r>
          </a:p>
          <a:p>
            <a:pPr>
              <a:lnSpc>
                <a:spcPts val="1320"/>
              </a:lnSpc>
              <a:spcAft>
                <a:spcPts val="900"/>
              </a:spcAft>
            </a:pPr>
            <a:r>
              <a:rPr lang="en-US" sz="900" dirty="0">
                <a:latin typeface="Gotham" panose="02000504020000020004" pitchFamily="2" charset="0"/>
                <a:cs typeface="Poppins" panose="02000000000000000000" pitchFamily="2" charset="0"/>
              </a:rPr>
              <a:t>Thank you for sharing your time with us today to learn more about how early care settings can support young children to become more physically active. </a:t>
            </a:r>
          </a:p>
          <a:p>
            <a:pPr marL="0" marR="0" lvl="0" indent="0" algn="l" defTabSz="914400" rtl="0" eaLnBrk="1" fontAlgn="auto" latinLnBrk="0" hangingPunct="1">
              <a:lnSpc>
                <a:spcPts val="1320"/>
              </a:lnSpc>
              <a:spcBef>
                <a:spcPts val="0"/>
              </a:spcBef>
              <a:spcAft>
                <a:spcPts val="90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Gotham" panose="02000504020000020004" pitchFamily="2" charset="0"/>
                <a:ea typeface="+mn-ea"/>
                <a:cs typeface="Poppins" panose="00000500000000000000" pitchFamily="2" charset="0"/>
              </a:rPr>
              <a:t>In this training you will set a goal and create an action plan that will enhance or increase the physical activity experience children have while they are in your care. </a:t>
            </a:r>
          </a:p>
          <a:p>
            <a:pPr marL="914400" marR="0" lvl="0" indent="-914400" algn="l" defTabSz="914400" rtl="0" eaLnBrk="1" fontAlgn="auto" latinLnBrk="0" hangingPunct="1">
              <a:lnSpc>
                <a:spcPts val="1300"/>
              </a:lnSpc>
              <a:spcBef>
                <a:spcPts val="0"/>
              </a:spcBef>
              <a:spcAft>
                <a:spcPts val="600"/>
              </a:spcAft>
              <a:buClrTx/>
              <a:buSzTx/>
              <a:buFontTx/>
              <a:buNone/>
              <a:tabLst>
                <a:tab pos="914400" algn="l"/>
              </a:tabLst>
              <a:defRPr/>
            </a:pPr>
            <a:r>
              <a:rPr kumimoji="0" lang="en-US" sz="900" b="0" i="0" u="none" strike="noStrike" kern="1200" cap="none" spc="0" normalizeH="0" baseline="0" noProof="0" dirty="0">
                <a:ln>
                  <a:noFill/>
                </a:ln>
                <a:solidFill>
                  <a:srgbClr val="00ACBA"/>
                </a:solidFill>
                <a:effectLst/>
                <a:uLnTx/>
                <a:uFillTx/>
                <a:latin typeface="Gotham" panose="02000504020000020004" pitchFamily="2" charset="0"/>
                <a:ea typeface="+mn-ea"/>
                <a:cs typeface="Poppins" panose="00000500000000000000" pitchFamily="2" charset="0"/>
              </a:rPr>
              <a:t>Trainer notes:</a:t>
            </a:r>
          </a:p>
          <a:p>
            <a:pPr marL="0" marR="0" lvl="0" indent="0" algn="l" defTabSz="914400" rtl="0" eaLnBrk="1" fontAlgn="auto" latinLnBrk="0" hangingPunct="1">
              <a:lnSpc>
                <a:spcPts val="1300"/>
              </a:lnSpc>
              <a:spcBef>
                <a:spcPts val="0"/>
              </a:spcBef>
              <a:spcAft>
                <a:spcPts val="120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Gotham" panose="02000504020000020004" pitchFamily="2" charset="0"/>
                <a:ea typeface="+mn-ea"/>
                <a:cs typeface="Poppins" panose="00000500000000000000" pitchFamily="2" charset="0"/>
              </a:rPr>
              <a:t>Ask participants to have the results of their Wellness Workbook Physical Activity self-assessment and the notes from their PALS </a:t>
            </a:r>
            <a:r>
              <a:rPr kumimoji="0" lang="en-US" sz="900" b="0" i="1" u="none" strike="noStrike" kern="1200" cap="none" spc="0" normalizeH="0" baseline="0" noProof="0" dirty="0">
                <a:ln>
                  <a:noFill/>
                </a:ln>
                <a:solidFill>
                  <a:prstClr val="black"/>
                </a:solidFill>
                <a:effectLst/>
                <a:uLnTx/>
                <a:uFillTx/>
                <a:latin typeface="Gotham" panose="02000504020000020004" pitchFamily="2" charset="0"/>
                <a:ea typeface="+mn-ea"/>
                <a:cs typeface="Poppins" panose="00000500000000000000" pitchFamily="2" charset="0"/>
              </a:rPr>
              <a:t>Warm-Up</a:t>
            </a:r>
            <a:r>
              <a:rPr kumimoji="0" lang="en-US" sz="900" b="0" i="0" u="none" strike="noStrike" kern="1200" cap="none" spc="0" normalizeH="0" baseline="0" noProof="0" dirty="0">
                <a:ln>
                  <a:noFill/>
                </a:ln>
                <a:solidFill>
                  <a:prstClr val="black"/>
                </a:solidFill>
                <a:effectLst/>
                <a:uLnTx/>
                <a:uFillTx/>
                <a:latin typeface="Gotham" panose="02000504020000020004" pitchFamily="2" charset="0"/>
                <a:ea typeface="+mn-ea"/>
                <a:cs typeface="Poppins" panose="00000500000000000000" pitchFamily="2" charset="0"/>
              </a:rPr>
              <a:t> </a:t>
            </a:r>
            <a:r>
              <a:rPr kumimoji="0" lang="en-US" sz="900" b="0" i="1" u="none" strike="noStrike" kern="1200" cap="none" spc="0" normalizeH="0" baseline="0" noProof="0" dirty="0">
                <a:ln>
                  <a:noFill/>
                </a:ln>
                <a:solidFill>
                  <a:prstClr val="black"/>
                </a:solidFill>
                <a:effectLst/>
                <a:uLnTx/>
                <a:uFillTx/>
                <a:latin typeface="Gotham" panose="02000504020000020004" pitchFamily="2" charset="0"/>
                <a:ea typeface="+mn-ea"/>
                <a:cs typeface="Poppins" panose="00000500000000000000" pitchFamily="2" charset="0"/>
              </a:rPr>
              <a:t>Log</a:t>
            </a:r>
            <a:r>
              <a:rPr kumimoji="0" lang="en-US" sz="900" b="0" i="0" u="none" strike="noStrike" kern="1200" cap="none" spc="0" normalizeH="0" baseline="0" noProof="0" dirty="0">
                <a:ln>
                  <a:noFill/>
                </a:ln>
                <a:solidFill>
                  <a:prstClr val="black"/>
                </a:solidFill>
                <a:effectLst/>
                <a:uLnTx/>
                <a:uFillTx/>
                <a:latin typeface="Gotham" panose="02000504020000020004" pitchFamily="2" charset="0"/>
                <a:ea typeface="+mn-ea"/>
                <a:cs typeface="Poppins" panose="00000500000000000000" pitchFamily="2" charset="0"/>
              </a:rPr>
              <a:t> ready. We will use them to develop a goal and an action plan. </a:t>
            </a:r>
          </a:p>
          <a:p>
            <a:pPr>
              <a:lnSpc>
                <a:spcPts val="1320"/>
              </a:lnSpc>
              <a:spcAft>
                <a:spcPts val="900"/>
              </a:spcAft>
            </a:pPr>
            <a:endParaRPr lang="en-US" sz="900" dirty="0">
              <a:latin typeface="Gotham" panose="02000504020000020004" pitchFamily="2" charset="0"/>
              <a:cs typeface="Poppins" panose="02000000000000000000" pitchFamily="2" charset="0"/>
            </a:endParaRPr>
          </a:p>
        </p:txBody>
      </p:sp>
      <p:sp>
        <p:nvSpPr>
          <p:cNvPr id="8" name="Header Placeholder 1">
            <a:extLst>
              <a:ext uri="{FF2B5EF4-FFF2-40B4-BE49-F238E27FC236}">
                <a16:creationId xmlns:a16="http://schemas.microsoft.com/office/drawing/2014/main" id="{EABF5670-C77F-4049-8A47-8AFA0262F3E9}"/>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
        <p:nvSpPr>
          <p:cNvPr id="4" name="Footer Placeholder 3">
            <a:extLst>
              <a:ext uri="{FF2B5EF4-FFF2-40B4-BE49-F238E27FC236}">
                <a16:creationId xmlns:a16="http://schemas.microsoft.com/office/drawing/2014/main" id="{04ED535E-D816-46DA-976A-28F6EB09D0F6}"/>
              </a:ext>
            </a:extLst>
          </p:cNvPr>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a:t>
            </a:fld>
            <a:endParaRPr lang="en-US" b="1" dirty="0">
              <a:latin typeface="Gotham" panose="02000504050000020004" pitchFamily="2" charset="0"/>
            </a:endParaRPr>
          </a:p>
        </p:txBody>
      </p:sp>
    </p:spTree>
    <p:extLst>
      <p:ext uri="{BB962C8B-B14F-4D97-AF65-F5344CB8AC3E}">
        <p14:creationId xmlns:p14="http://schemas.microsoft.com/office/powerpoint/2010/main" val="303874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260"/>
              </a:lnSpc>
              <a:spcAft>
                <a:spcPts val="1200"/>
              </a:spcAft>
            </a:pPr>
            <a:r>
              <a:rPr lang="en-US" sz="900" dirty="0">
                <a:solidFill>
                  <a:srgbClr val="01A8B6"/>
                </a:solidFill>
                <a:latin typeface="Gotham" panose="02000504020000020004" pitchFamily="2" charset="0"/>
              </a:rPr>
              <a:t>Trainer notes:</a:t>
            </a:r>
          </a:p>
          <a:p>
            <a:pPr>
              <a:lnSpc>
                <a:spcPts val="1260"/>
              </a:lnSpc>
              <a:spcAft>
                <a:spcPts val="1200"/>
              </a:spcAft>
            </a:pPr>
            <a:r>
              <a:rPr lang="en-US" sz="900" dirty="0">
                <a:latin typeface="Gotham" panose="02000504020000020004" pitchFamily="2" charset="0"/>
              </a:rPr>
              <a:t>Refer participants to their Nemours Wellness Workbook self-assessment and </a:t>
            </a:r>
            <a:r>
              <a:rPr lang="en-US" sz="900" i="1" dirty="0">
                <a:latin typeface="Gotham" panose="02000504020000020004" pitchFamily="2" charset="0"/>
              </a:rPr>
              <a:t>Warm-Up Log </a:t>
            </a:r>
            <a:r>
              <a:rPr lang="en-US" sz="900" dirty="0">
                <a:latin typeface="Gotham" panose="02000504020000020004" pitchFamily="2" charset="0"/>
              </a:rPr>
              <a:t>from earlier in the day. </a:t>
            </a:r>
          </a:p>
          <a:p>
            <a:pPr>
              <a:lnSpc>
                <a:spcPts val="1260"/>
              </a:lnSpc>
              <a:spcAft>
                <a:spcPts val="1200"/>
              </a:spcAft>
            </a:pPr>
            <a:r>
              <a:rPr lang="en-US" sz="900" dirty="0">
                <a:latin typeface="Gotham" panose="02000504020000020004" pitchFamily="2" charset="0"/>
              </a:rPr>
              <a:t>They will use their results to develop their action plan.</a:t>
            </a: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10</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7EE199EF-CB6E-4015-8159-E039AB7C2146}"/>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1303123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89713" cy="5141913"/>
          </a:xfrm>
        </p:spPr>
        <p:txBody>
          <a:bodyPr/>
          <a:lstStyle/>
          <a:p>
            <a:pPr>
              <a:lnSpc>
                <a:spcPts val="1100"/>
              </a:lnSpc>
              <a:spcAft>
                <a:spcPts val="600"/>
              </a:spcAft>
            </a:pPr>
            <a:r>
              <a:rPr lang="en-US" sz="900" b="1" dirty="0">
                <a:latin typeface="Gotham" panose="02000504020000020004" pitchFamily="2" charset="0"/>
              </a:rPr>
              <a:t>Setting goals is a necessary step to make changes to a program or a practice. </a:t>
            </a:r>
            <a:r>
              <a:rPr lang="en-US" sz="900" dirty="0">
                <a:latin typeface="Gotham" panose="02000504020000020004" pitchFamily="2" charset="0"/>
              </a:rPr>
              <a:t>A goal sets a broad target for what you need to accomplish.</a:t>
            </a:r>
          </a:p>
          <a:p>
            <a:pPr>
              <a:lnSpc>
                <a:spcPts val="1100"/>
              </a:lnSpc>
              <a:spcAft>
                <a:spcPts val="600"/>
              </a:spcAft>
            </a:pPr>
            <a:r>
              <a:rPr lang="en-US" sz="900" dirty="0">
                <a:latin typeface="Gotham" panose="02000504020000020004" pitchFamily="2" charset="0"/>
              </a:rPr>
              <a:t>S.M.A.R.T is an </a:t>
            </a:r>
            <a:r>
              <a:rPr lang="en-US" sz="900">
                <a:latin typeface="Gotham" panose="02000504020000020004" pitchFamily="2" charset="0"/>
              </a:rPr>
              <a:t>acronym used to </a:t>
            </a:r>
            <a:r>
              <a:rPr lang="en-US" sz="900" dirty="0">
                <a:latin typeface="Gotham" panose="02000504020000020004" pitchFamily="2" charset="0"/>
              </a:rPr>
              <a:t>support the development of a goal statement.</a:t>
            </a:r>
          </a:p>
          <a:p>
            <a:pPr marL="171450" indent="-171450">
              <a:lnSpc>
                <a:spcPts val="1000"/>
              </a:lnSpc>
              <a:spcAft>
                <a:spcPts val="600"/>
              </a:spcAft>
              <a:buFont typeface="Monotype Sorts" panose="01010601010101010101" pitchFamily="2" charset="2"/>
              <a:buChar char="n"/>
            </a:pPr>
            <a:r>
              <a:rPr lang="en-US" sz="800" b="1" dirty="0">
                <a:latin typeface="Gotham" panose="02000504020000020004" pitchFamily="2" charset="0"/>
              </a:rPr>
              <a:t>Specific</a:t>
            </a:r>
            <a:r>
              <a:rPr lang="en-US" sz="800" dirty="0">
                <a:latin typeface="Gotham" panose="02000504020000020004" pitchFamily="2" charset="0"/>
              </a:rPr>
              <a:t>: Goals should clearly state what you want to achieve. They should be specific and clearly written. Goals should define the who, what, when, and where of the desired outcome.</a:t>
            </a:r>
          </a:p>
          <a:p>
            <a:pPr marL="171450" indent="-171450">
              <a:lnSpc>
                <a:spcPts val="1000"/>
              </a:lnSpc>
              <a:spcAft>
                <a:spcPts val="600"/>
              </a:spcAft>
              <a:buFont typeface="Monotype Sorts" panose="01010601010101010101" pitchFamily="2" charset="2"/>
              <a:buChar char="n"/>
            </a:pPr>
            <a:r>
              <a:rPr lang="en-US" sz="800" b="1" dirty="0">
                <a:latin typeface="Gotham" panose="02000504020000020004" pitchFamily="2" charset="0"/>
              </a:rPr>
              <a:t>Measurable</a:t>
            </a:r>
            <a:r>
              <a:rPr lang="en-US" sz="800" dirty="0">
                <a:latin typeface="Gotham" panose="02000504020000020004" pitchFamily="2" charset="0"/>
              </a:rPr>
              <a:t>: Goals should contain a metric that measures the progress and completion of the goal. They might be measured by dates, the number of tasks completed or environmental changes. </a:t>
            </a:r>
          </a:p>
          <a:p>
            <a:pPr marL="171450" indent="-171450">
              <a:lnSpc>
                <a:spcPts val="1000"/>
              </a:lnSpc>
              <a:spcAft>
                <a:spcPts val="600"/>
              </a:spcAft>
              <a:buFont typeface="Monotype Sorts" panose="01010601010101010101" pitchFamily="2" charset="2"/>
              <a:buChar char="n"/>
            </a:pPr>
            <a:r>
              <a:rPr lang="en-US" sz="800" b="1" dirty="0">
                <a:latin typeface="Gotham" panose="02000504020000020004" pitchFamily="2" charset="0"/>
              </a:rPr>
              <a:t>Attainable</a:t>
            </a:r>
            <a:r>
              <a:rPr lang="en-US" sz="800" dirty="0">
                <a:latin typeface="Gotham" panose="02000504020000020004" pitchFamily="2" charset="0"/>
              </a:rPr>
              <a:t>: Setting goals that are attainable increases staff motivation. Reaching a goal may require developing new skills and knowledge, a shift in attitude, and possibly changes to the environment. Think about your goal based on what you currently have (for example, resources, staffing). </a:t>
            </a:r>
          </a:p>
          <a:p>
            <a:pPr marL="171450" indent="-171450">
              <a:lnSpc>
                <a:spcPts val="1000"/>
              </a:lnSpc>
              <a:spcAft>
                <a:spcPts val="600"/>
              </a:spcAft>
              <a:buFont typeface="Monotype Sorts" panose="01010601010101010101" pitchFamily="2" charset="2"/>
              <a:buChar char="n"/>
            </a:pPr>
            <a:r>
              <a:rPr lang="en-US" sz="800" b="1" dirty="0">
                <a:latin typeface="Gotham" panose="02000504020000020004" pitchFamily="2" charset="0"/>
              </a:rPr>
              <a:t>Relevant</a:t>
            </a:r>
            <a:r>
              <a:rPr lang="en-US" sz="800" dirty="0">
                <a:latin typeface="Gotham" panose="02000504020000020004" pitchFamily="2" charset="0"/>
              </a:rPr>
              <a:t>: Goals that align with your program’s philosophy or beliefs make sense. Goals that fit into families’ demands and interests might also be a good fit for programs. For goals to be meaningful to staff, make sure it fits into a larger picture of the program’s objectives. </a:t>
            </a:r>
          </a:p>
          <a:p>
            <a:pPr marL="171450" indent="-171450">
              <a:lnSpc>
                <a:spcPts val="1000"/>
              </a:lnSpc>
              <a:spcAft>
                <a:spcPts val="600"/>
              </a:spcAft>
              <a:buFont typeface="Monotype Sorts" panose="01010601010101010101" pitchFamily="2" charset="2"/>
              <a:buChar char="n"/>
            </a:pPr>
            <a:r>
              <a:rPr lang="en-US" sz="800" b="1" dirty="0">
                <a:latin typeface="Gotham" panose="02000504020000020004" pitchFamily="2" charset="0"/>
              </a:rPr>
              <a:t>Time-bound</a:t>
            </a:r>
            <a:r>
              <a:rPr lang="en-US" sz="800" dirty="0">
                <a:latin typeface="Gotham" panose="02000504020000020004" pitchFamily="2" charset="0"/>
              </a:rPr>
              <a:t>: Goals should have a target date for completion. Deadlines support recognition of progress and accountability. </a:t>
            </a:r>
          </a:p>
          <a:p>
            <a:pPr marL="0" indent="0">
              <a:lnSpc>
                <a:spcPts val="1000"/>
              </a:lnSpc>
              <a:spcAft>
                <a:spcPts val="600"/>
              </a:spcAft>
              <a:buFont typeface="Monotype Sorts" panose="01010601010101010101" pitchFamily="2" charset="2"/>
              <a:buNone/>
            </a:pPr>
            <a:endParaRPr lang="en-US" sz="800" dirty="0">
              <a:latin typeface="Gotham" panose="02000504020000020004" pitchFamily="2" charset="0"/>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11</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7EE199EF-CB6E-4015-8159-E039AB7C2146}"/>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283390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49957" cy="5141913"/>
          </a:xfrm>
        </p:spPr>
        <p:txBody>
          <a:bodyPr/>
          <a:lstStyle/>
          <a:p>
            <a:pPr>
              <a:lnSpc>
                <a:spcPts val="1100"/>
              </a:lnSpc>
              <a:spcAft>
                <a:spcPts val="600"/>
              </a:spcAft>
            </a:pPr>
            <a:r>
              <a:rPr lang="en-US" sz="800" dirty="0">
                <a:solidFill>
                  <a:srgbClr val="01A8B6"/>
                </a:solidFill>
                <a:latin typeface="Gotham" panose="02000504020000020004" pitchFamily="2" charset="0"/>
              </a:rPr>
              <a:t>Trainer notes</a:t>
            </a:r>
            <a:r>
              <a:rPr lang="en-US" sz="800" dirty="0">
                <a:latin typeface="Gotham" panose="02000504020000020004" pitchFamily="2" charset="0"/>
              </a:rPr>
              <a:t>: </a:t>
            </a:r>
          </a:p>
          <a:p>
            <a:pPr>
              <a:lnSpc>
                <a:spcPts val="1200"/>
              </a:lnSpc>
              <a:spcAft>
                <a:spcPts val="600"/>
              </a:spcAft>
            </a:pPr>
            <a:r>
              <a:rPr lang="en-US" sz="900" dirty="0">
                <a:latin typeface="Gotham" panose="02000504020000020004" pitchFamily="2" charset="0"/>
              </a:rPr>
              <a:t>Review the sample action plan with participants.</a:t>
            </a:r>
          </a:p>
          <a:p>
            <a:pPr>
              <a:lnSpc>
                <a:spcPts val="1200"/>
              </a:lnSpc>
              <a:spcAft>
                <a:spcPts val="600"/>
              </a:spcAft>
            </a:pPr>
            <a:r>
              <a:rPr lang="en-US" sz="900" dirty="0">
                <a:latin typeface="Gotham" panose="02000504020000020004" pitchFamily="2" charset="0"/>
              </a:rPr>
              <a:t>Highlight the best practice and goal section. </a:t>
            </a:r>
          </a:p>
          <a:p>
            <a:pPr>
              <a:lnSpc>
                <a:spcPts val="1200"/>
              </a:lnSpc>
              <a:spcAft>
                <a:spcPts val="600"/>
              </a:spcAft>
            </a:pPr>
            <a:r>
              <a:rPr lang="en-US" sz="900" dirty="0">
                <a:latin typeface="Gotham" panose="02000504020000020004" pitchFamily="2" charset="0"/>
              </a:rPr>
              <a:t>Ask them to think about</a:t>
            </a:r>
            <a:r>
              <a:rPr lang="en-US" sz="900" baseline="0" dirty="0">
                <a:latin typeface="Gotham" panose="02000504020000020004" pitchFamily="2" charset="0"/>
              </a:rPr>
              <a:t> how the goal listed meets the SMART goal requirements. </a:t>
            </a:r>
            <a:endParaRPr lang="en-US" sz="600" dirty="0">
              <a:latin typeface="Gotham" panose="02000504020000020004" pitchFamily="2" charset="0"/>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12</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9E29BCB3-CAC0-4E3E-8EF3-8ECC9C515DD9}"/>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4105349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76461" cy="5141913"/>
          </a:xfrm>
        </p:spPr>
        <p:txBody>
          <a:bodyPr/>
          <a:lstStyle/>
          <a:p>
            <a:pPr>
              <a:lnSpc>
                <a:spcPts val="1100"/>
              </a:lnSpc>
              <a:spcAft>
                <a:spcPts val="300"/>
              </a:spcAft>
            </a:pPr>
            <a:r>
              <a:rPr lang="en-US" sz="900" dirty="0">
                <a:solidFill>
                  <a:srgbClr val="01A8B6"/>
                </a:solidFill>
                <a:latin typeface="Gotham" panose="02000504020000020004" pitchFamily="2" charset="0"/>
              </a:rPr>
              <a:t>Trainer notes: </a:t>
            </a:r>
          </a:p>
          <a:p>
            <a:pPr>
              <a:lnSpc>
                <a:spcPts val="1100"/>
              </a:lnSpc>
              <a:spcAft>
                <a:spcPts val="600"/>
              </a:spcAft>
            </a:pPr>
            <a:r>
              <a:rPr lang="en-US" sz="900" dirty="0">
                <a:latin typeface="Gotham" panose="02000504020000020004" pitchFamily="2" charset="0"/>
              </a:rPr>
              <a:t>Facilitate a discussion. Ask participants to use the goal on the slide and their knowledge of goal-setting to create a stronger goal. </a:t>
            </a:r>
          </a:p>
          <a:p>
            <a:pPr>
              <a:lnSpc>
                <a:spcPts val="1100"/>
              </a:lnSpc>
              <a:spcAft>
                <a:spcPts val="600"/>
              </a:spcAft>
            </a:pPr>
            <a:r>
              <a:rPr lang="en-US" sz="900" dirty="0">
                <a:latin typeface="Gotham" panose="02000504020000020004" pitchFamily="2" charset="0"/>
              </a:rPr>
              <a:t>The goal statement on the slide is vague and undefined. Using the SMART acronym, lead the group in a brainstorming activity to develop a stronger goal statement.</a:t>
            </a:r>
          </a:p>
          <a:p>
            <a:pPr>
              <a:lnSpc>
                <a:spcPts val="1100"/>
              </a:lnSpc>
              <a:spcAft>
                <a:spcPts val="300"/>
              </a:spcAft>
            </a:pPr>
            <a:r>
              <a:rPr lang="en-US" sz="900" dirty="0">
                <a:solidFill>
                  <a:srgbClr val="01A8B6"/>
                </a:solidFill>
                <a:latin typeface="Gotham" panose="02000504020000020004" pitchFamily="2" charset="0"/>
              </a:rPr>
              <a:t>Facilitation suggestions:</a:t>
            </a:r>
          </a:p>
          <a:p>
            <a:pPr marL="171450" indent="-171450">
              <a:lnSpc>
                <a:spcPts val="1100"/>
              </a:lnSpc>
              <a:spcAft>
                <a:spcPts val="600"/>
              </a:spcAft>
              <a:buFont typeface="Monotype Sorts" panose="01010601010101010101" pitchFamily="2" charset="2"/>
              <a:buChar char="n"/>
            </a:pPr>
            <a:r>
              <a:rPr lang="en-US" sz="800" dirty="0">
                <a:latin typeface="Gotham" panose="02000504020000020004" pitchFamily="2" charset="0"/>
              </a:rPr>
              <a:t>Go letter by letter through the SMART acronym.</a:t>
            </a:r>
          </a:p>
          <a:p>
            <a:pPr marL="171450" indent="-171450">
              <a:lnSpc>
                <a:spcPts val="1100"/>
              </a:lnSpc>
              <a:spcAft>
                <a:spcPts val="600"/>
              </a:spcAft>
              <a:buFont typeface="Monotype Sorts" panose="01010601010101010101" pitchFamily="2" charset="2"/>
              <a:buChar char="n"/>
            </a:pPr>
            <a:r>
              <a:rPr lang="en-US" sz="800" dirty="0">
                <a:latin typeface="Gotham" panose="02000504020000020004" pitchFamily="2" charset="0"/>
              </a:rPr>
              <a:t>Using a whiteboard, ask participants to add wording to make a SMART goal.</a:t>
            </a:r>
          </a:p>
          <a:p>
            <a:pPr marL="171450" indent="-171450">
              <a:lnSpc>
                <a:spcPts val="1100"/>
              </a:lnSpc>
              <a:spcAft>
                <a:spcPts val="600"/>
              </a:spcAft>
              <a:buFont typeface="Monotype Sorts" panose="01010601010101010101" pitchFamily="2" charset="2"/>
              <a:buChar char="n"/>
            </a:pPr>
            <a:r>
              <a:rPr lang="en-US" sz="800" dirty="0">
                <a:latin typeface="Gotham" panose="02000504020000020004" pitchFamily="2" charset="0"/>
              </a:rPr>
              <a:t>If virtual, use the chat. Use breakout groups and task each group to develop a SMART goal statement. When break out ends, ask each group to share their statement.</a:t>
            </a:r>
          </a:p>
          <a:p>
            <a:pPr>
              <a:lnSpc>
                <a:spcPts val="1100"/>
              </a:lnSpc>
              <a:spcAft>
                <a:spcPts val="0"/>
              </a:spcAft>
            </a:pPr>
            <a:r>
              <a:rPr lang="en-US" sz="800" dirty="0">
                <a:solidFill>
                  <a:srgbClr val="01A8B6"/>
                </a:solidFill>
                <a:latin typeface="Gotham" panose="02000504020000020004" pitchFamily="2" charset="0"/>
              </a:rPr>
              <a:t>Example:</a:t>
            </a:r>
          </a:p>
          <a:p>
            <a:pPr>
              <a:lnSpc>
                <a:spcPts val="1100"/>
              </a:lnSpc>
              <a:spcAft>
                <a:spcPts val="600"/>
              </a:spcAft>
            </a:pPr>
            <a:r>
              <a:rPr lang="en-US" sz="800" dirty="0">
                <a:latin typeface="Gotham" panose="02000504020000020004" pitchFamily="2" charset="0"/>
              </a:rPr>
              <a:t>By August 15, all lead teachers will develop a daily schedule for their classroom that includes 2 structured physical activities and 2 outdoor play periods. Activities will reflect children’s cultures, interests and abilities. </a:t>
            </a:r>
          </a:p>
          <a:p>
            <a:pPr>
              <a:lnSpc>
                <a:spcPts val="900"/>
              </a:lnSpc>
              <a:spcAft>
                <a:spcPts val="600"/>
              </a:spcAft>
            </a:pPr>
            <a:r>
              <a:rPr lang="en-US" sz="700" b="1" dirty="0">
                <a:latin typeface="Gotham" panose="02000504020000020004" pitchFamily="2" charset="0"/>
              </a:rPr>
              <a:t>Specific</a:t>
            </a:r>
            <a:r>
              <a:rPr lang="en-US" sz="700" dirty="0">
                <a:latin typeface="Gotham" panose="02000504020000020004" pitchFamily="2" charset="0"/>
              </a:rPr>
              <a:t> - 2 structured physical activities daily and 2 outdoor play periods</a:t>
            </a:r>
          </a:p>
          <a:p>
            <a:pPr>
              <a:lnSpc>
                <a:spcPts val="900"/>
              </a:lnSpc>
              <a:spcAft>
                <a:spcPts val="600"/>
              </a:spcAft>
            </a:pPr>
            <a:r>
              <a:rPr lang="en-US" sz="700" b="1" dirty="0">
                <a:latin typeface="Gotham" panose="02000504020000020004" pitchFamily="2" charset="0"/>
              </a:rPr>
              <a:t>Measurable -</a:t>
            </a:r>
            <a:r>
              <a:rPr lang="en-US" sz="700" dirty="0">
                <a:latin typeface="Gotham" panose="02000504020000020004" pitchFamily="2" charset="0"/>
              </a:rPr>
              <a:t> The schedules will list the specific activities to be implemented and the outdoor times</a:t>
            </a:r>
          </a:p>
          <a:p>
            <a:pPr>
              <a:lnSpc>
                <a:spcPts val="900"/>
              </a:lnSpc>
              <a:spcAft>
                <a:spcPts val="600"/>
              </a:spcAft>
            </a:pPr>
            <a:r>
              <a:rPr lang="en-US" sz="700" b="1" dirty="0">
                <a:latin typeface="Gotham" panose="02000504020000020004" pitchFamily="2" charset="0"/>
              </a:rPr>
              <a:t>Attainable -</a:t>
            </a:r>
            <a:r>
              <a:rPr lang="en-US" sz="700" dirty="0">
                <a:latin typeface="Gotham" panose="02000504020000020004" pitchFamily="2" charset="0"/>
              </a:rPr>
              <a:t> Teachers have 4 weeks to plan for this goal. We will discuss this at our staff meeting this week with opportunities for brainstorming activities.  </a:t>
            </a:r>
          </a:p>
          <a:p>
            <a:pPr>
              <a:lnSpc>
                <a:spcPts val="900"/>
              </a:lnSpc>
              <a:spcAft>
                <a:spcPts val="600"/>
              </a:spcAft>
            </a:pPr>
            <a:r>
              <a:rPr lang="en-US" sz="700" b="1" dirty="0">
                <a:latin typeface="Gotham" panose="02000504020000020004" pitchFamily="2" charset="0"/>
              </a:rPr>
              <a:t>Relevant</a:t>
            </a:r>
            <a:r>
              <a:rPr lang="en-US" sz="700" dirty="0">
                <a:latin typeface="Gotham" panose="02000504020000020004" pitchFamily="2" charset="0"/>
              </a:rPr>
              <a:t> –Teachers create daily schedules, and this goal aligns with our program philosophy and parent expectations. </a:t>
            </a:r>
          </a:p>
          <a:p>
            <a:pPr>
              <a:lnSpc>
                <a:spcPts val="900"/>
              </a:lnSpc>
              <a:spcAft>
                <a:spcPts val="600"/>
              </a:spcAft>
            </a:pPr>
            <a:r>
              <a:rPr lang="en-US" sz="700" b="1" dirty="0">
                <a:latin typeface="Gotham" panose="02000504020000020004" pitchFamily="2" charset="0"/>
              </a:rPr>
              <a:t>Time-bound </a:t>
            </a:r>
            <a:r>
              <a:rPr lang="en-US" sz="700" dirty="0">
                <a:latin typeface="Gotham" panose="02000504020000020004" pitchFamily="2" charset="0"/>
              </a:rPr>
              <a:t>-Completion date is August 15</a:t>
            </a:r>
            <a:r>
              <a:rPr lang="en-US" sz="700">
                <a:latin typeface="Gotham" panose="02000504020000020004" pitchFamily="2" charset="0"/>
              </a:rPr>
              <a:t>. </a:t>
            </a:r>
            <a:endParaRPr lang="en-US" sz="700" dirty="0">
              <a:latin typeface="Gotham" panose="02000504020000020004" pitchFamily="2" charset="0"/>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13</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7EE199EF-CB6E-4015-8159-E039AB7C2146}"/>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1776961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299"/>
            <a:ext cx="5410200" cy="5141913"/>
          </a:xfrm>
        </p:spPr>
        <p:txBody>
          <a:bodyPr/>
          <a:lstStyle/>
          <a:p>
            <a:pPr marL="914400" indent="-914400">
              <a:lnSpc>
                <a:spcPct val="100000"/>
              </a:lnSpc>
              <a:spcAft>
                <a:spcPts val="200"/>
              </a:spcAft>
              <a:tabLst>
                <a:tab pos="914400" algn="l"/>
              </a:tabLst>
            </a:pPr>
            <a:r>
              <a:rPr lang="en-US" dirty="0">
                <a:solidFill>
                  <a:srgbClr val="00ACBA"/>
                </a:solidFill>
                <a:latin typeface="Gotham" panose="02000504020000020004" pitchFamily="2" charset="0"/>
              </a:rPr>
              <a:t>Trainer notes:</a:t>
            </a:r>
            <a:endParaRPr lang="en-US" dirty="0">
              <a:latin typeface="Gotham" panose="02000504020000020004" pitchFamily="2" charset="0"/>
            </a:endParaRPr>
          </a:p>
          <a:p>
            <a:pPr>
              <a:lnSpc>
                <a:spcPts val="1000"/>
              </a:lnSpc>
              <a:tabLst>
                <a:tab pos="171450" algn="l"/>
              </a:tabLst>
            </a:pPr>
            <a:r>
              <a:rPr lang="en-US" sz="900" dirty="0">
                <a:latin typeface="Gotham" panose="02000504020000020004" pitchFamily="2" charset="0"/>
              </a:rPr>
              <a:t>Give participants 3-5 minutes to complete this activity. </a:t>
            </a:r>
          </a:p>
          <a:p>
            <a:pPr>
              <a:lnSpc>
                <a:spcPts val="1000"/>
              </a:lnSpc>
              <a:tabLst>
                <a:tab pos="171450" algn="l"/>
              </a:tabLst>
            </a:pPr>
            <a:r>
              <a:rPr lang="en-US" sz="900" dirty="0">
                <a:latin typeface="Gotham" panose="02000504020000020004" pitchFamily="2" charset="0"/>
              </a:rPr>
              <a:t>Have them refer to their blank Action Plan.</a:t>
            </a:r>
          </a:p>
          <a:p>
            <a:pPr>
              <a:lnSpc>
                <a:spcPts val="1000"/>
              </a:lnSpc>
              <a:tabLst>
                <a:tab pos="171450" algn="l"/>
              </a:tabLst>
            </a:pPr>
            <a:r>
              <a:rPr lang="en-US" sz="900" dirty="0">
                <a:latin typeface="Gotham" panose="02000504020000020004" pitchFamily="2" charset="0"/>
              </a:rPr>
              <a:t>Tell them to write their goal on the action plan template. </a:t>
            </a:r>
          </a:p>
          <a:p>
            <a:pPr>
              <a:lnSpc>
                <a:spcPts val="1000"/>
              </a:lnSpc>
              <a:tabLst>
                <a:tab pos="171450" algn="l"/>
              </a:tabLst>
            </a:pPr>
            <a:r>
              <a:rPr lang="en-US" sz="900" dirty="0">
                <a:latin typeface="Gotham" panose="02000504020000020004" pitchFamily="2" charset="0"/>
              </a:rPr>
              <a:t>If you can, play music during this time. </a:t>
            </a:r>
          </a:p>
          <a:p>
            <a:pPr>
              <a:lnSpc>
                <a:spcPts val="1000"/>
              </a:lnSpc>
              <a:spcAft>
                <a:spcPts val="500"/>
              </a:spcAft>
              <a:tabLst>
                <a:tab pos="171450" algn="l"/>
              </a:tabLst>
            </a:pPr>
            <a:r>
              <a:rPr lang="en-US" sz="900" dirty="0">
                <a:latin typeface="Gotham" panose="02000504020000020004" pitchFamily="2" charset="0"/>
              </a:rPr>
              <a:t>If time permits, have participants share their goal with the group. </a:t>
            </a:r>
          </a:p>
          <a:p>
            <a:pPr marL="171450" indent="-171450">
              <a:lnSpc>
                <a:spcPts val="1000"/>
              </a:lnSpc>
              <a:spcAft>
                <a:spcPts val="500"/>
              </a:spcAft>
              <a:buFont typeface="Monotype Sorts" panose="01010601010101010101" pitchFamily="2" charset="2"/>
              <a:buChar char="n"/>
              <a:tabLst>
                <a:tab pos="171450" algn="l"/>
              </a:tabLst>
            </a:pPr>
            <a:r>
              <a:rPr lang="en-US" sz="900" dirty="0">
                <a:latin typeface="Gotham" panose="02000504020000020004" pitchFamily="2" charset="0"/>
              </a:rPr>
              <a:t>Add the best practice this goal aligns with from the Nemours Wellness Workbook tool to the action plan template. </a:t>
            </a: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14</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BF09C5B5-4C09-4500-9788-AAB500BE98CC}"/>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1083752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516217" cy="5334001"/>
          </a:xfrm>
        </p:spPr>
        <p:txBody>
          <a:bodyPr/>
          <a:lstStyle/>
          <a:p>
            <a:pPr>
              <a:lnSpc>
                <a:spcPts val="1100"/>
              </a:lnSpc>
              <a:spcAft>
                <a:spcPts val="600"/>
              </a:spcAft>
            </a:pPr>
            <a:r>
              <a:rPr lang="en-US" sz="900" dirty="0">
                <a:solidFill>
                  <a:srgbClr val="01A8B6"/>
                </a:solidFill>
                <a:latin typeface="Gotham" panose="02000504020000020004" pitchFamily="2" charset="0"/>
              </a:rPr>
              <a:t>Trainer notes:</a:t>
            </a:r>
          </a:p>
          <a:p>
            <a:pPr>
              <a:lnSpc>
                <a:spcPts val="1100"/>
              </a:lnSpc>
              <a:spcAft>
                <a:spcPts val="600"/>
              </a:spcAft>
            </a:pPr>
            <a:r>
              <a:rPr lang="en-US" sz="900" dirty="0">
                <a:latin typeface="Gotham" panose="02000504020000020004" pitchFamily="2" charset="0"/>
              </a:rPr>
              <a:t>Ask participants to stand up to join in this movement break. </a:t>
            </a:r>
          </a:p>
          <a:p>
            <a:pPr>
              <a:lnSpc>
                <a:spcPts val="1100"/>
              </a:lnSpc>
              <a:spcAft>
                <a:spcPts val="600"/>
              </a:spcAft>
            </a:pPr>
            <a:r>
              <a:rPr lang="en-US" sz="900" i="1" dirty="0">
                <a:latin typeface="Gotham" panose="02000504020000020004" pitchFamily="2" charset="0"/>
              </a:rPr>
              <a:t>I Spy I Spy</a:t>
            </a:r>
            <a:r>
              <a:rPr lang="en-US" sz="900" dirty="0">
                <a:latin typeface="Gotham" panose="02000504020000020004" pitchFamily="2" charset="0"/>
              </a:rPr>
              <a:t> is a call and response activity. Participants act out the movement that the facilitator ‘spies.’ </a:t>
            </a:r>
          </a:p>
          <a:p>
            <a:pPr>
              <a:lnSpc>
                <a:spcPts val="1100"/>
              </a:lnSpc>
              <a:spcAft>
                <a:spcPts val="600"/>
              </a:spcAft>
            </a:pPr>
            <a:r>
              <a:rPr lang="en-US" sz="900" dirty="0">
                <a:latin typeface="Gotham" panose="02000504020000020004" pitchFamily="2" charset="0"/>
              </a:rPr>
              <a:t>The facilitator says, “I Spy, I Spy.” </a:t>
            </a:r>
          </a:p>
          <a:p>
            <a:pPr>
              <a:lnSpc>
                <a:spcPts val="1100"/>
              </a:lnSpc>
              <a:spcAft>
                <a:spcPts val="600"/>
              </a:spcAft>
            </a:pPr>
            <a:r>
              <a:rPr lang="en-US" sz="900" dirty="0">
                <a:latin typeface="Gotham" panose="02000504020000020004" pitchFamily="2" charset="0"/>
              </a:rPr>
              <a:t>Participants respond, “What do you spy?”</a:t>
            </a:r>
          </a:p>
          <a:p>
            <a:pPr>
              <a:lnSpc>
                <a:spcPts val="1100"/>
              </a:lnSpc>
              <a:spcAft>
                <a:spcPts val="600"/>
              </a:spcAft>
            </a:pPr>
            <a:r>
              <a:rPr lang="en-US" sz="900" dirty="0">
                <a:latin typeface="Gotham" panose="02000504020000020004" pitchFamily="2" charset="0"/>
              </a:rPr>
              <a:t>Facilitator responds with, “I see a band marching in place.” </a:t>
            </a:r>
          </a:p>
          <a:p>
            <a:pPr>
              <a:lnSpc>
                <a:spcPts val="1100"/>
              </a:lnSpc>
              <a:spcAft>
                <a:spcPts val="600"/>
              </a:spcAft>
            </a:pPr>
            <a:r>
              <a:rPr lang="en-US" sz="900" dirty="0">
                <a:latin typeface="Gotham" panose="02000504020000020004" pitchFamily="2" charset="0"/>
              </a:rPr>
              <a:t>All participants will march. </a:t>
            </a:r>
          </a:p>
          <a:p>
            <a:pPr>
              <a:lnSpc>
                <a:spcPts val="1100"/>
              </a:lnSpc>
              <a:spcAft>
                <a:spcPts val="600"/>
              </a:spcAft>
            </a:pPr>
            <a:r>
              <a:rPr lang="en-US" sz="900" dirty="0">
                <a:latin typeface="Gotham" panose="02000504020000020004" pitchFamily="2" charset="0"/>
              </a:rPr>
              <a:t>The activity continues with the facilitator calling out again, “I Spy, I Spy.” </a:t>
            </a:r>
          </a:p>
          <a:p>
            <a:pPr>
              <a:lnSpc>
                <a:spcPts val="1100"/>
              </a:lnSpc>
              <a:spcAft>
                <a:spcPts val="600"/>
              </a:spcAft>
            </a:pPr>
            <a:r>
              <a:rPr lang="en-US" sz="900" dirty="0">
                <a:solidFill>
                  <a:srgbClr val="01A8B6"/>
                </a:solidFill>
                <a:latin typeface="Gotham" panose="02000504020000020004" pitchFamily="2" charset="0"/>
              </a:rPr>
              <a:t>Suggested callouts:</a:t>
            </a:r>
            <a:endParaRPr lang="en-US" sz="900" dirty="0">
              <a:latin typeface="Gotham" panose="02000504020000020004" pitchFamily="2" charset="0"/>
            </a:endParaRPr>
          </a:p>
          <a:p>
            <a:pPr marL="171450" indent="-171450">
              <a:lnSpc>
                <a:spcPts val="1100"/>
              </a:lnSpc>
              <a:spcAft>
                <a:spcPts val="600"/>
              </a:spcAft>
              <a:buFont typeface="Monotype Sorts" panose="01010601010101010101" pitchFamily="2" charset="2"/>
              <a:buChar char="n"/>
            </a:pPr>
            <a:r>
              <a:rPr lang="en-US" sz="900" dirty="0">
                <a:latin typeface="Gotham" panose="02000504020000020004" pitchFamily="2" charset="0"/>
              </a:rPr>
              <a:t>I see a gaggle of geese flying</a:t>
            </a:r>
          </a:p>
          <a:p>
            <a:pPr marL="171450" indent="-171450">
              <a:lnSpc>
                <a:spcPts val="1100"/>
              </a:lnSpc>
              <a:spcAft>
                <a:spcPts val="600"/>
              </a:spcAft>
              <a:buFont typeface="Monotype Sorts" panose="01010601010101010101" pitchFamily="2" charset="2"/>
              <a:buChar char="n"/>
            </a:pPr>
            <a:r>
              <a:rPr lang="en-US" sz="900" dirty="0">
                <a:latin typeface="Gotham" panose="02000504020000020004" pitchFamily="2" charset="0"/>
              </a:rPr>
              <a:t>I see skaters sliding</a:t>
            </a:r>
          </a:p>
          <a:p>
            <a:pPr marL="171450" indent="-171450">
              <a:lnSpc>
                <a:spcPts val="1100"/>
              </a:lnSpc>
              <a:spcAft>
                <a:spcPts val="600"/>
              </a:spcAft>
              <a:buFont typeface="Monotype Sorts" panose="01010601010101010101" pitchFamily="2" charset="2"/>
              <a:buChar char="n"/>
            </a:pPr>
            <a:r>
              <a:rPr lang="en-US" sz="900" dirty="0">
                <a:latin typeface="Gotham" panose="02000504020000020004" pitchFamily="2" charset="0"/>
              </a:rPr>
              <a:t>I see a school of fish swimming</a:t>
            </a:r>
          </a:p>
          <a:p>
            <a:pPr marL="171450" indent="-171450">
              <a:lnSpc>
                <a:spcPts val="1100"/>
              </a:lnSpc>
              <a:spcAft>
                <a:spcPts val="600"/>
              </a:spcAft>
              <a:buFont typeface="Monotype Sorts" panose="01010601010101010101" pitchFamily="2" charset="2"/>
              <a:buChar char="n"/>
            </a:pPr>
            <a:r>
              <a:rPr lang="en-US" sz="900" dirty="0">
                <a:latin typeface="Gotham" panose="02000504020000020004" pitchFamily="2" charset="0"/>
              </a:rPr>
              <a:t>I see musicians playing an instrument</a:t>
            </a:r>
          </a:p>
          <a:p>
            <a:pPr marL="171450" indent="-171450">
              <a:lnSpc>
                <a:spcPts val="1100"/>
              </a:lnSpc>
              <a:spcAft>
                <a:spcPts val="600"/>
              </a:spcAft>
              <a:buFont typeface="Monotype Sorts" panose="01010601010101010101" pitchFamily="2" charset="2"/>
              <a:buChar char="n"/>
            </a:pPr>
            <a:r>
              <a:rPr lang="en-US" sz="900" dirty="0">
                <a:latin typeface="Gotham" panose="02000504020000020004" pitchFamily="2" charset="0"/>
              </a:rPr>
              <a:t>I see a brood of hens clucking</a:t>
            </a:r>
          </a:p>
          <a:p>
            <a:pPr marL="171450" indent="-171450">
              <a:lnSpc>
                <a:spcPts val="1100"/>
              </a:lnSpc>
              <a:spcAft>
                <a:spcPts val="600"/>
              </a:spcAft>
              <a:buFont typeface="Monotype Sorts" panose="01010601010101010101" pitchFamily="2" charset="2"/>
              <a:buChar char="n"/>
            </a:pPr>
            <a:r>
              <a:rPr lang="en-US" sz="900" dirty="0">
                <a:latin typeface="Gotham" panose="02000504020000020004" pitchFamily="2" charset="0"/>
              </a:rPr>
              <a:t>I see a basketball team dribbling balls</a:t>
            </a:r>
          </a:p>
          <a:p>
            <a:pPr marL="171450" indent="-171450">
              <a:lnSpc>
                <a:spcPts val="1100"/>
              </a:lnSpc>
              <a:spcAft>
                <a:spcPts val="600"/>
              </a:spcAft>
              <a:buFont typeface="Monotype Sorts" panose="01010601010101010101" pitchFamily="2" charset="2"/>
              <a:buChar char="n"/>
            </a:pPr>
            <a:r>
              <a:rPr lang="en-US" sz="900" dirty="0">
                <a:latin typeface="Gotham" panose="02000504020000020004" pitchFamily="2" charset="0"/>
              </a:rPr>
              <a:t>I see a chef stirring a big pot of soup</a:t>
            </a:r>
          </a:p>
          <a:p>
            <a:pPr marL="171450" indent="-171450">
              <a:lnSpc>
                <a:spcPts val="1100"/>
              </a:lnSpc>
              <a:spcAft>
                <a:spcPts val="600"/>
              </a:spcAft>
              <a:buFont typeface="Monotype Sorts" panose="01010601010101010101" pitchFamily="2" charset="2"/>
              <a:buChar char="n"/>
            </a:pPr>
            <a:r>
              <a:rPr lang="en-US" sz="900" dirty="0">
                <a:latin typeface="Gotham" panose="02000504020000020004" pitchFamily="2" charset="0"/>
              </a:rPr>
              <a:t>I see rowers rowing </a:t>
            </a:r>
          </a:p>
          <a:p>
            <a:pPr marL="171450" indent="-171450">
              <a:lnSpc>
                <a:spcPts val="1100"/>
              </a:lnSpc>
              <a:buFont typeface="Monotype Sorts" panose="01010601010101010101" pitchFamily="2" charset="2"/>
              <a:buChar char="n"/>
            </a:pPr>
            <a:r>
              <a:rPr lang="en-US" sz="900" dirty="0">
                <a:latin typeface="Gotham" panose="02000504020000020004" pitchFamily="2" charset="0"/>
              </a:rPr>
              <a:t>I see an artist taking a bow</a:t>
            </a:r>
          </a:p>
          <a:p>
            <a:pPr>
              <a:lnSpc>
                <a:spcPts val="1100"/>
              </a:lnSpc>
              <a:spcAft>
                <a:spcPts val="600"/>
              </a:spcAft>
            </a:pPr>
            <a:r>
              <a:rPr lang="en-US" sz="900" dirty="0">
                <a:latin typeface="Gotham" panose="02000504020000020004" pitchFamily="2" charset="0"/>
              </a:rPr>
              <a:t>To debrief the activity, ask how they could use this activity with the children they care for.</a:t>
            </a:r>
          </a:p>
          <a:p>
            <a:pPr>
              <a:lnSpc>
                <a:spcPts val="1100"/>
              </a:lnSpc>
              <a:spcAft>
                <a:spcPts val="600"/>
              </a:spcAft>
            </a:pPr>
            <a:endParaRPr lang="en-US" sz="900" dirty="0"/>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15</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6A2F7B6A-2B24-45DE-B890-24FCE101BA37}"/>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45414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300"/>
            <a:ext cx="2971800" cy="5219700"/>
          </a:xfrm>
        </p:spPr>
        <p:txBody>
          <a:bodyPr/>
          <a:lstStyle/>
          <a:p>
            <a:pPr>
              <a:lnSpc>
                <a:spcPts val="1100"/>
              </a:lnSpc>
              <a:spcAft>
                <a:spcPts val="600"/>
              </a:spcAft>
            </a:pPr>
            <a:r>
              <a:rPr lang="en-US" sz="900" dirty="0">
                <a:latin typeface="Gotham" panose="02000504020000020004" pitchFamily="2" charset="0"/>
              </a:rPr>
              <a:t>Action steps are the specific activities that will be carried out to meet the goal. </a:t>
            </a:r>
          </a:p>
          <a:p>
            <a:pPr>
              <a:lnSpc>
                <a:spcPts val="1100"/>
              </a:lnSpc>
              <a:spcAft>
                <a:spcPts val="600"/>
              </a:spcAft>
            </a:pPr>
            <a:r>
              <a:rPr lang="en-US" sz="900" dirty="0">
                <a:latin typeface="Gotham" panose="02000504020000020004" pitchFamily="2" charset="0"/>
              </a:rPr>
              <a:t>They are the ‘how’ the goal will be reached. </a:t>
            </a:r>
          </a:p>
          <a:p>
            <a:pPr>
              <a:lnSpc>
                <a:spcPts val="1260"/>
              </a:lnSpc>
              <a:spcAft>
                <a:spcPts val="1200"/>
              </a:spcAft>
            </a:pPr>
            <a:endParaRPr lang="en-US" sz="1000" dirty="0"/>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16</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AB90EC06-8CE0-4BCE-9660-48959841BC72}"/>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208484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300"/>
            <a:ext cx="2971800" cy="5219700"/>
          </a:xfrm>
        </p:spPr>
        <p:txBody>
          <a:bodyPr/>
          <a:lstStyle/>
          <a:p>
            <a:pPr>
              <a:lnSpc>
                <a:spcPts val="1100"/>
              </a:lnSpc>
              <a:spcAft>
                <a:spcPts val="600"/>
              </a:spcAft>
            </a:pPr>
            <a:r>
              <a:rPr lang="en-US" sz="900" dirty="0">
                <a:latin typeface="Gotham" panose="02000504020000020004" pitchFamily="2" charset="0"/>
              </a:rPr>
              <a:t>You develop your action steps based on your goal. </a:t>
            </a:r>
          </a:p>
          <a:p>
            <a:pPr>
              <a:lnSpc>
                <a:spcPts val="1100"/>
              </a:lnSpc>
              <a:spcAft>
                <a:spcPts val="600"/>
              </a:spcAft>
            </a:pPr>
            <a:r>
              <a:rPr lang="en-US" sz="900" dirty="0">
                <a:latin typeface="Gotham" panose="02000504020000020004" pitchFamily="2" charset="0"/>
              </a:rPr>
              <a:t>Developing a strong, clear goal supports understanding and developing actionable items. </a:t>
            </a:r>
          </a:p>
          <a:p>
            <a:pPr>
              <a:lnSpc>
                <a:spcPts val="1260"/>
              </a:lnSpc>
              <a:spcAft>
                <a:spcPts val="1200"/>
              </a:spcAft>
            </a:pPr>
            <a:endParaRPr lang="en-US" sz="1000" dirty="0"/>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17</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AB90EC06-8CE0-4BCE-9660-48959841BC72}"/>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2082066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299"/>
            <a:ext cx="2971800" cy="5141914"/>
          </a:xfrm>
        </p:spPr>
        <p:txBody>
          <a:bodyPr/>
          <a:lstStyle/>
          <a:p>
            <a:pPr marL="971550" indent="-971550">
              <a:tabLst>
                <a:tab pos="971550" algn="l"/>
              </a:tabLst>
            </a:pPr>
            <a:r>
              <a:rPr lang="en-US" sz="900" dirty="0">
                <a:solidFill>
                  <a:srgbClr val="00ACBA"/>
                </a:solidFill>
                <a:latin typeface="Gotham" panose="02000504020000020004" pitchFamily="2" charset="0"/>
              </a:rPr>
              <a:t>Trainer notes: 	</a:t>
            </a:r>
            <a:r>
              <a:rPr lang="en-US" sz="900" dirty="0">
                <a:latin typeface="Gotham" panose="02000504020000020004" pitchFamily="2" charset="0"/>
              </a:rPr>
              <a:t>Use the content on the slide to help participants distinguish between goals and action steps.</a:t>
            </a:r>
          </a:p>
          <a:p>
            <a:pPr marL="171450" indent="-171450">
              <a:spcAft>
                <a:spcPts val="600"/>
              </a:spcAft>
              <a:buFont typeface="Monotype Sorts" panose="01010601010101010101" pitchFamily="2" charset="2"/>
              <a:buChar char="n"/>
            </a:pPr>
            <a:r>
              <a:rPr lang="en-US" sz="900" dirty="0">
                <a:latin typeface="Gotham" panose="02000504020000020004" pitchFamily="2" charset="0"/>
              </a:rPr>
              <a:t>Goals are like the destination of a trip.</a:t>
            </a:r>
          </a:p>
          <a:p>
            <a:pPr marL="171450" indent="-171450">
              <a:spcAft>
                <a:spcPts val="600"/>
              </a:spcAft>
              <a:buFont typeface="Monotype Sorts" panose="01010601010101010101" pitchFamily="2" charset="2"/>
              <a:buChar char="n"/>
            </a:pPr>
            <a:r>
              <a:rPr lang="en-US" sz="900" dirty="0">
                <a:latin typeface="Gotham" panose="02000504020000020004" pitchFamily="2" charset="0"/>
              </a:rPr>
              <a:t>Action steps are like the directions needed to reach that destination. </a:t>
            </a:r>
          </a:p>
          <a:p>
            <a:pPr marL="171450" indent="-171450">
              <a:spcAft>
                <a:spcPts val="600"/>
              </a:spcAft>
              <a:buFont typeface="Monotype Sorts" panose="01010601010101010101" pitchFamily="2" charset="2"/>
              <a:buChar char="n"/>
            </a:pPr>
            <a:r>
              <a:rPr lang="en-US" sz="900" dirty="0">
                <a:latin typeface="Gotham" panose="02000504020000020004" pitchFamily="2" charset="0"/>
              </a:rPr>
              <a:t>Without the directions or action steps, it can be challenging or impossible to reach the goal.</a:t>
            </a:r>
          </a:p>
          <a:p>
            <a:endParaRPr lang="en-US" dirty="0"/>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18</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78B80D9F-E962-49F3-9E3F-4E8910F90B41}"/>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3695077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300"/>
            <a:ext cx="2971800" cy="5219700"/>
          </a:xfrm>
        </p:spPr>
        <p:txBody>
          <a:bodyPr/>
          <a:lstStyle/>
          <a:p>
            <a:pPr>
              <a:lnSpc>
                <a:spcPts val="1100"/>
              </a:lnSpc>
              <a:spcAft>
                <a:spcPts val="600"/>
              </a:spcAft>
            </a:pPr>
            <a:r>
              <a:rPr lang="en-US" sz="900" dirty="0">
                <a:latin typeface="Gotham" panose="02000504020000020004" pitchFamily="2" charset="0"/>
              </a:rPr>
              <a:t>Trainer notes: </a:t>
            </a:r>
          </a:p>
          <a:p>
            <a:pPr>
              <a:lnSpc>
                <a:spcPts val="1200"/>
              </a:lnSpc>
              <a:spcAft>
                <a:spcPts val="600"/>
              </a:spcAft>
            </a:pPr>
            <a:r>
              <a:rPr lang="en-US" sz="900" dirty="0">
                <a:latin typeface="Gotham" panose="02000504020000020004" pitchFamily="2" charset="0"/>
              </a:rPr>
              <a:t>On the slide is a sample goal and action steps. </a:t>
            </a:r>
          </a:p>
          <a:p>
            <a:pPr marL="171450" indent="-171450">
              <a:lnSpc>
                <a:spcPts val="1200"/>
              </a:lnSpc>
              <a:spcAft>
                <a:spcPts val="600"/>
              </a:spcAft>
              <a:buFont typeface="Monotype Sorts" panose="01010601010101010101" pitchFamily="2" charset="2"/>
              <a:buChar char="n"/>
            </a:pPr>
            <a:r>
              <a:rPr lang="en-US" sz="900" dirty="0">
                <a:latin typeface="Gotham" panose="02000504020000020004" pitchFamily="2" charset="0"/>
              </a:rPr>
              <a:t>Read through the goal and steps.</a:t>
            </a:r>
          </a:p>
          <a:p>
            <a:pPr marL="171450" indent="-171450">
              <a:lnSpc>
                <a:spcPts val="1200"/>
              </a:lnSpc>
              <a:spcAft>
                <a:spcPts val="600"/>
              </a:spcAft>
              <a:buFont typeface="Monotype Sorts" panose="01010601010101010101" pitchFamily="2" charset="2"/>
              <a:buChar char="n"/>
            </a:pPr>
            <a:r>
              <a:rPr lang="en-US" sz="900" dirty="0">
                <a:latin typeface="Gotham" panose="02000504020000020004" pitchFamily="2" charset="0"/>
              </a:rPr>
              <a:t>Ask participants to brainstorm more action steps that would support this goal. </a:t>
            </a:r>
          </a:p>
          <a:p>
            <a:pPr marL="171450" indent="-171450">
              <a:lnSpc>
                <a:spcPts val="1200"/>
              </a:lnSpc>
              <a:spcAft>
                <a:spcPts val="600"/>
              </a:spcAft>
              <a:buFont typeface="Monotype Sorts" panose="01010601010101010101" pitchFamily="2" charset="2"/>
              <a:buChar char="n"/>
            </a:pPr>
            <a:r>
              <a:rPr lang="en-US" sz="900" dirty="0">
                <a:latin typeface="Gotham" panose="02000504020000020004" pitchFamily="2" charset="0"/>
              </a:rPr>
              <a:t>Encourage them to think about their specific program and how they could reach this goal in their setting. </a:t>
            </a:r>
          </a:p>
          <a:p>
            <a:pPr>
              <a:lnSpc>
                <a:spcPts val="1260"/>
              </a:lnSpc>
              <a:spcAft>
                <a:spcPts val="1200"/>
              </a:spcAft>
            </a:pPr>
            <a:endParaRPr lang="en-US" sz="1000" dirty="0"/>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19</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AB90EC06-8CE0-4BCE-9660-48959841BC72}"/>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591716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latin typeface="Gotham" panose="02000504020000020004" pitchFamily="2" charset="0"/>
              </a:rPr>
              <a:t>A special thank you to these organizations and people who helped successfully develop this training. </a:t>
            </a:r>
          </a:p>
        </p:txBody>
      </p:sp>
      <p:sp>
        <p:nvSpPr>
          <p:cNvPr id="7" name="Footer Placeholder 4">
            <a:extLst>
              <a:ext uri="{FF2B5EF4-FFF2-40B4-BE49-F238E27FC236}">
                <a16:creationId xmlns:a16="http://schemas.microsoft.com/office/drawing/2014/main" id="{99693AE9-3954-489F-8334-9CE2ECFD8402}"/>
              </a:ext>
            </a:extLst>
          </p:cNvPr>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41FFC407-1104-4648-8805-C0BA5F62BACF}"/>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634747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299"/>
            <a:ext cx="2971800" cy="5141913"/>
          </a:xfrm>
        </p:spPr>
        <p:txBody>
          <a:bodyPr/>
          <a:lstStyle/>
          <a:p>
            <a:pPr>
              <a:lnSpc>
                <a:spcPts val="1100"/>
              </a:lnSpc>
              <a:spcAft>
                <a:spcPts val="600"/>
              </a:spcAft>
            </a:pPr>
            <a:r>
              <a:rPr lang="en-US" sz="800" dirty="0">
                <a:solidFill>
                  <a:srgbClr val="01A8B6"/>
                </a:solidFill>
                <a:latin typeface="Gotham" panose="02000504020000020004" pitchFamily="2" charset="0"/>
              </a:rPr>
              <a:t>Trainer notes</a:t>
            </a:r>
            <a:r>
              <a:rPr lang="en-US" sz="800" dirty="0">
                <a:latin typeface="Gotham" panose="02000504020000020004" pitchFamily="2" charset="0"/>
              </a:rPr>
              <a:t>: </a:t>
            </a:r>
          </a:p>
          <a:p>
            <a:pPr marL="171450" indent="-171450">
              <a:lnSpc>
                <a:spcPts val="1200"/>
              </a:lnSpc>
              <a:spcAft>
                <a:spcPts val="600"/>
              </a:spcAft>
              <a:buFont typeface="Monotype Sorts" panose="01010601010101010101" pitchFamily="2" charset="2"/>
              <a:buChar char="n"/>
            </a:pPr>
            <a:r>
              <a:rPr lang="en-US" sz="900" dirty="0">
                <a:latin typeface="Gotham" panose="02000504020000020004" pitchFamily="2" charset="0"/>
              </a:rPr>
              <a:t>Encourage participants to pull out this handout as you review the sample action plan. </a:t>
            </a:r>
          </a:p>
          <a:p>
            <a:pPr marL="171450" indent="-171450">
              <a:lnSpc>
                <a:spcPts val="1200"/>
              </a:lnSpc>
              <a:spcAft>
                <a:spcPts val="600"/>
              </a:spcAft>
              <a:buFont typeface="Monotype Sorts" panose="01010601010101010101" pitchFamily="2" charset="2"/>
              <a:buChar char="n"/>
            </a:pPr>
            <a:r>
              <a:rPr lang="en-US" sz="900" dirty="0">
                <a:latin typeface="Gotham" panose="02000504020000020004" pitchFamily="2" charset="0"/>
              </a:rPr>
              <a:t>Highlight the action steps listed.</a:t>
            </a:r>
          </a:p>
          <a:p>
            <a:pPr marL="171450" indent="-171450">
              <a:lnSpc>
                <a:spcPts val="1200"/>
              </a:lnSpc>
              <a:spcAft>
                <a:spcPts val="600"/>
              </a:spcAft>
              <a:buFont typeface="Monotype Sorts" panose="01010601010101010101" pitchFamily="2" charset="2"/>
              <a:buChar char="n"/>
            </a:pPr>
            <a:r>
              <a:rPr lang="en-US" sz="900" dirty="0">
                <a:latin typeface="Gotham" panose="02000504020000020004" pitchFamily="2" charset="0"/>
              </a:rPr>
              <a:t>Ask them to think about how the action steps align with the best practice and goal. </a:t>
            </a:r>
          </a:p>
          <a:p>
            <a:pPr marL="171450" indent="-171450">
              <a:lnSpc>
                <a:spcPts val="1200"/>
              </a:lnSpc>
              <a:spcAft>
                <a:spcPts val="600"/>
              </a:spcAft>
              <a:buFont typeface="Monotype Sorts" panose="01010601010101010101" pitchFamily="2" charset="2"/>
              <a:buChar char="n"/>
            </a:pPr>
            <a:r>
              <a:rPr lang="en-US" sz="900" dirty="0">
                <a:latin typeface="Gotham" panose="02000504020000020004" pitchFamily="2" charset="0"/>
              </a:rPr>
              <a:t>Discuss other action steps they might list to accomplish the goal.</a:t>
            </a: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20</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9E29BCB3-CAC0-4E3E-8EF3-8ECC9C515DD9}"/>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3474733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300"/>
            <a:ext cx="2971800" cy="5213350"/>
          </a:xfrm>
        </p:spPr>
        <p:txBody>
          <a:bodyPr/>
          <a:lstStyle/>
          <a:p>
            <a:pPr>
              <a:lnSpc>
                <a:spcPct val="100000"/>
              </a:lnSpc>
              <a:spcAft>
                <a:spcPts val="0"/>
              </a:spcAft>
            </a:pPr>
            <a:r>
              <a:rPr lang="en-US" sz="900" dirty="0">
                <a:solidFill>
                  <a:srgbClr val="01A8B6"/>
                </a:solidFill>
                <a:latin typeface="Gotham" panose="02000504020000020004" pitchFamily="2" charset="0"/>
              </a:rPr>
              <a:t>Trainer notes: </a:t>
            </a:r>
          </a:p>
          <a:p>
            <a:pPr marL="171450" indent="-171450">
              <a:lnSpc>
                <a:spcPct val="100000"/>
              </a:lnSpc>
              <a:spcAft>
                <a:spcPts val="0"/>
              </a:spcAft>
              <a:buFont typeface="Monotype Sorts" panose="01010601010101010101" pitchFamily="2" charset="2"/>
              <a:buChar char="n"/>
            </a:pPr>
            <a:r>
              <a:rPr lang="en-US" sz="900" dirty="0">
                <a:latin typeface="Gotham" panose="02000504020000020004" pitchFamily="2" charset="0"/>
              </a:rPr>
              <a:t>Have participants develop 2-3 action steps based on the goal they identified.</a:t>
            </a:r>
          </a:p>
          <a:p>
            <a:pPr>
              <a:lnSpc>
                <a:spcPct val="100000"/>
              </a:lnSpc>
              <a:spcAft>
                <a:spcPts val="0"/>
              </a:spcAft>
            </a:pPr>
            <a:r>
              <a:rPr lang="en-US" sz="900" dirty="0">
                <a:latin typeface="Gotham" panose="02000504020000020004" pitchFamily="2" charset="0"/>
              </a:rPr>
              <a:t> </a:t>
            </a:r>
          </a:p>
          <a:p>
            <a:pPr marL="171450" indent="-171450">
              <a:lnSpc>
                <a:spcPct val="100000"/>
              </a:lnSpc>
              <a:spcAft>
                <a:spcPts val="0"/>
              </a:spcAft>
              <a:buFont typeface="Monotype Sorts" panose="01010601010101010101" pitchFamily="2" charset="2"/>
              <a:buChar char="n"/>
            </a:pPr>
            <a:r>
              <a:rPr lang="en-US" sz="900" dirty="0">
                <a:latin typeface="Gotham" panose="02000504020000020004" pitchFamily="2" charset="0"/>
              </a:rPr>
              <a:t>Encourage them to refer to the PALS </a:t>
            </a:r>
            <a:r>
              <a:rPr lang="en-US" sz="900" i="1" dirty="0">
                <a:latin typeface="Gotham" panose="02000504020000020004" pitchFamily="2" charset="0"/>
              </a:rPr>
              <a:t>Warm-up Log </a:t>
            </a:r>
            <a:r>
              <a:rPr lang="en-US" sz="900" dirty="0">
                <a:latin typeface="Gotham" panose="02000504020000020004" pitchFamily="2" charset="0"/>
              </a:rPr>
              <a:t>and Nemours Wellness Workbook Physical Activity Self-Assessment for ideas.</a:t>
            </a:r>
          </a:p>
          <a:p>
            <a:pPr>
              <a:lnSpc>
                <a:spcPct val="100000"/>
              </a:lnSpc>
              <a:spcAft>
                <a:spcPts val="0"/>
              </a:spcAft>
            </a:pPr>
            <a:endParaRPr lang="en-US" sz="900" dirty="0">
              <a:latin typeface="Gotham" panose="02000504020000020004" pitchFamily="2" charset="0"/>
            </a:endParaRPr>
          </a:p>
          <a:p>
            <a:pPr marL="171450" indent="-171450">
              <a:lnSpc>
                <a:spcPct val="100000"/>
              </a:lnSpc>
              <a:spcAft>
                <a:spcPts val="0"/>
              </a:spcAft>
              <a:buFont typeface="Monotype Sorts" panose="01010601010101010101" pitchFamily="2" charset="2"/>
              <a:buChar char="n"/>
            </a:pPr>
            <a:r>
              <a:rPr lang="en-US" sz="900" dirty="0">
                <a:latin typeface="Gotham" panose="02000504020000020004" pitchFamily="2" charset="0"/>
              </a:rPr>
              <a:t>Give participants 5-10 minutes to develop 2-3 action steps</a:t>
            </a:r>
          </a:p>
          <a:p>
            <a:pPr>
              <a:lnSpc>
                <a:spcPct val="100000"/>
              </a:lnSpc>
              <a:spcAft>
                <a:spcPts val="0"/>
              </a:spcAft>
            </a:pPr>
            <a:endParaRPr lang="en-US" sz="900" dirty="0">
              <a:latin typeface="Gotham" panose="02000504020000020004" pitchFamily="2" charset="0"/>
            </a:endParaRPr>
          </a:p>
          <a:p>
            <a:pPr marL="171450" indent="-171450">
              <a:lnSpc>
                <a:spcPct val="100000"/>
              </a:lnSpc>
              <a:spcAft>
                <a:spcPts val="0"/>
              </a:spcAft>
              <a:buFont typeface="Monotype Sorts" panose="01010601010101010101" pitchFamily="2" charset="2"/>
              <a:buChar char="n"/>
            </a:pPr>
            <a:r>
              <a:rPr lang="en-US" sz="900" dirty="0">
                <a:latin typeface="Gotham" panose="02000504020000020004" pitchFamily="2" charset="0"/>
              </a:rPr>
              <a:t>Ask volunteers to share. </a:t>
            </a:r>
          </a:p>
          <a:p>
            <a:pPr marL="171450" indent="-171450">
              <a:lnSpc>
                <a:spcPct val="100000"/>
              </a:lnSpc>
              <a:spcAft>
                <a:spcPts val="0"/>
              </a:spcAft>
              <a:buFont typeface="Monotype Sorts" panose="01010601010101010101" pitchFamily="2" charset="2"/>
              <a:buChar char="n"/>
            </a:pPr>
            <a:endParaRPr lang="en-US" sz="900" dirty="0">
              <a:latin typeface="Gotham" panose="02000504020000020004" pitchFamily="2" charset="0"/>
            </a:endParaRPr>
          </a:p>
          <a:p>
            <a:pPr marL="171450" indent="-171450">
              <a:lnSpc>
                <a:spcPct val="100000"/>
              </a:lnSpc>
              <a:spcAft>
                <a:spcPts val="0"/>
              </a:spcAft>
              <a:buFont typeface="Monotype Sorts" panose="01010601010101010101" pitchFamily="2" charset="2"/>
              <a:buChar char="n"/>
            </a:pPr>
            <a:r>
              <a:rPr lang="en-US" sz="900" dirty="0">
                <a:latin typeface="Gotham" panose="02000504020000020004" pitchFamily="2" charset="0"/>
              </a:rPr>
              <a:t>Encourage participants to share possible challenges they anticipate when they implement their plan.</a:t>
            </a: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21</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62F4E6B7-7EF8-48A5-931E-CC67B0E43214}"/>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3609570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300"/>
            <a:ext cx="2971800" cy="5227320"/>
          </a:xfrm>
        </p:spPr>
        <p:txBody>
          <a:bodyPr/>
          <a:lstStyle/>
          <a:p>
            <a:pPr defTabSz="914266">
              <a:lnSpc>
                <a:spcPts val="1300"/>
              </a:lnSpc>
              <a:spcAft>
                <a:spcPts val="600"/>
              </a:spcAft>
              <a:defRPr/>
            </a:pPr>
            <a:r>
              <a:rPr lang="en-US" sz="900" dirty="0">
                <a:solidFill>
                  <a:srgbClr val="00ACBA"/>
                </a:solidFill>
                <a:latin typeface="Gotham" panose="02000504020000020004" pitchFamily="2" charset="0"/>
              </a:rPr>
              <a:t>Trainer notes: </a:t>
            </a:r>
          </a:p>
          <a:p>
            <a:pPr defTabSz="914266">
              <a:lnSpc>
                <a:spcPts val="1100"/>
              </a:lnSpc>
              <a:spcAft>
                <a:spcPts val="600"/>
              </a:spcAft>
              <a:defRPr/>
            </a:pPr>
            <a:r>
              <a:rPr lang="en-US" sz="900" b="1" dirty="0">
                <a:latin typeface="Gotham" panose="02000504020000020004" pitchFamily="2" charset="0"/>
              </a:rPr>
              <a:t>Have a large group discussion about action planning.</a:t>
            </a:r>
          </a:p>
          <a:p>
            <a:pPr marL="171450" indent="-171450" defTabSz="914266">
              <a:lnSpc>
                <a:spcPts val="1100"/>
              </a:lnSpc>
              <a:spcAft>
                <a:spcPts val="400"/>
              </a:spcAft>
              <a:buFont typeface="Monotype Sorts" panose="01010601010101010101" pitchFamily="2" charset="2"/>
              <a:buChar char="n"/>
              <a:defRPr/>
            </a:pPr>
            <a:r>
              <a:rPr lang="en-US" sz="900" dirty="0">
                <a:latin typeface="Gotham" panose="02000504020000020004" pitchFamily="2" charset="0"/>
              </a:rPr>
              <a:t>Do the action steps that participants note align with best practice?</a:t>
            </a:r>
          </a:p>
          <a:p>
            <a:pPr marL="171450" indent="-171450" defTabSz="914266">
              <a:lnSpc>
                <a:spcPts val="1100"/>
              </a:lnSpc>
              <a:spcAft>
                <a:spcPts val="400"/>
              </a:spcAft>
              <a:buFont typeface="Monotype Sorts" panose="01010601010101010101" pitchFamily="2" charset="2"/>
              <a:buChar char="n"/>
              <a:defRPr/>
            </a:pPr>
            <a:r>
              <a:rPr lang="en-US" sz="900" dirty="0">
                <a:latin typeface="Gotham" panose="02000504020000020004" pitchFamily="2" charset="0"/>
              </a:rPr>
              <a:t>What challenges do participants anticipate with implementing their action plans?</a:t>
            </a: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22</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2F158336-97A3-4BBE-83E7-A4802AAD71F3}"/>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713127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300"/>
            <a:ext cx="2971800" cy="5059680"/>
          </a:xfrm>
        </p:spPr>
        <p:txBody>
          <a:bodyPr/>
          <a:lstStyle/>
          <a:p>
            <a:r>
              <a:rPr lang="en-US" sz="900" b="1" dirty="0">
                <a:latin typeface="Gotham" panose="02000504020000020004" pitchFamily="2" charset="0"/>
              </a:rPr>
              <a:t>Action planning is a tool to support the change process. </a:t>
            </a:r>
          </a:p>
          <a:p>
            <a:pPr>
              <a:lnSpc>
                <a:spcPts val="1100"/>
              </a:lnSpc>
            </a:pPr>
            <a:r>
              <a:rPr lang="en-US" sz="900" dirty="0">
                <a:latin typeface="Gotham" panose="02000504020000020004" pitchFamily="2" charset="0"/>
              </a:rPr>
              <a:t>Action plans are living documents and should be treated as such allowing for changes and revisions. </a:t>
            </a:r>
          </a:p>
          <a:p>
            <a:pPr>
              <a:lnSpc>
                <a:spcPts val="1100"/>
              </a:lnSpc>
            </a:pPr>
            <a:r>
              <a:rPr lang="en-US" sz="900" dirty="0">
                <a:latin typeface="Gotham" panose="02000504020000020004" pitchFamily="2" charset="0"/>
              </a:rPr>
              <a:t>You should review action plans to identify progress, challenges, and reflections on plan implementation. </a:t>
            </a:r>
          </a:p>
          <a:p>
            <a:pPr>
              <a:lnSpc>
                <a:spcPts val="1100"/>
              </a:lnSpc>
              <a:spcAft>
                <a:spcPts val="600"/>
              </a:spcAft>
            </a:pPr>
            <a:r>
              <a:rPr lang="en-US" sz="900" dirty="0">
                <a:latin typeface="Gotham" panose="02000504020000020004" pitchFamily="2" charset="0"/>
              </a:rPr>
              <a:t>Common revisions might include:</a:t>
            </a:r>
          </a:p>
          <a:p>
            <a:pPr marL="171450" indent="-171450">
              <a:lnSpc>
                <a:spcPts val="1100"/>
              </a:lnSpc>
              <a:spcAft>
                <a:spcPts val="600"/>
              </a:spcAft>
              <a:buFont typeface="Monotype Sorts" panose="01010601010101010101" pitchFamily="2" charset="2"/>
              <a:buChar char="n"/>
            </a:pPr>
            <a:r>
              <a:rPr lang="en-US" sz="900" dirty="0">
                <a:latin typeface="Gotham" panose="02000504020000020004" pitchFamily="2" charset="0"/>
              </a:rPr>
              <a:t>More professional development opportunities,</a:t>
            </a:r>
          </a:p>
          <a:p>
            <a:pPr marL="171450" indent="-171450">
              <a:lnSpc>
                <a:spcPts val="1100"/>
              </a:lnSpc>
              <a:spcAft>
                <a:spcPts val="600"/>
              </a:spcAft>
              <a:buFont typeface="Monotype Sorts" panose="01010601010101010101" pitchFamily="2" charset="2"/>
              <a:buChar char="n"/>
            </a:pPr>
            <a:r>
              <a:rPr lang="en-US" sz="900" dirty="0">
                <a:latin typeface="Gotham" panose="02000504020000020004" pitchFamily="2" charset="0"/>
              </a:rPr>
              <a:t>Increased family engagement strategies, and </a:t>
            </a:r>
          </a:p>
          <a:p>
            <a:pPr marL="171450" indent="-171450">
              <a:lnSpc>
                <a:spcPts val="1100"/>
              </a:lnSpc>
              <a:spcAft>
                <a:spcPts val="600"/>
              </a:spcAft>
              <a:buFont typeface="Monotype Sorts" panose="01010601010101010101" pitchFamily="2" charset="2"/>
              <a:buChar char="n"/>
            </a:pPr>
            <a:r>
              <a:rPr lang="en-US" sz="900" dirty="0">
                <a:latin typeface="Gotham" panose="02000504020000020004" pitchFamily="2" charset="0"/>
              </a:rPr>
              <a:t>More resources needed. </a:t>
            </a:r>
          </a:p>
          <a:p>
            <a:pPr>
              <a:lnSpc>
                <a:spcPts val="1100"/>
              </a:lnSpc>
              <a:spcBef>
                <a:spcPts val="2400"/>
              </a:spcBef>
              <a:spcAft>
                <a:spcPts val="400"/>
              </a:spcAft>
            </a:pPr>
            <a:r>
              <a:rPr lang="en-US" sz="900" dirty="0">
                <a:solidFill>
                  <a:srgbClr val="01A8B6"/>
                </a:solidFill>
                <a:latin typeface="Gotham" panose="02000504020000020004" pitchFamily="2" charset="0"/>
              </a:rPr>
              <a:t>Trainer notes:</a:t>
            </a:r>
          </a:p>
          <a:p>
            <a:pPr marL="171450" indent="-171450">
              <a:lnSpc>
                <a:spcPts val="1100"/>
              </a:lnSpc>
              <a:buFont typeface="Monotype Sorts" panose="01010601010101010101" pitchFamily="2" charset="2"/>
              <a:buChar char="n"/>
            </a:pPr>
            <a:r>
              <a:rPr lang="en-US" sz="900" dirty="0">
                <a:latin typeface="Gotham" panose="02000504020000020004" pitchFamily="2" charset="0"/>
              </a:rPr>
              <a:t>Consider pairing up participants and encouraging them to follow-up with each other in 2 weeks to check on action plan progress. </a:t>
            </a: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23</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61A74695-1D2F-4350-B968-DC32E31B5C73}"/>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144486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299"/>
            <a:ext cx="2971800" cy="5141913"/>
          </a:xfrm>
        </p:spPr>
        <p:txBody>
          <a:bodyPr/>
          <a:lstStyle/>
          <a:p>
            <a:pPr marL="800100" indent="-800100">
              <a:lnSpc>
                <a:spcPct val="100000"/>
              </a:lnSpc>
              <a:spcAft>
                <a:spcPts val="0"/>
              </a:spcAft>
              <a:tabLst>
                <a:tab pos="800100" algn="l"/>
              </a:tabLst>
            </a:pPr>
            <a:r>
              <a:rPr lang="en-US" sz="900" dirty="0">
                <a:solidFill>
                  <a:srgbClr val="00ACBA"/>
                </a:solidFill>
                <a:latin typeface="Gotham" panose="02000504020000020004" pitchFamily="2" charset="0"/>
              </a:rPr>
              <a:t>Trainer notes:	</a:t>
            </a:r>
          </a:p>
          <a:p>
            <a:pPr>
              <a:lnSpc>
                <a:spcPts val="1200"/>
              </a:lnSpc>
              <a:spcAft>
                <a:spcPts val="1800"/>
              </a:spcAft>
            </a:pPr>
            <a:r>
              <a:rPr lang="en-US" sz="900" dirty="0">
                <a:latin typeface="Gotham" panose="02000504020000020004" pitchFamily="2" charset="0"/>
              </a:rPr>
              <a:t>Ask participants to share the most important thing they have learned during the PALS sessions. MILLY-the </a:t>
            </a:r>
            <a:r>
              <a:rPr lang="en-US" sz="900" u="sng" dirty="0">
                <a:latin typeface="Gotham" panose="02000504020000020004" pitchFamily="2" charset="0"/>
              </a:rPr>
              <a:t>m</a:t>
            </a:r>
            <a:r>
              <a:rPr lang="en-US" sz="900" dirty="0">
                <a:latin typeface="Gotham" panose="02000504020000020004" pitchFamily="2" charset="0"/>
              </a:rPr>
              <a:t>ost </a:t>
            </a:r>
            <a:r>
              <a:rPr lang="en-US" sz="900" u="sng" dirty="0">
                <a:latin typeface="Gotham" panose="02000504020000020004" pitchFamily="2" charset="0"/>
              </a:rPr>
              <a:t>i</a:t>
            </a:r>
            <a:r>
              <a:rPr lang="en-US" sz="900" dirty="0">
                <a:latin typeface="Gotham" panose="02000504020000020004" pitchFamily="2" charset="0"/>
              </a:rPr>
              <a:t>mportant </a:t>
            </a:r>
            <a:r>
              <a:rPr lang="en-US" sz="900" u="sng" dirty="0">
                <a:latin typeface="Gotham" panose="02000504020000020004" pitchFamily="2" charset="0"/>
              </a:rPr>
              <a:t>l</a:t>
            </a:r>
            <a:r>
              <a:rPr lang="en-US" sz="900" dirty="0">
                <a:latin typeface="Gotham" panose="02000504020000020004" pitchFamily="2" charset="0"/>
              </a:rPr>
              <a:t>esson </a:t>
            </a:r>
            <a:r>
              <a:rPr lang="en-US" sz="900" u="sng" dirty="0">
                <a:latin typeface="Gotham" panose="02000504020000020004" pitchFamily="2" charset="0"/>
              </a:rPr>
              <a:t>l</a:t>
            </a:r>
            <a:r>
              <a:rPr lang="en-US" sz="900" dirty="0">
                <a:latin typeface="Gotham" panose="02000504020000020004" pitchFamily="2" charset="0"/>
              </a:rPr>
              <a:t>earned for </a:t>
            </a:r>
            <a:r>
              <a:rPr lang="en-US" sz="900" u="sng" dirty="0">
                <a:latin typeface="Gotham" panose="02000504020000020004" pitchFamily="2" charset="0"/>
              </a:rPr>
              <a:t>y</a:t>
            </a:r>
            <a:r>
              <a:rPr lang="en-US" sz="900" dirty="0">
                <a:latin typeface="Gotham" panose="02000504020000020004" pitchFamily="2" charset="0"/>
              </a:rPr>
              <a:t>ou, is one tool to help participants summarize the training. Encourage everyone to share. This can also be facilitated as a pair and share. Give each the group 3-5 minutes to share with a partner and then ask for volunteers to share to the large group.</a:t>
            </a:r>
          </a:p>
          <a:p>
            <a:pPr>
              <a:lnSpc>
                <a:spcPts val="1200"/>
              </a:lnSpc>
            </a:pPr>
            <a:r>
              <a:rPr lang="en-US" sz="900" dirty="0">
                <a:latin typeface="Gotham" panose="02000504020000020004" pitchFamily="2" charset="0"/>
              </a:rPr>
              <a:t>All children have the right to optimal experiences with physical activity while they are in care. </a:t>
            </a:r>
          </a:p>
          <a:p>
            <a:pPr>
              <a:lnSpc>
                <a:spcPts val="1200"/>
              </a:lnSpc>
            </a:pPr>
            <a:r>
              <a:rPr lang="en-US" sz="900" dirty="0">
                <a:latin typeface="Gotham" panose="02000504020000020004" pitchFamily="2" charset="0"/>
              </a:rPr>
              <a:t>Using the best practices presented in PALS, you can create environments and policies that support physical activity. </a:t>
            </a:r>
          </a:p>
          <a:p>
            <a:pPr>
              <a:lnSpc>
                <a:spcPts val="1200"/>
              </a:lnSpc>
            </a:pPr>
            <a:r>
              <a:rPr lang="en-US" sz="900" dirty="0">
                <a:latin typeface="Gotham" panose="02000504020000020004" pitchFamily="2" charset="0"/>
              </a:rPr>
              <a:t>As child care professionals, you can help children experience a wide range of activities that support skill development and most importantly, learn to love being active.</a:t>
            </a:r>
          </a:p>
          <a:p>
            <a:pPr marL="800100" indent="-800100">
              <a:lnSpc>
                <a:spcPts val="900"/>
              </a:lnSpc>
              <a:spcAft>
                <a:spcPts val="300"/>
              </a:spcAft>
              <a:tabLst>
                <a:tab pos="800100" algn="l"/>
              </a:tabLst>
            </a:pPr>
            <a:endParaRPr lang="en-US" sz="800" dirty="0"/>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24</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A6E1D3B1-EDE2-4187-9630-31331684A091}"/>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1277090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rgbClr val="00ACBA"/>
                </a:solidFill>
                <a:latin typeface="Gotham" panose="02000504020000020004" pitchFamily="2" charset="0"/>
              </a:rPr>
              <a:t>Trainer note:</a:t>
            </a:r>
          </a:p>
          <a:p>
            <a:pPr marL="0" marR="0" lvl="0" indent="0" algn="l" defTabSz="914400" rtl="0" eaLnBrk="1" fontAlgn="auto" latinLnBrk="0" hangingPunct="1">
              <a:lnSpc>
                <a:spcPts val="1260"/>
              </a:lnSpc>
              <a:spcBef>
                <a:spcPts val="0"/>
              </a:spcBef>
              <a:spcAft>
                <a:spcPts val="12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otham" panose="02000504020000020004" pitchFamily="2" charset="0"/>
                <a:ea typeface="+mn-ea"/>
                <a:cs typeface="Poppins" panose="00000500000000000000" pitchFamily="2" charset="0"/>
              </a:rPr>
              <a:t>If you offer technical assistance, create a plan to follow up with providers about action plans. Distribute note cards and ask participants to list their names, programs and action plan goals. If virtual, use the chat to collect this information.</a:t>
            </a:r>
          </a:p>
          <a:p>
            <a:endParaRPr lang="en-US" dirty="0"/>
          </a:p>
        </p:txBody>
      </p:sp>
      <p:sp>
        <p:nvSpPr>
          <p:cNvPr id="5" name="Footer Placeholder 4"/>
          <p:cNvSpPr>
            <a:spLocks noGrp="1"/>
          </p:cNvSpPr>
          <p:nvPr>
            <p:ph type="ftr" sz="quarter" idx="4"/>
          </p:nvPr>
        </p:nvSpPr>
        <p:spPr>
          <a:xfrm>
            <a:off x="0" y="8685213"/>
            <a:ext cx="2971800" cy="45878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Gotham" panose="02000504050000020004" pitchFamily="2" charset="0"/>
                <a:ea typeface="+mn-ea"/>
                <a:cs typeface="+mn-cs"/>
              </a:rPr>
              <a:t>PALS: </a:t>
            </a:r>
            <a:r>
              <a:rPr kumimoji="0" lang="en-US" sz="1200" b="0" i="0" u="none" strike="noStrike" kern="1200" cap="none" spc="0" normalizeH="0" baseline="0" noProof="0">
                <a:ln>
                  <a:noFill/>
                </a:ln>
                <a:solidFill>
                  <a:prstClr val="black"/>
                </a:solidFill>
                <a:effectLst/>
                <a:uLnTx/>
                <a:uFillTx/>
                <a:latin typeface="Gotham" panose="02000504050000020004" pitchFamily="2" charset="0"/>
                <a:ea typeface="+mn-ea"/>
                <a:cs typeface="+mn-cs"/>
              </a:rPr>
              <a:t>Page </a:t>
            </a:r>
            <a:fld id="{9B557D75-8F69-416B-A779-A5D8C6295907}" type="slidenum">
              <a:rPr kumimoji="0" lang="en-US" sz="1200" b="1" i="0" u="none" strike="noStrike" kern="1200" cap="none" spc="0" normalizeH="0" baseline="0" noProof="0" smtClean="0">
                <a:ln>
                  <a:noFill/>
                </a:ln>
                <a:solidFill>
                  <a:prstClr val="black"/>
                </a:solidFill>
                <a:effectLst/>
                <a:uLnTx/>
                <a:uFillTx/>
                <a:latin typeface="Gotham" panose="02000504050000020004"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25</a:t>
            </a:fld>
            <a:endParaRPr kumimoji="0" lang="en-US" sz="1800" b="1" i="0" u="none" strike="noStrike" kern="1200" cap="none" spc="0" normalizeH="0" baseline="0" noProof="0">
              <a:ln>
                <a:noFill/>
              </a:ln>
              <a:solidFill>
                <a:prstClr val="black"/>
              </a:solidFill>
              <a:effectLst/>
              <a:uLnTx/>
              <a:uFillTx/>
              <a:latin typeface="Gotham" panose="02000504050000020004" pitchFamily="2" charset="0"/>
              <a:ea typeface="+mn-ea"/>
              <a:cs typeface="+mn-cs"/>
            </a:endParaRPr>
          </a:p>
        </p:txBody>
      </p:sp>
      <p:sp>
        <p:nvSpPr>
          <p:cNvPr id="7" name="Header Placeholder 1">
            <a:extLst>
              <a:ext uri="{FF2B5EF4-FFF2-40B4-BE49-F238E27FC236}">
                <a16:creationId xmlns:a16="http://schemas.microsoft.com/office/drawing/2014/main" id="{39EB41FC-E88E-4C39-AB36-F116AACA2A50}"/>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marR="0" lvl="0" indent="-800100" algn="l" defTabSz="457200" rtl="0" eaLnBrk="1" fontAlgn="auto" latinLnBrk="0" hangingPunct="1">
              <a:lnSpc>
                <a:spcPct val="100000"/>
              </a:lnSpc>
              <a:spcBef>
                <a:spcPts val="0"/>
              </a:spcBef>
              <a:spcAft>
                <a:spcPts val="0"/>
              </a:spcAft>
              <a:buClrTx/>
              <a:buSzTx/>
              <a:buFontTx/>
              <a:buNone/>
              <a:tabLst>
                <a:tab pos="800100" algn="l"/>
              </a:tabLst>
              <a:defRPr/>
            </a:pPr>
            <a:r>
              <a:rPr kumimoji="0" lang="en-US" sz="1100" b="0" i="0" u="none" strike="noStrike" kern="1200" cap="none" spc="0" normalizeH="0" baseline="0" noProof="0">
                <a:ln>
                  <a:noFill/>
                </a:ln>
                <a:solidFill>
                  <a:prstClr val="black"/>
                </a:solidFill>
                <a:effectLst/>
                <a:uLnTx/>
                <a:uFillTx/>
                <a:latin typeface="Gotham" panose="02000504050000020004" pitchFamily="2" charset="0"/>
                <a:ea typeface="+mn-ea"/>
                <a:cs typeface="+mn-cs"/>
              </a:rPr>
              <a:t>Session 5:	</a:t>
            </a:r>
            <a:r>
              <a:rPr kumimoji="0" lang="en-US" sz="1100" b="1" i="0" u="none" strike="noStrike" kern="1200" cap="none" spc="0" normalizeH="0" baseline="0" noProof="0">
                <a:ln>
                  <a:noFill/>
                </a:ln>
                <a:solidFill>
                  <a:prstClr val="black"/>
                </a:solidFill>
                <a:effectLst/>
                <a:uLnTx/>
                <a:uFillTx/>
                <a:latin typeface="Gotham" panose="02000504050000020004" pitchFamily="2" charset="0"/>
                <a:ea typeface="+mn-ea"/>
                <a:cs typeface="+mn-cs"/>
              </a:rPr>
              <a:t>Best practices for physical activity </a:t>
            </a:r>
            <a:r>
              <a:rPr kumimoji="0" lang="en-US" sz="1100" b="1" i="0" u="none" strike="noStrike" kern="1200" cap="none" spc="0" normalizeH="0" baseline="0" noProof="0">
                <a:ln>
                  <a:noFill/>
                </a:ln>
                <a:solidFill>
                  <a:prstClr val="black"/>
                </a:solidFill>
                <a:effectLst/>
                <a:uLnTx/>
                <a:uFillTx/>
                <a:latin typeface="Gotham" panose="02000504050000020004" pitchFamily="2" charset="0"/>
                <a:ea typeface="+mn-ea"/>
                <a:cs typeface="+mn-cs"/>
                <a:sym typeface="Symbol" panose="05050102010706020507" pitchFamily="18" charset="2"/>
              </a:rPr>
              <a:t> </a:t>
            </a:r>
            <a:r>
              <a:rPr kumimoji="0" lang="en-US" sz="1100" b="0" i="0" u="none" strike="noStrike" kern="1200" cap="none" spc="0" normalizeH="0" baseline="0" noProof="0">
                <a:ln>
                  <a:noFill/>
                </a:ln>
                <a:solidFill>
                  <a:prstClr val="black"/>
                </a:solidFill>
                <a:effectLst/>
                <a:uLnTx/>
                <a:uFillTx/>
                <a:latin typeface="Gotham" panose="02000504050000020004" pitchFamily="2" charset="0"/>
                <a:ea typeface="+mn-ea"/>
                <a:cs typeface="+mn-cs"/>
                <a:sym typeface="Symbol" panose="05050102010706020507" pitchFamily="18" charset="2"/>
              </a:rPr>
              <a:t>Goal Setting and Action Planning</a:t>
            </a:r>
            <a:endParaRPr kumimoji="0" lang="en-US" sz="1100" b="0" i="0" u="none" strike="noStrike" kern="1200" cap="none" spc="0" normalizeH="0" baseline="0" noProof="0">
              <a:ln>
                <a:noFill/>
              </a:ln>
              <a:solidFill>
                <a:prstClr val="black"/>
              </a:solidFill>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3543797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26</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F59B9420-98D6-4A12-B093-E99BB59908C8}"/>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566566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Header Placeholder 3"/>
          <p:cNvSpPr>
            <a:spLocks noGrp="1"/>
          </p:cNvSpPr>
          <p:nvPr>
            <p:ph type="hdr" sz="quarter"/>
          </p:nvPr>
        </p:nvSpPr>
        <p:spPr/>
        <p:txBody>
          <a:bodyPr/>
          <a:lstStyle/>
          <a:p>
            <a:pPr marL="800100" indent="-800100">
              <a:tabLst>
                <a:tab pos="800100" algn="l"/>
              </a:tabLst>
            </a:pPr>
            <a:r>
              <a:rPr lang="en-US"/>
              <a:t>Session 5:	</a:t>
            </a:r>
            <a:r>
              <a:rPr lang="en-US" b="1"/>
              <a:t>Best practices for physical activity </a:t>
            </a:r>
            <a:r>
              <a:rPr lang="en-US" b="1">
                <a:sym typeface="Symbol" panose="05050102010706020507" pitchFamily="18" charset="2"/>
              </a:rPr>
              <a:t> </a:t>
            </a:r>
            <a:r>
              <a:rPr lang="en-US">
                <a:sym typeface="Symbol" panose="05050102010706020507" pitchFamily="18" charset="2"/>
              </a:rPr>
              <a:t>Goal Setting and Action Planning</a:t>
            </a:r>
            <a:endParaRPr lang="en-US"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3</a:t>
            </a:fld>
            <a:endParaRPr lang="en-US" b="1" dirty="0">
              <a:latin typeface="Gotham" panose="02000504050000020004" pitchFamily="2" charset="0"/>
            </a:endParaRPr>
          </a:p>
        </p:txBody>
      </p:sp>
    </p:spTree>
    <p:extLst>
      <p:ext uri="{BB962C8B-B14F-4D97-AF65-F5344CB8AC3E}">
        <p14:creationId xmlns:p14="http://schemas.microsoft.com/office/powerpoint/2010/main" val="1021402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3900" y="3457575"/>
            <a:ext cx="5433060" cy="5227638"/>
          </a:xfrm>
        </p:spPr>
        <p:txBody>
          <a:bodyPr/>
          <a:lstStyle/>
          <a:p>
            <a:pPr>
              <a:lnSpc>
                <a:spcPts val="1100"/>
              </a:lnSpc>
              <a:spcAft>
                <a:spcPts val="600"/>
              </a:spcAft>
            </a:pPr>
            <a:r>
              <a:rPr lang="en-US" sz="900" dirty="0">
                <a:solidFill>
                  <a:srgbClr val="01A8B6"/>
                </a:solidFill>
                <a:latin typeface="Gotham" panose="02000504020000020004" pitchFamily="2" charset="0"/>
              </a:rPr>
              <a:t>Trainer notes: </a:t>
            </a:r>
          </a:p>
          <a:p>
            <a:pPr>
              <a:lnSpc>
                <a:spcPts val="1100"/>
              </a:lnSpc>
              <a:spcAft>
                <a:spcPts val="600"/>
              </a:spcAft>
            </a:pPr>
            <a:r>
              <a:rPr lang="en-US" sz="900" dirty="0">
                <a:latin typeface="Gotham" panose="02000504020000020004" pitchFamily="2" charset="0"/>
              </a:rPr>
              <a:t>This is the final session of the PALS session. Participants have covered the 8 areas of physical activity best practices in ECE settings. </a:t>
            </a:r>
          </a:p>
          <a:p>
            <a:pPr>
              <a:lnSpc>
                <a:spcPts val="1100"/>
              </a:lnSpc>
              <a:spcAft>
                <a:spcPts val="600"/>
              </a:spcAft>
            </a:pPr>
            <a:r>
              <a:rPr lang="en-US" sz="900" dirty="0">
                <a:latin typeface="Gotham" panose="02000504020000020004" pitchFamily="2" charset="0"/>
              </a:rPr>
              <a:t>As a recap, conduct this Pair &amp; Share activity to get them thinking about the highlights and insights of their PALS training. </a:t>
            </a:r>
          </a:p>
          <a:p>
            <a:pPr>
              <a:lnSpc>
                <a:spcPts val="1100"/>
              </a:lnSpc>
              <a:spcAft>
                <a:spcPts val="600"/>
              </a:spcAft>
            </a:pPr>
            <a:r>
              <a:rPr lang="en-US" sz="900" dirty="0">
                <a:latin typeface="Gotham" panose="02000504020000020004" pitchFamily="2" charset="0"/>
              </a:rPr>
              <a:t>This discussion will capture changes they have already made in their environments and practices. </a:t>
            </a:r>
          </a:p>
          <a:p>
            <a:pPr>
              <a:lnSpc>
                <a:spcPts val="1100"/>
              </a:lnSpc>
              <a:spcAft>
                <a:spcPts val="1800"/>
              </a:spcAft>
            </a:pPr>
            <a:r>
              <a:rPr lang="en-US" sz="900" dirty="0">
                <a:latin typeface="Gotham" panose="02000504020000020004" pitchFamily="2" charset="0"/>
              </a:rPr>
              <a:t>It may also give you an insight about the ways to improve the training and facilitation. </a:t>
            </a:r>
          </a:p>
          <a:p>
            <a:pPr>
              <a:lnSpc>
                <a:spcPts val="1100"/>
              </a:lnSpc>
              <a:spcAft>
                <a:spcPts val="600"/>
              </a:spcAft>
            </a:pPr>
            <a:r>
              <a:rPr lang="en-US" sz="900" dirty="0">
                <a:solidFill>
                  <a:srgbClr val="01A8B6"/>
                </a:solidFill>
                <a:latin typeface="Gotham" panose="02000504020000020004" pitchFamily="2" charset="0"/>
              </a:rPr>
              <a:t>Instructions:</a:t>
            </a:r>
          </a:p>
          <a:p>
            <a:pPr marL="171450" indent="-171450">
              <a:lnSpc>
                <a:spcPts val="1100"/>
              </a:lnSpc>
              <a:spcAft>
                <a:spcPts val="600"/>
              </a:spcAft>
              <a:buFont typeface="Monotype Sorts" panose="01010601010101010101" pitchFamily="2" charset="2"/>
              <a:buChar char="n"/>
            </a:pPr>
            <a:r>
              <a:rPr lang="en-US" sz="900" dirty="0">
                <a:latin typeface="Gotham" panose="02000504020000020004" pitchFamily="2" charset="0"/>
              </a:rPr>
              <a:t>Ask participants to pull out their PALS warm up log</a:t>
            </a:r>
          </a:p>
          <a:p>
            <a:pPr marL="171450" indent="-171450">
              <a:lnSpc>
                <a:spcPts val="1100"/>
              </a:lnSpc>
              <a:spcAft>
                <a:spcPts val="600"/>
              </a:spcAft>
              <a:buFont typeface="Monotype Sorts" panose="01010601010101010101" pitchFamily="2" charset="2"/>
              <a:buChar char="n"/>
            </a:pPr>
            <a:r>
              <a:rPr lang="en-US" sz="900" dirty="0">
                <a:latin typeface="Gotham" panose="02000504020000020004" pitchFamily="2" charset="0"/>
              </a:rPr>
              <a:t>Divide them into groups of 3-5. </a:t>
            </a:r>
          </a:p>
          <a:p>
            <a:pPr marL="171450" indent="-171450">
              <a:lnSpc>
                <a:spcPts val="1100"/>
              </a:lnSpc>
              <a:spcAft>
                <a:spcPts val="600"/>
              </a:spcAft>
              <a:buFont typeface="Monotype Sorts" panose="01010601010101010101" pitchFamily="2" charset="2"/>
              <a:buChar char="n"/>
            </a:pPr>
            <a:r>
              <a:rPr lang="en-US" sz="900" dirty="0">
                <a:latin typeface="Gotham" panose="02000504020000020004" pitchFamily="2" charset="0"/>
              </a:rPr>
              <a:t>Give them 5 minutes to meet one another and discuss their highlights and insights.  </a:t>
            </a:r>
          </a:p>
          <a:p>
            <a:pPr marL="171450" indent="-171450">
              <a:lnSpc>
                <a:spcPts val="1100"/>
              </a:lnSpc>
              <a:spcAft>
                <a:spcPts val="600"/>
              </a:spcAft>
              <a:buFont typeface="Monotype Sorts" panose="01010601010101010101" pitchFamily="2" charset="2"/>
              <a:buChar char="n"/>
            </a:pPr>
            <a:r>
              <a:rPr lang="en-US" sz="900" dirty="0">
                <a:latin typeface="Gotham" panose="02000504020000020004" pitchFamily="2" charset="0"/>
              </a:rPr>
              <a:t>When the groups come back together, ask a few volunteers to share comments from their discussion.</a:t>
            </a: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4</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8B41D0C3-FDEC-4F7D-B7F3-98B795201507}"/>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2839972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000"/>
              </a:lnSpc>
              <a:spcAft>
                <a:spcPts val="600"/>
              </a:spcAft>
              <a:tabLst>
                <a:tab pos="171450" algn="l"/>
              </a:tabLst>
            </a:pPr>
            <a:r>
              <a:rPr lang="en-US" sz="900" dirty="0">
                <a:solidFill>
                  <a:srgbClr val="00ACBA"/>
                </a:solidFill>
                <a:latin typeface="Gotham" panose="02000504020000020004" pitchFamily="2" charset="0"/>
              </a:rPr>
              <a:t>Objectives for this final session:</a:t>
            </a:r>
          </a:p>
          <a:p>
            <a:pPr marL="171450" indent="-171450">
              <a:lnSpc>
                <a:spcPts val="1200"/>
              </a:lnSpc>
              <a:buFont typeface="Monotype Sorts" panose="01010601010101010101" pitchFamily="2" charset="2"/>
              <a:buChar char="n"/>
              <a:tabLst>
                <a:tab pos="171450" algn="l"/>
              </a:tabLst>
            </a:pPr>
            <a:r>
              <a:rPr lang="en-US" sz="900" dirty="0">
                <a:latin typeface="Gotham" panose="02000504020000020004" pitchFamily="2" charset="0"/>
              </a:rPr>
              <a:t>Identify change opportunities. </a:t>
            </a:r>
          </a:p>
          <a:p>
            <a:pPr marL="171450" indent="-171450">
              <a:lnSpc>
                <a:spcPts val="1200"/>
              </a:lnSpc>
              <a:buFont typeface="Monotype Sorts" panose="01010601010101010101" pitchFamily="2" charset="2"/>
              <a:buChar char="n"/>
              <a:tabLst>
                <a:tab pos="171450" algn="l"/>
              </a:tabLst>
            </a:pPr>
            <a:r>
              <a:rPr lang="en-US" sz="900" dirty="0">
                <a:latin typeface="Gotham" panose="02000504020000020004" pitchFamily="2" charset="0"/>
              </a:rPr>
              <a:t>Develop a goal and create an action plan.</a:t>
            </a:r>
          </a:p>
          <a:p>
            <a:pPr marL="171450" marR="0" lvl="0" indent="-171450" algn="l" defTabSz="914400" rtl="0" eaLnBrk="1" fontAlgn="auto" latinLnBrk="0" hangingPunct="1">
              <a:lnSpc>
                <a:spcPts val="1200"/>
              </a:lnSpc>
              <a:spcBef>
                <a:spcPts val="0"/>
              </a:spcBef>
              <a:spcAft>
                <a:spcPts val="1200"/>
              </a:spcAft>
              <a:buClrTx/>
              <a:buSzTx/>
              <a:buFont typeface="Monotype Sorts" panose="01010601010101010101" pitchFamily="2" charset="2"/>
              <a:buChar char="n"/>
              <a:tabLst>
                <a:tab pos="171450" algn="l"/>
              </a:tabLst>
              <a:defRPr/>
            </a:pPr>
            <a:r>
              <a:rPr kumimoji="0" lang="en-US" sz="900" b="0" i="0" u="none" strike="noStrike" kern="1200" cap="none" spc="0" normalizeH="0" baseline="0" noProof="0" dirty="0">
                <a:ln>
                  <a:noFill/>
                </a:ln>
                <a:solidFill>
                  <a:prstClr val="black"/>
                </a:solidFill>
                <a:effectLst/>
                <a:uLnTx/>
                <a:uFillTx/>
                <a:latin typeface="Gotham" panose="02000504020000020004" pitchFamily="2" charset="0"/>
                <a:ea typeface="+mn-ea"/>
                <a:cs typeface="Poppins" panose="00000500000000000000" pitchFamily="2" charset="0"/>
              </a:rPr>
              <a:t>Identify action steps to promote physical activity with the children in your care (or, for program administrators, the children in their program)</a:t>
            </a:r>
            <a:endParaRPr lang="en-US" sz="900" dirty="0">
              <a:latin typeface="Gotham" panose="02000504020000020004" pitchFamily="2" charset="0"/>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5</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927C10E5-E8B7-4146-B0CD-04DCB0B31922}"/>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713127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latin typeface="Gotham" panose="02000504020000020004" pitchFamily="2" charset="0"/>
              </a:rPr>
              <a:t>The</a:t>
            </a:r>
            <a:r>
              <a:rPr lang="en-US" sz="900" baseline="0" dirty="0">
                <a:latin typeface="Gotham" panose="02000504020000020004" pitchFamily="2" charset="0"/>
              </a:rPr>
              <a:t> b</a:t>
            </a:r>
            <a:r>
              <a:rPr lang="en-US" sz="900" dirty="0">
                <a:latin typeface="Gotham" panose="02000504020000020004" pitchFamily="2" charset="0"/>
              </a:rPr>
              <a:t>est practices for physical activity have covered </a:t>
            </a:r>
            <a:r>
              <a:rPr lang="en-US" sz="900" baseline="0" dirty="0">
                <a:latin typeface="Gotham" panose="02000504020000020004" pitchFamily="2" charset="0"/>
              </a:rPr>
              <a:t>8 areas. </a:t>
            </a:r>
          </a:p>
          <a:p>
            <a:r>
              <a:rPr lang="en-US" sz="900" dirty="0">
                <a:latin typeface="Gotham" panose="02000504020000020004" pitchFamily="2" charset="0"/>
              </a:rPr>
              <a:t>Ask participants to refer to their </a:t>
            </a:r>
            <a:r>
              <a:rPr lang="en-US" sz="900" i="1" dirty="0">
                <a:latin typeface="Gotham" panose="02000504020000020004" pitchFamily="2" charset="0"/>
              </a:rPr>
              <a:t>Warm Up Logs</a:t>
            </a:r>
            <a:r>
              <a:rPr lang="en-US" sz="900" dirty="0">
                <a:latin typeface="Gotham" panose="02000504020000020004" pitchFamily="2" charset="0"/>
              </a:rPr>
              <a:t> and capture anything that stands out as you review the areas.</a:t>
            </a:r>
            <a:endParaRPr lang="en-US" sz="900" baseline="0" dirty="0">
              <a:latin typeface="Gotham" panose="02000504020000020004" pitchFamily="2" charset="0"/>
            </a:endParaRPr>
          </a:p>
          <a:p>
            <a:r>
              <a:rPr lang="en-US" sz="900" dirty="0">
                <a:latin typeface="Gotham" panose="02000504020000020004" pitchFamily="2" charset="0"/>
              </a:rPr>
              <a:t>Note that policies are in the middle. A strong program policy will support each of the best practice areas. For example, a policy in parent and staff handbooks that outlines how long children will be outdoors daily and the types of physical activity they will experience helps everyone understand the practices that are expected. Families will understand that children will be outdoors daily, weather permitting. Staff will understand the planning they must do to develop adult-led activities.</a:t>
            </a:r>
          </a:p>
          <a:p>
            <a:endParaRPr lang="en-US" dirty="0"/>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6</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CBD183D5-B052-4C41-9D2D-F0D7C40AB937}"/>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4013410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latin typeface="Gotham" panose="02000504020000020004" pitchFamily="2" charset="0"/>
              </a:rPr>
              <a:t>The</a:t>
            </a:r>
            <a:r>
              <a:rPr lang="en-US" sz="900" baseline="0" dirty="0">
                <a:latin typeface="Gotham" panose="02000504020000020004" pitchFamily="2" charset="0"/>
              </a:rPr>
              <a:t> b</a:t>
            </a:r>
            <a:r>
              <a:rPr lang="en-US" sz="900" dirty="0">
                <a:latin typeface="Gotham" panose="02000504020000020004" pitchFamily="2" charset="0"/>
              </a:rPr>
              <a:t>est practices for physical activity have covered </a:t>
            </a:r>
            <a:r>
              <a:rPr lang="en-US" sz="900" baseline="0" dirty="0">
                <a:latin typeface="Gotham" panose="02000504020000020004" pitchFamily="2" charset="0"/>
              </a:rPr>
              <a:t>8 areas. </a:t>
            </a:r>
          </a:p>
          <a:p>
            <a:endParaRPr lang="en-US" baseline="0" dirty="0">
              <a:latin typeface="Gotham" panose="02000504020000020004" pitchFamily="2" charset="0"/>
            </a:endParaRPr>
          </a:p>
          <a:p>
            <a:endParaRPr lang="en-US" dirty="0"/>
          </a:p>
          <a:p>
            <a:endParaRPr lang="en-US" dirty="0"/>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7</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CBD183D5-B052-4C41-9D2D-F0D7C40AB937}"/>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1721940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latin typeface="Gotham" panose="02000504020000020004" pitchFamily="2" charset="0"/>
              </a:rPr>
              <a:t>Note that </a:t>
            </a:r>
            <a:r>
              <a:rPr lang="en-US" sz="900" b="1" dirty="0">
                <a:latin typeface="Gotham" panose="02000504020000020004" pitchFamily="2" charset="0"/>
              </a:rPr>
              <a:t>policies</a:t>
            </a:r>
            <a:r>
              <a:rPr lang="en-US" sz="900" dirty="0">
                <a:latin typeface="Gotham" panose="02000504020000020004" pitchFamily="2" charset="0"/>
              </a:rPr>
              <a:t> are in the middle. A strong program policy will address each of the best practice areas.</a:t>
            </a:r>
            <a:endParaRPr lang="en-US" sz="900" baseline="0" dirty="0">
              <a:latin typeface="Gotham" panose="02000504020000020004" pitchFamily="2" charset="0"/>
            </a:endParaRPr>
          </a:p>
          <a:p>
            <a:endParaRPr lang="en-US" baseline="0" dirty="0"/>
          </a:p>
          <a:p>
            <a:endParaRPr lang="en-US" dirty="0"/>
          </a:p>
          <a:p>
            <a:endParaRPr lang="en-US" dirty="0"/>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8</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CBD183D5-B052-4C41-9D2D-F0D7C40AB937}"/>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1770267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49957" cy="5141913"/>
          </a:xfrm>
        </p:spPr>
        <p:txBody>
          <a:bodyPr/>
          <a:lstStyle/>
          <a:p>
            <a:pPr>
              <a:lnSpc>
                <a:spcPts val="1100"/>
              </a:lnSpc>
              <a:spcAft>
                <a:spcPts val="600"/>
              </a:spcAft>
            </a:pPr>
            <a:r>
              <a:rPr lang="en-US" sz="800" b="1" dirty="0">
                <a:latin typeface="Gotham" panose="02000504020000020004" pitchFamily="2" charset="0"/>
              </a:rPr>
              <a:t>Action plans support the change process. </a:t>
            </a:r>
          </a:p>
          <a:p>
            <a:pPr>
              <a:lnSpc>
                <a:spcPts val="1100"/>
              </a:lnSpc>
              <a:spcAft>
                <a:spcPts val="600"/>
              </a:spcAft>
            </a:pPr>
            <a:r>
              <a:rPr lang="en-US" sz="800" dirty="0">
                <a:latin typeface="Gotham" panose="02000504020000020004" pitchFamily="2" charset="0"/>
              </a:rPr>
              <a:t>An action plan is like a mapped-out road trip.</a:t>
            </a:r>
          </a:p>
          <a:p>
            <a:pPr marL="171450" indent="-171450">
              <a:lnSpc>
                <a:spcPts val="1100"/>
              </a:lnSpc>
              <a:spcAft>
                <a:spcPts val="600"/>
              </a:spcAft>
              <a:buFont typeface="Monotype Sorts" panose="01010601010101010101" pitchFamily="2" charset="2"/>
              <a:buChar char="n"/>
            </a:pPr>
            <a:r>
              <a:rPr lang="en-US" sz="800" dirty="0">
                <a:latin typeface="Gotham" panose="02000504020000020004" pitchFamily="2" charset="0"/>
              </a:rPr>
              <a:t>The </a:t>
            </a:r>
            <a:r>
              <a:rPr lang="en-US" sz="800" b="1" dirty="0">
                <a:latin typeface="Gotham" panose="02000504020000020004" pitchFamily="2" charset="0"/>
              </a:rPr>
              <a:t>goal</a:t>
            </a:r>
            <a:r>
              <a:rPr lang="en-US" sz="800" dirty="0">
                <a:latin typeface="Gotham" panose="02000504020000020004" pitchFamily="2" charset="0"/>
              </a:rPr>
              <a:t> of a plan is like the destination of a road trip. Where do you want to go? What change do you want to make?</a:t>
            </a:r>
          </a:p>
          <a:p>
            <a:pPr marL="171450" indent="-171450">
              <a:lnSpc>
                <a:spcPts val="1100"/>
              </a:lnSpc>
              <a:spcAft>
                <a:spcPts val="600"/>
              </a:spcAft>
              <a:buFont typeface="Monotype Sorts" panose="01010601010101010101" pitchFamily="2" charset="2"/>
              <a:buChar char="n"/>
            </a:pPr>
            <a:r>
              <a:rPr lang="en-US" sz="800" dirty="0">
                <a:latin typeface="Gotham" panose="02000504020000020004" pitchFamily="2" charset="0"/>
              </a:rPr>
              <a:t>The </a:t>
            </a:r>
            <a:r>
              <a:rPr lang="en-US" sz="800" b="1" dirty="0">
                <a:latin typeface="Gotham" panose="02000504020000020004" pitchFamily="2" charset="0"/>
              </a:rPr>
              <a:t>action steps </a:t>
            </a:r>
            <a:r>
              <a:rPr lang="en-US" sz="800" b="0" dirty="0">
                <a:latin typeface="Gotham" panose="02000504020000020004" pitchFamily="2" charset="0"/>
              </a:rPr>
              <a:t>in the plan </a:t>
            </a:r>
            <a:r>
              <a:rPr lang="en-US" sz="800" dirty="0">
                <a:latin typeface="Gotham" panose="02000504020000020004" pitchFamily="2" charset="0"/>
              </a:rPr>
              <a:t>are like the directions to reach the destination.  </a:t>
            </a:r>
          </a:p>
          <a:p>
            <a:pPr>
              <a:lnSpc>
                <a:spcPts val="1100"/>
              </a:lnSpc>
              <a:spcAft>
                <a:spcPts val="600"/>
              </a:spcAft>
            </a:pPr>
            <a:r>
              <a:rPr lang="en-US" sz="800" dirty="0">
                <a:latin typeface="Gotham" panose="02000504020000020004" pitchFamily="2" charset="0"/>
              </a:rPr>
              <a:t>Self-assessments help you understand where you can improve your program or practices. These  areas to improve could be goals.  You might select a goal that builds on current strengths. </a:t>
            </a:r>
          </a:p>
          <a:p>
            <a:pPr>
              <a:lnSpc>
                <a:spcPts val="1100"/>
              </a:lnSpc>
              <a:spcAft>
                <a:spcPts val="600"/>
              </a:spcAft>
            </a:pPr>
            <a:r>
              <a:rPr lang="en-US" sz="800" dirty="0">
                <a:latin typeface="Gotham" panose="02000504020000020004" pitchFamily="2" charset="0"/>
              </a:rPr>
              <a:t>As you work on the action plan think about challenges you may face. Consider materials, and any costs to implement the steps. Using resources that are currently available can make goals more attainable.  </a:t>
            </a:r>
          </a:p>
          <a:p>
            <a:pPr>
              <a:lnSpc>
                <a:spcPts val="1100"/>
              </a:lnSpc>
              <a:spcAft>
                <a:spcPts val="600"/>
              </a:spcAft>
            </a:pPr>
            <a:r>
              <a:rPr lang="en-US" sz="800" dirty="0">
                <a:latin typeface="Gotham" panose="02000504020000020004" pitchFamily="2" charset="0"/>
              </a:rPr>
              <a:t>Action steps support children, staff, and families in reaching the goal and should also address changes to the environment that are needed. For example, you might identify needing a water station outdoors to support longer period of outdoor play. </a:t>
            </a:r>
          </a:p>
          <a:p>
            <a:pPr>
              <a:lnSpc>
                <a:spcPts val="1100"/>
              </a:lnSpc>
              <a:spcAft>
                <a:spcPts val="600"/>
              </a:spcAft>
            </a:pPr>
            <a:r>
              <a:rPr lang="en-US" sz="800" dirty="0">
                <a:latin typeface="Gotham" panose="02000504020000020004" pitchFamily="2" charset="0"/>
              </a:rPr>
              <a:t>A timeline helps keep the action plan moving toward completion. Setting completion dates supports accountability for completing each step of the plan.</a:t>
            </a:r>
          </a:p>
          <a:p>
            <a:pPr>
              <a:lnSpc>
                <a:spcPts val="1100"/>
              </a:lnSpc>
              <a:spcAft>
                <a:spcPts val="600"/>
              </a:spcAft>
            </a:pPr>
            <a:r>
              <a:rPr lang="en-US" sz="800" dirty="0">
                <a:latin typeface="Gotham" panose="02000504020000020004" pitchFamily="2" charset="0"/>
              </a:rPr>
              <a:t>Responsibilities to complete action steps should be shared among program staff in order to support buy-in and ensure implementation takes place. </a:t>
            </a: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9</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A2746635-1284-4C81-A6AB-2C0350648E2A}"/>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147672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2C52303F-9167-4AB3-AD3A-F8F714BF982F}"/>
              </a:ext>
            </a:extLst>
          </p:cNvPr>
          <p:cNvSpPr/>
          <p:nvPr userDrawn="1"/>
        </p:nvSpPr>
        <p:spPr>
          <a:xfrm>
            <a:off x="0" y="1066"/>
            <a:ext cx="2931108" cy="6926508"/>
          </a:xfrm>
          <a:prstGeom prst="rect">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AAD14"/>
              </a:solidFill>
            </a:endParaRPr>
          </a:p>
        </p:txBody>
      </p:sp>
      <p:sp>
        <p:nvSpPr>
          <p:cNvPr id="3" name="Subtitle 2"/>
          <p:cNvSpPr>
            <a:spLocks noGrp="1"/>
          </p:cNvSpPr>
          <p:nvPr>
            <p:ph type="subTitle" idx="1"/>
          </p:nvPr>
        </p:nvSpPr>
        <p:spPr>
          <a:xfrm>
            <a:off x="3571586" y="4746171"/>
            <a:ext cx="5174384" cy="523238"/>
          </a:xfrm>
        </p:spPr>
        <p:txBody>
          <a:bodyPr>
            <a:normAutofit/>
          </a:bodyPr>
          <a:lstStyle>
            <a:lvl1pPr marL="0" indent="0" algn="l">
              <a:buNone/>
              <a:defRPr sz="2200">
                <a:solidFill>
                  <a:srgbClr val="00426A"/>
                </a:solidFill>
                <a:latin typeface="Gotham Thin"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C7551900-981D-4D4E-AE08-91E1B55C6D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28449" y="609716"/>
            <a:ext cx="2453002" cy="1280160"/>
          </a:xfrm>
          <a:prstGeom prst="rect">
            <a:avLst/>
          </a:prstGeom>
        </p:spPr>
      </p:pic>
      <p:pic>
        <p:nvPicPr>
          <p:cNvPr id="34" name="Picture 33" descr="A picture containing child, person, child, young&#10;&#10;Description automatically generated">
            <a:extLst>
              <a:ext uri="{FF2B5EF4-FFF2-40B4-BE49-F238E27FC236}">
                <a16:creationId xmlns:a16="http://schemas.microsoft.com/office/drawing/2014/main" id="{6A52C101-0B1C-4B66-B7DE-B580A364722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19" r="36943"/>
          <a:stretch/>
        </p:blipFill>
        <p:spPr>
          <a:xfrm>
            <a:off x="72570" y="0"/>
            <a:ext cx="2805617" cy="2945118"/>
          </a:xfrm>
          <a:prstGeom prst="rect">
            <a:avLst/>
          </a:prstGeom>
        </p:spPr>
      </p:pic>
      <p:pic>
        <p:nvPicPr>
          <p:cNvPr id="36" name="Picture 35" descr="A picture containing person, slide, yellow, outdoor object&#10;&#10;Description automatically generated">
            <a:extLst>
              <a:ext uri="{FF2B5EF4-FFF2-40B4-BE49-F238E27FC236}">
                <a16:creationId xmlns:a16="http://schemas.microsoft.com/office/drawing/2014/main" id="{4D49E774-62DE-4D39-9BD6-06F89853B6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570" y="4985515"/>
            <a:ext cx="2805617" cy="1872485"/>
          </a:xfrm>
          <a:prstGeom prst="rect">
            <a:avLst/>
          </a:prstGeom>
        </p:spPr>
      </p:pic>
      <p:pic>
        <p:nvPicPr>
          <p:cNvPr id="42" name="Picture 41" descr="A picture containing bed, indoor, little, green&#10;&#10;Description automatically generated">
            <a:extLst>
              <a:ext uri="{FF2B5EF4-FFF2-40B4-BE49-F238E27FC236}">
                <a16:creationId xmlns:a16="http://schemas.microsoft.com/office/drawing/2014/main" id="{C3ED266F-968B-4F92-9838-F29D468E3CD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392" b="-1084"/>
          <a:stretch/>
        </p:blipFill>
        <p:spPr>
          <a:xfrm>
            <a:off x="72570" y="3038747"/>
            <a:ext cx="2807208" cy="1865740"/>
          </a:xfrm>
          <a:prstGeom prst="rect">
            <a:avLst/>
          </a:prstGeom>
        </p:spPr>
      </p:pic>
      <p:pic>
        <p:nvPicPr>
          <p:cNvPr id="9" name="Picture 8" descr="Logo, company name&#10;&#10;Description automatically generated">
            <a:extLst>
              <a:ext uri="{FF2B5EF4-FFF2-40B4-BE49-F238E27FC236}">
                <a16:creationId xmlns:a16="http://schemas.microsoft.com/office/drawing/2014/main" id="{2374849F-547E-44FB-BF12-A3964BBAF9B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574918" y="5348921"/>
            <a:ext cx="3560064" cy="1271016"/>
          </a:xfrm>
          <a:prstGeom prst="rect">
            <a:avLst/>
          </a:prstGeom>
        </p:spPr>
      </p:pic>
      <p:sp>
        <p:nvSpPr>
          <p:cNvPr id="10" name="TextBox 9">
            <a:extLst>
              <a:ext uri="{FF2B5EF4-FFF2-40B4-BE49-F238E27FC236}">
                <a16:creationId xmlns:a16="http://schemas.microsoft.com/office/drawing/2014/main" id="{65E7E9FB-DCAA-43F7-9CA8-185148AB08A1}"/>
              </a:ext>
            </a:extLst>
          </p:cNvPr>
          <p:cNvSpPr txBox="1"/>
          <p:nvPr userDrawn="1"/>
        </p:nvSpPr>
        <p:spPr>
          <a:xfrm>
            <a:off x="3464251" y="2137089"/>
            <a:ext cx="5174384" cy="646331"/>
          </a:xfrm>
          <a:prstGeom prst="rect">
            <a:avLst/>
          </a:prstGeom>
          <a:noFill/>
        </p:spPr>
        <p:txBody>
          <a:bodyPr wrap="square" rtlCol="0">
            <a:spAutoFit/>
          </a:bodyPr>
          <a:lstStyle/>
          <a:p>
            <a:r>
              <a:rPr lang="en-US" b="1" dirty="0">
                <a:solidFill>
                  <a:srgbClr val="00426A"/>
                </a:solidFill>
              </a:rPr>
              <a:t>Session 5</a:t>
            </a:r>
          </a:p>
          <a:p>
            <a:r>
              <a:rPr lang="en-US" b="0" dirty="0">
                <a:solidFill>
                  <a:srgbClr val="00426A"/>
                </a:solidFill>
              </a:rPr>
              <a:t>Goal Setting and Action Planning</a:t>
            </a:r>
          </a:p>
        </p:txBody>
      </p:sp>
    </p:spTree>
    <p:extLst>
      <p:ext uri="{BB962C8B-B14F-4D97-AF65-F5344CB8AC3E}">
        <p14:creationId xmlns:p14="http://schemas.microsoft.com/office/powerpoint/2010/main" val="1684245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79F21B4E-04F8-4F16-8C19-F1E3F73D3052}"/>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8344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47DBC82B-234D-436A-8D43-4256189FF1B1}"/>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8193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26528AB9-CDF9-40EC-B2E1-AEC82534E48B}"/>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0447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EC2133B9-D59C-4BDF-ADDC-8BB66BE86725}"/>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097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2C52303F-9167-4AB3-AD3A-F8F714BF982F}"/>
              </a:ext>
            </a:extLst>
          </p:cNvPr>
          <p:cNvSpPr/>
          <p:nvPr userDrawn="1"/>
        </p:nvSpPr>
        <p:spPr>
          <a:xfrm>
            <a:off x="0" y="1066"/>
            <a:ext cx="2931108" cy="6926508"/>
          </a:xfrm>
          <a:prstGeom prst="rect">
            <a:avLst/>
          </a:prstGeom>
          <a:solidFill>
            <a:srgbClr val="FAA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AAD14"/>
              </a:solidFill>
            </a:endParaRPr>
          </a:p>
        </p:txBody>
      </p:sp>
      <p:sp>
        <p:nvSpPr>
          <p:cNvPr id="3" name="Subtitle 2"/>
          <p:cNvSpPr>
            <a:spLocks noGrp="1"/>
          </p:cNvSpPr>
          <p:nvPr>
            <p:ph type="subTitle" idx="1"/>
          </p:nvPr>
        </p:nvSpPr>
        <p:spPr>
          <a:xfrm>
            <a:off x="3571586" y="4746171"/>
            <a:ext cx="5174384" cy="523238"/>
          </a:xfrm>
        </p:spPr>
        <p:txBody>
          <a:bodyPr>
            <a:normAutofit/>
          </a:bodyPr>
          <a:lstStyle>
            <a:lvl1pPr marL="0" indent="0" algn="l">
              <a:buNone/>
              <a:defRPr sz="2200">
                <a:solidFill>
                  <a:srgbClr val="00426A"/>
                </a:solidFill>
                <a:latin typeface="Gotham Thin"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C7551900-981D-4D4E-AE08-91E1B55C6DE7}"/>
              </a:ext>
            </a:extLst>
          </p:cNvPr>
          <p:cNvPicPr>
            <a:picLocks noChangeAspect="1"/>
          </p:cNvPicPr>
          <p:nvPr userDrawn="1"/>
        </p:nvPicPr>
        <p:blipFill>
          <a:blip r:embed="rId2"/>
          <a:stretch>
            <a:fillRect/>
          </a:stretch>
        </p:blipFill>
        <p:spPr>
          <a:xfrm>
            <a:off x="3327143" y="681005"/>
            <a:ext cx="5308856" cy="3290612"/>
          </a:xfrm>
          <a:prstGeom prst="rect">
            <a:avLst/>
          </a:prstGeom>
        </p:spPr>
      </p:pic>
      <p:pic>
        <p:nvPicPr>
          <p:cNvPr id="8" name="Picture 7">
            <a:extLst>
              <a:ext uri="{FF2B5EF4-FFF2-40B4-BE49-F238E27FC236}">
                <a16:creationId xmlns:a16="http://schemas.microsoft.com/office/drawing/2014/main" id="{0F7E8BA0-46BB-47D6-B1C4-07A22CA2CB66}"/>
              </a:ext>
            </a:extLst>
          </p:cNvPr>
          <p:cNvPicPr>
            <a:picLocks noChangeAspect="1"/>
          </p:cNvPicPr>
          <p:nvPr userDrawn="1"/>
        </p:nvPicPr>
        <p:blipFill>
          <a:blip r:embed="rId3"/>
          <a:stretch>
            <a:fillRect/>
          </a:stretch>
        </p:blipFill>
        <p:spPr>
          <a:xfrm>
            <a:off x="3571586" y="5726792"/>
            <a:ext cx="2931108" cy="900406"/>
          </a:xfrm>
          <a:prstGeom prst="rect">
            <a:avLst/>
          </a:prstGeom>
        </p:spPr>
      </p:pic>
      <p:pic>
        <p:nvPicPr>
          <p:cNvPr id="34" name="Picture 33" descr="A picture containing child, person, child, young&#10;&#10;Description automatically generated">
            <a:extLst>
              <a:ext uri="{FF2B5EF4-FFF2-40B4-BE49-F238E27FC236}">
                <a16:creationId xmlns:a16="http://schemas.microsoft.com/office/drawing/2014/main" id="{6A52C101-0B1C-4B66-B7DE-B580A364722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819" r="36943"/>
          <a:stretch/>
        </p:blipFill>
        <p:spPr>
          <a:xfrm>
            <a:off x="72570" y="0"/>
            <a:ext cx="2805617" cy="2945118"/>
          </a:xfrm>
          <a:prstGeom prst="rect">
            <a:avLst/>
          </a:prstGeom>
        </p:spPr>
      </p:pic>
      <p:pic>
        <p:nvPicPr>
          <p:cNvPr id="36" name="Picture 35" descr="A picture containing person, slide, yellow, outdoor object&#10;&#10;Description automatically generated">
            <a:extLst>
              <a:ext uri="{FF2B5EF4-FFF2-40B4-BE49-F238E27FC236}">
                <a16:creationId xmlns:a16="http://schemas.microsoft.com/office/drawing/2014/main" id="{4D49E774-62DE-4D39-9BD6-06F89853B6F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570" y="4985515"/>
            <a:ext cx="2805617" cy="1872485"/>
          </a:xfrm>
          <a:prstGeom prst="rect">
            <a:avLst/>
          </a:prstGeom>
        </p:spPr>
      </p:pic>
      <p:pic>
        <p:nvPicPr>
          <p:cNvPr id="42" name="Picture 41" descr="A picture containing bed, indoor, little, green&#10;&#10;Description automatically generated">
            <a:extLst>
              <a:ext uri="{FF2B5EF4-FFF2-40B4-BE49-F238E27FC236}">
                <a16:creationId xmlns:a16="http://schemas.microsoft.com/office/drawing/2014/main" id="{C3ED266F-968B-4F92-9838-F29D468E3CDE}"/>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392" b="-1084"/>
          <a:stretch/>
        </p:blipFill>
        <p:spPr>
          <a:xfrm>
            <a:off x="72570" y="3038747"/>
            <a:ext cx="2807208" cy="1865740"/>
          </a:xfrm>
          <a:prstGeom prst="rect">
            <a:avLst/>
          </a:prstGeom>
        </p:spPr>
      </p:pic>
    </p:spTree>
    <p:extLst>
      <p:ext uri="{BB962C8B-B14F-4D97-AF65-F5344CB8AC3E}">
        <p14:creationId xmlns:p14="http://schemas.microsoft.com/office/powerpoint/2010/main" val="3809646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99217"/>
          </a:xfrm>
        </p:spPr>
        <p:txBody>
          <a:bodyPr>
            <a:normAutofit/>
          </a:bodyPr>
          <a:lstStyle>
            <a:lvl1pPr>
              <a:defRPr sz="4000" b="1">
                <a:latin typeface="Gotham" panose="02000504050000020004"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marL="406400" indent="-406400">
              <a:buClr>
                <a:srgbClr val="C4C4C4"/>
              </a:buClr>
              <a:buFont typeface="Monotype Sorts" panose="01010601010101010101" pitchFamily="2" charset="2"/>
              <a:buChar char=""/>
              <a:tabLst>
                <a:tab pos="406400" algn="l"/>
              </a:tabLst>
              <a:defRPr b="1">
                <a:latin typeface="Gotham" panose="02000504050000020004" pitchFamily="2" charset="0"/>
              </a:defRPr>
            </a:lvl1pPr>
            <a:lvl2pPr marL="798513" indent="-341313">
              <a:buFont typeface="Symbol" panose="05050102010706020507" pitchFamily="18" charset="2"/>
              <a:buChar char=""/>
              <a:tabLst>
                <a:tab pos="798513" algn="l"/>
              </a:tabLst>
              <a:defRPr>
                <a:latin typeface="Gotham" panose="02000504050000020004" pitchFamily="2" charset="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8250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7A30B4DC-1B0E-4FB3-8876-52F3337EC600}"/>
              </a:ext>
            </a:extLst>
          </p:cNvPr>
          <p:cNvSpPr txBox="1">
            <a:spLocks/>
          </p:cNvSpPr>
          <p:nvPr userDrawn="1"/>
        </p:nvSpPr>
        <p:spPr>
          <a:xfrm>
            <a:off x="614136" y="1097418"/>
            <a:ext cx="3526969" cy="566512"/>
          </a:xfrm>
          <a:prstGeom prst="rect">
            <a:avLst/>
          </a:prstGeom>
        </p:spPr>
        <p:txBody>
          <a:bodyPr vert="horz" lIns="91440" tIns="45720" rIns="91440" bIns="45720" rtlCol="0" anchor="t" anchorCtr="0">
            <a:normAutofit fontScale="92500"/>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sz="2800" dirty="0">
                <a:solidFill>
                  <a:srgbClr val="00426A"/>
                </a:solidFill>
                <a:latin typeface="Gotham Thin" pitchFamily="50" charset="0"/>
              </a:rPr>
              <a:t>We especially thank:</a:t>
            </a:r>
          </a:p>
        </p:txBody>
      </p:sp>
      <p:sp>
        <p:nvSpPr>
          <p:cNvPr id="29" name="Title Placeholder 1">
            <a:extLst>
              <a:ext uri="{FF2B5EF4-FFF2-40B4-BE49-F238E27FC236}">
                <a16:creationId xmlns:a16="http://schemas.microsoft.com/office/drawing/2014/main" id="{EEBC6DB1-DA3F-4463-ABBA-772A06969573}"/>
              </a:ext>
            </a:extLst>
          </p:cNvPr>
          <p:cNvSpPr txBox="1">
            <a:spLocks/>
          </p:cNvSpPr>
          <p:nvPr userDrawn="1"/>
        </p:nvSpPr>
        <p:spPr>
          <a:xfrm>
            <a:off x="662447" y="1691817"/>
            <a:ext cx="3735383" cy="388008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marL="347663" marR="0" lvl="0" indent="-347663" algn="l" defTabSz="914400" rtl="0" eaLnBrk="1" fontAlgn="auto" latinLnBrk="0" hangingPunct="1">
              <a:lnSpc>
                <a:spcPts val="2300"/>
              </a:lnSpc>
              <a:spcBef>
                <a:spcPts val="1000"/>
              </a:spcBef>
              <a:spcAft>
                <a:spcPts val="0"/>
              </a:spcAft>
              <a:buClr>
                <a:srgbClr val="6660A6"/>
              </a:buClr>
              <a:buSzPct val="80000"/>
              <a:buFont typeface="Monotype Sorts" panose="01010601010101010101" pitchFamily="2" charset="2"/>
              <a:buChar char="n"/>
              <a:tabLst>
                <a:tab pos="347663" algn="l"/>
              </a:tabLst>
              <a:defRPr/>
            </a:pPr>
            <a:r>
              <a:rPr kumimoji="0" lang="en-US" sz="1800" b="1" i="0" u="none" strike="noStrike" kern="1200" cap="none" spc="0" normalizeH="0" baseline="0" noProof="0" dirty="0">
                <a:ln>
                  <a:noFill/>
                </a:ln>
                <a:solidFill>
                  <a:prstClr val="black"/>
                </a:solidFill>
                <a:effectLst/>
                <a:uLnTx/>
                <a:uFillTx/>
                <a:latin typeface="Gotham"/>
                <a:ea typeface="+mn-ea"/>
                <a:cs typeface="+mn-cs"/>
              </a:rPr>
              <a:t>Centers for Disease Control and Prevention (CDC) </a:t>
            </a:r>
          </a:p>
          <a:p>
            <a:pPr marL="347663" marR="0" lvl="1" indent="0" algn="l" defTabSz="914400" rtl="0" eaLnBrk="1" fontAlgn="auto" latinLnBrk="0" hangingPunct="1">
              <a:lnSpc>
                <a:spcPts val="2000"/>
              </a:lnSpc>
              <a:spcBef>
                <a:spcPts val="0"/>
              </a:spcBef>
              <a:spcAft>
                <a:spcPts val="3000"/>
              </a:spcAft>
              <a:buClr>
                <a:srgbClr val="F05A66"/>
              </a:buClr>
              <a:buSzPct val="80000"/>
              <a:buFont typeface="Monotype Sorts" panose="01010601010101010101" pitchFamily="2" charset="2"/>
              <a:buNone/>
              <a:tabLst/>
              <a:defRPr/>
            </a:pPr>
            <a:r>
              <a:rPr kumimoji="0" lang="en-US" sz="1800" b="0" i="0" u="none" strike="noStrike" kern="1200" cap="none" spc="0" normalizeH="0" baseline="0" noProof="0" dirty="0">
                <a:ln>
                  <a:noFill/>
                </a:ln>
                <a:solidFill>
                  <a:prstClr val="black"/>
                </a:solidFill>
                <a:effectLst/>
                <a:uLnTx/>
                <a:uFillTx/>
                <a:latin typeface="Gotham"/>
                <a:ea typeface="+mn-ea"/>
                <a:cs typeface="+mn-cs"/>
              </a:rPr>
              <a:t>For generous funding support and expertise </a:t>
            </a:r>
          </a:p>
          <a:p>
            <a:pPr marL="347663" marR="0" lvl="0" indent="-347663" algn="l" defTabSz="914400" rtl="0" eaLnBrk="1" fontAlgn="auto" latinLnBrk="0" hangingPunct="1">
              <a:lnSpc>
                <a:spcPts val="2300"/>
              </a:lnSpc>
              <a:spcBef>
                <a:spcPts val="1000"/>
              </a:spcBef>
              <a:spcAft>
                <a:spcPts val="0"/>
              </a:spcAft>
              <a:buClr>
                <a:srgbClr val="6660A6"/>
              </a:buClr>
              <a:buSzPct val="80000"/>
              <a:buFont typeface="Monotype Sorts" panose="01010601010101010101" pitchFamily="2" charset="2"/>
              <a:buChar char="n"/>
              <a:tabLst>
                <a:tab pos="347663" algn="l"/>
              </a:tabLst>
              <a:defRPr/>
            </a:pPr>
            <a:r>
              <a:rPr kumimoji="0" lang="en-US" sz="1800" b="1" i="0" u="none" strike="noStrike" kern="1200" cap="none" spc="0" normalizeH="0" baseline="0" noProof="0" dirty="0">
                <a:ln>
                  <a:noFill/>
                </a:ln>
                <a:solidFill>
                  <a:prstClr val="black"/>
                </a:solidFill>
                <a:effectLst/>
                <a:uLnTx/>
                <a:uFillTx/>
                <a:latin typeface="Gotham"/>
                <a:ea typeface="+mn-ea"/>
                <a:cs typeface="+mn-cs"/>
              </a:rPr>
              <a:t>Nemours Children’s Health System </a:t>
            </a:r>
          </a:p>
          <a:p>
            <a:pPr marL="347663" marR="0" lvl="1" indent="0" algn="l" defTabSz="914400" rtl="0" eaLnBrk="1" fontAlgn="auto" latinLnBrk="0" hangingPunct="1">
              <a:lnSpc>
                <a:spcPts val="2000"/>
              </a:lnSpc>
              <a:spcBef>
                <a:spcPts val="0"/>
              </a:spcBef>
              <a:spcAft>
                <a:spcPts val="0"/>
              </a:spcAft>
              <a:buClr>
                <a:srgbClr val="F05A66"/>
              </a:buClr>
              <a:buSzPct val="80000"/>
              <a:buFont typeface="Monotype Sorts" panose="01010601010101010101" pitchFamily="2" charset="2"/>
              <a:buNone/>
              <a:tabLst/>
              <a:defRPr/>
            </a:pPr>
            <a:r>
              <a:rPr kumimoji="0" lang="en-US" sz="1800" b="0" i="0" u="none" strike="noStrike" kern="1200" cap="none" spc="0" normalizeH="0" baseline="0" noProof="0" dirty="0">
                <a:ln>
                  <a:noFill/>
                </a:ln>
                <a:solidFill>
                  <a:prstClr val="black"/>
                </a:solidFill>
                <a:effectLst/>
                <a:uLnTx/>
                <a:uFillTx/>
                <a:latin typeface="Gotham"/>
                <a:ea typeface="+mn-ea"/>
                <a:cs typeface="+mn-cs"/>
              </a:rPr>
              <a:t>For expertise, product development, materials and support </a:t>
            </a:r>
          </a:p>
        </p:txBody>
      </p:sp>
      <p:sp>
        <p:nvSpPr>
          <p:cNvPr id="30" name="Title Placeholder 1">
            <a:extLst>
              <a:ext uri="{FF2B5EF4-FFF2-40B4-BE49-F238E27FC236}">
                <a16:creationId xmlns:a16="http://schemas.microsoft.com/office/drawing/2014/main" id="{092D377E-3E62-4BAC-BD1D-E3E9D07D242D}"/>
              </a:ext>
            </a:extLst>
          </p:cNvPr>
          <p:cNvSpPr txBox="1">
            <a:spLocks/>
          </p:cNvSpPr>
          <p:nvPr userDrawn="1"/>
        </p:nvSpPr>
        <p:spPr>
          <a:xfrm>
            <a:off x="4746171" y="1691817"/>
            <a:ext cx="4397829" cy="388008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marL="347663" marR="0" lvl="0" indent="-347663" algn="l" defTabSz="914400" rtl="0" eaLnBrk="1" fontAlgn="auto" latinLnBrk="0" hangingPunct="1">
              <a:lnSpc>
                <a:spcPts val="2300"/>
              </a:lnSpc>
              <a:spcBef>
                <a:spcPts val="1000"/>
              </a:spcBef>
              <a:spcAft>
                <a:spcPts val="0"/>
              </a:spcAft>
              <a:buClr>
                <a:srgbClr val="6660A6"/>
              </a:buClr>
              <a:buSzPct val="80000"/>
              <a:buFont typeface="Monotype Sorts" panose="01010601010101010101" pitchFamily="2" charset="2"/>
              <a:buChar char="n"/>
              <a:tabLst>
                <a:tab pos="347663" algn="l"/>
              </a:tabLst>
              <a:defRPr/>
            </a:pPr>
            <a:r>
              <a:rPr kumimoji="0" lang="en-US" sz="1800" b="1" i="0" u="none" strike="noStrike" kern="1200" cap="none" spc="0" normalizeH="0" baseline="0" noProof="0" dirty="0">
                <a:ln>
                  <a:noFill/>
                </a:ln>
                <a:solidFill>
                  <a:prstClr val="black"/>
                </a:solidFill>
                <a:effectLst/>
                <a:uLnTx/>
                <a:uFillTx/>
                <a:latin typeface="Gotham"/>
                <a:ea typeface="+mn-ea"/>
                <a:cs typeface="+mn-cs"/>
              </a:rPr>
              <a:t>Dr. Diane Craft: Preschool Physical Activity Consultant </a:t>
            </a:r>
          </a:p>
          <a:p>
            <a:pPr marL="347663" marR="0" lvl="1" indent="0" algn="l" defTabSz="914400" rtl="0" eaLnBrk="1" fontAlgn="auto" latinLnBrk="0" hangingPunct="1">
              <a:lnSpc>
                <a:spcPts val="2000"/>
              </a:lnSpc>
              <a:spcBef>
                <a:spcPts val="0"/>
              </a:spcBef>
              <a:spcAft>
                <a:spcPts val="3000"/>
              </a:spcAft>
              <a:buClr>
                <a:srgbClr val="F05A66"/>
              </a:buClr>
              <a:buSzPct val="80000"/>
              <a:buFont typeface="Monotype Sorts" panose="01010601010101010101" pitchFamily="2" charset="2"/>
              <a:buNone/>
              <a:tabLst/>
              <a:defRPr/>
            </a:pPr>
            <a:r>
              <a:rPr kumimoji="0" lang="en-US" sz="1800" b="0" i="0" u="none" strike="noStrike" kern="1200" cap="none" spc="0" normalizeH="0" baseline="0" noProof="0" dirty="0">
                <a:ln>
                  <a:noFill/>
                </a:ln>
                <a:solidFill>
                  <a:prstClr val="black"/>
                </a:solidFill>
                <a:effectLst/>
                <a:uLnTx/>
                <a:uFillTx/>
                <a:latin typeface="Gotham"/>
                <a:ea typeface="+mn-ea"/>
                <a:cs typeface="+mn-cs"/>
              </a:rPr>
              <a:t>For expertise and contributions to product development </a:t>
            </a:r>
          </a:p>
          <a:p>
            <a:pPr marL="347663" marR="0" lvl="0" indent="-347663" algn="l" defTabSz="914400" rtl="0" eaLnBrk="1" fontAlgn="auto" latinLnBrk="0" hangingPunct="1">
              <a:lnSpc>
                <a:spcPts val="2300"/>
              </a:lnSpc>
              <a:spcBef>
                <a:spcPts val="1000"/>
              </a:spcBef>
              <a:spcAft>
                <a:spcPts val="0"/>
              </a:spcAft>
              <a:buClr>
                <a:srgbClr val="6660A6"/>
              </a:buClr>
              <a:buSzPct val="80000"/>
              <a:buFont typeface="Monotype Sorts" panose="01010601010101010101" pitchFamily="2" charset="2"/>
              <a:buChar char="n"/>
              <a:tabLst>
                <a:tab pos="347663" algn="l"/>
              </a:tabLst>
              <a:defRPr/>
            </a:pPr>
            <a:r>
              <a:rPr kumimoji="0" lang="en-US" sz="1800" b="1" i="0" u="none" strike="noStrike" kern="1200" cap="none" spc="0" normalizeH="0" baseline="0" noProof="0" dirty="0">
                <a:ln>
                  <a:noFill/>
                </a:ln>
                <a:solidFill>
                  <a:prstClr val="black"/>
                </a:solidFill>
                <a:effectLst/>
                <a:uLnTx/>
                <a:uFillTx/>
                <a:latin typeface="Gotham"/>
                <a:ea typeface="+mn-ea"/>
                <a:cs typeface="+mn-cs"/>
              </a:rPr>
              <a:t>Katherine </a:t>
            </a:r>
            <a:r>
              <a:rPr kumimoji="0" lang="en-US" sz="1800" b="1" i="0" u="none" strike="noStrike" kern="1200" cap="none" spc="0" normalizeH="0" baseline="0" noProof="0" dirty="0" err="1">
                <a:ln>
                  <a:noFill/>
                </a:ln>
                <a:solidFill>
                  <a:prstClr val="black"/>
                </a:solidFill>
                <a:effectLst/>
                <a:uLnTx/>
                <a:uFillTx/>
                <a:latin typeface="Gotham"/>
                <a:ea typeface="+mn-ea"/>
                <a:cs typeface="+mn-cs"/>
              </a:rPr>
              <a:t>Falen</a:t>
            </a:r>
            <a:r>
              <a:rPr kumimoji="0" lang="en-US" sz="1800" b="1" i="0" u="none" strike="noStrike" kern="1200" cap="none" spc="0" normalizeH="0" baseline="0" noProof="0" dirty="0">
                <a:ln>
                  <a:noFill/>
                </a:ln>
                <a:solidFill>
                  <a:prstClr val="black"/>
                </a:solidFill>
                <a:effectLst/>
                <a:uLnTx/>
                <a:uFillTx/>
                <a:latin typeface="Gotham"/>
                <a:ea typeface="+mn-ea"/>
                <a:cs typeface="+mn-cs"/>
              </a:rPr>
              <a:t>, MEd: Infant/Toddler Consultant </a:t>
            </a:r>
          </a:p>
          <a:p>
            <a:pPr marL="347663" marR="0" lvl="1" indent="0" algn="l" defTabSz="914400" rtl="0" eaLnBrk="1" fontAlgn="auto" latinLnBrk="0" hangingPunct="1">
              <a:lnSpc>
                <a:spcPts val="2000"/>
              </a:lnSpc>
              <a:spcBef>
                <a:spcPts val="0"/>
              </a:spcBef>
              <a:spcAft>
                <a:spcPts val="0"/>
              </a:spcAft>
              <a:buClr>
                <a:srgbClr val="F05A66"/>
              </a:buClr>
              <a:buSzPct val="80000"/>
              <a:buFont typeface="Monotype Sorts" panose="01010601010101010101" pitchFamily="2" charset="2"/>
              <a:buNone/>
              <a:tabLst>
                <a:tab pos="682625" algn="l"/>
              </a:tabLst>
              <a:defRPr/>
            </a:pPr>
            <a:r>
              <a:rPr kumimoji="0" lang="en-US" sz="1800" b="0" i="0" u="none" strike="noStrike" kern="1200" cap="none" spc="0" normalizeH="0" baseline="0" noProof="0" dirty="0">
                <a:ln>
                  <a:noFill/>
                </a:ln>
                <a:solidFill>
                  <a:prstClr val="black"/>
                </a:solidFill>
                <a:effectLst/>
                <a:uLnTx/>
                <a:uFillTx/>
                <a:latin typeface="Gotham"/>
                <a:ea typeface="+mn-ea"/>
                <a:cs typeface="+mn-cs"/>
              </a:rPr>
              <a:t>For expertise and contributions to product development</a:t>
            </a:r>
          </a:p>
        </p:txBody>
      </p:sp>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240BA46-A239-4182-96AE-E64481AE1A22}"/>
              </a:ext>
            </a:extLst>
          </p:cNvPr>
          <p:cNvGrpSpPr/>
          <p:nvPr userDrawn="1"/>
        </p:nvGrpSpPr>
        <p:grpSpPr>
          <a:xfrm>
            <a:off x="897146" y="4789716"/>
            <a:ext cx="7847961" cy="2129282"/>
            <a:chOff x="897146" y="4789716"/>
            <a:chExt cx="7847961" cy="2129282"/>
          </a:xfrm>
        </p:grpSpPr>
        <p:pic>
          <p:nvPicPr>
            <p:cNvPr id="35" name="Picture 34" descr="A group of babies&#10;&#10;Description automatically generated with medium confidence">
              <a:extLst>
                <a:ext uri="{FF2B5EF4-FFF2-40B4-BE49-F238E27FC236}">
                  <a16:creationId xmlns:a16="http://schemas.microsoft.com/office/drawing/2014/main" id="{D500CCB6-9ECF-4AAC-8945-16FD6FF75E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908" t="51464" r="4192" b="7125"/>
            <a:stretch/>
          </p:blipFill>
          <p:spPr>
            <a:xfrm>
              <a:off x="897146" y="4789716"/>
              <a:ext cx="6563197" cy="2085060"/>
            </a:xfrm>
            <a:prstGeom prst="rect">
              <a:avLst/>
            </a:prstGeom>
            <a:ln>
              <a:noFill/>
            </a:ln>
            <a:effectLst>
              <a:outerShdw blurRad="292100" dist="139700" dir="2700000" algn="tl" rotWithShape="0">
                <a:srgbClr val="333333">
                  <a:alpha val="65000"/>
                </a:srgbClr>
              </a:outerShdw>
            </a:effectLst>
          </p:spPr>
        </p:pic>
        <p:pic>
          <p:nvPicPr>
            <p:cNvPr id="4" name="Picture 3" descr="A baby sitting on a black background&#10;&#10;Description automatically generated with low confidence">
              <a:extLst>
                <a:ext uri="{FF2B5EF4-FFF2-40B4-BE49-F238E27FC236}">
                  <a16:creationId xmlns:a16="http://schemas.microsoft.com/office/drawing/2014/main" id="{0000B040-9AA0-4448-AF32-1E5F37143EF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598" b="24979"/>
            <a:stretch/>
          </p:blipFill>
          <p:spPr>
            <a:xfrm>
              <a:off x="6880559" y="5000625"/>
              <a:ext cx="1864548" cy="1918373"/>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684803735"/>
      </p:ext>
    </p:extLst>
  </p:cSld>
  <p:clrMapOvr>
    <a:masterClrMapping/>
  </p:clrMapOvr>
  <p:extLst>
    <p:ext uri="{DCECCB84-F9BA-43D5-87BE-67443E8EF086}">
      <p15:sldGuideLst xmlns:p15="http://schemas.microsoft.com/office/powerpoint/2012/main">
        <p15:guide id="1" orient="horz" pos="1152">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D83B322-2C80-4B62-9507-4E78A9F4E6B3}"/>
              </a:ext>
            </a:extLst>
          </p:cNvPr>
          <p:cNvGrpSpPr/>
          <p:nvPr userDrawn="1"/>
        </p:nvGrpSpPr>
        <p:grpSpPr>
          <a:xfrm>
            <a:off x="-2894" y="3163893"/>
            <a:ext cx="9144000" cy="3755105"/>
            <a:chOff x="-2894" y="3163893"/>
            <a:chExt cx="9144000" cy="3755105"/>
          </a:xfrm>
        </p:grpSpPr>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hild jumping in the air&#10;&#10;Description automatically generated with medium confidence">
              <a:extLst>
                <a:ext uri="{FF2B5EF4-FFF2-40B4-BE49-F238E27FC236}">
                  <a16:creationId xmlns:a16="http://schemas.microsoft.com/office/drawing/2014/main" id="{01DB8D1F-5DBC-4AB8-BA28-041C4F3884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675" t="-2533" r="6275" b="9656"/>
            <a:stretch/>
          </p:blipFill>
          <p:spPr>
            <a:xfrm>
              <a:off x="34291" y="3163893"/>
              <a:ext cx="1973043" cy="3671646"/>
            </a:xfrm>
            <a:prstGeom prst="rect">
              <a:avLst/>
            </a:prstGeom>
            <a:ln>
              <a:noFill/>
            </a:ln>
            <a:effectLst>
              <a:outerShdw blurRad="292100" dist="139700" dir="2700000" algn="tl" rotWithShape="0">
                <a:srgbClr val="333333">
                  <a:alpha val="65000"/>
                </a:srgbClr>
              </a:outerShdw>
            </a:effectLst>
          </p:spPr>
        </p:pic>
        <p:pic>
          <p:nvPicPr>
            <p:cNvPr id="12" name="Picture 11" descr="A picture containing dark&#10;&#10;Description automatically generated">
              <a:extLst>
                <a:ext uri="{FF2B5EF4-FFF2-40B4-BE49-F238E27FC236}">
                  <a16:creationId xmlns:a16="http://schemas.microsoft.com/office/drawing/2014/main" id="{207187CC-0100-4A21-866A-60EF6C4DA2A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469" r="10918" b="9127"/>
            <a:stretch/>
          </p:blipFill>
          <p:spPr>
            <a:xfrm>
              <a:off x="6606800" y="5043258"/>
              <a:ext cx="1762504" cy="1712686"/>
            </a:xfrm>
            <a:prstGeom prst="rect">
              <a:avLst/>
            </a:prstGeom>
            <a:ln>
              <a:noFill/>
            </a:ln>
            <a:effectLst>
              <a:outerShdw blurRad="292100" dist="139700" dir="2700000" algn="tl" rotWithShape="0">
                <a:srgbClr val="333333">
                  <a:alpha val="65000"/>
                </a:srgbClr>
              </a:outerShdw>
            </a:effectLst>
          </p:spPr>
        </p:pic>
        <p:pic>
          <p:nvPicPr>
            <p:cNvPr id="18" name="Picture 17" descr="A baby in a blue dress&#10;&#10;Description automatically generated with medium confidence">
              <a:extLst>
                <a:ext uri="{FF2B5EF4-FFF2-40B4-BE49-F238E27FC236}">
                  <a16:creationId xmlns:a16="http://schemas.microsoft.com/office/drawing/2014/main" id="{99773008-B456-4A87-A4A8-DD015A1987C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7523" t="9308" r="28926"/>
            <a:stretch/>
          </p:blipFill>
          <p:spPr>
            <a:xfrm>
              <a:off x="1717831" y="3364280"/>
              <a:ext cx="1375306" cy="3493720"/>
            </a:xfrm>
            <a:prstGeom prst="rect">
              <a:avLst/>
            </a:prstGeom>
            <a:ln>
              <a:noFill/>
            </a:ln>
            <a:effectLst>
              <a:outerShdw blurRad="292100" dist="139700" dir="2700000" algn="tl" rotWithShape="0">
                <a:srgbClr val="333333">
                  <a:alpha val="65000"/>
                </a:srgbClr>
              </a:outerShdw>
            </a:effectLst>
          </p:spPr>
        </p:pic>
        <p:pic>
          <p:nvPicPr>
            <p:cNvPr id="20" name="Picture 19" descr="A group of children posing for a photo&#10;&#10;Description automatically generated with low confidence">
              <a:extLst>
                <a:ext uri="{FF2B5EF4-FFF2-40B4-BE49-F238E27FC236}">
                  <a16:creationId xmlns:a16="http://schemas.microsoft.com/office/drawing/2014/main" id="{6926BB06-8909-4281-A22A-A1183DD4F41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6062" t="9502" r="19685" b="9224"/>
            <a:stretch/>
          </p:blipFill>
          <p:spPr>
            <a:xfrm>
              <a:off x="2522687" y="3235521"/>
              <a:ext cx="4269188" cy="3600018"/>
            </a:xfrm>
            <a:prstGeom prst="rect">
              <a:avLst/>
            </a:prstGeom>
            <a:ln>
              <a:noFill/>
            </a:ln>
            <a:effectLst>
              <a:outerShdw blurRad="292100" dist="139700" dir="2700000" algn="tl" rotWithShape="0">
                <a:srgbClr val="333333">
                  <a:alpha val="65000"/>
                </a:srgbClr>
              </a:outerShdw>
            </a:effectLst>
          </p:spPr>
        </p:pic>
      </p:grpSp>
      <p:sp>
        <p:nvSpPr>
          <p:cNvPr id="24" name="Title Placeholder 1">
            <a:extLst>
              <a:ext uri="{FF2B5EF4-FFF2-40B4-BE49-F238E27FC236}">
                <a16:creationId xmlns:a16="http://schemas.microsoft.com/office/drawing/2014/main" id="{08BABDC3-BC90-43ED-ACF1-9632B3001D25}"/>
              </a:ext>
            </a:extLst>
          </p:cNvPr>
          <p:cNvSpPr txBox="1">
            <a:spLocks/>
          </p:cNvSpPr>
          <p:nvPr userDrawn="1"/>
        </p:nvSpPr>
        <p:spPr>
          <a:xfrm>
            <a:off x="870858" y="1705414"/>
            <a:ext cx="7498446" cy="138648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dirty="0">
                <a:solidFill>
                  <a:srgbClr val="00426A"/>
                </a:solidFill>
              </a:rPr>
              <a:t>Best practices for physical activity in </a:t>
            </a:r>
            <a:r>
              <a:rPr lang="en-US" dirty="0" err="1">
                <a:solidFill>
                  <a:srgbClr val="00426A"/>
                </a:solidFill>
              </a:rPr>
              <a:t>ECE</a:t>
            </a:r>
            <a:r>
              <a:rPr lang="en-US" dirty="0">
                <a:solidFill>
                  <a:srgbClr val="00426A"/>
                </a:solidFill>
              </a:rPr>
              <a:t> settings</a:t>
            </a:r>
          </a:p>
        </p:txBody>
      </p:sp>
      <p:sp>
        <p:nvSpPr>
          <p:cNvPr id="25" name="Title Placeholder 1">
            <a:extLst>
              <a:ext uri="{FF2B5EF4-FFF2-40B4-BE49-F238E27FC236}">
                <a16:creationId xmlns:a16="http://schemas.microsoft.com/office/drawing/2014/main" id="{7A30B4DC-1B0E-4FB3-8876-52F3337EC600}"/>
              </a:ext>
            </a:extLst>
          </p:cNvPr>
          <p:cNvSpPr txBox="1">
            <a:spLocks/>
          </p:cNvSpPr>
          <p:nvPr userDrawn="1"/>
        </p:nvSpPr>
        <p:spPr>
          <a:xfrm>
            <a:off x="914402" y="1138901"/>
            <a:ext cx="2481943" cy="5665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sz="2800" dirty="0">
                <a:solidFill>
                  <a:srgbClr val="00426A"/>
                </a:solidFill>
                <a:latin typeface="Gotham Thin" pitchFamily="50" charset="0"/>
              </a:rPr>
              <a:t>Session 2:</a:t>
            </a:r>
          </a:p>
        </p:txBody>
      </p:sp>
      <p:sp>
        <p:nvSpPr>
          <p:cNvPr id="13" name="Title Placeholder 1">
            <a:extLst>
              <a:ext uri="{FF2B5EF4-FFF2-40B4-BE49-F238E27FC236}">
                <a16:creationId xmlns:a16="http://schemas.microsoft.com/office/drawing/2014/main" id="{1EC34982-02B1-4401-B3D8-6577358B9A5C}"/>
              </a:ext>
            </a:extLst>
          </p:cNvPr>
          <p:cNvSpPr txBox="1">
            <a:spLocks/>
          </p:cNvSpPr>
          <p:nvPr userDrawn="1"/>
        </p:nvSpPr>
        <p:spPr>
          <a:xfrm>
            <a:off x="6791875" y="3346317"/>
            <a:ext cx="1973044" cy="158780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sz="3600" dirty="0">
                <a:solidFill>
                  <a:srgbClr val="00426A"/>
                </a:solidFill>
                <a:latin typeface="Gotham Thin" pitchFamily="50" charset="0"/>
              </a:rPr>
              <a:t>Time and space</a:t>
            </a:r>
          </a:p>
        </p:txBody>
      </p:sp>
    </p:spTree>
    <p:extLst>
      <p:ext uri="{BB962C8B-B14F-4D97-AF65-F5344CB8AC3E}">
        <p14:creationId xmlns:p14="http://schemas.microsoft.com/office/powerpoint/2010/main" val="3254482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2pPr marL="739775" indent="-282575">
              <a:buFont typeface="Symbol" panose="05050102010706020507" pitchFamily="18" charset="2"/>
              <a:buChar char="¾"/>
              <a:defRPr/>
            </a:lvl2pPr>
            <a:lvl4pPr marL="1435100" indent="-228600">
              <a:defRPr/>
            </a:lvl4p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2pPr marL="739775" indent="-282575">
              <a:buFont typeface="Symbol" panose="05050102010706020507" pitchFamily="18" charset="2"/>
              <a:buChar char="¾"/>
              <a:defRPr/>
            </a:lvl2pPr>
            <a:lvl4pPr marL="1371600" indent="-228600">
              <a:defRPr/>
            </a:lvl4p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886F39A7-01C2-485B-BAF2-9B85B75ED9BB}"/>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7744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97BDDF6F-1E3F-4302-B077-41D13854A4EC}"/>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9508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99217"/>
          </a:xfrm>
        </p:spPr>
        <p:txBody>
          <a:bodyPr>
            <a:normAutofit/>
          </a:bodyPr>
          <a:lstStyle>
            <a:lvl1pPr>
              <a:defRPr sz="4000" b="1">
                <a:latin typeface="Gotham" panose="02000504050000020004"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marL="406400" indent="-406400">
              <a:buClr>
                <a:srgbClr val="C4C4C4"/>
              </a:buClr>
              <a:buFont typeface="Monotype Sorts" panose="01010601010101010101" pitchFamily="2" charset="2"/>
              <a:buChar char=""/>
              <a:tabLst>
                <a:tab pos="406400" algn="l"/>
              </a:tabLst>
              <a:defRPr b="1">
                <a:latin typeface="Gotham" panose="02000504050000020004" pitchFamily="2" charset="0"/>
              </a:defRPr>
            </a:lvl1pPr>
            <a:lvl2pPr marL="798513" indent="-341313">
              <a:buFont typeface="Symbol" panose="05050102010706020507" pitchFamily="18" charset="2"/>
              <a:buChar char=""/>
              <a:tabLst>
                <a:tab pos="798513" algn="l"/>
              </a:tabLst>
              <a:defRPr>
                <a:latin typeface="Gotham" panose="02000504050000020004" pitchFamily="2" charset="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43494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Rectangle 5">
            <a:extLst>
              <a:ext uri="{FF2B5EF4-FFF2-40B4-BE49-F238E27FC236}">
                <a16:creationId xmlns:a16="http://schemas.microsoft.com/office/drawing/2014/main" id="{94DAB12B-BB8D-435E-BDF8-80FFFC1C4987}"/>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5464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A9D758-9089-44D9-9DAF-EB535BAA4BBE}"/>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7404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79F21B4E-04F8-4F16-8C19-F1E3F73D3052}"/>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090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47DBC82B-234D-436A-8D43-4256189FF1B1}"/>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5618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26528AB9-CDF9-40EC-B2E1-AEC82534E48B}"/>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0729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EC2133B9-D59C-4BDF-ADDC-8BB66BE86725}"/>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8553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7A30B4DC-1B0E-4FB3-8876-52F3337EC600}"/>
              </a:ext>
            </a:extLst>
          </p:cNvPr>
          <p:cNvSpPr txBox="1">
            <a:spLocks/>
          </p:cNvSpPr>
          <p:nvPr userDrawn="1"/>
        </p:nvSpPr>
        <p:spPr>
          <a:xfrm>
            <a:off x="614136" y="1097418"/>
            <a:ext cx="3526969" cy="566512"/>
          </a:xfrm>
          <a:prstGeom prst="rect">
            <a:avLst/>
          </a:prstGeom>
        </p:spPr>
        <p:txBody>
          <a:bodyPr vert="horz" lIns="91440" tIns="45720" rIns="91440" bIns="45720" rtlCol="0" anchor="t" anchorCtr="0">
            <a:normAutofit fontScale="92500"/>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sz="2800" dirty="0">
                <a:solidFill>
                  <a:srgbClr val="00426A"/>
                </a:solidFill>
                <a:latin typeface="Gotham Thin" pitchFamily="50" charset="0"/>
              </a:rPr>
              <a:t>We especially thank:</a:t>
            </a:r>
          </a:p>
        </p:txBody>
      </p:sp>
      <p:sp>
        <p:nvSpPr>
          <p:cNvPr id="29" name="Title Placeholder 1">
            <a:extLst>
              <a:ext uri="{FF2B5EF4-FFF2-40B4-BE49-F238E27FC236}">
                <a16:creationId xmlns:a16="http://schemas.microsoft.com/office/drawing/2014/main" id="{EEBC6DB1-DA3F-4463-ABBA-772A06969573}"/>
              </a:ext>
            </a:extLst>
          </p:cNvPr>
          <p:cNvSpPr txBox="1">
            <a:spLocks/>
          </p:cNvSpPr>
          <p:nvPr userDrawn="1"/>
        </p:nvSpPr>
        <p:spPr>
          <a:xfrm>
            <a:off x="662447" y="1691817"/>
            <a:ext cx="3735383" cy="388008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marL="347663" marR="0" lvl="0" indent="-347663" algn="l" defTabSz="914400" rtl="0" eaLnBrk="1" fontAlgn="auto" latinLnBrk="0" hangingPunct="1">
              <a:lnSpc>
                <a:spcPts val="2300"/>
              </a:lnSpc>
              <a:spcBef>
                <a:spcPts val="1000"/>
              </a:spcBef>
              <a:spcAft>
                <a:spcPts val="0"/>
              </a:spcAft>
              <a:buClr>
                <a:srgbClr val="00426A"/>
              </a:buClr>
              <a:buSzPct val="80000"/>
              <a:buFont typeface="Monotype Sorts" panose="01010601010101010101" pitchFamily="2" charset="2"/>
              <a:buChar char="n"/>
              <a:tabLst>
                <a:tab pos="347663" algn="l"/>
              </a:tabLst>
              <a:defRPr/>
            </a:pPr>
            <a:r>
              <a:rPr kumimoji="0" lang="en-US" sz="1800" b="1" i="0" u="none" strike="noStrike" kern="1200" cap="none" spc="0" normalizeH="0" baseline="0" noProof="0" dirty="0">
                <a:ln>
                  <a:noFill/>
                </a:ln>
                <a:solidFill>
                  <a:prstClr val="black"/>
                </a:solidFill>
                <a:effectLst/>
                <a:uLnTx/>
                <a:uFillTx/>
                <a:latin typeface="Gotham"/>
                <a:ea typeface="+mn-ea"/>
                <a:cs typeface="+mn-cs"/>
              </a:rPr>
              <a:t>Centers for Disease Control and Prevention (CDC) </a:t>
            </a:r>
          </a:p>
          <a:p>
            <a:pPr marL="347663" marR="0" lvl="1" indent="0" algn="l" defTabSz="914400" rtl="0" eaLnBrk="1" fontAlgn="auto" latinLnBrk="0" hangingPunct="1">
              <a:lnSpc>
                <a:spcPts val="2000"/>
              </a:lnSpc>
              <a:spcBef>
                <a:spcPts val="0"/>
              </a:spcBef>
              <a:spcAft>
                <a:spcPts val="3000"/>
              </a:spcAft>
              <a:buClr>
                <a:srgbClr val="00426A"/>
              </a:buClr>
              <a:buSzPct val="80000"/>
              <a:buFont typeface="Monotype Sorts" panose="01010601010101010101" pitchFamily="2" charset="2"/>
              <a:buNone/>
              <a:tabLst/>
              <a:defRPr/>
            </a:pPr>
            <a:r>
              <a:rPr kumimoji="0" lang="en-US" sz="1800" b="0" i="0" u="none" strike="noStrike" kern="1200" cap="none" spc="0" normalizeH="0" baseline="0" noProof="0" dirty="0">
                <a:ln>
                  <a:noFill/>
                </a:ln>
                <a:solidFill>
                  <a:prstClr val="black"/>
                </a:solidFill>
                <a:effectLst/>
                <a:uLnTx/>
                <a:uFillTx/>
                <a:latin typeface="Gotham"/>
                <a:ea typeface="+mn-ea"/>
                <a:cs typeface="+mn-cs"/>
              </a:rPr>
              <a:t>For generous funding support and expertise </a:t>
            </a:r>
          </a:p>
          <a:p>
            <a:pPr marL="347663" marR="0" lvl="0" indent="-347663" algn="l" defTabSz="914400" rtl="0" eaLnBrk="1" fontAlgn="auto" latinLnBrk="0" hangingPunct="1">
              <a:lnSpc>
                <a:spcPts val="2300"/>
              </a:lnSpc>
              <a:spcBef>
                <a:spcPts val="1000"/>
              </a:spcBef>
              <a:spcAft>
                <a:spcPts val="0"/>
              </a:spcAft>
              <a:buClr>
                <a:srgbClr val="00426A"/>
              </a:buClr>
              <a:buSzPct val="80000"/>
              <a:buFont typeface="Monotype Sorts" panose="01010601010101010101" pitchFamily="2" charset="2"/>
              <a:buChar char="n"/>
              <a:tabLst>
                <a:tab pos="347663" algn="l"/>
              </a:tabLst>
              <a:defRPr/>
            </a:pPr>
            <a:r>
              <a:rPr kumimoji="0" lang="en-US" sz="1800" b="1" i="0" u="none" strike="noStrike" kern="1200" cap="none" spc="0" normalizeH="0" baseline="0" noProof="0" dirty="0">
                <a:ln>
                  <a:noFill/>
                </a:ln>
                <a:solidFill>
                  <a:prstClr val="black"/>
                </a:solidFill>
                <a:effectLst/>
                <a:uLnTx/>
                <a:uFillTx/>
                <a:latin typeface="Gotham"/>
                <a:ea typeface="+mn-ea"/>
                <a:cs typeface="+mn-cs"/>
              </a:rPr>
              <a:t>Nemours Children’s Health</a:t>
            </a:r>
          </a:p>
          <a:p>
            <a:pPr marL="347663" marR="0" lvl="1" indent="0" algn="l" defTabSz="914400" rtl="0" eaLnBrk="1" fontAlgn="auto" latinLnBrk="0" hangingPunct="1">
              <a:lnSpc>
                <a:spcPts val="2000"/>
              </a:lnSpc>
              <a:spcBef>
                <a:spcPts val="0"/>
              </a:spcBef>
              <a:spcAft>
                <a:spcPts val="0"/>
              </a:spcAft>
              <a:buClr>
                <a:srgbClr val="00426A"/>
              </a:buClr>
              <a:buSzPct val="80000"/>
              <a:buFont typeface="Monotype Sorts" panose="01010601010101010101" pitchFamily="2" charset="2"/>
              <a:buNone/>
              <a:tabLst/>
              <a:defRPr/>
            </a:pPr>
            <a:r>
              <a:rPr kumimoji="0" lang="en-US" sz="1800" b="0" i="0" u="none" strike="noStrike" kern="1200" cap="none" spc="0" normalizeH="0" baseline="0" noProof="0" dirty="0">
                <a:ln>
                  <a:noFill/>
                </a:ln>
                <a:solidFill>
                  <a:prstClr val="black"/>
                </a:solidFill>
                <a:effectLst/>
                <a:uLnTx/>
                <a:uFillTx/>
                <a:latin typeface="Gotham"/>
                <a:ea typeface="+mn-ea"/>
                <a:cs typeface="+mn-cs"/>
              </a:rPr>
              <a:t>For expertise, product development, materials and support </a:t>
            </a:r>
          </a:p>
        </p:txBody>
      </p:sp>
      <p:sp>
        <p:nvSpPr>
          <p:cNvPr id="30" name="Title Placeholder 1">
            <a:extLst>
              <a:ext uri="{FF2B5EF4-FFF2-40B4-BE49-F238E27FC236}">
                <a16:creationId xmlns:a16="http://schemas.microsoft.com/office/drawing/2014/main" id="{092D377E-3E62-4BAC-BD1D-E3E9D07D242D}"/>
              </a:ext>
            </a:extLst>
          </p:cNvPr>
          <p:cNvSpPr txBox="1">
            <a:spLocks/>
          </p:cNvSpPr>
          <p:nvPr userDrawn="1"/>
        </p:nvSpPr>
        <p:spPr>
          <a:xfrm>
            <a:off x="4746171" y="1691817"/>
            <a:ext cx="4397829" cy="388008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marL="347663" marR="0" lvl="0" indent="-347663" algn="l" defTabSz="914400" rtl="0" eaLnBrk="1" fontAlgn="auto" latinLnBrk="0" hangingPunct="1">
              <a:lnSpc>
                <a:spcPts val="2300"/>
              </a:lnSpc>
              <a:spcBef>
                <a:spcPts val="1000"/>
              </a:spcBef>
              <a:spcAft>
                <a:spcPts val="0"/>
              </a:spcAft>
              <a:buClr>
                <a:srgbClr val="00426A"/>
              </a:buClr>
              <a:buSzPct val="80000"/>
              <a:buFont typeface="Monotype Sorts" panose="01010601010101010101" pitchFamily="2" charset="2"/>
              <a:buChar char="n"/>
              <a:tabLst>
                <a:tab pos="347663" algn="l"/>
              </a:tabLst>
              <a:defRPr/>
            </a:pPr>
            <a:r>
              <a:rPr kumimoji="0" lang="en-US" sz="1800" b="1" i="0" u="none" strike="noStrike" kern="1200" cap="none" spc="0" normalizeH="0" baseline="0" noProof="0" dirty="0">
                <a:ln>
                  <a:noFill/>
                </a:ln>
                <a:solidFill>
                  <a:prstClr val="black"/>
                </a:solidFill>
                <a:effectLst/>
                <a:uLnTx/>
                <a:uFillTx/>
                <a:latin typeface="Gotham"/>
                <a:ea typeface="+mn-ea"/>
                <a:cs typeface="+mn-cs"/>
              </a:rPr>
              <a:t>Dr. Diane Craft: Preschool Physical Activity Consultant </a:t>
            </a:r>
          </a:p>
          <a:p>
            <a:pPr marL="347663" marR="0" lvl="1" indent="0" algn="l" defTabSz="914400" rtl="0" eaLnBrk="1" fontAlgn="auto" latinLnBrk="0" hangingPunct="1">
              <a:lnSpc>
                <a:spcPts val="2000"/>
              </a:lnSpc>
              <a:spcBef>
                <a:spcPts val="0"/>
              </a:spcBef>
              <a:spcAft>
                <a:spcPts val="3000"/>
              </a:spcAft>
              <a:buClr>
                <a:srgbClr val="00426A"/>
              </a:buClr>
              <a:buSzPct val="80000"/>
              <a:buFont typeface="Monotype Sorts" panose="01010601010101010101" pitchFamily="2" charset="2"/>
              <a:buNone/>
              <a:tabLst/>
              <a:defRPr/>
            </a:pPr>
            <a:r>
              <a:rPr kumimoji="0" lang="en-US" sz="1800" b="0" i="0" u="none" strike="noStrike" kern="1200" cap="none" spc="0" normalizeH="0" baseline="0" noProof="0" dirty="0">
                <a:ln>
                  <a:noFill/>
                </a:ln>
                <a:solidFill>
                  <a:prstClr val="black"/>
                </a:solidFill>
                <a:effectLst/>
                <a:uLnTx/>
                <a:uFillTx/>
                <a:latin typeface="Gotham"/>
                <a:ea typeface="+mn-ea"/>
                <a:cs typeface="+mn-cs"/>
              </a:rPr>
              <a:t>For expertise and contributions to product development </a:t>
            </a:r>
          </a:p>
          <a:p>
            <a:pPr marL="347663" marR="0" lvl="0" indent="-347663" algn="l" defTabSz="914400" rtl="0" eaLnBrk="1" fontAlgn="auto" latinLnBrk="0" hangingPunct="1">
              <a:lnSpc>
                <a:spcPts val="2300"/>
              </a:lnSpc>
              <a:spcBef>
                <a:spcPts val="1000"/>
              </a:spcBef>
              <a:spcAft>
                <a:spcPts val="0"/>
              </a:spcAft>
              <a:buClr>
                <a:srgbClr val="00426A"/>
              </a:buClr>
              <a:buSzPct val="80000"/>
              <a:buFont typeface="Monotype Sorts" panose="01010601010101010101" pitchFamily="2" charset="2"/>
              <a:buChar char="n"/>
              <a:tabLst>
                <a:tab pos="347663" algn="l"/>
              </a:tabLst>
              <a:defRPr/>
            </a:pPr>
            <a:r>
              <a:rPr kumimoji="0" lang="en-US" sz="1800" b="1" i="0" u="none" strike="noStrike" kern="1200" cap="none" spc="0" normalizeH="0" baseline="0" noProof="0" dirty="0">
                <a:ln>
                  <a:noFill/>
                </a:ln>
                <a:solidFill>
                  <a:prstClr val="black"/>
                </a:solidFill>
                <a:effectLst/>
                <a:uLnTx/>
                <a:uFillTx/>
                <a:latin typeface="Gotham"/>
                <a:ea typeface="+mn-ea"/>
                <a:cs typeface="+mn-cs"/>
              </a:rPr>
              <a:t>Katherine </a:t>
            </a:r>
            <a:r>
              <a:rPr kumimoji="0" lang="en-US" sz="1800" b="1" i="0" u="none" strike="noStrike" kern="1200" cap="none" spc="0" normalizeH="0" baseline="0" noProof="0" dirty="0" err="1">
                <a:ln>
                  <a:noFill/>
                </a:ln>
                <a:solidFill>
                  <a:prstClr val="black"/>
                </a:solidFill>
                <a:effectLst/>
                <a:uLnTx/>
                <a:uFillTx/>
                <a:latin typeface="Gotham"/>
                <a:ea typeface="+mn-ea"/>
                <a:cs typeface="+mn-cs"/>
              </a:rPr>
              <a:t>Falen</a:t>
            </a:r>
            <a:r>
              <a:rPr kumimoji="0" lang="en-US" sz="1800" b="1" i="0" u="none" strike="noStrike" kern="1200" cap="none" spc="0" normalizeH="0" baseline="0" noProof="0" dirty="0">
                <a:ln>
                  <a:noFill/>
                </a:ln>
                <a:solidFill>
                  <a:prstClr val="black"/>
                </a:solidFill>
                <a:effectLst/>
                <a:uLnTx/>
                <a:uFillTx/>
                <a:latin typeface="Gotham"/>
                <a:ea typeface="+mn-ea"/>
                <a:cs typeface="+mn-cs"/>
              </a:rPr>
              <a:t>, MEd: Infant/Toddler Consultant </a:t>
            </a:r>
          </a:p>
          <a:p>
            <a:pPr marL="347663" marR="0" lvl="1" indent="0" algn="l" defTabSz="914400" rtl="0" eaLnBrk="1" fontAlgn="auto" latinLnBrk="0" hangingPunct="1">
              <a:lnSpc>
                <a:spcPts val="2000"/>
              </a:lnSpc>
              <a:spcBef>
                <a:spcPts val="0"/>
              </a:spcBef>
              <a:spcAft>
                <a:spcPts val="0"/>
              </a:spcAft>
              <a:buClr>
                <a:srgbClr val="00426A"/>
              </a:buClr>
              <a:buSzPct val="80000"/>
              <a:buFont typeface="Monotype Sorts" panose="01010601010101010101" pitchFamily="2" charset="2"/>
              <a:buNone/>
              <a:tabLst>
                <a:tab pos="682625" algn="l"/>
              </a:tabLst>
              <a:defRPr/>
            </a:pPr>
            <a:r>
              <a:rPr kumimoji="0" lang="en-US" sz="1800" b="0" i="0" u="none" strike="noStrike" kern="1200" cap="none" spc="0" normalizeH="0" baseline="0" noProof="0" dirty="0">
                <a:ln>
                  <a:noFill/>
                </a:ln>
                <a:solidFill>
                  <a:prstClr val="black"/>
                </a:solidFill>
                <a:effectLst/>
                <a:uLnTx/>
                <a:uFillTx/>
                <a:latin typeface="Gotham"/>
                <a:ea typeface="+mn-ea"/>
                <a:cs typeface="+mn-cs"/>
              </a:rPr>
              <a:t>For expertise and contributions to product development</a:t>
            </a:r>
          </a:p>
        </p:txBody>
      </p:sp>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325916"/>
      </p:ext>
    </p:extLst>
  </p:cSld>
  <p:clrMapOvr>
    <a:masterClrMapping/>
  </p:clrMapOvr>
  <p:extLst>
    <p:ext uri="{DCECCB84-F9BA-43D5-87BE-67443E8EF086}">
      <p15:sldGuideLst xmlns:p15="http://schemas.microsoft.com/office/powerpoint/2012/main">
        <p15:guide id="1" orient="horz" pos="1152"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7A30B4DC-1B0E-4FB3-8876-52F3337EC600}"/>
              </a:ext>
            </a:extLst>
          </p:cNvPr>
          <p:cNvSpPr txBox="1">
            <a:spLocks/>
          </p:cNvSpPr>
          <p:nvPr userDrawn="1"/>
        </p:nvSpPr>
        <p:spPr>
          <a:xfrm>
            <a:off x="614136" y="1097418"/>
            <a:ext cx="3526969" cy="5665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endParaRPr lang="en-US" sz="2800" dirty="0">
              <a:solidFill>
                <a:srgbClr val="00426A"/>
              </a:solidFill>
              <a:latin typeface="Gotham Thin" pitchFamily="50" charset="0"/>
            </a:endParaRPr>
          </a:p>
        </p:txBody>
      </p:sp>
      <p:sp>
        <p:nvSpPr>
          <p:cNvPr id="29" name="Title Placeholder 1">
            <a:extLst>
              <a:ext uri="{FF2B5EF4-FFF2-40B4-BE49-F238E27FC236}">
                <a16:creationId xmlns:a16="http://schemas.microsoft.com/office/drawing/2014/main" id="{EEBC6DB1-DA3F-4463-ABBA-772A06969573}"/>
              </a:ext>
            </a:extLst>
          </p:cNvPr>
          <p:cNvSpPr txBox="1">
            <a:spLocks/>
          </p:cNvSpPr>
          <p:nvPr userDrawn="1"/>
        </p:nvSpPr>
        <p:spPr>
          <a:xfrm>
            <a:off x="662447" y="1691817"/>
            <a:ext cx="7429993" cy="388008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marL="347663" marR="0" lvl="0" indent="-347663" algn="l" defTabSz="914400" rtl="0" eaLnBrk="1" fontAlgn="auto" latinLnBrk="0" hangingPunct="1">
              <a:lnSpc>
                <a:spcPts val="2300"/>
              </a:lnSpc>
              <a:spcBef>
                <a:spcPts val="1000"/>
              </a:spcBef>
              <a:spcAft>
                <a:spcPts val="0"/>
              </a:spcAft>
              <a:buClr>
                <a:srgbClr val="00426A"/>
              </a:buClr>
              <a:buSzPct val="80000"/>
              <a:buFont typeface="Monotype Sorts" panose="01010601010101010101" pitchFamily="2" charset="2"/>
              <a:buChar char="n"/>
              <a:tabLst>
                <a:tab pos="347663" algn="l"/>
              </a:tabLst>
              <a:defRPr/>
            </a:pPr>
            <a:endParaRPr kumimoji="0" lang="en-US" sz="1800" b="0" i="0" u="none" strike="noStrike" kern="1200" cap="none" spc="0" normalizeH="0" baseline="0" noProof="0" dirty="0">
              <a:ln>
                <a:noFill/>
              </a:ln>
              <a:solidFill>
                <a:prstClr val="black"/>
              </a:solidFill>
              <a:effectLst/>
              <a:uLnTx/>
              <a:uFillTx/>
              <a:latin typeface="Gotham"/>
              <a:ea typeface="+mn-ea"/>
              <a:cs typeface="+mn-cs"/>
            </a:endParaRPr>
          </a:p>
        </p:txBody>
      </p:sp>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8295720"/>
      </p:ext>
    </p:extLst>
  </p:cSld>
  <p:clrMapOvr>
    <a:masterClrMapping/>
  </p:clrMapOvr>
  <p:extLst>
    <p:ext uri="{DCECCB84-F9BA-43D5-87BE-67443E8EF086}">
      <p15:sldGuideLst xmlns:p15="http://schemas.microsoft.com/office/powerpoint/2012/main">
        <p15:guide id="1" orient="horz" pos="1152"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D83B322-2C80-4B62-9507-4E78A9F4E6B3}"/>
              </a:ext>
            </a:extLst>
          </p:cNvPr>
          <p:cNvGrpSpPr/>
          <p:nvPr userDrawn="1"/>
        </p:nvGrpSpPr>
        <p:grpSpPr>
          <a:xfrm>
            <a:off x="-2894" y="3163893"/>
            <a:ext cx="9144000" cy="3755105"/>
            <a:chOff x="-2894" y="3163893"/>
            <a:chExt cx="9144000" cy="3755105"/>
          </a:xfrm>
        </p:grpSpPr>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hild jumping in the air&#10;&#10;Description automatically generated with medium confidence">
              <a:extLst>
                <a:ext uri="{FF2B5EF4-FFF2-40B4-BE49-F238E27FC236}">
                  <a16:creationId xmlns:a16="http://schemas.microsoft.com/office/drawing/2014/main" id="{01DB8D1F-5DBC-4AB8-BA28-041C4F3884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675" t="-2533" r="6275" b="9656"/>
            <a:stretch/>
          </p:blipFill>
          <p:spPr>
            <a:xfrm>
              <a:off x="34291" y="3163893"/>
              <a:ext cx="1973043" cy="3671646"/>
            </a:xfrm>
            <a:prstGeom prst="rect">
              <a:avLst/>
            </a:prstGeom>
            <a:ln>
              <a:noFill/>
            </a:ln>
            <a:effectLst>
              <a:outerShdw blurRad="292100" dist="139700" dir="2700000" algn="tl" rotWithShape="0">
                <a:srgbClr val="333333">
                  <a:alpha val="65000"/>
                </a:srgbClr>
              </a:outerShdw>
            </a:effectLst>
          </p:spPr>
        </p:pic>
        <p:pic>
          <p:nvPicPr>
            <p:cNvPr id="12" name="Picture 11" descr="A picture containing dark&#10;&#10;Description automatically generated">
              <a:extLst>
                <a:ext uri="{FF2B5EF4-FFF2-40B4-BE49-F238E27FC236}">
                  <a16:creationId xmlns:a16="http://schemas.microsoft.com/office/drawing/2014/main" id="{207187CC-0100-4A21-866A-60EF6C4DA2A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469" r="10918" b="9127"/>
            <a:stretch/>
          </p:blipFill>
          <p:spPr>
            <a:xfrm>
              <a:off x="6606800" y="5043258"/>
              <a:ext cx="1762504" cy="1712686"/>
            </a:xfrm>
            <a:prstGeom prst="rect">
              <a:avLst/>
            </a:prstGeom>
            <a:ln>
              <a:noFill/>
            </a:ln>
            <a:effectLst>
              <a:outerShdw blurRad="292100" dist="139700" dir="2700000" algn="tl" rotWithShape="0">
                <a:srgbClr val="333333">
                  <a:alpha val="65000"/>
                </a:srgbClr>
              </a:outerShdw>
            </a:effectLst>
          </p:spPr>
        </p:pic>
        <p:pic>
          <p:nvPicPr>
            <p:cNvPr id="18" name="Picture 17" descr="A baby in a blue dress&#10;&#10;Description automatically generated with medium confidence">
              <a:extLst>
                <a:ext uri="{FF2B5EF4-FFF2-40B4-BE49-F238E27FC236}">
                  <a16:creationId xmlns:a16="http://schemas.microsoft.com/office/drawing/2014/main" id="{99773008-B456-4A87-A4A8-DD015A1987C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7523" t="9308" r="28926"/>
            <a:stretch/>
          </p:blipFill>
          <p:spPr>
            <a:xfrm>
              <a:off x="1717831" y="3364280"/>
              <a:ext cx="1375306" cy="3493720"/>
            </a:xfrm>
            <a:prstGeom prst="rect">
              <a:avLst/>
            </a:prstGeom>
            <a:ln>
              <a:noFill/>
            </a:ln>
            <a:effectLst>
              <a:outerShdw blurRad="292100" dist="139700" dir="2700000" algn="tl" rotWithShape="0">
                <a:srgbClr val="333333">
                  <a:alpha val="65000"/>
                </a:srgbClr>
              </a:outerShdw>
            </a:effectLst>
          </p:spPr>
        </p:pic>
        <p:pic>
          <p:nvPicPr>
            <p:cNvPr id="20" name="Picture 19" descr="A group of children posing for a photo&#10;&#10;Description automatically generated with low confidence">
              <a:extLst>
                <a:ext uri="{FF2B5EF4-FFF2-40B4-BE49-F238E27FC236}">
                  <a16:creationId xmlns:a16="http://schemas.microsoft.com/office/drawing/2014/main" id="{6926BB06-8909-4281-A22A-A1183DD4F41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6062" t="9502" r="19685" b="9224"/>
            <a:stretch/>
          </p:blipFill>
          <p:spPr>
            <a:xfrm>
              <a:off x="2522687" y="3235521"/>
              <a:ext cx="4269188" cy="3600018"/>
            </a:xfrm>
            <a:prstGeom prst="rect">
              <a:avLst/>
            </a:prstGeom>
            <a:ln>
              <a:noFill/>
            </a:ln>
            <a:effectLst>
              <a:outerShdw blurRad="292100" dist="139700" dir="2700000" algn="tl" rotWithShape="0">
                <a:srgbClr val="333333">
                  <a:alpha val="65000"/>
                </a:srgbClr>
              </a:outerShdw>
            </a:effectLst>
          </p:spPr>
        </p:pic>
      </p:grpSp>
      <p:sp>
        <p:nvSpPr>
          <p:cNvPr id="24" name="Title Placeholder 1">
            <a:extLst>
              <a:ext uri="{FF2B5EF4-FFF2-40B4-BE49-F238E27FC236}">
                <a16:creationId xmlns:a16="http://schemas.microsoft.com/office/drawing/2014/main" id="{08BABDC3-BC90-43ED-ACF1-9632B3001D25}"/>
              </a:ext>
            </a:extLst>
          </p:cNvPr>
          <p:cNvSpPr txBox="1">
            <a:spLocks/>
          </p:cNvSpPr>
          <p:nvPr userDrawn="1"/>
        </p:nvSpPr>
        <p:spPr>
          <a:xfrm>
            <a:off x="870858" y="1705414"/>
            <a:ext cx="7498446" cy="138648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dirty="0">
                <a:solidFill>
                  <a:srgbClr val="00426A"/>
                </a:solidFill>
              </a:rPr>
              <a:t>Best practices for physical activity in </a:t>
            </a:r>
            <a:r>
              <a:rPr lang="en-US" dirty="0" err="1">
                <a:solidFill>
                  <a:srgbClr val="00426A"/>
                </a:solidFill>
              </a:rPr>
              <a:t>ECE</a:t>
            </a:r>
            <a:r>
              <a:rPr lang="en-US" dirty="0">
                <a:solidFill>
                  <a:srgbClr val="00426A"/>
                </a:solidFill>
              </a:rPr>
              <a:t> settings</a:t>
            </a:r>
          </a:p>
        </p:txBody>
      </p:sp>
      <p:sp>
        <p:nvSpPr>
          <p:cNvPr id="25" name="Title Placeholder 1">
            <a:extLst>
              <a:ext uri="{FF2B5EF4-FFF2-40B4-BE49-F238E27FC236}">
                <a16:creationId xmlns:a16="http://schemas.microsoft.com/office/drawing/2014/main" id="{7A30B4DC-1B0E-4FB3-8876-52F3337EC600}"/>
              </a:ext>
            </a:extLst>
          </p:cNvPr>
          <p:cNvSpPr txBox="1">
            <a:spLocks/>
          </p:cNvSpPr>
          <p:nvPr userDrawn="1"/>
        </p:nvSpPr>
        <p:spPr>
          <a:xfrm>
            <a:off x="914402" y="1138901"/>
            <a:ext cx="2481943" cy="5665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sz="2800" dirty="0">
                <a:solidFill>
                  <a:srgbClr val="00426A"/>
                </a:solidFill>
                <a:latin typeface="Gotham Thin" pitchFamily="50" charset="0"/>
              </a:rPr>
              <a:t>Session 5:</a:t>
            </a:r>
          </a:p>
        </p:txBody>
      </p:sp>
      <p:sp>
        <p:nvSpPr>
          <p:cNvPr id="13" name="Title Placeholder 1">
            <a:extLst>
              <a:ext uri="{FF2B5EF4-FFF2-40B4-BE49-F238E27FC236}">
                <a16:creationId xmlns:a16="http://schemas.microsoft.com/office/drawing/2014/main" id="{1EC34982-02B1-4401-B3D8-6577358B9A5C}"/>
              </a:ext>
            </a:extLst>
          </p:cNvPr>
          <p:cNvSpPr txBox="1">
            <a:spLocks/>
          </p:cNvSpPr>
          <p:nvPr userDrawn="1"/>
        </p:nvSpPr>
        <p:spPr>
          <a:xfrm>
            <a:off x="6791875" y="3439899"/>
            <a:ext cx="2317834" cy="171268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a:lnSpc>
                <a:spcPts val="2900"/>
              </a:lnSpc>
            </a:pPr>
            <a:r>
              <a:rPr lang="en-US" sz="2400" dirty="0">
                <a:solidFill>
                  <a:srgbClr val="00426A"/>
                </a:solidFill>
                <a:latin typeface="Gotham Thin" pitchFamily="50" charset="0"/>
              </a:rPr>
              <a:t>Goal Setting and Action Planning</a:t>
            </a:r>
          </a:p>
        </p:txBody>
      </p:sp>
    </p:spTree>
    <p:extLst>
      <p:ext uri="{BB962C8B-B14F-4D97-AF65-F5344CB8AC3E}">
        <p14:creationId xmlns:p14="http://schemas.microsoft.com/office/powerpoint/2010/main" val="2245204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2pPr marL="739775" indent="-282575">
              <a:buFont typeface="Symbol" panose="05050102010706020507" pitchFamily="18" charset="2"/>
              <a:buChar char="¾"/>
              <a:defRPr/>
            </a:lvl2pPr>
            <a:lvl4pPr marL="1435100" indent="-228600">
              <a:defRPr/>
            </a:lvl4p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2pPr marL="739775" indent="-282575">
              <a:buFont typeface="Symbol" panose="05050102010706020507" pitchFamily="18" charset="2"/>
              <a:buChar char="¾"/>
              <a:defRPr/>
            </a:lvl2pPr>
            <a:lvl4pPr marL="1371600" indent="-228600">
              <a:defRPr/>
            </a:lvl4p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886F39A7-01C2-485B-BAF2-9B85B75ED9BB}"/>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564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97BDDF6F-1E3F-4302-B077-41D13854A4EC}"/>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8707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Rectangle 5">
            <a:extLst>
              <a:ext uri="{FF2B5EF4-FFF2-40B4-BE49-F238E27FC236}">
                <a16:creationId xmlns:a16="http://schemas.microsoft.com/office/drawing/2014/main" id="{94DAB12B-BB8D-435E-BDF8-80FFFC1C4987}"/>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435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A9D758-9089-44D9-9DAF-EB535BAA4BBE}"/>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2165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92664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96571"/>
            <a:ext cx="7886700" cy="45803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F6B17B3-ACAC-4594-A55A-B7AB5B1B19AD}"/>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9272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86" r:id="rId4"/>
    <p:sldLayoutId id="2147483672"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txStyles>
    <p:title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p:titleStyle>
    <p:body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92664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96571"/>
            <a:ext cx="7886700" cy="45803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F6B17B3-ACAC-4594-A55A-B7AB5B1B19AD}"/>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428782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p:titleStyle>
    <p:body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pjTgt96E_Co"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7067334-4FE4-4E9D-9F98-3310FC696E3D}"/>
              </a:ext>
            </a:extLst>
          </p:cNvPr>
          <p:cNvSpPr>
            <a:spLocks noGrp="1"/>
          </p:cNvSpPr>
          <p:nvPr>
            <p:ph type="subTitle" idx="1"/>
          </p:nvPr>
        </p:nvSpPr>
        <p:spPr>
          <a:xfrm>
            <a:off x="3571586" y="4746170"/>
            <a:ext cx="5174384" cy="827315"/>
          </a:xfrm>
        </p:spPr>
        <p:txBody>
          <a:bodyPr/>
          <a:lstStyle/>
          <a:p>
            <a:r>
              <a:rPr lang="en-US" dirty="0"/>
              <a:t>Insert trainer information here</a:t>
            </a:r>
          </a:p>
        </p:txBody>
      </p:sp>
    </p:spTree>
    <p:extLst>
      <p:ext uri="{BB962C8B-B14F-4D97-AF65-F5344CB8AC3E}">
        <p14:creationId xmlns:p14="http://schemas.microsoft.com/office/powerpoint/2010/main" val="3896264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938E1F2-BBA6-4B93-A1BF-6A280859FD2D}"/>
              </a:ext>
            </a:extLst>
          </p:cNvPr>
          <p:cNvGrpSpPr/>
          <p:nvPr/>
        </p:nvGrpSpPr>
        <p:grpSpPr>
          <a:xfrm>
            <a:off x="0" y="-1"/>
            <a:ext cx="9144000" cy="6642101"/>
            <a:chOff x="0" y="-1"/>
            <a:chExt cx="9144000" cy="6642101"/>
          </a:xfrm>
        </p:grpSpPr>
        <p:pic>
          <p:nvPicPr>
            <p:cNvPr id="7" name="Picture 6">
              <a:extLst>
                <a:ext uri="{FF2B5EF4-FFF2-40B4-BE49-F238E27FC236}">
                  <a16:creationId xmlns:a16="http://schemas.microsoft.com/office/drawing/2014/main" id="{49262CA7-DB39-49E3-9727-6DAD9564C1BE}"/>
                </a:ext>
              </a:extLst>
            </p:cNvPr>
            <p:cNvPicPr>
              <a:picLocks noChangeAspect="1"/>
            </p:cNvPicPr>
            <p:nvPr/>
          </p:nvPicPr>
          <p:blipFill rotWithShape="1">
            <a:blip r:embed="rId3">
              <a:extLst>
                <a:ext uri="{28A0092B-C50C-407E-A947-70E740481C1C}">
                  <a14:useLocalDpi xmlns:a14="http://schemas.microsoft.com/office/drawing/2010/main" val="0"/>
                </a:ext>
              </a:extLst>
            </a:blip>
            <a:srcRect l="16497" t="487" r="20542" b="997"/>
            <a:stretch/>
          </p:blipFill>
          <p:spPr>
            <a:xfrm>
              <a:off x="3278839" y="-1"/>
              <a:ext cx="5865161" cy="6642101"/>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B537755C-6C89-44C4-B13D-46ED5CA2BCB0}"/>
                </a:ext>
              </a:extLst>
            </p:cNvPr>
            <p:cNvSpPr/>
            <p:nvPr/>
          </p:nvSpPr>
          <p:spPr>
            <a:xfrm flipH="1">
              <a:off x="0" y="-1"/>
              <a:ext cx="8305800" cy="6642101"/>
            </a:xfrm>
            <a:prstGeom prst="rect">
              <a:avLst/>
            </a:prstGeom>
            <a:gradFill flip="none" rotWithShape="1">
              <a:gsLst>
                <a:gs pos="36000">
                  <a:srgbClr val="FFFFFF"/>
                </a:gs>
                <a:gs pos="0">
                  <a:srgbClr val="F9F9F9">
                    <a:alpha val="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16C04A72-A487-4E66-88BF-99B3B0778AB1}"/>
              </a:ext>
            </a:extLst>
          </p:cNvPr>
          <p:cNvSpPr>
            <a:spLocks noGrp="1"/>
          </p:cNvSpPr>
          <p:nvPr>
            <p:ph type="title"/>
          </p:nvPr>
        </p:nvSpPr>
        <p:spPr>
          <a:xfrm>
            <a:off x="546100" y="377058"/>
            <a:ext cx="3683000" cy="1172342"/>
          </a:xfrm>
        </p:spPr>
        <p:txBody>
          <a:bodyPr>
            <a:noAutofit/>
          </a:bodyPr>
          <a:lstStyle/>
          <a:p>
            <a:r>
              <a:rPr lang="en-US" sz="3400">
                <a:latin typeface="Gotham Black" pitchFamily="50" charset="0"/>
              </a:rPr>
              <a:t>How </a:t>
            </a:r>
            <a:r>
              <a:rPr lang="en-US" sz="3400" dirty="0">
                <a:latin typeface="Gotham Black" pitchFamily="50" charset="0"/>
              </a:rPr>
              <a:t>do you identify goals?</a:t>
            </a:r>
          </a:p>
        </p:txBody>
      </p:sp>
      <p:sp>
        <p:nvSpPr>
          <p:cNvPr id="3" name="Content Placeholder 2">
            <a:extLst>
              <a:ext uri="{FF2B5EF4-FFF2-40B4-BE49-F238E27FC236}">
                <a16:creationId xmlns:a16="http://schemas.microsoft.com/office/drawing/2014/main" id="{6C9ABDE6-3D4E-425E-94D5-5A47757BAE82}"/>
              </a:ext>
            </a:extLst>
          </p:cNvPr>
          <p:cNvSpPr>
            <a:spLocks noGrp="1"/>
          </p:cNvSpPr>
          <p:nvPr>
            <p:ph idx="1"/>
          </p:nvPr>
        </p:nvSpPr>
        <p:spPr>
          <a:xfrm>
            <a:off x="546100" y="1671484"/>
            <a:ext cx="4191000" cy="4919816"/>
          </a:xfrm>
        </p:spPr>
        <p:txBody>
          <a:bodyPr>
            <a:noAutofit/>
          </a:bodyPr>
          <a:lstStyle/>
          <a:p>
            <a:pPr>
              <a:lnSpc>
                <a:spcPts val="2000"/>
              </a:lnSpc>
              <a:spcAft>
                <a:spcPts val="1200"/>
              </a:spcAft>
              <a:buClrTx/>
              <a:buFont typeface="Monotype Sorts" panose="01010601010101010101" pitchFamily="2" charset="2"/>
              <a:buChar char="n"/>
            </a:pPr>
            <a:r>
              <a:rPr lang="en-US" sz="1800" b="0" dirty="0"/>
              <a:t>Review the best practices for physical activity </a:t>
            </a:r>
          </a:p>
          <a:p>
            <a:pPr>
              <a:lnSpc>
                <a:spcPts val="2000"/>
              </a:lnSpc>
              <a:spcAft>
                <a:spcPts val="1200"/>
              </a:spcAft>
              <a:buClrTx/>
              <a:buFont typeface="Monotype Sorts" panose="01010601010101010101" pitchFamily="2" charset="2"/>
              <a:buChar char="n"/>
            </a:pPr>
            <a:r>
              <a:rPr lang="en-US" sz="1800" b="0" dirty="0"/>
              <a:t>Think about which best practices you currently have in place and why you would like to improve your physical activity practices</a:t>
            </a:r>
          </a:p>
          <a:p>
            <a:pPr>
              <a:lnSpc>
                <a:spcPts val="2000"/>
              </a:lnSpc>
              <a:spcAft>
                <a:spcPts val="1200"/>
              </a:spcAft>
              <a:buClrTx/>
              <a:buFont typeface="Monotype Sorts" panose="01010601010101010101" pitchFamily="2" charset="2"/>
              <a:buChar char="n"/>
            </a:pPr>
            <a:r>
              <a:rPr lang="en-US" sz="1800" b="0" dirty="0"/>
              <a:t>Use your Wellness Workbook Self-Assessment results and Warm-Up Log to identify your strengths and areas of improvement</a:t>
            </a:r>
          </a:p>
          <a:p>
            <a:pPr>
              <a:lnSpc>
                <a:spcPts val="2000"/>
              </a:lnSpc>
              <a:spcAft>
                <a:spcPts val="1200"/>
              </a:spcAft>
              <a:buClrTx/>
              <a:buFont typeface="Monotype Sorts" panose="01010601010101010101" pitchFamily="2" charset="2"/>
              <a:buChar char="n"/>
            </a:pPr>
            <a:r>
              <a:rPr lang="en-US" sz="1800" b="0" dirty="0"/>
              <a:t>Identify a goal you would like to work on in your program </a:t>
            </a:r>
          </a:p>
        </p:txBody>
      </p:sp>
    </p:spTree>
    <p:extLst>
      <p:ext uri="{BB962C8B-B14F-4D97-AF65-F5344CB8AC3E}">
        <p14:creationId xmlns:p14="http://schemas.microsoft.com/office/powerpoint/2010/main" val="7090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4A72-A487-4E66-88BF-99B3B0778AB1}"/>
              </a:ext>
            </a:extLst>
          </p:cNvPr>
          <p:cNvSpPr>
            <a:spLocks noGrp="1"/>
          </p:cNvSpPr>
          <p:nvPr>
            <p:ph type="title"/>
          </p:nvPr>
        </p:nvSpPr>
        <p:spPr>
          <a:xfrm>
            <a:off x="546100" y="377058"/>
            <a:ext cx="4419600" cy="727842"/>
          </a:xfrm>
        </p:spPr>
        <p:txBody>
          <a:bodyPr>
            <a:noAutofit/>
          </a:bodyPr>
          <a:lstStyle/>
          <a:p>
            <a:r>
              <a:rPr lang="en-US" sz="2800" dirty="0">
                <a:latin typeface="Gotham Black" pitchFamily="50" charset="0"/>
              </a:rPr>
              <a:t>SMART GOALS</a:t>
            </a:r>
          </a:p>
        </p:txBody>
      </p:sp>
      <p:sp>
        <p:nvSpPr>
          <p:cNvPr id="3" name="Content Placeholder 2">
            <a:extLst>
              <a:ext uri="{FF2B5EF4-FFF2-40B4-BE49-F238E27FC236}">
                <a16:creationId xmlns:a16="http://schemas.microsoft.com/office/drawing/2014/main" id="{6C9ABDE6-3D4E-425E-94D5-5A47757BAE82}"/>
              </a:ext>
            </a:extLst>
          </p:cNvPr>
          <p:cNvSpPr>
            <a:spLocks noGrp="1"/>
          </p:cNvSpPr>
          <p:nvPr>
            <p:ph idx="1"/>
          </p:nvPr>
        </p:nvSpPr>
        <p:spPr>
          <a:xfrm>
            <a:off x="348344" y="1197428"/>
            <a:ext cx="4671786" cy="5283513"/>
          </a:xfrm>
        </p:spPr>
        <p:txBody>
          <a:bodyPr>
            <a:noAutofit/>
          </a:bodyPr>
          <a:lstStyle/>
          <a:p>
            <a:pPr>
              <a:lnSpc>
                <a:spcPts val="2000"/>
              </a:lnSpc>
              <a:spcAft>
                <a:spcPts val="1200"/>
              </a:spcAft>
              <a:buClrTx/>
              <a:buFont typeface="Monotype Sorts" panose="01010601010101010101" pitchFamily="2" charset="2"/>
              <a:buChar char="n"/>
            </a:pPr>
            <a:r>
              <a:rPr lang="en-US" sz="2400" dirty="0"/>
              <a:t>Specific </a:t>
            </a:r>
            <a:r>
              <a:rPr lang="en-US" sz="2400" dirty="0">
                <a:sym typeface="Symbol" panose="05050102010706020507" pitchFamily="18" charset="2"/>
              </a:rPr>
              <a:t></a:t>
            </a:r>
            <a:r>
              <a:rPr lang="en-US" sz="2400" dirty="0"/>
              <a:t> </a:t>
            </a:r>
            <a:r>
              <a:rPr lang="en-US" sz="2400" b="0" dirty="0"/>
              <a:t>exactly what you would like to achieve</a:t>
            </a:r>
          </a:p>
          <a:p>
            <a:pPr>
              <a:lnSpc>
                <a:spcPts val="2000"/>
              </a:lnSpc>
              <a:spcAft>
                <a:spcPts val="1200"/>
              </a:spcAft>
              <a:buClrTx/>
              <a:buFont typeface="Monotype Sorts" panose="01010601010101010101" pitchFamily="2" charset="2"/>
              <a:buChar char="n"/>
            </a:pPr>
            <a:r>
              <a:rPr lang="en-US" sz="2400" dirty="0"/>
              <a:t>Measurable </a:t>
            </a:r>
            <a:r>
              <a:rPr lang="en-US" sz="2400" dirty="0">
                <a:sym typeface="Symbol" panose="05050102010706020507" pitchFamily="18" charset="2"/>
              </a:rPr>
              <a:t></a:t>
            </a:r>
            <a:r>
              <a:rPr lang="en-US" sz="2400" dirty="0"/>
              <a:t> </a:t>
            </a:r>
            <a:r>
              <a:rPr lang="en-US" sz="2400" b="0" dirty="0"/>
              <a:t>a way to determine if the goal has been reached </a:t>
            </a:r>
          </a:p>
          <a:p>
            <a:pPr>
              <a:lnSpc>
                <a:spcPts val="2000"/>
              </a:lnSpc>
              <a:spcAft>
                <a:spcPts val="1200"/>
              </a:spcAft>
              <a:buClrTx/>
              <a:buFont typeface="Monotype Sorts" panose="01010601010101010101" pitchFamily="2" charset="2"/>
              <a:buChar char="n"/>
            </a:pPr>
            <a:r>
              <a:rPr lang="en-US" sz="2400" dirty="0"/>
              <a:t>Attainable </a:t>
            </a:r>
            <a:r>
              <a:rPr lang="en-US" sz="2400" dirty="0">
                <a:sym typeface="Symbol" panose="05050102010706020507" pitchFamily="18" charset="2"/>
              </a:rPr>
              <a:t></a:t>
            </a:r>
            <a:r>
              <a:rPr lang="en-US" sz="2400" dirty="0"/>
              <a:t> </a:t>
            </a:r>
            <a:r>
              <a:rPr lang="en-US" sz="2400" b="0" dirty="0"/>
              <a:t>reasonable to achieve it in a specific timeframe  </a:t>
            </a:r>
          </a:p>
          <a:p>
            <a:pPr>
              <a:lnSpc>
                <a:spcPts val="2000"/>
              </a:lnSpc>
              <a:spcAft>
                <a:spcPts val="1200"/>
              </a:spcAft>
              <a:buClrTx/>
              <a:buFont typeface="Monotype Sorts" panose="01010601010101010101" pitchFamily="2" charset="2"/>
              <a:buChar char="n"/>
            </a:pPr>
            <a:r>
              <a:rPr lang="en-US" sz="2400" dirty="0"/>
              <a:t>Relevant </a:t>
            </a:r>
            <a:r>
              <a:rPr lang="en-US" sz="2400" dirty="0">
                <a:sym typeface="Symbol" panose="05050102010706020507" pitchFamily="18" charset="2"/>
              </a:rPr>
              <a:t></a:t>
            </a:r>
            <a:r>
              <a:rPr lang="en-US" sz="2400" dirty="0"/>
              <a:t> </a:t>
            </a:r>
            <a:r>
              <a:rPr lang="en-US" sz="2400" b="0" dirty="0"/>
              <a:t>aligned with program objectives</a:t>
            </a:r>
          </a:p>
          <a:p>
            <a:pPr>
              <a:lnSpc>
                <a:spcPts val="2000"/>
              </a:lnSpc>
              <a:spcAft>
                <a:spcPts val="1200"/>
              </a:spcAft>
              <a:buClrTx/>
              <a:buFont typeface="Monotype Sorts" panose="01010601010101010101" pitchFamily="2" charset="2"/>
              <a:buChar char="n"/>
            </a:pPr>
            <a:r>
              <a:rPr lang="en-US" sz="2400" dirty="0"/>
              <a:t>Time-bound </a:t>
            </a:r>
            <a:r>
              <a:rPr lang="en-US" sz="2400" dirty="0">
                <a:sym typeface="Symbol" panose="05050102010706020507" pitchFamily="18" charset="2"/>
              </a:rPr>
              <a:t></a:t>
            </a:r>
            <a:r>
              <a:rPr lang="en-US" sz="2400" dirty="0"/>
              <a:t> </a:t>
            </a:r>
            <a:r>
              <a:rPr lang="en-US" sz="2400" b="0" dirty="0"/>
              <a:t>with a completion date </a:t>
            </a:r>
          </a:p>
          <a:p>
            <a:pPr marL="0" indent="0">
              <a:lnSpc>
                <a:spcPts val="2000"/>
              </a:lnSpc>
              <a:spcAft>
                <a:spcPts val="1200"/>
              </a:spcAft>
              <a:buClrTx/>
              <a:buNone/>
            </a:pPr>
            <a:endParaRPr lang="en-US" sz="2400" b="0" dirty="0"/>
          </a:p>
        </p:txBody>
      </p:sp>
      <p:pic>
        <p:nvPicPr>
          <p:cNvPr id="6" name="Picture 5" descr="Child with football on his head">
            <a:extLst>
              <a:ext uri="{FF2B5EF4-FFF2-40B4-BE49-F238E27FC236}">
                <a16:creationId xmlns:a16="http://schemas.microsoft.com/office/drawing/2014/main" id="{1CB166BC-0CC1-429D-91FC-540CBD478A6D}"/>
              </a:ext>
            </a:extLst>
          </p:cNvPr>
          <p:cNvPicPr>
            <a:picLocks noChangeAspect="1"/>
          </p:cNvPicPr>
          <p:nvPr/>
        </p:nvPicPr>
        <p:blipFill>
          <a:blip r:embed="rId3">
            <a:extLst>
              <a:ext uri="{28A0092B-C50C-407E-A947-70E740481C1C}">
                <a14:useLocalDpi xmlns:a14="http://schemas.microsoft.com/office/drawing/2010/main" val="0"/>
              </a:ext>
            </a:extLst>
          </a:blip>
          <a:srcRect l="29897" r="29897"/>
          <a:stretch/>
        </p:blipFill>
        <p:spPr>
          <a:xfrm>
            <a:off x="5165533" y="-45720"/>
            <a:ext cx="3978467" cy="66751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610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CCA65C-56B7-4A3B-8920-F48DFAE8347D}"/>
              </a:ext>
            </a:extLst>
          </p:cNvPr>
          <p:cNvPicPr>
            <a:picLocks noChangeAspect="1"/>
          </p:cNvPicPr>
          <p:nvPr/>
        </p:nvPicPr>
        <p:blipFill rotWithShape="1">
          <a:blip r:embed="rId3">
            <a:extLst>
              <a:ext uri="{28A0092B-C50C-407E-A947-70E740481C1C}">
                <a14:useLocalDpi xmlns:a14="http://schemas.microsoft.com/office/drawing/2010/main" val="0"/>
              </a:ext>
            </a:extLst>
          </a:blip>
          <a:srcRect l="8764" t="1889" r="14545" b="2749"/>
          <a:stretch/>
        </p:blipFill>
        <p:spPr>
          <a:xfrm rot="5400000">
            <a:off x="1983674" y="-1219133"/>
            <a:ext cx="5420493" cy="8595360"/>
          </a:xfrm>
          <a:prstGeom prst="rect">
            <a:avLst/>
          </a:prstGeom>
        </p:spPr>
      </p:pic>
      <p:sp>
        <p:nvSpPr>
          <p:cNvPr id="9" name="Oval 8">
            <a:extLst>
              <a:ext uri="{FF2B5EF4-FFF2-40B4-BE49-F238E27FC236}">
                <a16:creationId xmlns:a16="http://schemas.microsoft.com/office/drawing/2014/main" id="{424BE5A1-5602-4089-B890-F47039751016}"/>
              </a:ext>
            </a:extLst>
          </p:cNvPr>
          <p:cNvSpPr/>
          <p:nvPr/>
        </p:nvSpPr>
        <p:spPr>
          <a:xfrm>
            <a:off x="396240" y="1714500"/>
            <a:ext cx="7985760" cy="635000"/>
          </a:xfrm>
          <a:prstGeom prst="ellipse">
            <a:avLst/>
          </a:prstGeom>
          <a:noFill/>
          <a:ln w="57150">
            <a:solidFill>
              <a:srgbClr val="EA5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55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4A72-A487-4E66-88BF-99B3B0778AB1}"/>
              </a:ext>
            </a:extLst>
          </p:cNvPr>
          <p:cNvSpPr>
            <a:spLocks noGrp="1"/>
          </p:cNvSpPr>
          <p:nvPr>
            <p:ph type="title"/>
          </p:nvPr>
        </p:nvSpPr>
        <p:spPr/>
        <p:txBody>
          <a:bodyPr>
            <a:noAutofit/>
          </a:bodyPr>
          <a:lstStyle/>
          <a:p>
            <a:pPr>
              <a:lnSpc>
                <a:spcPts val="3400"/>
              </a:lnSpc>
            </a:pPr>
            <a:r>
              <a:rPr lang="en-US" sz="2800" dirty="0">
                <a:latin typeface="Gotham Black" pitchFamily="50" charset="0"/>
              </a:rPr>
              <a:t>How do you create a SMART goal?</a:t>
            </a:r>
          </a:p>
        </p:txBody>
      </p:sp>
      <p:sp>
        <p:nvSpPr>
          <p:cNvPr id="3" name="Content Placeholder 2">
            <a:extLst>
              <a:ext uri="{FF2B5EF4-FFF2-40B4-BE49-F238E27FC236}">
                <a16:creationId xmlns:a16="http://schemas.microsoft.com/office/drawing/2014/main" id="{6C9ABDE6-3D4E-425E-94D5-5A47757BAE82}"/>
              </a:ext>
            </a:extLst>
          </p:cNvPr>
          <p:cNvSpPr>
            <a:spLocks noGrp="1"/>
          </p:cNvSpPr>
          <p:nvPr>
            <p:ph idx="1"/>
          </p:nvPr>
        </p:nvSpPr>
        <p:spPr>
          <a:xfrm>
            <a:off x="628650" y="2979059"/>
            <a:ext cx="7886700" cy="3197904"/>
          </a:xfrm>
        </p:spPr>
        <p:txBody>
          <a:bodyPr>
            <a:noAutofit/>
          </a:bodyPr>
          <a:lstStyle/>
          <a:p>
            <a:pPr>
              <a:lnSpc>
                <a:spcPts val="2000"/>
              </a:lnSpc>
              <a:spcAft>
                <a:spcPts val="600"/>
              </a:spcAft>
              <a:buClrTx/>
              <a:buFont typeface="Monotype Sorts" panose="01010601010101010101" pitchFamily="2" charset="2"/>
              <a:buChar char="n"/>
            </a:pPr>
            <a:r>
              <a:rPr lang="en-US" sz="1800" dirty="0"/>
              <a:t>Specific</a:t>
            </a:r>
            <a:endParaRPr lang="en-US" sz="1800" b="0" dirty="0"/>
          </a:p>
          <a:p>
            <a:pPr>
              <a:lnSpc>
                <a:spcPts val="2000"/>
              </a:lnSpc>
              <a:spcAft>
                <a:spcPts val="600"/>
              </a:spcAft>
              <a:buClrTx/>
              <a:buFont typeface="Monotype Sorts" panose="01010601010101010101" pitchFamily="2" charset="2"/>
              <a:buChar char="n"/>
            </a:pPr>
            <a:r>
              <a:rPr lang="en-US" sz="1800" dirty="0"/>
              <a:t>Measurable</a:t>
            </a:r>
            <a:endParaRPr lang="en-US" sz="1800" b="0" dirty="0"/>
          </a:p>
          <a:p>
            <a:pPr>
              <a:lnSpc>
                <a:spcPts val="2000"/>
              </a:lnSpc>
              <a:spcAft>
                <a:spcPts val="600"/>
              </a:spcAft>
              <a:buClrTx/>
              <a:buFont typeface="Monotype Sorts" panose="01010601010101010101" pitchFamily="2" charset="2"/>
              <a:buChar char="n"/>
            </a:pPr>
            <a:r>
              <a:rPr lang="en-US" sz="1800" dirty="0"/>
              <a:t>Attainable</a:t>
            </a:r>
            <a:endParaRPr lang="en-US" sz="1800" b="0" dirty="0"/>
          </a:p>
          <a:p>
            <a:pPr>
              <a:lnSpc>
                <a:spcPts val="2000"/>
              </a:lnSpc>
              <a:spcAft>
                <a:spcPts val="600"/>
              </a:spcAft>
              <a:buClrTx/>
              <a:buFont typeface="Monotype Sorts" panose="01010601010101010101" pitchFamily="2" charset="2"/>
              <a:buChar char="n"/>
            </a:pPr>
            <a:r>
              <a:rPr lang="en-US" sz="1800" dirty="0"/>
              <a:t>Relevant </a:t>
            </a:r>
          </a:p>
          <a:p>
            <a:pPr>
              <a:lnSpc>
                <a:spcPts val="2000"/>
              </a:lnSpc>
              <a:spcAft>
                <a:spcPts val="1200"/>
              </a:spcAft>
              <a:buClrTx/>
              <a:buFont typeface="Monotype Sorts" panose="01010601010101010101" pitchFamily="2" charset="2"/>
              <a:buChar char="n"/>
            </a:pPr>
            <a:r>
              <a:rPr lang="en-US" sz="1800" dirty="0"/>
              <a:t>Time-bound</a:t>
            </a:r>
          </a:p>
        </p:txBody>
      </p:sp>
      <p:sp>
        <p:nvSpPr>
          <p:cNvPr id="8" name="Content Placeholder 2">
            <a:extLst>
              <a:ext uri="{FF2B5EF4-FFF2-40B4-BE49-F238E27FC236}">
                <a16:creationId xmlns:a16="http://schemas.microsoft.com/office/drawing/2014/main" id="{76B00B92-B636-452C-BA71-2BE6A1B0E045}"/>
              </a:ext>
            </a:extLst>
          </p:cNvPr>
          <p:cNvSpPr txBox="1">
            <a:spLocks/>
          </p:cNvSpPr>
          <p:nvPr/>
        </p:nvSpPr>
        <p:spPr>
          <a:xfrm>
            <a:off x="546100" y="1587501"/>
            <a:ext cx="5092700" cy="1168400"/>
          </a:xfrm>
          <a:prstGeom prst="rect">
            <a:avLst/>
          </a:prstGeom>
        </p:spPr>
        <p:txBody>
          <a:bodyPr vert="horz" lIns="91440" tIns="45720" rIns="91440" bIns="45720" rtlCol="0">
            <a:no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Aft>
                <a:spcPts val="1200"/>
              </a:spcAft>
              <a:buClrTx/>
              <a:buNone/>
            </a:pPr>
            <a:r>
              <a:rPr lang="en-US" sz="2000" dirty="0"/>
              <a:t>How can we make this goal stronger?</a:t>
            </a:r>
          </a:p>
          <a:p>
            <a:pPr marL="0" indent="0">
              <a:lnSpc>
                <a:spcPts val="2200"/>
              </a:lnSpc>
              <a:spcAft>
                <a:spcPts val="1200"/>
              </a:spcAft>
              <a:buClrTx/>
              <a:buNone/>
            </a:pPr>
            <a:r>
              <a:rPr lang="en-US" sz="2000" dirty="0">
                <a:solidFill>
                  <a:srgbClr val="F4A815"/>
                </a:solidFill>
              </a:rPr>
              <a:t>Children will be physically active in my program</a:t>
            </a:r>
          </a:p>
        </p:txBody>
      </p:sp>
      <p:pic>
        <p:nvPicPr>
          <p:cNvPr id="6" name="Picture 5" descr="Father standing with child on shoulders indoors, both smiling with flexed arm muscles">
            <a:extLst>
              <a:ext uri="{FF2B5EF4-FFF2-40B4-BE49-F238E27FC236}">
                <a16:creationId xmlns:a16="http://schemas.microsoft.com/office/drawing/2014/main" id="{F83401F3-8554-4214-B2DE-3FC78FE4B7D2}"/>
              </a:ext>
            </a:extLst>
          </p:cNvPr>
          <p:cNvPicPr>
            <a:picLocks noChangeAspect="1"/>
          </p:cNvPicPr>
          <p:nvPr/>
        </p:nvPicPr>
        <p:blipFill rotWithShape="1">
          <a:blip r:embed="rId3">
            <a:extLst>
              <a:ext uri="{28A0092B-C50C-407E-A947-70E740481C1C}">
                <a14:useLocalDpi xmlns:a14="http://schemas.microsoft.com/office/drawing/2010/main" val="0"/>
              </a:ext>
            </a:extLst>
          </a:blip>
          <a:srcRect l="16786" r="22678"/>
          <a:stretch/>
        </p:blipFill>
        <p:spPr>
          <a:xfrm>
            <a:off x="5339041" y="2694941"/>
            <a:ext cx="3570318" cy="3931920"/>
          </a:xfrm>
          <a:prstGeom prst="rect">
            <a:avLst/>
          </a:prstGeom>
        </p:spPr>
      </p:pic>
    </p:spTree>
    <p:extLst>
      <p:ext uri="{BB962C8B-B14F-4D97-AF65-F5344CB8AC3E}">
        <p14:creationId xmlns:p14="http://schemas.microsoft.com/office/powerpoint/2010/main" val="305521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6861388-BB2F-4F47-91EC-A1A4658D9DC9}"/>
              </a:ext>
            </a:extLst>
          </p:cNvPr>
          <p:cNvPicPr>
            <a:picLocks noChangeAspect="1"/>
          </p:cNvPicPr>
          <p:nvPr/>
        </p:nvPicPr>
        <p:blipFill rotWithShape="1">
          <a:blip r:embed="rId3">
            <a:extLst>
              <a:ext uri="{28A0092B-C50C-407E-A947-70E740481C1C}">
                <a14:useLocalDpi xmlns:a14="http://schemas.microsoft.com/office/drawing/2010/main" val="0"/>
              </a:ext>
            </a:extLst>
          </a:blip>
          <a:srcRect l="19609" t="12231" r="23603" b="9506"/>
          <a:stretch/>
        </p:blipFill>
        <p:spPr>
          <a:xfrm>
            <a:off x="2419350" y="415450"/>
            <a:ext cx="6718300" cy="6356926"/>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960686BE-07CF-4EA3-87A6-F074A89ADC63}"/>
              </a:ext>
            </a:extLst>
          </p:cNvPr>
          <p:cNvSpPr>
            <a:spLocks noGrp="1"/>
          </p:cNvSpPr>
          <p:nvPr>
            <p:ph type="title" idx="4294967295"/>
          </p:nvPr>
        </p:nvSpPr>
        <p:spPr>
          <a:xfrm>
            <a:off x="495300" y="3593913"/>
            <a:ext cx="4368800" cy="1114382"/>
          </a:xfrm>
        </p:spPr>
        <p:txBody>
          <a:bodyPr vert="horz" lIns="91440" tIns="45720" rIns="91440" bIns="45720" rtlCol="0" anchor="ctr">
            <a:noAutofit/>
          </a:bodyPr>
          <a:lstStyle/>
          <a:p>
            <a:r>
              <a:rPr lang="en-US" sz="3600" dirty="0">
                <a:solidFill>
                  <a:schemeClr val="tx1"/>
                </a:solidFill>
              </a:rPr>
              <a:t>Create your goal</a:t>
            </a:r>
          </a:p>
        </p:txBody>
      </p:sp>
      <p:sp>
        <p:nvSpPr>
          <p:cNvPr id="7" name="Rectangle 6">
            <a:extLst>
              <a:ext uri="{FF2B5EF4-FFF2-40B4-BE49-F238E27FC236}">
                <a16:creationId xmlns:a16="http://schemas.microsoft.com/office/drawing/2014/main" id="{D841ED86-26B4-458F-B185-6D9FAEE7307B}"/>
              </a:ext>
            </a:extLst>
          </p:cNvPr>
          <p:cNvSpPr/>
          <p:nvPr/>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61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62B3E6AB-B6C6-449D-898C-3E522E76ADF8}"/>
              </a:ext>
            </a:extLst>
          </p:cNvPr>
          <p:cNvPicPr>
            <a:picLocks noChangeAspect="1"/>
          </p:cNvPicPr>
          <p:nvPr/>
        </p:nvPicPr>
        <p:blipFill rotWithShape="1">
          <a:blip r:embed="rId4">
            <a:extLst>
              <a:ext uri="{28A0092B-C50C-407E-A947-70E740481C1C}">
                <a14:useLocalDpi xmlns:a14="http://schemas.microsoft.com/office/drawing/2010/main" val="0"/>
              </a:ext>
            </a:extLst>
          </a:blip>
          <a:srcRect l="6528" t="11587" r="19305" b="20302"/>
          <a:stretch/>
        </p:blipFill>
        <p:spPr>
          <a:xfrm>
            <a:off x="985266" y="1145538"/>
            <a:ext cx="8158734" cy="547830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4A64DBF9-966A-4A9E-A655-E4E1BB058FC3}"/>
              </a:ext>
            </a:extLst>
          </p:cNvPr>
          <p:cNvSpPr>
            <a:spLocks noGrp="1"/>
          </p:cNvSpPr>
          <p:nvPr>
            <p:ph type="title"/>
          </p:nvPr>
        </p:nvSpPr>
        <p:spPr>
          <a:xfrm>
            <a:off x="661415" y="1150862"/>
            <a:ext cx="2774553" cy="1257300"/>
          </a:xfrm>
        </p:spPr>
        <p:txBody>
          <a:bodyPr>
            <a:normAutofit/>
          </a:bodyPr>
          <a:lstStyle/>
          <a:p>
            <a:r>
              <a:rPr lang="en-US" sz="4000" dirty="0"/>
              <a:t>Activity</a:t>
            </a:r>
          </a:p>
        </p:txBody>
      </p:sp>
      <p:sp>
        <p:nvSpPr>
          <p:cNvPr id="4" name="Text Placeholder 3">
            <a:extLst>
              <a:ext uri="{FF2B5EF4-FFF2-40B4-BE49-F238E27FC236}">
                <a16:creationId xmlns:a16="http://schemas.microsoft.com/office/drawing/2014/main" id="{D6E73F01-AFF5-4CDE-BC79-FFDA0E0C2B53}"/>
              </a:ext>
            </a:extLst>
          </p:cNvPr>
          <p:cNvSpPr>
            <a:spLocks noGrp="1"/>
          </p:cNvSpPr>
          <p:nvPr>
            <p:ph type="body" sz="half" idx="2"/>
          </p:nvPr>
        </p:nvSpPr>
        <p:spPr>
          <a:xfrm>
            <a:off x="705866" y="2555482"/>
            <a:ext cx="2418334" cy="551180"/>
          </a:xfrm>
        </p:spPr>
        <p:txBody>
          <a:bodyPr>
            <a:normAutofit/>
          </a:bodyPr>
          <a:lstStyle/>
          <a:p>
            <a:r>
              <a:rPr lang="en-US" sz="2800" dirty="0"/>
              <a:t>I Spy I Spy</a:t>
            </a:r>
            <a:endParaRPr lang="en-US" sz="2800" dirty="0">
              <a:solidFill>
                <a:srgbClr val="FAAD14"/>
              </a:solidFill>
            </a:endParaRPr>
          </a:p>
        </p:txBody>
      </p:sp>
    </p:spTree>
    <p:extLst>
      <p:ext uri="{BB962C8B-B14F-4D97-AF65-F5344CB8AC3E}">
        <p14:creationId xmlns:p14="http://schemas.microsoft.com/office/powerpoint/2010/main" val="330660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42F2E80-D0CD-4B08-930E-407706DC6247}"/>
              </a:ext>
            </a:extLst>
          </p:cNvPr>
          <p:cNvPicPr>
            <a:picLocks noChangeAspect="1"/>
          </p:cNvPicPr>
          <p:nvPr/>
        </p:nvPicPr>
        <p:blipFill rotWithShape="1">
          <a:blip r:embed="rId3">
            <a:extLst>
              <a:ext uri="{28A0092B-C50C-407E-A947-70E740481C1C}">
                <a14:useLocalDpi xmlns:a14="http://schemas.microsoft.com/office/drawing/2010/main" val="0"/>
              </a:ext>
            </a:extLst>
          </a:blip>
          <a:srcRect l="27137" t="27803" r="44271"/>
          <a:stretch/>
        </p:blipFill>
        <p:spPr>
          <a:xfrm>
            <a:off x="5105400" y="-64396"/>
            <a:ext cx="4038600" cy="6718969"/>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16C04A72-A487-4E66-88BF-99B3B0778AB1}"/>
              </a:ext>
            </a:extLst>
          </p:cNvPr>
          <p:cNvSpPr>
            <a:spLocks noGrp="1"/>
          </p:cNvSpPr>
          <p:nvPr>
            <p:ph type="title"/>
          </p:nvPr>
        </p:nvSpPr>
        <p:spPr>
          <a:xfrm>
            <a:off x="546100" y="560661"/>
            <a:ext cx="4419600" cy="1190078"/>
          </a:xfrm>
        </p:spPr>
        <p:txBody>
          <a:bodyPr>
            <a:noAutofit/>
          </a:bodyPr>
          <a:lstStyle/>
          <a:p>
            <a:r>
              <a:rPr lang="en-US" sz="2400" dirty="0">
                <a:latin typeface="Gotham Black" pitchFamily="50" charset="0"/>
              </a:rPr>
              <a:t>What are action steps?</a:t>
            </a:r>
          </a:p>
        </p:txBody>
      </p:sp>
      <p:sp>
        <p:nvSpPr>
          <p:cNvPr id="3" name="Content Placeholder 2">
            <a:extLst>
              <a:ext uri="{FF2B5EF4-FFF2-40B4-BE49-F238E27FC236}">
                <a16:creationId xmlns:a16="http://schemas.microsoft.com/office/drawing/2014/main" id="{6C9ABDE6-3D4E-425E-94D5-5A47757BAE82}"/>
              </a:ext>
            </a:extLst>
          </p:cNvPr>
          <p:cNvSpPr>
            <a:spLocks noGrp="1"/>
          </p:cNvSpPr>
          <p:nvPr>
            <p:ph idx="1"/>
          </p:nvPr>
        </p:nvSpPr>
        <p:spPr>
          <a:xfrm>
            <a:off x="558801" y="1644103"/>
            <a:ext cx="4330700" cy="1031108"/>
          </a:xfrm>
        </p:spPr>
        <p:txBody>
          <a:bodyPr>
            <a:noAutofit/>
          </a:bodyPr>
          <a:lstStyle/>
          <a:p>
            <a:pPr marL="0" indent="0">
              <a:lnSpc>
                <a:spcPts val="2300"/>
              </a:lnSpc>
              <a:spcAft>
                <a:spcPts val="600"/>
              </a:spcAft>
              <a:buClr>
                <a:srgbClr val="EC01C0"/>
              </a:buClr>
              <a:buNone/>
            </a:pPr>
            <a:r>
              <a:rPr lang="en-US" sz="2000" dirty="0"/>
              <a:t>Action steps are specific activities that you will carry out to meet your goal</a:t>
            </a:r>
          </a:p>
        </p:txBody>
      </p:sp>
      <p:sp>
        <p:nvSpPr>
          <p:cNvPr id="6" name="Content Placeholder 2">
            <a:extLst>
              <a:ext uri="{FF2B5EF4-FFF2-40B4-BE49-F238E27FC236}">
                <a16:creationId xmlns:a16="http://schemas.microsoft.com/office/drawing/2014/main" id="{E97CCF35-C103-42FB-AEAC-FF853309512B}"/>
              </a:ext>
            </a:extLst>
          </p:cNvPr>
          <p:cNvSpPr txBox="1">
            <a:spLocks/>
          </p:cNvSpPr>
          <p:nvPr/>
        </p:nvSpPr>
        <p:spPr>
          <a:xfrm>
            <a:off x="590550" y="2954611"/>
            <a:ext cx="4330700" cy="2057400"/>
          </a:xfrm>
          <a:prstGeom prst="rect">
            <a:avLst/>
          </a:prstGeom>
        </p:spPr>
        <p:txBody>
          <a:bodyPr vert="horz" lIns="91440" tIns="45720" rIns="91440" bIns="45720" rtlCol="0">
            <a:no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Aft>
                <a:spcPts val="600"/>
              </a:spcAft>
              <a:buClr>
                <a:srgbClr val="EC01C0"/>
              </a:buClr>
              <a:buFont typeface="Monotype Sorts" panose="01010601010101010101" pitchFamily="2" charset="2"/>
              <a:buNone/>
            </a:pPr>
            <a:r>
              <a:rPr lang="en-US" sz="2000" b="0" dirty="0"/>
              <a:t>Action steps should</a:t>
            </a:r>
          </a:p>
          <a:p>
            <a:pPr>
              <a:lnSpc>
                <a:spcPts val="1800"/>
              </a:lnSpc>
              <a:spcAft>
                <a:spcPts val="600"/>
              </a:spcAft>
              <a:buClrTx/>
              <a:buFont typeface="Monotype Sorts" panose="01010601010101010101" pitchFamily="2" charset="2"/>
              <a:buChar char="n"/>
            </a:pPr>
            <a:r>
              <a:rPr lang="en-US" sz="2000" b="0" dirty="0"/>
              <a:t>Connect to the goal</a:t>
            </a:r>
          </a:p>
          <a:p>
            <a:pPr>
              <a:lnSpc>
                <a:spcPts val="1800"/>
              </a:lnSpc>
              <a:spcAft>
                <a:spcPts val="600"/>
              </a:spcAft>
              <a:buClrTx/>
              <a:buFont typeface="Monotype Sorts" panose="01010601010101010101" pitchFamily="2" charset="2"/>
              <a:buChar char="n"/>
            </a:pPr>
            <a:r>
              <a:rPr lang="en-US" sz="2000" b="0" dirty="0"/>
              <a:t>Be clear and specific</a:t>
            </a:r>
          </a:p>
          <a:p>
            <a:pPr>
              <a:lnSpc>
                <a:spcPts val="1800"/>
              </a:lnSpc>
              <a:spcAft>
                <a:spcPts val="600"/>
              </a:spcAft>
              <a:buClrTx/>
              <a:buFont typeface="Monotype Sorts" panose="01010601010101010101" pitchFamily="2" charset="2"/>
              <a:buChar char="n"/>
            </a:pPr>
            <a:r>
              <a:rPr lang="en-US" sz="2000" b="0" dirty="0"/>
              <a:t>Answer the question, How?</a:t>
            </a:r>
          </a:p>
          <a:p>
            <a:pPr marL="0" indent="0">
              <a:spcAft>
                <a:spcPts val="1800"/>
              </a:spcAft>
              <a:buFont typeface="Monotype Sorts" panose="01010601010101010101" pitchFamily="2" charset="2"/>
              <a:buNone/>
            </a:pPr>
            <a:endParaRPr lang="en-US" b="0" dirty="0"/>
          </a:p>
        </p:txBody>
      </p:sp>
    </p:spTree>
    <p:extLst>
      <p:ext uri="{BB962C8B-B14F-4D97-AF65-F5344CB8AC3E}">
        <p14:creationId xmlns:p14="http://schemas.microsoft.com/office/powerpoint/2010/main" val="20486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B9FC08D-520B-45CB-8E6D-E40F252CD417}"/>
              </a:ext>
            </a:extLst>
          </p:cNvPr>
          <p:cNvGrpSpPr/>
          <p:nvPr/>
        </p:nvGrpSpPr>
        <p:grpSpPr>
          <a:xfrm>
            <a:off x="-25400" y="-1"/>
            <a:ext cx="7372351" cy="6629401"/>
            <a:chOff x="-25400" y="-1"/>
            <a:chExt cx="7372351" cy="6629401"/>
          </a:xfrm>
        </p:grpSpPr>
        <p:pic>
          <p:nvPicPr>
            <p:cNvPr id="5" name="Picture 4">
              <a:extLst>
                <a:ext uri="{FF2B5EF4-FFF2-40B4-BE49-F238E27FC236}">
                  <a16:creationId xmlns:a16="http://schemas.microsoft.com/office/drawing/2014/main" id="{E2FBF9DE-E74E-47C1-A522-010AFCFD3FEC}"/>
                </a:ext>
              </a:extLst>
            </p:cNvPr>
            <p:cNvPicPr>
              <a:picLocks noChangeAspect="1"/>
            </p:cNvPicPr>
            <p:nvPr/>
          </p:nvPicPr>
          <p:blipFill rotWithShape="1">
            <a:blip r:embed="rId3">
              <a:extLst>
                <a:ext uri="{28A0092B-C50C-407E-A947-70E740481C1C}">
                  <a14:useLocalDpi xmlns:a14="http://schemas.microsoft.com/office/drawing/2010/main" val="0"/>
                </a:ext>
              </a:extLst>
            </a:blip>
            <a:srcRect l="-279" t="1137" r="15755" b="409"/>
            <a:stretch/>
          </p:blipFill>
          <p:spPr>
            <a:xfrm>
              <a:off x="-25400" y="0"/>
              <a:ext cx="3822700" cy="662940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7DA4DCFE-BE55-416C-93DF-95211ED7A343}"/>
                </a:ext>
              </a:extLst>
            </p:cNvPr>
            <p:cNvSpPr/>
            <p:nvPr/>
          </p:nvSpPr>
          <p:spPr>
            <a:xfrm>
              <a:off x="1492251" y="-1"/>
              <a:ext cx="5854700" cy="6629401"/>
            </a:xfrm>
            <a:prstGeom prst="rect">
              <a:avLst/>
            </a:prstGeom>
            <a:gradFill flip="none" rotWithShape="1">
              <a:gsLst>
                <a:gs pos="36000">
                  <a:srgbClr val="FFFFFF"/>
                </a:gs>
                <a:gs pos="0">
                  <a:srgbClr val="F9F9F9">
                    <a:alpha val="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16C04A72-A487-4E66-88BF-99B3B0778AB1}"/>
              </a:ext>
            </a:extLst>
          </p:cNvPr>
          <p:cNvSpPr>
            <a:spLocks noGrp="1"/>
          </p:cNvSpPr>
          <p:nvPr>
            <p:ph type="title"/>
          </p:nvPr>
        </p:nvSpPr>
        <p:spPr>
          <a:xfrm>
            <a:off x="4127500" y="636861"/>
            <a:ext cx="4419600" cy="1190078"/>
          </a:xfrm>
        </p:spPr>
        <p:txBody>
          <a:bodyPr>
            <a:noAutofit/>
          </a:bodyPr>
          <a:lstStyle/>
          <a:p>
            <a:r>
              <a:rPr lang="en-US" sz="2400" dirty="0">
                <a:latin typeface="Gotham Black" pitchFamily="50" charset="0"/>
              </a:rPr>
              <a:t>What are action steps?</a:t>
            </a:r>
          </a:p>
        </p:txBody>
      </p:sp>
      <p:sp>
        <p:nvSpPr>
          <p:cNvPr id="3" name="Content Placeholder 2">
            <a:extLst>
              <a:ext uri="{FF2B5EF4-FFF2-40B4-BE49-F238E27FC236}">
                <a16:creationId xmlns:a16="http://schemas.microsoft.com/office/drawing/2014/main" id="{6C9ABDE6-3D4E-425E-94D5-5A47757BAE82}"/>
              </a:ext>
            </a:extLst>
          </p:cNvPr>
          <p:cNvSpPr>
            <a:spLocks noGrp="1"/>
          </p:cNvSpPr>
          <p:nvPr>
            <p:ph idx="1"/>
          </p:nvPr>
        </p:nvSpPr>
        <p:spPr>
          <a:xfrm>
            <a:off x="4140201" y="1720303"/>
            <a:ext cx="4330700" cy="629197"/>
          </a:xfrm>
        </p:spPr>
        <p:txBody>
          <a:bodyPr>
            <a:noAutofit/>
          </a:bodyPr>
          <a:lstStyle/>
          <a:p>
            <a:pPr marL="0" indent="0">
              <a:lnSpc>
                <a:spcPts val="2300"/>
              </a:lnSpc>
              <a:spcAft>
                <a:spcPts val="600"/>
              </a:spcAft>
              <a:buClr>
                <a:srgbClr val="EC01C0"/>
              </a:buClr>
              <a:buNone/>
            </a:pPr>
            <a:r>
              <a:rPr lang="en-US" sz="2000" dirty="0"/>
              <a:t>Think about the change process</a:t>
            </a:r>
          </a:p>
        </p:txBody>
      </p:sp>
      <p:sp>
        <p:nvSpPr>
          <p:cNvPr id="6" name="Content Placeholder 2">
            <a:extLst>
              <a:ext uri="{FF2B5EF4-FFF2-40B4-BE49-F238E27FC236}">
                <a16:creationId xmlns:a16="http://schemas.microsoft.com/office/drawing/2014/main" id="{E97CCF35-C103-42FB-AEAC-FF853309512B}"/>
              </a:ext>
            </a:extLst>
          </p:cNvPr>
          <p:cNvSpPr txBox="1">
            <a:spLocks/>
          </p:cNvSpPr>
          <p:nvPr/>
        </p:nvSpPr>
        <p:spPr>
          <a:xfrm>
            <a:off x="4171950" y="2349500"/>
            <a:ext cx="4330700" cy="2738711"/>
          </a:xfrm>
          <a:prstGeom prst="rect">
            <a:avLst/>
          </a:prstGeom>
        </p:spPr>
        <p:txBody>
          <a:bodyPr vert="horz" lIns="91440" tIns="45720" rIns="91440" bIns="45720" rtlCol="0">
            <a:no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00"/>
              </a:lnSpc>
              <a:spcAft>
                <a:spcPts val="600"/>
              </a:spcAft>
              <a:buClrTx/>
              <a:buFont typeface="Monotype Sorts" panose="01010601010101010101" pitchFamily="2" charset="2"/>
              <a:buChar char="n"/>
            </a:pPr>
            <a:r>
              <a:rPr lang="en-US" sz="2000" b="0" dirty="0"/>
              <a:t>What steps will support the changes in your program?  </a:t>
            </a:r>
          </a:p>
          <a:p>
            <a:pPr>
              <a:lnSpc>
                <a:spcPts val="2300"/>
              </a:lnSpc>
              <a:spcAft>
                <a:spcPts val="600"/>
              </a:spcAft>
              <a:buClrTx/>
              <a:buFont typeface="Monotype Sorts" panose="01010601010101010101" pitchFamily="2" charset="2"/>
              <a:buChar char="n"/>
            </a:pPr>
            <a:r>
              <a:rPr lang="en-US" sz="2000" b="0" dirty="0"/>
              <a:t>What resources are needed? </a:t>
            </a:r>
          </a:p>
          <a:p>
            <a:pPr>
              <a:lnSpc>
                <a:spcPts val="2300"/>
              </a:lnSpc>
              <a:spcAft>
                <a:spcPts val="600"/>
              </a:spcAft>
              <a:buClrTx/>
              <a:buFont typeface="Monotype Sorts" panose="01010601010101010101" pitchFamily="2" charset="2"/>
              <a:buChar char="n"/>
            </a:pPr>
            <a:r>
              <a:rPr lang="en-US" sz="2000" b="0" dirty="0"/>
              <a:t>What challenges may arise? </a:t>
            </a:r>
          </a:p>
        </p:txBody>
      </p:sp>
    </p:spTree>
    <p:extLst>
      <p:ext uri="{BB962C8B-B14F-4D97-AF65-F5344CB8AC3E}">
        <p14:creationId xmlns:p14="http://schemas.microsoft.com/office/powerpoint/2010/main" val="72936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Pentagon 11">
            <a:extLst>
              <a:ext uri="{FF2B5EF4-FFF2-40B4-BE49-F238E27FC236}">
                <a16:creationId xmlns:a16="http://schemas.microsoft.com/office/drawing/2014/main" id="{99C5EE70-B697-426A-B5F6-78CD15C33C96}"/>
              </a:ext>
            </a:extLst>
          </p:cNvPr>
          <p:cNvSpPr/>
          <p:nvPr/>
        </p:nvSpPr>
        <p:spPr>
          <a:xfrm>
            <a:off x="4247163" y="1369356"/>
            <a:ext cx="4886327" cy="698500"/>
          </a:xfrm>
          <a:prstGeom prst="homePlate">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Pentagon 13">
            <a:extLst>
              <a:ext uri="{FF2B5EF4-FFF2-40B4-BE49-F238E27FC236}">
                <a16:creationId xmlns:a16="http://schemas.microsoft.com/office/drawing/2014/main" id="{44AC4B6A-FF94-4BAD-874D-6D72A1A5B3DB}"/>
              </a:ext>
            </a:extLst>
          </p:cNvPr>
          <p:cNvSpPr/>
          <p:nvPr/>
        </p:nvSpPr>
        <p:spPr>
          <a:xfrm>
            <a:off x="-1972" y="1369356"/>
            <a:ext cx="4886327" cy="698500"/>
          </a:xfrm>
          <a:prstGeom prst="homePlat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95E0C6-ED4E-4716-9CDD-53BDB846263A}"/>
              </a:ext>
            </a:extLst>
          </p:cNvPr>
          <p:cNvSpPr>
            <a:spLocks noGrp="1"/>
          </p:cNvSpPr>
          <p:nvPr>
            <p:ph type="title"/>
          </p:nvPr>
        </p:nvSpPr>
        <p:spPr>
          <a:xfrm>
            <a:off x="628650" y="365127"/>
            <a:ext cx="7886700" cy="752446"/>
          </a:xfrm>
        </p:spPr>
        <p:txBody>
          <a:bodyPr>
            <a:noAutofit/>
          </a:bodyPr>
          <a:lstStyle/>
          <a:p>
            <a:pPr>
              <a:lnSpc>
                <a:spcPct val="100000"/>
              </a:lnSpc>
              <a:spcAft>
                <a:spcPts val="1200"/>
              </a:spcAft>
            </a:pPr>
            <a:r>
              <a:rPr lang="en-US" sz="2400" dirty="0"/>
              <a:t>What’s the difference?</a:t>
            </a:r>
          </a:p>
        </p:txBody>
      </p:sp>
      <p:sp>
        <p:nvSpPr>
          <p:cNvPr id="4" name="Content Placeholder 3">
            <a:extLst>
              <a:ext uri="{FF2B5EF4-FFF2-40B4-BE49-F238E27FC236}">
                <a16:creationId xmlns:a16="http://schemas.microsoft.com/office/drawing/2014/main" id="{8005D288-3871-4EA5-B20C-D173E9B1FF41}"/>
              </a:ext>
            </a:extLst>
          </p:cNvPr>
          <p:cNvSpPr>
            <a:spLocks noGrp="1"/>
          </p:cNvSpPr>
          <p:nvPr>
            <p:ph sz="half" idx="1"/>
          </p:nvPr>
        </p:nvSpPr>
        <p:spPr>
          <a:xfrm>
            <a:off x="628650" y="1490730"/>
            <a:ext cx="3886200" cy="454588"/>
          </a:xfrm>
        </p:spPr>
        <p:txBody>
          <a:bodyPr>
            <a:normAutofit/>
          </a:bodyPr>
          <a:lstStyle/>
          <a:p>
            <a:pPr marL="0" indent="0">
              <a:buNone/>
            </a:pPr>
            <a:r>
              <a:rPr lang="en-US" sz="2400" dirty="0">
                <a:solidFill>
                  <a:schemeClr val="bg1"/>
                </a:solidFill>
              </a:rPr>
              <a:t>Goals</a:t>
            </a:r>
          </a:p>
        </p:txBody>
      </p:sp>
      <p:sp>
        <p:nvSpPr>
          <p:cNvPr id="5" name="Content Placeholder 4">
            <a:extLst>
              <a:ext uri="{FF2B5EF4-FFF2-40B4-BE49-F238E27FC236}">
                <a16:creationId xmlns:a16="http://schemas.microsoft.com/office/drawing/2014/main" id="{ECC42CAF-AEC0-402B-A1EE-783374FF7844}"/>
              </a:ext>
            </a:extLst>
          </p:cNvPr>
          <p:cNvSpPr>
            <a:spLocks noGrp="1"/>
          </p:cNvSpPr>
          <p:nvPr>
            <p:ph sz="half" idx="2"/>
          </p:nvPr>
        </p:nvSpPr>
        <p:spPr>
          <a:xfrm>
            <a:off x="5247290" y="1515489"/>
            <a:ext cx="3886200" cy="614089"/>
          </a:xfrm>
        </p:spPr>
        <p:txBody>
          <a:bodyPr>
            <a:normAutofit/>
          </a:bodyPr>
          <a:lstStyle/>
          <a:p>
            <a:pPr marL="0" indent="0">
              <a:buNone/>
            </a:pPr>
            <a:r>
              <a:rPr lang="en-US" sz="2400" dirty="0">
                <a:solidFill>
                  <a:schemeClr val="bg1"/>
                </a:solidFill>
              </a:rPr>
              <a:t>Action Steps</a:t>
            </a:r>
          </a:p>
        </p:txBody>
      </p:sp>
      <p:sp>
        <p:nvSpPr>
          <p:cNvPr id="16" name="Content Placeholder 3">
            <a:extLst>
              <a:ext uri="{FF2B5EF4-FFF2-40B4-BE49-F238E27FC236}">
                <a16:creationId xmlns:a16="http://schemas.microsoft.com/office/drawing/2014/main" id="{504830ED-157D-44D9-B2CA-BFBDB2C74279}"/>
              </a:ext>
            </a:extLst>
          </p:cNvPr>
          <p:cNvSpPr txBox="1">
            <a:spLocks/>
          </p:cNvSpPr>
          <p:nvPr/>
        </p:nvSpPr>
        <p:spPr>
          <a:xfrm>
            <a:off x="642444" y="2140000"/>
            <a:ext cx="3618513" cy="458864"/>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300"/>
              </a:spcBef>
              <a:spcAft>
                <a:spcPts val="1200"/>
              </a:spcAft>
              <a:buNone/>
            </a:pPr>
            <a:r>
              <a:rPr lang="en-US" sz="1600" dirty="0"/>
              <a:t>A broad desired outcome </a:t>
            </a:r>
          </a:p>
        </p:txBody>
      </p:sp>
      <p:sp>
        <p:nvSpPr>
          <p:cNvPr id="19" name="Content Placeholder 4">
            <a:extLst>
              <a:ext uri="{FF2B5EF4-FFF2-40B4-BE49-F238E27FC236}">
                <a16:creationId xmlns:a16="http://schemas.microsoft.com/office/drawing/2014/main" id="{C499088A-43A2-4CAC-B8B2-341E6D7DA5B4}"/>
              </a:ext>
            </a:extLst>
          </p:cNvPr>
          <p:cNvSpPr txBox="1">
            <a:spLocks/>
          </p:cNvSpPr>
          <p:nvPr/>
        </p:nvSpPr>
        <p:spPr>
          <a:xfrm>
            <a:off x="5247290" y="2132786"/>
            <a:ext cx="3413234" cy="648106"/>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300"/>
              </a:spcBef>
              <a:buNone/>
            </a:pPr>
            <a:r>
              <a:rPr lang="en-US" sz="1600" dirty="0"/>
              <a:t>The planned implementation of the goal and objective </a:t>
            </a:r>
            <a:endParaRPr lang="en-US" sz="1600" baseline="30000" dirty="0"/>
          </a:p>
        </p:txBody>
      </p:sp>
      <p:sp>
        <p:nvSpPr>
          <p:cNvPr id="20" name="Content Placeholder 4">
            <a:extLst>
              <a:ext uri="{FF2B5EF4-FFF2-40B4-BE49-F238E27FC236}">
                <a16:creationId xmlns:a16="http://schemas.microsoft.com/office/drawing/2014/main" id="{665A3328-8370-4178-A6AD-C356A76E9CD9}"/>
              </a:ext>
            </a:extLst>
          </p:cNvPr>
          <p:cNvSpPr txBox="1">
            <a:spLocks/>
          </p:cNvSpPr>
          <p:nvPr/>
        </p:nvSpPr>
        <p:spPr>
          <a:xfrm>
            <a:off x="5275783" y="2790349"/>
            <a:ext cx="3402724" cy="940629"/>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300"/>
              </a:spcBef>
              <a:buNone/>
            </a:pPr>
            <a:r>
              <a:rPr lang="en-US" sz="1600" b="0" dirty="0"/>
              <a:t>Create an activity ring of physical activities that teachers can do indoors and outdoors</a:t>
            </a:r>
            <a:endParaRPr lang="en-US" sz="1600" b="0" baseline="30000" dirty="0"/>
          </a:p>
        </p:txBody>
      </p:sp>
      <p:sp>
        <p:nvSpPr>
          <p:cNvPr id="21" name="Content Placeholder 3">
            <a:extLst>
              <a:ext uri="{FF2B5EF4-FFF2-40B4-BE49-F238E27FC236}">
                <a16:creationId xmlns:a16="http://schemas.microsoft.com/office/drawing/2014/main" id="{1B4E5B65-1370-4707-831F-022C7E2A0152}"/>
              </a:ext>
            </a:extLst>
          </p:cNvPr>
          <p:cNvSpPr txBox="1">
            <a:spLocks/>
          </p:cNvSpPr>
          <p:nvPr/>
        </p:nvSpPr>
        <p:spPr>
          <a:xfrm>
            <a:off x="642444" y="2780892"/>
            <a:ext cx="3618513" cy="940629"/>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spcBef>
                <a:spcPts val="300"/>
              </a:spcBef>
              <a:spcAft>
                <a:spcPts val="1200"/>
              </a:spcAft>
              <a:buNone/>
            </a:pPr>
            <a:r>
              <a:rPr lang="en-US" sz="1600" b="0" dirty="0"/>
              <a:t>Toddlers will participate in at least 60 minutes of physical activity every day</a:t>
            </a:r>
          </a:p>
        </p:txBody>
      </p:sp>
      <p:pic>
        <p:nvPicPr>
          <p:cNvPr id="28" name="Picture 27">
            <a:extLst>
              <a:ext uri="{FF2B5EF4-FFF2-40B4-BE49-F238E27FC236}">
                <a16:creationId xmlns:a16="http://schemas.microsoft.com/office/drawing/2014/main" id="{A94BE26F-2F42-4092-B2A8-9B69D63EB3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3344" y="4126246"/>
            <a:ext cx="3745844" cy="2507448"/>
          </a:xfrm>
          <a:prstGeom prst="rect">
            <a:avLst/>
          </a:prstGeom>
          <a:ln>
            <a:noFill/>
          </a:ln>
          <a:effectLst>
            <a:outerShdw blurRad="292100" dist="139700" dir="2700000" algn="tl" rotWithShape="0">
              <a:srgbClr val="333333">
                <a:alpha val="65000"/>
              </a:srgbClr>
            </a:outerShdw>
          </a:effectLst>
        </p:spPr>
      </p:pic>
      <p:pic>
        <p:nvPicPr>
          <p:cNvPr id="30" name="Picture 29" descr="A group of children posing for a photo&#10;&#10;Description automatically generated with low confidence">
            <a:extLst>
              <a:ext uri="{FF2B5EF4-FFF2-40B4-BE49-F238E27FC236}">
                <a16:creationId xmlns:a16="http://schemas.microsoft.com/office/drawing/2014/main" id="{2ECE6331-302A-4E91-A7AF-07835A42B914}"/>
              </a:ext>
            </a:extLst>
          </p:cNvPr>
          <p:cNvPicPr>
            <a:picLocks noChangeAspect="1"/>
          </p:cNvPicPr>
          <p:nvPr/>
        </p:nvPicPr>
        <p:blipFill rotWithShape="1">
          <a:blip r:embed="rId4">
            <a:extLst>
              <a:ext uri="{28A0092B-C50C-407E-A947-70E740481C1C}">
                <a14:useLocalDpi xmlns:a14="http://schemas.microsoft.com/office/drawing/2010/main" val="0"/>
              </a:ext>
            </a:extLst>
          </a:blip>
          <a:srcRect l="19334" t="24103" r="29466" b="1376"/>
          <a:stretch/>
        </p:blipFill>
        <p:spPr>
          <a:xfrm>
            <a:off x="5473699" y="3581400"/>
            <a:ext cx="3546957" cy="3441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019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randombar(horizontal)">
                                      <p:cBhvr>
                                        <p:cTn id="30" dur="500"/>
                                        <p:tgtEl>
                                          <p:spTgt spid="20"/>
                                        </p:tgtEl>
                                      </p:cBhvr>
                                    </p:animEffec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16"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B9FC08D-520B-45CB-8E6D-E40F252CD417}"/>
              </a:ext>
            </a:extLst>
          </p:cNvPr>
          <p:cNvGrpSpPr/>
          <p:nvPr/>
        </p:nvGrpSpPr>
        <p:grpSpPr>
          <a:xfrm>
            <a:off x="0" y="0"/>
            <a:ext cx="6673852" cy="6629401"/>
            <a:chOff x="673098" y="-1"/>
            <a:chExt cx="6673852" cy="6629401"/>
          </a:xfrm>
        </p:grpSpPr>
        <p:pic>
          <p:nvPicPr>
            <p:cNvPr id="5" name="Picture 4">
              <a:extLst>
                <a:ext uri="{FF2B5EF4-FFF2-40B4-BE49-F238E27FC236}">
                  <a16:creationId xmlns:a16="http://schemas.microsoft.com/office/drawing/2014/main" id="{E2FBF9DE-E74E-47C1-A522-010AFCFD3FEC}"/>
                </a:ext>
              </a:extLst>
            </p:cNvPr>
            <p:cNvPicPr>
              <a:picLocks noChangeAspect="1"/>
            </p:cNvPicPr>
            <p:nvPr/>
          </p:nvPicPr>
          <p:blipFill rotWithShape="1">
            <a:blip r:embed="rId3">
              <a:extLst>
                <a:ext uri="{28A0092B-C50C-407E-A947-70E740481C1C}">
                  <a14:useLocalDpi xmlns:a14="http://schemas.microsoft.com/office/drawing/2010/main" val="0"/>
                </a:ext>
              </a:extLst>
            </a:blip>
            <a:srcRect l="24823" t="11877" r="10323"/>
            <a:stretch/>
          </p:blipFill>
          <p:spPr>
            <a:xfrm>
              <a:off x="673098" y="-1"/>
              <a:ext cx="3556002" cy="6629401"/>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7DA4DCFE-BE55-416C-93DF-95211ED7A343}"/>
                </a:ext>
              </a:extLst>
            </p:cNvPr>
            <p:cNvSpPr/>
            <p:nvPr/>
          </p:nvSpPr>
          <p:spPr>
            <a:xfrm>
              <a:off x="2463800" y="-1"/>
              <a:ext cx="4883150" cy="6629401"/>
            </a:xfrm>
            <a:prstGeom prst="rect">
              <a:avLst/>
            </a:prstGeom>
            <a:gradFill flip="none" rotWithShape="1">
              <a:gsLst>
                <a:gs pos="36000">
                  <a:srgbClr val="FFFFFF"/>
                </a:gs>
                <a:gs pos="0">
                  <a:srgbClr val="F9F9F9">
                    <a:alpha val="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16C04A72-A487-4E66-88BF-99B3B0778AB1}"/>
              </a:ext>
            </a:extLst>
          </p:cNvPr>
          <p:cNvSpPr>
            <a:spLocks noGrp="1"/>
          </p:cNvSpPr>
          <p:nvPr>
            <p:ph type="title"/>
          </p:nvPr>
        </p:nvSpPr>
        <p:spPr>
          <a:xfrm>
            <a:off x="4127500" y="228600"/>
            <a:ext cx="4419600" cy="1190078"/>
          </a:xfrm>
        </p:spPr>
        <p:txBody>
          <a:bodyPr>
            <a:noAutofit/>
          </a:bodyPr>
          <a:lstStyle/>
          <a:p>
            <a:r>
              <a:rPr lang="en-US" sz="2400" dirty="0">
                <a:latin typeface="Gotham Black" pitchFamily="50" charset="0"/>
              </a:rPr>
              <a:t>How do you develop action steps?</a:t>
            </a:r>
          </a:p>
        </p:txBody>
      </p:sp>
      <p:sp>
        <p:nvSpPr>
          <p:cNvPr id="3" name="Content Placeholder 2">
            <a:extLst>
              <a:ext uri="{FF2B5EF4-FFF2-40B4-BE49-F238E27FC236}">
                <a16:creationId xmlns:a16="http://schemas.microsoft.com/office/drawing/2014/main" id="{6C9ABDE6-3D4E-425E-94D5-5A47757BAE82}"/>
              </a:ext>
            </a:extLst>
          </p:cNvPr>
          <p:cNvSpPr>
            <a:spLocks noGrp="1"/>
          </p:cNvSpPr>
          <p:nvPr>
            <p:ph idx="1"/>
          </p:nvPr>
        </p:nvSpPr>
        <p:spPr>
          <a:xfrm>
            <a:off x="4140201" y="1312042"/>
            <a:ext cx="4330700" cy="629197"/>
          </a:xfrm>
        </p:spPr>
        <p:txBody>
          <a:bodyPr>
            <a:noAutofit/>
          </a:bodyPr>
          <a:lstStyle/>
          <a:p>
            <a:pPr marL="0" indent="0">
              <a:lnSpc>
                <a:spcPts val="2300"/>
              </a:lnSpc>
              <a:spcAft>
                <a:spcPts val="600"/>
              </a:spcAft>
              <a:buClr>
                <a:srgbClr val="EC01C0"/>
              </a:buClr>
              <a:buNone/>
            </a:pPr>
            <a:r>
              <a:rPr lang="en-US" sz="2000" dirty="0"/>
              <a:t>Goal:</a:t>
            </a:r>
          </a:p>
        </p:txBody>
      </p:sp>
      <p:sp>
        <p:nvSpPr>
          <p:cNvPr id="6" name="Content Placeholder 2">
            <a:extLst>
              <a:ext uri="{FF2B5EF4-FFF2-40B4-BE49-F238E27FC236}">
                <a16:creationId xmlns:a16="http://schemas.microsoft.com/office/drawing/2014/main" id="{E97CCF35-C103-42FB-AEAC-FF853309512B}"/>
              </a:ext>
            </a:extLst>
          </p:cNvPr>
          <p:cNvSpPr txBox="1">
            <a:spLocks/>
          </p:cNvSpPr>
          <p:nvPr/>
        </p:nvSpPr>
        <p:spPr>
          <a:xfrm>
            <a:off x="4159250" y="1663920"/>
            <a:ext cx="4330700" cy="1431159"/>
          </a:xfrm>
          <a:prstGeom prst="rect">
            <a:avLst/>
          </a:prstGeom>
        </p:spPr>
        <p:txBody>
          <a:bodyPr vert="horz" lIns="91440" tIns="45720" rIns="91440" bIns="45720" rtlCol="0">
            <a:no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00"/>
              </a:lnSpc>
              <a:spcAft>
                <a:spcPts val="600"/>
              </a:spcAft>
              <a:buClrTx/>
              <a:buFont typeface="Monotype Sorts" panose="01010601010101010101" pitchFamily="2" charset="2"/>
              <a:buChar char="n"/>
            </a:pPr>
            <a:r>
              <a:rPr lang="en-US" sz="1800" b="0" dirty="0"/>
              <a:t>Toddlers will participate in 60 minutes of physical activity every day during outdoor play, indoor play and transitions</a:t>
            </a:r>
          </a:p>
        </p:txBody>
      </p:sp>
      <p:sp>
        <p:nvSpPr>
          <p:cNvPr id="9" name="Content Placeholder 2">
            <a:extLst>
              <a:ext uri="{FF2B5EF4-FFF2-40B4-BE49-F238E27FC236}">
                <a16:creationId xmlns:a16="http://schemas.microsoft.com/office/drawing/2014/main" id="{EC9765B0-23C7-4294-B668-9A4C8635DFDA}"/>
              </a:ext>
            </a:extLst>
          </p:cNvPr>
          <p:cNvSpPr txBox="1">
            <a:spLocks/>
          </p:cNvSpPr>
          <p:nvPr/>
        </p:nvSpPr>
        <p:spPr>
          <a:xfrm>
            <a:off x="4140201" y="3190711"/>
            <a:ext cx="4330700" cy="629197"/>
          </a:xfrm>
          <a:prstGeom prst="rect">
            <a:avLst/>
          </a:prstGeom>
        </p:spPr>
        <p:txBody>
          <a:bodyPr vert="horz" lIns="91440" tIns="45720" rIns="91440" bIns="45720" rtlCol="0">
            <a:no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Aft>
                <a:spcPts val="600"/>
              </a:spcAft>
              <a:buClr>
                <a:srgbClr val="EC01C0"/>
              </a:buClr>
              <a:buFont typeface="Monotype Sorts" panose="01010601010101010101" pitchFamily="2" charset="2"/>
              <a:buNone/>
            </a:pPr>
            <a:r>
              <a:rPr lang="en-US" sz="2000" dirty="0"/>
              <a:t>Action steps:</a:t>
            </a:r>
          </a:p>
        </p:txBody>
      </p:sp>
      <p:sp>
        <p:nvSpPr>
          <p:cNvPr id="10" name="Content Placeholder 2">
            <a:extLst>
              <a:ext uri="{FF2B5EF4-FFF2-40B4-BE49-F238E27FC236}">
                <a16:creationId xmlns:a16="http://schemas.microsoft.com/office/drawing/2014/main" id="{B5E79A25-CC38-44DC-9BCD-38D7657AAABB}"/>
              </a:ext>
            </a:extLst>
          </p:cNvPr>
          <p:cNvSpPr txBox="1">
            <a:spLocks/>
          </p:cNvSpPr>
          <p:nvPr/>
        </p:nvSpPr>
        <p:spPr>
          <a:xfrm>
            <a:off x="4159250" y="3616708"/>
            <a:ext cx="4883150" cy="3012691"/>
          </a:xfrm>
          <a:prstGeom prst="rect">
            <a:avLst/>
          </a:prstGeom>
        </p:spPr>
        <p:txBody>
          <a:bodyPr vert="horz" lIns="91440" tIns="45720" rIns="91440" bIns="45720" rtlCol="0">
            <a:no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00"/>
              </a:lnSpc>
              <a:spcAft>
                <a:spcPts val="600"/>
              </a:spcAft>
              <a:buClrTx/>
              <a:buFont typeface="Monotype Sorts" panose="01010601010101010101" pitchFamily="2" charset="2"/>
              <a:buChar char="n"/>
            </a:pPr>
            <a:r>
              <a:rPr lang="en-US" sz="1800" b="0" dirty="0"/>
              <a:t>Develop an activity ring with quick physical activities to use during transitions </a:t>
            </a:r>
          </a:p>
          <a:p>
            <a:pPr>
              <a:lnSpc>
                <a:spcPts val="2300"/>
              </a:lnSpc>
              <a:spcAft>
                <a:spcPts val="600"/>
              </a:spcAft>
              <a:buClrTx/>
              <a:buFont typeface="Monotype Sorts" panose="01010601010101010101" pitchFamily="2" charset="2"/>
              <a:buChar char="n"/>
            </a:pPr>
            <a:r>
              <a:rPr lang="en-US" sz="1800" b="0" dirty="0"/>
              <a:t>Include 2 structured physical activities in daily lesson plans </a:t>
            </a:r>
          </a:p>
          <a:p>
            <a:pPr>
              <a:lnSpc>
                <a:spcPts val="2300"/>
              </a:lnSpc>
              <a:spcAft>
                <a:spcPts val="600"/>
              </a:spcAft>
              <a:buClrTx/>
              <a:buFont typeface="Monotype Sorts" panose="01010601010101010101" pitchFamily="2" charset="2"/>
              <a:buChar char="n"/>
            </a:pPr>
            <a:r>
              <a:rPr lang="en-US" sz="1800" b="0" dirty="0"/>
              <a:t>Create an activity box with portable equipment to use during indoor and outdoor play </a:t>
            </a:r>
          </a:p>
        </p:txBody>
      </p:sp>
    </p:spTree>
    <p:extLst>
      <p:ext uri="{BB962C8B-B14F-4D97-AF65-F5344CB8AC3E}">
        <p14:creationId xmlns:p14="http://schemas.microsoft.com/office/powerpoint/2010/main" val="194241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7448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CCA65C-56B7-4A3B-8920-F48DFAE8347D}"/>
              </a:ext>
            </a:extLst>
          </p:cNvPr>
          <p:cNvPicPr>
            <a:picLocks noChangeAspect="1"/>
          </p:cNvPicPr>
          <p:nvPr/>
        </p:nvPicPr>
        <p:blipFill rotWithShape="1">
          <a:blip r:embed="rId3">
            <a:extLst>
              <a:ext uri="{28A0092B-C50C-407E-A947-70E740481C1C}">
                <a14:useLocalDpi xmlns:a14="http://schemas.microsoft.com/office/drawing/2010/main" val="0"/>
              </a:ext>
            </a:extLst>
          </a:blip>
          <a:srcRect l="8764" t="1889" r="14545" b="2749"/>
          <a:stretch/>
        </p:blipFill>
        <p:spPr>
          <a:xfrm rot="5400000">
            <a:off x="1983674" y="-1219133"/>
            <a:ext cx="5420493" cy="8595360"/>
          </a:xfrm>
          <a:prstGeom prst="rect">
            <a:avLst/>
          </a:prstGeom>
        </p:spPr>
      </p:pic>
      <p:sp>
        <p:nvSpPr>
          <p:cNvPr id="9" name="Oval 8">
            <a:extLst>
              <a:ext uri="{FF2B5EF4-FFF2-40B4-BE49-F238E27FC236}">
                <a16:creationId xmlns:a16="http://schemas.microsoft.com/office/drawing/2014/main" id="{424BE5A1-5602-4089-B890-F47039751016}"/>
              </a:ext>
            </a:extLst>
          </p:cNvPr>
          <p:cNvSpPr/>
          <p:nvPr/>
        </p:nvSpPr>
        <p:spPr>
          <a:xfrm>
            <a:off x="152399" y="1714500"/>
            <a:ext cx="2552701" cy="4914900"/>
          </a:xfrm>
          <a:prstGeom prst="ellipse">
            <a:avLst/>
          </a:prstGeom>
          <a:noFill/>
          <a:ln w="57150">
            <a:solidFill>
              <a:srgbClr val="EA5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337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EEACEF2-4C97-462A-90C1-5CD37BA1976A}"/>
              </a:ext>
            </a:extLst>
          </p:cNvPr>
          <p:cNvGrpSpPr/>
          <p:nvPr/>
        </p:nvGrpSpPr>
        <p:grpSpPr>
          <a:xfrm>
            <a:off x="0" y="771524"/>
            <a:ext cx="9144004" cy="5938830"/>
            <a:chOff x="0" y="771524"/>
            <a:chExt cx="9144004" cy="5938830"/>
          </a:xfrm>
        </p:grpSpPr>
        <p:pic>
          <p:nvPicPr>
            <p:cNvPr id="25" name="Picture 24">
              <a:extLst>
                <a:ext uri="{FF2B5EF4-FFF2-40B4-BE49-F238E27FC236}">
                  <a16:creationId xmlns:a16="http://schemas.microsoft.com/office/drawing/2014/main" id="{193D3072-6F1F-4E25-90A6-BDD43D6E4D25}"/>
                </a:ext>
              </a:extLst>
            </p:cNvPr>
            <p:cNvPicPr>
              <a:picLocks noChangeAspect="1"/>
            </p:cNvPicPr>
            <p:nvPr/>
          </p:nvPicPr>
          <p:blipFill rotWithShape="1">
            <a:blip r:embed="rId3">
              <a:extLst>
                <a:ext uri="{28A0092B-C50C-407E-A947-70E740481C1C}">
                  <a14:useLocalDpi xmlns:a14="http://schemas.microsoft.com/office/drawing/2010/main" val="0"/>
                </a:ext>
              </a:extLst>
            </a:blip>
            <a:srcRect t="9462" b="23851"/>
            <a:stretch/>
          </p:blipFill>
          <p:spPr>
            <a:xfrm>
              <a:off x="0" y="2648444"/>
              <a:ext cx="9144000" cy="4061910"/>
            </a:xfrm>
            <a:prstGeom prst="rect">
              <a:avLst/>
            </a:prstGeom>
          </p:spPr>
        </p:pic>
        <p:sp>
          <p:nvSpPr>
            <p:cNvPr id="27" name="Rectangle 26">
              <a:extLst>
                <a:ext uri="{FF2B5EF4-FFF2-40B4-BE49-F238E27FC236}">
                  <a16:creationId xmlns:a16="http://schemas.microsoft.com/office/drawing/2014/main" id="{59B0D746-7E64-4E83-90DF-600CC5E9BEDA}"/>
                </a:ext>
              </a:extLst>
            </p:cNvPr>
            <p:cNvSpPr/>
            <p:nvPr/>
          </p:nvSpPr>
          <p:spPr>
            <a:xfrm rot="16200000">
              <a:off x="3116266" y="-2344739"/>
              <a:ext cx="2911476" cy="9144001"/>
            </a:xfrm>
            <a:prstGeom prst="rect">
              <a:avLst/>
            </a:prstGeom>
            <a:gradFill flip="none" rotWithShape="1">
              <a:gsLst>
                <a:gs pos="36000">
                  <a:srgbClr val="FFFFFF"/>
                </a:gs>
                <a:gs pos="0">
                  <a:srgbClr val="F9F9F9">
                    <a:alpha val="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itle 4">
            <a:extLst>
              <a:ext uri="{FF2B5EF4-FFF2-40B4-BE49-F238E27FC236}">
                <a16:creationId xmlns:a16="http://schemas.microsoft.com/office/drawing/2014/main" id="{C9FD611D-324D-4FD8-B72F-BFC8301C240F}"/>
              </a:ext>
            </a:extLst>
          </p:cNvPr>
          <p:cNvSpPr>
            <a:spLocks noGrp="1"/>
          </p:cNvSpPr>
          <p:nvPr>
            <p:ph type="title"/>
          </p:nvPr>
        </p:nvSpPr>
        <p:spPr>
          <a:xfrm>
            <a:off x="4229100" y="519275"/>
            <a:ext cx="4605748" cy="1489415"/>
          </a:xfrm>
        </p:spPr>
        <p:txBody>
          <a:bodyPr>
            <a:noAutofit/>
          </a:bodyPr>
          <a:lstStyle/>
          <a:p>
            <a:r>
              <a:rPr lang="en-US" sz="2800" dirty="0">
                <a:solidFill>
                  <a:srgbClr val="00426A"/>
                </a:solidFill>
              </a:rPr>
              <a:t>Create your action steps</a:t>
            </a:r>
          </a:p>
        </p:txBody>
      </p:sp>
    </p:spTree>
    <p:extLst>
      <p:ext uri="{BB962C8B-B14F-4D97-AF65-F5344CB8AC3E}">
        <p14:creationId xmlns:p14="http://schemas.microsoft.com/office/powerpoint/2010/main" val="3662133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0A7A433-645E-4722-9C03-26953DB124CD}"/>
              </a:ext>
            </a:extLst>
          </p:cNvPr>
          <p:cNvGrpSpPr/>
          <p:nvPr/>
        </p:nvGrpSpPr>
        <p:grpSpPr>
          <a:xfrm>
            <a:off x="-4" y="1"/>
            <a:ext cx="9144003" cy="6933300"/>
            <a:chOff x="-4" y="1"/>
            <a:chExt cx="9144003" cy="6933300"/>
          </a:xfrm>
        </p:grpSpPr>
        <p:pic>
          <p:nvPicPr>
            <p:cNvPr id="12" name="Picture 11" descr="A picture containing person, indoor&#10;&#10;Description automatically generated">
              <a:extLst>
                <a:ext uri="{FF2B5EF4-FFF2-40B4-BE49-F238E27FC236}">
                  <a16:creationId xmlns:a16="http://schemas.microsoft.com/office/drawing/2014/main" id="{137AF960-3A1C-4E9C-94F2-5DF61EEA002E}"/>
                </a:ext>
              </a:extLst>
            </p:cNvPr>
            <p:cNvPicPr>
              <a:picLocks noChangeAspect="1"/>
            </p:cNvPicPr>
            <p:nvPr/>
          </p:nvPicPr>
          <p:blipFill rotWithShape="1">
            <a:blip r:embed="rId3">
              <a:extLst>
                <a:ext uri="{28A0092B-C50C-407E-A947-70E740481C1C}">
                  <a14:useLocalDpi xmlns:a14="http://schemas.microsoft.com/office/drawing/2010/main" val="0"/>
                </a:ext>
              </a:extLst>
            </a:blip>
            <a:srcRect t="4368" b="6465"/>
            <a:stretch/>
          </p:blipFill>
          <p:spPr>
            <a:xfrm>
              <a:off x="-1" y="1497701"/>
              <a:ext cx="9144000" cy="5435600"/>
            </a:xfrm>
            <a:prstGeom prst="rect">
              <a:avLst/>
            </a:prstGeom>
          </p:spPr>
        </p:pic>
        <p:sp>
          <p:nvSpPr>
            <p:cNvPr id="13" name="Rectangle 12">
              <a:extLst>
                <a:ext uri="{FF2B5EF4-FFF2-40B4-BE49-F238E27FC236}">
                  <a16:creationId xmlns:a16="http://schemas.microsoft.com/office/drawing/2014/main" id="{890EC622-6645-4FB5-8182-1ED119B96221}"/>
                </a:ext>
              </a:extLst>
            </p:cNvPr>
            <p:cNvSpPr/>
            <p:nvPr/>
          </p:nvSpPr>
          <p:spPr>
            <a:xfrm rot="16200000">
              <a:off x="3116259" y="-3116262"/>
              <a:ext cx="2911476" cy="9144001"/>
            </a:xfrm>
            <a:prstGeom prst="rect">
              <a:avLst/>
            </a:prstGeom>
            <a:gradFill flip="none" rotWithShape="1">
              <a:gsLst>
                <a:gs pos="36000">
                  <a:srgbClr val="FFFFFF"/>
                </a:gs>
                <a:gs pos="0">
                  <a:srgbClr val="F9F9F9">
                    <a:alpha val="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A5D42626-20B4-4581-89B8-109FCFF13E74}"/>
              </a:ext>
            </a:extLst>
          </p:cNvPr>
          <p:cNvSpPr>
            <a:spLocks noGrp="1"/>
          </p:cNvSpPr>
          <p:nvPr>
            <p:ph type="title"/>
          </p:nvPr>
        </p:nvSpPr>
        <p:spPr>
          <a:xfrm>
            <a:off x="529300" y="110224"/>
            <a:ext cx="8085398" cy="872670"/>
          </a:xfrm>
        </p:spPr>
        <p:txBody>
          <a:bodyPr>
            <a:normAutofit/>
          </a:bodyPr>
          <a:lstStyle/>
          <a:p>
            <a:r>
              <a:rPr lang="en-US" sz="3600" dirty="0"/>
              <a:t>Share your goals and action steps</a:t>
            </a:r>
          </a:p>
        </p:txBody>
      </p:sp>
      <p:sp>
        <p:nvSpPr>
          <p:cNvPr id="9" name="Rectangle 8">
            <a:extLst>
              <a:ext uri="{FF2B5EF4-FFF2-40B4-BE49-F238E27FC236}">
                <a16:creationId xmlns:a16="http://schemas.microsoft.com/office/drawing/2014/main" id="{A5A39DB6-2C45-4E84-B060-50179C7396EC}"/>
              </a:ext>
            </a:extLst>
          </p:cNvPr>
          <p:cNvSpPr/>
          <p:nvPr/>
        </p:nvSpPr>
        <p:spPr>
          <a:xfrm rot="5400000" flipH="1">
            <a:off x="3963479" y="-2876232"/>
            <a:ext cx="1217039" cy="9144000"/>
          </a:xfrm>
          <a:prstGeom prst="rect">
            <a:avLst/>
          </a:prstGeom>
          <a:gradFill flip="none" rotWithShape="1">
            <a:gsLst>
              <a:gs pos="50000">
                <a:srgbClr val="ECECEC">
                  <a:alpha val="50000"/>
                </a:srgbClr>
              </a:gs>
              <a:gs pos="0">
                <a:schemeClr val="bg1">
                  <a:lumMod val="85000"/>
                  <a:alpha val="0"/>
                </a:schemeClr>
              </a:gs>
              <a:gs pos="8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8413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0761F-8EE0-49FD-BA95-71FD463489D9}"/>
              </a:ext>
            </a:extLst>
          </p:cNvPr>
          <p:cNvSpPr>
            <a:spLocks noGrp="1"/>
          </p:cNvSpPr>
          <p:nvPr>
            <p:ph type="title"/>
          </p:nvPr>
        </p:nvSpPr>
        <p:spPr>
          <a:xfrm>
            <a:off x="629840" y="457200"/>
            <a:ext cx="3942159" cy="1119352"/>
          </a:xfrm>
        </p:spPr>
        <p:txBody>
          <a:bodyPr>
            <a:normAutofit/>
          </a:bodyPr>
          <a:lstStyle/>
          <a:p>
            <a:r>
              <a:rPr lang="en-US" dirty="0"/>
              <a:t>How do you use your action plan?</a:t>
            </a:r>
          </a:p>
        </p:txBody>
      </p:sp>
      <p:sp>
        <p:nvSpPr>
          <p:cNvPr id="3" name="Content Placeholder 2">
            <a:extLst>
              <a:ext uri="{FF2B5EF4-FFF2-40B4-BE49-F238E27FC236}">
                <a16:creationId xmlns:a16="http://schemas.microsoft.com/office/drawing/2014/main" id="{11D49ABC-5571-4AB8-BE08-97AAC425B80C}"/>
              </a:ext>
            </a:extLst>
          </p:cNvPr>
          <p:cNvSpPr>
            <a:spLocks noGrp="1"/>
          </p:cNvSpPr>
          <p:nvPr>
            <p:ph idx="1"/>
          </p:nvPr>
        </p:nvSpPr>
        <p:spPr>
          <a:xfrm>
            <a:off x="4686300" y="1576552"/>
            <a:ext cx="4254500" cy="5052848"/>
          </a:xfrm>
        </p:spPr>
        <p:txBody>
          <a:bodyPr>
            <a:noAutofit/>
          </a:bodyPr>
          <a:lstStyle/>
          <a:p>
            <a:pPr>
              <a:lnSpc>
                <a:spcPts val="2100"/>
              </a:lnSpc>
              <a:spcBef>
                <a:spcPts val="600"/>
              </a:spcBef>
              <a:spcAft>
                <a:spcPts val="1200"/>
              </a:spcAft>
              <a:buClr>
                <a:srgbClr val="309C8A"/>
              </a:buClr>
            </a:pPr>
            <a:r>
              <a:rPr lang="en-US" sz="1800" dirty="0"/>
              <a:t>Set a completion date for your action steps and goals</a:t>
            </a:r>
          </a:p>
          <a:p>
            <a:pPr>
              <a:lnSpc>
                <a:spcPts val="2100"/>
              </a:lnSpc>
              <a:spcBef>
                <a:spcPts val="600"/>
              </a:spcBef>
              <a:spcAft>
                <a:spcPts val="1200"/>
              </a:spcAft>
              <a:buClr>
                <a:srgbClr val="309C8A"/>
              </a:buClr>
            </a:pPr>
            <a:r>
              <a:rPr lang="en-US" sz="1800" dirty="0"/>
              <a:t>Share responsibility</a:t>
            </a:r>
          </a:p>
          <a:p>
            <a:pPr>
              <a:lnSpc>
                <a:spcPts val="2100"/>
              </a:lnSpc>
              <a:spcBef>
                <a:spcPts val="600"/>
              </a:spcBef>
              <a:spcAft>
                <a:spcPts val="1200"/>
              </a:spcAft>
              <a:buClr>
                <a:srgbClr val="309C8A"/>
              </a:buClr>
            </a:pPr>
            <a:r>
              <a:rPr lang="en-US" sz="1800" dirty="0"/>
              <a:t>Share your action plan with staff, co-workers, and families</a:t>
            </a:r>
          </a:p>
          <a:p>
            <a:pPr>
              <a:lnSpc>
                <a:spcPts val="2100"/>
              </a:lnSpc>
              <a:spcBef>
                <a:spcPts val="600"/>
              </a:spcBef>
              <a:spcAft>
                <a:spcPts val="1200"/>
              </a:spcAft>
              <a:buClr>
                <a:srgbClr val="309C8A"/>
              </a:buClr>
            </a:pPr>
            <a:r>
              <a:rPr lang="en-US" sz="1800" dirty="0"/>
              <a:t>Get input on action steps</a:t>
            </a:r>
          </a:p>
          <a:p>
            <a:pPr>
              <a:lnSpc>
                <a:spcPts val="2100"/>
              </a:lnSpc>
              <a:spcBef>
                <a:spcPts val="600"/>
              </a:spcBef>
              <a:spcAft>
                <a:spcPts val="1200"/>
              </a:spcAft>
              <a:buClr>
                <a:srgbClr val="309C8A"/>
              </a:buClr>
            </a:pPr>
            <a:r>
              <a:rPr lang="en-US" sz="1800" dirty="0"/>
              <a:t>Check progress on your plan and make changes if necessary</a:t>
            </a:r>
          </a:p>
          <a:p>
            <a:pPr>
              <a:lnSpc>
                <a:spcPts val="2100"/>
              </a:lnSpc>
              <a:spcBef>
                <a:spcPts val="600"/>
              </a:spcBef>
              <a:spcAft>
                <a:spcPts val="1200"/>
              </a:spcAft>
              <a:buClr>
                <a:srgbClr val="309C8A"/>
              </a:buClr>
            </a:pPr>
            <a:r>
              <a:rPr lang="en-US" sz="1800" dirty="0"/>
              <a:t>Celebrate reaching your goal</a:t>
            </a:r>
          </a:p>
          <a:p>
            <a:pPr>
              <a:lnSpc>
                <a:spcPts val="2100"/>
              </a:lnSpc>
              <a:spcBef>
                <a:spcPts val="600"/>
              </a:spcBef>
              <a:spcAft>
                <a:spcPts val="1200"/>
              </a:spcAft>
              <a:buClr>
                <a:srgbClr val="309C8A"/>
              </a:buClr>
            </a:pPr>
            <a:r>
              <a:rPr lang="en-US" sz="1800" dirty="0"/>
              <a:t>Identify your next goal!</a:t>
            </a:r>
          </a:p>
        </p:txBody>
      </p:sp>
      <p:pic>
        <p:nvPicPr>
          <p:cNvPr id="29" name="Picture 28" descr="A picture containing person, air, arm, high&#10;&#10;Description automatically generated">
            <a:extLst>
              <a:ext uri="{FF2B5EF4-FFF2-40B4-BE49-F238E27FC236}">
                <a16:creationId xmlns:a16="http://schemas.microsoft.com/office/drawing/2014/main" id="{7CDC8EBB-B637-4AF8-B762-733127494920}"/>
              </a:ext>
            </a:extLst>
          </p:cNvPr>
          <p:cNvPicPr>
            <a:picLocks noChangeAspect="1"/>
          </p:cNvPicPr>
          <p:nvPr/>
        </p:nvPicPr>
        <p:blipFill rotWithShape="1">
          <a:blip r:embed="rId3">
            <a:extLst>
              <a:ext uri="{28A0092B-C50C-407E-A947-70E740481C1C}">
                <a14:useLocalDpi xmlns:a14="http://schemas.microsoft.com/office/drawing/2010/main" val="0"/>
              </a:ext>
            </a:extLst>
          </a:blip>
          <a:srcRect l="35830" t="7074" r="13518"/>
          <a:stretch/>
        </p:blipFill>
        <p:spPr>
          <a:xfrm>
            <a:off x="368300" y="1197730"/>
            <a:ext cx="4433726" cy="5431670"/>
          </a:xfrm>
          <a:prstGeom prst="rect">
            <a:avLst/>
          </a:prstGeom>
        </p:spPr>
      </p:pic>
    </p:spTree>
    <p:extLst>
      <p:ext uri="{BB962C8B-B14F-4D97-AF65-F5344CB8AC3E}">
        <p14:creationId xmlns:p14="http://schemas.microsoft.com/office/powerpoint/2010/main" val="29429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91E3EC-F4CD-4754-9B9A-DF32EECEFA9B}"/>
              </a:ext>
            </a:extLst>
          </p:cNvPr>
          <p:cNvSpPr/>
          <p:nvPr/>
        </p:nvSpPr>
        <p:spPr>
          <a:xfrm rot="16200000">
            <a:off x="3698300" y="-3289300"/>
            <a:ext cx="1747400" cy="9144001"/>
          </a:xfrm>
          <a:prstGeom prst="rect">
            <a:avLst/>
          </a:prstGeom>
          <a:gradFill flip="none" rotWithShape="1">
            <a:gsLst>
              <a:gs pos="31000">
                <a:schemeClr val="bg1"/>
              </a:gs>
              <a:gs pos="0">
                <a:schemeClr val="bg1">
                  <a:lumMod val="85000"/>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group of children jumping&#10;&#10;Description automatically generated with low confidence">
            <a:extLst>
              <a:ext uri="{FF2B5EF4-FFF2-40B4-BE49-F238E27FC236}">
                <a16:creationId xmlns:a16="http://schemas.microsoft.com/office/drawing/2014/main" id="{BA89D16E-B856-48E1-AB7B-F148EDF8AC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 y="569020"/>
            <a:ext cx="9052560" cy="6035040"/>
          </a:xfrm>
          <a:prstGeom prst="rect">
            <a:avLst/>
          </a:prstGeom>
        </p:spPr>
      </p:pic>
      <p:sp>
        <p:nvSpPr>
          <p:cNvPr id="2" name="Title 1">
            <a:extLst>
              <a:ext uri="{FF2B5EF4-FFF2-40B4-BE49-F238E27FC236}">
                <a16:creationId xmlns:a16="http://schemas.microsoft.com/office/drawing/2014/main" id="{4A64DBF9-966A-4A9E-A655-E4E1BB058FC3}"/>
              </a:ext>
            </a:extLst>
          </p:cNvPr>
          <p:cNvSpPr>
            <a:spLocks noGrp="1"/>
          </p:cNvSpPr>
          <p:nvPr>
            <p:ph type="title"/>
          </p:nvPr>
        </p:nvSpPr>
        <p:spPr>
          <a:xfrm>
            <a:off x="477338" y="568646"/>
            <a:ext cx="5412184" cy="605208"/>
          </a:xfrm>
        </p:spPr>
        <p:txBody>
          <a:bodyPr>
            <a:normAutofit fontScale="90000"/>
          </a:bodyPr>
          <a:lstStyle/>
          <a:p>
            <a:r>
              <a:rPr lang="en-US" sz="2800" dirty="0">
                <a:solidFill>
                  <a:srgbClr val="00426A"/>
                </a:solidFill>
              </a:rPr>
              <a:t>What is the most important lesson you learned in PALS?</a:t>
            </a:r>
          </a:p>
        </p:txBody>
      </p:sp>
    </p:spTree>
    <p:extLst>
      <p:ext uri="{BB962C8B-B14F-4D97-AF65-F5344CB8AC3E}">
        <p14:creationId xmlns:p14="http://schemas.microsoft.com/office/powerpoint/2010/main" val="3142941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86BE-07CF-4EA3-87A6-F074A89ADC63}"/>
              </a:ext>
            </a:extLst>
          </p:cNvPr>
          <p:cNvSpPr>
            <a:spLocks noGrp="1"/>
          </p:cNvSpPr>
          <p:nvPr>
            <p:ph type="title"/>
          </p:nvPr>
        </p:nvSpPr>
        <p:spPr>
          <a:xfrm>
            <a:off x="577228" y="2374593"/>
            <a:ext cx="3153103" cy="926645"/>
          </a:xfrm>
        </p:spPr>
        <p:txBody>
          <a:bodyPr>
            <a:normAutofit/>
          </a:bodyPr>
          <a:lstStyle/>
          <a:p>
            <a:r>
              <a:rPr lang="en-US">
                <a:solidFill>
                  <a:srgbClr val="00426A"/>
                </a:solidFill>
              </a:rPr>
              <a:t>Questions?</a:t>
            </a:r>
          </a:p>
        </p:txBody>
      </p:sp>
      <p:pic>
        <p:nvPicPr>
          <p:cNvPr id="5" name="Picture 4" descr="Question mark on green pastel background">
            <a:extLst>
              <a:ext uri="{FF2B5EF4-FFF2-40B4-BE49-F238E27FC236}">
                <a16:creationId xmlns:a16="http://schemas.microsoft.com/office/drawing/2014/main" id="{8A2504E9-481E-44D4-989A-72F8FBC32798}"/>
              </a:ext>
            </a:extLst>
          </p:cNvPr>
          <p:cNvPicPr>
            <a:picLocks/>
          </p:cNvPicPr>
          <p:nvPr/>
        </p:nvPicPr>
        <p:blipFill rotWithShape="1">
          <a:blip r:embed="rId3" cstate="print">
            <a:duotone>
              <a:prstClr val="black"/>
              <a:srgbClr val="309C8A">
                <a:tint val="45000"/>
                <a:satMod val="400000"/>
              </a:srgbClr>
            </a:duotone>
            <a:extLst>
              <a:ext uri="{28A0092B-C50C-407E-A947-70E740481C1C}">
                <a14:useLocalDpi xmlns:a14="http://schemas.microsoft.com/office/drawing/2010/main"/>
              </a:ext>
            </a:extLst>
          </a:blip>
          <a:srcRect/>
          <a:stretch/>
        </p:blipFill>
        <p:spPr>
          <a:xfrm>
            <a:off x="4645152" y="-15240"/>
            <a:ext cx="4498848" cy="66329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0968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B85F-8C1B-43EA-864E-D784F9AB7450}"/>
              </a:ext>
            </a:extLst>
          </p:cNvPr>
          <p:cNvSpPr>
            <a:spLocks noGrp="1"/>
          </p:cNvSpPr>
          <p:nvPr>
            <p:ph type="title"/>
          </p:nvPr>
        </p:nvSpPr>
        <p:spPr>
          <a:xfrm>
            <a:off x="552983" y="512978"/>
            <a:ext cx="3599259" cy="838201"/>
          </a:xfrm>
        </p:spPr>
        <p:txBody>
          <a:bodyPr>
            <a:normAutofit/>
          </a:bodyPr>
          <a:lstStyle/>
          <a:p>
            <a:pPr>
              <a:lnSpc>
                <a:spcPts val="3000"/>
              </a:lnSpc>
            </a:pPr>
            <a:r>
              <a:rPr lang="en-US" sz="2400" dirty="0"/>
              <a:t>Thanks for participating in PALS</a:t>
            </a:r>
          </a:p>
        </p:txBody>
      </p:sp>
      <p:pic>
        <p:nvPicPr>
          <p:cNvPr id="5" name="Content Placeholder 3">
            <a:extLst>
              <a:ext uri="{FF2B5EF4-FFF2-40B4-BE49-F238E27FC236}">
                <a16:creationId xmlns:a16="http://schemas.microsoft.com/office/drawing/2014/main" id="{99F15B37-C410-4BE6-B084-8039C2B04A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0812" y="1825438"/>
            <a:ext cx="2437448" cy="1272043"/>
          </a:xfrm>
          <a:prstGeom prst="rect">
            <a:avLst/>
          </a:prstGeom>
        </p:spPr>
      </p:pic>
      <p:sp>
        <p:nvSpPr>
          <p:cNvPr id="7" name="Text Placeholder 3">
            <a:extLst>
              <a:ext uri="{FF2B5EF4-FFF2-40B4-BE49-F238E27FC236}">
                <a16:creationId xmlns:a16="http://schemas.microsoft.com/office/drawing/2014/main" id="{95FA2CCC-8AD9-47DF-8250-6AB9D107BF3D}"/>
              </a:ext>
            </a:extLst>
          </p:cNvPr>
          <p:cNvSpPr txBox="1">
            <a:spLocks/>
          </p:cNvSpPr>
          <p:nvPr/>
        </p:nvSpPr>
        <p:spPr>
          <a:xfrm>
            <a:off x="81478" y="6075147"/>
            <a:ext cx="3752973" cy="53974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6660A6"/>
              </a:buClr>
              <a:buSzPct val="80000"/>
              <a:buFont typeface="Monotype Sorts" panose="01010601010101010101" pitchFamily="2" charset="2"/>
              <a:buNone/>
              <a:tabLst>
                <a:tab pos="347663" algn="l"/>
              </a:tabLst>
              <a:defRPr sz="16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F05A66"/>
              </a:buClr>
              <a:buSzPct val="80000"/>
              <a:buFont typeface="Monotype Sorts" panose="01010601010101010101" pitchFamily="2" charset="2"/>
              <a:buNone/>
              <a:tabLst>
                <a:tab pos="682625" algn="l"/>
              </a:tabLst>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kumimoji="0" lang="en-US" sz="2000" b="1" i="0" u="none" strike="noStrike" kern="0" cap="none" spc="0" normalizeH="0" baseline="0" noProof="0" dirty="0">
                <a:ln>
                  <a:noFill/>
                </a:ln>
                <a:solidFill>
                  <a:srgbClr val="00ACBA"/>
                </a:solidFill>
                <a:effectLst/>
                <a:uLnTx/>
                <a:uFillTx/>
                <a:ea typeface="+mn-ea"/>
                <a:cs typeface="Calibri" panose="020F0502020204030204" pitchFamily="34" charset="0"/>
                <a:sym typeface="Arial Narrow"/>
              </a:rPr>
              <a:t>PALSECE@Nemours.org</a:t>
            </a:r>
            <a:endParaRPr lang="en-US" sz="2000" dirty="0">
              <a:solidFill>
                <a:srgbClr val="00ACBA"/>
              </a:solidFill>
            </a:endParaRPr>
          </a:p>
        </p:txBody>
      </p:sp>
      <p:pic>
        <p:nvPicPr>
          <p:cNvPr id="8" name="Picture 7" descr="A baby wearing a hat&#10;&#10;Description automatically generated with medium confidence">
            <a:extLst>
              <a:ext uri="{FF2B5EF4-FFF2-40B4-BE49-F238E27FC236}">
                <a16:creationId xmlns:a16="http://schemas.microsoft.com/office/drawing/2014/main" id="{D11515F2-15EB-46BA-A605-C759AFAF854A}"/>
              </a:ext>
            </a:extLst>
          </p:cNvPr>
          <p:cNvPicPr>
            <a:picLocks noChangeAspect="1"/>
          </p:cNvPicPr>
          <p:nvPr/>
        </p:nvPicPr>
        <p:blipFill rotWithShape="1">
          <a:blip r:embed="rId4">
            <a:extLst>
              <a:ext uri="{28A0092B-C50C-407E-A947-70E740481C1C}">
                <a14:useLocalDpi xmlns:a14="http://schemas.microsoft.com/office/drawing/2010/main" val="0"/>
              </a:ext>
            </a:extLst>
          </a:blip>
          <a:srcRect l="45568" t="15764" r="1"/>
          <a:stretch/>
        </p:blipFill>
        <p:spPr>
          <a:xfrm>
            <a:off x="3362945" y="368301"/>
            <a:ext cx="6073155" cy="62656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4728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5394B4-9481-4CB5-91C7-2B48917DE6E1}"/>
              </a:ext>
            </a:extLst>
          </p:cNvPr>
          <p:cNvSpPr txBox="1"/>
          <p:nvPr/>
        </p:nvSpPr>
        <p:spPr>
          <a:xfrm>
            <a:off x="960384" y="1536174"/>
            <a:ext cx="7504606" cy="2554545"/>
          </a:xfrm>
          <a:prstGeom prst="rect">
            <a:avLst/>
          </a:prstGeom>
          <a:noFill/>
        </p:spPr>
        <p:txBody>
          <a:bodyPr wrap="square" rtlCol="0">
            <a:spAutoFit/>
          </a:bodyPr>
          <a:lstStyle/>
          <a:p>
            <a:pPr>
              <a:spcAft>
                <a:spcPts val="1800"/>
              </a:spcAft>
            </a:pPr>
            <a:r>
              <a:rPr lang="en-US" sz="2000" dirty="0">
                <a:solidFill>
                  <a:srgbClr val="00426A"/>
                </a:solidFill>
              </a:rPr>
              <a:t>Nemours Children’s Health is currently funded by the Centers for Disease Control and Prevention (CDC) under a 5-year Cooperative Agreement (6NU38OT000304-01-02). Through this effort, we support statewide early care and education (</a:t>
            </a:r>
            <a:r>
              <a:rPr lang="en-US" sz="2000" dirty="0" err="1">
                <a:solidFill>
                  <a:srgbClr val="00426A"/>
                </a:solidFill>
              </a:rPr>
              <a:t>ECE</a:t>
            </a:r>
            <a:r>
              <a:rPr lang="en-US" sz="2000" dirty="0">
                <a:solidFill>
                  <a:srgbClr val="00426A"/>
                </a:solidFill>
              </a:rPr>
              <a:t>) organizations to integrate best practices and standards for healthy eating, physical activity, breastfeeding support, and reducing screen time in </a:t>
            </a:r>
            <a:r>
              <a:rPr lang="en-US" sz="2000" dirty="0" err="1">
                <a:solidFill>
                  <a:srgbClr val="00426A"/>
                </a:solidFill>
              </a:rPr>
              <a:t>ECE</a:t>
            </a:r>
            <a:r>
              <a:rPr lang="en-US" sz="2000" dirty="0">
                <a:solidFill>
                  <a:srgbClr val="00426A"/>
                </a:solidFill>
              </a:rPr>
              <a:t> systems and settings. </a:t>
            </a:r>
          </a:p>
        </p:txBody>
      </p:sp>
      <p:sp>
        <p:nvSpPr>
          <p:cNvPr id="5" name="TextBox 4">
            <a:extLst>
              <a:ext uri="{FF2B5EF4-FFF2-40B4-BE49-F238E27FC236}">
                <a16:creationId xmlns:a16="http://schemas.microsoft.com/office/drawing/2014/main" id="{4D002A3B-8D44-4445-B291-BBA913F801C9}"/>
              </a:ext>
            </a:extLst>
          </p:cNvPr>
          <p:cNvSpPr txBox="1"/>
          <p:nvPr/>
        </p:nvSpPr>
        <p:spPr>
          <a:xfrm>
            <a:off x="960384" y="4403706"/>
            <a:ext cx="5141652" cy="1600438"/>
          </a:xfrm>
          <a:prstGeom prst="rect">
            <a:avLst/>
          </a:prstGeom>
          <a:noFill/>
        </p:spPr>
        <p:txBody>
          <a:bodyPr wrap="square" rtlCol="0">
            <a:spAutoFit/>
          </a:bodyPr>
          <a:lstStyle/>
          <a:p>
            <a:r>
              <a:rPr lang="en-US" sz="1400" dirty="0">
                <a:solidFill>
                  <a:srgbClr val="00426A"/>
                </a:solidFill>
              </a:rPr>
              <a:t>The views expressed in written materials or publications, or by speakers and moderators do not necessarily reflect the official policies of the Department of Health and Human Services. Any mention of trade names, commercial practices, or organizations does not imply endorsement by the U.S. Government.</a:t>
            </a:r>
          </a:p>
        </p:txBody>
      </p:sp>
    </p:spTree>
    <p:extLst>
      <p:ext uri="{BB962C8B-B14F-4D97-AF65-F5344CB8AC3E}">
        <p14:creationId xmlns:p14="http://schemas.microsoft.com/office/powerpoint/2010/main" val="4154707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AC7311-E9F9-4D8D-A003-90CE1C58B2A5}"/>
              </a:ext>
            </a:extLst>
          </p:cNvPr>
          <p:cNvPicPr>
            <a:picLocks noChangeAspect="1"/>
          </p:cNvPicPr>
          <p:nvPr/>
        </p:nvPicPr>
        <p:blipFill rotWithShape="1">
          <a:blip r:embed="rId3">
            <a:extLst>
              <a:ext uri="{28A0092B-C50C-407E-A947-70E740481C1C}">
                <a14:useLocalDpi xmlns:a14="http://schemas.microsoft.com/office/drawing/2010/main" val="0"/>
              </a:ext>
            </a:extLst>
          </a:blip>
          <a:srcRect l="10202" t="91" r="6650" b="6420"/>
          <a:stretch/>
        </p:blipFill>
        <p:spPr>
          <a:xfrm>
            <a:off x="0" y="289094"/>
            <a:ext cx="9144000" cy="6638926"/>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8C19B8ED-96D1-481B-8373-1394E39621B2}"/>
              </a:ext>
            </a:extLst>
          </p:cNvPr>
          <p:cNvSpPr>
            <a:spLocks noGrp="1"/>
          </p:cNvSpPr>
          <p:nvPr>
            <p:ph type="title" idx="4294967295"/>
          </p:nvPr>
        </p:nvSpPr>
        <p:spPr>
          <a:xfrm>
            <a:off x="406535" y="289094"/>
            <a:ext cx="2914650" cy="1305152"/>
          </a:xfrm>
        </p:spPr>
        <p:txBody>
          <a:bodyPr>
            <a:noAutofit/>
          </a:bodyPr>
          <a:lstStyle/>
          <a:p>
            <a:pPr>
              <a:lnSpc>
                <a:spcPts val="3360"/>
              </a:lnSpc>
            </a:pPr>
            <a:r>
              <a:rPr lang="en-US" sz="3200" dirty="0">
                <a:solidFill>
                  <a:srgbClr val="00426A"/>
                </a:solidFill>
              </a:rPr>
              <a:t>Highlights, and insights</a:t>
            </a:r>
          </a:p>
        </p:txBody>
      </p:sp>
    </p:spTree>
    <p:extLst>
      <p:ext uri="{BB962C8B-B14F-4D97-AF65-F5344CB8AC3E}">
        <p14:creationId xmlns:p14="http://schemas.microsoft.com/office/powerpoint/2010/main" val="3599314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ECE5FB-F00F-4742-88FF-824896A0BE28}"/>
              </a:ext>
            </a:extLst>
          </p:cNvPr>
          <p:cNvSpPr/>
          <p:nvPr/>
        </p:nvSpPr>
        <p:spPr>
          <a:xfrm>
            <a:off x="3367023" y="-1"/>
            <a:ext cx="2081277" cy="6628597"/>
          </a:xfrm>
          <a:prstGeom prst="rect">
            <a:avLst/>
          </a:prstGeom>
          <a:gradFill flip="none" rotWithShape="1">
            <a:gsLst>
              <a:gs pos="45000">
                <a:srgbClr val="FFFFFF"/>
              </a:gs>
              <a:gs pos="0">
                <a:srgbClr val="F9F9F9">
                  <a:alpha val="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D42626-20B4-4581-89B8-109FCFF13E74}"/>
              </a:ext>
            </a:extLst>
          </p:cNvPr>
          <p:cNvSpPr>
            <a:spLocks noGrp="1"/>
          </p:cNvSpPr>
          <p:nvPr>
            <p:ph type="title"/>
          </p:nvPr>
        </p:nvSpPr>
        <p:spPr/>
        <p:txBody>
          <a:bodyPr>
            <a:normAutofit fontScale="90000"/>
          </a:bodyPr>
          <a:lstStyle/>
          <a:p>
            <a:r>
              <a:rPr lang="en-US" sz="3600" dirty="0"/>
              <a:t>What will you learn in this session?</a:t>
            </a:r>
          </a:p>
        </p:txBody>
      </p:sp>
      <p:sp>
        <p:nvSpPr>
          <p:cNvPr id="5" name="Text Placeholder 4">
            <a:extLst>
              <a:ext uri="{FF2B5EF4-FFF2-40B4-BE49-F238E27FC236}">
                <a16:creationId xmlns:a16="http://schemas.microsoft.com/office/drawing/2014/main" id="{730BD617-35D2-450F-B270-DA06F116410A}"/>
              </a:ext>
            </a:extLst>
          </p:cNvPr>
          <p:cNvSpPr>
            <a:spLocks noGrp="1"/>
          </p:cNvSpPr>
          <p:nvPr>
            <p:ph idx="1"/>
          </p:nvPr>
        </p:nvSpPr>
        <p:spPr/>
        <p:txBody>
          <a:bodyPr tIns="274320">
            <a:normAutofit/>
          </a:bodyPr>
          <a:lstStyle/>
          <a:p>
            <a:pPr marL="0" indent="0">
              <a:lnSpc>
                <a:spcPts val="2160"/>
              </a:lnSpc>
              <a:spcAft>
                <a:spcPts val="600"/>
              </a:spcAft>
              <a:buNone/>
            </a:pPr>
            <a:r>
              <a:rPr lang="en-US" sz="2400" dirty="0"/>
              <a:t>With this training, you will:</a:t>
            </a:r>
          </a:p>
          <a:p>
            <a:pPr marL="285750" indent="-285750">
              <a:lnSpc>
                <a:spcPts val="2160"/>
              </a:lnSpc>
              <a:spcAft>
                <a:spcPts val="1200"/>
              </a:spcAft>
              <a:buClr>
                <a:srgbClr val="01A8B6"/>
              </a:buClr>
              <a:buFont typeface="Monotype Sorts" panose="01010601010101010101" pitchFamily="2" charset="2"/>
              <a:buChar char="n"/>
            </a:pPr>
            <a:r>
              <a:rPr lang="en-US" sz="2400" b="0" dirty="0"/>
              <a:t>Identify change opportunities </a:t>
            </a:r>
          </a:p>
          <a:p>
            <a:pPr marL="285750" indent="-285750">
              <a:lnSpc>
                <a:spcPts val="2160"/>
              </a:lnSpc>
              <a:spcAft>
                <a:spcPts val="1200"/>
              </a:spcAft>
              <a:buClr>
                <a:srgbClr val="01A8B6"/>
              </a:buClr>
              <a:buFont typeface="Monotype Sorts" panose="01010601010101010101" pitchFamily="2" charset="2"/>
              <a:buChar char="n"/>
            </a:pPr>
            <a:r>
              <a:rPr lang="en-US" sz="2400" b="0" dirty="0"/>
              <a:t>Develop a goal</a:t>
            </a:r>
          </a:p>
          <a:p>
            <a:pPr marL="285750" indent="-285750">
              <a:lnSpc>
                <a:spcPts val="2160"/>
              </a:lnSpc>
              <a:spcAft>
                <a:spcPts val="1200"/>
              </a:spcAft>
              <a:buClr>
                <a:srgbClr val="01A8B6"/>
              </a:buClr>
              <a:buFont typeface="Monotype Sorts" panose="01010601010101010101" pitchFamily="2" charset="2"/>
              <a:buChar char="n"/>
            </a:pPr>
            <a:r>
              <a:rPr lang="en-US" sz="2400" b="0" dirty="0"/>
              <a:t>Identify action steps to promote physical activity with the children in your care</a:t>
            </a:r>
          </a:p>
        </p:txBody>
      </p:sp>
    </p:spTree>
    <p:extLst>
      <p:ext uri="{BB962C8B-B14F-4D97-AF65-F5344CB8AC3E}">
        <p14:creationId xmlns:p14="http://schemas.microsoft.com/office/powerpoint/2010/main" val="1983968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0761F-8EE0-49FD-BA95-71FD463489D9}"/>
              </a:ext>
            </a:extLst>
          </p:cNvPr>
          <p:cNvSpPr>
            <a:spLocks noGrp="1"/>
          </p:cNvSpPr>
          <p:nvPr>
            <p:ph type="title"/>
          </p:nvPr>
        </p:nvSpPr>
        <p:spPr>
          <a:xfrm>
            <a:off x="629841" y="457200"/>
            <a:ext cx="3570292" cy="1119352"/>
          </a:xfrm>
        </p:spPr>
        <p:txBody>
          <a:bodyPr>
            <a:normAutofit fontScale="90000"/>
          </a:bodyPr>
          <a:lstStyle/>
          <a:p>
            <a:r>
              <a:rPr lang="en-US" dirty="0">
                <a:solidFill>
                  <a:srgbClr val="00426A"/>
                </a:solidFill>
              </a:rPr>
              <a:t>Recap: </a:t>
            </a:r>
            <a:br>
              <a:rPr lang="en-US" dirty="0"/>
            </a:br>
            <a:r>
              <a:rPr lang="en-US" dirty="0"/>
              <a:t>Best practices for physical activity</a:t>
            </a:r>
          </a:p>
        </p:txBody>
      </p:sp>
      <p:sp>
        <p:nvSpPr>
          <p:cNvPr id="3" name="Content Placeholder 2">
            <a:extLst>
              <a:ext uri="{FF2B5EF4-FFF2-40B4-BE49-F238E27FC236}">
                <a16:creationId xmlns:a16="http://schemas.microsoft.com/office/drawing/2014/main" id="{11D49ABC-5571-4AB8-BE08-97AAC425B80C}"/>
              </a:ext>
            </a:extLst>
          </p:cNvPr>
          <p:cNvSpPr>
            <a:spLocks noGrp="1"/>
          </p:cNvSpPr>
          <p:nvPr>
            <p:ph idx="1"/>
          </p:nvPr>
        </p:nvSpPr>
        <p:spPr>
          <a:xfrm>
            <a:off x="4656075" y="592873"/>
            <a:ext cx="4317125" cy="636838"/>
          </a:xfrm>
        </p:spPr>
        <p:txBody>
          <a:bodyPr>
            <a:normAutofit/>
          </a:bodyPr>
          <a:lstStyle/>
          <a:p>
            <a:pPr>
              <a:lnSpc>
                <a:spcPts val="1600"/>
              </a:lnSpc>
              <a:spcBef>
                <a:spcPts val="600"/>
              </a:spcBef>
              <a:spcAft>
                <a:spcPts val="600"/>
              </a:spcAft>
              <a:buClr>
                <a:srgbClr val="309C8A"/>
              </a:buClr>
              <a:buFont typeface="Monotype Sorts" panose="01010601010101010101" pitchFamily="2" charset="2"/>
              <a:buChar char=""/>
            </a:pPr>
            <a:r>
              <a:rPr lang="en-US" sz="1500" dirty="0"/>
              <a:t>Time </a:t>
            </a:r>
            <a:r>
              <a:rPr lang="en-US" sz="1500" b="0" dirty="0"/>
              <a:t>– Recommended duration of physical activity in </a:t>
            </a:r>
            <a:r>
              <a:rPr lang="en-US" sz="1500" b="0" dirty="0" err="1"/>
              <a:t>ECE</a:t>
            </a:r>
            <a:r>
              <a:rPr lang="en-US" sz="1500" b="0" dirty="0"/>
              <a:t> settings </a:t>
            </a:r>
          </a:p>
        </p:txBody>
      </p:sp>
      <p:grpSp>
        <p:nvGrpSpPr>
          <p:cNvPr id="30" name="Group 29">
            <a:extLst>
              <a:ext uri="{FF2B5EF4-FFF2-40B4-BE49-F238E27FC236}">
                <a16:creationId xmlns:a16="http://schemas.microsoft.com/office/drawing/2014/main" id="{2A8302B0-53EB-4A32-A66A-5DE99C0B4309}"/>
              </a:ext>
            </a:extLst>
          </p:cNvPr>
          <p:cNvGrpSpPr/>
          <p:nvPr/>
        </p:nvGrpSpPr>
        <p:grpSpPr>
          <a:xfrm>
            <a:off x="763579" y="2636100"/>
            <a:ext cx="3059061" cy="3049182"/>
            <a:chOff x="693008" y="2825284"/>
            <a:chExt cx="3059061" cy="3049182"/>
          </a:xfrm>
        </p:grpSpPr>
        <p:sp>
          <p:nvSpPr>
            <p:cNvPr id="7" name="Block Arc 6">
              <a:extLst>
                <a:ext uri="{FF2B5EF4-FFF2-40B4-BE49-F238E27FC236}">
                  <a16:creationId xmlns:a16="http://schemas.microsoft.com/office/drawing/2014/main" id="{F853947D-88E5-4B4C-8237-00355D7FBD5B}"/>
                </a:ext>
              </a:extLst>
            </p:cNvPr>
            <p:cNvSpPr/>
            <p:nvPr/>
          </p:nvSpPr>
          <p:spPr>
            <a:xfrm>
              <a:off x="697948" y="2825284"/>
              <a:ext cx="3049182" cy="3049182"/>
            </a:xfrm>
            <a:prstGeom prst="blockArc">
              <a:avLst>
                <a:gd name="adj1" fmla="val 13114286"/>
                <a:gd name="adj2" fmla="val 16200000"/>
                <a:gd name="adj3" fmla="val 3881"/>
              </a:avLst>
            </a:prstGeom>
            <a:solidFill>
              <a:srgbClr val="F200C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8" name="Block Arc 7">
              <a:extLst>
                <a:ext uri="{FF2B5EF4-FFF2-40B4-BE49-F238E27FC236}">
                  <a16:creationId xmlns:a16="http://schemas.microsoft.com/office/drawing/2014/main" id="{467F03A6-9B54-4ADE-B1D0-C5D798DD383D}"/>
                </a:ext>
              </a:extLst>
            </p:cNvPr>
            <p:cNvSpPr/>
            <p:nvPr/>
          </p:nvSpPr>
          <p:spPr>
            <a:xfrm>
              <a:off x="697948" y="2825284"/>
              <a:ext cx="3049182" cy="3049182"/>
            </a:xfrm>
            <a:prstGeom prst="blockArc">
              <a:avLst>
                <a:gd name="adj1" fmla="val 10028571"/>
                <a:gd name="adj2" fmla="val 13114286"/>
                <a:gd name="adj3" fmla="val 3881"/>
              </a:avLst>
            </a:prstGeom>
            <a:solidFill>
              <a:srgbClr val="F200C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9" name="Block Arc 8">
              <a:extLst>
                <a:ext uri="{FF2B5EF4-FFF2-40B4-BE49-F238E27FC236}">
                  <a16:creationId xmlns:a16="http://schemas.microsoft.com/office/drawing/2014/main" id="{C2884EE0-BB86-4879-98D0-0ACD08BABB78}"/>
                </a:ext>
              </a:extLst>
            </p:cNvPr>
            <p:cNvSpPr/>
            <p:nvPr/>
          </p:nvSpPr>
          <p:spPr>
            <a:xfrm>
              <a:off x="697948" y="2825284"/>
              <a:ext cx="3049182" cy="3049182"/>
            </a:xfrm>
            <a:prstGeom prst="blockArc">
              <a:avLst>
                <a:gd name="adj1" fmla="val 6942857"/>
                <a:gd name="adj2" fmla="val 10028571"/>
                <a:gd name="adj3" fmla="val 3881"/>
              </a:avLst>
            </a:prstGeom>
            <a:solidFill>
              <a:srgbClr val="DFDA00"/>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0" name="Block Arc 9">
              <a:extLst>
                <a:ext uri="{FF2B5EF4-FFF2-40B4-BE49-F238E27FC236}">
                  <a16:creationId xmlns:a16="http://schemas.microsoft.com/office/drawing/2014/main" id="{7395DEB6-CE53-4689-8A11-FB3A7815EF58}"/>
                </a:ext>
              </a:extLst>
            </p:cNvPr>
            <p:cNvSpPr/>
            <p:nvPr/>
          </p:nvSpPr>
          <p:spPr>
            <a:xfrm>
              <a:off x="697948" y="2825284"/>
              <a:ext cx="3049182" cy="3049182"/>
            </a:xfrm>
            <a:prstGeom prst="blockArc">
              <a:avLst>
                <a:gd name="adj1" fmla="val 3857143"/>
                <a:gd name="adj2" fmla="val 6942857"/>
                <a:gd name="adj3" fmla="val 3881"/>
              </a:avLst>
            </a:prstGeom>
            <a:solidFill>
              <a:srgbClr val="A1079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1" name="Block Arc 10">
              <a:extLst>
                <a:ext uri="{FF2B5EF4-FFF2-40B4-BE49-F238E27FC236}">
                  <a16:creationId xmlns:a16="http://schemas.microsoft.com/office/drawing/2014/main" id="{1A1B040E-B9FB-4536-A67A-144785BAEA97}"/>
                </a:ext>
              </a:extLst>
            </p:cNvPr>
            <p:cNvSpPr/>
            <p:nvPr/>
          </p:nvSpPr>
          <p:spPr>
            <a:xfrm>
              <a:off x="697948" y="2825284"/>
              <a:ext cx="3049182" cy="3049182"/>
            </a:xfrm>
            <a:prstGeom prst="blockArc">
              <a:avLst>
                <a:gd name="adj1" fmla="val 771429"/>
                <a:gd name="adj2" fmla="val 3857143"/>
                <a:gd name="adj3" fmla="val 3881"/>
              </a:avLst>
            </a:prstGeom>
            <a:solidFill>
              <a:srgbClr val="00AC56"/>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2" name="Block Arc 11">
              <a:extLst>
                <a:ext uri="{FF2B5EF4-FFF2-40B4-BE49-F238E27FC236}">
                  <a16:creationId xmlns:a16="http://schemas.microsoft.com/office/drawing/2014/main" id="{E97EBBFA-558B-47E4-B1A5-074340B5FB55}"/>
                </a:ext>
              </a:extLst>
            </p:cNvPr>
            <p:cNvSpPr/>
            <p:nvPr/>
          </p:nvSpPr>
          <p:spPr>
            <a:xfrm>
              <a:off x="693008" y="2839326"/>
              <a:ext cx="3059061" cy="3021099"/>
            </a:xfrm>
            <a:prstGeom prst="blockArc">
              <a:avLst>
                <a:gd name="adj1" fmla="val 19285714"/>
                <a:gd name="adj2" fmla="val 771429"/>
                <a:gd name="adj3" fmla="val 3881"/>
              </a:avLst>
            </a:prstGeom>
            <a:solidFill>
              <a:srgbClr val="FAAD1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3" name="Block Arc 12">
              <a:extLst>
                <a:ext uri="{FF2B5EF4-FFF2-40B4-BE49-F238E27FC236}">
                  <a16:creationId xmlns:a16="http://schemas.microsoft.com/office/drawing/2014/main" id="{37EDD09C-958C-4D81-BD3E-06E39B26A7E7}"/>
                </a:ext>
              </a:extLst>
            </p:cNvPr>
            <p:cNvSpPr/>
            <p:nvPr/>
          </p:nvSpPr>
          <p:spPr>
            <a:xfrm>
              <a:off x="697948" y="2825284"/>
              <a:ext cx="3049182" cy="3049182"/>
            </a:xfrm>
            <a:prstGeom prst="blockArc">
              <a:avLst>
                <a:gd name="adj1" fmla="val 16200000"/>
                <a:gd name="adj2" fmla="val 19285714"/>
                <a:gd name="adj3" fmla="val 3881"/>
              </a:avLst>
            </a:prstGeom>
            <a:solidFill>
              <a:srgbClr val="F05A66"/>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grpSp>
      <p:sp>
        <p:nvSpPr>
          <p:cNvPr id="14" name="Freeform: Shape 13">
            <a:extLst>
              <a:ext uri="{FF2B5EF4-FFF2-40B4-BE49-F238E27FC236}">
                <a16:creationId xmlns:a16="http://schemas.microsoft.com/office/drawing/2014/main" id="{9A5D18A5-08B2-43FC-88E4-893F614FCB98}"/>
              </a:ext>
            </a:extLst>
          </p:cNvPr>
          <p:cNvSpPr/>
          <p:nvPr/>
        </p:nvSpPr>
        <p:spPr>
          <a:xfrm>
            <a:off x="1605603" y="3419851"/>
            <a:ext cx="1420683" cy="1420683"/>
          </a:xfrm>
          <a:custGeom>
            <a:avLst/>
            <a:gdLst>
              <a:gd name="connsiteX0" fmla="*/ 0 w 1420683"/>
              <a:gd name="connsiteY0" fmla="*/ 710342 h 1420683"/>
              <a:gd name="connsiteX1" fmla="*/ 710342 w 1420683"/>
              <a:gd name="connsiteY1" fmla="*/ 0 h 1420683"/>
              <a:gd name="connsiteX2" fmla="*/ 1420684 w 1420683"/>
              <a:gd name="connsiteY2" fmla="*/ 710342 h 1420683"/>
              <a:gd name="connsiteX3" fmla="*/ 710342 w 1420683"/>
              <a:gd name="connsiteY3" fmla="*/ 1420684 h 1420683"/>
              <a:gd name="connsiteX4" fmla="*/ 0 w 1420683"/>
              <a:gd name="connsiteY4" fmla="*/ 710342 h 142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683" h="1420683">
                <a:moveTo>
                  <a:pt x="0" y="710342"/>
                </a:moveTo>
                <a:cubicBezTo>
                  <a:pt x="0" y="318031"/>
                  <a:pt x="318031" y="0"/>
                  <a:pt x="710342" y="0"/>
                </a:cubicBezTo>
                <a:cubicBezTo>
                  <a:pt x="1102653" y="0"/>
                  <a:pt x="1420684" y="318031"/>
                  <a:pt x="1420684" y="710342"/>
                </a:cubicBezTo>
                <a:cubicBezTo>
                  <a:pt x="1420684" y="1102653"/>
                  <a:pt x="1102653" y="1420684"/>
                  <a:pt x="710342" y="1420684"/>
                </a:cubicBezTo>
                <a:cubicBezTo>
                  <a:pt x="318031" y="1420684"/>
                  <a:pt x="0" y="1102653"/>
                  <a:pt x="0" y="710342"/>
                </a:cubicBezTo>
                <a:close/>
              </a:path>
            </a:pathLst>
          </a:custGeom>
          <a:solidFill>
            <a:srgbClr val="00ACBA"/>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1">
            <a:scrgbClr r="0" g="0" b="0"/>
          </a:effectRef>
          <a:fontRef idx="minor">
            <a:schemeClr val="lt1"/>
          </a:fontRef>
        </p:style>
        <p:txBody>
          <a:bodyPr spcFirstLastPara="0" vert="horz" wrap="square" lIns="230914" tIns="230914" rIns="230914" bIns="230914" numCol="1" spcCol="1270" anchor="ctr" anchorCtr="0">
            <a:noAutofit/>
          </a:bodyPr>
          <a:lstStyle/>
          <a:p>
            <a:pPr marL="0" lvl="0" indent="0" algn="ctr" defTabSz="800100">
              <a:lnSpc>
                <a:spcPct val="90000"/>
              </a:lnSpc>
              <a:spcBef>
                <a:spcPct val="0"/>
              </a:spcBef>
              <a:spcAft>
                <a:spcPct val="35000"/>
              </a:spcAft>
              <a:buNone/>
            </a:pPr>
            <a:r>
              <a:rPr lang="en-US" sz="1800" b="1" kern="1200" cap="none" spc="0" dirty="0">
                <a:ln w="0"/>
                <a:solidFill>
                  <a:schemeClr val="bg1"/>
                </a:solidFill>
                <a:effectLst>
                  <a:outerShdw blurRad="38100" dist="19050" dir="2700000" algn="tl" rotWithShape="0">
                    <a:schemeClr val="dk1">
                      <a:alpha val="40000"/>
                    </a:schemeClr>
                  </a:outerShdw>
                </a:effectLst>
              </a:rPr>
              <a:t>Policies</a:t>
            </a:r>
            <a:r>
              <a:rPr lang="en-US" sz="2400" kern="1200" dirty="0"/>
              <a:t> </a:t>
            </a:r>
          </a:p>
        </p:txBody>
      </p:sp>
      <p:sp>
        <p:nvSpPr>
          <p:cNvPr id="15" name="Freeform: Shape 14">
            <a:extLst>
              <a:ext uri="{FF2B5EF4-FFF2-40B4-BE49-F238E27FC236}">
                <a16:creationId xmlns:a16="http://schemas.microsoft.com/office/drawing/2014/main" id="{FF544F28-8043-40A7-B5D6-9D3CFB31AD0C}"/>
              </a:ext>
            </a:extLst>
          </p:cNvPr>
          <p:cNvSpPr/>
          <p:nvPr/>
        </p:nvSpPr>
        <p:spPr>
          <a:xfrm>
            <a:off x="1818706" y="2137951"/>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05A6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1200" b="1" kern="1200" cap="none" spc="0" dirty="0">
                <a:ln w="0"/>
                <a:solidFill>
                  <a:schemeClr val="bg1"/>
                </a:solidFill>
                <a:effectLst>
                  <a:outerShdw blurRad="38100" dist="19050" dir="2700000" algn="tl" rotWithShape="0">
                    <a:schemeClr val="dk1">
                      <a:alpha val="40000"/>
                    </a:schemeClr>
                  </a:outerShdw>
                </a:effectLst>
              </a:rPr>
              <a:t>Time</a:t>
            </a:r>
            <a:endParaRPr lang="en-US" sz="1400" b="1" kern="1200" cap="none" spc="0" dirty="0">
              <a:ln w="0"/>
              <a:solidFill>
                <a:schemeClr val="bg1"/>
              </a:solidFill>
              <a:effectLst>
                <a:outerShdw blurRad="38100" dist="19050" dir="2700000" algn="tl" rotWithShape="0">
                  <a:schemeClr val="dk1">
                    <a:alpha val="40000"/>
                  </a:schemeClr>
                </a:outerShdw>
              </a:effectLst>
            </a:endParaRPr>
          </a:p>
        </p:txBody>
      </p:sp>
      <p:sp>
        <p:nvSpPr>
          <p:cNvPr id="16" name="Freeform: Shape 15">
            <a:extLst>
              <a:ext uri="{FF2B5EF4-FFF2-40B4-BE49-F238E27FC236}">
                <a16:creationId xmlns:a16="http://schemas.microsoft.com/office/drawing/2014/main" id="{11832EF8-24BB-4059-93C4-B2312A1020FF}"/>
              </a:ext>
            </a:extLst>
          </p:cNvPr>
          <p:cNvSpPr/>
          <p:nvPr/>
        </p:nvSpPr>
        <p:spPr>
          <a:xfrm>
            <a:off x="2987546" y="270083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AAD14"/>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1200" b="1" kern="1200" cap="none" spc="0" dirty="0">
                <a:ln w="0"/>
                <a:solidFill>
                  <a:schemeClr val="bg1"/>
                </a:solidFill>
                <a:effectLst>
                  <a:outerShdw blurRad="38100" dist="19050" dir="2700000" algn="tl" rotWithShape="0">
                    <a:schemeClr val="dk1">
                      <a:alpha val="40000"/>
                    </a:schemeClr>
                  </a:outerShdw>
                </a:effectLst>
              </a:rPr>
              <a:t>Space</a:t>
            </a:r>
            <a:endParaRPr lang="en-US" sz="1400" b="1" kern="1200" cap="none" spc="0" dirty="0">
              <a:ln w="0"/>
              <a:solidFill>
                <a:schemeClr val="bg1"/>
              </a:solidFill>
              <a:effectLst>
                <a:outerShdw blurRad="38100" dist="19050" dir="2700000" algn="tl" rotWithShape="0">
                  <a:schemeClr val="dk1">
                    <a:alpha val="40000"/>
                  </a:schemeClr>
                </a:outerShdw>
              </a:effectLst>
            </a:endParaRPr>
          </a:p>
        </p:txBody>
      </p:sp>
      <p:sp>
        <p:nvSpPr>
          <p:cNvPr id="17" name="Freeform: Shape 16">
            <a:extLst>
              <a:ext uri="{FF2B5EF4-FFF2-40B4-BE49-F238E27FC236}">
                <a16:creationId xmlns:a16="http://schemas.microsoft.com/office/drawing/2014/main" id="{2C4E764B-9F95-44F5-8290-BC7CC0018CEB}"/>
              </a:ext>
            </a:extLst>
          </p:cNvPr>
          <p:cNvSpPr/>
          <p:nvPr/>
        </p:nvSpPr>
        <p:spPr>
          <a:xfrm>
            <a:off x="3276226" y="3965624"/>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00AC5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1200" b="1" kern="1200" cap="none" spc="0" dirty="0">
                <a:ln w="0"/>
                <a:solidFill>
                  <a:schemeClr val="bg1"/>
                </a:solidFill>
                <a:effectLst>
                  <a:outerShdw blurRad="38100" dist="19050" dir="2700000" algn="tl" rotWithShape="0">
                    <a:schemeClr val="dk1">
                      <a:alpha val="40000"/>
                    </a:schemeClr>
                  </a:outerShdw>
                </a:effectLst>
              </a:rPr>
              <a:t>Type</a:t>
            </a:r>
            <a:r>
              <a:rPr lang="en-US" sz="1400" b="1" kern="1200" dirty="0"/>
              <a:t> </a:t>
            </a:r>
          </a:p>
        </p:txBody>
      </p:sp>
      <p:sp>
        <p:nvSpPr>
          <p:cNvPr id="18" name="Freeform: Shape 17">
            <a:extLst>
              <a:ext uri="{FF2B5EF4-FFF2-40B4-BE49-F238E27FC236}">
                <a16:creationId xmlns:a16="http://schemas.microsoft.com/office/drawing/2014/main" id="{3F3AAFED-4773-47F6-95F0-6075017807A4}"/>
              </a:ext>
            </a:extLst>
          </p:cNvPr>
          <p:cNvSpPr/>
          <p:nvPr/>
        </p:nvSpPr>
        <p:spPr>
          <a:xfrm>
            <a:off x="2467363" y="497990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A10792"/>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45638" tIns="145638" rIns="145638" bIns="145638" numCol="1" spcCol="1270" anchor="ctr" anchorCtr="0">
            <a:noAutofit/>
          </a:bodyPr>
          <a:lstStyle/>
          <a:p>
            <a:pPr marL="0" lvl="0" indent="0" algn="ctr" defTabSz="488950">
              <a:lnSpc>
                <a:spcPct val="90000"/>
              </a:lnSpc>
              <a:spcBef>
                <a:spcPct val="0"/>
              </a:spcBef>
              <a:spcAft>
                <a:spcPct val="35000"/>
              </a:spcAft>
              <a:buNone/>
            </a:pPr>
            <a:r>
              <a:rPr lang="en-US" sz="1100" b="1" kern="1200" cap="none" spc="0" dirty="0">
                <a:ln w="0"/>
                <a:solidFill>
                  <a:schemeClr val="bg1"/>
                </a:solidFill>
                <a:effectLst>
                  <a:outerShdw blurRad="38100" dist="19050" dir="2700000" algn="tl" rotWithShape="0">
                    <a:schemeClr val="dk1">
                      <a:alpha val="40000"/>
                    </a:schemeClr>
                  </a:outerShdw>
                </a:effectLst>
              </a:rPr>
              <a:t>Daily Activitie</a:t>
            </a:r>
            <a:r>
              <a:rPr lang="en-US" sz="1100" b="1" kern="1200" dirty="0">
                <a:solidFill>
                  <a:schemeClr val="bg1"/>
                </a:solidFill>
              </a:rPr>
              <a:t>s </a:t>
            </a:r>
          </a:p>
        </p:txBody>
      </p:sp>
      <p:sp>
        <p:nvSpPr>
          <p:cNvPr id="19" name="Freeform: Shape 18">
            <a:extLst>
              <a:ext uri="{FF2B5EF4-FFF2-40B4-BE49-F238E27FC236}">
                <a16:creationId xmlns:a16="http://schemas.microsoft.com/office/drawing/2014/main" id="{CF2280DA-ACAC-49E7-BFF5-D1B5BB4512DD}"/>
              </a:ext>
            </a:extLst>
          </p:cNvPr>
          <p:cNvSpPr/>
          <p:nvPr/>
        </p:nvSpPr>
        <p:spPr>
          <a:xfrm>
            <a:off x="1170048" y="497990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D2CD00"/>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59608" tIns="159608" rIns="159608" bIns="159608" numCol="1" spcCol="1270" anchor="ctr" anchorCtr="0">
            <a:noAutofit/>
          </a:bodyPr>
          <a:lstStyle/>
          <a:p>
            <a:pPr marL="0" lvl="0" indent="0" algn="ctr" defTabSz="466725">
              <a:lnSpc>
                <a:spcPct val="90000"/>
              </a:lnSpc>
              <a:spcBef>
                <a:spcPct val="0"/>
              </a:spcBef>
              <a:spcAft>
                <a:spcPct val="35000"/>
              </a:spcAft>
              <a:buNone/>
            </a:pPr>
            <a:r>
              <a:rPr lang="en-US" sz="1050" b="1" kern="1200" cap="none" spc="0" dirty="0">
                <a:ln w="0"/>
                <a:solidFill>
                  <a:schemeClr val="bg1"/>
                </a:solidFill>
                <a:effectLst>
                  <a:outerShdw blurRad="38100" dist="19050" dir="2700000" algn="tl" rotWithShape="0">
                    <a:schemeClr val="dk1">
                      <a:alpha val="40000"/>
                    </a:schemeClr>
                  </a:outerShdw>
                </a:effectLst>
              </a:rPr>
              <a:t>Providers</a:t>
            </a:r>
            <a:r>
              <a:rPr lang="en-US" sz="1400" b="0" kern="1200" cap="none" spc="0" dirty="0">
                <a:ln w="0"/>
                <a:solidFill>
                  <a:schemeClr val="tx1"/>
                </a:solidFill>
                <a:effectLst>
                  <a:outerShdw blurRad="38100" dist="19050" dir="2700000" algn="tl" rotWithShape="0">
                    <a:schemeClr val="dk1">
                      <a:alpha val="40000"/>
                    </a:schemeClr>
                  </a:outerShdw>
                </a:effectLst>
              </a:rPr>
              <a:t> </a:t>
            </a:r>
          </a:p>
        </p:txBody>
      </p:sp>
      <p:sp>
        <p:nvSpPr>
          <p:cNvPr id="20" name="Freeform: Shape 19">
            <a:extLst>
              <a:ext uri="{FF2B5EF4-FFF2-40B4-BE49-F238E27FC236}">
                <a16:creationId xmlns:a16="http://schemas.microsoft.com/office/drawing/2014/main" id="{8A4B6125-2E1C-4302-A6BA-2407CAA46ADB}"/>
              </a:ext>
            </a:extLst>
          </p:cNvPr>
          <p:cNvSpPr/>
          <p:nvPr/>
        </p:nvSpPr>
        <p:spPr>
          <a:xfrm>
            <a:off x="311462" y="3915900"/>
            <a:ext cx="1093926" cy="1093926"/>
          </a:xfrm>
          <a:custGeom>
            <a:avLst/>
            <a:gdLst>
              <a:gd name="connsiteX0" fmla="*/ 0 w 1093926"/>
              <a:gd name="connsiteY0" fmla="*/ 546963 h 1093926"/>
              <a:gd name="connsiteX1" fmla="*/ 546963 w 1093926"/>
              <a:gd name="connsiteY1" fmla="*/ 0 h 1093926"/>
              <a:gd name="connsiteX2" fmla="*/ 1093926 w 1093926"/>
              <a:gd name="connsiteY2" fmla="*/ 546963 h 1093926"/>
              <a:gd name="connsiteX3" fmla="*/ 546963 w 1093926"/>
              <a:gd name="connsiteY3" fmla="*/ 1093926 h 1093926"/>
              <a:gd name="connsiteX4" fmla="*/ 0 w 1093926"/>
              <a:gd name="connsiteY4" fmla="*/ 546963 h 1093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926" h="1093926">
                <a:moveTo>
                  <a:pt x="0" y="546963"/>
                </a:moveTo>
                <a:cubicBezTo>
                  <a:pt x="0" y="244884"/>
                  <a:pt x="244884" y="0"/>
                  <a:pt x="546963" y="0"/>
                </a:cubicBezTo>
                <a:cubicBezTo>
                  <a:pt x="849042" y="0"/>
                  <a:pt x="1093926" y="244884"/>
                  <a:pt x="1093926" y="546963"/>
                </a:cubicBezTo>
                <a:cubicBezTo>
                  <a:pt x="1093926" y="849042"/>
                  <a:pt x="849042" y="1093926"/>
                  <a:pt x="546963" y="1093926"/>
                </a:cubicBezTo>
                <a:cubicBezTo>
                  <a:pt x="244884" y="1093926"/>
                  <a:pt x="0" y="849042"/>
                  <a:pt x="0" y="546963"/>
                </a:cubicBezTo>
                <a:close/>
              </a:path>
            </a:pathLst>
          </a:custGeom>
          <a:solidFill>
            <a:srgbClr val="00426A"/>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75442" tIns="175442" rIns="175442" bIns="175442" numCol="1" spcCol="1270" anchor="ctr" anchorCtr="0">
            <a:noAutofit/>
          </a:bodyPr>
          <a:lstStyle/>
          <a:p>
            <a:pPr marL="0" lvl="0" indent="0" algn="ctr" defTabSz="533400">
              <a:lnSpc>
                <a:spcPct val="90000"/>
              </a:lnSpc>
              <a:spcBef>
                <a:spcPct val="0"/>
              </a:spcBef>
              <a:spcAft>
                <a:spcPct val="35000"/>
              </a:spcAft>
              <a:buNone/>
            </a:pPr>
            <a:r>
              <a:rPr lang="en-US" sz="1200" b="1" kern="1200" cap="none" spc="0" dirty="0">
                <a:ln w="0"/>
                <a:solidFill>
                  <a:schemeClr val="bg1"/>
                </a:solidFill>
                <a:effectLst>
                  <a:outerShdw blurRad="38100" dist="19050" dir="2700000" algn="tl" rotWithShape="0">
                    <a:schemeClr val="dk1">
                      <a:alpha val="40000"/>
                    </a:schemeClr>
                  </a:outerShdw>
                </a:effectLst>
              </a:rPr>
              <a:t>Families</a:t>
            </a:r>
            <a:r>
              <a:rPr lang="en-US" sz="1700" b="0" kern="1200" cap="none" spc="0" dirty="0">
                <a:ln w="0"/>
                <a:solidFill>
                  <a:schemeClr val="tx1"/>
                </a:solidFill>
                <a:effectLst>
                  <a:outerShdw blurRad="38100" dist="19050" dir="2700000" algn="tl" rotWithShape="0">
                    <a:schemeClr val="dk1">
                      <a:alpha val="40000"/>
                    </a:schemeClr>
                  </a:outerShdw>
                </a:effectLst>
              </a:rPr>
              <a:t> </a:t>
            </a:r>
          </a:p>
        </p:txBody>
      </p:sp>
      <p:sp>
        <p:nvSpPr>
          <p:cNvPr id="21" name="Freeform: Shape 20">
            <a:extLst>
              <a:ext uri="{FF2B5EF4-FFF2-40B4-BE49-F238E27FC236}">
                <a16:creationId xmlns:a16="http://schemas.microsoft.com/office/drawing/2014/main" id="{0C49AFA4-163B-409D-AB54-C6C5E34ECF91}"/>
              </a:ext>
            </a:extLst>
          </p:cNvPr>
          <p:cNvSpPr/>
          <p:nvPr/>
        </p:nvSpPr>
        <p:spPr>
          <a:xfrm>
            <a:off x="649865" y="270083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200C4"/>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45638" tIns="160878" rIns="145638" bIns="160878" numCol="1" spcCol="1270" anchor="ctr" anchorCtr="0">
            <a:noAutofit/>
          </a:bodyPr>
          <a:lstStyle/>
          <a:p>
            <a:pPr marL="0" lvl="0" indent="0" algn="ctr" defTabSz="533400">
              <a:lnSpc>
                <a:spcPct val="90000"/>
              </a:lnSpc>
              <a:spcBef>
                <a:spcPct val="0"/>
              </a:spcBef>
              <a:spcAft>
                <a:spcPct val="35000"/>
              </a:spcAft>
              <a:buNone/>
            </a:pPr>
            <a:r>
              <a:rPr lang="en-US" sz="1200" b="1" kern="1200" cap="none" spc="0" dirty="0">
                <a:ln w="0"/>
                <a:solidFill>
                  <a:schemeClr val="bg1"/>
                </a:solidFill>
                <a:effectLst>
                  <a:outerShdw blurRad="38100" dist="19050" dir="2700000" algn="tl" rotWithShape="0">
                    <a:schemeClr val="dk1">
                      <a:alpha val="40000"/>
                    </a:schemeClr>
                  </a:outerShdw>
                </a:effectLst>
              </a:rPr>
              <a:t>Training</a:t>
            </a:r>
            <a:r>
              <a:rPr lang="en-US" sz="2000" kern="1200" dirty="0">
                <a:solidFill>
                  <a:schemeClr val="bg1"/>
                </a:solidFill>
              </a:rPr>
              <a:t> </a:t>
            </a:r>
          </a:p>
        </p:txBody>
      </p:sp>
      <p:sp>
        <p:nvSpPr>
          <p:cNvPr id="22" name="Content Placeholder 2">
            <a:extLst>
              <a:ext uri="{FF2B5EF4-FFF2-40B4-BE49-F238E27FC236}">
                <a16:creationId xmlns:a16="http://schemas.microsoft.com/office/drawing/2014/main" id="{9AA798DB-B08D-4052-A7E0-6B8ED604C374}"/>
              </a:ext>
            </a:extLst>
          </p:cNvPr>
          <p:cNvSpPr txBox="1">
            <a:spLocks/>
          </p:cNvSpPr>
          <p:nvPr/>
        </p:nvSpPr>
        <p:spPr>
          <a:xfrm>
            <a:off x="4656074" y="5754953"/>
            <a:ext cx="4317125" cy="698057"/>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sz="1500" dirty="0"/>
              <a:t>Policies</a:t>
            </a:r>
            <a:r>
              <a:rPr lang="en-US" sz="1500" b="0" dirty="0"/>
              <a:t> - Written policies that help support children’s physical activity throughout the day</a:t>
            </a:r>
          </a:p>
        </p:txBody>
      </p:sp>
      <p:sp>
        <p:nvSpPr>
          <p:cNvPr id="23" name="Content Placeholder 2">
            <a:extLst>
              <a:ext uri="{FF2B5EF4-FFF2-40B4-BE49-F238E27FC236}">
                <a16:creationId xmlns:a16="http://schemas.microsoft.com/office/drawing/2014/main" id="{AFF5676C-43AB-4EC2-A86D-910565A04B12}"/>
              </a:ext>
            </a:extLst>
          </p:cNvPr>
          <p:cNvSpPr txBox="1">
            <a:spLocks/>
          </p:cNvSpPr>
          <p:nvPr/>
        </p:nvSpPr>
        <p:spPr>
          <a:xfrm>
            <a:off x="4648199" y="1256753"/>
            <a:ext cx="4317125" cy="484022"/>
          </a:xfrm>
          <a:prstGeom prst="rect">
            <a:avLst/>
          </a:prstGeom>
        </p:spPr>
        <p:txBody>
          <a:bodyPr vert="horz" lIns="91440" tIns="45720" rIns="91440" bIns="45720" rtlCol="0">
            <a:normAutofit fontScale="47500" lnSpcReduction="20000"/>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dirty="0"/>
              <a:t>Space </a:t>
            </a:r>
            <a:r>
              <a:rPr lang="en-US" b="0" dirty="0"/>
              <a:t>- Indoor and outdoor facilities </a:t>
            </a:r>
          </a:p>
        </p:txBody>
      </p:sp>
      <p:sp>
        <p:nvSpPr>
          <p:cNvPr id="24" name="Content Placeholder 2">
            <a:extLst>
              <a:ext uri="{FF2B5EF4-FFF2-40B4-BE49-F238E27FC236}">
                <a16:creationId xmlns:a16="http://schemas.microsoft.com/office/drawing/2014/main" id="{5B5227FA-140C-487A-8DDF-0D8B62158F83}"/>
              </a:ext>
            </a:extLst>
          </p:cNvPr>
          <p:cNvSpPr txBox="1">
            <a:spLocks/>
          </p:cNvSpPr>
          <p:nvPr/>
        </p:nvSpPr>
        <p:spPr>
          <a:xfrm>
            <a:off x="4648198" y="1767817"/>
            <a:ext cx="4317125" cy="638504"/>
          </a:xfrm>
          <a:prstGeom prst="rect">
            <a:avLst/>
          </a:prstGeom>
        </p:spPr>
        <p:txBody>
          <a:bodyPr vert="horz" lIns="91440" tIns="45720" rIns="91440" bIns="45720" rtlCol="0">
            <a:normAutofit fontScale="47500" lnSpcReduction="20000"/>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dirty="0"/>
              <a:t>Type </a:t>
            </a:r>
            <a:r>
              <a:rPr lang="en-US" b="0" dirty="0"/>
              <a:t>- Structured, unstructured, indoor and outdoor physical activity </a:t>
            </a:r>
          </a:p>
        </p:txBody>
      </p:sp>
      <p:sp>
        <p:nvSpPr>
          <p:cNvPr id="25" name="Content Placeholder 2">
            <a:extLst>
              <a:ext uri="{FF2B5EF4-FFF2-40B4-BE49-F238E27FC236}">
                <a16:creationId xmlns:a16="http://schemas.microsoft.com/office/drawing/2014/main" id="{8761B2A8-FD31-4B4B-A144-BAFA2DB88E39}"/>
              </a:ext>
            </a:extLst>
          </p:cNvPr>
          <p:cNvSpPr txBox="1">
            <a:spLocks/>
          </p:cNvSpPr>
          <p:nvPr/>
        </p:nvSpPr>
        <p:spPr>
          <a:xfrm>
            <a:off x="4648199" y="2469933"/>
            <a:ext cx="4317125" cy="829628"/>
          </a:xfrm>
          <a:prstGeom prst="rect">
            <a:avLst/>
          </a:prstGeom>
        </p:spPr>
        <p:txBody>
          <a:bodyPr vert="horz" lIns="91440" tIns="45720" rIns="91440" bIns="45720" rtlCol="0">
            <a:normAutofit fontScale="47500" lnSpcReduction="20000"/>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dirty="0"/>
              <a:t>Daily Activities </a:t>
            </a:r>
            <a:r>
              <a:rPr lang="en-US" b="0" dirty="0"/>
              <a:t>– Integrating best practices into lessons, transitions, and other program operations</a:t>
            </a:r>
          </a:p>
        </p:txBody>
      </p:sp>
      <p:sp>
        <p:nvSpPr>
          <p:cNvPr id="26" name="Content Placeholder 2">
            <a:extLst>
              <a:ext uri="{FF2B5EF4-FFF2-40B4-BE49-F238E27FC236}">
                <a16:creationId xmlns:a16="http://schemas.microsoft.com/office/drawing/2014/main" id="{64A9ECC1-72E0-4B35-93BC-579AFFABBF4F}"/>
              </a:ext>
            </a:extLst>
          </p:cNvPr>
          <p:cNvSpPr txBox="1">
            <a:spLocks/>
          </p:cNvSpPr>
          <p:nvPr/>
        </p:nvSpPr>
        <p:spPr>
          <a:xfrm>
            <a:off x="4656074" y="3352111"/>
            <a:ext cx="4259968" cy="829628"/>
          </a:xfrm>
          <a:prstGeom prst="rect">
            <a:avLst/>
          </a:prstGeom>
        </p:spPr>
        <p:txBody>
          <a:bodyPr vert="horz" lIns="91440" tIns="45720" rIns="91440" bIns="45720" rtlCol="0">
            <a:normAutofit fontScale="47500" lnSpcReduction="20000"/>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dirty="0"/>
              <a:t>Providers </a:t>
            </a:r>
            <a:r>
              <a:rPr lang="en-US" b="0" dirty="0"/>
              <a:t>-</a:t>
            </a:r>
            <a:r>
              <a:rPr lang="en-US" dirty="0"/>
              <a:t> </a:t>
            </a:r>
            <a:r>
              <a:rPr lang="en-US" b="0" dirty="0"/>
              <a:t>The role of adults in leading, participating, role modeling, encouraging physical activity</a:t>
            </a:r>
          </a:p>
        </p:txBody>
      </p:sp>
      <p:sp>
        <p:nvSpPr>
          <p:cNvPr id="27" name="Content Placeholder 2">
            <a:extLst>
              <a:ext uri="{FF2B5EF4-FFF2-40B4-BE49-F238E27FC236}">
                <a16:creationId xmlns:a16="http://schemas.microsoft.com/office/drawing/2014/main" id="{B958963D-2D4C-4DD7-891E-E8DB6F23CC11}"/>
              </a:ext>
            </a:extLst>
          </p:cNvPr>
          <p:cNvSpPr txBox="1">
            <a:spLocks/>
          </p:cNvSpPr>
          <p:nvPr/>
        </p:nvSpPr>
        <p:spPr>
          <a:xfrm>
            <a:off x="4656080" y="4245351"/>
            <a:ext cx="4317125" cy="566742"/>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sz="1500" dirty="0"/>
              <a:t>Families </a:t>
            </a:r>
            <a:r>
              <a:rPr lang="en-US" sz="1500" b="0" dirty="0"/>
              <a:t>- Supporting and communicating with families </a:t>
            </a:r>
          </a:p>
        </p:txBody>
      </p:sp>
      <p:sp>
        <p:nvSpPr>
          <p:cNvPr id="28" name="Content Placeholder 2">
            <a:extLst>
              <a:ext uri="{FF2B5EF4-FFF2-40B4-BE49-F238E27FC236}">
                <a16:creationId xmlns:a16="http://schemas.microsoft.com/office/drawing/2014/main" id="{0269832D-8713-42D5-B123-F046C3C8A84B}"/>
              </a:ext>
            </a:extLst>
          </p:cNvPr>
          <p:cNvSpPr txBox="1">
            <a:spLocks/>
          </p:cNvSpPr>
          <p:nvPr/>
        </p:nvSpPr>
        <p:spPr>
          <a:xfrm>
            <a:off x="4648199" y="4902561"/>
            <a:ext cx="4317125" cy="829627"/>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sz="1500" dirty="0"/>
              <a:t>Training </a:t>
            </a:r>
            <a:r>
              <a:rPr lang="en-US" sz="1500" b="0" dirty="0"/>
              <a:t>– Ongoing professional development to promote children’s physical activity </a:t>
            </a:r>
          </a:p>
        </p:txBody>
      </p:sp>
    </p:spTree>
    <p:extLst>
      <p:ext uri="{BB962C8B-B14F-4D97-AF65-F5344CB8AC3E}">
        <p14:creationId xmlns:p14="http://schemas.microsoft.com/office/powerpoint/2010/main" val="44551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animBg="1"/>
      <p:bldP spid="15" grpId="0" animBg="1"/>
      <p:bldP spid="16" grpId="0" animBg="1"/>
      <p:bldP spid="17" grpId="0" animBg="1"/>
      <p:bldP spid="18" grpId="0" animBg="1"/>
      <p:bldP spid="19" grpId="0" animBg="1"/>
      <p:bldP spid="20" grpId="0" animBg="1"/>
      <p:bldP spid="21" grpId="0" animBg="1"/>
      <p:bldP spid="22" grpId="0" build="p"/>
      <p:bldP spid="23" grpId="0" build="p"/>
      <p:bldP spid="24" grpId="0" build="p"/>
      <p:bldP spid="25" grpId="0" build="p"/>
      <p:bldP spid="26" grpId="0" build="p"/>
      <p:bldP spid="27" grpId="0" build="p"/>
      <p:bldP spid="2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0761F-8EE0-49FD-BA95-71FD463489D9}"/>
              </a:ext>
            </a:extLst>
          </p:cNvPr>
          <p:cNvSpPr>
            <a:spLocks noGrp="1"/>
          </p:cNvSpPr>
          <p:nvPr>
            <p:ph type="title"/>
          </p:nvPr>
        </p:nvSpPr>
        <p:spPr>
          <a:xfrm>
            <a:off x="357458" y="243415"/>
            <a:ext cx="7167959" cy="534974"/>
          </a:xfrm>
        </p:spPr>
        <p:txBody>
          <a:bodyPr>
            <a:normAutofit fontScale="90000"/>
          </a:bodyPr>
          <a:lstStyle/>
          <a:p>
            <a:r>
              <a:rPr lang="en-US" dirty="0"/>
              <a:t>Best practices for physical activity</a:t>
            </a:r>
          </a:p>
        </p:txBody>
      </p:sp>
      <p:sp>
        <p:nvSpPr>
          <p:cNvPr id="3" name="Content Placeholder 2">
            <a:extLst>
              <a:ext uri="{FF2B5EF4-FFF2-40B4-BE49-F238E27FC236}">
                <a16:creationId xmlns:a16="http://schemas.microsoft.com/office/drawing/2014/main" id="{11D49ABC-5571-4AB8-BE08-97AAC425B80C}"/>
              </a:ext>
            </a:extLst>
          </p:cNvPr>
          <p:cNvSpPr>
            <a:spLocks noGrp="1"/>
          </p:cNvSpPr>
          <p:nvPr>
            <p:ph idx="1"/>
          </p:nvPr>
        </p:nvSpPr>
        <p:spPr>
          <a:xfrm>
            <a:off x="3596638" y="778389"/>
            <a:ext cx="5372100" cy="2382097"/>
          </a:xfrm>
        </p:spPr>
        <p:txBody>
          <a:bodyPr>
            <a:normAutofit/>
          </a:bodyPr>
          <a:lstStyle/>
          <a:p>
            <a:pPr marL="685800" indent="-685800">
              <a:lnSpc>
                <a:spcPts val="1600"/>
              </a:lnSpc>
              <a:spcBef>
                <a:spcPts val="600"/>
              </a:spcBef>
              <a:buClr>
                <a:srgbClr val="309C8A"/>
              </a:buClr>
              <a:buNone/>
              <a:tabLst>
                <a:tab pos="685800" algn="l"/>
              </a:tabLst>
            </a:pPr>
            <a:r>
              <a:rPr lang="en-US" sz="1400" dirty="0"/>
              <a:t>Time:</a:t>
            </a:r>
            <a:r>
              <a:rPr lang="en-US" sz="1400" dirty="0">
                <a:solidFill>
                  <a:srgbClr val="EA5965"/>
                </a:solidFill>
              </a:rPr>
              <a:t>	</a:t>
            </a:r>
          </a:p>
          <a:p>
            <a:pPr marL="0" indent="0">
              <a:lnSpc>
                <a:spcPts val="1600"/>
              </a:lnSpc>
              <a:spcBef>
                <a:spcPts val="600"/>
              </a:spcBef>
              <a:spcAft>
                <a:spcPts val="300"/>
              </a:spcAft>
              <a:buClr>
                <a:srgbClr val="309C8A"/>
              </a:buClr>
              <a:buNone/>
              <a:tabLst/>
            </a:pPr>
            <a:r>
              <a:rPr lang="en-US" sz="1400" dirty="0">
                <a:solidFill>
                  <a:srgbClr val="EA5965"/>
                </a:solidFill>
              </a:rPr>
              <a:t>Infants:</a:t>
            </a:r>
            <a:r>
              <a:rPr lang="en-US" sz="1400" dirty="0"/>
              <a:t>	       </a:t>
            </a:r>
            <a:r>
              <a:rPr lang="en-US" sz="1400" b="0" dirty="0"/>
              <a:t>Short periods of supervised tummy time </a:t>
            </a:r>
            <a:r>
              <a:rPr lang="en-US" sz="1400" b="0" dirty="0">
                <a:sym typeface="Symbol" panose="05050102010706020507" pitchFamily="18" charset="2"/>
              </a:rPr>
              <a:t> </a:t>
            </a:r>
            <a:r>
              <a:rPr lang="en-US" sz="1400" dirty="0">
                <a:solidFill>
                  <a:srgbClr val="EA5965"/>
                </a:solidFill>
              </a:rPr>
              <a:t>Toddlers:        </a:t>
            </a:r>
            <a:r>
              <a:rPr lang="en-US" sz="1400" b="0" dirty="0">
                <a:solidFill>
                  <a:prstClr val="black"/>
                </a:solidFill>
                <a:sym typeface="Symbol" panose="05050102010706020507" pitchFamily="18" charset="2"/>
              </a:rPr>
              <a:t>60-90</a:t>
            </a:r>
            <a:r>
              <a:rPr lang="en-US" sz="1400" b="0" dirty="0">
                <a:sym typeface="Symbol" panose="05050102010706020507" pitchFamily="18" charset="2"/>
              </a:rPr>
              <a:t> minutes of MVPA daily</a:t>
            </a:r>
          </a:p>
          <a:p>
            <a:pPr marL="1257300" indent="-1257300">
              <a:lnSpc>
                <a:spcPts val="1600"/>
              </a:lnSpc>
              <a:spcBef>
                <a:spcPts val="600"/>
              </a:spcBef>
              <a:spcAft>
                <a:spcPts val="600"/>
              </a:spcAft>
              <a:buClr>
                <a:srgbClr val="309C8A"/>
              </a:buClr>
              <a:buNone/>
              <a:tabLst>
                <a:tab pos="1257300" algn="l"/>
              </a:tabLst>
            </a:pPr>
            <a:r>
              <a:rPr lang="en-US" sz="1400" b="0" dirty="0">
                <a:sym typeface="Symbol" panose="05050102010706020507" pitchFamily="18" charset="2"/>
              </a:rPr>
              <a:t>	60-90 minutes outdoor play daily in 2 to 3 periods</a:t>
            </a:r>
          </a:p>
          <a:p>
            <a:pPr marL="1257300" indent="-1257300">
              <a:lnSpc>
                <a:spcPts val="1600"/>
              </a:lnSpc>
              <a:spcBef>
                <a:spcPts val="600"/>
              </a:spcBef>
              <a:spcAft>
                <a:spcPts val="300"/>
              </a:spcAft>
              <a:buClr>
                <a:srgbClr val="309C8A"/>
              </a:buClr>
              <a:buNone/>
              <a:tabLst>
                <a:tab pos="1257300" algn="l"/>
              </a:tabLst>
            </a:pPr>
            <a:r>
              <a:rPr lang="en-US" sz="1400" dirty="0">
                <a:solidFill>
                  <a:srgbClr val="EA5965"/>
                </a:solidFill>
                <a:sym typeface="Symbol" panose="05050102010706020507" pitchFamily="18" charset="2"/>
              </a:rPr>
              <a:t>Preschoolers:</a:t>
            </a:r>
            <a:r>
              <a:rPr lang="en-US" sz="1400" b="0" dirty="0">
                <a:sym typeface="Symbol" panose="05050102010706020507" pitchFamily="18" charset="2"/>
              </a:rPr>
              <a:t>	90-120 minutes </a:t>
            </a:r>
            <a:r>
              <a:rPr lang="en-US" sz="1400" b="0" dirty="0" err="1">
                <a:sym typeface="Symbol" panose="05050102010706020507" pitchFamily="18" charset="2"/>
              </a:rPr>
              <a:t>MVPA</a:t>
            </a:r>
            <a:r>
              <a:rPr lang="en-US" sz="1400" b="0" dirty="0">
                <a:sym typeface="Symbol" panose="05050102010706020507" pitchFamily="18" charset="2"/>
              </a:rPr>
              <a:t> daily</a:t>
            </a:r>
          </a:p>
          <a:p>
            <a:pPr marL="1257300" indent="-1257300">
              <a:lnSpc>
                <a:spcPts val="1600"/>
              </a:lnSpc>
              <a:spcBef>
                <a:spcPts val="600"/>
              </a:spcBef>
              <a:spcAft>
                <a:spcPts val="600"/>
              </a:spcAft>
              <a:buClr>
                <a:srgbClr val="309C8A"/>
              </a:buClr>
              <a:buNone/>
              <a:tabLst>
                <a:tab pos="1257300" algn="l"/>
              </a:tabLst>
            </a:pPr>
            <a:r>
              <a:rPr lang="en-US" sz="1400" b="0" dirty="0">
                <a:sym typeface="Symbol" panose="05050102010706020507" pitchFamily="18" charset="2"/>
              </a:rPr>
              <a:t>	60-90 minutes outdoor play daily in 2 to 3 periods</a:t>
            </a:r>
            <a:endParaRPr lang="en-US" sz="1400" b="0" dirty="0"/>
          </a:p>
        </p:txBody>
      </p:sp>
      <p:grpSp>
        <p:nvGrpSpPr>
          <p:cNvPr id="30" name="Group 29">
            <a:extLst>
              <a:ext uri="{FF2B5EF4-FFF2-40B4-BE49-F238E27FC236}">
                <a16:creationId xmlns:a16="http://schemas.microsoft.com/office/drawing/2014/main" id="{2A8302B0-53EB-4A32-A66A-5DE99C0B4309}"/>
              </a:ext>
            </a:extLst>
          </p:cNvPr>
          <p:cNvGrpSpPr/>
          <p:nvPr/>
        </p:nvGrpSpPr>
        <p:grpSpPr>
          <a:xfrm>
            <a:off x="667050" y="1435838"/>
            <a:ext cx="2094728" cy="2125398"/>
            <a:chOff x="693008" y="2825284"/>
            <a:chExt cx="3059061" cy="3049182"/>
          </a:xfrm>
        </p:grpSpPr>
        <p:sp>
          <p:nvSpPr>
            <p:cNvPr id="7" name="Block Arc 6">
              <a:extLst>
                <a:ext uri="{FF2B5EF4-FFF2-40B4-BE49-F238E27FC236}">
                  <a16:creationId xmlns:a16="http://schemas.microsoft.com/office/drawing/2014/main" id="{F853947D-88E5-4B4C-8237-00355D7FBD5B}"/>
                </a:ext>
              </a:extLst>
            </p:cNvPr>
            <p:cNvSpPr/>
            <p:nvPr/>
          </p:nvSpPr>
          <p:spPr>
            <a:xfrm>
              <a:off x="697948" y="2825284"/>
              <a:ext cx="3049182" cy="3049182"/>
            </a:xfrm>
            <a:prstGeom prst="blockArc">
              <a:avLst>
                <a:gd name="adj1" fmla="val 13114286"/>
                <a:gd name="adj2" fmla="val 16200000"/>
                <a:gd name="adj3" fmla="val 3881"/>
              </a:avLst>
            </a:prstGeom>
            <a:solidFill>
              <a:srgbClr val="F200C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8" name="Block Arc 7">
              <a:extLst>
                <a:ext uri="{FF2B5EF4-FFF2-40B4-BE49-F238E27FC236}">
                  <a16:creationId xmlns:a16="http://schemas.microsoft.com/office/drawing/2014/main" id="{467F03A6-9B54-4ADE-B1D0-C5D798DD383D}"/>
                </a:ext>
              </a:extLst>
            </p:cNvPr>
            <p:cNvSpPr/>
            <p:nvPr/>
          </p:nvSpPr>
          <p:spPr>
            <a:xfrm>
              <a:off x="697948" y="2825284"/>
              <a:ext cx="3049182" cy="3049182"/>
            </a:xfrm>
            <a:prstGeom prst="blockArc">
              <a:avLst>
                <a:gd name="adj1" fmla="val 10028571"/>
                <a:gd name="adj2" fmla="val 13114286"/>
                <a:gd name="adj3" fmla="val 3881"/>
              </a:avLst>
            </a:prstGeom>
            <a:solidFill>
              <a:srgbClr val="F200C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9" name="Block Arc 8">
              <a:extLst>
                <a:ext uri="{FF2B5EF4-FFF2-40B4-BE49-F238E27FC236}">
                  <a16:creationId xmlns:a16="http://schemas.microsoft.com/office/drawing/2014/main" id="{C2884EE0-BB86-4879-98D0-0ACD08BABB78}"/>
                </a:ext>
              </a:extLst>
            </p:cNvPr>
            <p:cNvSpPr/>
            <p:nvPr/>
          </p:nvSpPr>
          <p:spPr>
            <a:xfrm>
              <a:off x="697948" y="2825284"/>
              <a:ext cx="3049182" cy="3049182"/>
            </a:xfrm>
            <a:prstGeom prst="blockArc">
              <a:avLst>
                <a:gd name="adj1" fmla="val 6942857"/>
                <a:gd name="adj2" fmla="val 10028571"/>
                <a:gd name="adj3" fmla="val 3881"/>
              </a:avLst>
            </a:prstGeom>
            <a:solidFill>
              <a:srgbClr val="DFDA00"/>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0" name="Block Arc 9">
              <a:extLst>
                <a:ext uri="{FF2B5EF4-FFF2-40B4-BE49-F238E27FC236}">
                  <a16:creationId xmlns:a16="http://schemas.microsoft.com/office/drawing/2014/main" id="{7395DEB6-CE53-4689-8A11-FB3A7815EF58}"/>
                </a:ext>
              </a:extLst>
            </p:cNvPr>
            <p:cNvSpPr/>
            <p:nvPr/>
          </p:nvSpPr>
          <p:spPr>
            <a:xfrm>
              <a:off x="697948" y="2825284"/>
              <a:ext cx="3049182" cy="3049182"/>
            </a:xfrm>
            <a:prstGeom prst="blockArc">
              <a:avLst>
                <a:gd name="adj1" fmla="val 3857143"/>
                <a:gd name="adj2" fmla="val 6942857"/>
                <a:gd name="adj3" fmla="val 3881"/>
              </a:avLst>
            </a:prstGeom>
            <a:solidFill>
              <a:srgbClr val="A1079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1" name="Block Arc 10">
              <a:extLst>
                <a:ext uri="{FF2B5EF4-FFF2-40B4-BE49-F238E27FC236}">
                  <a16:creationId xmlns:a16="http://schemas.microsoft.com/office/drawing/2014/main" id="{1A1B040E-B9FB-4536-A67A-144785BAEA97}"/>
                </a:ext>
              </a:extLst>
            </p:cNvPr>
            <p:cNvSpPr/>
            <p:nvPr/>
          </p:nvSpPr>
          <p:spPr>
            <a:xfrm>
              <a:off x="697948" y="2825284"/>
              <a:ext cx="3049182" cy="3049182"/>
            </a:xfrm>
            <a:prstGeom prst="blockArc">
              <a:avLst>
                <a:gd name="adj1" fmla="val 771429"/>
                <a:gd name="adj2" fmla="val 3857143"/>
                <a:gd name="adj3" fmla="val 3881"/>
              </a:avLst>
            </a:prstGeom>
            <a:solidFill>
              <a:srgbClr val="00AC56"/>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2" name="Block Arc 11">
              <a:extLst>
                <a:ext uri="{FF2B5EF4-FFF2-40B4-BE49-F238E27FC236}">
                  <a16:creationId xmlns:a16="http://schemas.microsoft.com/office/drawing/2014/main" id="{E97EBBFA-558B-47E4-B1A5-074340B5FB55}"/>
                </a:ext>
              </a:extLst>
            </p:cNvPr>
            <p:cNvSpPr/>
            <p:nvPr/>
          </p:nvSpPr>
          <p:spPr>
            <a:xfrm>
              <a:off x="693008" y="2839326"/>
              <a:ext cx="3059061" cy="3021099"/>
            </a:xfrm>
            <a:prstGeom prst="blockArc">
              <a:avLst>
                <a:gd name="adj1" fmla="val 19285714"/>
                <a:gd name="adj2" fmla="val 771429"/>
                <a:gd name="adj3" fmla="val 3881"/>
              </a:avLst>
            </a:prstGeom>
            <a:solidFill>
              <a:srgbClr val="FAAD1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3" name="Block Arc 12">
              <a:extLst>
                <a:ext uri="{FF2B5EF4-FFF2-40B4-BE49-F238E27FC236}">
                  <a16:creationId xmlns:a16="http://schemas.microsoft.com/office/drawing/2014/main" id="{37EDD09C-958C-4D81-BD3E-06E39B26A7E7}"/>
                </a:ext>
              </a:extLst>
            </p:cNvPr>
            <p:cNvSpPr/>
            <p:nvPr/>
          </p:nvSpPr>
          <p:spPr>
            <a:xfrm>
              <a:off x="697948" y="2825284"/>
              <a:ext cx="3049182" cy="3049182"/>
            </a:xfrm>
            <a:prstGeom prst="blockArc">
              <a:avLst>
                <a:gd name="adj1" fmla="val 16200000"/>
                <a:gd name="adj2" fmla="val 19285714"/>
                <a:gd name="adj3" fmla="val 3881"/>
              </a:avLst>
            </a:prstGeom>
            <a:solidFill>
              <a:srgbClr val="F05A66"/>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grpSp>
      <p:sp>
        <p:nvSpPr>
          <p:cNvPr id="15" name="Freeform: Shape 14">
            <a:extLst>
              <a:ext uri="{FF2B5EF4-FFF2-40B4-BE49-F238E27FC236}">
                <a16:creationId xmlns:a16="http://schemas.microsoft.com/office/drawing/2014/main" id="{FF544F28-8043-40A7-B5D6-9D3CFB31AD0C}"/>
              </a:ext>
            </a:extLst>
          </p:cNvPr>
          <p:cNvSpPr/>
          <p:nvPr/>
        </p:nvSpPr>
        <p:spPr>
          <a:xfrm>
            <a:off x="1389561" y="1088609"/>
            <a:ext cx="680981" cy="693190"/>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05A6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700" b="1" kern="1200" cap="none" spc="0" dirty="0">
                <a:ln w="0"/>
                <a:solidFill>
                  <a:schemeClr val="bg1"/>
                </a:solidFill>
                <a:effectLst>
                  <a:outerShdw blurRad="38100" dist="19050" dir="2700000" algn="tl" rotWithShape="0">
                    <a:schemeClr val="dk1">
                      <a:alpha val="40000"/>
                    </a:schemeClr>
                  </a:outerShdw>
                </a:effectLst>
              </a:rPr>
              <a:t>Time</a:t>
            </a:r>
            <a:endParaRPr lang="en-US" sz="800" b="1" kern="1200" cap="none" spc="0" dirty="0">
              <a:ln w="0"/>
              <a:solidFill>
                <a:schemeClr val="bg1"/>
              </a:solidFill>
              <a:effectLst>
                <a:outerShdw blurRad="38100" dist="19050" dir="2700000" algn="tl" rotWithShape="0">
                  <a:schemeClr val="dk1">
                    <a:alpha val="40000"/>
                  </a:schemeClr>
                </a:outerShdw>
              </a:effectLst>
            </a:endParaRPr>
          </a:p>
        </p:txBody>
      </p:sp>
      <p:sp>
        <p:nvSpPr>
          <p:cNvPr id="16" name="Freeform: Shape 15">
            <a:extLst>
              <a:ext uri="{FF2B5EF4-FFF2-40B4-BE49-F238E27FC236}">
                <a16:creationId xmlns:a16="http://schemas.microsoft.com/office/drawing/2014/main" id="{11832EF8-24BB-4059-93C4-B2312A1020FF}"/>
              </a:ext>
            </a:extLst>
          </p:cNvPr>
          <p:cNvSpPr/>
          <p:nvPr/>
        </p:nvSpPr>
        <p:spPr>
          <a:xfrm>
            <a:off x="2189938" y="1480961"/>
            <a:ext cx="680981" cy="693190"/>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AAD14"/>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700" b="1" kern="1200" cap="none" spc="0" dirty="0">
                <a:ln w="0"/>
                <a:solidFill>
                  <a:schemeClr val="bg1"/>
                </a:solidFill>
                <a:effectLst>
                  <a:outerShdw blurRad="38100" dist="19050" dir="2700000" algn="tl" rotWithShape="0">
                    <a:schemeClr val="dk1">
                      <a:alpha val="40000"/>
                    </a:schemeClr>
                  </a:outerShdw>
                </a:effectLst>
              </a:rPr>
              <a:t>Space</a:t>
            </a:r>
            <a:endParaRPr lang="en-US" sz="800" b="1" kern="1200" cap="none" spc="0" dirty="0">
              <a:ln w="0"/>
              <a:solidFill>
                <a:schemeClr val="bg1"/>
              </a:solidFill>
              <a:effectLst>
                <a:outerShdw blurRad="38100" dist="19050" dir="2700000" algn="tl" rotWithShape="0">
                  <a:schemeClr val="dk1">
                    <a:alpha val="40000"/>
                  </a:schemeClr>
                </a:outerShdw>
              </a:effectLst>
            </a:endParaRPr>
          </a:p>
        </p:txBody>
      </p:sp>
      <p:sp>
        <p:nvSpPr>
          <p:cNvPr id="17" name="Freeform: Shape 16">
            <a:extLst>
              <a:ext uri="{FF2B5EF4-FFF2-40B4-BE49-F238E27FC236}">
                <a16:creationId xmlns:a16="http://schemas.microsoft.com/office/drawing/2014/main" id="{2C4E764B-9F95-44F5-8290-BC7CC0018CEB}"/>
              </a:ext>
            </a:extLst>
          </p:cNvPr>
          <p:cNvSpPr/>
          <p:nvPr/>
        </p:nvSpPr>
        <p:spPr>
          <a:xfrm>
            <a:off x="2387615" y="2362568"/>
            <a:ext cx="680981" cy="693190"/>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00AC5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700" b="1" kern="1200" cap="none" spc="0" dirty="0">
                <a:ln w="0"/>
                <a:solidFill>
                  <a:schemeClr val="bg1"/>
                </a:solidFill>
                <a:effectLst>
                  <a:outerShdw blurRad="38100" dist="19050" dir="2700000" algn="tl" rotWithShape="0">
                    <a:schemeClr val="dk1">
                      <a:alpha val="40000"/>
                    </a:schemeClr>
                  </a:outerShdw>
                </a:effectLst>
              </a:rPr>
              <a:t>Type</a:t>
            </a:r>
            <a:r>
              <a:rPr lang="en-US" sz="800" b="1" kern="1200" dirty="0"/>
              <a:t> </a:t>
            </a:r>
          </a:p>
        </p:txBody>
      </p:sp>
      <p:sp>
        <p:nvSpPr>
          <p:cNvPr id="18" name="Freeform: Shape 17">
            <a:extLst>
              <a:ext uri="{FF2B5EF4-FFF2-40B4-BE49-F238E27FC236}">
                <a16:creationId xmlns:a16="http://schemas.microsoft.com/office/drawing/2014/main" id="{3F3AAFED-4773-47F6-95F0-6075017807A4}"/>
              </a:ext>
            </a:extLst>
          </p:cNvPr>
          <p:cNvSpPr/>
          <p:nvPr/>
        </p:nvSpPr>
        <p:spPr>
          <a:xfrm>
            <a:off x="1833737" y="3069561"/>
            <a:ext cx="680981" cy="693190"/>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A10792"/>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45638" tIns="145638" rIns="145638" bIns="145638" numCol="1" spcCol="1270" anchor="ctr" anchorCtr="0">
            <a:noAutofit/>
          </a:bodyPr>
          <a:lstStyle/>
          <a:p>
            <a:pPr marL="0" lvl="0" indent="0" algn="ctr" defTabSz="488950">
              <a:lnSpc>
                <a:spcPct val="90000"/>
              </a:lnSpc>
              <a:spcBef>
                <a:spcPct val="0"/>
              </a:spcBef>
              <a:spcAft>
                <a:spcPct val="35000"/>
              </a:spcAft>
              <a:buNone/>
            </a:pPr>
            <a:r>
              <a:rPr lang="en-US" sz="600" b="1" kern="1200" cap="none" spc="0" dirty="0">
                <a:ln w="0"/>
                <a:solidFill>
                  <a:schemeClr val="bg1"/>
                </a:solidFill>
                <a:effectLst>
                  <a:outerShdw blurRad="38100" dist="19050" dir="2700000" algn="tl" rotWithShape="0">
                    <a:schemeClr val="dk1">
                      <a:alpha val="40000"/>
                    </a:schemeClr>
                  </a:outerShdw>
                </a:effectLst>
              </a:rPr>
              <a:t>Daily Activitie</a:t>
            </a:r>
            <a:r>
              <a:rPr lang="en-US" sz="600" b="1" kern="1200" dirty="0">
                <a:solidFill>
                  <a:schemeClr val="bg1"/>
                </a:solidFill>
              </a:rPr>
              <a:t>s </a:t>
            </a:r>
          </a:p>
        </p:txBody>
      </p:sp>
      <p:sp>
        <p:nvSpPr>
          <p:cNvPr id="23" name="Content Placeholder 2">
            <a:extLst>
              <a:ext uri="{FF2B5EF4-FFF2-40B4-BE49-F238E27FC236}">
                <a16:creationId xmlns:a16="http://schemas.microsoft.com/office/drawing/2014/main" id="{AFF5676C-43AB-4EC2-A86D-910565A04B12}"/>
              </a:ext>
            </a:extLst>
          </p:cNvPr>
          <p:cNvSpPr txBox="1">
            <a:spLocks/>
          </p:cNvSpPr>
          <p:nvPr/>
        </p:nvSpPr>
        <p:spPr>
          <a:xfrm>
            <a:off x="3657599" y="3251057"/>
            <a:ext cx="5486399" cy="1006857"/>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1600"/>
              </a:lnSpc>
              <a:spcBef>
                <a:spcPts val="600"/>
              </a:spcBef>
              <a:buClr>
                <a:srgbClr val="309C8A"/>
              </a:buClr>
              <a:buNone/>
            </a:pPr>
            <a:r>
              <a:rPr lang="en-US" sz="1400" dirty="0"/>
              <a:t>Space:</a:t>
            </a:r>
          </a:p>
          <a:p>
            <a:pPr marL="1257300" indent="-228600">
              <a:lnSpc>
                <a:spcPts val="1600"/>
              </a:lnSpc>
              <a:spcBef>
                <a:spcPts val="0"/>
              </a:spcBef>
              <a:buClr>
                <a:srgbClr val="F4A815"/>
              </a:buClr>
              <a:tabLst>
                <a:tab pos="1257300" algn="l"/>
              </a:tabLst>
            </a:pPr>
            <a:r>
              <a:rPr lang="en-US" sz="1400" b="0" dirty="0"/>
              <a:t>Identified spaces indoors and outdoors</a:t>
            </a:r>
          </a:p>
          <a:p>
            <a:pPr marL="1257300" indent="-228600">
              <a:lnSpc>
                <a:spcPts val="1600"/>
              </a:lnSpc>
              <a:spcBef>
                <a:spcPts val="0"/>
              </a:spcBef>
              <a:buClr>
                <a:srgbClr val="F4A815"/>
              </a:buClr>
              <a:tabLst>
                <a:tab pos="1257300" algn="l"/>
              </a:tabLst>
            </a:pPr>
            <a:r>
              <a:rPr lang="en-US" sz="1400" b="0" dirty="0"/>
              <a:t>Portable equipment</a:t>
            </a:r>
          </a:p>
          <a:p>
            <a:pPr marL="1257300" indent="-228600">
              <a:lnSpc>
                <a:spcPts val="1600"/>
              </a:lnSpc>
              <a:spcBef>
                <a:spcPts val="0"/>
              </a:spcBef>
              <a:buClr>
                <a:srgbClr val="F4A815"/>
              </a:buClr>
              <a:tabLst>
                <a:tab pos="1257300" algn="l"/>
              </a:tabLst>
            </a:pPr>
            <a:r>
              <a:rPr lang="en-US" sz="1400" b="0" dirty="0"/>
              <a:t>Limited confining equipment</a:t>
            </a:r>
          </a:p>
        </p:txBody>
      </p:sp>
      <p:sp>
        <p:nvSpPr>
          <p:cNvPr id="24" name="Content Placeholder 2">
            <a:extLst>
              <a:ext uri="{FF2B5EF4-FFF2-40B4-BE49-F238E27FC236}">
                <a16:creationId xmlns:a16="http://schemas.microsoft.com/office/drawing/2014/main" id="{5B5227FA-140C-487A-8DDF-0D8B62158F83}"/>
              </a:ext>
            </a:extLst>
          </p:cNvPr>
          <p:cNvSpPr txBox="1">
            <a:spLocks/>
          </p:cNvSpPr>
          <p:nvPr/>
        </p:nvSpPr>
        <p:spPr>
          <a:xfrm>
            <a:off x="3657600" y="4395500"/>
            <a:ext cx="5486399" cy="1006857"/>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1600"/>
              </a:lnSpc>
              <a:spcBef>
                <a:spcPts val="0"/>
              </a:spcBef>
              <a:buClr>
                <a:srgbClr val="309C8A"/>
              </a:buClr>
              <a:buNone/>
            </a:pPr>
            <a:r>
              <a:rPr lang="en-US" sz="1400" dirty="0"/>
              <a:t>Type: </a:t>
            </a:r>
          </a:p>
          <a:p>
            <a:pPr marL="1257300" indent="-228600">
              <a:lnSpc>
                <a:spcPts val="1600"/>
              </a:lnSpc>
              <a:spcBef>
                <a:spcPts val="0"/>
              </a:spcBef>
              <a:buClr>
                <a:srgbClr val="01A855"/>
              </a:buClr>
              <a:tabLst>
                <a:tab pos="1257300" algn="l"/>
              </a:tabLst>
            </a:pPr>
            <a:r>
              <a:rPr lang="en-US" sz="1400" b="0" dirty="0"/>
              <a:t>Structured (Adult-led) </a:t>
            </a:r>
          </a:p>
          <a:p>
            <a:pPr marL="1257300" indent="-228600">
              <a:lnSpc>
                <a:spcPts val="1600"/>
              </a:lnSpc>
              <a:spcBef>
                <a:spcPts val="0"/>
              </a:spcBef>
              <a:buClr>
                <a:srgbClr val="01A855"/>
              </a:buClr>
              <a:tabLst>
                <a:tab pos="1257300" algn="l"/>
              </a:tabLst>
            </a:pPr>
            <a:r>
              <a:rPr lang="en-US" sz="1400" b="0" dirty="0"/>
              <a:t>Unstructured (Child-initiated)</a:t>
            </a:r>
          </a:p>
          <a:p>
            <a:pPr marL="1257300" indent="-228600">
              <a:lnSpc>
                <a:spcPts val="1600"/>
              </a:lnSpc>
              <a:spcBef>
                <a:spcPts val="0"/>
              </a:spcBef>
              <a:buClr>
                <a:srgbClr val="01A855"/>
              </a:buClr>
              <a:tabLst>
                <a:tab pos="1257300" algn="l"/>
              </a:tabLst>
            </a:pPr>
            <a:r>
              <a:rPr lang="en-US" sz="1400" b="0" dirty="0"/>
              <a:t>Moderate to vigorous</a:t>
            </a:r>
          </a:p>
        </p:txBody>
      </p:sp>
      <p:sp>
        <p:nvSpPr>
          <p:cNvPr id="25" name="Content Placeholder 2">
            <a:extLst>
              <a:ext uri="{FF2B5EF4-FFF2-40B4-BE49-F238E27FC236}">
                <a16:creationId xmlns:a16="http://schemas.microsoft.com/office/drawing/2014/main" id="{8761B2A8-FD31-4B4B-A144-BAFA2DB88E39}"/>
              </a:ext>
            </a:extLst>
          </p:cNvPr>
          <p:cNvSpPr txBox="1">
            <a:spLocks/>
          </p:cNvSpPr>
          <p:nvPr/>
        </p:nvSpPr>
        <p:spPr>
          <a:xfrm>
            <a:off x="3649719" y="5542057"/>
            <a:ext cx="5372101" cy="1113536"/>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1600"/>
              </a:lnSpc>
              <a:spcBef>
                <a:spcPts val="600"/>
              </a:spcBef>
              <a:spcAft>
                <a:spcPts val="600"/>
              </a:spcAft>
              <a:buClr>
                <a:srgbClr val="309C8A"/>
              </a:buClr>
              <a:buNone/>
            </a:pPr>
            <a:r>
              <a:rPr lang="en-US" sz="1400" dirty="0"/>
              <a:t>Daily Activities</a:t>
            </a:r>
            <a:r>
              <a:rPr lang="en-US" sz="1400" dirty="0">
                <a:solidFill>
                  <a:srgbClr val="9E098E"/>
                </a:solidFill>
              </a:rPr>
              <a:t>:</a:t>
            </a:r>
          </a:p>
          <a:p>
            <a:pPr marL="1314450" indent="-285750">
              <a:lnSpc>
                <a:spcPts val="1600"/>
              </a:lnSpc>
              <a:spcBef>
                <a:spcPts val="0"/>
              </a:spcBef>
              <a:buClr>
                <a:srgbClr val="9E098E"/>
              </a:buClr>
              <a:tabLst>
                <a:tab pos="1257300" algn="l"/>
              </a:tabLst>
            </a:pPr>
            <a:r>
              <a:rPr lang="en-US" sz="1400" b="0" dirty="0"/>
              <a:t>Indoor and outdoor activities</a:t>
            </a:r>
          </a:p>
          <a:p>
            <a:pPr marL="1314450" indent="-285750">
              <a:lnSpc>
                <a:spcPts val="1600"/>
              </a:lnSpc>
              <a:spcBef>
                <a:spcPts val="0"/>
              </a:spcBef>
              <a:buClr>
                <a:srgbClr val="9E098E"/>
              </a:buClr>
              <a:tabLst>
                <a:tab pos="1257300" algn="l"/>
              </a:tabLst>
            </a:pPr>
            <a:r>
              <a:rPr lang="en-US" sz="1400" b="0" dirty="0"/>
              <a:t>Transitions and learning centers</a:t>
            </a:r>
          </a:p>
          <a:p>
            <a:pPr marL="1314450" indent="-285750">
              <a:lnSpc>
                <a:spcPts val="1600"/>
              </a:lnSpc>
              <a:spcBef>
                <a:spcPts val="0"/>
              </a:spcBef>
              <a:buClr>
                <a:srgbClr val="9E098E"/>
              </a:buClr>
              <a:tabLst>
                <a:tab pos="1257300" algn="l"/>
              </a:tabLst>
            </a:pPr>
            <a:r>
              <a:rPr lang="en-US" sz="1400" b="0" dirty="0"/>
              <a:t>Identified on daily schedule</a:t>
            </a:r>
          </a:p>
        </p:txBody>
      </p:sp>
      <p:cxnSp>
        <p:nvCxnSpPr>
          <p:cNvPr id="6" name="Straight Connector 5">
            <a:extLst>
              <a:ext uri="{FF2B5EF4-FFF2-40B4-BE49-F238E27FC236}">
                <a16:creationId xmlns:a16="http://schemas.microsoft.com/office/drawing/2014/main" id="{67E02798-49EF-4A9E-BD62-FE750F50B8B6}"/>
              </a:ext>
            </a:extLst>
          </p:cNvPr>
          <p:cNvCxnSpPr>
            <a:cxnSpLocks/>
          </p:cNvCxnSpPr>
          <p:nvPr/>
        </p:nvCxnSpPr>
        <p:spPr>
          <a:xfrm>
            <a:off x="3657600" y="3160486"/>
            <a:ext cx="51289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9033793-B729-45FB-9506-9830DB40B712}"/>
              </a:ext>
            </a:extLst>
          </p:cNvPr>
          <p:cNvCxnSpPr>
            <a:cxnSpLocks/>
          </p:cNvCxnSpPr>
          <p:nvPr/>
        </p:nvCxnSpPr>
        <p:spPr>
          <a:xfrm>
            <a:off x="3649719" y="4257914"/>
            <a:ext cx="51289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A8F4603-32D4-44A7-A607-21150E71C2A9}"/>
              </a:ext>
            </a:extLst>
          </p:cNvPr>
          <p:cNvCxnSpPr>
            <a:cxnSpLocks/>
          </p:cNvCxnSpPr>
          <p:nvPr/>
        </p:nvCxnSpPr>
        <p:spPr>
          <a:xfrm>
            <a:off x="3657600" y="5453157"/>
            <a:ext cx="512894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26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xEl>
                                              <p:pRg st="0" end="0"/>
                                            </p:txEl>
                                          </p:spTgt>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4">
                                            <p:txEl>
                                              <p:pRg st="1" end="1"/>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4">
                                            <p:txEl>
                                              <p:pRg st="2" end="2"/>
                                            </p:txEl>
                                          </p:spTgt>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4">
                                            <p:txEl>
                                              <p:pRg st="3" end="3"/>
                                            </p:txEl>
                                          </p:spTgt>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animBg="1"/>
      <p:bldP spid="16" grpId="0" animBg="1"/>
      <p:bldP spid="17" grpId="0" animBg="1"/>
      <p:bldP spid="18" grpId="0" animBg="1"/>
      <p:bldP spid="23" grpId="0" build="p"/>
      <p:bldP spid="24" grpId="0" build="p"/>
      <p:bldP spid="2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0761F-8EE0-49FD-BA95-71FD463489D9}"/>
              </a:ext>
            </a:extLst>
          </p:cNvPr>
          <p:cNvSpPr>
            <a:spLocks noGrp="1"/>
          </p:cNvSpPr>
          <p:nvPr>
            <p:ph type="title"/>
          </p:nvPr>
        </p:nvSpPr>
        <p:spPr>
          <a:xfrm>
            <a:off x="357458" y="243415"/>
            <a:ext cx="7167959" cy="534974"/>
          </a:xfrm>
        </p:spPr>
        <p:txBody>
          <a:bodyPr>
            <a:normAutofit fontScale="90000"/>
          </a:bodyPr>
          <a:lstStyle/>
          <a:p>
            <a:r>
              <a:rPr lang="en-US" dirty="0"/>
              <a:t>Best practices for physical activity</a:t>
            </a:r>
          </a:p>
        </p:txBody>
      </p:sp>
      <p:grpSp>
        <p:nvGrpSpPr>
          <p:cNvPr id="30" name="Group 29">
            <a:extLst>
              <a:ext uri="{FF2B5EF4-FFF2-40B4-BE49-F238E27FC236}">
                <a16:creationId xmlns:a16="http://schemas.microsoft.com/office/drawing/2014/main" id="{2A8302B0-53EB-4A32-A66A-5DE99C0B4309}"/>
              </a:ext>
            </a:extLst>
          </p:cNvPr>
          <p:cNvGrpSpPr/>
          <p:nvPr/>
        </p:nvGrpSpPr>
        <p:grpSpPr>
          <a:xfrm>
            <a:off x="667050" y="1435838"/>
            <a:ext cx="2094728" cy="2125398"/>
            <a:chOff x="693008" y="2825284"/>
            <a:chExt cx="3059061" cy="3049182"/>
          </a:xfrm>
        </p:grpSpPr>
        <p:sp>
          <p:nvSpPr>
            <p:cNvPr id="7" name="Block Arc 6">
              <a:extLst>
                <a:ext uri="{FF2B5EF4-FFF2-40B4-BE49-F238E27FC236}">
                  <a16:creationId xmlns:a16="http://schemas.microsoft.com/office/drawing/2014/main" id="{F853947D-88E5-4B4C-8237-00355D7FBD5B}"/>
                </a:ext>
              </a:extLst>
            </p:cNvPr>
            <p:cNvSpPr/>
            <p:nvPr/>
          </p:nvSpPr>
          <p:spPr>
            <a:xfrm>
              <a:off x="697948" y="2825284"/>
              <a:ext cx="3049182" cy="3049182"/>
            </a:xfrm>
            <a:prstGeom prst="blockArc">
              <a:avLst>
                <a:gd name="adj1" fmla="val 13114286"/>
                <a:gd name="adj2" fmla="val 16200000"/>
                <a:gd name="adj3" fmla="val 3881"/>
              </a:avLst>
            </a:prstGeom>
            <a:solidFill>
              <a:srgbClr val="F200C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8" name="Block Arc 7">
              <a:extLst>
                <a:ext uri="{FF2B5EF4-FFF2-40B4-BE49-F238E27FC236}">
                  <a16:creationId xmlns:a16="http://schemas.microsoft.com/office/drawing/2014/main" id="{467F03A6-9B54-4ADE-B1D0-C5D798DD383D}"/>
                </a:ext>
              </a:extLst>
            </p:cNvPr>
            <p:cNvSpPr/>
            <p:nvPr/>
          </p:nvSpPr>
          <p:spPr>
            <a:xfrm>
              <a:off x="697948" y="2825284"/>
              <a:ext cx="3049182" cy="3049182"/>
            </a:xfrm>
            <a:prstGeom prst="blockArc">
              <a:avLst>
                <a:gd name="adj1" fmla="val 10028571"/>
                <a:gd name="adj2" fmla="val 13114286"/>
                <a:gd name="adj3" fmla="val 3881"/>
              </a:avLst>
            </a:prstGeom>
            <a:solidFill>
              <a:srgbClr val="F200C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9" name="Block Arc 8">
              <a:extLst>
                <a:ext uri="{FF2B5EF4-FFF2-40B4-BE49-F238E27FC236}">
                  <a16:creationId xmlns:a16="http://schemas.microsoft.com/office/drawing/2014/main" id="{C2884EE0-BB86-4879-98D0-0ACD08BABB78}"/>
                </a:ext>
              </a:extLst>
            </p:cNvPr>
            <p:cNvSpPr/>
            <p:nvPr/>
          </p:nvSpPr>
          <p:spPr>
            <a:xfrm>
              <a:off x="697948" y="2825284"/>
              <a:ext cx="3049182" cy="3049182"/>
            </a:xfrm>
            <a:prstGeom prst="blockArc">
              <a:avLst>
                <a:gd name="adj1" fmla="val 6942857"/>
                <a:gd name="adj2" fmla="val 10028571"/>
                <a:gd name="adj3" fmla="val 3881"/>
              </a:avLst>
            </a:prstGeom>
            <a:solidFill>
              <a:srgbClr val="DFDA00"/>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0" name="Block Arc 9">
              <a:extLst>
                <a:ext uri="{FF2B5EF4-FFF2-40B4-BE49-F238E27FC236}">
                  <a16:creationId xmlns:a16="http://schemas.microsoft.com/office/drawing/2014/main" id="{7395DEB6-CE53-4689-8A11-FB3A7815EF58}"/>
                </a:ext>
              </a:extLst>
            </p:cNvPr>
            <p:cNvSpPr/>
            <p:nvPr/>
          </p:nvSpPr>
          <p:spPr>
            <a:xfrm>
              <a:off x="697948" y="2825284"/>
              <a:ext cx="3049182" cy="3049182"/>
            </a:xfrm>
            <a:prstGeom prst="blockArc">
              <a:avLst>
                <a:gd name="adj1" fmla="val 3857143"/>
                <a:gd name="adj2" fmla="val 6942857"/>
                <a:gd name="adj3" fmla="val 3881"/>
              </a:avLst>
            </a:prstGeom>
            <a:solidFill>
              <a:srgbClr val="A1079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1" name="Block Arc 10">
              <a:extLst>
                <a:ext uri="{FF2B5EF4-FFF2-40B4-BE49-F238E27FC236}">
                  <a16:creationId xmlns:a16="http://schemas.microsoft.com/office/drawing/2014/main" id="{1A1B040E-B9FB-4536-A67A-144785BAEA97}"/>
                </a:ext>
              </a:extLst>
            </p:cNvPr>
            <p:cNvSpPr/>
            <p:nvPr/>
          </p:nvSpPr>
          <p:spPr>
            <a:xfrm>
              <a:off x="697948" y="2825284"/>
              <a:ext cx="3049182" cy="3049182"/>
            </a:xfrm>
            <a:prstGeom prst="blockArc">
              <a:avLst>
                <a:gd name="adj1" fmla="val 771429"/>
                <a:gd name="adj2" fmla="val 3857143"/>
                <a:gd name="adj3" fmla="val 3881"/>
              </a:avLst>
            </a:prstGeom>
            <a:solidFill>
              <a:srgbClr val="00AC56"/>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2" name="Block Arc 11">
              <a:extLst>
                <a:ext uri="{FF2B5EF4-FFF2-40B4-BE49-F238E27FC236}">
                  <a16:creationId xmlns:a16="http://schemas.microsoft.com/office/drawing/2014/main" id="{E97EBBFA-558B-47E4-B1A5-074340B5FB55}"/>
                </a:ext>
              </a:extLst>
            </p:cNvPr>
            <p:cNvSpPr/>
            <p:nvPr/>
          </p:nvSpPr>
          <p:spPr>
            <a:xfrm>
              <a:off x="693008" y="2839326"/>
              <a:ext cx="3059061" cy="3021099"/>
            </a:xfrm>
            <a:prstGeom prst="blockArc">
              <a:avLst>
                <a:gd name="adj1" fmla="val 19285714"/>
                <a:gd name="adj2" fmla="val 771429"/>
                <a:gd name="adj3" fmla="val 3881"/>
              </a:avLst>
            </a:prstGeom>
            <a:solidFill>
              <a:srgbClr val="FAAD1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3" name="Block Arc 12">
              <a:extLst>
                <a:ext uri="{FF2B5EF4-FFF2-40B4-BE49-F238E27FC236}">
                  <a16:creationId xmlns:a16="http://schemas.microsoft.com/office/drawing/2014/main" id="{37EDD09C-958C-4D81-BD3E-06E39B26A7E7}"/>
                </a:ext>
              </a:extLst>
            </p:cNvPr>
            <p:cNvSpPr/>
            <p:nvPr/>
          </p:nvSpPr>
          <p:spPr>
            <a:xfrm>
              <a:off x="697948" y="2825284"/>
              <a:ext cx="3049182" cy="3049182"/>
            </a:xfrm>
            <a:prstGeom prst="blockArc">
              <a:avLst>
                <a:gd name="adj1" fmla="val 16200000"/>
                <a:gd name="adj2" fmla="val 19285714"/>
                <a:gd name="adj3" fmla="val 3881"/>
              </a:avLst>
            </a:prstGeom>
            <a:solidFill>
              <a:srgbClr val="F05A66"/>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grpSp>
      <p:sp>
        <p:nvSpPr>
          <p:cNvPr id="14" name="Freeform: Shape 13">
            <a:extLst>
              <a:ext uri="{FF2B5EF4-FFF2-40B4-BE49-F238E27FC236}">
                <a16:creationId xmlns:a16="http://schemas.microsoft.com/office/drawing/2014/main" id="{9A5D18A5-08B2-43FC-88E4-893F614FCB98}"/>
              </a:ext>
            </a:extLst>
          </p:cNvPr>
          <p:cNvSpPr/>
          <p:nvPr/>
        </p:nvSpPr>
        <p:spPr>
          <a:xfrm>
            <a:off x="1243636" y="1982143"/>
            <a:ext cx="972830" cy="990271"/>
          </a:xfrm>
          <a:custGeom>
            <a:avLst/>
            <a:gdLst>
              <a:gd name="connsiteX0" fmla="*/ 0 w 1420683"/>
              <a:gd name="connsiteY0" fmla="*/ 710342 h 1420683"/>
              <a:gd name="connsiteX1" fmla="*/ 710342 w 1420683"/>
              <a:gd name="connsiteY1" fmla="*/ 0 h 1420683"/>
              <a:gd name="connsiteX2" fmla="*/ 1420684 w 1420683"/>
              <a:gd name="connsiteY2" fmla="*/ 710342 h 1420683"/>
              <a:gd name="connsiteX3" fmla="*/ 710342 w 1420683"/>
              <a:gd name="connsiteY3" fmla="*/ 1420684 h 1420683"/>
              <a:gd name="connsiteX4" fmla="*/ 0 w 1420683"/>
              <a:gd name="connsiteY4" fmla="*/ 710342 h 142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683" h="1420683">
                <a:moveTo>
                  <a:pt x="0" y="710342"/>
                </a:moveTo>
                <a:cubicBezTo>
                  <a:pt x="0" y="318031"/>
                  <a:pt x="318031" y="0"/>
                  <a:pt x="710342" y="0"/>
                </a:cubicBezTo>
                <a:cubicBezTo>
                  <a:pt x="1102653" y="0"/>
                  <a:pt x="1420684" y="318031"/>
                  <a:pt x="1420684" y="710342"/>
                </a:cubicBezTo>
                <a:cubicBezTo>
                  <a:pt x="1420684" y="1102653"/>
                  <a:pt x="1102653" y="1420684"/>
                  <a:pt x="710342" y="1420684"/>
                </a:cubicBezTo>
                <a:cubicBezTo>
                  <a:pt x="318031" y="1420684"/>
                  <a:pt x="0" y="1102653"/>
                  <a:pt x="0" y="710342"/>
                </a:cubicBezTo>
                <a:close/>
              </a:path>
            </a:pathLst>
          </a:custGeom>
          <a:solidFill>
            <a:srgbClr val="00ACBA"/>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1">
            <a:scrgbClr r="0" g="0" b="0"/>
          </a:effectRef>
          <a:fontRef idx="minor">
            <a:schemeClr val="lt1"/>
          </a:fontRef>
        </p:style>
        <p:txBody>
          <a:bodyPr spcFirstLastPara="0" vert="horz" wrap="square" lIns="230914" tIns="230914" rIns="230914" bIns="230914" numCol="1" spcCol="1270" anchor="ctr" anchorCtr="0">
            <a:noAutofit/>
          </a:bodyPr>
          <a:lstStyle/>
          <a:p>
            <a:pPr marL="0" lvl="0" indent="0" algn="ctr" defTabSz="800100">
              <a:lnSpc>
                <a:spcPct val="90000"/>
              </a:lnSpc>
              <a:spcBef>
                <a:spcPct val="0"/>
              </a:spcBef>
              <a:spcAft>
                <a:spcPct val="35000"/>
              </a:spcAft>
              <a:buNone/>
            </a:pPr>
            <a:r>
              <a:rPr lang="en-US" sz="1000" b="1" kern="1200" cap="none" spc="0" dirty="0">
                <a:ln w="0"/>
                <a:solidFill>
                  <a:schemeClr val="bg1"/>
                </a:solidFill>
                <a:effectLst>
                  <a:outerShdw blurRad="38100" dist="19050" dir="2700000" algn="tl" rotWithShape="0">
                    <a:schemeClr val="dk1">
                      <a:alpha val="40000"/>
                    </a:schemeClr>
                  </a:outerShdw>
                </a:effectLst>
              </a:rPr>
              <a:t>Policies</a:t>
            </a:r>
            <a:r>
              <a:rPr lang="en-US" sz="1100" kern="1200" dirty="0"/>
              <a:t> </a:t>
            </a:r>
          </a:p>
        </p:txBody>
      </p:sp>
      <p:sp>
        <p:nvSpPr>
          <p:cNvPr id="15" name="Freeform: Shape 14">
            <a:extLst>
              <a:ext uri="{FF2B5EF4-FFF2-40B4-BE49-F238E27FC236}">
                <a16:creationId xmlns:a16="http://schemas.microsoft.com/office/drawing/2014/main" id="{FF544F28-8043-40A7-B5D6-9D3CFB31AD0C}"/>
              </a:ext>
            </a:extLst>
          </p:cNvPr>
          <p:cNvSpPr/>
          <p:nvPr/>
        </p:nvSpPr>
        <p:spPr>
          <a:xfrm>
            <a:off x="1389561" y="1088609"/>
            <a:ext cx="680981" cy="693190"/>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05A6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700" b="1" kern="1200" cap="none" spc="0" dirty="0">
                <a:ln w="0"/>
                <a:solidFill>
                  <a:schemeClr val="bg1"/>
                </a:solidFill>
                <a:effectLst>
                  <a:outerShdw blurRad="38100" dist="19050" dir="2700000" algn="tl" rotWithShape="0">
                    <a:schemeClr val="dk1">
                      <a:alpha val="40000"/>
                    </a:schemeClr>
                  </a:outerShdw>
                </a:effectLst>
              </a:rPr>
              <a:t>Time</a:t>
            </a:r>
            <a:endParaRPr lang="en-US" sz="800" b="1" kern="1200" cap="none" spc="0" dirty="0">
              <a:ln w="0"/>
              <a:solidFill>
                <a:schemeClr val="bg1"/>
              </a:solidFill>
              <a:effectLst>
                <a:outerShdw blurRad="38100" dist="19050" dir="2700000" algn="tl" rotWithShape="0">
                  <a:schemeClr val="dk1">
                    <a:alpha val="40000"/>
                  </a:schemeClr>
                </a:outerShdw>
              </a:effectLst>
            </a:endParaRPr>
          </a:p>
        </p:txBody>
      </p:sp>
      <p:sp>
        <p:nvSpPr>
          <p:cNvPr id="16" name="Freeform: Shape 15">
            <a:extLst>
              <a:ext uri="{FF2B5EF4-FFF2-40B4-BE49-F238E27FC236}">
                <a16:creationId xmlns:a16="http://schemas.microsoft.com/office/drawing/2014/main" id="{11832EF8-24BB-4059-93C4-B2312A1020FF}"/>
              </a:ext>
            </a:extLst>
          </p:cNvPr>
          <p:cNvSpPr/>
          <p:nvPr/>
        </p:nvSpPr>
        <p:spPr>
          <a:xfrm>
            <a:off x="2189938" y="1480961"/>
            <a:ext cx="680981" cy="693190"/>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AAD14"/>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700" b="1" kern="1200" cap="none" spc="0" dirty="0">
                <a:ln w="0"/>
                <a:solidFill>
                  <a:schemeClr val="bg1"/>
                </a:solidFill>
                <a:effectLst>
                  <a:outerShdw blurRad="38100" dist="19050" dir="2700000" algn="tl" rotWithShape="0">
                    <a:schemeClr val="dk1">
                      <a:alpha val="40000"/>
                    </a:schemeClr>
                  </a:outerShdw>
                </a:effectLst>
              </a:rPr>
              <a:t>Space</a:t>
            </a:r>
            <a:endParaRPr lang="en-US" sz="800" b="1" kern="1200" cap="none" spc="0" dirty="0">
              <a:ln w="0"/>
              <a:solidFill>
                <a:schemeClr val="bg1"/>
              </a:solidFill>
              <a:effectLst>
                <a:outerShdw blurRad="38100" dist="19050" dir="2700000" algn="tl" rotWithShape="0">
                  <a:schemeClr val="dk1">
                    <a:alpha val="40000"/>
                  </a:schemeClr>
                </a:outerShdw>
              </a:effectLst>
            </a:endParaRPr>
          </a:p>
        </p:txBody>
      </p:sp>
      <p:sp>
        <p:nvSpPr>
          <p:cNvPr id="17" name="Freeform: Shape 16">
            <a:extLst>
              <a:ext uri="{FF2B5EF4-FFF2-40B4-BE49-F238E27FC236}">
                <a16:creationId xmlns:a16="http://schemas.microsoft.com/office/drawing/2014/main" id="{2C4E764B-9F95-44F5-8290-BC7CC0018CEB}"/>
              </a:ext>
            </a:extLst>
          </p:cNvPr>
          <p:cNvSpPr/>
          <p:nvPr/>
        </p:nvSpPr>
        <p:spPr>
          <a:xfrm>
            <a:off x="2387615" y="2362568"/>
            <a:ext cx="680981" cy="693190"/>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00AC5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700" b="1" kern="1200" cap="none" spc="0" dirty="0">
                <a:ln w="0"/>
                <a:solidFill>
                  <a:schemeClr val="bg1"/>
                </a:solidFill>
                <a:effectLst>
                  <a:outerShdw blurRad="38100" dist="19050" dir="2700000" algn="tl" rotWithShape="0">
                    <a:schemeClr val="dk1">
                      <a:alpha val="40000"/>
                    </a:schemeClr>
                  </a:outerShdw>
                </a:effectLst>
              </a:rPr>
              <a:t>Type</a:t>
            </a:r>
            <a:r>
              <a:rPr lang="en-US" sz="800" b="1" kern="1200" dirty="0"/>
              <a:t> </a:t>
            </a:r>
          </a:p>
        </p:txBody>
      </p:sp>
      <p:sp>
        <p:nvSpPr>
          <p:cNvPr id="18" name="Freeform: Shape 17">
            <a:extLst>
              <a:ext uri="{FF2B5EF4-FFF2-40B4-BE49-F238E27FC236}">
                <a16:creationId xmlns:a16="http://schemas.microsoft.com/office/drawing/2014/main" id="{3F3AAFED-4773-47F6-95F0-6075017807A4}"/>
              </a:ext>
            </a:extLst>
          </p:cNvPr>
          <p:cNvSpPr/>
          <p:nvPr/>
        </p:nvSpPr>
        <p:spPr>
          <a:xfrm>
            <a:off x="1833737" y="3069561"/>
            <a:ext cx="680981" cy="693190"/>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A10792"/>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45638" tIns="145638" rIns="145638" bIns="145638" numCol="1" spcCol="1270" anchor="ctr" anchorCtr="0">
            <a:noAutofit/>
          </a:bodyPr>
          <a:lstStyle/>
          <a:p>
            <a:pPr marL="0" lvl="0" indent="0" algn="ctr" defTabSz="488950">
              <a:lnSpc>
                <a:spcPct val="90000"/>
              </a:lnSpc>
              <a:spcBef>
                <a:spcPct val="0"/>
              </a:spcBef>
              <a:spcAft>
                <a:spcPct val="35000"/>
              </a:spcAft>
              <a:buNone/>
            </a:pPr>
            <a:r>
              <a:rPr lang="en-US" sz="600" b="1" kern="1200" cap="none" spc="0" dirty="0">
                <a:ln w="0"/>
                <a:solidFill>
                  <a:schemeClr val="bg1"/>
                </a:solidFill>
                <a:effectLst>
                  <a:outerShdw blurRad="38100" dist="19050" dir="2700000" algn="tl" rotWithShape="0">
                    <a:schemeClr val="dk1">
                      <a:alpha val="40000"/>
                    </a:schemeClr>
                  </a:outerShdw>
                </a:effectLst>
              </a:rPr>
              <a:t>Daily Activitie</a:t>
            </a:r>
            <a:r>
              <a:rPr lang="en-US" sz="600" b="1" kern="1200" dirty="0">
                <a:solidFill>
                  <a:schemeClr val="bg1"/>
                </a:solidFill>
              </a:rPr>
              <a:t>s </a:t>
            </a:r>
          </a:p>
        </p:txBody>
      </p:sp>
      <p:sp>
        <p:nvSpPr>
          <p:cNvPr id="19" name="Freeform: Shape 18">
            <a:extLst>
              <a:ext uri="{FF2B5EF4-FFF2-40B4-BE49-F238E27FC236}">
                <a16:creationId xmlns:a16="http://schemas.microsoft.com/office/drawing/2014/main" id="{CF2280DA-ACAC-49E7-BFF5-D1B5BB4512DD}"/>
              </a:ext>
            </a:extLst>
          </p:cNvPr>
          <p:cNvSpPr/>
          <p:nvPr/>
        </p:nvSpPr>
        <p:spPr>
          <a:xfrm>
            <a:off x="945385" y="3069561"/>
            <a:ext cx="680981" cy="693190"/>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D2CD00"/>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59608" tIns="159608" rIns="159608" bIns="159608" numCol="1" spcCol="1270" anchor="ctr" anchorCtr="0">
            <a:noAutofit/>
          </a:bodyPr>
          <a:lstStyle/>
          <a:p>
            <a:pPr marL="0" lvl="0" indent="0" algn="ctr" defTabSz="466725">
              <a:lnSpc>
                <a:spcPct val="90000"/>
              </a:lnSpc>
              <a:spcBef>
                <a:spcPct val="0"/>
              </a:spcBef>
              <a:spcAft>
                <a:spcPct val="35000"/>
              </a:spcAft>
              <a:buNone/>
            </a:pPr>
            <a:r>
              <a:rPr lang="en-US" sz="500" b="1" kern="1200" cap="none" spc="0" dirty="0">
                <a:ln w="0"/>
                <a:solidFill>
                  <a:schemeClr val="bg1"/>
                </a:solidFill>
                <a:effectLst>
                  <a:outerShdw blurRad="38100" dist="19050" dir="2700000" algn="tl" rotWithShape="0">
                    <a:schemeClr val="dk1">
                      <a:alpha val="40000"/>
                    </a:schemeClr>
                  </a:outerShdw>
                </a:effectLst>
              </a:rPr>
              <a:t>Providers</a:t>
            </a:r>
            <a:r>
              <a:rPr lang="en-US" sz="800" b="0" kern="1200" cap="none" spc="0" dirty="0">
                <a:ln w="0"/>
                <a:solidFill>
                  <a:schemeClr val="tx1"/>
                </a:solidFill>
                <a:effectLst>
                  <a:outerShdw blurRad="38100" dist="19050" dir="2700000" algn="tl" rotWithShape="0">
                    <a:schemeClr val="dk1">
                      <a:alpha val="40000"/>
                    </a:schemeClr>
                  </a:outerShdw>
                </a:effectLst>
              </a:rPr>
              <a:t> </a:t>
            </a:r>
          </a:p>
        </p:txBody>
      </p:sp>
      <p:sp>
        <p:nvSpPr>
          <p:cNvPr id="20" name="Freeform: Shape 19">
            <a:extLst>
              <a:ext uri="{FF2B5EF4-FFF2-40B4-BE49-F238E27FC236}">
                <a16:creationId xmlns:a16="http://schemas.microsoft.com/office/drawing/2014/main" id="{8A4B6125-2E1C-4302-A6BA-2407CAA46ADB}"/>
              </a:ext>
            </a:extLst>
          </p:cNvPr>
          <p:cNvSpPr/>
          <p:nvPr/>
        </p:nvSpPr>
        <p:spPr>
          <a:xfrm>
            <a:off x="357458" y="2327908"/>
            <a:ext cx="749079" cy="762509"/>
          </a:xfrm>
          <a:custGeom>
            <a:avLst/>
            <a:gdLst>
              <a:gd name="connsiteX0" fmla="*/ 0 w 1093926"/>
              <a:gd name="connsiteY0" fmla="*/ 546963 h 1093926"/>
              <a:gd name="connsiteX1" fmla="*/ 546963 w 1093926"/>
              <a:gd name="connsiteY1" fmla="*/ 0 h 1093926"/>
              <a:gd name="connsiteX2" fmla="*/ 1093926 w 1093926"/>
              <a:gd name="connsiteY2" fmla="*/ 546963 h 1093926"/>
              <a:gd name="connsiteX3" fmla="*/ 546963 w 1093926"/>
              <a:gd name="connsiteY3" fmla="*/ 1093926 h 1093926"/>
              <a:gd name="connsiteX4" fmla="*/ 0 w 1093926"/>
              <a:gd name="connsiteY4" fmla="*/ 546963 h 1093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926" h="1093926">
                <a:moveTo>
                  <a:pt x="0" y="546963"/>
                </a:moveTo>
                <a:cubicBezTo>
                  <a:pt x="0" y="244884"/>
                  <a:pt x="244884" y="0"/>
                  <a:pt x="546963" y="0"/>
                </a:cubicBezTo>
                <a:cubicBezTo>
                  <a:pt x="849042" y="0"/>
                  <a:pt x="1093926" y="244884"/>
                  <a:pt x="1093926" y="546963"/>
                </a:cubicBezTo>
                <a:cubicBezTo>
                  <a:pt x="1093926" y="849042"/>
                  <a:pt x="849042" y="1093926"/>
                  <a:pt x="546963" y="1093926"/>
                </a:cubicBezTo>
                <a:cubicBezTo>
                  <a:pt x="244884" y="1093926"/>
                  <a:pt x="0" y="849042"/>
                  <a:pt x="0" y="546963"/>
                </a:cubicBezTo>
                <a:close/>
              </a:path>
            </a:pathLst>
          </a:custGeom>
          <a:solidFill>
            <a:srgbClr val="00426A"/>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75442" tIns="175442" rIns="175442" bIns="175442" numCol="1" spcCol="1270" anchor="ctr" anchorCtr="0">
            <a:noAutofit/>
          </a:bodyPr>
          <a:lstStyle/>
          <a:p>
            <a:pPr marL="0" lvl="0" indent="0" algn="ctr" defTabSz="533400">
              <a:lnSpc>
                <a:spcPct val="90000"/>
              </a:lnSpc>
              <a:spcBef>
                <a:spcPct val="0"/>
              </a:spcBef>
              <a:spcAft>
                <a:spcPct val="35000"/>
              </a:spcAft>
              <a:buNone/>
            </a:pPr>
            <a:r>
              <a:rPr lang="en-US" sz="700" b="1" kern="1200" cap="none" spc="0" dirty="0">
                <a:ln w="0"/>
                <a:solidFill>
                  <a:schemeClr val="bg1"/>
                </a:solidFill>
                <a:effectLst>
                  <a:outerShdw blurRad="38100" dist="19050" dir="2700000" algn="tl" rotWithShape="0">
                    <a:schemeClr val="dk1">
                      <a:alpha val="40000"/>
                    </a:schemeClr>
                  </a:outerShdw>
                </a:effectLst>
              </a:rPr>
              <a:t>Families</a:t>
            </a:r>
            <a:r>
              <a:rPr lang="en-US" sz="1000" b="0" kern="1200" cap="none" spc="0" dirty="0">
                <a:ln w="0"/>
                <a:solidFill>
                  <a:schemeClr val="tx1"/>
                </a:solidFill>
                <a:effectLst>
                  <a:outerShdw blurRad="38100" dist="19050" dir="2700000" algn="tl" rotWithShape="0">
                    <a:schemeClr val="dk1">
                      <a:alpha val="40000"/>
                    </a:schemeClr>
                  </a:outerShdw>
                </a:effectLst>
              </a:rPr>
              <a:t> </a:t>
            </a:r>
          </a:p>
        </p:txBody>
      </p:sp>
      <p:sp>
        <p:nvSpPr>
          <p:cNvPr id="21" name="Freeform: Shape 20">
            <a:extLst>
              <a:ext uri="{FF2B5EF4-FFF2-40B4-BE49-F238E27FC236}">
                <a16:creationId xmlns:a16="http://schemas.microsoft.com/office/drawing/2014/main" id="{0C49AFA4-163B-409D-AB54-C6C5E34ECF91}"/>
              </a:ext>
            </a:extLst>
          </p:cNvPr>
          <p:cNvSpPr/>
          <p:nvPr/>
        </p:nvSpPr>
        <p:spPr>
          <a:xfrm>
            <a:off x="589183" y="1480961"/>
            <a:ext cx="680981" cy="693190"/>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200C4"/>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45638" tIns="160878" rIns="145638" bIns="160878" numCol="1" spcCol="1270" anchor="ctr" anchorCtr="0">
            <a:noAutofit/>
          </a:bodyPr>
          <a:lstStyle/>
          <a:p>
            <a:pPr marL="0" lvl="0" indent="0" algn="ctr" defTabSz="533400">
              <a:lnSpc>
                <a:spcPct val="90000"/>
              </a:lnSpc>
              <a:spcBef>
                <a:spcPct val="0"/>
              </a:spcBef>
              <a:spcAft>
                <a:spcPct val="35000"/>
              </a:spcAft>
              <a:buNone/>
            </a:pPr>
            <a:r>
              <a:rPr lang="en-US" sz="700" b="1" kern="1200" cap="none" spc="0" dirty="0">
                <a:ln w="0"/>
                <a:solidFill>
                  <a:schemeClr val="bg1"/>
                </a:solidFill>
                <a:effectLst>
                  <a:outerShdw blurRad="38100" dist="19050" dir="2700000" algn="tl" rotWithShape="0">
                    <a:schemeClr val="dk1">
                      <a:alpha val="40000"/>
                    </a:schemeClr>
                  </a:outerShdw>
                </a:effectLst>
              </a:rPr>
              <a:t>Training</a:t>
            </a:r>
            <a:r>
              <a:rPr lang="en-US" sz="1050" kern="1200" dirty="0">
                <a:solidFill>
                  <a:schemeClr val="bg1"/>
                </a:solidFill>
              </a:rPr>
              <a:t> </a:t>
            </a:r>
          </a:p>
        </p:txBody>
      </p:sp>
      <p:sp>
        <p:nvSpPr>
          <p:cNvPr id="23" name="Content Placeholder 2">
            <a:extLst>
              <a:ext uri="{FF2B5EF4-FFF2-40B4-BE49-F238E27FC236}">
                <a16:creationId xmlns:a16="http://schemas.microsoft.com/office/drawing/2014/main" id="{AFF5676C-43AB-4EC2-A86D-910565A04B12}"/>
              </a:ext>
            </a:extLst>
          </p:cNvPr>
          <p:cNvSpPr txBox="1">
            <a:spLocks/>
          </p:cNvSpPr>
          <p:nvPr/>
        </p:nvSpPr>
        <p:spPr>
          <a:xfrm>
            <a:off x="3657599" y="1167295"/>
            <a:ext cx="5486399" cy="1410806"/>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1600"/>
              </a:lnSpc>
              <a:spcBef>
                <a:spcPts val="600"/>
              </a:spcBef>
              <a:buClr>
                <a:srgbClr val="309C8A"/>
              </a:buClr>
              <a:buNone/>
            </a:pPr>
            <a:r>
              <a:rPr lang="en-US" sz="1400" dirty="0"/>
              <a:t>Providers:</a:t>
            </a:r>
          </a:p>
          <a:p>
            <a:pPr marL="1257300" indent="-228600">
              <a:lnSpc>
                <a:spcPts val="1600"/>
              </a:lnSpc>
              <a:spcBef>
                <a:spcPts val="0"/>
              </a:spcBef>
              <a:buClr>
                <a:srgbClr val="CCC801"/>
              </a:buClr>
              <a:tabLst>
                <a:tab pos="1257300" algn="l"/>
              </a:tabLst>
            </a:pPr>
            <a:r>
              <a:rPr lang="en-US" sz="1400" b="0" dirty="0"/>
              <a:t>Lead</a:t>
            </a:r>
          </a:p>
          <a:p>
            <a:pPr marL="1257300" indent="-228600">
              <a:lnSpc>
                <a:spcPts val="1600"/>
              </a:lnSpc>
              <a:spcBef>
                <a:spcPts val="0"/>
              </a:spcBef>
              <a:buClr>
                <a:srgbClr val="CCC801"/>
              </a:buClr>
              <a:tabLst>
                <a:tab pos="1257300" algn="l"/>
              </a:tabLst>
            </a:pPr>
            <a:r>
              <a:rPr lang="en-US" sz="1400" b="0" dirty="0"/>
              <a:t>Participate</a:t>
            </a:r>
          </a:p>
          <a:p>
            <a:pPr marL="1257300" indent="-228600">
              <a:lnSpc>
                <a:spcPts val="1600"/>
              </a:lnSpc>
              <a:spcBef>
                <a:spcPts val="0"/>
              </a:spcBef>
              <a:buClr>
                <a:srgbClr val="CCC801"/>
              </a:buClr>
              <a:tabLst>
                <a:tab pos="1257300" algn="l"/>
              </a:tabLst>
            </a:pPr>
            <a:r>
              <a:rPr lang="en-US" sz="1400" b="0" dirty="0"/>
              <a:t>Role-model</a:t>
            </a:r>
          </a:p>
          <a:p>
            <a:pPr marL="1257300" indent="-228600">
              <a:lnSpc>
                <a:spcPts val="1600"/>
              </a:lnSpc>
              <a:spcBef>
                <a:spcPts val="0"/>
              </a:spcBef>
              <a:buClr>
                <a:srgbClr val="CCC801"/>
              </a:buClr>
              <a:tabLst>
                <a:tab pos="1257300" algn="l"/>
              </a:tabLst>
            </a:pPr>
            <a:r>
              <a:rPr lang="en-US" sz="1400" b="0" dirty="0"/>
              <a:t>Encourage</a:t>
            </a:r>
          </a:p>
          <a:p>
            <a:pPr marL="1257300" indent="-228600">
              <a:lnSpc>
                <a:spcPts val="1600"/>
              </a:lnSpc>
              <a:spcBef>
                <a:spcPts val="0"/>
              </a:spcBef>
              <a:buClr>
                <a:srgbClr val="CCC801"/>
              </a:buClr>
              <a:tabLst>
                <a:tab pos="1257300" algn="l"/>
              </a:tabLst>
            </a:pPr>
            <a:r>
              <a:rPr lang="en-US" sz="1400" b="0" dirty="0"/>
              <a:t>Supervise</a:t>
            </a:r>
          </a:p>
        </p:txBody>
      </p:sp>
      <p:sp>
        <p:nvSpPr>
          <p:cNvPr id="24" name="Content Placeholder 2">
            <a:extLst>
              <a:ext uri="{FF2B5EF4-FFF2-40B4-BE49-F238E27FC236}">
                <a16:creationId xmlns:a16="http://schemas.microsoft.com/office/drawing/2014/main" id="{5B5227FA-140C-487A-8DDF-0D8B62158F83}"/>
              </a:ext>
            </a:extLst>
          </p:cNvPr>
          <p:cNvSpPr txBox="1">
            <a:spLocks/>
          </p:cNvSpPr>
          <p:nvPr/>
        </p:nvSpPr>
        <p:spPr>
          <a:xfrm>
            <a:off x="3649719" y="2641594"/>
            <a:ext cx="5486399" cy="1257306"/>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1600"/>
              </a:lnSpc>
              <a:spcBef>
                <a:spcPts val="0"/>
              </a:spcBef>
              <a:buClr>
                <a:srgbClr val="309C8A"/>
              </a:buClr>
              <a:buNone/>
            </a:pPr>
            <a:r>
              <a:rPr lang="en-US" sz="1400" dirty="0"/>
              <a:t>Families: </a:t>
            </a:r>
          </a:p>
          <a:p>
            <a:pPr marL="1257300" indent="-228600">
              <a:lnSpc>
                <a:spcPts val="1600"/>
              </a:lnSpc>
              <a:spcBef>
                <a:spcPts val="0"/>
              </a:spcBef>
              <a:buClr>
                <a:srgbClr val="00426A"/>
              </a:buClr>
              <a:tabLst>
                <a:tab pos="1257300" algn="l"/>
              </a:tabLst>
            </a:pPr>
            <a:r>
              <a:rPr lang="en-US" sz="1400" b="0" dirty="0"/>
              <a:t>Collaborate on child movement goals</a:t>
            </a:r>
          </a:p>
          <a:p>
            <a:pPr marL="1257300" indent="-228600">
              <a:lnSpc>
                <a:spcPts val="1600"/>
              </a:lnSpc>
              <a:spcBef>
                <a:spcPts val="0"/>
              </a:spcBef>
              <a:buClr>
                <a:srgbClr val="00426A"/>
              </a:buClr>
              <a:tabLst>
                <a:tab pos="1257300" algn="l"/>
              </a:tabLst>
            </a:pPr>
            <a:r>
              <a:rPr lang="en-US" sz="1400" b="0" dirty="0"/>
              <a:t>Share developmental milestones</a:t>
            </a:r>
          </a:p>
          <a:p>
            <a:pPr marL="1257300" indent="-228600">
              <a:lnSpc>
                <a:spcPts val="1600"/>
              </a:lnSpc>
              <a:spcBef>
                <a:spcPts val="0"/>
              </a:spcBef>
              <a:buClr>
                <a:srgbClr val="00426A"/>
              </a:buClr>
              <a:tabLst>
                <a:tab pos="1257300" algn="l"/>
              </a:tabLst>
            </a:pPr>
            <a:r>
              <a:rPr lang="en-US" sz="1400" b="0" dirty="0"/>
              <a:t>Provide information on community events</a:t>
            </a:r>
          </a:p>
          <a:p>
            <a:pPr marL="1257300" indent="-228600">
              <a:lnSpc>
                <a:spcPts val="1600"/>
              </a:lnSpc>
              <a:spcBef>
                <a:spcPts val="0"/>
              </a:spcBef>
              <a:buClr>
                <a:srgbClr val="00426A"/>
              </a:buClr>
              <a:tabLst>
                <a:tab pos="1257300" algn="l"/>
              </a:tabLst>
            </a:pPr>
            <a:r>
              <a:rPr lang="en-US" sz="1400" b="0" dirty="0"/>
              <a:t>Offer opportunities to engage with children</a:t>
            </a:r>
          </a:p>
        </p:txBody>
      </p:sp>
      <p:sp>
        <p:nvSpPr>
          <p:cNvPr id="25" name="Content Placeholder 2">
            <a:extLst>
              <a:ext uri="{FF2B5EF4-FFF2-40B4-BE49-F238E27FC236}">
                <a16:creationId xmlns:a16="http://schemas.microsoft.com/office/drawing/2014/main" id="{8761B2A8-FD31-4B4B-A144-BAFA2DB88E39}"/>
              </a:ext>
            </a:extLst>
          </p:cNvPr>
          <p:cNvSpPr txBox="1">
            <a:spLocks/>
          </p:cNvSpPr>
          <p:nvPr/>
        </p:nvSpPr>
        <p:spPr>
          <a:xfrm>
            <a:off x="3657600" y="3898885"/>
            <a:ext cx="5372101" cy="1727214"/>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1600"/>
              </a:lnSpc>
              <a:spcBef>
                <a:spcPts val="600"/>
              </a:spcBef>
              <a:spcAft>
                <a:spcPts val="600"/>
              </a:spcAft>
              <a:buClr>
                <a:srgbClr val="309C8A"/>
              </a:buClr>
              <a:buNone/>
            </a:pPr>
            <a:r>
              <a:rPr lang="en-US" sz="1400" dirty="0"/>
              <a:t>Training:</a:t>
            </a:r>
          </a:p>
          <a:p>
            <a:pPr marL="1314450" indent="-285750">
              <a:lnSpc>
                <a:spcPts val="1600"/>
              </a:lnSpc>
              <a:spcBef>
                <a:spcPts val="0"/>
              </a:spcBef>
              <a:buClr>
                <a:srgbClr val="EC01C0"/>
              </a:buClr>
              <a:tabLst>
                <a:tab pos="1257300" algn="l"/>
              </a:tabLst>
            </a:pPr>
            <a:r>
              <a:rPr lang="en-US" sz="1400" b="0" dirty="0"/>
              <a:t>Better Kid Care online training</a:t>
            </a:r>
          </a:p>
          <a:p>
            <a:pPr marL="1314450" indent="-285750">
              <a:lnSpc>
                <a:spcPts val="1600"/>
              </a:lnSpc>
              <a:spcBef>
                <a:spcPts val="0"/>
              </a:spcBef>
              <a:buClr>
                <a:srgbClr val="EC01C0"/>
              </a:buClr>
              <a:tabLst>
                <a:tab pos="1257300" algn="l"/>
              </a:tabLst>
            </a:pPr>
            <a:r>
              <a:rPr lang="en-US" sz="1400" b="0" dirty="0"/>
              <a:t>PALS</a:t>
            </a:r>
          </a:p>
          <a:p>
            <a:pPr marL="1314450" indent="-285750">
              <a:lnSpc>
                <a:spcPts val="1600"/>
              </a:lnSpc>
              <a:spcBef>
                <a:spcPts val="0"/>
              </a:spcBef>
              <a:buClr>
                <a:srgbClr val="EC01C0"/>
              </a:buClr>
              <a:tabLst>
                <a:tab pos="1257300" algn="l"/>
              </a:tabLst>
            </a:pPr>
            <a:r>
              <a:rPr lang="en-US" sz="1400" b="0" dirty="0"/>
              <a:t>Classroom curricula: </a:t>
            </a:r>
          </a:p>
          <a:p>
            <a:pPr marL="1485900" lvl="1" indent="-165100">
              <a:lnSpc>
                <a:spcPts val="1600"/>
              </a:lnSpc>
              <a:spcBef>
                <a:spcPts val="0"/>
              </a:spcBef>
              <a:buClr>
                <a:srgbClr val="EC01C0"/>
              </a:buClr>
              <a:tabLst>
                <a:tab pos="1485900" algn="l"/>
              </a:tabLst>
            </a:pPr>
            <a:r>
              <a:rPr lang="en-US" sz="1400" b="0" dirty="0"/>
              <a:t>OPEN</a:t>
            </a:r>
          </a:p>
          <a:p>
            <a:pPr marL="1485900" lvl="1" indent="-165100">
              <a:lnSpc>
                <a:spcPts val="1600"/>
              </a:lnSpc>
              <a:spcBef>
                <a:spcPts val="0"/>
              </a:spcBef>
              <a:buClr>
                <a:srgbClr val="EC01C0"/>
              </a:buClr>
              <a:tabLst>
                <a:tab pos="1485900" algn="l"/>
              </a:tabLst>
            </a:pPr>
            <a:r>
              <a:rPr lang="en-US" sz="1400" b="0" dirty="0"/>
              <a:t>We’ve Got the Moves!</a:t>
            </a:r>
          </a:p>
        </p:txBody>
      </p:sp>
      <p:sp>
        <p:nvSpPr>
          <p:cNvPr id="32" name="Content Placeholder 2">
            <a:extLst>
              <a:ext uri="{FF2B5EF4-FFF2-40B4-BE49-F238E27FC236}">
                <a16:creationId xmlns:a16="http://schemas.microsoft.com/office/drawing/2014/main" id="{07C1A48B-5E9B-408D-A180-D00704C0EA92}"/>
              </a:ext>
            </a:extLst>
          </p:cNvPr>
          <p:cNvSpPr txBox="1">
            <a:spLocks/>
          </p:cNvSpPr>
          <p:nvPr/>
        </p:nvSpPr>
        <p:spPr>
          <a:xfrm>
            <a:off x="3649718" y="5651499"/>
            <a:ext cx="5486399" cy="1024993"/>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1600"/>
              </a:lnSpc>
              <a:spcBef>
                <a:spcPts val="0"/>
              </a:spcBef>
              <a:spcAft>
                <a:spcPts val="600"/>
              </a:spcAft>
              <a:buClr>
                <a:srgbClr val="309C8A"/>
              </a:buClr>
              <a:buNone/>
            </a:pPr>
            <a:r>
              <a:rPr lang="en-US" sz="1400" dirty="0"/>
              <a:t>Physical activity policies: </a:t>
            </a:r>
          </a:p>
          <a:p>
            <a:pPr marL="1257300" indent="-228600">
              <a:lnSpc>
                <a:spcPts val="1600"/>
              </a:lnSpc>
              <a:spcBef>
                <a:spcPts val="0"/>
              </a:spcBef>
              <a:buClr>
                <a:srgbClr val="01A8B6"/>
              </a:buClr>
              <a:tabLst>
                <a:tab pos="1257300" algn="l"/>
              </a:tabLst>
            </a:pPr>
            <a:r>
              <a:rPr lang="en-US" sz="1400" b="0" dirty="0"/>
              <a:t>Current policy reflects all best practice areas </a:t>
            </a:r>
          </a:p>
          <a:p>
            <a:pPr marL="1257300" indent="-228600">
              <a:lnSpc>
                <a:spcPts val="1600"/>
              </a:lnSpc>
              <a:spcBef>
                <a:spcPts val="0"/>
              </a:spcBef>
              <a:buClr>
                <a:srgbClr val="01A8B6"/>
              </a:buClr>
              <a:tabLst>
                <a:tab pos="1257300" algn="l"/>
              </a:tabLst>
            </a:pPr>
            <a:r>
              <a:rPr lang="en-US" sz="1400" b="0" dirty="0"/>
              <a:t>Is supported in parent and staff handbooks</a:t>
            </a:r>
          </a:p>
        </p:txBody>
      </p:sp>
      <p:cxnSp>
        <p:nvCxnSpPr>
          <p:cNvPr id="33" name="Straight Connector 32">
            <a:extLst>
              <a:ext uri="{FF2B5EF4-FFF2-40B4-BE49-F238E27FC236}">
                <a16:creationId xmlns:a16="http://schemas.microsoft.com/office/drawing/2014/main" id="{01B8D56E-0CAD-4248-8C09-EB89C7483152}"/>
              </a:ext>
            </a:extLst>
          </p:cNvPr>
          <p:cNvCxnSpPr>
            <a:cxnSpLocks/>
          </p:cNvCxnSpPr>
          <p:nvPr/>
        </p:nvCxnSpPr>
        <p:spPr>
          <a:xfrm>
            <a:off x="3662418" y="2578101"/>
            <a:ext cx="51289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AC08A8E-46CC-47F1-986E-C9B4015620DD}"/>
              </a:ext>
            </a:extLst>
          </p:cNvPr>
          <p:cNvCxnSpPr>
            <a:cxnSpLocks/>
          </p:cNvCxnSpPr>
          <p:nvPr/>
        </p:nvCxnSpPr>
        <p:spPr>
          <a:xfrm>
            <a:off x="3657600" y="3835385"/>
            <a:ext cx="51289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C39DB7C-57BF-4E69-A879-2CFA3EE12999}"/>
              </a:ext>
            </a:extLst>
          </p:cNvPr>
          <p:cNvCxnSpPr>
            <a:cxnSpLocks/>
          </p:cNvCxnSpPr>
          <p:nvPr/>
        </p:nvCxnSpPr>
        <p:spPr>
          <a:xfrm>
            <a:off x="3657600" y="5598885"/>
            <a:ext cx="512894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661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xEl>
                                              <p:pRg st="3" end="3"/>
                                            </p:txEl>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5">
                                            <p:txEl>
                                              <p:pRg st="4" end="4"/>
                                            </p:tx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5">
                                            <p:txEl>
                                              <p:pRg st="5" end="5"/>
                                            </p:txEl>
                                          </p:spTgt>
                                        </p:tgtEl>
                                        <p:attrNameLst>
                                          <p:attrName>style.visibility</p:attrName>
                                        </p:attrNameLst>
                                      </p:cBhvr>
                                      <p:to>
                                        <p:strVal val="visible"/>
                                      </p:to>
                                    </p:set>
                                  </p:childTnLst>
                                </p:cTn>
                              </p:par>
                            </p:childTnLst>
                          </p:cTn>
                        </p:par>
                        <p:par>
                          <p:cTn id="79" fill="hold">
                            <p:stCondLst>
                              <p:cond delay="0"/>
                            </p:stCondLst>
                            <p:childTnLst>
                              <p:par>
                                <p:cTn id="80" presetID="53" presetClass="entr" presetSubtype="16"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anim calcmode="lin" valueType="num">
                                      <p:cBhvr>
                                        <p:cTn id="82" dur="500" fill="hold"/>
                                        <p:tgtEl>
                                          <p:spTgt spid="14"/>
                                        </p:tgtEl>
                                        <p:attrNameLst>
                                          <p:attrName>ppt_w</p:attrName>
                                        </p:attrNameLst>
                                      </p:cBhvr>
                                      <p:tavLst>
                                        <p:tav tm="0">
                                          <p:val>
                                            <p:fltVal val="0"/>
                                          </p:val>
                                        </p:tav>
                                        <p:tav tm="100000">
                                          <p:val>
                                            <p:strVal val="#ppt_w"/>
                                          </p:val>
                                        </p:tav>
                                      </p:tavLst>
                                    </p:anim>
                                    <p:anim calcmode="lin" valueType="num">
                                      <p:cBhvr>
                                        <p:cTn id="83" dur="500" fill="hold"/>
                                        <p:tgtEl>
                                          <p:spTgt spid="14"/>
                                        </p:tgtEl>
                                        <p:attrNameLst>
                                          <p:attrName>ppt_h</p:attrName>
                                        </p:attrNameLst>
                                      </p:cBhvr>
                                      <p:tavLst>
                                        <p:tav tm="0">
                                          <p:val>
                                            <p:fltVal val="0"/>
                                          </p:val>
                                        </p:tav>
                                        <p:tav tm="100000">
                                          <p:val>
                                            <p:strVal val="#ppt_h"/>
                                          </p:val>
                                        </p:tav>
                                      </p:tavLst>
                                    </p:anim>
                                    <p:animEffect transition="in" filter="fade">
                                      <p:cBhvr>
                                        <p:cTn id="84" dur="5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0" grpId="0" animBg="1"/>
      <p:bldP spid="21" grpId="0" animBg="1"/>
      <p:bldP spid="23" grpId="0" build="p"/>
      <p:bldP spid="24" grpId="0"/>
      <p:bldP spid="25" grpId="0" build="p"/>
      <p:bldP spid="3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D49ABC-5571-4AB8-BE08-97AAC425B80C}"/>
              </a:ext>
            </a:extLst>
          </p:cNvPr>
          <p:cNvSpPr>
            <a:spLocks noGrp="1"/>
          </p:cNvSpPr>
          <p:nvPr>
            <p:ph idx="1"/>
          </p:nvPr>
        </p:nvSpPr>
        <p:spPr>
          <a:xfrm>
            <a:off x="376936" y="1777999"/>
            <a:ext cx="4317125" cy="4770553"/>
          </a:xfrm>
        </p:spPr>
        <p:txBody>
          <a:bodyPr>
            <a:noAutofit/>
          </a:bodyPr>
          <a:lstStyle/>
          <a:p>
            <a:pPr>
              <a:lnSpc>
                <a:spcPts val="1900"/>
              </a:lnSpc>
              <a:spcAft>
                <a:spcPts val="900"/>
              </a:spcAft>
              <a:buClrTx/>
            </a:pPr>
            <a:r>
              <a:rPr lang="en-US" sz="1800"/>
              <a:t>Do a self-assessment </a:t>
            </a:r>
          </a:p>
          <a:p>
            <a:pPr>
              <a:lnSpc>
                <a:spcPts val="1900"/>
              </a:lnSpc>
              <a:spcAft>
                <a:spcPts val="900"/>
              </a:spcAft>
              <a:buClrTx/>
            </a:pPr>
            <a:r>
              <a:rPr lang="en-US" sz="1800"/>
              <a:t>Develop goals </a:t>
            </a:r>
          </a:p>
          <a:p>
            <a:pPr>
              <a:lnSpc>
                <a:spcPts val="1900"/>
              </a:lnSpc>
              <a:spcAft>
                <a:spcPts val="900"/>
              </a:spcAft>
              <a:buClrTx/>
            </a:pPr>
            <a:r>
              <a:rPr lang="en-US" sz="1800"/>
              <a:t>Identify challenges </a:t>
            </a:r>
          </a:p>
          <a:p>
            <a:pPr marL="635000" lvl="1" indent="-292100">
              <a:lnSpc>
                <a:spcPts val="1900"/>
              </a:lnSpc>
              <a:spcAft>
                <a:spcPts val="900"/>
              </a:spcAft>
              <a:buClrTx/>
              <a:buSzPct val="100000"/>
              <a:tabLst>
                <a:tab pos="635000" algn="l"/>
              </a:tabLst>
            </a:pPr>
            <a:r>
              <a:rPr lang="en-US" sz="1800"/>
              <a:t>Resources needed</a:t>
            </a:r>
          </a:p>
          <a:p>
            <a:pPr marL="635000" lvl="1" indent="-292100">
              <a:lnSpc>
                <a:spcPts val="1900"/>
              </a:lnSpc>
              <a:spcAft>
                <a:spcPts val="900"/>
              </a:spcAft>
              <a:buClrTx/>
              <a:buSzPct val="100000"/>
              <a:tabLst>
                <a:tab pos="635000" algn="l"/>
              </a:tabLst>
            </a:pPr>
            <a:r>
              <a:rPr lang="en-US" sz="1800"/>
              <a:t>Estimate costs (if needed) </a:t>
            </a:r>
          </a:p>
          <a:p>
            <a:pPr>
              <a:lnSpc>
                <a:spcPts val="1900"/>
              </a:lnSpc>
              <a:spcAft>
                <a:spcPts val="900"/>
              </a:spcAft>
              <a:buClrTx/>
            </a:pPr>
            <a:r>
              <a:rPr lang="en-US" sz="1800"/>
              <a:t>Develop action steps  </a:t>
            </a:r>
          </a:p>
          <a:p>
            <a:pPr>
              <a:lnSpc>
                <a:spcPts val="1900"/>
              </a:lnSpc>
              <a:spcAft>
                <a:spcPts val="900"/>
              </a:spcAft>
              <a:buClrTx/>
            </a:pPr>
            <a:r>
              <a:rPr lang="en-US" sz="1800"/>
              <a:t>Identify a completion date</a:t>
            </a:r>
          </a:p>
          <a:p>
            <a:pPr>
              <a:lnSpc>
                <a:spcPts val="1900"/>
              </a:lnSpc>
              <a:spcAft>
                <a:spcPts val="900"/>
              </a:spcAft>
              <a:buClrTx/>
            </a:pPr>
            <a:r>
              <a:rPr lang="en-US" sz="1800"/>
              <a:t>Share responsibility </a:t>
            </a:r>
            <a:endParaRPr lang="en-US" sz="1800" dirty="0"/>
          </a:p>
        </p:txBody>
      </p:sp>
      <p:sp>
        <p:nvSpPr>
          <p:cNvPr id="2" name="Title 1">
            <a:extLst>
              <a:ext uri="{FF2B5EF4-FFF2-40B4-BE49-F238E27FC236}">
                <a16:creationId xmlns:a16="http://schemas.microsoft.com/office/drawing/2014/main" id="{33C0761F-8EE0-49FD-BA95-71FD463489D9}"/>
              </a:ext>
            </a:extLst>
          </p:cNvPr>
          <p:cNvSpPr>
            <a:spLocks noGrp="1"/>
          </p:cNvSpPr>
          <p:nvPr>
            <p:ph type="title"/>
          </p:nvPr>
        </p:nvSpPr>
        <p:spPr>
          <a:xfrm>
            <a:off x="376936" y="562528"/>
            <a:ext cx="4419600" cy="1024972"/>
          </a:xfrm>
        </p:spPr>
        <p:txBody>
          <a:bodyPr>
            <a:normAutofit/>
          </a:bodyPr>
          <a:lstStyle/>
          <a:p>
            <a:pPr>
              <a:lnSpc>
                <a:spcPts val="2880"/>
              </a:lnSpc>
            </a:pPr>
            <a:r>
              <a:rPr lang="en-US" sz="2400"/>
              <a:t>How do you develop an action plan?</a:t>
            </a:r>
            <a:endParaRPr lang="en-US" sz="2400" dirty="0"/>
          </a:p>
        </p:txBody>
      </p:sp>
      <p:pic>
        <p:nvPicPr>
          <p:cNvPr id="6" name="Picture 5" descr="Boy giving a thumbs up">
            <a:extLst>
              <a:ext uri="{FF2B5EF4-FFF2-40B4-BE49-F238E27FC236}">
                <a16:creationId xmlns:a16="http://schemas.microsoft.com/office/drawing/2014/main" id="{BCE883AE-8FC1-48EE-A562-2BDF8AFC53C8}"/>
              </a:ext>
            </a:extLst>
          </p:cNvPr>
          <p:cNvPicPr>
            <a:picLocks noChangeAspect="1"/>
          </p:cNvPicPr>
          <p:nvPr/>
        </p:nvPicPr>
        <p:blipFill rotWithShape="1">
          <a:blip r:embed="rId3">
            <a:extLst>
              <a:ext uri="{28A0092B-C50C-407E-A947-70E740481C1C}">
                <a14:useLocalDpi xmlns:a14="http://schemas.microsoft.com/office/drawing/2010/main" val="0"/>
              </a:ext>
            </a:extLst>
          </a:blip>
          <a:srcRect l="27932" t="-7440" r="27819" b="7440"/>
          <a:stretch/>
        </p:blipFill>
        <p:spPr>
          <a:xfrm>
            <a:off x="4410092" y="-583768"/>
            <a:ext cx="4794598" cy="7223760"/>
          </a:xfrm>
          <a:prstGeom prst="rect">
            <a:avLst/>
          </a:prstGeom>
        </p:spPr>
      </p:pic>
    </p:spTree>
    <p:extLst>
      <p:ext uri="{BB962C8B-B14F-4D97-AF65-F5344CB8AC3E}">
        <p14:creationId xmlns:p14="http://schemas.microsoft.com/office/powerpoint/2010/main" val="276644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309C8A"/>
      </a:accent1>
      <a:accent2>
        <a:srgbClr val="00426A"/>
      </a:accent2>
      <a:accent3>
        <a:srgbClr val="6660A6"/>
      </a:accent3>
      <a:accent4>
        <a:srgbClr val="F05A66"/>
      </a:accent4>
      <a:accent5>
        <a:srgbClr val="00AC56"/>
      </a:accent5>
      <a:accent6>
        <a:srgbClr val="FAAD14"/>
      </a:accent6>
      <a:hlink>
        <a:srgbClr val="FEF3E0"/>
      </a:hlink>
      <a:folHlink>
        <a:srgbClr val="954F72"/>
      </a:folHlink>
    </a:clrScheme>
    <a:fontScheme name="gotham">
      <a:majorFont>
        <a:latin typeface="Gotham Black"/>
        <a:ea typeface=""/>
        <a:cs typeface=""/>
      </a:majorFont>
      <a:minorFont>
        <a:latin typeface="Gotha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309C8A"/>
      </a:accent1>
      <a:accent2>
        <a:srgbClr val="00426A"/>
      </a:accent2>
      <a:accent3>
        <a:srgbClr val="6660A6"/>
      </a:accent3>
      <a:accent4>
        <a:srgbClr val="F05A66"/>
      </a:accent4>
      <a:accent5>
        <a:srgbClr val="00AC56"/>
      </a:accent5>
      <a:accent6>
        <a:srgbClr val="FAAD14"/>
      </a:accent6>
      <a:hlink>
        <a:srgbClr val="FEF3E0"/>
      </a:hlink>
      <a:folHlink>
        <a:srgbClr val="954F72"/>
      </a:folHlink>
    </a:clrScheme>
    <a:fontScheme name="gotham">
      <a:majorFont>
        <a:latin typeface="Gotham Black"/>
        <a:ea typeface=""/>
        <a:cs typeface=""/>
      </a:majorFont>
      <a:minorFont>
        <a:latin typeface="Gotha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B55C9C423ABA45BC650AB4FD6D5476" ma:contentTypeVersion="21" ma:contentTypeDescription="Create a new document." ma:contentTypeScope="" ma:versionID="8ca5b4b98d787034a5bc675da4f9e2d0">
  <xsd:schema xmlns:xsd="http://www.w3.org/2001/XMLSchema" xmlns:xs="http://www.w3.org/2001/XMLSchema" xmlns:p="http://schemas.microsoft.com/office/2006/metadata/properties" xmlns:ns1="http://schemas.microsoft.com/sharepoint/v3" xmlns:ns2="128e445f-53bd-4d7c-94e9-7ccc49acf3c2" xmlns:ns3="60dfdbe2-22b5-4261-a021-0a589e027dce" targetNamespace="http://schemas.microsoft.com/office/2006/metadata/properties" ma:root="true" ma:fieldsID="e3d38fb4bb4bfa88d02a51d8734e82fe" ns1:_="" ns2:_="" ns3:_="">
    <xsd:import namespace="http://schemas.microsoft.com/sharepoint/v3"/>
    <xsd:import namespace="128e445f-53bd-4d7c-94e9-7ccc49acf3c2"/>
    <xsd:import namespace="60dfdbe2-22b5-4261-a021-0a589e027dc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Date_x002f_Tim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8e445f-53bd-4d7c-94e9-7ccc49acf3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Date_x002f_Time" ma:index="19" nillable="true" ma:displayName="Date/Time" ma:format="DateTime" ma:internalName="Date_x002f_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5dd6296-2b79-4843-a53e-d30c5b80f8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0dfdbe2-22b5-4261-a021-0a589e027dc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5cb0454-a148-475c-934c-527469558b1b}" ma:internalName="TaxCatchAll" ma:showField="CatchAllData" ma:web="60dfdbe2-22b5-4261-a021-0a589e027d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ate_x002f_Time xmlns="128e445f-53bd-4d7c-94e9-7ccc49acf3c2" xsi:nil="true"/>
    <lcf76f155ced4ddcb4097134ff3c332f xmlns="128e445f-53bd-4d7c-94e9-7ccc49acf3c2">
      <Terms xmlns="http://schemas.microsoft.com/office/infopath/2007/PartnerControls"/>
    </lcf76f155ced4ddcb4097134ff3c332f>
    <TaxCatchAll xmlns="60dfdbe2-22b5-4261-a021-0a589e027dce" xsi:nil="true"/>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72D4DD-585C-40B4-9F7D-5BB7324995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8e445f-53bd-4d7c-94e9-7ccc49acf3c2"/>
    <ds:schemaRef ds:uri="60dfdbe2-22b5-4261-a021-0a589e027d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FC5B540-8BA5-46F6-BE4A-B6B2DAF51408}">
  <ds:schemaRefs>
    <ds:schemaRef ds:uri="http://schemas.microsoft.com/sharepoint/v3"/>
    <ds:schemaRef ds:uri="http://purl.org/dc/terms/"/>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http://purl.org/dc/dcmitype/"/>
    <ds:schemaRef ds:uri="128e445f-53bd-4d7c-94e9-7ccc49acf3c2"/>
    <ds:schemaRef ds:uri="60dfdbe2-22b5-4261-a021-0a589e027dce"/>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B505C353-D23D-4806-B383-4DB71BFCEC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25444</TotalTime>
  <Words>3462</Words>
  <Application>Microsoft Office PowerPoint</Application>
  <PresentationFormat>On-screen Show (4:3)</PresentationFormat>
  <Paragraphs>340</Paragraphs>
  <Slides>26</Slides>
  <Notes>26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Gotham</vt:lpstr>
      <vt:lpstr>Wingdings</vt:lpstr>
      <vt:lpstr>Symbol</vt:lpstr>
      <vt:lpstr>Gotham Black</vt:lpstr>
      <vt:lpstr>Monotype Sorts</vt:lpstr>
      <vt:lpstr>Calibri</vt:lpstr>
      <vt:lpstr>Poppins</vt:lpstr>
      <vt:lpstr>Arial</vt:lpstr>
      <vt:lpstr>Gotham Thin</vt:lpstr>
      <vt:lpstr>Office Theme</vt:lpstr>
      <vt:lpstr>1_Office Theme</vt:lpstr>
      <vt:lpstr>PowerPoint Presentation</vt:lpstr>
      <vt:lpstr>PowerPoint Presentation</vt:lpstr>
      <vt:lpstr>PowerPoint Presentation</vt:lpstr>
      <vt:lpstr>Highlights, and insights</vt:lpstr>
      <vt:lpstr>What will you learn in this session?</vt:lpstr>
      <vt:lpstr>Recap:  Best practices for physical activity</vt:lpstr>
      <vt:lpstr>Best practices for physical activity</vt:lpstr>
      <vt:lpstr>Best practices for physical activity</vt:lpstr>
      <vt:lpstr>How do you develop an action plan?</vt:lpstr>
      <vt:lpstr>How do you identify goals?</vt:lpstr>
      <vt:lpstr>SMART GOALS</vt:lpstr>
      <vt:lpstr>PowerPoint Presentation</vt:lpstr>
      <vt:lpstr>How do you create a SMART goal?</vt:lpstr>
      <vt:lpstr>Create your goal</vt:lpstr>
      <vt:lpstr>Activity</vt:lpstr>
      <vt:lpstr>What are action steps?</vt:lpstr>
      <vt:lpstr>What are action steps?</vt:lpstr>
      <vt:lpstr>What’s the difference?</vt:lpstr>
      <vt:lpstr>How do you develop action steps?</vt:lpstr>
      <vt:lpstr>PowerPoint Presentation</vt:lpstr>
      <vt:lpstr>Create your action steps</vt:lpstr>
      <vt:lpstr>Share your goals and action steps</vt:lpstr>
      <vt:lpstr>How do you use your action plan?</vt:lpstr>
      <vt:lpstr>What is the most important lesson you learned in PALS?</vt:lpstr>
      <vt:lpstr>Questions?</vt:lpstr>
      <vt:lpstr>Thanks for participating in PALS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Nemours</dc:creator>
  <cp:lastModifiedBy>Duchette, Rebekah</cp:lastModifiedBy>
  <cp:revision>425</cp:revision>
  <dcterms:created xsi:type="dcterms:W3CDTF">2021-07-01T15:43:00Z</dcterms:created>
  <dcterms:modified xsi:type="dcterms:W3CDTF">2025-02-04T18:41:01Z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0x01010019B55C9C423ABA45BC650AB4FD6D5476</vt:lpwstr>
  </property>
  <property fmtid="{D5CDD505-2E9C-101B-9397-08002B2CF9AE}" pid="3" name="MediaServiceImageTags">
    <vt:lpwstr/>
  </property>
</Properties>
</file>