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6"/>
  </p:notesMasterIdLst>
  <p:handoutMasterIdLst>
    <p:handoutMasterId r:id="rId47"/>
  </p:handoutMasterIdLst>
  <p:sldIdLst>
    <p:sldId id="2726" r:id="rId5"/>
    <p:sldId id="2727" r:id="rId6"/>
    <p:sldId id="2729" r:id="rId7"/>
    <p:sldId id="2761" r:id="rId8"/>
    <p:sldId id="2734" r:id="rId9"/>
    <p:sldId id="2732" r:id="rId10"/>
    <p:sldId id="285" r:id="rId11"/>
    <p:sldId id="2728" r:id="rId12"/>
    <p:sldId id="2735" r:id="rId13"/>
    <p:sldId id="283" r:id="rId14"/>
    <p:sldId id="2733" r:id="rId15"/>
    <p:sldId id="2736" r:id="rId16"/>
    <p:sldId id="2738" r:id="rId17"/>
    <p:sldId id="2739" r:id="rId18"/>
    <p:sldId id="2752" r:id="rId19"/>
    <p:sldId id="2740" r:id="rId20"/>
    <p:sldId id="2755" r:id="rId21"/>
    <p:sldId id="2742" r:id="rId22"/>
    <p:sldId id="2753" r:id="rId23"/>
    <p:sldId id="2743" r:id="rId24"/>
    <p:sldId id="2744" r:id="rId25"/>
    <p:sldId id="2756" r:id="rId26"/>
    <p:sldId id="2745" r:id="rId27"/>
    <p:sldId id="2747" r:id="rId28"/>
    <p:sldId id="2748" r:id="rId29"/>
    <p:sldId id="2731" r:id="rId30"/>
    <p:sldId id="2768" r:id="rId31"/>
    <p:sldId id="2764" r:id="rId32"/>
    <p:sldId id="2765" r:id="rId33"/>
    <p:sldId id="2766" r:id="rId34"/>
    <p:sldId id="2737" r:id="rId35"/>
    <p:sldId id="300" r:id="rId36"/>
    <p:sldId id="2759" r:id="rId37"/>
    <p:sldId id="2769" r:id="rId38"/>
    <p:sldId id="2757" r:id="rId39"/>
    <p:sldId id="2758" r:id="rId40"/>
    <p:sldId id="2763" r:id="rId41"/>
    <p:sldId id="2770" r:id="rId42"/>
    <p:sldId id="2760" r:id="rId43"/>
    <p:sldId id="2767" r:id="rId44"/>
    <p:sldId id="2741" r:id="rId45"/>
  </p:sldIdLst>
  <p:sldSz cx="12192000" cy="6858000"/>
  <p:notesSz cx="6858000" cy="9144000"/>
  <p:embeddedFontLst>
    <p:embeddedFont>
      <p:font typeface="Monotype Sorts" panose="020B0604020202020204" charset="0"/>
      <p:regular r:id="rId48"/>
    </p:embeddedFont>
    <p:embeddedFont>
      <p:font typeface="Verdana" panose="020B060403050404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CE536-CF07-F113-1263-5DB9053A44BF}" name="Duchette, Rebekah" initials="RD" userId="S::rd0057@nemours.org::165f8d16-cdf4-4bcd-aefd-1ad807eec2cc" providerId="AD"/>
  <p188:author id="{50D5DB3A-141C-774C-3A95-7265A73D4C37}" name="Payes, Roshelle" initials="RP" userId="S::rp0009@nemours.org::40a02bf0-f419-4fe2-aa30-42475b76c715" providerId="AD"/>
  <p188:author id="{F37C7E67-D692-9EC6-22B4-390FCC89818C}" name="Press, Hannah" initials="HP" userId="S::hp0050@nemours.org::79ae02e8-8d22-42dd-ae3f-95a57fbe11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2BFDB"/>
    <a:srgbClr val="000000"/>
    <a:srgbClr val="309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2D6880-19BD-4C2C-B41E-F5A55428CB14}" v="43" dt="2025-12-31T19:48:05.9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864" autoAdjust="0"/>
  </p:normalViewPr>
  <p:slideViewPr>
    <p:cSldViewPr snapToGrid="0">
      <p:cViewPr varScale="1">
        <p:scale>
          <a:sx n="53" d="100"/>
          <a:sy n="53" d="100"/>
        </p:scale>
        <p:origin x="2712"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chette, Rebekah" userId="165f8d16-cdf4-4bcd-aefd-1ad807eec2cc" providerId="ADAL" clId="{C64923DB-B227-48F8-8982-346BE1C50DE8}"/>
    <pc:docChg chg="modSld">
      <pc:chgData name="Duchette, Rebekah" userId="165f8d16-cdf4-4bcd-aefd-1ad807eec2cc" providerId="ADAL" clId="{C64923DB-B227-48F8-8982-346BE1C50DE8}" dt="2025-12-31T19:48:29.781" v="22" actId="20577"/>
      <pc:docMkLst>
        <pc:docMk/>
      </pc:docMkLst>
      <pc:sldChg chg="modNotesTx">
        <pc:chgData name="Duchette, Rebekah" userId="165f8d16-cdf4-4bcd-aefd-1ad807eec2cc" providerId="ADAL" clId="{C64923DB-B227-48F8-8982-346BE1C50DE8}" dt="2025-12-31T19:38:33.223" v="8" actId="6549"/>
        <pc:sldMkLst>
          <pc:docMk/>
          <pc:sldMk cId="2583160785" sldId="2733"/>
        </pc:sldMkLst>
      </pc:sldChg>
      <pc:sldChg chg="modNotesTx">
        <pc:chgData name="Duchette, Rebekah" userId="165f8d16-cdf4-4bcd-aefd-1ad807eec2cc" providerId="ADAL" clId="{C64923DB-B227-48F8-8982-346BE1C50DE8}" dt="2025-12-31T19:48:29.781" v="22" actId="20577"/>
        <pc:sldMkLst>
          <pc:docMk/>
          <pc:sldMk cId="1227976376" sldId="2758"/>
        </pc:sldMkLst>
      </pc:sldChg>
      <pc:sldChg chg="modNotesTx">
        <pc:chgData name="Duchette, Rebekah" userId="165f8d16-cdf4-4bcd-aefd-1ad807eec2cc" providerId="ADAL" clId="{C64923DB-B227-48F8-8982-346BE1C50DE8}" dt="2025-12-31T19:46:49.919" v="10" actId="20577"/>
        <pc:sldMkLst>
          <pc:docMk/>
          <pc:sldMk cId="2484900820" sldId="2765"/>
        </pc:sldMkLst>
      </pc:sldChg>
      <pc:sldChg chg="modNotesTx">
        <pc:chgData name="Duchette, Rebekah" userId="165f8d16-cdf4-4bcd-aefd-1ad807eec2cc" providerId="ADAL" clId="{C64923DB-B227-48F8-8982-346BE1C50DE8}" dt="2025-12-31T19:47:45.758" v="21" actId="6549"/>
        <pc:sldMkLst>
          <pc:docMk/>
          <pc:sldMk cId="2766020520" sldId="27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FA5977-4848-514C-9671-2A02C2F8BB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Verdana" panose="020B0604030504040204" pitchFamily="34" charset="0"/>
            </a:endParaRPr>
          </a:p>
        </p:txBody>
      </p:sp>
      <p:sp>
        <p:nvSpPr>
          <p:cNvPr id="3" name="Date Placeholder 2">
            <a:extLst>
              <a:ext uri="{FF2B5EF4-FFF2-40B4-BE49-F238E27FC236}">
                <a16:creationId xmlns:a16="http://schemas.microsoft.com/office/drawing/2014/main" id="{08970467-1136-D8B4-2E44-0D8EA3212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D66B0E-3B74-4FDA-8174-3E76545318EF}" type="datetimeFigureOut">
              <a:rPr lang="en-US" smtClean="0">
                <a:latin typeface="Verdana" panose="020B0604030504040204" pitchFamily="34" charset="0"/>
              </a:rPr>
              <a:t>12/31/2025</a:t>
            </a:fld>
            <a:endParaRPr lang="en-US">
              <a:latin typeface="Verdana" panose="020B0604030504040204" pitchFamily="34" charset="0"/>
            </a:endParaRPr>
          </a:p>
        </p:txBody>
      </p:sp>
      <p:sp>
        <p:nvSpPr>
          <p:cNvPr id="4" name="Footer Placeholder 3">
            <a:extLst>
              <a:ext uri="{FF2B5EF4-FFF2-40B4-BE49-F238E27FC236}">
                <a16:creationId xmlns:a16="http://schemas.microsoft.com/office/drawing/2014/main" id="{7CA633E6-710B-999D-0D8C-870A9F64DD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Verdana" panose="020B0604030504040204" pitchFamily="34" charset="0"/>
            </a:endParaRPr>
          </a:p>
        </p:txBody>
      </p:sp>
      <p:sp>
        <p:nvSpPr>
          <p:cNvPr id="5" name="Slide Number Placeholder 4">
            <a:extLst>
              <a:ext uri="{FF2B5EF4-FFF2-40B4-BE49-F238E27FC236}">
                <a16:creationId xmlns:a16="http://schemas.microsoft.com/office/drawing/2014/main" id="{520CF5E8-9197-31DB-6757-FC70CD2C6E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13D65F-FE77-4053-B7D3-D7DBAE608811}" type="slidenum">
              <a:rPr lang="en-US" smtClean="0">
                <a:latin typeface="Verdana" panose="020B0604030504040204" pitchFamily="34" charset="0"/>
              </a:rPr>
              <a:t>‹#›</a:t>
            </a:fld>
            <a:endParaRPr lang="en-US">
              <a:latin typeface="Verdana" panose="020B0604030504040204" pitchFamily="34" charset="0"/>
            </a:endParaRPr>
          </a:p>
        </p:txBody>
      </p:sp>
    </p:spTree>
    <p:extLst>
      <p:ext uri="{BB962C8B-B14F-4D97-AF65-F5344CB8AC3E}">
        <p14:creationId xmlns:p14="http://schemas.microsoft.com/office/powerpoint/2010/main" val="1519420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Verdan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Verdana" panose="020B0604030504040204" pitchFamily="34" charset="0"/>
              </a:defRPr>
            </a:lvl1pPr>
          </a:lstStyle>
          <a:p>
            <a:fld id="{7B4B7B29-0BA4-42DA-8D4F-AE0DB4A671C0}" type="datetimeFigureOut">
              <a:rPr lang="en-US" smtClean="0"/>
              <a:pPr/>
              <a:t>12/31/2025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9C8A"/>
                </a:solidFill>
                <a:effectLst/>
                <a:uLnTx/>
                <a:uFillTx/>
                <a:latin typeface="Calibri" panose="020F0502020204030204"/>
                <a:ea typeface="+mn-ea"/>
                <a:cs typeface="+mn-cs"/>
              </a:rPr>
              <a:t>Suggested Speaker Notes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9C8A"/>
                </a:solidFill>
                <a:effectLst/>
                <a:uLnTx/>
                <a:uFillTx/>
                <a:latin typeface="Calibri" panose="020F0502020204030204"/>
                <a:ea typeface="+mn-ea"/>
                <a:cs typeface="+mn-cs"/>
              </a:rPr>
              <a:t>Trainer Notes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lvl="4"/>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Verdan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Verdana" panose="020B0604030504040204" pitchFamily="34" charset="0"/>
              </a:defRPr>
            </a:lvl1pPr>
          </a:lstStyle>
          <a:p>
            <a:fld id="{C9800F51-A61F-4D92-B192-C539CDA04DE2}" type="slidenum">
              <a:rPr lang="en-US" smtClean="0"/>
              <a:pPr/>
              <a:t>‹#›</a:t>
            </a:fld>
            <a:endParaRPr lang="en-US"/>
          </a:p>
        </p:txBody>
      </p:sp>
    </p:spTree>
    <p:extLst>
      <p:ext uri="{BB962C8B-B14F-4D97-AF65-F5344CB8AC3E}">
        <p14:creationId xmlns:p14="http://schemas.microsoft.com/office/powerpoint/2010/main" val="3713246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zerotothree.org/resource/getting-mobil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zerotothree.org/resource/how-do-babies-learn-to-craw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athways.org/activities/roll-baby-rol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0vXVhO2gyJ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ncbddd/actearly/milestones/milestones-30mo.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athways.org/print/tummy-time-brochur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pathways.org/videos/five-essential-tummy-time-moves-how-to-do-tummy-time"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dc.gov/act-early/milestones/?CDC_AAref_Val=https://www.cdc.gov/ncbddd/actearly/milestones/index.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activeforlife.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D9Ko7U1pLlg&amp;t=5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b="1" i="1">
                <a:solidFill>
                  <a:srgbClr val="309C8A"/>
                </a:solidFill>
              </a:rPr>
              <a:t>Trainer</a:t>
            </a:r>
            <a:r>
              <a:rPr lang="en-US" sz="1200" b="1" i="1" kern="1200">
                <a:solidFill>
                  <a:srgbClr val="309C8A"/>
                </a:solidFill>
                <a:effectLst/>
                <a:latin typeface="Verdana" panose="020B0604030504040204" pitchFamily="34" charset="0"/>
                <a:ea typeface="Verdana" panose="020B0604030504040204" pitchFamily="34" charset="0"/>
                <a:cs typeface="Aptos" panose="020B0004020202020204" pitchFamily="34" charset="0"/>
              </a:rPr>
              <a:t> notes:</a:t>
            </a:r>
            <a:endParaRPr lang="en-US" sz="1200" kern="10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a:effectLst/>
                <a:latin typeface="Verdana" panose="020B0604030504040204" pitchFamily="34" charset="0"/>
                <a:ea typeface="Verdana" panose="020B0604030504040204" pitchFamily="34" charset="0"/>
                <a:cs typeface="Aptos" panose="020B0004020202020204" pitchFamily="34" charset="0"/>
              </a:rPr>
              <a:t>This PALS Micro Training builds on content from the Physical Activity Learning Sessions (PALS). The session can be used in conjunction with PALS or as a stand-alone session.</a:t>
            </a:r>
            <a:endParaRPr lang="en-US" sz="1200" kern="100">
              <a:effectLst/>
              <a:ea typeface="Verdana" panose="020B0604030504040204" pitchFamily="34" charset="0"/>
              <a:cs typeface="Times New Roman" panose="02020603050405020304" pitchFamily="18" charset="0"/>
            </a:endParaRPr>
          </a:p>
          <a:p>
            <a:pPr marL="0" marR="0">
              <a:lnSpc>
                <a:spcPct val="107000"/>
              </a:lnSpc>
              <a:spcAft>
                <a:spcPts val="800"/>
              </a:spcAft>
              <a:buNone/>
            </a:pPr>
            <a:endParaRPr lang="en-US" sz="1200" b="1" kern="1200">
              <a:solidFill>
                <a:srgbClr val="309C8A"/>
              </a:solidFill>
              <a:effectLst/>
              <a:latin typeface="Verdana" panose="020B0604030504040204" pitchFamily="34" charset="0"/>
              <a:ea typeface="Verdana" panose="020B0604030504040204" pitchFamily="34" charset="0"/>
              <a:cs typeface="Aptos" panose="020B0004020202020204" pitchFamily="34" charset="0"/>
            </a:endParaRPr>
          </a:p>
          <a:p>
            <a:pPr marL="0" marR="0">
              <a:lnSpc>
                <a:spcPct val="107000"/>
              </a:lnSpc>
              <a:spcAft>
                <a:spcPts val="800"/>
              </a:spcAft>
              <a:buNone/>
            </a:pPr>
            <a:r>
              <a:rPr lang="en-US" sz="1200" b="1" kern="1200">
                <a:solidFill>
                  <a:srgbClr val="309C8A"/>
                </a:solidFill>
                <a:effectLst/>
                <a:latin typeface="Verdana" panose="020B0604030504040204" pitchFamily="34" charset="0"/>
                <a:ea typeface="Verdana" panose="020B0604030504040204" pitchFamily="34" charset="0"/>
                <a:cs typeface="Aptos" panose="020B0004020202020204" pitchFamily="34" charset="0"/>
              </a:rPr>
              <a:t>Use this introduction slide to welcome your participants to the training and introduce yourself.  </a:t>
            </a:r>
            <a:endParaRPr lang="en-US" sz="1200" kern="10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a:effectLst/>
                <a:latin typeface="Verdana" panose="020B0604030504040204" pitchFamily="34" charset="0"/>
                <a:ea typeface="Verdana" panose="020B0604030504040204" pitchFamily="34" charset="0"/>
                <a:cs typeface="Aptos" panose="020B0004020202020204" pitchFamily="34" charset="0"/>
              </a:rPr>
              <a:t> Add your contact information and agency logo to the slide.</a:t>
            </a:r>
            <a:endParaRPr lang="en-US" sz="1200" kern="100">
              <a:effectLst/>
              <a:ea typeface="Verdana" panose="020B0604030504040204" pitchFamily="34" charset="0"/>
              <a:cs typeface="Times New Roman" panose="02020603050405020304" pitchFamily="18" charset="0"/>
            </a:endParaRPr>
          </a:p>
          <a:p>
            <a:pPr marL="171450" marR="0" lvl="0" indent="-171450">
              <a:lnSpc>
                <a:spcPct val="107000"/>
              </a:lnSpc>
              <a:buFont typeface="Arial" panose="020B0604020202020204" pitchFamily="34" charset="0"/>
              <a:buChar char="•"/>
            </a:pPr>
            <a:r>
              <a:rPr lang="en-US" sz="1200" kern="1200">
                <a:effectLst/>
                <a:latin typeface="Verdana" panose="020B0604030504040204" pitchFamily="34" charset="0"/>
                <a:ea typeface="Verdana" panose="020B0604030504040204" pitchFamily="34" charset="0"/>
                <a:cs typeface="Aptos" panose="020B0004020202020204" pitchFamily="34" charset="0"/>
              </a:rPr>
              <a:t>Share housekeeping information such as the location of restrooms and silencing of cell phones. </a:t>
            </a:r>
            <a:endParaRPr lang="en-US" sz="1200" kern="100">
              <a:effectLst/>
              <a:ea typeface="Verdana" panose="020B0604030504040204" pitchFamily="34" charset="0"/>
              <a:cs typeface="Times New Roman" panose="02020603050405020304" pitchFamily="18" charset="0"/>
            </a:endParaRPr>
          </a:p>
          <a:p>
            <a:pPr marL="171450" marR="0" lvl="0" indent="-171450">
              <a:lnSpc>
                <a:spcPct val="107000"/>
              </a:lnSpc>
              <a:spcAft>
                <a:spcPts val="800"/>
              </a:spcAft>
              <a:buFont typeface="Arial" panose="020B0604020202020204" pitchFamily="34" charset="0"/>
              <a:buChar char="•"/>
            </a:pPr>
            <a:r>
              <a:rPr lang="en-US" sz="1200" kern="1200">
                <a:effectLst/>
                <a:latin typeface="Verdana" panose="020B0604030504040204" pitchFamily="34" charset="0"/>
                <a:ea typeface="Verdana" panose="020B0604030504040204" pitchFamily="34" charset="0"/>
                <a:cs typeface="Aptos" panose="020B0004020202020204" pitchFamily="34" charset="0"/>
              </a:rPr>
              <a:t>Trainers are encouraged to add a slide with group norms if desired. </a:t>
            </a:r>
            <a:endParaRPr lang="en-US" sz="1200" kern="10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a:effectLst/>
                <a:latin typeface="Verdana" panose="020B0604030504040204" pitchFamily="34" charset="0"/>
                <a:ea typeface="Verdana" panose="020B0604030504040204" pitchFamily="34" charset="0"/>
                <a:cs typeface="Aptos" panose="020B0004020202020204" pitchFamily="34" charset="0"/>
              </a:rPr>
              <a:t>Sample group norms include:</a:t>
            </a:r>
            <a:endParaRPr lang="en-US" sz="1200" kern="10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a:effectLst/>
                <a:latin typeface="Verdana" panose="020B0604030504040204" pitchFamily="34" charset="0"/>
                <a:ea typeface="Verdana" panose="020B0604030504040204" pitchFamily="34" charset="0"/>
                <a:cs typeface="Aptos" panose="020B0004020202020204" pitchFamily="34" charset="0"/>
              </a:rPr>
              <a:t>Be considerate of differing opinions</a:t>
            </a:r>
            <a:endParaRPr lang="en-US" sz="1200" kern="10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a:effectLst/>
                <a:latin typeface="Verdana" panose="020B0604030504040204" pitchFamily="34" charset="0"/>
                <a:ea typeface="Verdana" panose="020B0604030504040204" pitchFamily="34" charset="0"/>
                <a:cs typeface="Aptos" panose="020B0004020202020204" pitchFamily="34" charset="0"/>
              </a:rPr>
              <a:t>Speak respectfully to each other</a:t>
            </a:r>
            <a:endParaRPr lang="en-US" sz="1200" kern="10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a:effectLst/>
                <a:latin typeface="Verdana" panose="020B0604030504040204" pitchFamily="34" charset="0"/>
                <a:ea typeface="Verdana" panose="020B0604030504040204" pitchFamily="34" charset="0"/>
                <a:cs typeface="Aptos" panose="020B0004020202020204" pitchFamily="34" charset="0"/>
              </a:rPr>
              <a:t>Share your knowledge and experience</a:t>
            </a:r>
            <a:endParaRPr lang="en-US" sz="1200" kern="10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a:effectLst/>
                <a:latin typeface="Verdana" panose="020B0604030504040204" pitchFamily="34" charset="0"/>
                <a:ea typeface="Verdana" panose="020B0604030504040204" pitchFamily="34" charset="0"/>
                <a:cs typeface="Aptos" panose="020B0004020202020204" pitchFamily="34" charset="0"/>
              </a:rPr>
              <a:t>Minimize side conversations</a:t>
            </a:r>
            <a:endParaRPr lang="en-US" sz="1200" kern="10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a:effectLst/>
                <a:latin typeface="Verdana" panose="020B0604030504040204" pitchFamily="34" charset="0"/>
                <a:ea typeface="Verdana" panose="020B0604030504040204" pitchFamily="34" charset="0"/>
                <a:cs typeface="Aptos" panose="020B0004020202020204" pitchFamily="34" charset="0"/>
              </a:rPr>
              <a:t>Take care of your needs</a:t>
            </a:r>
            <a:endParaRPr lang="en-US" sz="1200" kern="100">
              <a:effectLst/>
              <a:ea typeface="Verdana" panose="020B0604030504040204" pitchFamily="34" charset="0"/>
              <a:cs typeface="Times New Roman" panose="02020603050405020304" pitchFamily="18" charset="0"/>
            </a:endParaRPr>
          </a:p>
          <a:p>
            <a:pPr marL="171450" marR="0" indent="-171450">
              <a:lnSpc>
                <a:spcPct val="107000"/>
              </a:lnSpc>
              <a:spcAft>
                <a:spcPts val="800"/>
              </a:spcAft>
              <a:buFont typeface="Arial" panose="020B0604020202020204" pitchFamily="34" charset="0"/>
              <a:buChar char="•"/>
            </a:pPr>
            <a:r>
              <a:rPr lang="en-US" sz="1200" kern="1200">
                <a:effectLst/>
                <a:latin typeface="Verdana" panose="020B0604030504040204" pitchFamily="34" charset="0"/>
                <a:ea typeface="Verdana" panose="020B0604030504040204" pitchFamily="34" charset="0"/>
                <a:cs typeface="Aptos" panose="020B0004020202020204" pitchFamily="34" charset="0"/>
              </a:rPr>
              <a:t>Celebrating accomplishments</a:t>
            </a:r>
            <a:endParaRPr lang="en-US" sz="1200" kern="100">
              <a:effectLst/>
              <a:ea typeface="Verdana" panose="020B060403050404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C9800F51-A61F-4D92-B192-C539CDA04DE2}" type="slidenum">
              <a:rPr lang="en-US" smtClean="0"/>
              <a:t>1</a:t>
            </a:fld>
            <a:endParaRPr lang="en-US"/>
          </a:p>
        </p:txBody>
      </p:sp>
    </p:spTree>
    <p:extLst>
      <p:ext uri="{BB962C8B-B14F-4D97-AF65-F5344CB8AC3E}">
        <p14:creationId xmlns:p14="http://schemas.microsoft.com/office/powerpoint/2010/main" val="1655313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0" y="3568369"/>
            <a:ext cx="5614277" cy="5346037"/>
          </a:xfrm>
        </p:spPr>
        <p:txBody>
          <a:bodyPr/>
          <a:lstStyle/>
          <a:p>
            <a:pPr marL="0" marR="0">
              <a:lnSpc>
                <a:spcPct val="107000"/>
              </a:lnSpc>
              <a:spcAft>
                <a:spcPts val="800"/>
              </a:spcAft>
              <a:buNone/>
            </a:pPr>
            <a:r>
              <a:rPr lang="en-US" sz="1200" b="1" kern="1200" dirty="0">
                <a:solidFill>
                  <a:srgbClr val="309C8A"/>
                </a:solidFill>
                <a:effectLst/>
                <a:latin typeface="Verdana" panose="020B0604030504040204" pitchFamily="34" charset="0"/>
                <a:ea typeface="Verdana" panose="020B0604030504040204" pitchFamily="34" charset="0"/>
                <a:cs typeface="Calibri" panose="020F0502020204030204" pitchFamily="34" charset="0"/>
              </a:rPr>
              <a:t>Suggested speaker notes: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dirty="0">
                <a:effectLst/>
                <a:latin typeface="Verdana" panose="020B0604030504040204" pitchFamily="34" charset="0"/>
                <a:ea typeface="Verdana" panose="020B0604030504040204" pitchFamily="34" charset="0"/>
                <a:cs typeface="Gotham" panose="02000504050000020004" pitchFamily="2" charset="0"/>
              </a:rPr>
              <a:t>Fundamental movement skills </a:t>
            </a:r>
            <a:r>
              <a:rPr lang="en-US" sz="1200" kern="1200" dirty="0">
                <a:effectLst/>
                <a:latin typeface="Verdana" panose="020B0604030504040204" pitchFamily="34" charset="0"/>
                <a:ea typeface="Verdana" panose="020B0604030504040204" pitchFamily="34" charset="0"/>
                <a:cs typeface="Gotham" panose="02000504050000020004" pitchFamily="2" charset="0"/>
              </a:rPr>
              <a:t>are basic movement skills used for daily movement and physical activity throughout our lives. Many fundamental movement skills first appear between the ages of 3 and 5 and build on the strength and skills first developed from birth to two years such as crawling, walking, grasping and throwing. Control and fluidity of fundamental movements skills continues throughout childhood as children have experience and encouragement with skills. Many skills listed on the slide don’t reach maturity until after age 6 years with adequate amounts of exposure and practice.</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Gotham" panose="02000504050000020004" pitchFamily="2" charset="0"/>
              </a:rPr>
              <a:t>Fundamental movement skills are organized into 3 categories:</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Gotham" panose="02000504050000020004" pitchFamily="2" charset="0"/>
              </a:rPr>
              <a:t>We use </a:t>
            </a:r>
            <a:r>
              <a:rPr lang="en-US" sz="1200" b="1" kern="1200" dirty="0">
                <a:effectLst/>
                <a:latin typeface="Verdana" panose="020B0604030504040204" pitchFamily="34" charset="0"/>
                <a:ea typeface="Verdana" panose="020B0604030504040204" pitchFamily="34" charset="0"/>
                <a:cs typeface="Gotham" panose="02000504050000020004" pitchFamily="2" charset="0"/>
              </a:rPr>
              <a:t>locomotor</a:t>
            </a:r>
            <a:r>
              <a:rPr lang="en-US" sz="1200" kern="1200" dirty="0">
                <a:effectLst/>
                <a:latin typeface="Verdana" panose="020B0604030504040204" pitchFamily="34" charset="0"/>
                <a:ea typeface="Verdana" panose="020B0604030504040204" pitchFamily="34" charset="0"/>
                <a:cs typeface="Gotham" panose="02000504050000020004" pitchFamily="2" charset="0"/>
              </a:rPr>
              <a:t> skills to move from place to place.</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Gotham" panose="02000504050000020004" pitchFamily="2" charset="0"/>
              </a:rPr>
              <a:t>We use </a:t>
            </a:r>
            <a:r>
              <a:rPr lang="en-US" sz="1200" b="1" kern="1200" dirty="0">
                <a:effectLst/>
                <a:latin typeface="Verdana" panose="020B0604030504040204" pitchFamily="34" charset="0"/>
                <a:ea typeface="Verdana" panose="020B0604030504040204" pitchFamily="34" charset="0"/>
                <a:cs typeface="Gotham" panose="02000504050000020004" pitchFamily="2" charset="0"/>
              </a:rPr>
              <a:t>object control</a:t>
            </a:r>
            <a:r>
              <a:rPr lang="en-US" sz="1200" kern="1200" dirty="0">
                <a:effectLst/>
                <a:latin typeface="Verdana" panose="020B0604030504040204" pitchFamily="34" charset="0"/>
                <a:ea typeface="Verdana" panose="020B0604030504040204" pitchFamily="34" charset="0"/>
                <a:cs typeface="Gotham" panose="02000504050000020004" pitchFamily="2" charset="0"/>
              </a:rPr>
              <a:t> skills to control an object with either our bodies or an instrument such as a bat, glove or stick.</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pPr>
            <a:r>
              <a:rPr lang="en-US" sz="1200" kern="1200" dirty="0">
                <a:effectLst/>
                <a:latin typeface="Verdana" panose="020B0604030504040204" pitchFamily="34" charset="0"/>
                <a:ea typeface="Verdana" panose="020B0604030504040204" pitchFamily="34" charset="0"/>
                <a:cs typeface="Gotham" panose="02000504050000020004" pitchFamily="2" charset="0"/>
              </a:rPr>
              <a:t>We use </a:t>
            </a:r>
            <a:r>
              <a:rPr lang="en-US" sz="1200" b="1" kern="1200" dirty="0">
                <a:effectLst/>
                <a:latin typeface="Verdana" panose="020B0604030504040204" pitchFamily="34" charset="0"/>
                <a:ea typeface="Verdana" panose="020B0604030504040204" pitchFamily="34" charset="0"/>
                <a:cs typeface="Gotham" panose="02000504050000020004" pitchFamily="2" charset="0"/>
              </a:rPr>
              <a:t>stability</a:t>
            </a:r>
            <a:r>
              <a:rPr lang="en-US" sz="1200" kern="1200" dirty="0">
                <a:effectLst/>
                <a:latin typeface="Verdana" panose="020B0604030504040204" pitchFamily="34" charset="0"/>
                <a:ea typeface="Verdana" panose="020B0604030504040204" pitchFamily="34" charset="0"/>
                <a:cs typeface="Gotham" panose="02000504050000020004" pitchFamily="2" charset="0"/>
              </a:rPr>
              <a:t> to keep our balance when we change position and throughout all daily activities.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Gotham" panose="02000504050000020004" pitchFamily="2" charset="0"/>
              </a:rPr>
              <a:t>Skills typically appear in a predictable order when a child’s body is ready and mature enough for the skill. The previous skills learned help support development of the next skill. When children is confident with a skill, they can move on to more complex skills. If children do not learn a movement skill well enough, they may avoid participating in that activity. For example, some adults avoid participating in physical activities because they do not have the skills - such as not participating in a social softball game that involves striking and catching a softball.</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Gotham" panose="02000504050000020004" pitchFamily="2" charset="0"/>
              </a:rPr>
              <a:t>While some skills such as rolling over seem to develop naturally, all motor skill development benefits from experience, encouragement, and role modeling. With practice during play children develop increased skill, agility, coordination, and balance.</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pPr>
            <a:r>
              <a:rPr lang="en-US" sz="1200" kern="1200" dirty="0">
                <a:effectLst/>
                <a:latin typeface="Verdana" panose="020B0604030504040204" pitchFamily="34" charset="0"/>
                <a:ea typeface="Verdana" panose="020B0604030504040204" pitchFamily="34" charset="0"/>
                <a:cs typeface="Gotham" panose="02000504050000020004" pitchFamily="2" charset="0"/>
              </a:rPr>
              <a:t>Let’s think about the locomotor skill of crawling and the skills the infant needs to successfully crawl. Let’s also consider how crawling provides the infant with strength and skills for the next motor skill to develop. </a:t>
            </a:r>
            <a:endParaRPr lang="en-US" sz="1200" kern="100" dirty="0">
              <a:effectLst/>
              <a:ea typeface="Verdana" panose="020B060403050404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marL="706443" indent="-706443">
              <a:tabLst>
                <a:tab pos="706443" algn="l"/>
              </a:tabLst>
            </a:pPr>
            <a:r>
              <a:rPr lang="en-US"/>
              <a:t>Session 1:	</a:t>
            </a:r>
            <a:r>
              <a:rPr lang="en-US" b="1"/>
              <a:t>Physical activity in early childhood is important</a:t>
            </a:r>
          </a:p>
        </p:txBody>
      </p:sp>
      <p:sp>
        <p:nvSpPr>
          <p:cNvPr id="5" name="Footer Placeholder 4"/>
          <p:cNvSpPr>
            <a:spLocks noGrp="1"/>
          </p:cNvSpPr>
          <p:nvPr>
            <p:ph type="ftr" sz="quarter" idx="4"/>
          </p:nvPr>
        </p:nvSpPr>
        <p:spPr/>
        <p:txBody>
          <a:bodyPr/>
          <a:lstStyle/>
          <a:p>
            <a:r>
              <a:rPr lang="en-US" sz="1200" b="1"/>
              <a:t>PALS: </a:t>
            </a:r>
            <a:r>
              <a:rPr lang="en-US" sz="1200"/>
              <a:t>Page </a:t>
            </a:r>
            <a:fld id="{9B557D75-8F69-416B-A779-A5D8C6295907}" type="slidenum">
              <a:rPr lang="en-US" sz="1200" b="1"/>
              <a:pPr/>
              <a:t>10</a:t>
            </a:fld>
            <a:endParaRPr lang="en-US" b="1"/>
          </a:p>
        </p:txBody>
      </p:sp>
    </p:spTree>
    <p:extLst>
      <p:ext uri="{BB962C8B-B14F-4D97-AF65-F5344CB8AC3E}">
        <p14:creationId xmlns:p14="http://schemas.microsoft.com/office/powerpoint/2010/main" val="728063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kern="1200" dirty="0">
                <a:solidFill>
                  <a:srgbClr val="309C8A"/>
                </a:solidFill>
                <a:effectLst/>
                <a:latin typeface="Verdana" panose="020B0604030504040204" pitchFamily="34" charset="0"/>
                <a:ea typeface="Verdana" panose="020B0604030504040204" pitchFamily="34" charset="0"/>
                <a:cs typeface="Calibri" panose="020F0502020204030204" pitchFamily="34" charset="0"/>
              </a:rPr>
              <a:t>Suggested speaker notes: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Crawling is a fundamental movement skill, but it is not considered a milestone because some babies skip this skill. To crawl, infants need to have control of the muscles in their head, neck and trunk. While crawling infants are building upper body strength and building balance and stability with movement. As they crawl infants gain understanding of how to move their arms and legs purposefully.</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They may reach out with one arm and push with the other, they can push with one or both elbow or knee.</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If an infant is going to crawl, it usually happens </a:t>
            </a:r>
            <a:r>
              <a:rPr lang="en-US" sz="1200" i="1" kern="1200" dirty="0">
                <a:effectLst/>
                <a:latin typeface="Verdana" panose="020B0604030504040204" pitchFamily="34" charset="0"/>
                <a:ea typeface="Verdana" panose="020B0604030504040204" pitchFamily="34" charset="0"/>
                <a:cs typeface="Calibri" panose="020F0502020204030204" pitchFamily="34" charset="0"/>
              </a:rPr>
              <a:t>by</a:t>
            </a:r>
            <a:r>
              <a:rPr lang="en-US" sz="1200" kern="1200" dirty="0">
                <a:effectLst/>
                <a:latin typeface="Verdana" panose="020B0604030504040204" pitchFamily="34" charset="0"/>
                <a:ea typeface="Verdana" panose="020B0604030504040204" pitchFamily="34" charset="0"/>
                <a:cs typeface="Calibri" panose="020F0502020204030204" pitchFamily="34" charset="0"/>
              </a:rPr>
              <a:t> 9 months.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Aptos" panose="020B0004020202020204" pitchFamily="34" charset="0"/>
              </a:rPr>
              <a:t>Creeping is the next movement skill and typically comes after crawling. However, some </a:t>
            </a:r>
            <a:r>
              <a:rPr lang="en-US" sz="1200" kern="1200" dirty="0">
                <a:effectLst/>
                <a:latin typeface="Verdana" panose="020B0604030504040204" pitchFamily="34" charset="0"/>
                <a:ea typeface="Verdana" panose="020B0604030504040204" pitchFamily="34" charset="0"/>
                <a:cs typeface="Calibri" panose="020F0502020204030204" pitchFamily="34" charset="0"/>
              </a:rPr>
              <a:t>infants skip crawling and start creeping. When an infant is creeping, their tummy is off the floor, and they are moving and hands and knees. Infants who are creeping have developed muscle strength in the back, arms, feet and shoulders. They have coordination and are learning about how their bodies position in space (proprioception).</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Some infants skip both and begin with cruising.  Cruising is pulling to stand and move on their feet while holding onto furniture for support.</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Supporting the development of each of these skills involves time throughout the day on the floor. Caregivers can provide objects and encouragement for the child to move toward the object. Caregivers can also limit time in confining equipment such as </a:t>
            </a:r>
            <a:r>
              <a:rPr lang="en-US" sz="1200" kern="1200" dirty="0" err="1">
                <a:effectLst/>
                <a:latin typeface="Verdana" panose="020B0604030504040204" pitchFamily="34" charset="0"/>
                <a:ea typeface="Verdana" panose="020B0604030504040204" pitchFamily="34" charset="0"/>
                <a:cs typeface="Calibri" panose="020F0502020204030204" pitchFamily="34" charset="0"/>
              </a:rPr>
              <a:t>exersaucers</a:t>
            </a:r>
            <a:r>
              <a:rPr lang="en-US" sz="1200" kern="1200" dirty="0">
                <a:effectLst/>
                <a:latin typeface="Verdana" panose="020B0604030504040204" pitchFamily="34" charset="0"/>
                <a:ea typeface="Verdana" panose="020B0604030504040204" pitchFamily="34" charset="0"/>
                <a:cs typeface="Calibri" panose="020F0502020204030204" pitchFamily="34" charset="0"/>
              </a:rPr>
              <a:t> and walkers. The overuse of confining equipment limits the infant's ability to develop muscle strength and explore their environment.</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Calibri" panose="020F050202020403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dirty="0">
                <a:effectLst/>
                <a:latin typeface="Verdana" panose="020B0604030504040204" pitchFamily="34" charset="0"/>
                <a:ea typeface="Verdana" panose="020B0604030504040204" pitchFamily="34" charset="0"/>
                <a:cs typeface="Calibri" panose="020F0502020204030204" pitchFamily="34" charset="0"/>
              </a:rPr>
              <a:t>Additional information on Crawling:</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000" u="none" kern="1200" dirty="0">
                <a:effectLst/>
                <a:latin typeface="Verdana" panose="020B0604030504040204" pitchFamily="34" charset="0"/>
                <a:ea typeface="Verdana" panose="020B0604030504040204" pitchFamily="34" charset="0"/>
                <a:cs typeface="Aptos" panose="020B0004020202020204" pitchFamily="34" charset="0"/>
              </a:rPr>
              <a:t>How Do Babies Learn to Crawl? | ZERO TO THREE </a:t>
            </a:r>
            <a:r>
              <a:rPr lang="en-US" sz="1000" u="sng" kern="1200" dirty="0">
                <a:solidFill>
                  <a:srgbClr val="0563C1"/>
                </a:solidFill>
                <a:effectLst/>
                <a:latin typeface="Verdana" panose="020B0604030504040204" pitchFamily="34" charset="0"/>
                <a:ea typeface="Verdana" panose="020B0604030504040204" pitchFamily="34" charset="0"/>
                <a:cs typeface="Aptos" panose="020B0004020202020204" pitchFamily="34" charset="0"/>
                <a:hlinkClick r:id="rId3"/>
              </a:rPr>
              <a:t>https://www.zerotothree.org/resource/getting-mobile/</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pPr>
            <a:r>
              <a:rPr lang="en-US" sz="1000" u="none" kern="1200" dirty="0">
                <a:effectLst/>
                <a:latin typeface="Verdana" panose="020B0604030504040204" pitchFamily="34" charset="0"/>
                <a:ea typeface="Verdana" panose="020B0604030504040204" pitchFamily="34" charset="0"/>
                <a:cs typeface="Aptos" panose="020B0004020202020204" pitchFamily="34" charset="0"/>
              </a:rPr>
              <a:t>Movement Coordination and your 8- to 12- month-old  </a:t>
            </a:r>
            <a:r>
              <a:rPr lang="en-US" sz="1000" u="sng" kern="1200" dirty="0">
                <a:effectLst/>
                <a:latin typeface="Verdana" panose="020B0604030504040204" pitchFamily="34" charset="0"/>
                <a:ea typeface="Verdana" panose="020B0604030504040204" pitchFamily="34" charset="0"/>
                <a:cs typeface="Aptos" panose="020B0004020202020204" pitchFamily="34" charset="0"/>
              </a:rPr>
              <a:t>https://kidshealth.org/en/parents/move812m.html</a:t>
            </a:r>
            <a:endParaRPr lang="en-US" sz="1200" kern="100" dirty="0">
              <a:effectLst/>
              <a:ea typeface="Verdana" panose="020B0604030504040204" pitchFamily="34" charset="0"/>
              <a:cs typeface="Times New Roman" panose="02020603050405020304" pitchFamily="18" charset="0"/>
            </a:endParaRPr>
          </a:p>
          <a:p>
            <a:endParaRPr lang="en-US" dirty="0">
              <a:solidFill>
                <a:srgbClr val="0563C1"/>
              </a:solidFill>
              <a:hlinkClick r:id="rId4">
                <a:extLst>
                  <a:ext uri="{A12FA001-AC4F-418D-AE19-62706E023703}">
                    <ahyp:hlinkClr xmlns:ahyp="http://schemas.microsoft.com/office/drawing/2018/hyperlinkcolor" val="tx"/>
                  </a:ext>
                </a:extLst>
              </a:hlinkClick>
            </a:endParaRPr>
          </a:p>
          <a:p>
            <a:endParaRPr lang="en-US" dirty="0">
              <a:solidFill>
                <a:srgbClr val="0563C1"/>
              </a:solidFill>
              <a:hlinkClick r:id="rId4">
                <a:extLst>
                  <a:ext uri="{A12FA001-AC4F-418D-AE19-62706E023703}">
                    <ahyp:hlinkClr xmlns:ahyp="http://schemas.microsoft.com/office/drawing/2018/hyperlinkcolor" val="tx"/>
                  </a:ext>
                </a:extLst>
              </a:hlinkClick>
            </a:endParaRPr>
          </a:p>
          <a:p>
            <a:endParaRPr lang="en-US" dirty="0">
              <a:solidFill>
                <a:srgbClr val="0563C1"/>
              </a:solidFill>
              <a:hlinkClick r:id="rId4">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C9800F51-A61F-4D92-B192-C539CDA04DE2}" type="slidenum">
              <a:rPr lang="en-US" smtClean="0"/>
              <a:t>11</a:t>
            </a:fld>
            <a:endParaRPr lang="en-US"/>
          </a:p>
        </p:txBody>
      </p:sp>
    </p:spTree>
    <p:extLst>
      <p:ext uri="{BB962C8B-B14F-4D97-AF65-F5344CB8AC3E}">
        <p14:creationId xmlns:p14="http://schemas.microsoft.com/office/powerpoint/2010/main" val="1712998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09C8A"/>
                </a:solidFill>
                <a:effectLst/>
                <a:uLnTx/>
                <a:uFillTx/>
                <a:ea typeface="+mn-ea"/>
                <a:cs typeface="+mn-cs"/>
              </a:rPr>
              <a:t>Suggested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Developmental milestones are skills and abilities that most children (75% or more) can do by a certain age range.  Physical or motor milestones involve the development of gross and fine motor skills such as crawling, walking, and scribbling.  Understanding milestone development helps caregivers support children’s growth. Milestones are a general guideline of the sequence and timeline of development. Being aware of the sequence and timeline allows caregivers to provide experiences and environments that support the next developing skills.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Some children who experience development delays have not had enough opportunities for </a:t>
            </a:r>
            <a:r>
              <a:rPr lang="en-US" sz="1200" b="0" i="0" kern="1200">
                <a:solidFill>
                  <a:srgbClr val="000000"/>
                </a:solidFill>
                <a:effectLst/>
                <a:ea typeface="+mn-ea"/>
                <a:cs typeface="+mn-cs"/>
              </a:rPr>
              <a:t>movement. As we have discussed, children need many opportunities to practice using their bodies, building strength, and skills.</a:t>
            </a:r>
            <a:endParaRPr lang="en-US">
              <a:solidFill>
                <a:srgbClr val="000000"/>
              </a:solidFill>
            </a:endParaRPr>
          </a:p>
        </p:txBody>
      </p:sp>
      <p:sp>
        <p:nvSpPr>
          <p:cNvPr id="4" name="Slide Number Placeholder 3"/>
          <p:cNvSpPr>
            <a:spLocks noGrp="1"/>
          </p:cNvSpPr>
          <p:nvPr>
            <p:ph type="sldNum" sz="quarter" idx="5"/>
          </p:nvPr>
        </p:nvSpPr>
        <p:spPr/>
        <p:txBody>
          <a:bodyPr/>
          <a:lstStyle/>
          <a:p>
            <a:fld id="{C9800F51-A61F-4D92-B192-C539CDA04DE2}" type="slidenum">
              <a:rPr lang="en-US" smtClean="0"/>
              <a:t>12</a:t>
            </a:fld>
            <a:endParaRPr lang="en-US"/>
          </a:p>
        </p:txBody>
      </p:sp>
    </p:spTree>
    <p:extLst>
      <p:ext uri="{BB962C8B-B14F-4D97-AF65-F5344CB8AC3E}">
        <p14:creationId xmlns:p14="http://schemas.microsoft.com/office/powerpoint/2010/main" val="3373572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speaker notes:</a:t>
            </a:r>
          </a:p>
          <a:p>
            <a:r>
              <a:rPr lang="en-US" b="0" dirty="0"/>
              <a:t>There are three motor milestones captured on the CDC milestone checklist seen on the slide. Infants at 2 months are developing other motor skills, such as grasping fingers or objects, that are not considered milestones. Our session today will focus on the milestones. </a:t>
            </a:r>
            <a:r>
              <a:rPr lang="en-US" sz="1200" kern="1200" dirty="0">
                <a:solidFill>
                  <a:schemeClr val="tx1"/>
                </a:solidFill>
                <a:effectLst/>
                <a:latin typeface="Verdana" panose="020B0604030504040204" pitchFamily="34" charset="0"/>
                <a:ea typeface="+mn-ea"/>
                <a:cs typeface="+mn-cs"/>
              </a:rPr>
              <a:t>Please raise other skills you have noticed during our discussions.</a:t>
            </a:r>
            <a:endParaRPr lang="en-US" b="0" dirty="0"/>
          </a:p>
          <a:p>
            <a:r>
              <a:rPr lang="en-US" dirty="0"/>
              <a:t>All developmental domains are intertwined, meaning that progress in one area of development often influences the progress in others. The infant in the picture could be building cognitive skills as she looks around and begins to understand her environment. She may be building trust with caregivers who interact with her on the floor. </a:t>
            </a:r>
          </a:p>
          <a:p>
            <a:endParaRPr lang="en-US" dirty="0"/>
          </a:p>
          <a:p>
            <a:r>
              <a:rPr lang="en-US" b="1" dirty="0"/>
              <a:t>Important Milestones: Your baby by 2 months</a:t>
            </a:r>
          </a:p>
          <a:p>
            <a:r>
              <a:rPr lang="en-US" dirty="0"/>
              <a:t>English - https://public.3.basecamp.com/p/hMmvTFTbLPr4W6NQu8hj53B5</a:t>
            </a:r>
          </a:p>
          <a:p>
            <a:r>
              <a:rPr lang="en-US" dirty="0"/>
              <a:t>Spanish - https://public.3.basecamp.com/p/sayyaoooh8u2u33XVy8LbECN</a:t>
            </a:r>
          </a:p>
        </p:txBody>
      </p:sp>
      <p:sp>
        <p:nvSpPr>
          <p:cNvPr id="4" name="Slide Number Placeholder 3"/>
          <p:cNvSpPr>
            <a:spLocks noGrp="1"/>
          </p:cNvSpPr>
          <p:nvPr>
            <p:ph type="sldNum" sz="quarter" idx="5"/>
          </p:nvPr>
        </p:nvSpPr>
        <p:spPr/>
        <p:txBody>
          <a:bodyPr/>
          <a:lstStyle/>
          <a:p>
            <a:fld id="{C9800F51-A61F-4D92-B192-C539CDA04DE2}" type="slidenum">
              <a:rPr lang="en-US" smtClean="0"/>
              <a:t>13</a:t>
            </a:fld>
            <a:endParaRPr lang="en-US"/>
          </a:p>
        </p:txBody>
      </p:sp>
    </p:spTree>
    <p:extLst>
      <p:ext uri="{BB962C8B-B14F-4D97-AF65-F5344CB8AC3E}">
        <p14:creationId xmlns:p14="http://schemas.microsoft.com/office/powerpoint/2010/main" val="2955210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1" u="none" strike="noStrike" kern="1200" cap="none" spc="0" normalizeH="0" baseline="0" noProof="0" dirty="0">
                <a:ln>
                  <a:noFill/>
                </a:ln>
                <a:solidFill>
                  <a:prstClr val="black"/>
                </a:solidFill>
                <a:effectLst/>
                <a:uLnTx/>
                <a:uFillTx/>
                <a:ea typeface="+mn-ea"/>
                <a:cs typeface="+mn-cs"/>
              </a:rPr>
              <a:t>Trainer notes:</a:t>
            </a:r>
          </a:p>
          <a:p>
            <a:r>
              <a:rPr kumimoji="0" lang="en-US" sz="1200" b="0" i="1" u="none" strike="noStrike" kern="1200" cap="none" spc="0" normalizeH="0" baseline="0" noProof="0" dirty="0">
                <a:ln>
                  <a:noFill/>
                </a:ln>
                <a:solidFill>
                  <a:prstClr val="black"/>
                </a:solidFill>
                <a:effectLst/>
                <a:uLnTx/>
                <a:uFillTx/>
                <a:ea typeface="+mn-ea"/>
                <a:cs typeface="+mn-cs"/>
              </a:rPr>
              <a:t>The video clip (13 seconds ) is embedded in the PowerPoint. </a:t>
            </a:r>
          </a:p>
          <a:p>
            <a:r>
              <a:rPr kumimoji="0" lang="en-US" sz="1200" b="0" i="0" u="none" strike="noStrike" kern="1200" cap="none" spc="0" normalizeH="0" baseline="0" noProof="0" dirty="0">
                <a:ln>
                  <a:noFill/>
                </a:ln>
                <a:solidFill>
                  <a:prstClr val="black"/>
                </a:solidFill>
                <a:effectLst/>
                <a:uLnTx/>
                <a:uFillTx/>
                <a:ea typeface="+mn-ea"/>
                <a:cs typeface="+mn-cs"/>
              </a:rPr>
              <a:t>Video link: https://youtu.be/R7kQMd8M3U4</a:t>
            </a:r>
          </a:p>
          <a:p>
            <a:endParaRPr kumimoji="0" lang="en-US" sz="1200" b="0" i="0" u="none" strike="noStrike" kern="1200" cap="none" spc="0" normalizeH="0" baseline="0" noProof="0" dirty="0">
              <a:ln>
                <a:noFill/>
              </a:ln>
              <a:solidFill>
                <a:prstClr val="black"/>
              </a:solidFill>
              <a:effectLst/>
              <a:uLnTx/>
              <a:uFillTx/>
              <a:ea typeface="+mn-ea"/>
              <a:cs typeface="+mn-cs"/>
            </a:endParaRPr>
          </a:p>
          <a:p>
            <a:r>
              <a:rPr kumimoji="0" lang="en-US" sz="1200" b="1" i="0" u="none" strike="noStrike" kern="1200" cap="none" spc="0" normalizeH="0" baseline="0" noProof="0" dirty="0">
                <a:ln>
                  <a:noFill/>
                </a:ln>
                <a:solidFill>
                  <a:prstClr val="black"/>
                </a:solidFill>
                <a:effectLst/>
                <a:uLnTx/>
                <a:uFillTx/>
                <a:ea typeface="+mn-ea"/>
                <a:cs typeface="+mn-cs"/>
              </a:rPr>
              <a:t>Suggested speaker notes:</a:t>
            </a:r>
          </a:p>
          <a:p>
            <a:r>
              <a:rPr kumimoji="0" lang="en-US" sz="1200" b="0" i="0" u="none" strike="noStrike" kern="1200" cap="none" spc="0" normalizeH="0" baseline="0" noProof="0" dirty="0">
                <a:ln>
                  <a:noFill/>
                </a:ln>
                <a:solidFill>
                  <a:prstClr val="black"/>
                </a:solidFill>
                <a:effectLst/>
                <a:uLnTx/>
                <a:uFillTx/>
                <a:ea typeface="+mn-ea"/>
                <a:cs typeface="+mn-cs"/>
              </a:rPr>
              <a:t>As we watch this short clip notice the arm and leg movement, what do you see?</a:t>
            </a:r>
            <a:endParaRPr lang="en-US" b="0" i="0" dirty="0"/>
          </a:p>
        </p:txBody>
      </p:sp>
      <p:sp>
        <p:nvSpPr>
          <p:cNvPr id="4" name="Slide Number Placeholder 3"/>
          <p:cNvSpPr>
            <a:spLocks noGrp="1"/>
          </p:cNvSpPr>
          <p:nvPr>
            <p:ph type="sldNum" sz="quarter" idx="5"/>
          </p:nvPr>
        </p:nvSpPr>
        <p:spPr/>
        <p:txBody>
          <a:bodyPr/>
          <a:lstStyle/>
          <a:p>
            <a:fld id="{C9800F51-A61F-4D92-B192-C539CDA04DE2}" type="slidenum">
              <a:rPr lang="en-US" smtClean="0"/>
              <a:t>14</a:t>
            </a:fld>
            <a:endParaRPr lang="en-US"/>
          </a:p>
        </p:txBody>
      </p:sp>
    </p:spTree>
    <p:extLst>
      <p:ext uri="{BB962C8B-B14F-4D97-AF65-F5344CB8AC3E}">
        <p14:creationId xmlns:p14="http://schemas.microsoft.com/office/powerpoint/2010/main" val="1553059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1" u="none" strike="noStrike" kern="1200" cap="none" spc="0" normalizeH="0" baseline="0" noProof="0">
                <a:ln>
                  <a:noFill/>
                </a:ln>
                <a:solidFill>
                  <a:prstClr val="black"/>
                </a:solidFill>
                <a:effectLst/>
                <a:uLnTx/>
                <a:uFillTx/>
                <a:ea typeface="+mn-ea"/>
                <a:cs typeface="+mn-cs"/>
              </a:rPr>
              <a:t>Trainer notes</a:t>
            </a:r>
            <a:r>
              <a:rPr kumimoji="0" lang="en-US" sz="1200" b="1" i="0" u="none" strike="noStrike" kern="1200" cap="none" spc="0" normalizeH="0" baseline="0" noProof="0">
                <a:ln>
                  <a:noFill/>
                </a:ln>
                <a:solidFill>
                  <a:prstClr val="black"/>
                </a:solidFill>
                <a:effectLst/>
                <a:uLnTx/>
                <a:uFillTx/>
                <a:ea typeface="+mn-ea"/>
                <a:cs typeface="+mn-cs"/>
              </a:rPr>
              <a:t>:</a:t>
            </a:r>
          </a:p>
          <a:p>
            <a:r>
              <a:rPr kumimoji="0" lang="en-US" sz="1200" b="0" i="1" u="none" strike="noStrike" kern="1200" cap="none" spc="0" normalizeH="0" baseline="0" noProof="0">
                <a:ln>
                  <a:noFill/>
                </a:ln>
                <a:solidFill>
                  <a:prstClr val="black"/>
                </a:solidFill>
                <a:effectLst/>
                <a:uLnTx/>
                <a:uFillTx/>
                <a:ea typeface="+mn-ea"/>
                <a:cs typeface="+mn-cs"/>
              </a:rPr>
              <a:t>Share the bullets on the slide and ask participants for other examples of how they nurture motor skills with very young infants.</a:t>
            </a:r>
          </a:p>
          <a:p>
            <a:endParaRPr kumimoji="0" lang="en-US" sz="1200" b="0" i="1" u="none" strike="noStrike" kern="1200" cap="none" spc="0" normalizeH="0" baseline="0" noProof="0">
              <a:ln>
                <a:noFill/>
              </a:ln>
              <a:solidFill>
                <a:prstClr val="black"/>
              </a:solidFill>
              <a:effectLst/>
              <a:uLnTx/>
              <a:uFillTx/>
              <a:ea typeface="+mn-ea"/>
              <a:cs typeface="+mn-cs"/>
            </a:endParaRPr>
          </a:p>
          <a:p>
            <a:endParaRPr kumimoji="0" lang="en-US" sz="1200" b="1" i="0" u="none" strike="noStrike" kern="1200" cap="none" spc="0" normalizeH="0" baseline="0" noProof="0">
              <a:ln>
                <a:noFill/>
              </a:ln>
              <a:solidFill>
                <a:prstClr val="black"/>
              </a:solidFill>
              <a:effectLst/>
              <a:uLnTx/>
              <a:uFillTx/>
              <a:ea typeface="+mn-ea"/>
              <a:cs typeface="+mn-cs"/>
            </a:endParaRPr>
          </a:p>
          <a:p>
            <a:endParaRPr kumimoji="0" lang="en-US" sz="1200" b="1" i="0" u="none" strike="noStrike" kern="1200" cap="none" spc="0" normalizeH="0" baseline="0" noProof="0">
              <a:ln>
                <a:noFill/>
              </a:ln>
              <a:solidFill>
                <a:prstClr val="black"/>
              </a:solidFill>
              <a:effectLst/>
              <a:uLnTx/>
              <a:uFillTx/>
              <a:ea typeface="+mn-ea"/>
              <a:cs typeface="+mn-cs"/>
            </a:endParaRPr>
          </a:p>
          <a:p>
            <a:endParaRPr kumimoji="0" lang="en-US" sz="1200" b="1" i="0" u="none" strike="noStrike" kern="1200" cap="none" spc="0" normalizeH="0" baseline="0" noProof="0">
              <a:ln>
                <a:noFill/>
              </a:ln>
              <a:solidFill>
                <a:prstClr val="black"/>
              </a:solidFill>
              <a:effectLst/>
              <a:uLnTx/>
              <a:uFillTx/>
              <a:ea typeface="+mn-ea"/>
              <a:cs typeface="+mn-cs"/>
            </a:endParaRPr>
          </a:p>
          <a:p>
            <a:endParaRPr kumimoji="0" lang="en-US" sz="1200" b="1" i="0" u="none" strike="noStrike" kern="1200" cap="none" spc="0" normalizeH="0" baseline="0" noProof="0">
              <a:ln>
                <a:noFill/>
              </a:ln>
              <a:solidFill>
                <a:prstClr val="black"/>
              </a:solidFill>
              <a:effectLst/>
              <a:uLnTx/>
              <a:uFillTx/>
              <a:ea typeface="+mn-ea"/>
              <a:cs typeface="+mn-cs"/>
            </a:endParaRPr>
          </a:p>
          <a:p>
            <a:r>
              <a:rPr lang="en-US" sz="1200" b="0" i="1" kern="1200">
                <a:solidFill>
                  <a:schemeClr val="tx1"/>
                </a:solidFill>
                <a:effectLst/>
                <a:ea typeface="+mn-ea"/>
                <a:cs typeface="+mn-cs"/>
              </a:rPr>
              <a:t>Photo by RDNE Stock project: https://www.pexels.com/photo/baby-looking-at-the-toy-while-lying-down-on-a-grey-pillow-6849295/</a:t>
            </a:r>
            <a:endParaRPr lang="en-US" i="1"/>
          </a:p>
        </p:txBody>
      </p:sp>
      <p:sp>
        <p:nvSpPr>
          <p:cNvPr id="4" name="Slide Number Placeholder 3"/>
          <p:cNvSpPr>
            <a:spLocks noGrp="1"/>
          </p:cNvSpPr>
          <p:nvPr>
            <p:ph type="sldNum" sz="quarter" idx="5"/>
          </p:nvPr>
        </p:nvSpPr>
        <p:spPr/>
        <p:txBody>
          <a:bodyPr/>
          <a:lstStyle/>
          <a:p>
            <a:fld id="{C9800F51-A61F-4D92-B192-C539CDA04DE2}" type="slidenum">
              <a:rPr lang="en-US" smtClean="0"/>
              <a:t>15</a:t>
            </a:fld>
            <a:endParaRPr lang="en-US"/>
          </a:p>
        </p:txBody>
      </p:sp>
    </p:spTree>
    <p:extLst>
      <p:ext uri="{BB962C8B-B14F-4D97-AF65-F5344CB8AC3E}">
        <p14:creationId xmlns:p14="http://schemas.microsoft.com/office/powerpoint/2010/main" val="3242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dirty="0">
                <a:ln>
                  <a:noFill/>
                </a:ln>
                <a:solidFill>
                  <a:prstClr val="black"/>
                </a:solidFill>
                <a:effectLst/>
                <a:uLnTx/>
                <a:uFillTx/>
                <a:ea typeface="+mn-ea"/>
                <a:cs typeface="+mn-cs"/>
              </a:rPr>
              <a:t>Suggested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This slide lists the motor that typically are seen at 4 months. An infant that has spent time since birth on hard surfaces has shoulder strength to support themselves on their elbows as seen in the image. 4 months olds are interacting with caregivers, smiling and cooing. Infants at this age will also b</a:t>
            </a:r>
            <a:r>
              <a:rPr lang="en-US" sz="1200" dirty="0"/>
              <a:t>ounce and straighten their legs when supported in a standing 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Caregiver support looks very similar to support for 2-month-olds with many opportunities for children on floors or the ground on their tummy or back to explore and move. Interesting toys and adult engagement continue to be essential.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other skills do you notice in 4-month-old infants?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Important Milestones: Your baby by 4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English - https://public.3.basecamp.com/p/z15eY3yeJbJnLYin9EZwpsJd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Spanish - https://public.3.basecamp.com/p/sLZyWxjEaRxNtfqMpJ8KrPVk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kumimoji="0" lang="en-US" sz="1200" b="0" i="0" u="none" strike="noStrike" kern="1200" cap="none" spc="0" normalizeH="0" baseline="0" noProof="0" dirty="0">
              <a:ln>
                <a:noFill/>
              </a:ln>
              <a:solidFill>
                <a:prstClr val="black"/>
              </a:solidFill>
              <a:effectLst/>
              <a:uLnTx/>
              <a:uFillTx/>
              <a:ea typeface="+mn-ea"/>
              <a:cs typeface="+mn-cs"/>
            </a:endParaRP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16</a:t>
            </a:fld>
            <a:endParaRPr lang="en-US"/>
          </a:p>
        </p:txBody>
      </p:sp>
    </p:spTree>
    <p:extLst>
      <p:ext uri="{BB962C8B-B14F-4D97-AF65-F5344CB8AC3E}">
        <p14:creationId xmlns:p14="http://schemas.microsoft.com/office/powerpoint/2010/main" val="1070573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1" u="none" strike="noStrike" kern="1200" cap="none" spc="0" normalizeH="0" baseline="0" noProof="0" dirty="0">
                <a:ln>
                  <a:noFill/>
                </a:ln>
                <a:solidFill>
                  <a:prstClr val="black"/>
                </a:solidFill>
                <a:effectLst/>
                <a:uLnTx/>
                <a:uFillTx/>
                <a:ea typeface="+mn-ea"/>
                <a:cs typeface="+mn-cs"/>
              </a:rPr>
              <a:t>Trainer notes:</a:t>
            </a:r>
          </a:p>
          <a:p>
            <a:r>
              <a:rPr kumimoji="0" lang="en-US" sz="1200" b="0" i="1" u="none" strike="noStrike" kern="1200" cap="none" spc="0" normalizeH="0" baseline="0" noProof="0" dirty="0">
                <a:ln>
                  <a:noFill/>
                </a:ln>
                <a:solidFill>
                  <a:prstClr val="black"/>
                </a:solidFill>
                <a:effectLst/>
                <a:uLnTx/>
                <a:uFillTx/>
                <a:ea typeface="+mn-ea"/>
                <a:cs typeface="+mn-cs"/>
              </a:rPr>
              <a:t>Share this 6 second video with participants. What do they notice about the infant’s head?</a:t>
            </a:r>
          </a:p>
          <a:p>
            <a:endParaRPr kumimoji="0" lang="en-US" sz="1200" b="0" i="0" u="none" strike="noStrike" kern="1200" cap="none" spc="0" normalizeH="0" baseline="0" noProof="0" dirty="0">
              <a:ln>
                <a:noFill/>
              </a:ln>
              <a:solidFill>
                <a:prstClr val="black"/>
              </a:solidFill>
              <a:effectLst/>
              <a:uLnTx/>
              <a:uFillTx/>
              <a:ea typeface="+mn-ea"/>
              <a:cs typeface="+mn-cs"/>
            </a:endParaRPr>
          </a:p>
          <a:p>
            <a:endParaRPr kumimoji="0" lang="en-US" sz="1200" b="0" i="0" u="none" strike="noStrike" kern="1200" cap="none" spc="0" normalizeH="0" baseline="0" noProof="0" dirty="0">
              <a:ln>
                <a:noFill/>
              </a:ln>
              <a:solidFill>
                <a:prstClr val="black"/>
              </a:solidFill>
              <a:effectLst/>
              <a:uLnTx/>
              <a:uFillTx/>
              <a:ea typeface="+mn-ea"/>
              <a:cs typeface="+mn-cs"/>
            </a:endParaRPr>
          </a:p>
          <a:p>
            <a:r>
              <a:rPr kumimoji="0" lang="en-US" sz="1200" b="0" i="0" u="none" strike="noStrike" kern="1200" cap="none" spc="0" normalizeH="0" baseline="0" noProof="0" dirty="0">
                <a:ln>
                  <a:noFill/>
                </a:ln>
                <a:solidFill>
                  <a:prstClr val="black"/>
                </a:solidFill>
                <a:effectLst/>
                <a:uLnTx/>
                <a:uFillTx/>
                <a:ea typeface="+mn-ea"/>
                <a:cs typeface="+mn-cs"/>
              </a:rPr>
              <a:t>Video link - https://youtu.be/vt1r42EXBPg</a:t>
            </a:r>
            <a:endParaRPr lang="en-US" b="0" i="0" dirty="0"/>
          </a:p>
        </p:txBody>
      </p:sp>
      <p:sp>
        <p:nvSpPr>
          <p:cNvPr id="4" name="Slide Number Placeholder 3"/>
          <p:cNvSpPr>
            <a:spLocks noGrp="1"/>
          </p:cNvSpPr>
          <p:nvPr>
            <p:ph type="sldNum" sz="quarter" idx="5"/>
          </p:nvPr>
        </p:nvSpPr>
        <p:spPr/>
        <p:txBody>
          <a:bodyPr/>
          <a:lstStyle/>
          <a:p>
            <a:fld id="{C9800F51-A61F-4D92-B192-C539CDA04DE2}" type="slidenum">
              <a:rPr lang="en-US" smtClean="0"/>
              <a:t>17</a:t>
            </a:fld>
            <a:endParaRPr lang="en-US"/>
          </a:p>
        </p:txBody>
      </p:sp>
    </p:spTree>
    <p:extLst>
      <p:ext uri="{BB962C8B-B14F-4D97-AF65-F5344CB8AC3E}">
        <p14:creationId xmlns:p14="http://schemas.microsoft.com/office/powerpoint/2010/main" val="3845426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speaker notes:</a:t>
            </a:r>
          </a:p>
          <a:p>
            <a:r>
              <a:rPr lang="en-US" dirty="0"/>
              <a:t>At 6 months the infant is babbling to communicate, typically rolling both ways, front to back and back to front, and recognizing familiar faces. 6-month-olds love to play with caregivers. In addition to the skills on the slide, what do motor skills have you noticed in 6-month-olds?</a:t>
            </a:r>
          </a:p>
          <a:p>
            <a:endParaRPr lang="en-US" dirty="0"/>
          </a:p>
          <a:p>
            <a:r>
              <a:rPr lang="en-US" b="1" dirty="0"/>
              <a:t>Important Milestones: Your baby by 6 months</a:t>
            </a:r>
          </a:p>
          <a:p>
            <a:r>
              <a:rPr lang="en-US" dirty="0"/>
              <a:t>English – https://public.3.basecamp.com/p/m8MdQLiXsdmwefpHvoSFpSxf</a:t>
            </a:r>
          </a:p>
          <a:p>
            <a:r>
              <a:rPr lang="en-US" dirty="0"/>
              <a:t>Spanish - https://public.3.basecamp.com/p/tN7V6skeR9x5NAHWsLAczp2H</a:t>
            </a:r>
          </a:p>
        </p:txBody>
      </p:sp>
      <p:sp>
        <p:nvSpPr>
          <p:cNvPr id="4" name="Slide Number Placeholder 3"/>
          <p:cNvSpPr>
            <a:spLocks noGrp="1"/>
          </p:cNvSpPr>
          <p:nvPr>
            <p:ph type="sldNum" sz="quarter" idx="5"/>
          </p:nvPr>
        </p:nvSpPr>
        <p:spPr/>
        <p:txBody>
          <a:bodyPr/>
          <a:lstStyle/>
          <a:p>
            <a:fld id="{C9800F51-A61F-4D92-B192-C539CDA04DE2}" type="slidenum">
              <a:rPr lang="en-US" smtClean="0"/>
              <a:t>18</a:t>
            </a:fld>
            <a:endParaRPr lang="en-US"/>
          </a:p>
        </p:txBody>
      </p:sp>
    </p:spTree>
    <p:extLst>
      <p:ext uri="{BB962C8B-B14F-4D97-AF65-F5344CB8AC3E}">
        <p14:creationId xmlns:p14="http://schemas.microsoft.com/office/powerpoint/2010/main" val="2675524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Trainer notes</a:t>
            </a:r>
          </a:p>
          <a:p>
            <a:r>
              <a:rPr lang="en-US" i="1" dirty="0"/>
              <a:t>This is a brainstorming activity that can be done in small groups or as a large group. Share the prompt, give 2-3 minutes and gather responses. </a:t>
            </a:r>
          </a:p>
          <a:p>
            <a:endParaRPr lang="en-US" b="1" dirty="0"/>
          </a:p>
          <a:p>
            <a:r>
              <a:rPr lang="en-US" b="1" dirty="0"/>
              <a:t>Suggested speaker notes:</a:t>
            </a:r>
          </a:p>
          <a:p>
            <a:r>
              <a:rPr lang="en-US" dirty="0"/>
              <a:t>Thinking about the 6-month motor milestones listed, what activities could a caregiver do with the infant to encourage these skills?</a:t>
            </a:r>
          </a:p>
          <a:p>
            <a:r>
              <a:rPr lang="en-US" dirty="0"/>
              <a:t>In small groups, think of 1 or 2 strategies caregivers can practice.</a:t>
            </a:r>
          </a:p>
          <a:p>
            <a:endParaRPr lang="en-US" dirty="0"/>
          </a:p>
          <a:p>
            <a:r>
              <a:rPr lang="en-US" b="1" dirty="0"/>
              <a:t>Responses the trainer might share:</a:t>
            </a:r>
          </a:p>
          <a:p>
            <a:r>
              <a:rPr lang="en-US" b="0" i="0" dirty="0"/>
              <a:t>Place toys just out of reach and talk to the baby to encourage rolling.</a:t>
            </a:r>
          </a:p>
          <a:p>
            <a:r>
              <a:rPr lang="en-US" b="0" i="0" dirty="0"/>
              <a:t>Put the baby on their side supported by a rolled-up blanket. Talk and encourage them to reach toward and roll. </a:t>
            </a:r>
          </a:p>
          <a:p>
            <a:r>
              <a:rPr lang="en-US" b="0" i="0" dirty="0"/>
              <a:t>Provide gentle assistance with rolling</a:t>
            </a:r>
          </a:p>
          <a:p>
            <a:r>
              <a:rPr lang="en-US" b="0" i="0" dirty="0"/>
              <a:t>Allow freedom of movement</a:t>
            </a:r>
          </a:p>
          <a:p>
            <a:endParaRPr lang="en-US" b="1" dirty="0"/>
          </a:p>
          <a:p>
            <a:endParaRPr lang="en-US" b="1" dirty="0"/>
          </a:p>
          <a:p>
            <a:r>
              <a:rPr lang="en-US" b="1" dirty="0"/>
              <a:t>Sources:</a:t>
            </a:r>
          </a:p>
          <a:p>
            <a:r>
              <a:rPr lang="en-US" b="1" dirty="0"/>
              <a:t>Meeting Milestones – Helping Baby Roll https://pathways.org/videos/meeting-milestones-helping-baby-roll</a:t>
            </a:r>
          </a:p>
          <a:p>
            <a:r>
              <a:rPr lang="en-US" dirty="0">
                <a:hlinkClick r:id="rId3"/>
              </a:rPr>
              <a:t>Pathways.org | Roll Baby Roll</a:t>
            </a:r>
            <a:r>
              <a:rPr lang="en-US" dirty="0"/>
              <a:t> https://pathways.org/activities/roll-baby-roll</a:t>
            </a:r>
          </a:p>
        </p:txBody>
      </p:sp>
      <p:sp>
        <p:nvSpPr>
          <p:cNvPr id="4" name="Slide Number Placeholder 3"/>
          <p:cNvSpPr>
            <a:spLocks noGrp="1"/>
          </p:cNvSpPr>
          <p:nvPr>
            <p:ph type="sldNum" sz="quarter" idx="5"/>
          </p:nvPr>
        </p:nvSpPr>
        <p:spPr/>
        <p:txBody>
          <a:bodyPr/>
          <a:lstStyle/>
          <a:p>
            <a:fld id="{C9800F51-A61F-4D92-B192-C539CDA04DE2}" type="slidenum">
              <a:rPr lang="en-US" smtClean="0"/>
              <a:t>19</a:t>
            </a:fld>
            <a:endParaRPr lang="en-US"/>
          </a:p>
        </p:txBody>
      </p:sp>
    </p:spTree>
    <p:extLst>
      <p:ext uri="{BB962C8B-B14F-4D97-AF65-F5344CB8AC3E}">
        <p14:creationId xmlns:p14="http://schemas.microsoft.com/office/powerpoint/2010/main" val="1510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800F51-A61F-4D92-B192-C539CDA04DE2}" type="slidenum">
              <a:rPr lang="en-US" smtClean="0"/>
              <a:t>2</a:t>
            </a:fld>
            <a:endParaRPr lang="en-US"/>
          </a:p>
        </p:txBody>
      </p:sp>
    </p:spTree>
    <p:extLst>
      <p:ext uri="{BB962C8B-B14F-4D97-AF65-F5344CB8AC3E}">
        <p14:creationId xmlns:p14="http://schemas.microsoft.com/office/powerpoint/2010/main" val="1701396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speaker notes:</a:t>
            </a:r>
            <a:endParaRPr lang="en-US" dirty="0"/>
          </a:p>
          <a:p>
            <a:r>
              <a:rPr lang="en-US" dirty="0"/>
              <a:t>Here we see the motor milestones at 9 months. At 9 months some infants are crawling and pulling themselves up to a standing position on furniture or holding a caregiver's hands. 9-month-olds clap and are working on the pincer grasp-picking up small items between their thumb and forefinger. </a:t>
            </a:r>
          </a:p>
          <a:p>
            <a:endParaRPr lang="en-US" dirty="0"/>
          </a:p>
          <a:p>
            <a:r>
              <a:rPr lang="en-US" dirty="0"/>
              <a:t>What strategies can caregivers use to help infants develop the skills listed?</a:t>
            </a:r>
          </a:p>
          <a:p>
            <a:pPr marL="171450" indent="-171450">
              <a:buFont typeface="Arial" panose="020B0604020202020204" pitchFamily="34" charset="0"/>
              <a:buChar char="•"/>
            </a:pPr>
            <a:r>
              <a:rPr lang="en-US" dirty="0"/>
              <a:t>Rolling balls –sensory balls like the one depicted offer new textures</a:t>
            </a:r>
          </a:p>
          <a:p>
            <a:pPr marL="171450" indent="-171450">
              <a:buFont typeface="Arial" panose="020B0604020202020204" pitchFamily="34" charset="0"/>
              <a:buChar char="•"/>
            </a:pPr>
            <a:r>
              <a:rPr lang="en-US" dirty="0"/>
              <a:t>Stacking blocks</a:t>
            </a:r>
          </a:p>
          <a:p>
            <a:pPr marL="171450" indent="-171450">
              <a:buFont typeface="Arial" panose="020B0604020202020204" pitchFamily="34" charset="0"/>
              <a:buChar char="•"/>
            </a:pPr>
            <a:r>
              <a:rPr lang="en-US" dirty="0"/>
              <a:t>Peek-a- boo</a:t>
            </a:r>
          </a:p>
          <a:p>
            <a:pPr marL="171450" indent="-171450">
              <a:buFont typeface="Arial" panose="020B0604020202020204" pitchFamily="34" charset="0"/>
              <a:buChar char="•"/>
            </a:pPr>
            <a:r>
              <a:rPr lang="en-US" dirty="0"/>
              <a:t>Outdoor time in swings, strollers, and on the ground</a:t>
            </a:r>
          </a:p>
          <a:p>
            <a:pPr marL="171450" indent="-171450">
              <a:buFont typeface="Arial" panose="020B0604020202020204" pitchFamily="34" charset="0"/>
              <a:buChar char="•"/>
            </a:pPr>
            <a:r>
              <a:rPr lang="en-US" dirty="0"/>
              <a:t>Music and dancing with a caregiver stimulates senses</a:t>
            </a:r>
          </a:p>
          <a:p>
            <a:pPr marL="171450" indent="-171450">
              <a:buFont typeface="Arial" panose="020B0604020202020204" pitchFamily="34" charset="0"/>
              <a:buChar char="•"/>
            </a:pPr>
            <a:r>
              <a:rPr lang="en-US" dirty="0"/>
              <a:t>Maracas and other items the infant can shake</a:t>
            </a:r>
          </a:p>
          <a:p>
            <a:pPr marL="171450" indent="-171450">
              <a:buFont typeface="Arial" panose="020B0604020202020204" pitchFamily="34" charset="0"/>
              <a:buChar char="•"/>
            </a:pPr>
            <a:r>
              <a:rPr lang="en-US" dirty="0"/>
              <a:t>Pedal legs during diaper changes to raise awareness of legs and movement</a:t>
            </a:r>
          </a:p>
          <a:p>
            <a:endParaRPr lang="en-US" dirty="0"/>
          </a:p>
          <a:p>
            <a:r>
              <a:rPr lang="en-US" b="1" dirty="0"/>
              <a:t>Important Milestones: Your baby by 9 months</a:t>
            </a:r>
          </a:p>
          <a:p>
            <a:r>
              <a:rPr lang="en-US" dirty="0"/>
              <a:t>English - https://public.3.basecamp.com/p/iDmjCJHaw4wy3qM6Q18ccijZ</a:t>
            </a:r>
          </a:p>
          <a:p>
            <a:r>
              <a:rPr lang="en-US" dirty="0"/>
              <a:t>Spanish - https://public.3.basecamp.com/p/KGZjHtyLCsqCFnpkkUvSpZki</a:t>
            </a: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20</a:t>
            </a:fld>
            <a:endParaRPr lang="en-US"/>
          </a:p>
        </p:txBody>
      </p:sp>
    </p:spTree>
    <p:extLst>
      <p:ext uri="{BB962C8B-B14F-4D97-AF65-F5344CB8AC3E}">
        <p14:creationId xmlns:p14="http://schemas.microsoft.com/office/powerpoint/2010/main" val="2419718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speaker notes:</a:t>
            </a:r>
          </a:p>
          <a:p>
            <a:r>
              <a:rPr lang="en-US" sz="1200" kern="1200" dirty="0">
                <a:solidFill>
                  <a:schemeClr val="tx1"/>
                </a:solidFill>
                <a:effectLst/>
                <a:latin typeface="Verdana" panose="020B0604030504040204" pitchFamily="34" charset="0"/>
                <a:ea typeface="+mn-ea"/>
                <a:cs typeface="+mn-cs"/>
              </a:rPr>
              <a:t>At age 1 we begin to see communication skills soar with a few words forming, gestures, and more babbling. Cognitively they are exploring their environments to understand their world. They find objects hidden under things. They put things in containers and dump them out. 1-year olds are typically following simple directions demonstrating cognitive skill development.</a:t>
            </a:r>
          </a:p>
          <a:p>
            <a:r>
              <a:rPr lang="en-US" sz="1200" kern="1200" dirty="0">
                <a:solidFill>
                  <a:schemeClr val="tx1"/>
                </a:solidFill>
                <a:effectLst/>
                <a:latin typeface="Verdana" panose="020B0604030504040204" pitchFamily="34" charset="0"/>
                <a:ea typeface="+mn-ea"/>
                <a:cs typeface="+mn-cs"/>
              </a:rPr>
              <a:t>A 1-year-old will pull themselves to stand and lower themselves to sitting. </a:t>
            </a:r>
            <a:br>
              <a:rPr lang="en-US" sz="1200" kern="1200" dirty="0">
                <a:solidFill>
                  <a:schemeClr val="tx1"/>
                </a:solidFill>
                <a:effectLst/>
                <a:latin typeface="Verdana" panose="020B0604030504040204" pitchFamily="34" charset="0"/>
                <a:ea typeface="+mn-ea"/>
                <a:cs typeface="+mn-cs"/>
              </a:rPr>
            </a:br>
            <a:r>
              <a:rPr lang="en-US" sz="1200" kern="1200" dirty="0">
                <a:solidFill>
                  <a:schemeClr val="tx1"/>
                </a:solidFill>
                <a:effectLst/>
                <a:latin typeface="Verdana" panose="020B0604030504040204" pitchFamily="34" charset="0"/>
                <a:ea typeface="+mn-ea"/>
                <a:cs typeface="+mn-cs"/>
              </a:rPr>
              <a:t>As they get stronger at cruising, they may cruise with a toy in one </a:t>
            </a:r>
          </a:p>
          <a:p>
            <a:endParaRPr lang="en-US" sz="1200" b="1" kern="1200" dirty="0">
              <a:solidFill>
                <a:schemeClr val="tx1"/>
              </a:solidFill>
              <a:effectLst/>
              <a:latin typeface="Verdana" panose="020B0604030504040204" pitchFamily="34" charset="0"/>
              <a:ea typeface="+mn-ea"/>
              <a:cs typeface="+mn-cs"/>
            </a:endParaRPr>
          </a:p>
          <a:p>
            <a:pPr marL="171450" indent="-171450">
              <a:buFont typeface="Arial" panose="020B0604020202020204" pitchFamily="34" charset="0"/>
              <a:buChar char="•"/>
            </a:pPr>
            <a:r>
              <a:rPr lang="en-US" b="1" dirty="0"/>
              <a:t>How can we promote motor skills with 1-year olds?</a:t>
            </a:r>
            <a:br>
              <a:rPr lang="en-US" b="1" dirty="0"/>
            </a:br>
            <a:r>
              <a:rPr lang="en-US" dirty="0"/>
              <a:t>Encourage walking –hold your arms out or hold their hands for support</a:t>
            </a:r>
          </a:p>
          <a:p>
            <a:pPr marL="171450" indent="-171450">
              <a:buFont typeface="Arial" panose="020B0604020202020204" pitchFamily="34" charset="0"/>
              <a:buChar char="•"/>
            </a:pPr>
            <a:r>
              <a:rPr lang="en-US" dirty="0"/>
              <a:t>Provide walking toys</a:t>
            </a:r>
          </a:p>
          <a:p>
            <a:pPr marL="171450" indent="-171450">
              <a:buFont typeface="Arial" panose="020B0604020202020204" pitchFamily="34" charset="0"/>
              <a:buChar char="•"/>
            </a:pPr>
            <a:r>
              <a:rPr lang="en-US" dirty="0"/>
              <a:t>Blow bubbles and encourage infants to catch them</a:t>
            </a:r>
          </a:p>
          <a:p>
            <a:pPr marL="171450" indent="-171450">
              <a:buFont typeface="Arial" panose="020B0604020202020204" pitchFamily="34" charset="0"/>
              <a:buChar char="•"/>
            </a:pPr>
            <a:r>
              <a:rPr lang="en-US" dirty="0"/>
              <a:t>Create obstacle courses for crawling and walking</a:t>
            </a:r>
          </a:p>
          <a:p>
            <a:pPr marL="171450" indent="-171450">
              <a:buFont typeface="Arial" panose="020B0604020202020204" pitchFamily="34" charset="0"/>
              <a:buChar char="•"/>
            </a:pPr>
            <a:r>
              <a:rPr lang="en-US" dirty="0"/>
              <a:t>Set up room with items that allow the toddler to cruise across areas</a:t>
            </a:r>
          </a:p>
          <a:p>
            <a:pPr marL="171450" indent="-171450">
              <a:buFont typeface="Arial" panose="020B0604020202020204" pitchFamily="34" charset="0"/>
              <a:buChar char="•"/>
            </a:pPr>
            <a:r>
              <a:rPr lang="en-US" dirty="0"/>
              <a:t>Child proof all areas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Important Milestones: Your baby by one year</a:t>
            </a:r>
          </a:p>
          <a:p>
            <a:pPr marL="0" indent="0">
              <a:buFont typeface="Arial" panose="020B0604020202020204" pitchFamily="34" charset="0"/>
              <a:buNone/>
            </a:pPr>
            <a:r>
              <a:rPr lang="en-US" dirty="0"/>
              <a:t>English - https://public.3.basecamp.com/p/3mdaw98kgLw2WEzBBzn5GNFN</a:t>
            </a:r>
          </a:p>
          <a:p>
            <a:pPr marL="0" indent="0">
              <a:buFont typeface="Arial" panose="020B0604020202020204" pitchFamily="34" charset="0"/>
              <a:buNone/>
            </a:pPr>
            <a:r>
              <a:rPr lang="en-US" dirty="0"/>
              <a:t>Spanish - https://public.3.basecamp.com/p/nTzGog1w5teij5kRoGs1nmuK</a:t>
            </a:r>
          </a:p>
        </p:txBody>
      </p:sp>
      <p:sp>
        <p:nvSpPr>
          <p:cNvPr id="4" name="Slide Number Placeholder 3"/>
          <p:cNvSpPr>
            <a:spLocks noGrp="1"/>
          </p:cNvSpPr>
          <p:nvPr>
            <p:ph type="sldNum" sz="quarter" idx="5"/>
          </p:nvPr>
        </p:nvSpPr>
        <p:spPr/>
        <p:txBody>
          <a:bodyPr/>
          <a:lstStyle/>
          <a:p>
            <a:fld id="{C9800F51-A61F-4D92-B192-C539CDA04DE2}" type="slidenum">
              <a:rPr lang="en-US" smtClean="0"/>
              <a:t>21</a:t>
            </a:fld>
            <a:endParaRPr lang="en-US"/>
          </a:p>
        </p:txBody>
      </p:sp>
    </p:spTree>
    <p:extLst>
      <p:ext uri="{BB962C8B-B14F-4D97-AF65-F5344CB8AC3E}">
        <p14:creationId xmlns:p14="http://schemas.microsoft.com/office/powerpoint/2010/main" val="4038479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ea typeface="+mn-ea"/>
                <a:cs typeface="+mn-cs"/>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This is an optional brain break. Video link </a:t>
            </a:r>
            <a:r>
              <a:rPr lang="en-US" i="1" dirty="0">
                <a:hlinkClick r:id="rId3"/>
              </a:rPr>
              <a:t>KIDDO: Teaching the Skill of Catching (Early Childhood) – YouTube</a:t>
            </a:r>
            <a:r>
              <a:rPr lang="en-US" i="1" dirty="0"/>
              <a:t> https://www.youtube.com/watch?v=0vXVhO2gyJ8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After participant reflections, share that catching is one of many movement skills that are used across the lifespan.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As you wrap up the brain break, ask everyone to stand and pretend to do some catching. First ask them to catch a football spiraling toward them, continue with a few other items. (a beachball, a basketball, a frisbee, a set of keys, the remote, a towel falling off a hook….)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mn-cs"/>
              </a:rPr>
              <a:t>Suggested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We are going to watch a short video (1:10) on the skill of catching. Notice the movements of the caregivers and the children. Move along with the caregivers and mimic their motions if you like. As you watch, consider the skills such as visual tracking and grasping, that a child needs to catch a ball. After the video I will ask a few people to share what skills and activities they noticed in the video and to share the last item they caught. </a:t>
            </a: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22</a:t>
            </a:fld>
            <a:endParaRPr lang="en-US"/>
          </a:p>
        </p:txBody>
      </p:sp>
    </p:spTree>
    <p:extLst>
      <p:ext uri="{BB962C8B-B14F-4D97-AF65-F5344CB8AC3E}">
        <p14:creationId xmlns:p14="http://schemas.microsoft.com/office/powerpoint/2010/main" val="3286631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speaking notes:</a:t>
            </a:r>
          </a:p>
          <a:p>
            <a:r>
              <a:rPr lang="en-US" dirty="0"/>
              <a:t>Toddlers at 15 months are starting to walk independently. Caregivers can encourage waking skills by providing equipment such as push toys that help children practice balance and steps. Take children outside and encourage walking on different surfaces such as grass, mulched areas, and play surfaces. Walking involves standing independently and stability skills acquired as he was cruising the past few months. </a:t>
            </a:r>
          </a:p>
          <a:p>
            <a:r>
              <a:rPr lang="en-US" dirty="0"/>
              <a:t>How do you encourage walking?</a:t>
            </a:r>
          </a:p>
          <a:p>
            <a:endParaRPr lang="en-US" dirty="0"/>
          </a:p>
          <a:p>
            <a:r>
              <a:rPr lang="en-US" dirty="0"/>
              <a:t>Some children start climbing as soon as they crawl, others begin later and by 18 months are typically exploring their environment as they climb. A climber is using balance, eye-hand coordination and strength.  A key caregiver role is to set up safe spaces by securing furniture to walls and using safety gates to limit access to areas. Supervision is essential</a:t>
            </a:r>
          </a:p>
          <a:p>
            <a:r>
              <a:rPr lang="en-US" b="1" dirty="0"/>
              <a:t>Promoting climbing can include:</a:t>
            </a:r>
          </a:p>
          <a:p>
            <a:r>
              <a:rPr lang="en-US" dirty="0"/>
              <a:t>Playgrounds provide equipment designed for toddlers to climb on and provide opportunities for social interactions. </a:t>
            </a:r>
          </a:p>
          <a:p>
            <a:r>
              <a:rPr lang="en-US" dirty="0"/>
              <a:t>Outdoor play , to include climbing on rocks or logs with supervision</a:t>
            </a:r>
          </a:p>
          <a:p>
            <a:r>
              <a:rPr lang="en-US" dirty="0"/>
              <a:t>Foam climbing blocks in ECE settings provide safe surfaces</a:t>
            </a:r>
          </a:p>
          <a:p>
            <a:endParaRPr lang="en-US" dirty="0"/>
          </a:p>
          <a:p>
            <a:r>
              <a:rPr lang="en-US" b="1" dirty="0"/>
              <a:t>Important Milestones: Your baby by 15 months</a:t>
            </a:r>
          </a:p>
          <a:p>
            <a:r>
              <a:rPr lang="en-US" dirty="0"/>
              <a:t>English - https://public.3.basecamp.com/p/fjFhadKhPwY3FnF1Ro6oF1ev</a:t>
            </a:r>
          </a:p>
          <a:p>
            <a:r>
              <a:rPr lang="en-US" dirty="0"/>
              <a:t>Spanish - https://public.3.basecamp.com/p/eomc928eRx7maBrBpBkGRyfi</a:t>
            </a:r>
          </a:p>
          <a:p>
            <a:endParaRPr lang="en-US" dirty="0"/>
          </a:p>
          <a:p>
            <a:r>
              <a:rPr lang="en-US" b="1" dirty="0"/>
              <a:t>Important Milestones: Your baby by 18 months</a:t>
            </a:r>
          </a:p>
          <a:p>
            <a:r>
              <a:rPr lang="en-US" dirty="0"/>
              <a:t>English - https://public.3.basecamp.com/p/gQKhAUFyNhGsfswmnumTrURA</a:t>
            </a:r>
          </a:p>
          <a:p>
            <a:r>
              <a:rPr lang="en-US" dirty="0"/>
              <a:t>Spanish - https://public.3.basecamp.com/p/8yLt9WsBWzEcT3q978yi6vgf</a:t>
            </a:r>
          </a:p>
        </p:txBody>
      </p:sp>
      <p:sp>
        <p:nvSpPr>
          <p:cNvPr id="4" name="Slide Number Placeholder 3"/>
          <p:cNvSpPr>
            <a:spLocks noGrp="1"/>
          </p:cNvSpPr>
          <p:nvPr>
            <p:ph type="sldNum" sz="quarter" idx="5"/>
          </p:nvPr>
        </p:nvSpPr>
        <p:spPr/>
        <p:txBody>
          <a:bodyPr/>
          <a:lstStyle/>
          <a:p>
            <a:fld id="{C9800F51-A61F-4D92-B192-C539CDA04DE2}" type="slidenum">
              <a:rPr lang="en-US" smtClean="0"/>
              <a:t>23</a:t>
            </a:fld>
            <a:endParaRPr lang="en-US"/>
          </a:p>
        </p:txBody>
      </p:sp>
    </p:spTree>
    <p:extLst>
      <p:ext uri="{BB962C8B-B14F-4D97-AF65-F5344CB8AC3E}">
        <p14:creationId xmlns:p14="http://schemas.microsoft.com/office/powerpoint/2010/main" val="3924628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speaker notes:</a:t>
            </a:r>
          </a:p>
          <a:p>
            <a:r>
              <a:rPr lang="en-US" dirty="0"/>
              <a:t>New motor skills are emerging for 2-year-olds. They are full of energy and need lots of time to run and play, including time inside and outside. While their movement skills are improving, 2-year-olds continue to develop balance and spatial awareness. Falling or running into obstacles is common. Active play in open spaces indoors and outdoors is great for 2-year-olds. </a:t>
            </a:r>
          </a:p>
          <a:p>
            <a:endParaRPr lang="en-US" dirty="0"/>
          </a:p>
          <a:p>
            <a:r>
              <a:rPr lang="en-US" b="1" dirty="0"/>
              <a:t>Important Milestones: Your baby by 2 years</a:t>
            </a:r>
          </a:p>
          <a:p>
            <a:r>
              <a:rPr lang="en-US" dirty="0"/>
              <a:t>English - https://public.3.basecamp.com/p/y5vmsCuefa9iXtb9vvsBg1cH</a:t>
            </a:r>
          </a:p>
          <a:p>
            <a:r>
              <a:rPr lang="en-US" dirty="0"/>
              <a:t>Spanish - https://public.3.basecamp.com/p/K6hBaVw65isxaSTrxm56jZpo</a:t>
            </a:r>
          </a:p>
        </p:txBody>
      </p:sp>
      <p:sp>
        <p:nvSpPr>
          <p:cNvPr id="4" name="Slide Number Placeholder 3"/>
          <p:cNvSpPr>
            <a:spLocks noGrp="1"/>
          </p:cNvSpPr>
          <p:nvPr>
            <p:ph type="sldNum" sz="quarter" idx="5"/>
          </p:nvPr>
        </p:nvSpPr>
        <p:spPr/>
        <p:txBody>
          <a:bodyPr/>
          <a:lstStyle/>
          <a:p>
            <a:fld id="{C9800F51-A61F-4D92-B192-C539CDA04DE2}" type="slidenum">
              <a:rPr lang="en-US" smtClean="0"/>
              <a:t>24</a:t>
            </a:fld>
            <a:endParaRPr lang="en-US"/>
          </a:p>
        </p:txBody>
      </p:sp>
    </p:spTree>
    <p:extLst>
      <p:ext uri="{BB962C8B-B14F-4D97-AF65-F5344CB8AC3E}">
        <p14:creationId xmlns:p14="http://schemas.microsoft.com/office/powerpoint/2010/main" val="993701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mn-cs"/>
              </a:rPr>
              <a:t>Suggested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A child at 30 months of age is active!  They are walking up and down stairs, kicking and throwing balls, building with blocks and jumping on two feet. Cognitively children are playing pretend, demonstrating simple problem-solving skills and following two step instructions such as “put down the toy and close the door.” A child at 30 months will engage in parallel play-play next to other children and has 50 or more words. A jump requires a child to bend the knees and squat, swing the arms, and push with a burst to get off the ground. Jumping requires strength, balance, and coordination. </a:t>
            </a:r>
            <a:endParaRPr lang="en-US" b="1" u="sng" dirty="0">
              <a:solidFill>
                <a:srgbClr val="0563C1"/>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Let’s watch a short video of a child jumping and think about ways we can encourage children to jump.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ea typeface="+mn-ea"/>
                <a:cs typeface="+mn-cs"/>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ea typeface="+mn-ea"/>
                <a:cs typeface="+mn-cs"/>
              </a:rPr>
              <a:t>Jumping activities include: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Jumping of surfaces of varying heights with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Hold the child’s hands as they Jump in 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Pretending to jump like frogs or rabbits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Jumping over shapes or lines on the floor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Jumping forward to a target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ea typeface="+mn-ea"/>
                <a:cs typeface="+mn-cs"/>
              </a:rPr>
              <a:t>Jump on bubbles to pop them!</a:t>
            </a:r>
          </a:p>
          <a:p>
            <a:endParaRPr lang="en-US" dirty="0">
              <a:solidFill>
                <a:srgbClr val="0563C1"/>
              </a:solidFill>
              <a:hlinkClick r:id="rId3">
                <a:extLst>
                  <a:ext uri="{A12FA001-AC4F-418D-AE19-62706E023703}">
                    <ahyp:hlinkClr xmlns:ahyp="http://schemas.microsoft.com/office/drawing/2018/hyperlinkcolor" val="tx"/>
                  </a:ext>
                </a:extLst>
              </a:hlinkClick>
            </a:endParaRPr>
          </a:p>
          <a:p>
            <a:r>
              <a:rPr lang="en-US" b="1" dirty="0">
                <a:solidFill>
                  <a:srgbClr val="FFFFFF"/>
                </a:solidFill>
                <a:hlinkClick r:id="rId3">
                  <a:extLst>
                    <a:ext uri="{A12FA001-AC4F-418D-AE19-62706E023703}">
                      <ahyp:hlinkClr xmlns:ahyp="http://schemas.microsoft.com/office/drawing/2018/hyperlinkcolor" val="tx"/>
                    </a:ext>
                  </a:extLst>
                </a:hlinkClick>
              </a:rPr>
              <a:t>Important Milestones: Your Baby By Thirty Months | CDC</a:t>
            </a:r>
            <a:endParaRPr lang="en-US" b="1" dirty="0">
              <a:solidFill>
                <a:srgbClr val="FFFFFF"/>
              </a:solidFill>
            </a:endParaRPr>
          </a:p>
          <a:p>
            <a:r>
              <a:rPr lang="en-US" dirty="0">
                <a:solidFill>
                  <a:srgbClr val="0563C1"/>
                </a:solidFill>
              </a:rPr>
              <a:t>English - https://public.3.basecamp.com/p/UjEj6rM6GcXmwX1DSFAHfvwZ</a:t>
            </a:r>
          </a:p>
          <a:p>
            <a:r>
              <a:rPr lang="en-US" dirty="0">
                <a:solidFill>
                  <a:srgbClr val="0563C1"/>
                </a:solidFill>
              </a:rPr>
              <a:t>Spanish - https://public.3.basecamp.com/p/K3MhH42qMMzTXXNzdxLdLxms</a:t>
            </a:r>
            <a:endParaRPr lang="en-US" dirty="0"/>
          </a:p>
          <a:p>
            <a:endParaRPr lang="en-US" dirty="0"/>
          </a:p>
          <a:p>
            <a:r>
              <a:rPr lang="en-US" dirty="0"/>
              <a:t>Video link: https://youtu.be/vPAp-QaoUNE</a:t>
            </a:r>
          </a:p>
        </p:txBody>
      </p:sp>
      <p:sp>
        <p:nvSpPr>
          <p:cNvPr id="4" name="Slide Number Placeholder 3"/>
          <p:cNvSpPr>
            <a:spLocks noGrp="1"/>
          </p:cNvSpPr>
          <p:nvPr>
            <p:ph type="sldNum" sz="quarter" idx="5"/>
          </p:nvPr>
        </p:nvSpPr>
        <p:spPr/>
        <p:txBody>
          <a:bodyPr/>
          <a:lstStyle/>
          <a:p>
            <a:fld id="{C9800F51-A61F-4D92-B192-C539CDA04DE2}" type="slidenum">
              <a:rPr lang="en-US" smtClean="0"/>
              <a:t>25</a:t>
            </a:fld>
            <a:endParaRPr lang="en-US"/>
          </a:p>
        </p:txBody>
      </p:sp>
    </p:spTree>
    <p:extLst>
      <p:ext uri="{BB962C8B-B14F-4D97-AF65-F5344CB8AC3E}">
        <p14:creationId xmlns:p14="http://schemas.microsoft.com/office/powerpoint/2010/main" val="197842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19ED2-DD5E-23B5-363E-193D8F7D3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3A897-824C-0311-1DF9-A295E75D9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50A66-D1FE-7FD4-45C3-87B2C44221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ea typeface="+mn-ea"/>
                <a:cs typeface="+mn-cs"/>
              </a:rPr>
              <a:t>Trainer notes:</a:t>
            </a:r>
            <a:br>
              <a:rPr kumimoji="0" lang="en-US" sz="1200" b="1" i="1" u="none" strike="noStrike" kern="1200" cap="none" spc="0" normalizeH="0" baseline="0" noProof="0">
                <a:ln>
                  <a:noFill/>
                </a:ln>
                <a:solidFill>
                  <a:srgbClr val="000000"/>
                </a:solidFill>
                <a:effectLst/>
                <a:uLnTx/>
                <a:uFillTx/>
                <a:ea typeface="+mn-ea"/>
                <a:cs typeface="+mn-cs"/>
              </a:rPr>
            </a:br>
            <a:r>
              <a:rPr kumimoji="0" lang="en-US" sz="1200" b="0" i="1" u="none" strike="noStrike" kern="1200" cap="none" spc="0" normalizeH="0" baseline="0" noProof="0">
                <a:ln>
                  <a:noFill/>
                </a:ln>
                <a:solidFill>
                  <a:srgbClr val="000000"/>
                </a:solidFill>
                <a:effectLst/>
                <a:uLnTx/>
                <a:uFillTx/>
                <a:ea typeface="+mn-ea"/>
                <a:cs typeface="+mn-cs"/>
              </a:rPr>
              <a:t>This slide contains information from the PALS trainings. It is provided to underline that optimal physical activity practices support young children in developing motor skills and reaching motor milestones. Caregivers have an important role implementing practices that enhance child development. Young children need adults to support freedom of movement, safe spaces, sensory stimulation, and engagement to foster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mn-ea"/>
                <a:cs typeface="+mn-cs"/>
              </a:rPr>
              <a:t>Suggested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The recommended practices for physical activity in ECE settings are listed on the slide. The practices support infants and toddlers in having active experiences that support the development of motor milestones. These practices listed are from Caring for Our Children National Health and Safety Performance Standards: Guidelines for Early Care and Education Programs, 4</a:t>
            </a:r>
            <a:r>
              <a:rPr kumimoji="0" lang="en-US" sz="1200" b="0" i="0" u="none" strike="noStrike" kern="1200" cap="none" spc="0" normalizeH="0" baseline="30000" noProof="0">
                <a:ln>
                  <a:noFill/>
                </a:ln>
                <a:solidFill>
                  <a:srgbClr val="000000"/>
                </a:solidFill>
                <a:effectLst/>
                <a:uLnTx/>
                <a:uFillTx/>
                <a:ea typeface="+mn-ea"/>
                <a:cs typeface="+mn-cs"/>
              </a:rPr>
              <a:t>th</a:t>
            </a:r>
            <a:r>
              <a:rPr kumimoji="0" lang="en-US" sz="1200" b="0" i="0" u="none" strike="noStrike" kern="1200" cap="none" spc="0" normalizeH="0" baseline="0" noProof="0">
                <a:ln>
                  <a:noFill/>
                </a:ln>
                <a:solidFill>
                  <a:srgbClr val="000000"/>
                </a:solidFill>
                <a:effectLst/>
                <a:uLnTx/>
                <a:uFillTx/>
                <a:ea typeface="+mn-ea"/>
                <a:cs typeface="+mn-cs"/>
              </a:rPr>
              <a:t> edition.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Tummy time prepares infants to be able to slide on their bellies and crawl. As infants grow older and stronger they will need more time on their tummies to build strength.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mn-cs"/>
              </a:rPr>
              <a:t>Notice the time recommendations for toddlers. Toddlers experience active play in short bursts of time that should be spread over the 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Moderate to Vigorous Physical Activity(MVPA) has been associated with more health benefits than other levels of physical activity. Benefits include musculoskeletal and cardiovascular health. Thinking about bone health children who experience recommended amounts of physical activity have been shown to higher bone mineral content which can lead to stronger bones. .</a:t>
            </a:r>
            <a:endParaRPr kumimoji="0" lang="en-US" sz="1200" b="0" i="0" u="none" strike="noStrike" kern="1200" cap="none" spc="0" normalizeH="0" baseline="0" noProof="0">
              <a:ln>
                <a:noFill/>
              </a:ln>
              <a:solidFill>
                <a:srgbClr val="000000"/>
              </a:solidFill>
              <a:effectLst/>
              <a:uLnTx/>
              <a:uFillTx/>
              <a:ea typeface="+mn-ea"/>
              <a:cs typeface="+mn-cs"/>
            </a:endParaRPr>
          </a:p>
          <a:p>
            <a:endParaRPr lang="en-US"/>
          </a:p>
        </p:txBody>
      </p:sp>
      <p:sp>
        <p:nvSpPr>
          <p:cNvPr id="4" name="Slide Number Placeholder 3">
            <a:extLst>
              <a:ext uri="{FF2B5EF4-FFF2-40B4-BE49-F238E27FC236}">
                <a16:creationId xmlns:a16="http://schemas.microsoft.com/office/drawing/2014/main" id="{D499C4B2-98CB-B27F-E2C4-9F82FAC199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00F51-A61F-4D92-B192-C539CDA04DE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82372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Trainer notes</a:t>
            </a:r>
            <a:r>
              <a:rPr lang="en-US" i="1"/>
              <a:t>: </a:t>
            </a:r>
          </a:p>
          <a:p>
            <a:r>
              <a:rPr lang="en-US" i="1"/>
              <a:t>This is an optional summary slide for objective 2. </a:t>
            </a:r>
          </a:p>
          <a:p>
            <a:endParaRPr lang="en-US"/>
          </a:p>
          <a:p>
            <a:r>
              <a:rPr lang="en-US" b="1"/>
              <a:t>Suggested speaker notes:</a:t>
            </a:r>
          </a:p>
          <a:p>
            <a:r>
              <a:rPr lang="en-US" b="0"/>
              <a:t>To recap our discussion the slide shares caregiver roles in promoting physical activity.  Responsive caregiving is tuning into a child’s cues, thinking about what the child is trying to communicate, and responding to the child in a sensitive way. When we practice responsive caregiving, we recognize the individual child’s unique needs, interests, and preferences. Consistent responsive caregiving leads to children that feel safe, supported and have the confidence to try new skills.</a:t>
            </a:r>
          </a:p>
        </p:txBody>
      </p:sp>
      <p:sp>
        <p:nvSpPr>
          <p:cNvPr id="4" name="Slide Number Placeholder 3"/>
          <p:cNvSpPr>
            <a:spLocks noGrp="1"/>
          </p:cNvSpPr>
          <p:nvPr>
            <p:ph type="sldNum" sz="quarter" idx="5"/>
          </p:nvPr>
        </p:nvSpPr>
        <p:spPr/>
        <p:txBody>
          <a:bodyPr/>
          <a:lstStyle/>
          <a:p>
            <a:fld id="{C9800F51-A61F-4D92-B192-C539CDA04DE2}" type="slidenum">
              <a:rPr lang="en-US" smtClean="0"/>
              <a:t>27</a:t>
            </a:fld>
            <a:endParaRPr lang="en-US"/>
          </a:p>
        </p:txBody>
      </p:sp>
    </p:spTree>
    <p:extLst>
      <p:ext uri="{BB962C8B-B14F-4D97-AF65-F5344CB8AC3E}">
        <p14:creationId xmlns:p14="http://schemas.microsoft.com/office/powerpoint/2010/main" val="924637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speaker notes:</a:t>
            </a:r>
          </a:p>
          <a:p>
            <a:endParaRPr lang="en-US"/>
          </a:p>
          <a:p>
            <a:r>
              <a:rPr lang="en-US"/>
              <a:t>We just discussed the motor milestones that children should reach between birth and 30 months. Some children may not meet these milestones for various reasons. In some cases, developmental delays are simply due to a lack of opportunity for movement. Children who are held a lot or are put in bouncer seats or walkers for long periods have less time to practice using their bodies. Once they have more “tummy time” on the floor, they catch up quickly. For children that are having difficulty doing skills that other children their age can do or if they used to be able to do a skill and can no longer do that skill, there might be a developmental delay. Acting early on developmental delays can make a big difference.</a:t>
            </a:r>
          </a:p>
          <a:p>
            <a:endParaRPr lang="en-US"/>
          </a:p>
          <a:p>
            <a:r>
              <a:rPr lang="en-US"/>
              <a:t>Source: https://www.healthychildren.org/English/MotorDelay/Pages/default.aspx#/</a:t>
            </a:r>
          </a:p>
        </p:txBody>
      </p:sp>
      <p:sp>
        <p:nvSpPr>
          <p:cNvPr id="4" name="Slide Number Placeholder 3"/>
          <p:cNvSpPr>
            <a:spLocks noGrp="1"/>
          </p:cNvSpPr>
          <p:nvPr>
            <p:ph type="sldNum" sz="quarter" idx="5"/>
          </p:nvPr>
        </p:nvSpPr>
        <p:spPr/>
        <p:txBody>
          <a:bodyPr/>
          <a:lstStyle/>
          <a:p>
            <a:fld id="{4D8B8D51-BC73-4E36-9620-54233F05B67E}" type="slidenum">
              <a:rPr lang="en-US" smtClean="0"/>
              <a:t>28</a:t>
            </a:fld>
            <a:endParaRPr lang="en-US"/>
          </a:p>
        </p:txBody>
      </p:sp>
    </p:spTree>
    <p:extLst>
      <p:ext uri="{BB962C8B-B14F-4D97-AF65-F5344CB8AC3E}">
        <p14:creationId xmlns:p14="http://schemas.microsoft.com/office/powerpoint/2010/main" val="4294240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Trainer notes: Identify the notes below that are most relevant to the participants in your session (ECE providers or families).</a:t>
            </a:r>
          </a:p>
          <a:p>
            <a:r>
              <a:rPr lang="en-US" b="1" dirty="0"/>
              <a:t>Suggested speaker notes</a:t>
            </a:r>
            <a:r>
              <a:rPr lang="en-US" b="1" i="1" dirty="0"/>
              <a:t>:</a:t>
            </a:r>
          </a:p>
          <a:p>
            <a:r>
              <a:rPr lang="en-US" u="sng" dirty="0"/>
              <a:t>ECE Providers:</a:t>
            </a:r>
          </a:p>
          <a:p>
            <a:r>
              <a:rPr lang="en-US" dirty="0"/>
              <a:t>Early care and education professionals can ensure children with gross motor delays receive the help they need by:</a:t>
            </a:r>
          </a:p>
          <a:p>
            <a:pPr marL="171450" indent="-171450">
              <a:buFontTx/>
              <a:buChar char="-"/>
            </a:pPr>
            <a:r>
              <a:rPr lang="en-US" dirty="0"/>
              <a:t>Learning how to monitor child development</a:t>
            </a:r>
          </a:p>
          <a:p>
            <a:pPr marL="171450" indent="-171450">
              <a:buFontTx/>
              <a:buChar char="-"/>
            </a:pPr>
            <a:r>
              <a:rPr lang="en-US" dirty="0"/>
              <a:t>Regularly using CDC’s milestone checklists in the classroom to:</a:t>
            </a:r>
          </a:p>
          <a:p>
            <a:pPr marL="628650" lvl="1" indent="-171450">
              <a:buFontTx/>
              <a:buChar char="-"/>
            </a:pPr>
            <a:r>
              <a:rPr lang="en-US" dirty="0">
                <a:latin typeface="Verdana" panose="020B0604030504040204" pitchFamily="34" charset="0"/>
              </a:rPr>
              <a:t>Track each child’s development progress</a:t>
            </a:r>
          </a:p>
          <a:p>
            <a:pPr marL="628650" lvl="1" indent="-171450">
              <a:buFontTx/>
              <a:buChar char="-"/>
            </a:pPr>
            <a:r>
              <a:rPr lang="en-US" dirty="0">
                <a:latin typeface="Verdana" panose="020B0604030504040204" pitchFamily="34" charset="0"/>
              </a:rPr>
              <a:t>Guide your conversations and support your observations when raising concerns with parents</a:t>
            </a:r>
          </a:p>
          <a:p>
            <a:pPr marL="628650" lvl="1" indent="-171450">
              <a:buFontTx/>
              <a:buChar char="-"/>
            </a:pPr>
            <a:r>
              <a:rPr lang="en-US" dirty="0">
                <a:latin typeface="Verdana" panose="020B0604030504040204" pitchFamily="34" charset="0"/>
              </a:rPr>
              <a:t>Complement developmental screenings by engaging families in monitoring milestones.</a:t>
            </a:r>
          </a:p>
          <a:p>
            <a:pPr marL="171450" indent="-171450">
              <a:buFontTx/>
              <a:buChar char="-"/>
            </a:pPr>
            <a:r>
              <a:rPr lang="en-US" dirty="0"/>
              <a:t>Encouraging families to use milestone checklists and resources at home to monitor their children’s development. </a:t>
            </a:r>
          </a:p>
          <a:p>
            <a:pPr marL="171450" indent="-171450">
              <a:buFontTx/>
              <a:buChar char="-"/>
            </a:pPr>
            <a:r>
              <a:rPr lang="en-US" dirty="0"/>
              <a:t>Helping parents to act on developmental concerns by encouraging them to talk with their child’s healthcare provider and call their state’s early intervention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resource highlighted on the right is an interactive list of developmental skills from AAP. It can help caregivers to learn more about physical developmental delays and includes tips to start conversations with pediatricians. This is a great example of a resource that ECE providers can share with families to support monitoring of milestones at home.</a:t>
            </a:r>
          </a:p>
          <a:p>
            <a:endParaRPr lang="en-US" dirty="0"/>
          </a:p>
          <a:p>
            <a:r>
              <a:rPr lang="en-US" u="sng" dirty="0"/>
              <a:t>Families:</a:t>
            </a:r>
          </a:p>
          <a:p>
            <a:r>
              <a:rPr lang="en-US" dirty="0"/>
              <a:t>As caregivers, you know your children best! You have what it takes to help your children learn and grow. There are a wide variety of free resources out there to help you track your child’s milestones at home. The resource on the left (your baby at 6 months) is from the CDC Milestone Checklists. In addition to checklist documents, there is a CDC Milestone tracker app available in English and Spanish. </a:t>
            </a:r>
          </a:p>
          <a:p>
            <a:endParaRPr lang="en-US" dirty="0"/>
          </a:p>
          <a:p>
            <a:r>
              <a:rPr lang="en-US" dirty="0"/>
              <a:t>The resource highlighted on the right is an interactive list of developmental skills from AAP. It can support you to learn more about physical developmental delays and includes tips to start conversations with your pediatrician if you are concerned about your child’s development. </a:t>
            </a:r>
          </a:p>
          <a:p>
            <a:endParaRPr lang="en-US" dirty="0"/>
          </a:p>
          <a:p>
            <a:endParaRPr lang="en-US" dirty="0"/>
          </a:p>
          <a:p>
            <a:r>
              <a:rPr lang="en-US" dirty="0"/>
              <a:t>Sources: </a:t>
            </a:r>
          </a:p>
          <a:p>
            <a:r>
              <a:rPr lang="en-US" dirty="0"/>
              <a:t>AAP resource: https://www.healthychildren.org/English/MotorDelay/Pages/default.aspx#/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 Milestone Checklist: https://www.cdc.gov/ncbddd/actearly/pdf/LTSAE-Checklist_COMPLIANT_30MCorrection_508.pdf</a:t>
            </a:r>
          </a:p>
          <a:p>
            <a:endParaRPr lang="en-US" dirty="0"/>
          </a:p>
        </p:txBody>
      </p:sp>
      <p:sp>
        <p:nvSpPr>
          <p:cNvPr id="4" name="Slide Number Placeholder 3"/>
          <p:cNvSpPr>
            <a:spLocks noGrp="1"/>
          </p:cNvSpPr>
          <p:nvPr>
            <p:ph type="sldNum" sz="quarter" idx="5"/>
          </p:nvPr>
        </p:nvSpPr>
        <p:spPr/>
        <p:txBody>
          <a:bodyPr/>
          <a:lstStyle/>
          <a:p>
            <a:fld id="{4D8B8D51-BC73-4E36-9620-54233F05B67E}" type="slidenum">
              <a:rPr lang="en-US" smtClean="0"/>
              <a:t>29</a:t>
            </a:fld>
            <a:endParaRPr lang="en-US"/>
          </a:p>
        </p:txBody>
      </p:sp>
    </p:spTree>
    <p:extLst>
      <p:ext uri="{BB962C8B-B14F-4D97-AF65-F5344CB8AC3E}">
        <p14:creationId xmlns:p14="http://schemas.microsoft.com/office/powerpoint/2010/main" val="343333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a:solidFill>
                  <a:schemeClr val="tx1"/>
                </a:solidFill>
                <a:effectLst/>
                <a:ea typeface="+mn-ea"/>
                <a:cs typeface="+mn-cs"/>
              </a:rPr>
              <a:t>Trainer notes:</a:t>
            </a:r>
            <a:endParaRPr lang="en-US" sz="1200" kern="1200">
              <a:solidFill>
                <a:schemeClr val="tx1"/>
              </a:solidFill>
              <a:effectLst/>
              <a:ea typeface="+mn-ea"/>
              <a:cs typeface="+mn-cs"/>
            </a:endParaRPr>
          </a:p>
          <a:p>
            <a:r>
              <a:rPr lang="en-US" sz="1200" kern="1200">
                <a:solidFill>
                  <a:schemeClr val="tx1"/>
                </a:solidFill>
                <a:effectLst/>
                <a:ea typeface="+mn-ea"/>
                <a:cs typeface="+mn-cs"/>
              </a:rPr>
              <a:t>Share objectives for the training with participants. If you do not know those attending your session, this slide could also be used as an opportunity to understand who is in your session, what their role is, and if there are additional things they would like to discuss and take away from the session related to infant and toddler physical activity. </a:t>
            </a:r>
          </a:p>
        </p:txBody>
      </p:sp>
      <p:sp>
        <p:nvSpPr>
          <p:cNvPr id="4" name="Slide Number Placeholder 3"/>
          <p:cNvSpPr>
            <a:spLocks noGrp="1"/>
          </p:cNvSpPr>
          <p:nvPr>
            <p:ph type="sldNum" sz="quarter" idx="5"/>
          </p:nvPr>
        </p:nvSpPr>
        <p:spPr/>
        <p:txBody>
          <a:bodyPr/>
          <a:lstStyle/>
          <a:p>
            <a:fld id="{C9800F51-A61F-4D92-B192-C539CDA04DE2}" type="slidenum">
              <a:rPr lang="en-US" smtClean="0"/>
              <a:t>3</a:t>
            </a:fld>
            <a:endParaRPr lang="en-US"/>
          </a:p>
        </p:txBody>
      </p:sp>
    </p:spTree>
    <p:extLst>
      <p:ext uri="{BB962C8B-B14F-4D97-AF65-F5344CB8AC3E}">
        <p14:creationId xmlns:p14="http://schemas.microsoft.com/office/powerpoint/2010/main" val="616933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Suggested 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caregivers are concerned about a delay in a skill or the child can no longer do a skill, do not wait until the child’s next check up, encourage caregivers to reach out to their pediatrician or physician ASAP.</a:t>
            </a:r>
          </a:p>
          <a:p>
            <a:endParaRPr lang="en-US" dirty="0"/>
          </a:p>
          <a:p>
            <a:r>
              <a:rPr lang="en-US" dirty="0"/>
              <a:t>Resource:</a:t>
            </a:r>
          </a:p>
          <a:p>
            <a:r>
              <a:rPr lang="en-US" dirty="0"/>
              <a:t>Concerned about development? How to get help for your child CDC </a:t>
            </a:r>
          </a:p>
          <a:p>
            <a:r>
              <a:rPr lang="en-US" dirty="0"/>
              <a:t>https://www.cdc.gov/ncbddd/actearly/pdf/help_pdfs/How-to-Get-Help-for-Your-Child_CombinedPDF_EngSpn-2-15-20_508.pdf</a:t>
            </a:r>
          </a:p>
        </p:txBody>
      </p:sp>
      <p:sp>
        <p:nvSpPr>
          <p:cNvPr id="4" name="Slide Number Placeholder 3"/>
          <p:cNvSpPr>
            <a:spLocks noGrp="1"/>
          </p:cNvSpPr>
          <p:nvPr>
            <p:ph type="sldNum" sz="quarter" idx="5"/>
          </p:nvPr>
        </p:nvSpPr>
        <p:spPr/>
        <p:txBody>
          <a:bodyPr/>
          <a:lstStyle/>
          <a:p>
            <a:fld id="{4D8B8D51-BC73-4E36-9620-54233F05B67E}" type="slidenum">
              <a:rPr lang="en-US" smtClean="0"/>
              <a:t>30</a:t>
            </a:fld>
            <a:endParaRPr lang="en-US"/>
          </a:p>
        </p:txBody>
      </p:sp>
    </p:spTree>
    <p:extLst>
      <p:ext uri="{BB962C8B-B14F-4D97-AF65-F5344CB8AC3E}">
        <p14:creationId xmlns:p14="http://schemas.microsoft.com/office/powerpoint/2010/main" val="1337946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4A391-7EB5-2580-EDB6-482D21429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E83C7-A838-1CC6-1890-B943E1ECC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CEAFE-6BD0-F345-84F6-9CB567D547C2}"/>
              </a:ext>
            </a:extLst>
          </p:cNvPr>
          <p:cNvSpPr>
            <a:spLocks noGrp="1"/>
          </p:cNvSpPr>
          <p:nvPr>
            <p:ph type="body" idx="1"/>
          </p:nvPr>
        </p:nvSpPr>
        <p:spPr/>
        <p:txBody>
          <a:bodyPr/>
          <a:lstStyle/>
          <a:p>
            <a:r>
              <a:rPr lang="en-US" b="1" i="1"/>
              <a:t>Trainer notes:</a:t>
            </a:r>
          </a:p>
          <a:p>
            <a:r>
              <a:rPr lang="en-US" b="0" i="1"/>
              <a:t>If your agency or state has websites or materials supporting infant and toddler physical activity, please add slides with relevant content for ECE professionals, families, and caregivers. If you are training in-person and can print, consider sharing a copy per table for print resources.</a:t>
            </a:r>
          </a:p>
          <a:p>
            <a:endParaRPr lang="en-US" b="0"/>
          </a:p>
          <a:p>
            <a:r>
              <a:rPr lang="en-US" b="1"/>
              <a:t>Suggested speaker notes:</a:t>
            </a:r>
          </a:p>
          <a:p>
            <a:r>
              <a:rPr lang="en-US" b="0"/>
              <a:t>ECE professionals, caregivers and families appreciate resources that are easy to access and have information that is relevant to their work and their child’s development. The following slides will share r</a:t>
            </a:r>
            <a:r>
              <a:rPr lang="en-US" sz="1200" kern="1200">
                <a:solidFill>
                  <a:schemeClr val="tx1"/>
                </a:solidFill>
                <a:effectLst/>
                <a:latin typeface="Verdana" panose="020B0604030504040204" pitchFamily="34" charset="0"/>
                <a:ea typeface="+mn-ea"/>
                <a:cs typeface="+mn-cs"/>
              </a:rPr>
              <a:t>eliable resources.  Quality resources are informed by evidence and align with recommended practices. Websites such as HealthyChildren.org from the American Academy of Pediatrics. KidsHealth.org and HealthyKidsHealthyFutures.org from Nemours Children’s Health, and organizations such as the Centers for Disease Control &amp; Prevention, Zero to Three, and Pathways provide trustworthy tools to use in your with ECE professionals, caregivers and families.</a:t>
            </a:r>
            <a:endParaRPr lang="en-US"/>
          </a:p>
          <a:p>
            <a:endParaRPr lang="en-US" b="0"/>
          </a:p>
          <a:p>
            <a:r>
              <a:rPr lang="en-US" b="0"/>
              <a:t>The following slides share free resources to download that support milestone development, ideas for games and activities, and low-cost materials that promote active play. </a:t>
            </a:r>
          </a:p>
        </p:txBody>
      </p:sp>
      <p:sp>
        <p:nvSpPr>
          <p:cNvPr id="4" name="Slide Number Placeholder 3">
            <a:extLst>
              <a:ext uri="{FF2B5EF4-FFF2-40B4-BE49-F238E27FC236}">
                <a16:creationId xmlns:a16="http://schemas.microsoft.com/office/drawing/2014/main" id="{2113C7A3-FBBD-99CA-3037-865B4A28F134}"/>
              </a:ext>
            </a:extLst>
          </p:cNvPr>
          <p:cNvSpPr>
            <a:spLocks noGrp="1"/>
          </p:cNvSpPr>
          <p:nvPr>
            <p:ph type="sldNum" sz="quarter" idx="5"/>
          </p:nvPr>
        </p:nvSpPr>
        <p:spPr/>
        <p:txBody>
          <a:bodyPr/>
          <a:lstStyle/>
          <a:p>
            <a:fld id="{C9800F51-A61F-4D92-B192-C539CDA04DE2}" type="slidenum">
              <a:rPr lang="en-US" smtClean="0"/>
              <a:t>31</a:t>
            </a:fld>
            <a:endParaRPr lang="en-US"/>
          </a:p>
        </p:txBody>
      </p:sp>
    </p:spTree>
    <p:extLst>
      <p:ext uri="{BB962C8B-B14F-4D97-AF65-F5344CB8AC3E}">
        <p14:creationId xmlns:p14="http://schemas.microsoft.com/office/powerpoint/2010/main" val="3385893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0" y="3636803"/>
            <a:ext cx="5653146" cy="5277602"/>
          </a:xfrm>
        </p:spPr>
        <p:txBody>
          <a:bodyPr/>
          <a:lstStyle/>
          <a:p>
            <a:pPr marL="824183" indent="-824183">
              <a:lnSpc>
                <a:spcPts val="1298"/>
              </a:lnSpc>
              <a:spcAft>
                <a:spcPts val="1236"/>
              </a:spcAft>
              <a:tabLst>
                <a:tab pos="824183" algn="l"/>
              </a:tabLst>
            </a:pPr>
            <a:r>
              <a:rPr lang="en-US" b="1">
                <a:solidFill>
                  <a:srgbClr val="00ACBA"/>
                </a:solidFill>
              </a:rPr>
              <a:t>Suggested Speaker Notes:</a:t>
            </a:r>
          </a:p>
          <a:p>
            <a:r>
              <a:rPr lang="en-US"/>
              <a:t>Pathways is an organization specializing in early childhood development and offering free resources and tools to support development. Their resources are developed with and approved by expert pediatric physical and occupational therapists and speech-language pathologists.</a:t>
            </a:r>
          </a:p>
          <a:p>
            <a:r>
              <a:rPr lang="en-US"/>
              <a:t>The brochure and 1-pager listed on the slide are available in several languages and have more information for ECE professionals, caregivers, and families on tummy time.</a:t>
            </a:r>
          </a:p>
          <a:p>
            <a:pPr marL="824183" indent="-824183">
              <a:lnSpc>
                <a:spcPts val="1298"/>
              </a:lnSpc>
              <a:spcAft>
                <a:spcPts val="1236"/>
              </a:spcAft>
              <a:tabLst>
                <a:tab pos="824183" algn="l"/>
              </a:tabLst>
            </a:pPr>
            <a:endParaRPr lang="en-US">
              <a:hlinkClick r:id="rId3"/>
            </a:endParaRPr>
          </a:p>
          <a:p>
            <a:pPr marL="824183" indent="-824183">
              <a:lnSpc>
                <a:spcPts val="1298"/>
              </a:lnSpc>
              <a:spcAft>
                <a:spcPts val="1236"/>
              </a:spcAft>
              <a:tabLst>
                <a:tab pos="824183" algn="l"/>
              </a:tabLst>
            </a:pPr>
            <a:r>
              <a:rPr lang="en-US">
                <a:hlinkClick r:id="rId3"/>
              </a:rPr>
              <a:t>Pathways.org | Tummy Time Brochure</a:t>
            </a:r>
            <a:r>
              <a:rPr lang="en-US"/>
              <a:t> https://pathways.org/print/tummy-time-brochure</a:t>
            </a:r>
          </a:p>
          <a:p>
            <a:pPr marL="824183" indent="-824183">
              <a:lnSpc>
                <a:spcPts val="1298"/>
              </a:lnSpc>
              <a:spcAft>
                <a:spcPts val="1236"/>
              </a:spcAft>
              <a:tabLst>
                <a:tab pos="824183" algn="l"/>
              </a:tabLst>
            </a:pPr>
            <a:r>
              <a:rPr lang="en-US">
                <a:hlinkClick r:id="rId4"/>
              </a:rPr>
              <a:t>Pathways.org | Five Essential Tummy Time Moves, How To Do Tummy Time</a:t>
            </a:r>
            <a:r>
              <a:rPr lang="en-US"/>
              <a:t> https://pathways.org/videos/five-essential-tummy-time-moves-how-to-do-tummy-time</a:t>
            </a:r>
            <a:endParaRPr lang="en-US" b="1" i="1">
              <a:solidFill>
                <a:srgbClr val="00ACBA"/>
              </a:solidFill>
            </a:endParaRPr>
          </a:p>
          <a:p>
            <a:endParaRPr lang="en-US"/>
          </a:p>
        </p:txBody>
      </p:sp>
      <p:sp>
        <p:nvSpPr>
          <p:cNvPr id="5" name="Footer Placeholder 4"/>
          <p:cNvSpPr>
            <a:spLocks noGrp="1"/>
          </p:cNvSpPr>
          <p:nvPr>
            <p:ph type="ftr" sz="quarter" idx="4"/>
          </p:nvPr>
        </p:nvSpPr>
        <p:spPr/>
        <p:txBody>
          <a:bodyPr/>
          <a:lstStyle/>
          <a:p>
            <a:pPr defTabSz="470962">
              <a:defRPr/>
            </a:pPr>
            <a:r>
              <a:rPr lang="en-US" sz="1200" b="1">
                <a:solidFill>
                  <a:prstClr val="black"/>
                </a:solidFill>
              </a:rPr>
              <a:t>PALS: </a:t>
            </a:r>
            <a:r>
              <a:rPr lang="en-US" sz="1200">
                <a:solidFill>
                  <a:prstClr val="black"/>
                </a:solidFill>
              </a:rPr>
              <a:t>Page </a:t>
            </a:r>
            <a:fld id="{9B557D75-8F69-416B-A779-A5D8C6295907}" type="slidenum">
              <a:rPr lang="en-US" sz="1200" b="1">
                <a:solidFill>
                  <a:prstClr val="black"/>
                </a:solidFill>
              </a:rPr>
              <a:pPr defTabSz="470962">
                <a:defRPr/>
              </a:pPr>
              <a:t>32</a:t>
            </a:fld>
            <a:endParaRPr lang="en-US" sz="1900" b="1">
              <a:solidFill>
                <a:prstClr val="black"/>
              </a:solidFill>
            </a:endParaRPr>
          </a:p>
        </p:txBody>
      </p:sp>
      <p:sp>
        <p:nvSpPr>
          <p:cNvPr id="6" name="Header Placeholder 1">
            <a:extLst>
              <a:ext uri="{FF2B5EF4-FFF2-40B4-BE49-F238E27FC236}">
                <a16:creationId xmlns:a16="http://schemas.microsoft.com/office/drawing/2014/main" id="{A606FEF3-080B-43CC-8A50-696367E17073}"/>
              </a:ext>
            </a:extLst>
          </p:cNvPr>
          <p:cNvSpPr>
            <a:spLocks noGrp="1"/>
          </p:cNvSpPr>
          <p:nvPr>
            <p:ph type="hdr" sz="quarter"/>
          </p:nvPr>
        </p:nvSpPr>
        <p:spPr>
          <a:xfrm>
            <a:off x="0" y="175974"/>
            <a:ext cx="5040503" cy="470895"/>
          </a:xfrm>
          <a:prstGeom prst="rect">
            <a:avLst/>
          </a:prstGeom>
        </p:spPr>
        <p:txBody>
          <a:bodyPr vert="horz" lIns="94192" tIns="47096" rIns="94192" bIns="47096" rtlCol="0"/>
          <a:lstStyle>
            <a:lvl1pPr algn="l">
              <a:defRPr sz="1100">
                <a:latin typeface="Gotham" panose="02000504050000020004" pitchFamily="2" charset="0"/>
              </a:defRPr>
            </a:lvl1pPr>
          </a:lstStyle>
          <a:p>
            <a:pPr marL="706443" indent="-706443" defTabSz="470962">
              <a:tabLst>
                <a:tab pos="706443" algn="l"/>
              </a:tabLst>
              <a:defRPr/>
            </a:pPr>
            <a:r>
              <a:rPr lang="en-US">
                <a:solidFill>
                  <a:prstClr val="black"/>
                </a:solidFill>
                <a:latin typeface="Verdana" panose="020B0604030504040204" pitchFamily="34" charset="0"/>
              </a:rPr>
              <a:t>Session 2:	 </a:t>
            </a:r>
            <a:r>
              <a:rPr lang="en-US" b="1">
                <a:solidFill>
                  <a:prstClr val="black"/>
                </a:solidFill>
                <a:latin typeface="Verdana" panose="020B0604030504040204" pitchFamily="34" charset="0"/>
              </a:rPr>
              <a:t>Best practices for physical activity in ECE Settings </a:t>
            </a:r>
            <a:r>
              <a:rPr lang="en-US" b="1">
                <a:solidFill>
                  <a:prstClr val="black"/>
                </a:solidFill>
                <a:latin typeface="Verdana" panose="020B0604030504040204" pitchFamily="34" charset="0"/>
                <a:sym typeface="Symbol" panose="05050102010706020507" pitchFamily="18" charset="2"/>
              </a:rPr>
              <a:t> </a:t>
            </a:r>
            <a:r>
              <a:rPr lang="en-US">
                <a:solidFill>
                  <a:prstClr val="black"/>
                </a:solidFill>
                <a:latin typeface="Verdana" panose="020B0604030504040204" pitchFamily="34" charset="0"/>
                <a:sym typeface="Symbol" panose="05050102010706020507" pitchFamily="18" charset="2"/>
              </a:rPr>
              <a:t>Time and Space</a:t>
            </a:r>
            <a:endParaRPr lang="en-US">
              <a:solidFill>
                <a:prstClr val="black"/>
              </a:solidFill>
              <a:latin typeface="Verdana" panose="020B0604030504040204" pitchFamily="34" charset="0"/>
            </a:endParaRPr>
          </a:p>
        </p:txBody>
      </p:sp>
    </p:spTree>
    <p:extLst>
      <p:ext uri="{BB962C8B-B14F-4D97-AF65-F5344CB8AC3E}">
        <p14:creationId xmlns:p14="http://schemas.microsoft.com/office/powerpoint/2010/main" val="3910042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mn-cs"/>
              </a:rPr>
              <a:t>Suggested 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mn-cs"/>
              </a:rPr>
              <a:t>Tracker app-</a:t>
            </a:r>
            <a:r>
              <a:rPr kumimoji="0" lang="en-US" sz="1200" b="0" i="0" u="none" strike="noStrike" kern="1200" cap="none" spc="0" normalizeH="0" baseline="0" noProof="0" dirty="0">
                <a:ln>
                  <a:noFill/>
                </a:ln>
                <a:solidFill>
                  <a:prstClr val="black"/>
                </a:solidFill>
                <a:effectLst/>
                <a:uLnTx/>
                <a:uFillTx/>
                <a:ea typeface="+mn-ea"/>
                <a:cs typeface="+mn-cs"/>
              </a:rPr>
              <a:t> Families with access to smart phones can </a:t>
            </a:r>
            <a:r>
              <a:rPr lang="en-US" sz="1200" b="0" i="0" kern="1200" dirty="0">
                <a:solidFill>
                  <a:schemeClr val="tx1"/>
                </a:solidFill>
                <a:effectLst/>
                <a:ea typeface="+mn-ea"/>
                <a:cs typeface="+mn-cs"/>
              </a:rPr>
              <a:t>use this free app to track their child’s milestones from age 2 months to 5 years with CDC’s easy-to-use illustrated checklists; get tips from CDC for encouraging your child’s development; and find out what to do if you are ever concerned about how your child is developing.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ea typeface="+mn-ea"/>
                <a:cs typeface="+mn-cs"/>
              </a:rPr>
              <a:t>Checklists- </a:t>
            </a:r>
            <a:r>
              <a:rPr lang="en-US" sz="1200" b="0" i="0" kern="1200" dirty="0">
                <a:solidFill>
                  <a:schemeClr val="tx1"/>
                </a:solidFill>
                <a:effectLst/>
                <a:ea typeface="+mn-ea"/>
                <a:cs typeface="+mn-cs"/>
              </a:rPr>
              <a:t>The CDC checklists, 2 months through 5 years, were updated in 2022 and are available to download in 13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ea typeface="+mn-ea"/>
                <a:cs typeface="+mn-cs"/>
              </a:rPr>
              <a:t>Also available on their website is a </a:t>
            </a:r>
            <a:r>
              <a:rPr lang="en-US" sz="1200" b="1" i="0" kern="1200" dirty="0">
                <a:solidFill>
                  <a:schemeClr val="tx1"/>
                </a:solidFill>
                <a:effectLst/>
                <a:ea typeface="+mn-ea"/>
                <a:cs typeface="+mn-cs"/>
              </a:rPr>
              <a:t>Photo &amp; Video Library</a:t>
            </a:r>
            <a:r>
              <a:rPr lang="en-US" sz="1200" b="0" i="0" kern="1200" dirty="0">
                <a:solidFill>
                  <a:schemeClr val="tx1"/>
                </a:solidFill>
                <a:effectLst/>
                <a:ea typeface="+mn-ea"/>
                <a:cs typeface="+mn-cs"/>
              </a:rPr>
              <a:t>. Many of the photos and videos in today’s presentation are from the 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ea typeface="+mn-ea"/>
                <a:cs typeface="+mn-cs"/>
              </a:rPr>
              <a:t>Also available on the CDC milestone website are </a:t>
            </a:r>
            <a:r>
              <a:rPr kumimoji="0" lang="en-US" sz="1200" b="1" i="0" u="none" strike="noStrike" kern="1200" cap="none" spc="0" normalizeH="0" baseline="0" noProof="0" dirty="0">
                <a:ln>
                  <a:noFill/>
                </a:ln>
                <a:solidFill>
                  <a:prstClr val="black"/>
                </a:solidFill>
                <a:effectLst/>
                <a:uLnTx/>
                <a:uFillTx/>
                <a:ea typeface="+mn-ea"/>
                <a:cs typeface="+mn-cs"/>
              </a:rPr>
              <a:t>Books for families </a:t>
            </a:r>
            <a:r>
              <a:rPr kumimoji="0" lang="en-US" sz="1200" b="0" i="0" u="none" strike="noStrike" kern="1200" cap="none" spc="0" normalizeH="0" baseline="0" noProof="0" dirty="0">
                <a:ln>
                  <a:noFill/>
                </a:ln>
                <a:solidFill>
                  <a:prstClr val="black"/>
                </a:solidFill>
                <a:effectLst/>
                <a:uLnTx/>
                <a:uFillTx/>
                <a:ea typeface="+mn-ea"/>
                <a:cs typeface="+mn-cs"/>
              </a:rPr>
              <a:t>and caregivers. These short stories are designed for those caring for 1-, 2- and 3-year-olds. In the stories the characters are displaying the milestones for a specific age. Tips on each page help caregivers identify ways to help their child develop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CDC's Developmental Milestones | Learn the Signs. Act Early. | CDC</a:t>
            </a:r>
            <a:r>
              <a:rPr lang="en-US" dirty="0"/>
              <a:t>  https://www.cdc.gov/act-early/milestones/?CDC_AAref_Val=https://www.cdc.gov/ncbddd/actearly/milestones/index.html</a:t>
            </a:r>
            <a:endParaRPr lang="en-US" b="0" dirty="0"/>
          </a:p>
        </p:txBody>
      </p:sp>
      <p:sp>
        <p:nvSpPr>
          <p:cNvPr id="4" name="Slide Number Placeholder 3"/>
          <p:cNvSpPr>
            <a:spLocks noGrp="1"/>
          </p:cNvSpPr>
          <p:nvPr>
            <p:ph type="sldNum" sz="quarter" idx="5"/>
          </p:nvPr>
        </p:nvSpPr>
        <p:spPr/>
        <p:txBody>
          <a:bodyPr/>
          <a:lstStyle/>
          <a:p>
            <a:fld id="{C9800F51-A61F-4D92-B192-C539CDA04DE2}" type="slidenum">
              <a:rPr lang="en-US" smtClean="0"/>
              <a:t>33</a:t>
            </a:fld>
            <a:endParaRPr lang="en-US"/>
          </a:p>
        </p:txBody>
      </p:sp>
    </p:spTree>
    <p:extLst>
      <p:ext uri="{BB962C8B-B14F-4D97-AF65-F5344CB8AC3E}">
        <p14:creationId xmlns:p14="http://schemas.microsoft.com/office/powerpoint/2010/main" val="765352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Trainer notes:</a:t>
            </a:r>
            <a:br>
              <a:rPr lang="en-US" b="1" i="1"/>
            </a:br>
            <a:r>
              <a:rPr lang="en-US" b="0" i="1"/>
              <a:t>This document can be found in the Facilitator Guide.</a:t>
            </a:r>
          </a:p>
          <a:p>
            <a:endParaRPr lang="en-US" b="0"/>
          </a:p>
          <a:p>
            <a:r>
              <a:rPr lang="en-US" b="1"/>
              <a:t>Suggested speaker notes:</a:t>
            </a:r>
            <a:br>
              <a:rPr lang="en-US" b="1"/>
            </a:br>
            <a:r>
              <a:rPr lang="en-US"/>
              <a:t>This document developed by the Nemours PALS team has activities for children birth to 8. </a:t>
            </a:r>
          </a:p>
        </p:txBody>
      </p:sp>
      <p:sp>
        <p:nvSpPr>
          <p:cNvPr id="4" name="Slide Number Placeholder 3"/>
          <p:cNvSpPr>
            <a:spLocks noGrp="1"/>
          </p:cNvSpPr>
          <p:nvPr>
            <p:ph type="sldNum" sz="quarter" idx="5"/>
          </p:nvPr>
        </p:nvSpPr>
        <p:spPr/>
        <p:txBody>
          <a:bodyPr/>
          <a:lstStyle/>
          <a:p>
            <a:fld id="{C9800F51-A61F-4D92-B192-C539CDA04DE2}" type="slidenum">
              <a:rPr lang="en-US" smtClean="0"/>
              <a:pPr/>
              <a:t>34</a:t>
            </a:fld>
            <a:endParaRPr lang="en-US"/>
          </a:p>
        </p:txBody>
      </p:sp>
    </p:spTree>
    <p:extLst>
      <p:ext uri="{BB962C8B-B14F-4D97-AF65-F5344CB8AC3E}">
        <p14:creationId xmlns:p14="http://schemas.microsoft.com/office/powerpoint/2010/main" val="638843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speaker notes:</a:t>
            </a:r>
          </a:p>
          <a:p>
            <a:r>
              <a:rPr lang="en-US"/>
              <a:t>Active for Life is a Canadian non-profit organization that promotes physical literacy. The website has blog posts, activity lists and articles that help caregivers support development. The site shown is a tool that allows caregivers to enter the age of the child and a motor skill, and a list of activities and games is generated.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Active For Life – Where parents go for their kids' health and success</a:t>
            </a:r>
            <a:r>
              <a:rPr lang="en-US"/>
              <a:t> </a:t>
            </a:r>
            <a:r>
              <a:rPr lang="en-US" b="0"/>
              <a:t>https://activeforlife.com/</a:t>
            </a:r>
          </a:p>
          <a:p>
            <a:endParaRPr lang="en-US"/>
          </a:p>
        </p:txBody>
      </p:sp>
      <p:sp>
        <p:nvSpPr>
          <p:cNvPr id="4" name="Slide Number Placeholder 3"/>
          <p:cNvSpPr>
            <a:spLocks noGrp="1"/>
          </p:cNvSpPr>
          <p:nvPr>
            <p:ph type="sldNum" sz="quarter" idx="5"/>
          </p:nvPr>
        </p:nvSpPr>
        <p:spPr/>
        <p:txBody>
          <a:bodyPr/>
          <a:lstStyle/>
          <a:p>
            <a:fld id="{C9800F51-A61F-4D92-B192-C539CDA04DE2}" type="slidenum">
              <a:rPr lang="en-US" smtClean="0"/>
              <a:t>35</a:t>
            </a:fld>
            <a:endParaRPr lang="en-US"/>
          </a:p>
        </p:txBody>
      </p:sp>
    </p:spTree>
    <p:extLst>
      <p:ext uri="{BB962C8B-B14F-4D97-AF65-F5344CB8AC3E}">
        <p14:creationId xmlns:p14="http://schemas.microsoft.com/office/powerpoint/2010/main" val="2327537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speaker notes:</a:t>
            </a:r>
          </a:p>
          <a:p>
            <a:r>
              <a:rPr lang="en-US" dirty="0"/>
              <a:t>Be Active Kids! Is a program of the Blue Cross and Blue Shield of North Carolina Foundation. The website has over two dozen 1-pagers with activities for young children using low-cost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2"/>
                </a:solidFill>
                <a:latin typeface="Verdana" panose="020B0604030504040204" pitchFamily="34" charset="0"/>
                <a:ea typeface="Verdana" panose="020B0604030504040204" pitchFamily="34" charset="0"/>
              </a:rPr>
              <a:t>http://www.beactivekids.org/resources/handouts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chemeClr val="tx2"/>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chemeClr val="tx2"/>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2"/>
              </a:solidFill>
              <a:latin typeface="Verdana" panose="020B0604030504040204" pitchFamily="34" charset="0"/>
              <a:ea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36</a:t>
            </a:fld>
            <a:endParaRPr lang="en-US"/>
          </a:p>
        </p:txBody>
      </p:sp>
    </p:spTree>
    <p:extLst>
      <p:ext uri="{BB962C8B-B14F-4D97-AF65-F5344CB8AC3E}">
        <p14:creationId xmlns:p14="http://schemas.microsoft.com/office/powerpoint/2010/main" val="1336669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speaker notes:</a:t>
            </a:r>
          </a:p>
          <a:p>
            <a:r>
              <a:rPr lang="en-US" sz="1200" b="0" i="0" kern="1200">
                <a:solidFill>
                  <a:schemeClr val="tx1"/>
                </a:solidFill>
                <a:effectLst/>
                <a:ea typeface="+mn-ea"/>
                <a:cs typeface="+mn-cs"/>
              </a:rPr>
              <a:t>KIDDO </a:t>
            </a:r>
            <a:r>
              <a:rPr lang="en-US" sz="1200" b="0" i="1" kern="1200">
                <a:solidFill>
                  <a:schemeClr val="tx1"/>
                </a:solidFill>
                <a:effectLst/>
                <a:ea typeface="+mn-ea"/>
                <a:cs typeface="+mn-cs"/>
              </a:rPr>
              <a:t>(pronounced kid-oh)</a:t>
            </a:r>
            <a:r>
              <a:rPr lang="en-US" sz="1200" b="0" i="0" kern="1200">
                <a:solidFill>
                  <a:schemeClr val="tx1"/>
                </a:solidFill>
                <a:effectLst/>
                <a:ea typeface="+mn-ea"/>
                <a:cs typeface="+mn-cs"/>
              </a:rPr>
              <a:t> was born from exercise and sports science research at The University of Western Australia. Kiddo shares research based online resources and tools that support families, ECE professionals, and teachers to deliver physical literacy programs to children. Activities all designed to nurture a love of physical activity that will last a lifetime. While some resources require a subscription, many KIDDO resources and videos are free.</a:t>
            </a:r>
            <a:endParaRPr lang="en-US" b="1"/>
          </a:p>
          <a:p>
            <a:endParaRPr lang="en-US"/>
          </a:p>
          <a:p>
            <a:r>
              <a:rPr lang="en-US"/>
              <a:t>https://kiddo.edu.au/</a:t>
            </a:r>
          </a:p>
        </p:txBody>
      </p:sp>
      <p:sp>
        <p:nvSpPr>
          <p:cNvPr id="4" name="Slide Number Placeholder 3"/>
          <p:cNvSpPr>
            <a:spLocks noGrp="1"/>
          </p:cNvSpPr>
          <p:nvPr>
            <p:ph type="sldNum" sz="quarter" idx="5"/>
          </p:nvPr>
        </p:nvSpPr>
        <p:spPr/>
        <p:txBody>
          <a:bodyPr/>
          <a:lstStyle/>
          <a:p>
            <a:fld id="{C9800F51-A61F-4D92-B192-C539CDA04DE2}" type="slidenum">
              <a:rPr lang="en-US" smtClean="0"/>
              <a:t>37</a:t>
            </a:fld>
            <a:endParaRPr lang="en-US"/>
          </a:p>
        </p:txBody>
      </p:sp>
    </p:spTree>
    <p:extLst>
      <p:ext uri="{BB962C8B-B14F-4D97-AF65-F5344CB8AC3E}">
        <p14:creationId xmlns:p14="http://schemas.microsoft.com/office/powerpoint/2010/main" val="3021626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speaker notes:</a:t>
            </a:r>
          </a:p>
          <a:p>
            <a:r>
              <a:rPr lang="en-US"/>
              <a:t>Let’s look back at the objectives for today’s session.</a:t>
            </a:r>
          </a:p>
          <a:p>
            <a:pPr marL="228600" indent="-228600">
              <a:buAutoNum type="arabicPeriod"/>
            </a:pPr>
            <a:r>
              <a:rPr lang="en-US"/>
              <a:t>We started with a focus on the benefits of active play for infants and toddlers. Our content discussed the many health benefits and physical literacy. Science continues to explore and understand how physical activity impacts both physical health, mental health, the brain, and our social health.</a:t>
            </a:r>
          </a:p>
          <a:p>
            <a:pPr marL="228600" indent="-228600">
              <a:buAutoNum type="arabicPeriod"/>
            </a:pPr>
            <a:r>
              <a:rPr lang="en-US"/>
              <a:t>Objective two covered fundamental movement skills. There are three categories of skills. Skills typically appear in a predictable order when a child’s body is ready and mature enough for the skill. The previous skills learned help support development of the next skill. When children is confident with a skill, they can move on to more complex skills. Young children need lots of freedom of movement while supervised to develop skills.</a:t>
            </a:r>
          </a:p>
          <a:p>
            <a:pPr marL="228600" indent="-228600">
              <a:buAutoNum type="arabicPeriod"/>
            </a:pPr>
            <a:r>
              <a:rPr lang="en-US"/>
              <a:t>Next, we covered the motor milestones from birth to 30 months and how to support families with concerns about developmental delays. </a:t>
            </a:r>
            <a:r>
              <a:rPr lang="en-US" b="0"/>
              <a:t>                                                                                                                  </a:t>
            </a:r>
            <a:r>
              <a:rPr lang="en-US" b="1"/>
              <a:t>What are you taking away from this piece?</a:t>
            </a:r>
          </a:p>
          <a:p>
            <a:pPr marL="228600" indent="-228600">
              <a:buAutoNum type="arabicPeriod"/>
            </a:pPr>
            <a:r>
              <a:rPr lang="en-US"/>
              <a:t>Finally, we covered quality resources to share in your role working with caregivers. </a:t>
            </a:r>
          </a:p>
        </p:txBody>
      </p:sp>
      <p:sp>
        <p:nvSpPr>
          <p:cNvPr id="4" name="Slide Number Placeholder 3"/>
          <p:cNvSpPr>
            <a:spLocks noGrp="1"/>
          </p:cNvSpPr>
          <p:nvPr>
            <p:ph type="sldNum" sz="quarter" idx="5"/>
          </p:nvPr>
        </p:nvSpPr>
        <p:spPr/>
        <p:txBody>
          <a:bodyPr/>
          <a:lstStyle/>
          <a:p>
            <a:fld id="{C9800F51-A61F-4D92-B192-C539CDA04DE2}" type="slidenum">
              <a:rPr lang="en-US" smtClean="0"/>
              <a:pPr/>
              <a:t>38</a:t>
            </a:fld>
            <a:endParaRPr lang="en-US"/>
          </a:p>
        </p:txBody>
      </p:sp>
    </p:spTree>
    <p:extLst>
      <p:ext uri="{BB962C8B-B14F-4D97-AF65-F5344CB8AC3E}">
        <p14:creationId xmlns:p14="http://schemas.microsoft.com/office/powerpoint/2010/main" val="42478261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Trainer notes:</a:t>
            </a:r>
          </a:p>
          <a:p>
            <a:r>
              <a:rPr lang="en-US" i="1"/>
              <a:t>To close your session, ask participants to share one resource discussed that they will explore or use with caregivers and ECE professionals. </a:t>
            </a:r>
          </a:p>
          <a:p>
            <a:r>
              <a:rPr lang="en-US" i="1"/>
              <a:t>Encourage participants to also share other resources they have found useful related to motor skills and to raise any questions. </a:t>
            </a:r>
          </a:p>
        </p:txBody>
      </p:sp>
      <p:sp>
        <p:nvSpPr>
          <p:cNvPr id="4" name="Slide Number Placeholder 3"/>
          <p:cNvSpPr>
            <a:spLocks noGrp="1"/>
          </p:cNvSpPr>
          <p:nvPr>
            <p:ph type="sldNum" sz="quarter" idx="5"/>
          </p:nvPr>
        </p:nvSpPr>
        <p:spPr/>
        <p:txBody>
          <a:bodyPr/>
          <a:lstStyle/>
          <a:p>
            <a:fld id="{C9800F51-A61F-4D92-B192-C539CDA04DE2}" type="slidenum">
              <a:rPr lang="en-US" smtClean="0"/>
              <a:t>39</a:t>
            </a:fld>
            <a:endParaRPr lang="en-US"/>
          </a:p>
        </p:txBody>
      </p:sp>
    </p:spTree>
    <p:extLst>
      <p:ext uri="{BB962C8B-B14F-4D97-AF65-F5344CB8AC3E}">
        <p14:creationId xmlns:p14="http://schemas.microsoft.com/office/powerpoint/2010/main" val="2704643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i="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t>Trainer notes:</a:t>
            </a:r>
            <a:br>
              <a:rPr lang="en-US" sz="1200" i="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br>
            <a:r>
              <a:rPr lang="en-US" sz="1200" kern="1200" dirty="0">
                <a:effectLst/>
                <a:latin typeface="Verdana" panose="020B0604030504040204" pitchFamily="34" charset="0"/>
                <a:ea typeface="Verdana" panose="020B0604030504040204" pitchFamily="34" charset="0"/>
                <a:cs typeface="Aptos" panose="020B0004020202020204" pitchFamily="34" charset="0"/>
              </a:rPr>
              <a:t>This is a suggested opening activity for the training session. The speaker notes suggest doing this as a large group activity. Depending on the group size, this activity could also be facilitated in small groups or breakout groups if training virtually. If you choose to do small groups, ask each group to be prepared to share something from their discussion with the larger group as a debrief.</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Aptos" panose="020B000402020202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t>Suggested speaker notes</a:t>
            </a:r>
            <a:r>
              <a:rPr lang="en-US" sz="1200" b="1" kern="1200" dirty="0">
                <a:effectLst/>
                <a:latin typeface="Verdana" panose="020B0604030504040204" pitchFamily="34" charset="0"/>
                <a:ea typeface="Verdana" panose="020B0604030504040204" pitchFamily="34" charset="0"/>
                <a:cs typeface="Aptos" panose="020B0004020202020204" pitchFamily="34" charset="0"/>
              </a:rPr>
              <a:t>:</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pPr>
            <a:r>
              <a:rPr lang="en-US" sz="1200" kern="1200" dirty="0">
                <a:effectLst/>
                <a:latin typeface="Verdana" panose="020B0604030504040204" pitchFamily="34" charset="0"/>
                <a:ea typeface="Verdana" panose="020B0604030504040204" pitchFamily="34" charset="0"/>
                <a:cs typeface="Aptos" panose="020B0004020202020204" pitchFamily="34" charset="0"/>
              </a:rPr>
              <a:t>For our opening activity we will be watching a brief video (3:21). After the video we will go around the room with everyone introducing themselves, sharing where they are from, and sharing one sentence about what stood out for them as they watched the infant engage in physical activity.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pP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pPr>
            <a:r>
              <a:rPr lang="en-US" dirty="0"/>
              <a:t>Video Link: </a:t>
            </a:r>
            <a:r>
              <a:rPr lang="en-US" dirty="0">
                <a:hlinkClick r:id="rId3"/>
              </a:rPr>
              <a:t>Rolling - Feldenkrais with Baby Liv – YouTube</a:t>
            </a:r>
            <a:r>
              <a:rPr lang="en-US" dirty="0"/>
              <a:t>   https://www.youtube.com/watch?v=D9Ko7U1pLlg&amp;t=5s</a:t>
            </a:r>
          </a:p>
        </p:txBody>
      </p:sp>
      <p:sp>
        <p:nvSpPr>
          <p:cNvPr id="4" name="Slide Number Placeholder 3"/>
          <p:cNvSpPr>
            <a:spLocks noGrp="1"/>
          </p:cNvSpPr>
          <p:nvPr>
            <p:ph type="sldNum" sz="quarter" idx="5"/>
          </p:nvPr>
        </p:nvSpPr>
        <p:spPr/>
        <p:txBody>
          <a:bodyPr/>
          <a:lstStyle/>
          <a:p>
            <a:fld id="{C9800F51-A61F-4D92-B192-C539CDA04DE2}" type="slidenum">
              <a:rPr lang="en-US" smtClean="0"/>
              <a:t>4</a:t>
            </a:fld>
            <a:endParaRPr lang="en-US"/>
          </a:p>
        </p:txBody>
      </p:sp>
    </p:spTree>
    <p:extLst>
      <p:ext uri="{BB962C8B-B14F-4D97-AF65-F5344CB8AC3E}">
        <p14:creationId xmlns:p14="http://schemas.microsoft.com/office/powerpoint/2010/main" val="896727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Trainer notes:</a:t>
            </a:r>
          </a:p>
          <a:p>
            <a:r>
              <a:rPr lang="en-US"/>
              <a:t>Close your session with a thank you and sharing your contact information. </a:t>
            </a:r>
          </a:p>
        </p:txBody>
      </p:sp>
      <p:sp>
        <p:nvSpPr>
          <p:cNvPr id="4" name="Slide Number Placeholder 3"/>
          <p:cNvSpPr>
            <a:spLocks noGrp="1"/>
          </p:cNvSpPr>
          <p:nvPr>
            <p:ph type="sldNum" sz="quarter" idx="5"/>
          </p:nvPr>
        </p:nvSpPr>
        <p:spPr/>
        <p:txBody>
          <a:bodyPr/>
          <a:lstStyle/>
          <a:p>
            <a:fld id="{C9800F51-A61F-4D92-B192-C539CDA04DE2}" type="slidenum">
              <a:rPr lang="en-US" smtClean="0"/>
              <a:t>40</a:t>
            </a:fld>
            <a:endParaRPr lang="en-US"/>
          </a:p>
        </p:txBody>
      </p:sp>
    </p:spTree>
    <p:extLst>
      <p:ext uri="{BB962C8B-B14F-4D97-AF65-F5344CB8AC3E}">
        <p14:creationId xmlns:p14="http://schemas.microsoft.com/office/powerpoint/2010/main" val="2162674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ea typeface="+mn-ea"/>
                <a:cs typeface="+mn-cs"/>
              </a:rPr>
              <a:t>Suggested speaker notes:</a:t>
            </a:r>
          </a:p>
          <a:p>
            <a:pPr marL="0" marR="0">
              <a:lnSpc>
                <a:spcPct val="107000"/>
              </a:lnSpc>
              <a:spcAft>
                <a:spcPts val="800"/>
              </a:spcAft>
              <a:buNone/>
            </a:pPr>
            <a:r>
              <a:rPr lang="en-US" sz="1200" kern="1200">
                <a:effectLst/>
                <a:latin typeface="Verdana" panose="020B0604030504040204" pitchFamily="34" charset="0"/>
                <a:ea typeface="Verdana" panose="020B0604030504040204" pitchFamily="34" charset="0"/>
                <a:cs typeface="Calibri" panose="020F0502020204030204" pitchFamily="34" charset="0"/>
              </a:rPr>
              <a:t>Science continues to find more benefits to humans from being physically active. Our session content will highlight the health benefits and the link to physical literacy. Links between physical activity, social-emotional learning, and mental health are also important to both young children and their caregivers</a:t>
            </a:r>
            <a:r>
              <a:rPr lang="en-US" sz="1400" kern="1200">
                <a:effectLst/>
                <a:ea typeface="Verdana" panose="020B0604030504040204" pitchFamily="34" charset="0"/>
                <a:cs typeface="Calibri" panose="020F0502020204030204" pitchFamily="34" charset="0"/>
              </a:rPr>
              <a:t>.</a:t>
            </a:r>
            <a:endParaRPr lang="en-US" sz="1200" kern="100">
              <a:effectLst/>
              <a:ea typeface="Verdana" panose="020B0604030504040204" pitchFamily="34" charset="0"/>
              <a:cs typeface="Times New Roman" panose="02020603050405020304" pitchFamily="18" charset="0"/>
            </a:endParaRPr>
          </a:p>
          <a:p>
            <a:pPr marL="0" marR="0">
              <a:lnSpc>
                <a:spcPct val="107000"/>
              </a:lnSpc>
              <a:spcAft>
                <a:spcPts val="800"/>
              </a:spcAft>
            </a:pPr>
            <a:br>
              <a:rPr lang="en-US" sz="1400" kern="1200">
                <a:effectLst/>
                <a:ea typeface="Verdana" panose="020B0604030504040204" pitchFamily="34" charset="0"/>
                <a:cs typeface="Aptos" panose="020B0004020202020204" pitchFamily="34" charset="0"/>
              </a:rPr>
            </a:br>
            <a:r>
              <a:rPr lang="en-US" sz="1400" kern="1200">
                <a:effectLst/>
                <a:ea typeface="Verdana" panose="020B0604030504040204" pitchFamily="34" charset="0"/>
                <a:cs typeface="Aptos" panose="020B0004020202020204" pitchFamily="34" charset="0"/>
              </a:rPr>
              <a:t> </a:t>
            </a:r>
            <a:endParaRPr lang="en-US" sz="1200" kern="100">
              <a:effectLst/>
              <a:ea typeface="Verdana" panose="020B060403050404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9800F51-A61F-4D92-B192-C539CDA04DE2}" type="slidenum">
              <a:rPr lang="en-US" smtClean="0"/>
              <a:t>5</a:t>
            </a:fld>
            <a:endParaRPr lang="en-US"/>
          </a:p>
        </p:txBody>
      </p:sp>
    </p:spTree>
    <p:extLst>
      <p:ext uri="{BB962C8B-B14F-4D97-AF65-F5344CB8AC3E}">
        <p14:creationId xmlns:p14="http://schemas.microsoft.com/office/powerpoint/2010/main" val="378032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kern="1200" dirty="0">
                <a:solidFill>
                  <a:srgbClr val="309C8A"/>
                </a:solidFill>
                <a:effectLst/>
                <a:latin typeface="Verdana" panose="020B0604030504040204" pitchFamily="34" charset="0"/>
                <a:ea typeface="Verdana" panose="020B0604030504040204" pitchFamily="34" charset="0"/>
                <a:cs typeface="Aptos" panose="020B0004020202020204" pitchFamily="34" charset="0"/>
              </a:rPr>
              <a:t>Suggested speaker notes: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Aptos" panose="020B0004020202020204" pitchFamily="34" charset="0"/>
              </a:rPr>
              <a:t>The image on the slide depicts many health benefits of physical activity for children. These include improved brain health, increased bone density and strength, better blood sugar levels, and improved attention and memory. For infants and toddlers, active play is a chance to engage with caregivers and provides opportunities to build social emotional skills.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dirty="0">
                <a:effectLst/>
                <a:latin typeface="Verdana" panose="020B0604030504040204" pitchFamily="34" charset="0"/>
                <a:ea typeface="Verdana" panose="020B0604030504040204" pitchFamily="34" charset="0"/>
                <a:cs typeface="Aptos" panose="020B000402020202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dirty="0">
                <a:effectLst/>
                <a:latin typeface="Verdana" panose="020B0604030504040204" pitchFamily="34" charset="0"/>
                <a:ea typeface="Verdana" panose="020B0604030504040204" pitchFamily="34" charset="0"/>
                <a:cs typeface="Aptos" panose="020B0004020202020204" pitchFamily="34" charset="0"/>
              </a:rPr>
              <a:t>Optional large group discussion:</a:t>
            </a:r>
            <a:r>
              <a:rPr lang="en-US" sz="1200" kern="1200" dirty="0">
                <a:effectLst/>
                <a:latin typeface="Verdana" panose="020B0604030504040204" pitchFamily="34" charset="0"/>
                <a:ea typeface="Verdana" panose="020B0604030504040204" pitchFamily="34" charset="0"/>
                <a:cs typeface="Aptos" panose="020B0004020202020204" pitchFamily="34" charset="0"/>
              </a:rPr>
              <a:t> Which benefits do you notice in the children you care for after active play? </a:t>
            </a:r>
          </a:p>
          <a:p>
            <a:pPr marL="0" marR="0">
              <a:lnSpc>
                <a:spcPct val="107000"/>
              </a:lnSpc>
              <a:spcAft>
                <a:spcPts val="800"/>
              </a:spcAft>
              <a:buNone/>
            </a:pPr>
            <a:endParaRPr lang="en-US" sz="1200" b="1" i="1" kern="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i="1" kern="1200" dirty="0">
                <a:effectLst/>
                <a:latin typeface="Verdana" panose="020B0604030504040204" pitchFamily="34" charset="0"/>
                <a:ea typeface="Verdana" panose="020B0604030504040204" pitchFamily="34" charset="0"/>
                <a:cs typeface="Times New Roman" panose="02020603050405020304" pitchFamily="18" charset="0"/>
              </a:rPr>
              <a:t>Trainer notes:</a:t>
            </a: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Times New Roman" panose="02020603050405020304" pitchFamily="18" charset="0"/>
              </a:rPr>
              <a:t>The image on the slide can be used as a handout. It is available to download at https://www.cdc.gov/physical-activity-basics/health-benefits/children.html</a:t>
            </a:r>
            <a:endParaRPr lang="en-US" sz="1200" i="1" kern="100" dirty="0">
              <a:effectLst/>
              <a:ea typeface="Verdana" panose="020B0604030504040204" pitchFamily="34" charset="0"/>
              <a:cs typeface="Times New Roman" panose="02020603050405020304" pitchFamily="18" charset="0"/>
            </a:endParaRPr>
          </a:p>
          <a:p>
            <a:pPr marL="0" marR="0">
              <a:lnSpc>
                <a:spcPct val="107000"/>
              </a:lnSpc>
              <a:spcAft>
                <a:spcPts val="800"/>
              </a:spcAft>
            </a:pPr>
            <a:r>
              <a:rPr lang="en-US" sz="1200" i="1" kern="1200" dirty="0">
                <a:effectLst/>
                <a:latin typeface="Verdana" panose="020B0604030504040204" pitchFamily="34" charset="0"/>
                <a:ea typeface="Verdana" panose="020B0604030504040204" pitchFamily="34" charset="0"/>
                <a:cs typeface="Aptos" panose="020B0004020202020204" pitchFamily="34" charset="0"/>
              </a:rPr>
              <a:t> </a:t>
            </a:r>
            <a:endParaRPr lang="en-US" sz="1200" i="1" kern="100" dirty="0">
              <a:effectLst/>
              <a:ea typeface="Verdana" panose="020B0604030504040204" pitchFamily="34" charset="0"/>
              <a:cs typeface="Times New Roman" panose="02020603050405020304" pitchFamily="18" charset="0"/>
            </a:endParaRPr>
          </a:p>
          <a:p>
            <a:endParaRPr lang="en-US" b="0" i="1" dirty="0"/>
          </a:p>
          <a:p>
            <a:endParaRPr lang="en-US" b="0" i="1" dirty="0"/>
          </a:p>
          <a:p>
            <a:endParaRPr lang="en-US" dirty="0"/>
          </a:p>
        </p:txBody>
      </p:sp>
      <p:sp>
        <p:nvSpPr>
          <p:cNvPr id="4" name="Slide Number Placeholder 3"/>
          <p:cNvSpPr>
            <a:spLocks noGrp="1"/>
          </p:cNvSpPr>
          <p:nvPr>
            <p:ph type="sldNum" sz="quarter" idx="5"/>
          </p:nvPr>
        </p:nvSpPr>
        <p:spPr/>
        <p:txBody>
          <a:bodyPr/>
          <a:lstStyle/>
          <a:p>
            <a:fld id="{C9800F51-A61F-4D92-B192-C539CDA04DE2}" type="slidenum">
              <a:rPr lang="en-US" smtClean="0"/>
              <a:t>6</a:t>
            </a:fld>
            <a:endParaRPr lang="en-US"/>
          </a:p>
        </p:txBody>
      </p:sp>
    </p:spTree>
    <p:extLst>
      <p:ext uri="{BB962C8B-B14F-4D97-AF65-F5344CB8AC3E}">
        <p14:creationId xmlns:p14="http://schemas.microsoft.com/office/powerpoint/2010/main" val="1461436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i="1" kern="1200">
                <a:solidFill>
                  <a:srgbClr val="309C8A"/>
                </a:solidFill>
                <a:effectLst/>
                <a:latin typeface="Verdana" panose="020B0604030504040204" pitchFamily="34" charset="0"/>
                <a:ea typeface="Verdana" panose="020B0604030504040204" pitchFamily="34" charset="0"/>
                <a:cs typeface="Aptos" panose="020B0004020202020204" pitchFamily="34" charset="0"/>
              </a:rPr>
              <a:t>Trainer notes:</a:t>
            </a:r>
            <a:endParaRPr lang="en-US" sz="1200" kern="10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a:effectLst/>
                <a:latin typeface="Verdana" panose="020B0604030504040204" pitchFamily="34" charset="0"/>
                <a:ea typeface="Verdana" panose="020B0604030504040204" pitchFamily="34" charset="0"/>
                <a:cs typeface="Aptos" panose="020B0004020202020204" pitchFamily="34" charset="0"/>
              </a:rPr>
              <a:t>Read the slide aloud or give your participants a few moments to read the slide and consider the definition</a:t>
            </a:r>
            <a:r>
              <a:rPr lang="en-US" sz="1200" i="1" kern="1200">
                <a:solidFill>
                  <a:srgbClr val="309C8A"/>
                </a:solidFill>
                <a:effectLst/>
                <a:latin typeface="Verdana" panose="020B0604030504040204" pitchFamily="34" charset="0"/>
                <a:ea typeface="Verdana" panose="020B0604030504040204" pitchFamily="34" charset="0"/>
                <a:cs typeface="Aptos" panose="020B0004020202020204" pitchFamily="34" charset="0"/>
              </a:rPr>
              <a:t>. </a:t>
            </a:r>
            <a:endParaRPr lang="en-US" sz="1200" kern="10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a:effectLst/>
                <a:latin typeface="Verdana" panose="020B0604030504040204" pitchFamily="34" charset="0"/>
                <a:ea typeface="Verdana" panose="020B0604030504040204" pitchFamily="34" charset="0"/>
                <a:cs typeface="Aptos" panose="020B0004020202020204" pitchFamily="34" charset="0"/>
              </a:rPr>
              <a:t> </a:t>
            </a:r>
            <a:endParaRPr lang="en-US" sz="1200" kern="10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b="1" kern="1200">
                <a:solidFill>
                  <a:srgbClr val="309C8A"/>
                </a:solidFill>
                <a:effectLst/>
                <a:latin typeface="Verdana" panose="020B0604030504040204" pitchFamily="34" charset="0"/>
                <a:ea typeface="Verdana" panose="020B0604030504040204" pitchFamily="34" charset="0"/>
                <a:cs typeface="Aptos" panose="020B0004020202020204" pitchFamily="34" charset="0"/>
              </a:rPr>
              <a:t>Suggested speaker notes:</a:t>
            </a:r>
            <a:endParaRPr lang="en-US" sz="1200" kern="10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a:effectLst/>
                <a:latin typeface="Verdana" panose="020B0604030504040204" pitchFamily="34" charset="0"/>
                <a:ea typeface="Verdana" panose="020B0604030504040204" pitchFamily="34" charset="0"/>
                <a:cs typeface="Gotham" panose="02000504050000020004" pitchFamily="2" charset="0"/>
              </a:rPr>
              <a:t>Caregivers help children learn to move with competence and confidence by providing children with opportunities to practice skills in different environments and become proficient at skills. Studies show a strong link between skill proficiency and higher levels of active play in children. Think about your own experiences for a moment. What physical activities do you engage in? Have you tried new activities such as pickle ball or continued to do activities you enjoyed in adolescence such as dance or swimming? Do you have the confidence to try a new sport or exercise? Many of us, as adults, do not have this level of comfort or the confidence to try new physical skills. When we are comfortable in our physical abilities, we are more likely to be motivated to engage. This attitude toward physical activities and the level of comfort in our abilities is what we want for young children. </a:t>
            </a:r>
            <a:endParaRPr lang="en-US" sz="1200" kern="10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kern="1200">
                <a:effectLst/>
                <a:latin typeface="Verdana" panose="020B0604030504040204" pitchFamily="34" charset="0"/>
                <a:ea typeface="Verdana" panose="020B0604030504040204" pitchFamily="34" charset="0"/>
                <a:cs typeface="Gotham" panose="02000504050000020004" pitchFamily="2" charset="0"/>
              </a:rPr>
              <a:t>Another important aspect of physical literacy is focusing on the fun and joy of movement. </a:t>
            </a:r>
            <a:endParaRPr lang="en-US" sz="1200" kern="100">
              <a:effectLst/>
              <a:ea typeface="Verdana" panose="020B0604030504040204" pitchFamily="34" charset="0"/>
              <a:cs typeface="Times New Roman" panose="02020603050405020304" pitchFamily="18" charset="0"/>
            </a:endParaRPr>
          </a:p>
          <a:p>
            <a:pPr marL="0" marR="0">
              <a:lnSpc>
                <a:spcPct val="107000"/>
              </a:lnSpc>
              <a:spcAft>
                <a:spcPts val="800"/>
              </a:spcAft>
              <a:buNone/>
            </a:pPr>
            <a:endParaRPr lang="en-US" sz="1000" i="1" kern="1200">
              <a:effectLst/>
              <a:latin typeface="Verdana" panose="020B0604030504040204" pitchFamily="34" charset="0"/>
              <a:ea typeface="Verdana" panose="020B0604030504040204" pitchFamily="34" charset="0"/>
              <a:cs typeface="Gotham" panose="02000504050000020004" pitchFamily="2" charset="0"/>
            </a:endParaRPr>
          </a:p>
          <a:p>
            <a:pPr marL="0" marR="0">
              <a:lnSpc>
                <a:spcPct val="107000"/>
              </a:lnSpc>
              <a:spcAft>
                <a:spcPts val="800"/>
              </a:spcAft>
              <a:buNone/>
            </a:pPr>
            <a:r>
              <a:rPr lang="en-US" sz="1000" i="1" kern="1200">
                <a:effectLst/>
                <a:latin typeface="Verdana" panose="020B0604030504040204" pitchFamily="34" charset="0"/>
                <a:ea typeface="Verdana" panose="020B0604030504040204" pitchFamily="34" charset="0"/>
                <a:cs typeface="Gotham" panose="02000504050000020004" pitchFamily="2" charset="0"/>
              </a:rPr>
              <a:t>Source:</a:t>
            </a:r>
            <a:endParaRPr lang="en-US" sz="1200" kern="100">
              <a:effectLst/>
              <a:ea typeface="Verdana" panose="020B0604030504040204" pitchFamily="34" charset="0"/>
              <a:cs typeface="Times New Roman" panose="02020603050405020304" pitchFamily="18" charset="0"/>
            </a:endParaRPr>
          </a:p>
          <a:p>
            <a:pPr marL="241935" marR="0" indent="-241935">
              <a:lnSpc>
                <a:spcPct val="107000"/>
              </a:lnSpc>
              <a:spcAft>
                <a:spcPts val="800"/>
              </a:spcAft>
            </a:pPr>
            <a:r>
              <a:rPr lang="en-US" sz="1000" i="1" kern="0">
                <a:effectLst/>
                <a:latin typeface="Verdana" panose="020B0604030504040204" pitchFamily="34" charset="0"/>
                <a:ea typeface="Verdana" panose="020B0604030504040204" pitchFamily="34" charset="0"/>
                <a:cs typeface="Gotham" panose="02000504050000020004" pitchFamily="2" charset="0"/>
              </a:rPr>
              <a:t>Mandigo, J., Francis, N., Lodewyk, K., &amp; Lopez, R. (2012). Physical literacy for educators. Physical Education and Health Journal, 75(3), 27–30.6. </a:t>
            </a:r>
          </a:p>
          <a:p>
            <a:pPr marL="241935" marR="0" indent="-241935">
              <a:lnSpc>
                <a:spcPct val="107000"/>
              </a:lnSpc>
              <a:spcAft>
                <a:spcPts val="800"/>
              </a:spcAft>
            </a:pPr>
            <a:r>
              <a:rPr lang="en-US" sz="1000" i="1" kern="0">
                <a:effectLst/>
                <a:latin typeface="Verdana" panose="020B0604030504040204" pitchFamily="34" charset="0"/>
                <a:ea typeface="Verdana" panose="020B0604030504040204" pitchFamily="34" charset="0"/>
                <a:cs typeface="Times New Roman" panose="02020603050405020304" pitchFamily="18" charset="0"/>
              </a:rPr>
              <a:t>More information on physical literacy</a:t>
            </a:r>
            <a:endParaRPr lang="en-US" sz="1200" kern="100">
              <a:effectLst/>
              <a:ea typeface="Verdana" panose="020B0604030504040204" pitchFamily="34" charset="0"/>
              <a:cs typeface="Times New Roman" panose="02020603050405020304" pitchFamily="18" charset="0"/>
            </a:endParaRPr>
          </a:p>
          <a:p>
            <a:endParaRPr lang="en-US"/>
          </a:p>
        </p:txBody>
      </p:sp>
      <p:sp>
        <p:nvSpPr>
          <p:cNvPr id="4" name="Header Placeholder 3"/>
          <p:cNvSpPr>
            <a:spLocks noGrp="1"/>
          </p:cNvSpPr>
          <p:nvPr>
            <p:ph type="hdr" sz="quarter"/>
          </p:nvPr>
        </p:nvSpPr>
        <p:spPr/>
        <p:txBody>
          <a:bodyPr/>
          <a:lstStyle/>
          <a:p>
            <a:pPr marL="706443" indent="-706443">
              <a:tabLst>
                <a:tab pos="706443" algn="l"/>
              </a:tabLst>
            </a:pPr>
            <a:r>
              <a:rPr lang="en-US"/>
              <a:t>Session 1:	</a:t>
            </a:r>
            <a:r>
              <a:rPr lang="en-US" b="1"/>
              <a:t>Physical activity in early childhood is important</a:t>
            </a:r>
          </a:p>
        </p:txBody>
      </p:sp>
      <p:sp>
        <p:nvSpPr>
          <p:cNvPr id="5" name="Footer Placeholder 4"/>
          <p:cNvSpPr>
            <a:spLocks noGrp="1"/>
          </p:cNvSpPr>
          <p:nvPr>
            <p:ph type="ftr" sz="quarter" idx="4"/>
          </p:nvPr>
        </p:nvSpPr>
        <p:spPr/>
        <p:txBody>
          <a:bodyPr/>
          <a:lstStyle/>
          <a:p>
            <a:r>
              <a:rPr lang="en-US" sz="1200" b="1"/>
              <a:t>PALS: </a:t>
            </a:r>
            <a:r>
              <a:rPr lang="en-US" sz="1200"/>
              <a:t>Page </a:t>
            </a:r>
            <a:fld id="{9B557D75-8F69-416B-A779-A5D8C6295907}" type="slidenum">
              <a:rPr lang="en-US" sz="1200" b="1"/>
              <a:pPr/>
              <a:t>7</a:t>
            </a:fld>
            <a:endParaRPr lang="en-US" b="1"/>
          </a:p>
        </p:txBody>
      </p:sp>
    </p:spTree>
    <p:extLst>
      <p:ext uri="{BB962C8B-B14F-4D97-AF65-F5344CB8AC3E}">
        <p14:creationId xmlns:p14="http://schemas.microsoft.com/office/powerpoint/2010/main" val="2899938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i="1" kern="1200" dirty="0">
                <a:solidFill>
                  <a:srgbClr val="309C8A"/>
                </a:solidFill>
                <a:effectLst/>
                <a:latin typeface="Verdana" panose="020B0604030504040204" pitchFamily="34" charset="0"/>
                <a:ea typeface="Verdana" panose="020B0604030504040204" pitchFamily="34" charset="0"/>
                <a:cs typeface="Calibri" panose="020F0502020204030204" pitchFamily="34" charset="0"/>
              </a:rPr>
              <a:t>Trainer notes:</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Share the information on the slide.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Optional group discussion- How do you support active play in your environment?</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Other strategies to promote physical literacy and active play that might be discussed include:</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 </a:t>
            </a:r>
            <a:endParaRPr lang="en-US" sz="1200" kern="100" dirty="0">
              <a:effectLst/>
              <a:ea typeface="Verdana" panose="020B0604030504040204" pitchFamily="34" charset="0"/>
              <a:cs typeface="Times New Roman" panose="02020603050405020304" pitchFamily="18" charset="0"/>
            </a:endParaRPr>
          </a:p>
          <a:p>
            <a:pPr marL="0" marR="0">
              <a:lnSpc>
                <a:spcPct val="107000"/>
              </a:lnSpc>
              <a:spcAft>
                <a:spcPts val="800"/>
              </a:spcAft>
              <a:buNone/>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 </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Child proofing areas</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Daily outdoor time 2-3 times each day</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Calibri" panose="020F0502020204030204" pitchFamily="34" charset="0"/>
              </a:rPr>
              <a:t>Limiting Screen time –The American Academy of Pediatrics (</a:t>
            </a:r>
            <a:r>
              <a:rPr lang="en-US" sz="1200" i="1" kern="1200" dirty="0">
                <a:effectLst/>
                <a:latin typeface="Verdana" panose="020B0604030504040204" pitchFamily="34" charset="0"/>
                <a:ea typeface="Verdana" panose="020B0604030504040204" pitchFamily="34" charset="0"/>
                <a:cs typeface="Aptos" panose="020B0004020202020204" pitchFamily="34" charset="0"/>
              </a:rPr>
              <a:t>AAP) recommends no screen time for children under age 2 years except for video chats with family. The continuous running of a TV limits interactions with caregivers and can distract children from active play.</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Aptos" panose="020B0004020202020204" pitchFamily="34" charset="0"/>
              </a:rPr>
              <a:t>Low cost/accessible play equipment- measuring cups, pillows for crawling over, boxes to make tunnels rolled socks to throw at targets or in laundry baskets.</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Aptos" panose="020B0004020202020204" pitchFamily="34" charset="0"/>
              </a:rPr>
              <a:t>Carry infants to new areas throughout the day</a:t>
            </a:r>
            <a:endParaRPr lang="en-US" sz="1200" kern="100" dirty="0">
              <a:effectLst/>
              <a:ea typeface="Verdana" panose="020B060403050404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200" i="1" kern="1200" dirty="0">
                <a:effectLst/>
                <a:latin typeface="Verdana" panose="020B0604030504040204" pitchFamily="34" charset="0"/>
                <a:ea typeface="Verdana" panose="020B0604030504040204" pitchFamily="34" charset="0"/>
                <a:cs typeface="Aptos" panose="020B0004020202020204" pitchFamily="34" charset="0"/>
              </a:rPr>
              <a:t>Play games with children, such as peek-a-boo, and help children move to rhymes and songs such as ‘itsy bitsy spider’ and ‘this little piggie went to market’.</a:t>
            </a:r>
            <a:endParaRPr lang="en-US" sz="1200" kern="100" dirty="0">
              <a:effectLst/>
              <a:ea typeface="Verdana" panose="020B060403050404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9800F51-A61F-4D92-B192-C539CDA04DE2}" type="slidenum">
              <a:rPr lang="en-US" smtClean="0"/>
              <a:t>8</a:t>
            </a:fld>
            <a:endParaRPr lang="en-US"/>
          </a:p>
        </p:txBody>
      </p:sp>
    </p:spTree>
    <p:extLst>
      <p:ext uri="{BB962C8B-B14F-4D97-AF65-F5344CB8AC3E}">
        <p14:creationId xmlns:p14="http://schemas.microsoft.com/office/powerpoint/2010/main" val="1321943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Suggested speaker notes:</a:t>
            </a:r>
          </a:p>
          <a:p>
            <a:r>
              <a:rPr lang="en-US" b="0"/>
              <a:t>In objective two we will define fundamental movement skills and consider how they develop. </a:t>
            </a:r>
          </a:p>
        </p:txBody>
      </p:sp>
      <p:sp>
        <p:nvSpPr>
          <p:cNvPr id="4" name="Slide Number Placeholder 3"/>
          <p:cNvSpPr>
            <a:spLocks noGrp="1"/>
          </p:cNvSpPr>
          <p:nvPr>
            <p:ph type="sldNum" sz="quarter" idx="5"/>
          </p:nvPr>
        </p:nvSpPr>
        <p:spPr/>
        <p:txBody>
          <a:bodyPr/>
          <a:lstStyle/>
          <a:p>
            <a:fld id="{C9800F51-A61F-4D92-B192-C539CDA04DE2}" type="slidenum">
              <a:rPr lang="en-US" smtClean="0"/>
              <a:t>9</a:t>
            </a:fld>
            <a:endParaRPr lang="en-US"/>
          </a:p>
        </p:txBody>
      </p:sp>
    </p:spTree>
    <p:extLst>
      <p:ext uri="{BB962C8B-B14F-4D97-AF65-F5344CB8AC3E}">
        <p14:creationId xmlns:p14="http://schemas.microsoft.com/office/powerpoint/2010/main" val="172260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41248" y="2844836"/>
            <a:ext cx="10570464" cy="1645237"/>
          </a:xfrm>
        </p:spPr>
        <p:txBody>
          <a:bodyPr>
            <a:normAutofit/>
          </a:bodyPr>
          <a:lstStyle>
            <a:lvl1pPr marL="0" indent="0" algn="l">
              <a:buFontTx/>
              <a:buNone/>
              <a:defRPr sz="3600" b="1" i="0">
                <a:solidFill>
                  <a:srgbClr val="FFFFFF"/>
                </a:solidFill>
                <a:latin typeface="Verdana" panose="020B0604030504040204" pitchFamily="34" charset="0"/>
                <a:ea typeface="Verdana" panose="020B0604030504040204" pitchFamily="34" charset="0"/>
              </a:defRPr>
            </a:lvl1pPr>
            <a:lvl2pPr marL="457200" indent="0" algn="l">
              <a:buFontTx/>
              <a:buNone/>
              <a:defRPr sz="3600" b="1">
                <a:solidFill>
                  <a:schemeClr val="tx2"/>
                </a:solidFill>
                <a:latin typeface="Verdana" panose="020B0604030504040204" pitchFamily="34" charset="0"/>
                <a:ea typeface="Verdana" panose="020B0604030504040204" pitchFamily="34" charset="0"/>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pic>
        <p:nvPicPr>
          <p:cNvPr id="5" name="Picture 4" descr="A black background with blue and pink text&#10;&#10;Description automatically generated">
            <a:extLst>
              <a:ext uri="{FF2B5EF4-FFF2-40B4-BE49-F238E27FC236}">
                <a16:creationId xmlns:a16="http://schemas.microsoft.com/office/drawing/2014/main" id="{23EB350D-6ECF-428C-D3B4-CED9D8ECA1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248" y="350442"/>
            <a:ext cx="4099934" cy="2139840"/>
          </a:xfrm>
          <a:prstGeom prst="rect">
            <a:avLst/>
          </a:prstGeom>
        </p:spPr>
      </p:pic>
      <p:sp>
        <p:nvSpPr>
          <p:cNvPr id="2" name="TextBox 1">
            <a:extLst>
              <a:ext uri="{FF2B5EF4-FFF2-40B4-BE49-F238E27FC236}">
                <a16:creationId xmlns:a16="http://schemas.microsoft.com/office/drawing/2014/main" id="{B6603713-54B9-E602-390B-8A29C1BC3C57}"/>
              </a:ext>
            </a:extLst>
          </p:cNvPr>
          <p:cNvSpPr txBox="1"/>
          <p:nvPr userDrawn="1"/>
        </p:nvSpPr>
        <p:spPr>
          <a:xfrm>
            <a:off x="0" y="4754880"/>
            <a:ext cx="12192000" cy="1569660"/>
          </a:xfrm>
          <a:prstGeom prst="rect">
            <a:avLst/>
          </a:prstGeom>
          <a:solidFill>
            <a:srgbClr val="309C8A">
              <a:alpha val="89804"/>
            </a:srgbClr>
          </a:solidFill>
        </p:spPr>
        <p:txBody>
          <a:bodyPr wrap="square" rtlCol="0">
            <a:spAutoFit/>
          </a:bodyPr>
          <a:lstStyle/>
          <a:p>
            <a:r>
              <a:rPr lang="en-US" sz="3200" b="1">
                <a:solidFill>
                  <a:srgbClr val="FFFFFF"/>
                </a:solidFill>
                <a:latin typeface="Verdana" panose="020B0604030504040204" pitchFamily="34" charset="0"/>
                <a:ea typeface="Verdana" panose="020B0604030504040204" pitchFamily="34" charset="0"/>
              </a:rPr>
              <a:t>	</a:t>
            </a:r>
          </a:p>
          <a:p>
            <a:endParaRPr lang="en-US" sz="3200" b="1">
              <a:solidFill>
                <a:srgbClr val="FFFFFF"/>
              </a:solidFill>
              <a:latin typeface="Verdana" panose="020B0604030504040204" pitchFamily="34" charset="0"/>
              <a:ea typeface="Verdana" panose="020B0604030504040204" pitchFamily="34" charset="0"/>
            </a:endParaRPr>
          </a:p>
          <a:p>
            <a:endParaRPr lang="en-US" sz="3200" b="1">
              <a:solidFill>
                <a:srgbClr val="FFFFFF"/>
              </a:solidFill>
              <a:latin typeface="Verdana" panose="020B0604030504040204" pitchFamily="34" charset="0"/>
              <a:ea typeface="Verdana" panose="020B0604030504040204" pitchFamily="34" charset="0"/>
            </a:endParaRPr>
          </a:p>
        </p:txBody>
      </p:sp>
      <p:sp>
        <p:nvSpPr>
          <p:cNvPr id="3" name="Text Placeholder 10">
            <a:extLst>
              <a:ext uri="{FF2B5EF4-FFF2-40B4-BE49-F238E27FC236}">
                <a16:creationId xmlns:a16="http://schemas.microsoft.com/office/drawing/2014/main" id="{F7E2876B-876A-A831-6E02-6A8807219AAC}"/>
              </a:ext>
            </a:extLst>
          </p:cNvPr>
          <p:cNvSpPr>
            <a:spLocks noGrp="1"/>
          </p:cNvSpPr>
          <p:nvPr>
            <p:ph type="body" sz="quarter" idx="15"/>
          </p:nvPr>
        </p:nvSpPr>
        <p:spPr>
          <a:xfrm>
            <a:off x="841248" y="4754881"/>
            <a:ext cx="10570464" cy="1569660"/>
          </a:xfrm>
        </p:spPr>
        <p:txBody>
          <a:bodyPr/>
          <a:lstStyle>
            <a:lvl1pPr marL="0" indent="0" algn="l">
              <a:buFontTx/>
              <a:buNone/>
              <a:defRPr sz="2400" b="0" i="0">
                <a:solidFill>
                  <a:srgbClr val="FFFFFF"/>
                </a:solidFill>
                <a:latin typeface="Verdana" panose="020B0604030504040204" pitchFamily="34" charset="0"/>
                <a:ea typeface="Verdana" panose="020B0604030504040204" pitchFamily="34" charset="0"/>
              </a:defRPr>
            </a:lvl1pPr>
            <a:lvl2pPr marL="457200" indent="0">
              <a:buFontTx/>
              <a:buNone/>
              <a:defRPr>
                <a:solidFill>
                  <a:srgbClr val="FFFFFF"/>
                </a:solidFill>
                <a:latin typeface="Verdana" panose="020B0604030504040204" pitchFamily="34" charset="0"/>
                <a:ea typeface="Verdana" panose="020B0604030504040204" pitchFamily="34" charset="0"/>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a:p>
            <a:pPr lvl="2"/>
            <a:r>
              <a:rPr lang="en-US"/>
              <a:t>Third level</a:t>
            </a:r>
          </a:p>
        </p:txBody>
      </p:sp>
      <p:pic>
        <p:nvPicPr>
          <p:cNvPr id="4" name="Picture 3" descr="A black background with blue letters&#10;&#10;Description automatically generated">
            <a:extLst>
              <a:ext uri="{FF2B5EF4-FFF2-40B4-BE49-F238E27FC236}">
                <a16:creationId xmlns:a16="http://schemas.microsoft.com/office/drawing/2014/main" id="{2BBCC6C6-A454-27C4-8D18-8D59DC2D30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2620" y="515172"/>
            <a:ext cx="2743200" cy="670560"/>
          </a:xfrm>
          <a:prstGeom prst="rect">
            <a:avLst/>
          </a:prstGeom>
        </p:spPr>
      </p:pic>
    </p:spTree>
    <p:extLst>
      <p:ext uri="{BB962C8B-B14F-4D97-AF65-F5344CB8AC3E}">
        <p14:creationId xmlns:p14="http://schemas.microsoft.com/office/powerpoint/2010/main" val="6743426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userDrawn="1"/>
        </p:nvSpPr>
        <p:spPr>
          <a:xfrm>
            <a:off x="1102887" y="2471765"/>
            <a:ext cx="2286000" cy="3657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29" name="Rounded Rectangle 28">
            <a:extLst>
              <a:ext uri="{FF2B5EF4-FFF2-40B4-BE49-F238E27FC236}">
                <a16:creationId xmlns:a16="http://schemas.microsoft.com/office/drawing/2014/main" id="{CEE4E996-04B4-2343-918B-0260CF977509}"/>
              </a:ext>
            </a:extLst>
          </p:cNvPr>
          <p:cNvSpPr/>
          <p:nvPr userDrawn="1"/>
        </p:nvSpPr>
        <p:spPr>
          <a:xfrm>
            <a:off x="3581400" y="2471765"/>
            <a:ext cx="2286000" cy="3657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30" name="Rounded Rectangle 29">
            <a:extLst>
              <a:ext uri="{FF2B5EF4-FFF2-40B4-BE49-F238E27FC236}">
                <a16:creationId xmlns:a16="http://schemas.microsoft.com/office/drawing/2014/main" id="{FBED393C-536B-754D-B868-6D4E3205A4A7}"/>
              </a:ext>
            </a:extLst>
          </p:cNvPr>
          <p:cNvSpPr/>
          <p:nvPr userDrawn="1"/>
        </p:nvSpPr>
        <p:spPr>
          <a:xfrm>
            <a:off x="6108028" y="2471765"/>
            <a:ext cx="2286000" cy="3657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31" name="Rounded Rectangle 30">
            <a:extLst>
              <a:ext uri="{FF2B5EF4-FFF2-40B4-BE49-F238E27FC236}">
                <a16:creationId xmlns:a16="http://schemas.microsoft.com/office/drawing/2014/main" id="{63B1CE32-353A-BE45-9EFB-BEFB10891E4F}"/>
              </a:ext>
            </a:extLst>
          </p:cNvPr>
          <p:cNvSpPr/>
          <p:nvPr userDrawn="1"/>
        </p:nvSpPr>
        <p:spPr>
          <a:xfrm>
            <a:off x="8610599" y="2471765"/>
            <a:ext cx="2286000" cy="3657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16726"/>
            <a:ext cx="553720" cy="365125"/>
          </a:xfrm>
          <a:prstGeom prst="rect">
            <a:avLst/>
          </a:prstGeom>
        </p:spPr>
        <p:txBody>
          <a:bodyPr/>
          <a:lstStyle>
            <a:lvl1pPr>
              <a:defRPr b="0" i="0">
                <a:latin typeface="Verdana" panose="020B0604030504040204" pitchFamily="34" charset="0"/>
                <a:ea typeface="Verdana" panose="020B0604030504040204" pitchFamily="34" charset="0"/>
              </a:defRPr>
            </a:lvl1pPr>
          </a:lstStyle>
          <a:p>
            <a:fld id="{F9409A12-05AC-024F-A1E2-9D51551D4400}" type="slidenum">
              <a:rPr lang="en-US" smtClean="0"/>
              <a:pPr/>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16726"/>
            <a:ext cx="4114800" cy="365125"/>
          </a:xfrm>
          <a:prstGeom prst="rect">
            <a:avLst/>
          </a:prstGeom>
        </p:spPr>
        <p:txBody>
          <a:bodyPr/>
          <a:lstStyle>
            <a:lvl1pPr>
              <a:defRPr>
                <a:latin typeface="Verdana" panose="020B0604030504040204" pitchFamily="34" charset="0"/>
                <a:ea typeface="Verdana" panose="020B0604030504040204" pitchFamily="34" charset="0"/>
              </a:defRPr>
            </a:lvl1pPr>
          </a:lstStyle>
          <a:p>
            <a:r>
              <a:rPr lang="en-US"/>
              <a:t>CLICK TO EDIT PRESENTATION TITLE</a:t>
            </a:r>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3958203"/>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3" y="2714597"/>
            <a:ext cx="1090613" cy="1031875"/>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1" y="2700059"/>
            <a:ext cx="1090613" cy="1031875"/>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2" y="2714597"/>
            <a:ext cx="1090613" cy="1031875"/>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3" y="2714597"/>
            <a:ext cx="1090613" cy="1031875"/>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6797345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788082"/>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00855554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side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65375"/>
            <a:ext cx="5181600" cy="4311587"/>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507804" y="1865374"/>
            <a:ext cx="5684196" cy="4700017"/>
          </a:xfrm>
        </p:spPr>
        <p:txBody>
          <a:bodyPr>
            <a:noAutofit/>
          </a:bodyPr>
          <a:lstStyle>
            <a:lvl1pPr>
              <a:defRPr sz="1800"/>
            </a:lvl1pPr>
            <a:lvl2pPr>
              <a:defRPr sz="1600"/>
            </a:lvl2pPr>
            <a:lvl3pPr>
              <a:defRPr sz="1400"/>
            </a:lvl3pPr>
            <a:lvl4pPr>
              <a:defRPr sz="1200"/>
            </a:lvl4pPr>
            <a:lvl5pPr>
              <a:defRPr sz="1050"/>
            </a:lvl5pPr>
          </a:lstStyle>
          <a:p>
            <a:pPr lvl="0"/>
            <a:r>
              <a:rPr lang="en-US"/>
              <a:t>Image</a:t>
            </a:r>
          </a:p>
        </p:txBody>
      </p:sp>
      <p:sp>
        <p:nvSpPr>
          <p:cNvPr id="2" name="Rectangle 1">
            <a:extLst>
              <a:ext uri="{FF2B5EF4-FFF2-40B4-BE49-F238E27FC236}">
                <a16:creationId xmlns:a16="http://schemas.microsoft.com/office/drawing/2014/main" id="{403151FA-9A7C-C2D4-7F95-28CC9B205BF9}"/>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5" name="Title 1">
            <a:extLst>
              <a:ext uri="{FF2B5EF4-FFF2-40B4-BE49-F238E27FC236}">
                <a16:creationId xmlns:a16="http://schemas.microsoft.com/office/drawing/2014/main" id="{40F2E615-921F-8104-F04A-035FEC265CEE}"/>
              </a:ext>
            </a:extLst>
          </p:cNvPr>
          <p:cNvSpPr>
            <a:spLocks noGrp="1"/>
          </p:cNvSpPr>
          <p:nvPr>
            <p:ph type="title" hasCustomPrompt="1"/>
          </p:nvPr>
        </p:nvSpPr>
        <p:spPr>
          <a:xfrm>
            <a:off x="838200" y="578132"/>
            <a:ext cx="6188675" cy="657681"/>
          </a:xfrm>
        </p:spPr>
        <p:txBody>
          <a:bodyPr anchor="t" anchorCtr="0">
            <a:noAutofit/>
          </a:bodyPr>
          <a:lstStyle>
            <a:lvl1pPr>
              <a:defRPr sz="4400"/>
            </a:lvl1pPr>
          </a:lstStyle>
          <a:p>
            <a:r>
              <a:rPr lang="en-US"/>
              <a:t>Click to edit master text</a:t>
            </a:r>
          </a:p>
        </p:txBody>
      </p:sp>
    </p:spTree>
    <p:extLst>
      <p:ext uri="{BB962C8B-B14F-4D97-AF65-F5344CB8AC3E}">
        <p14:creationId xmlns:p14="http://schemas.microsoft.com/office/powerpoint/2010/main" val="416152974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side imag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172995"/>
            <a:ext cx="5181600" cy="6392397"/>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Image</a:t>
            </a:r>
          </a:p>
          <a:p>
            <a:pPr lvl="4"/>
            <a:endParaRPr lang="en-US"/>
          </a:p>
        </p:txBody>
      </p:sp>
      <p:sp>
        <p:nvSpPr>
          <p:cNvPr id="4" name="Content Placeholder 3"/>
          <p:cNvSpPr>
            <a:spLocks noGrp="1"/>
          </p:cNvSpPr>
          <p:nvPr>
            <p:ph sz="half" idx="2"/>
          </p:nvPr>
        </p:nvSpPr>
        <p:spPr>
          <a:xfrm>
            <a:off x="6172200" y="1865376"/>
            <a:ext cx="5181600" cy="4311588"/>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403151FA-9A7C-C2D4-7F95-28CC9B205BF9}"/>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5" name="Title 1">
            <a:extLst>
              <a:ext uri="{FF2B5EF4-FFF2-40B4-BE49-F238E27FC236}">
                <a16:creationId xmlns:a16="http://schemas.microsoft.com/office/drawing/2014/main" id="{2FECDD91-A2A1-D187-ED74-775DC2521B81}"/>
              </a:ext>
            </a:extLst>
          </p:cNvPr>
          <p:cNvSpPr>
            <a:spLocks noGrp="1"/>
          </p:cNvSpPr>
          <p:nvPr>
            <p:ph type="title" hasCustomPrompt="1"/>
          </p:nvPr>
        </p:nvSpPr>
        <p:spPr>
          <a:xfrm>
            <a:off x="5614256" y="611083"/>
            <a:ext cx="6297487" cy="657681"/>
          </a:xfrm>
        </p:spPr>
        <p:txBody>
          <a:bodyPr anchor="t" anchorCtr="0">
            <a:noAutofit/>
          </a:bodyPr>
          <a:lstStyle>
            <a:lvl1pPr>
              <a:defRPr sz="4400"/>
            </a:lvl1pPr>
          </a:lstStyle>
          <a:p>
            <a:r>
              <a:rPr lang="en-US"/>
              <a:t>Click to edit master text</a:t>
            </a:r>
          </a:p>
        </p:txBody>
      </p:sp>
    </p:spTree>
    <p:extLst>
      <p:ext uri="{BB962C8B-B14F-4D97-AF65-F5344CB8AC3E}">
        <p14:creationId xmlns:p14="http://schemas.microsoft.com/office/powerpoint/2010/main" val="205884578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65375"/>
            <a:ext cx="5181600" cy="4311587"/>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65376"/>
            <a:ext cx="5181600" cy="4311588"/>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868680"/>
            <a:ext cx="10515600" cy="65768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a:ea typeface="Verdana" panose="020B0604030504040204" pitchFamily="34" charset="0"/>
              </a:rPr>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
        <p:nvSpPr>
          <p:cNvPr id="2" name="Rectangle 1">
            <a:extLst>
              <a:ext uri="{FF2B5EF4-FFF2-40B4-BE49-F238E27FC236}">
                <a16:creationId xmlns:a16="http://schemas.microsoft.com/office/drawing/2014/main" id="{403151FA-9A7C-C2D4-7F95-28CC9B205BF9}"/>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Tree>
    <p:extLst>
      <p:ext uri="{BB962C8B-B14F-4D97-AF65-F5344CB8AC3E}">
        <p14:creationId xmlns:p14="http://schemas.microsoft.com/office/powerpoint/2010/main" val="40451937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61872"/>
            <a:ext cx="10515600" cy="701132"/>
          </a:xfrm>
        </p:spPr>
        <p:txBody>
          <a:bodyPr anchor="t" anchorCtr="0"/>
          <a:lstStyle/>
          <a:p>
            <a:r>
              <a:rPr lang="en-US"/>
              <a:t>Click to edit Master title style</a:t>
            </a:r>
          </a:p>
        </p:txBody>
      </p:sp>
      <p:sp>
        <p:nvSpPr>
          <p:cNvPr id="3" name="Text Placeholder 2"/>
          <p:cNvSpPr>
            <a:spLocks noGrp="1"/>
          </p:cNvSpPr>
          <p:nvPr>
            <p:ph type="body" idx="1"/>
          </p:nvPr>
        </p:nvSpPr>
        <p:spPr>
          <a:xfrm>
            <a:off x="839788" y="2417522"/>
            <a:ext cx="5157787" cy="539163"/>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3144576"/>
            <a:ext cx="5157787" cy="2980265"/>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417522"/>
            <a:ext cx="5183188" cy="539164"/>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44576"/>
            <a:ext cx="5183188" cy="2980265"/>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
        <p:nvSpPr>
          <p:cNvPr id="7" name="Rectangle 6">
            <a:extLst>
              <a:ext uri="{FF2B5EF4-FFF2-40B4-BE49-F238E27FC236}">
                <a16:creationId xmlns:a16="http://schemas.microsoft.com/office/drawing/2014/main" id="{D837A6F8-CFA4-0E7C-DD4C-ABF85493D543}"/>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Tree>
    <p:extLst>
      <p:ext uri="{BB962C8B-B14F-4D97-AF65-F5344CB8AC3E}">
        <p14:creationId xmlns:p14="http://schemas.microsoft.com/office/powerpoint/2010/main" val="29511735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userDrawn="1"/>
        </p:nvSpPr>
        <p:spPr>
          <a:xfrm>
            <a:off x="0" y="4379495"/>
            <a:ext cx="12192000" cy="24785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4514731"/>
            <a:ext cx="5686424" cy="1844929"/>
          </a:xfrm>
        </p:spPr>
        <p:txBody>
          <a:bodyPr/>
          <a:lstStyle>
            <a:lvl1pPr marL="0" indent="0">
              <a:buFontTx/>
              <a:buNone/>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771524" y="2724341"/>
            <a:ext cx="6920567" cy="773802"/>
          </a:xfrm>
        </p:spPr>
        <p:txBody>
          <a:bodyPr anchor="t" anchorCtr="0"/>
          <a:lstStyle>
            <a:lvl1pPr algn="l">
              <a:defRPr/>
            </a:lvl1pPr>
          </a:lstStyle>
          <a:p>
            <a:r>
              <a:rPr lang="en-US"/>
              <a:t>Questions &amp; Discussion</a:t>
            </a:r>
          </a:p>
        </p:txBody>
      </p:sp>
      <p:pic>
        <p:nvPicPr>
          <p:cNvPr id="28" name="Picture 27">
            <a:extLst>
              <a:ext uri="{FF2B5EF4-FFF2-40B4-BE49-F238E27FC236}">
                <a16:creationId xmlns:a16="http://schemas.microsoft.com/office/drawing/2014/main" id="{81E9BF10-E7BF-FE48-A9BC-67B406469E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36876" y="613774"/>
            <a:ext cx="6255124" cy="2635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308809" y="-1"/>
            <a:ext cx="5883192" cy="6858001"/>
          </a:xfrm>
          <a:prstGeom prst="rect">
            <a:avLst/>
          </a:prstGeom>
        </p:spPr>
      </p:pic>
    </p:spTree>
    <p:extLst>
      <p:ext uri="{BB962C8B-B14F-4D97-AF65-F5344CB8AC3E}">
        <p14:creationId xmlns:p14="http://schemas.microsoft.com/office/powerpoint/2010/main" val="395250893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85138-489F-1F68-0552-4060DF2103B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3038288"/>
            <a:ext cx="9142203" cy="1489460"/>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1161" y="1364303"/>
            <a:ext cx="2093976" cy="170785"/>
          </a:xfrm>
          <a:prstGeom prst="rect">
            <a:avLst/>
          </a:prstGeom>
        </p:spPr>
      </p:pic>
    </p:spTree>
    <p:extLst>
      <p:ext uri="{BB962C8B-B14F-4D97-AF65-F5344CB8AC3E}">
        <p14:creationId xmlns:p14="http://schemas.microsoft.com/office/powerpoint/2010/main" val="3363532571"/>
      </p:ext>
    </p:extLst>
  </p:cSld>
  <p:clrMapOvr>
    <a:overrideClrMapping bg1="dk1" tx1="lt1" bg2="dk2" tx2="lt2" accent1="accent1" accent2="accent2" accent3="accent3" accent4="accent4" accent5="accent5" accent6="accent6" hlink="hlink" folHlink="folHlink"/>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295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435100" indent="-228600">
              <a:buClr>
                <a:srgbClr val="00426A"/>
              </a:buClr>
              <a:defRPr/>
            </a:lvl4pPr>
            <a:lvl5pPr>
              <a:buClr>
                <a:srgbClr val="00ACBA"/>
              </a:buClr>
              <a:defRPr/>
            </a:lvl5p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371600" indent="-228600">
              <a:buClr>
                <a:srgbClr val="00426A"/>
              </a:buClr>
              <a:defRPr/>
            </a:lvl4pPr>
            <a:lvl5pPr>
              <a:buClr>
                <a:srgbClr val="00ACBA"/>
              </a:buClr>
              <a:defRPr/>
            </a:lvl5p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3859" y="6625756"/>
            <a:ext cx="12192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ea typeface="Verdana" panose="020B0604030504040204" pitchFamily="34" charset="0"/>
            </a:endParaRPr>
          </a:p>
        </p:txBody>
      </p:sp>
    </p:spTree>
    <p:extLst>
      <p:ext uri="{BB962C8B-B14F-4D97-AF65-F5344CB8AC3E}">
        <p14:creationId xmlns:p14="http://schemas.microsoft.com/office/powerpoint/2010/main" val="235738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2853018"/>
            <a:ext cx="12192000" cy="2912782"/>
          </a:xfrm>
        </p:spPr>
        <p:txBody>
          <a:bodyPr>
            <a:noAutofit/>
          </a:bodyPr>
          <a:lstStyle>
            <a:lvl1pPr algn="ctr">
              <a:lnSpc>
                <a:spcPct val="100000"/>
              </a:lnSpc>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a:stretch>
            <a:fillRect/>
          </a:stretch>
        </p:blipFill>
        <p:spPr>
          <a:xfrm>
            <a:off x="5200650" y="2425700"/>
            <a:ext cx="1790700" cy="146050"/>
          </a:xfrm>
          <a:prstGeom prst="rect">
            <a:avLst/>
          </a:prstGeom>
        </p:spPr>
      </p:pic>
    </p:spTree>
    <p:extLst>
      <p:ext uri="{BB962C8B-B14F-4D97-AF65-F5344CB8AC3E}">
        <p14:creationId xmlns:p14="http://schemas.microsoft.com/office/powerpoint/2010/main" val="312858738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999217"/>
          </a:xfrm>
        </p:spPr>
        <p:txBody>
          <a:bodyPr>
            <a:normAutofit/>
          </a:bodyPr>
          <a:lstStyle>
            <a:lvl1pPr>
              <a:defRPr sz="4000" b="1">
                <a:latin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Verdana" panose="020B0604030504040204" pitchFamily="34" charset="0"/>
              </a:defRPr>
            </a:lvl1pPr>
            <a:lvl2pPr marL="798513" indent="-341313">
              <a:buFont typeface="Symbol" panose="05050102010706020507" pitchFamily="18" charset="2"/>
              <a:buChar char=""/>
              <a:tabLst>
                <a:tab pos="798513" algn="l"/>
              </a:tabLst>
              <a:defRPr>
                <a:latin typeface="Verdana" panose="020B0604030504040204" pitchFamily="34" charset="0"/>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6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199" y="865997"/>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199" y="1901952"/>
            <a:ext cx="10515599" cy="4090051"/>
          </a:xfrm>
        </p:spPr>
        <p:txBody>
          <a:bodyPr>
            <a:noAutofit/>
          </a:bodyPr>
          <a:lstStyle>
            <a:lvl1pPr marL="0" indent="0" algn="l">
              <a:lnSpc>
                <a:spcPct val="100000"/>
              </a:lnSpc>
              <a:spcBef>
                <a:spcPts val="0"/>
              </a:spcBef>
              <a:buNone/>
              <a:defRPr sz="1800">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199" y="6150904"/>
            <a:ext cx="10515600" cy="255587"/>
          </a:xfrm>
        </p:spPr>
        <p:txBody>
          <a:bodyPr>
            <a:normAutofit/>
          </a:bodyPr>
          <a:lstStyle>
            <a:lvl1pPr marL="0" indent="0">
              <a:buFontTx/>
              <a:buNone/>
              <a:defRPr sz="800" i="1"/>
            </a:lvl1pPr>
          </a:lstStyle>
          <a:p>
            <a:pPr lvl="0"/>
            <a:r>
              <a:rPr lang="en-US"/>
              <a:t>Click to edit Master footnote styles</a:t>
            </a:r>
          </a:p>
        </p:txBody>
      </p:sp>
      <p:sp>
        <p:nvSpPr>
          <p:cNvPr id="4" name="Rectangle 3">
            <a:extLst>
              <a:ext uri="{FF2B5EF4-FFF2-40B4-BE49-F238E27FC236}">
                <a16:creationId xmlns:a16="http://schemas.microsoft.com/office/drawing/2014/main" id="{D00BB9E5-6F62-BCC4-8BB4-3FC0DCBFF71D}"/>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Tree>
    <p:extLst>
      <p:ext uri="{BB962C8B-B14F-4D97-AF65-F5344CB8AC3E}">
        <p14:creationId xmlns:p14="http://schemas.microsoft.com/office/powerpoint/2010/main" val="36394076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199" y="865997"/>
            <a:ext cx="10515600" cy="668859"/>
          </a:xfrm>
        </p:spPr>
        <p:txBody>
          <a:bodyPr anchor="t" anchorCtr="0">
            <a:noAutofit/>
          </a:bodyPr>
          <a:lstStyle>
            <a:lvl1pPr algn="l">
              <a:defRPr sz="4400"/>
            </a:lvl1pPr>
          </a:lstStyle>
          <a:p>
            <a:r>
              <a:rPr lang="en-US"/>
              <a:t>Funding Acknowledgement &amp; Disclaimer</a:t>
            </a:r>
          </a:p>
        </p:txBody>
      </p:sp>
      <p:cxnSp>
        <p:nvCxnSpPr>
          <p:cNvPr id="5" name="Straight Connector 4">
            <a:extLst>
              <a:ext uri="{FF2B5EF4-FFF2-40B4-BE49-F238E27FC236}">
                <a16:creationId xmlns:a16="http://schemas.microsoft.com/office/drawing/2014/main" id="{99377C0F-5503-3374-BF60-0801E1FD8BF4}"/>
              </a:ext>
            </a:extLst>
          </p:cNvPr>
          <p:cNvCxnSpPr/>
          <p:nvPr userDrawn="1"/>
        </p:nvCxnSpPr>
        <p:spPr>
          <a:xfrm>
            <a:off x="838199" y="1702340"/>
            <a:ext cx="3111231" cy="0"/>
          </a:xfrm>
          <a:prstGeom prst="line">
            <a:avLst/>
          </a:prstGeom>
          <a:ln/>
        </p:spPr>
        <p:style>
          <a:lnRef idx="3">
            <a:schemeClr val="accent2"/>
          </a:lnRef>
          <a:fillRef idx="0">
            <a:schemeClr val="accent2"/>
          </a:fillRef>
          <a:effectRef idx="2">
            <a:schemeClr val="accent2"/>
          </a:effectRef>
          <a:fontRef idx="minor">
            <a:schemeClr val="tx1"/>
          </a:fontRef>
        </p:style>
      </p:cxnSp>
      <p:sp>
        <p:nvSpPr>
          <p:cNvPr id="6" name="Rectangle 5">
            <a:extLst>
              <a:ext uri="{FF2B5EF4-FFF2-40B4-BE49-F238E27FC236}">
                <a16:creationId xmlns:a16="http://schemas.microsoft.com/office/drawing/2014/main" id="{A7B542BF-D93C-4D13-7AA8-2A8C4303566A}"/>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Tree>
    <p:extLst>
      <p:ext uri="{BB962C8B-B14F-4D97-AF65-F5344CB8AC3E}">
        <p14:creationId xmlns:p14="http://schemas.microsoft.com/office/powerpoint/2010/main" val="18560437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77724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407921"/>
            <a:ext cx="4904872" cy="3584082"/>
          </a:xfrm>
        </p:spPr>
        <p:txBody>
          <a:bodyPr>
            <a:noAutofit/>
          </a:bodyPr>
          <a:lstStyle>
            <a:lvl1pPr marL="0" indent="0" algn="l">
              <a:lnSpc>
                <a:spcPct val="100000"/>
              </a:lnSpc>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4" name="Rounded Rectangle 3">
            <a:extLst>
              <a:ext uri="{FF2B5EF4-FFF2-40B4-BE49-F238E27FC236}">
                <a16:creationId xmlns:a16="http://schemas.microsoft.com/office/drawing/2014/main" id="{A53CD0CB-70A0-894B-94F3-F531FC3576BE}"/>
              </a:ext>
            </a:extLst>
          </p:cNvPr>
          <p:cNvSpPr/>
          <p:nvPr userDrawn="1"/>
        </p:nvSpPr>
        <p:spPr>
          <a:xfrm>
            <a:off x="838200" y="2229853"/>
            <a:ext cx="5257800" cy="4026568"/>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2839126"/>
            <a:ext cx="4347662" cy="589874"/>
          </a:xfrm>
        </p:spPr>
        <p:txBody>
          <a:bodyPr>
            <a:noAutofit/>
          </a:bodyPr>
          <a:lstStyle>
            <a:lvl1pPr marL="0" indent="0">
              <a:buFontTx/>
              <a:buNone/>
              <a:defRPr sz="3200" b="0" i="0">
                <a:solidFill>
                  <a:srgbClr val="FFFFFF"/>
                </a:solidFill>
                <a:latin typeface="Verdana" panose="020B0604030504040204" pitchFamily="34" charset="0"/>
                <a:ea typeface="Verdana" panose="020B060403050404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4475747"/>
            <a:ext cx="4347662" cy="589874"/>
          </a:xfrm>
        </p:spPr>
        <p:txBody>
          <a:bodyPr>
            <a:noAutofit/>
          </a:bodyPr>
          <a:lstStyle>
            <a:lvl1pPr marL="0" indent="0">
              <a:buFontTx/>
              <a:buNone/>
              <a:defRPr sz="3200" b="0" i="0">
                <a:solidFill>
                  <a:srgbClr val="FFFFFF"/>
                </a:solidFill>
                <a:latin typeface="Verdana" panose="020B060403050404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443324"/>
            <a:ext cx="4347662" cy="589874"/>
          </a:xfrm>
        </p:spPr>
        <p:txBody>
          <a:bodyPr>
            <a:noAutofit/>
          </a:bodyPr>
          <a:lstStyle>
            <a:lvl1pPr marL="0" indent="0">
              <a:buFontTx/>
              <a:buNone/>
              <a:defRPr sz="1800" b="0" i="0">
                <a:solidFill>
                  <a:srgbClr val="FFFFFF"/>
                </a:solidFill>
                <a:latin typeface="Verdana" panose="020B0604030504040204" pitchFamily="34" charset="0"/>
                <a:ea typeface="Verdana" panose="020B060403050404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065908"/>
            <a:ext cx="4347662" cy="589874"/>
          </a:xfrm>
        </p:spPr>
        <p:txBody>
          <a:bodyPr>
            <a:noAutofit/>
          </a:bodyPr>
          <a:lstStyle>
            <a:lvl1pPr marL="0" indent="0">
              <a:buFontTx/>
              <a:buNone/>
              <a:defRPr sz="1800" b="0" i="0">
                <a:solidFill>
                  <a:srgbClr val="FFFFFF"/>
                </a:solidFill>
                <a:latin typeface="Verdana" panose="020B060403050404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543532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199" y="747657"/>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199" y="1865376"/>
            <a:ext cx="10515599" cy="4244967"/>
          </a:xfrm>
        </p:spPr>
        <p:txBody>
          <a:bodyPr wrap="square" lIns="91440" tIns="0" bIns="0" numCol="2" spcCol="91440">
            <a:noAutofit/>
          </a:bodyPr>
          <a:lstStyle>
            <a:lvl1pPr marL="0" marR="0" indent="0" algn="l" defTabSz="914400" rtl="0" eaLnBrk="1" fontAlgn="auto" latinLnBrk="0" hangingPunct="1">
              <a:lnSpc>
                <a:spcPct val="100000"/>
              </a:lnSpc>
              <a:spcBef>
                <a:spcPts val="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
        <p:nvSpPr>
          <p:cNvPr id="4" name="Rectangle 3">
            <a:extLst>
              <a:ext uri="{FF2B5EF4-FFF2-40B4-BE49-F238E27FC236}">
                <a16:creationId xmlns:a16="http://schemas.microsoft.com/office/drawing/2014/main" id="{7AA13757-E5CD-F3FF-CFD2-2A7D5BDF0E4D}"/>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Tree>
    <p:extLst>
      <p:ext uri="{BB962C8B-B14F-4D97-AF65-F5344CB8AC3E}">
        <p14:creationId xmlns:p14="http://schemas.microsoft.com/office/powerpoint/2010/main" val="247979706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 Sideba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0" y="1261872"/>
            <a:ext cx="6297487" cy="657681"/>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0" y="2306321"/>
            <a:ext cx="5787189" cy="383779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8077200" y="613775"/>
            <a:ext cx="4114800" cy="6244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351921" y="1261871"/>
            <a:ext cx="3930650" cy="2286000"/>
          </a:xfrm>
          <a:solidFill>
            <a:srgbClr val="FFFFFF"/>
          </a:solidFill>
        </p:spPr>
        <p:txBody>
          <a:bodyPr/>
          <a:lstStyle>
            <a:lvl1pPr marL="0" indent="0" algn="ctr">
              <a:buFontTx/>
              <a:buNone/>
              <a:defRPr/>
            </a:lvl1pPr>
          </a:lstStyle>
          <a:p>
            <a:r>
              <a:rPr lang="en-US"/>
              <a:t>Click icon to add picture</a:t>
            </a:r>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350668" y="3958225"/>
            <a:ext cx="3930650" cy="2286000"/>
          </a:xfrm>
          <a:solidFill>
            <a:srgbClr val="FFFFFF"/>
          </a:solidFill>
        </p:spPr>
        <p:txBody>
          <a:bodyPr/>
          <a:lstStyle>
            <a:lvl1pPr marL="0" indent="0" algn="ctr">
              <a:buFontTx/>
              <a:buNone/>
              <a:defRPr/>
            </a:lvl1pPr>
          </a:lstStyle>
          <a:p>
            <a:r>
              <a:rPr lang="en-US"/>
              <a:t>Click icon to add picture</a:t>
            </a:r>
          </a:p>
        </p:txBody>
      </p:sp>
      <p:sp>
        <p:nvSpPr>
          <p:cNvPr id="14" name="Text Placeholder 6">
            <a:extLst>
              <a:ext uri="{FF2B5EF4-FFF2-40B4-BE49-F238E27FC236}">
                <a16:creationId xmlns:a16="http://schemas.microsoft.com/office/drawing/2014/main" id="{617BB095-467A-C84E-A1B3-25FA5BC541DD}"/>
              </a:ext>
            </a:extLst>
          </p:cNvPr>
          <p:cNvSpPr>
            <a:spLocks noGrp="1"/>
          </p:cNvSpPr>
          <p:nvPr>
            <p:ph type="body" sz="quarter" idx="15" hasCustomPrompt="1"/>
          </p:nvPr>
        </p:nvSpPr>
        <p:spPr>
          <a:xfrm>
            <a:off x="838200" y="6244225"/>
            <a:ext cx="5787189" cy="30262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5362630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hoto, Icons, Caption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4060" y="2283921"/>
            <a:ext cx="5161166" cy="81045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0" y="868680"/>
            <a:ext cx="10895980" cy="657681"/>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081720"/>
            <a:ext cx="4114180" cy="4297024"/>
          </a:xfrm>
          <a:solidFill>
            <a:srgbClr val="FFFFFF"/>
          </a:solidFill>
        </p:spPr>
        <p:txBody>
          <a:bodyPr/>
          <a:lstStyle>
            <a:lvl1pPr marL="0" indent="0" algn="ctr">
              <a:buFontTx/>
              <a:buNone/>
              <a:defRPr/>
            </a:lvl1pPr>
          </a:lstStyle>
          <a:p>
            <a:r>
              <a:rPr lang="en-US"/>
              <a:t>Click icon to add picture</a:t>
            </a:r>
          </a:p>
        </p:txBody>
      </p:sp>
      <p:sp>
        <p:nvSpPr>
          <p:cNvPr id="2" name="Oval 1">
            <a:extLst>
              <a:ext uri="{FF2B5EF4-FFF2-40B4-BE49-F238E27FC236}">
                <a16:creationId xmlns:a16="http://schemas.microsoft.com/office/drawing/2014/main" id="{7B581A29-A5EF-C842-B954-26B798023BDC}"/>
              </a:ext>
            </a:extLst>
          </p:cNvPr>
          <p:cNvSpPr/>
          <p:nvPr userDrawn="1"/>
        </p:nvSpPr>
        <p:spPr>
          <a:xfrm>
            <a:off x="4836752" y="2116832"/>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13" name="Oval 12">
            <a:extLst>
              <a:ext uri="{FF2B5EF4-FFF2-40B4-BE49-F238E27FC236}">
                <a16:creationId xmlns:a16="http://schemas.microsoft.com/office/drawing/2014/main" id="{E1B667AB-11D0-6F4C-B60F-9888E85DF899}"/>
              </a:ext>
            </a:extLst>
          </p:cNvPr>
          <p:cNvSpPr/>
          <p:nvPr userDrawn="1"/>
        </p:nvSpPr>
        <p:spPr>
          <a:xfrm>
            <a:off x="4851041" y="3650628"/>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14" name="Oval 13">
            <a:extLst>
              <a:ext uri="{FF2B5EF4-FFF2-40B4-BE49-F238E27FC236}">
                <a16:creationId xmlns:a16="http://schemas.microsoft.com/office/drawing/2014/main" id="{65763D52-407B-3143-AACB-0B5BFA6F68F9}"/>
              </a:ext>
            </a:extLst>
          </p:cNvPr>
          <p:cNvSpPr/>
          <p:nvPr userDrawn="1"/>
        </p:nvSpPr>
        <p:spPr>
          <a:xfrm>
            <a:off x="4842170" y="5175504"/>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84850" y="3822196"/>
            <a:ext cx="5186692" cy="768350"/>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59" y="5350102"/>
            <a:ext cx="5161165" cy="787400"/>
          </a:xfrm>
        </p:spPr>
        <p:txBody>
          <a:bodyPr/>
          <a:lstStyle>
            <a:lvl1pPr marL="0" indent="0">
              <a:buFontTx/>
              <a:buNone/>
              <a:defRPr/>
            </a:lvl1pPr>
            <a:lvl2pPr marL="457200" indent="0">
              <a:buNone/>
              <a:defRPr/>
            </a:lvl2pPr>
          </a:lstStyle>
          <a:p>
            <a:pPr lvl="0"/>
            <a:r>
              <a:rPr lang="en-US"/>
              <a:t>Click to edit Master text styles</a:t>
            </a:r>
          </a:p>
        </p:txBody>
      </p:sp>
      <p:sp>
        <p:nvSpPr>
          <p:cNvPr id="3" name="Rectangle 2">
            <a:extLst>
              <a:ext uri="{FF2B5EF4-FFF2-40B4-BE49-F238E27FC236}">
                <a16:creationId xmlns:a16="http://schemas.microsoft.com/office/drawing/2014/main" id="{18538B81-9DB4-DB28-86E1-1714171E67AF}"/>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Tree>
    <p:extLst>
      <p:ext uri="{BB962C8B-B14F-4D97-AF65-F5344CB8AC3E}">
        <p14:creationId xmlns:p14="http://schemas.microsoft.com/office/powerpoint/2010/main" val="246507901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2805129"/>
            <a:ext cx="4114800" cy="2743200"/>
          </a:xfrm>
          <a:solidFill>
            <a:srgbClr val="FFFFFF"/>
          </a:solidFill>
        </p:spPr>
        <p:txBody>
          <a:bodyPr/>
          <a:lstStyle>
            <a:lvl1pPr marL="0" indent="0" algn="ctr">
              <a:buFontTx/>
              <a:buNone/>
              <a:defRPr/>
            </a:lvl1pPr>
          </a:lstStyle>
          <a:p>
            <a:r>
              <a:rPr lang="en-US"/>
              <a:t>Click icon to add picture</a:t>
            </a:r>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2805129"/>
            <a:ext cx="4114800" cy="2743200"/>
          </a:xfrm>
          <a:solidFill>
            <a:srgbClr val="FFFFFF"/>
          </a:solidFill>
        </p:spPr>
        <p:txBody>
          <a:bodyPr/>
          <a:lstStyle>
            <a:lvl1pPr marL="0" indent="0" algn="ctr">
              <a:buFontTx/>
              <a:buNone/>
              <a:defRPr/>
            </a:lvl1pPr>
          </a:lstStyle>
          <a:p>
            <a:r>
              <a:rPr lang="en-US"/>
              <a:t>Click icon to add picture</a:t>
            </a:r>
          </a:p>
        </p:txBody>
      </p:sp>
      <p:sp>
        <p:nvSpPr>
          <p:cNvPr id="10" name="Rectangle 9">
            <a:extLst>
              <a:ext uri="{FF2B5EF4-FFF2-40B4-BE49-F238E27FC236}">
                <a16:creationId xmlns:a16="http://schemas.microsoft.com/office/drawing/2014/main" id="{53BC2C22-4CC4-094A-84CA-7C7485477B0F}"/>
              </a:ext>
            </a:extLst>
          </p:cNvPr>
          <p:cNvSpPr/>
          <p:nvPr userDrawn="1"/>
        </p:nvSpPr>
        <p:spPr>
          <a:xfrm>
            <a:off x="4034590" y="2805129"/>
            <a:ext cx="4114800" cy="27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5" y="3962400"/>
            <a:ext cx="3641725" cy="1395413"/>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14387" y="6019952"/>
            <a:ext cx="10515600" cy="255587"/>
          </a:xfrm>
        </p:spPr>
        <p:txBody>
          <a:bodyPr>
            <a:normAutofit/>
          </a:bodyPr>
          <a:lstStyle>
            <a:lvl1pPr marL="0" indent="0">
              <a:buFontTx/>
              <a:buNone/>
              <a:defRPr sz="800" i="1"/>
            </a:lvl1pPr>
          </a:lstStyle>
          <a:p>
            <a:pPr lvl="0"/>
            <a:r>
              <a:rPr lang="en-US"/>
              <a:t>Click to edit Master footnote styles</a:t>
            </a:r>
          </a:p>
        </p:txBody>
      </p:sp>
      <p:sp>
        <p:nvSpPr>
          <p:cNvPr id="3" name="Rectangle 2">
            <a:extLst>
              <a:ext uri="{FF2B5EF4-FFF2-40B4-BE49-F238E27FC236}">
                <a16:creationId xmlns:a16="http://schemas.microsoft.com/office/drawing/2014/main" id="{D1B1051B-AE5C-3897-14A2-970F23BB6052}"/>
              </a:ext>
            </a:extLst>
          </p:cNvPr>
          <p:cNvSpPr/>
          <p:nvPr userDrawn="1"/>
        </p:nvSpPr>
        <p:spPr>
          <a:xfrm>
            <a:off x="0" y="6565392"/>
            <a:ext cx="12192000" cy="292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Tree>
    <p:extLst>
      <p:ext uri="{BB962C8B-B14F-4D97-AF65-F5344CB8AC3E}">
        <p14:creationId xmlns:p14="http://schemas.microsoft.com/office/powerpoint/2010/main" val="224522965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82461"/>
            <a:ext cx="10515600" cy="1018671"/>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1792224"/>
            <a:ext cx="10515600" cy="448331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380176"/>
      </p:ext>
    </p:extLst>
  </p:cSld>
  <p:clrMap bg1="lt1" tx1="dk1" bg2="lt2" tx2="dk2" accent1="accent1" accent2="accent2" accent3="accent3" accent4="accent4" accent5="accent5" accent6="accent6" hlink="hlink" folHlink="folHlink"/>
  <p:sldLayoutIdLst>
    <p:sldLayoutId id="2147483719" r:id="rId1"/>
    <p:sldLayoutId id="2147483696" r:id="rId2"/>
    <p:sldLayoutId id="2147483721" r:id="rId3"/>
    <p:sldLayoutId id="2147483720" r:id="rId4"/>
    <p:sldLayoutId id="2147483663" r:id="rId5"/>
    <p:sldLayoutId id="2147483664" r:id="rId6"/>
    <p:sldLayoutId id="2147483669" r:id="rId7"/>
    <p:sldLayoutId id="2147483673" r:id="rId8"/>
    <p:sldLayoutId id="2147483677" r:id="rId9"/>
    <p:sldLayoutId id="2147483681" r:id="rId10"/>
    <p:sldLayoutId id="2147483689" r:id="rId11"/>
    <p:sldLayoutId id="2147483691" r:id="rId12"/>
    <p:sldLayoutId id="2147483722" r:id="rId13"/>
    <p:sldLayoutId id="2147483723" r:id="rId14"/>
    <p:sldLayoutId id="2147483692" r:id="rId15"/>
    <p:sldLayoutId id="2147483694" r:id="rId16"/>
    <p:sldLayoutId id="2147483697" r:id="rId17"/>
    <p:sldLayoutId id="2147483708" r:id="rId18"/>
    <p:sldLayoutId id="2147483724" r:id="rId19"/>
    <p:sldLayoutId id="2147483725" r:id="rId20"/>
  </p:sldLayoutIdLst>
  <p:transition/>
  <p:hf hdr="0" dt="0"/>
  <p:txStyles>
    <p:titleStyle>
      <a:lvl1pPr algn="l" defTabSz="914400" rtl="0" eaLnBrk="1" latinLnBrk="0" hangingPunct="1">
        <a:lnSpc>
          <a:spcPct val="100000"/>
        </a:lnSpc>
        <a:spcBef>
          <a:spcPct val="0"/>
        </a:spcBef>
        <a:buNone/>
        <a:defRPr sz="4400" b="1" i="0" kern="1200">
          <a:solidFill>
            <a:schemeClr val="tx2"/>
          </a:solidFill>
          <a:latin typeface="Times New Roman" panose="02020603050405020304" pitchFamily="18" charset="0"/>
          <a:ea typeface="Verdana" panose="020B0604030504040204" pitchFamily="34" charset="0"/>
          <a:cs typeface="Times New Roman" panose="02020603050405020304" pitchFamily="18" charset="0"/>
        </a:defRPr>
      </a:lvl1pPr>
    </p:titleStyle>
    <p:bodyStyle>
      <a:lvl1pPr marL="228600" indent="-228600" algn="l" defTabSz="914400" rtl="0" eaLnBrk="1" latinLnBrk="0" hangingPunct="1">
        <a:lnSpc>
          <a:spcPct val="100000"/>
        </a:lnSpc>
        <a:spcBef>
          <a:spcPts val="0"/>
        </a:spcBef>
        <a:buClr>
          <a:schemeClr val="tx1"/>
        </a:buClr>
        <a:buFont typeface="Arial" panose="020B0604020202020204" pitchFamily="34" charset="0"/>
        <a:buChar char="•"/>
        <a:defRPr sz="20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100000"/>
        </a:lnSpc>
        <a:spcBef>
          <a:spcPts val="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public.3.basecamp.com/p/hMmvTFTbLPr4W6NQu8hj53B5"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ideo" Target="https://www.youtube.com/embed/R7kQMd8M3U4?feature=oembed" TargetMode="Externa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public.3.basecamp.com/p/z15eY3yeJbJnLYin9EZwpsJd"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ideo" Target="https://www.youtube.com/embed/vt1r42EXBPg?feature=oembed" TargetMode="Externa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public.3.basecamp.com/p/m8MdQLiXsdmwefpHvoSFpSx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urldefense.com/v3/__https:/www.cdc.gov/nccdphp/divisions-offices/about-the-division-of-nutrition-physical-activity-and-obesity.html__;!!Li743BnW!jVu4hrQ3qltoXt2Gu6eTBK0lAWa67v_v12waNfCd8qKIERDRl8mJengHlpztpdDOAA2-YnHrRmG9tt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public.3.basecamp.com/p/iDmjCJHaw4wy3qM6Q18ccijZ"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s://public.3.basecamp.com/p/3mdaw98kgLw2WEzBBzn5GNFN"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ideo" Target="https://www.youtube.com/embed/0vXVhO2gyJ8?feature=oembed"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hyperlink" Target="https://public.3.basecamp.com/p/gQKhAUFyNhGsfswmnumTrURA" TargetMode="External"/><Relationship Id="rId4" Type="http://schemas.openxmlformats.org/officeDocument/2006/relationships/hyperlink" Target="https://public.3.basecamp.com/p/fjFhadKhPwY3FnF1Ro6oF1e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hyperlink" Target="https://public.3.basecamp.com/p/y5vmsCuefa9iXtb9vvsBg1cH" TargetMode="Externa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ideo" Target="https://www.youtube.com/embed/vPAp-QaoUNE?feature=oembed" TargetMode="External"/><Relationship Id="rId5" Type="http://schemas.openxmlformats.org/officeDocument/2006/relationships/hyperlink" Target="https://public.3.basecamp.com/p/UjEj6rM6GcXmwX1DSFAHfvwZ" TargetMode="Externa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activeforlife.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ideo" Target="https://www.youtube.com/embed/D9Ko7U1pLlg?start=5&amp;feature=oembed" TargetMode="Externa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C16F88-D791-6E7A-14EE-C29B4160C50F}"/>
              </a:ext>
            </a:extLst>
          </p:cNvPr>
          <p:cNvSpPr>
            <a:spLocks noGrp="1"/>
          </p:cNvSpPr>
          <p:nvPr>
            <p:ph type="body" sz="quarter" idx="14"/>
          </p:nvPr>
        </p:nvSpPr>
        <p:spPr>
          <a:xfrm>
            <a:off x="853774" y="2755726"/>
            <a:ext cx="10951464" cy="989556"/>
          </a:xfrm>
        </p:spPr>
        <p:txBody>
          <a:bodyPr>
            <a:normAutofit fontScale="92500" lnSpcReduction="10000"/>
          </a:bodyPr>
          <a:lstStyle/>
          <a:p>
            <a:pPr algn="l"/>
            <a:endParaRPr lang="en-US" sz="3200" b="1">
              <a:solidFill>
                <a:schemeClr val="tx2"/>
              </a:solidFill>
              <a:latin typeface="Times New Roman" panose="02020603050405020304" pitchFamily="18" charset="0"/>
              <a:cs typeface="Times New Roman" panose="02020603050405020304" pitchFamily="18" charset="0"/>
            </a:endParaRPr>
          </a:p>
          <a:p>
            <a:pPr algn="l"/>
            <a:r>
              <a:rPr lang="en-US" sz="4400" b="1">
                <a:solidFill>
                  <a:schemeClr val="tx2"/>
                </a:solidFill>
                <a:latin typeface="Times New Roman" panose="02020603050405020304" pitchFamily="18" charset="0"/>
                <a:cs typeface="Times New Roman" panose="02020603050405020304" pitchFamily="18" charset="0"/>
              </a:rPr>
              <a:t>Physical Activity with Infants and Toddlers</a:t>
            </a:r>
          </a:p>
        </p:txBody>
      </p:sp>
      <p:sp>
        <p:nvSpPr>
          <p:cNvPr id="7" name="TextBox 6">
            <a:extLst>
              <a:ext uri="{FF2B5EF4-FFF2-40B4-BE49-F238E27FC236}">
                <a16:creationId xmlns:a16="http://schemas.microsoft.com/office/drawing/2014/main" id="{727C5662-EC65-7D42-602C-252F24DA9F78}"/>
              </a:ext>
            </a:extLst>
          </p:cNvPr>
          <p:cNvSpPr txBox="1"/>
          <p:nvPr/>
        </p:nvSpPr>
        <p:spPr>
          <a:xfrm>
            <a:off x="8662682" y="5205321"/>
            <a:ext cx="2996184" cy="646331"/>
          </a:xfrm>
          <a:prstGeom prst="rect">
            <a:avLst/>
          </a:prstGeom>
          <a:noFill/>
        </p:spPr>
        <p:txBody>
          <a:bodyPr wrap="square" rtlCol="0">
            <a:spAutoFit/>
          </a:bodyPr>
          <a:lstStyle/>
          <a:p>
            <a:r>
              <a:rPr lang="en-US">
                <a:solidFill>
                  <a:srgbClr val="FFFFFF"/>
                </a:solidFill>
                <a:latin typeface="Verdana" panose="020B0604030504040204" pitchFamily="34" charset="0"/>
                <a:ea typeface="Verdana" panose="020B0604030504040204" pitchFamily="34" charset="0"/>
              </a:rPr>
              <a:t>Insert Trainer Agency </a:t>
            </a:r>
          </a:p>
          <a:p>
            <a:r>
              <a:rPr lang="en-US">
                <a:solidFill>
                  <a:srgbClr val="FFFFFF"/>
                </a:solidFill>
                <a:latin typeface="Verdana" panose="020B0604030504040204" pitchFamily="34" charset="0"/>
                <a:ea typeface="Verdana" panose="020B0604030504040204" pitchFamily="34" charset="0"/>
              </a:rPr>
              <a:t>Logo Here</a:t>
            </a:r>
          </a:p>
        </p:txBody>
      </p:sp>
      <p:pic>
        <p:nvPicPr>
          <p:cNvPr id="9" name="Picture 8" descr="A black background with blue letters&#10;&#10;Description automatically generated">
            <a:extLst>
              <a:ext uri="{FF2B5EF4-FFF2-40B4-BE49-F238E27FC236}">
                <a16:creationId xmlns:a16="http://schemas.microsoft.com/office/drawing/2014/main" id="{6CDB1B12-5F8D-7B7A-946E-ED4B24429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620" y="515172"/>
            <a:ext cx="2743200" cy="670560"/>
          </a:xfrm>
          <a:prstGeom prst="rect">
            <a:avLst/>
          </a:prstGeom>
        </p:spPr>
      </p:pic>
      <p:sp>
        <p:nvSpPr>
          <p:cNvPr id="2" name="TextBox 1">
            <a:extLst>
              <a:ext uri="{FF2B5EF4-FFF2-40B4-BE49-F238E27FC236}">
                <a16:creationId xmlns:a16="http://schemas.microsoft.com/office/drawing/2014/main" id="{C7BAD3BD-98E0-F98C-3FFE-44AA43D085E3}"/>
              </a:ext>
            </a:extLst>
          </p:cNvPr>
          <p:cNvSpPr txBox="1"/>
          <p:nvPr/>
        </p:nvSpPr>
        <p:spPr>
          <a:xfrm>
            <a:off x="853774" y="3745282"/>
            <a:ext cx="4020855" cy="646331"/>
          </a:xfrm>
          <a:prstGeom prst="rect">
            <a:avLst/>
          </a:prstGeom>
          <a:noFill/>
        </p:spPr>
        <p:txBody>
          <a:bodyPr wrap="square" rtlCol="0">
            <a:spAutoFit/>
          </a:bodyPr>
          <a:lstStyle/>
          <a:p>
            <a:r>
              <a:rPr lang="en-US" b="1" i="1">
                <a:latin typeface="Verdana" panose="020B0604030504040204" pitchFamily="34" charset="0"/>
                <a:ea typeface="Verdana" panose="020B0604030504040204" pitchFamily="34" charset="0"/>
              </a:rPr>
              <a:t>Add trainer name and </a:t>
            </a:r>
          </a:p>
          <a:p>
            <a:r>
              <a:rPr lang="en-US" b="1" i="1">
                <a:latin typeface="Verdana" panose="020B0604030504040204" pitchFamily="34" charset="0"/>
                <a:ea typeface="Verdana" panose="020B0604030504040204" pitchFamily="34" charset="0"/>
              </a:rPr>
              <a:t>contact information</a:t>
            </a:r>
          </a:p>
        </p:txBody>
      </p:sp>
    </p:spTree>
    <p:extLst>
      <p:ext uri="{BB962C8B-B14F-4D97-AF65-F5344CB8AC3E}">
        <p14:creationId xmlns:p14="http://schemas.microsoft.com/office/powerpoint/2010/main" val="416619063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1523A86D-4453-4BDA-8A5C-8CC3F5272866}"/>
              </a:ext>
            </a:extLst>
          </p:cNvPr>
          <p:cNvSpPr/>
          <p:nvPr/>
        </p:nvSpPr>
        <p:spPr>
          <a:xfrm>
            <a:off x="7525408" y="1562099"/>
            <a:ext cx="4666590" cy="698500"/>
          </a:xfrm>
          <a:prstGeom prst="homePlate">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9" name="Arrow: Pentagon 8">
            <a:extLst>
              <a:ext uri="{FF2B5EF4-FFF2-40B4-BE49-F238E27FC236}">
                <a16:creationId xmlns:a16="http://schemas.microsoft.com/office/drawing/2014/main" id="{8515DEED-FA72-48D2-9AE5-59A80B970F49}"/>
              </a:ext>
            </a:extLst>
          </p:cNvPr>
          <p:cNvSpPr/>
          <p:nvPr/>
        </p:nvSpPr>
        <p:spPr>
          <a:xfrm>
            <a:off x="3518183" y="1562099"/>
            <a:ext cx="4456711"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a typeface="Verdana" panose="020B0604030504040204" pitchFamily="34" charset="0"/>
            </a:endParaRPr>
          </a:p>
        </p:txBody>
      </p:sp>
      <p:sp>
        <p:nvSpPr>
          <p:cNvPr id="5" name="Arrow: Pentagon 4">
            <a:extLst>
              <a:ext uri="{FF2B5EF4-FFF2-40B4-BE49-F238E27FC236}">
                <a16:creationId xmlns:a16="http://schemas.microsoft.com/office/drawing/2014/main" id="{17BFC681-7C82-4BE8-86F2-F42B485C65AC}"/>
              </a:ext>
            </a:extLst>
          </p:cNvPr>
          <p:cNvSpPr/>
          <p:nvPr/>
        </p:nvSpPr>
        <p:spPr>
          <a:xfrm>
            <a:off x="1" y="1562099"/>
            <a:ext cx="4229100"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Verdana" panose="020B0604030504040204" pitchFamily="34" charset="0"/>
            </a:endParaRPr>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01250" y="528379"/>
            <a:ext cx="10166959" cy="926645"/>
          </a:xfrm>
        </p:spPr>
        <p:txBody>
          <a:bodyPr>
            <a:noAutofit/>
          </a:bodyPr>
          <a:lstStyle/>
          <a:p>
            <a:r>
              <a:rPr lang="en-US"/>
              <a:t>What are fundamental movement skills?</a:t>
            </a:r>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1238254" y="1760095"/>
            <a:ext cx="2105024" cy="463550"/>
          </a:xfrm>
        </p:spPr>
        <p:txBody>
          <a:bodyPr>
            <a:normAutofit/>
          </a:bodyPr>
          <a:lstStyle/>
          <a:p>
            <a:pPr marL="0" indent="0">
              <a:buNone/>
            </a:pPr>
            <a:r>
              <a:rPr lang="en-US" sz="2400" b="1">
                <a:solidFill>
                  <a:srgbClr val="FFFFFF"/>
                </a:solidFill>
              </a:rPr>
              <a:t>Locomotor</a:t>
            </a: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1338459" y="2421641"/>
            <a:ext cx="2345778" cy="334053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Crawl</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Walk 	</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Run</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Jump	</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Hop</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Leap</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Gallop</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Slide </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Skip </a:t>
            </a:r>
          </a:p>
        </p:txBody>
      </p:sp>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4654600" y="1764792"/>
            <a:ext cx="2695903" cy="408151"/>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FFFFFF"/>
                </a:solidFill>
                <a:latin typeface="Verdana" panose="020B0604030504040204" pitchFamily="34" charset="0"/>
                <a:ea typeface="Verdana" panose="020B0604030504040204" pitchFamily="34" charset="0"/>
              </a:rPr>
              <a:t>Object Control</a:t>
            </a:r>
          </a:p>
        </p:txBody>
      </p:sp>
      <p:sp>
        <p:nvSpPr>
          <p:cNvPr id="11" name="Content Placeholder 2">
            <a:extLst>
              <a:ext uri="{FF2B5EF4-FFF2-40B4-BE49-F238E27FC236}">
                <a16:creationId xmlns:a16="http://schemas.microsoft.com/office/drawing/2014/main" id="{A4A4379E-68B7-470C-84C8-66728EF14D9C}"/>
              </a:ext>
            </a:extLst>
          </p:cNvPr>
          <p:cNvSpPr txBox="1">
            <a:spLocks/>
          </p:cNvSpPr>
          <p:nvPr/>
        </p:nvSpPr>
        <p:spPr>
          <a:xfrm>
            <a:off x="8172780" y="1764792"/>
            <a:ext cx="2105024" cy="46355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FFFFFF"/>
                </a:solidFill>
                <a:latin typeface="Verdana" panose="020B0604030504040204" pitchFamily="34" charset="0"/>
                <a:ea typeface="Verdana" panose="020B0604030504040204" pitchFamily="34" charset="0"/>
              </a:rPr>
              <a:t>Stability</a:t>
            </a:r>
          </a:p>
        </p:txBody>
      </p:sp>
      <p:sp>
        <p:nvSpPr>
          <p:cNvPr id="13" name="Content Placeholder 2">
            <a:extLst>
              <a:ext uri="{FF2B5EF4-FFF2-40B4-BE49-F238E27FC236}">
                <a16:creationId xmlns:a16="http://schemas.microsoft.com/office/drawing/2014/main" id="{A65D4D69-A595-48D7-9317-1717C2FB5A3E}"/>
              </a:ext>
            </a:extLst>
          </p:cNvPr>
          <p:cNvSpPr txBox="1">
            <a:spLocks/>
          </p:cNvSpPr>
          <p:nvPr/>
        </p:nvSpPr>
        <p:spPr>
          <a:xfrm>
            <a:off x="4660297" y="2379754"/>
            <a:ext cx="2345778"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Ball Roll </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Throw </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Catch </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Kick</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Strike </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Trap</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Dribble </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Volley</a:t>
            </a:r>
          </a:p>
        </p:txBody>
      </p:sp>
      <p:sp>
        <p:nvSpPr>
          <p:cNvPr id="17" name="Content Placeholder 2">
            <a:extLst>
              <a:ext uri="{FF2B5EF4-FFF2-40B4-BE49-F238E27FC236}">
                <a16:creationId xmlns:a16="http://schemas.microsoft.com/office/drawing/2014/main" id="{EF65A322-6EFC-4F8D-9B20-B6D718819643}"/>
              </a:ext>
            </a:extLst>
          </p:cNvPr>
          <p:cNvSpPr txBox="1">
            <a:spLocks/>
          </p:cNvSpPr>
          <p:nvPr/>
        </p:nvSpPr>
        <p:spPr>
          <a:xfrm>
            <a:off x="7962901" y="2364872"/>
            <a:ext cx="3408912"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Axial </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Springing </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Upright Balances</a:t>
            </a:r>
          </a:p>
          <a:p>
            <a:pPr lvl="0">
              <a:buClr>
                <a:srgbClr val="309C8A"/>
              </a:buClr>
              <a:buFont typeface="Arial" panose="020B0604020202020204" pitchFamily="34" charset="0"/>
              <a:buChar char="•"/>
            </a:pPr>
            <a:r>
              <a:rPr lang="en-US" sz="2400" b="0">
                <a:solidFill>
                  <a:schemeClr val="tx2"/>
                </a:solidFill>
                <a:latin typeface="Verdana" panose="020B0604030504040204" pitchFamily="34" charset="0"/>
                <a:ea typeface="Verdana" panose="020B0604030504040204" pitchFamily="34" charset="0"/>
              </a:rPr>
              <a:t>Inverted Balances </a:t>
            </a:r>
          </a:p>
        </p:txBody>
      </p:sp>
    </p:spTree>
    <p:extLst>
      <p:ext uri="{BB962C8B-B14F-4D97-AF65-F5344CB8AC3E}">
        <p14:creationId xmlns:p14="http://schemas.microsoft.com/office/powerpoint/2010/main" val="350657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908B-7A9C-0AEC-CDB9-36B0A11CB37C}"/>
              </a:ext>
            </a:extLst>
          </p:cNvPr>
          <p:cNvSpPr>
            <a:spLocks noGrp="1"/>
          </p:cNvSpPr>
          <p:nvPr>
            <p:ph type="title"/>
          </p:nvPr>
        </p:nvSpPr>
        <p:spPr/>
        <p:txBody>
          <a:bodyPr/>
          <a:lstStyle/>
          <a:p>
            <a:r>
              <a:rPr lang="en-US"/>
              <a:t>Crawling &amp; Creeping</a:t>
            </a:r>
          </a:p>
        </p:txBody>
      </p:sp>
      <p:sp>
        <p:nvSpPr>
          <p:cNvPr id="3" name="Content Placeholder 2">
            <a:extLst>
              <a:ext uri="{FF2B5EF4-FFF2-40B4-BE49-F238E27FC236}">
                <a16:creationId xmlns:a16="http://schemas.microsoft.com/office/drawing/2014/main" id="{16A3FADE-B266-2CC0-F9D5-888668B99F74}"/>
              </a:ext>
            </a:extLst>
          </p:cNvPr>
          <p:cNvSpPr>
            <a:spLocks noGrp="1"/>
          </p:cNvSpPr>
          <p:nvPr>
            <p:ph sz="half" idx="1"/>
          </p:nvPr>
        </p:nvSpPr>
        <p:spPr>
          <a:xfrm>
            <a:off x="956703" y="1916198"/>
            <a:ext cx="5890146" cy="1644085"/>
          </a:xfrm>
          <a:ln>
            <a:noFill/>
          </a:ln>
        </p:spPr>
        <p:txBody>
          <a:bodyPr>
            <a:noAutofit/>
          </a:bodyPr>
          <a:lstStyle/>
          <a:p>
            <a:pPr marL="0" indent="0">
              <a:buNone/>
            </a:pPr>
            <a:r>
              <a:rPr lang="en-US" sz="2400" b="1"/>
              <a:t>Crawling</a:t>
            </a:r>
            <a:r>
              <a:rPr lang="en-US" sz="2400"/>
              <a:t> is movement with the infant’s belly </a:t>
            </a:r>
            <a:r>
              <a:rPr lang="en-US" sz="2400" b="1"/>
              <a:t>on</a:t>
            </a:r>
            <a:r>
              <a:rPr lang="en-US" sz="2400"/>
              <a:t> the ground</a:t>
            </a:r>
          </a:p>
          <a:p>
            <a:pPr marL="0" indent="0">
              <a:buNone/>
            </a:pPr>
            <a:endParaRPr lang="en-US" sz="2400"/>
          </a:p>
          <a:p>
            <a:pPr marL="0" indent="0">
              <a:buNone/>
            </a:pPr>
            <a:r>
              <a:rPr lang="en-US" sz="2400"/>
              <a:t>Infant pulls or pushes forward with elbows and knees </a:t>
            </a:r>
          </a:p>
        </p:txBody>
      </p:sp>
      <p:pic>
        <p:nvPicPr>
          <p:cNvPr id="6" name="Picture 5" descr="Baby crawling at home">
            <a:extLst>
              <a:ext uri="{FF2B5EF4-FFF2-40B4-BE49-F238E27FC236}">
                <a16:creationId xmlns:a16="http://schemas.microsoft.com/office/drawing/2014/main" id="{0A9A7110-19A3-EACB-FFA2-C9D5646CC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825" y="1461543"/>
            <a:ext cx="3619471" cy="2413806"/>
          </a:xfrm>
          <a:prstGeom prst="rect">
            <a:avLst/>
          </a:prstGeom>
        </p:spPr>
      </p:pic>
      <p:pic>
        <p:nvPicPr>
          <p:cNvPr id="10" name="Picture 9" descr="Baby crawling on the floor">
            <a:extLst>
              <a:ext uri="{FF2B5EF4-FFF2-40B4-BE49-F238E27FC236}">
                <a16:creationId xmlns:a16="http://schemas.microsoft.com/office/drawing/2014/main" id="{3053A974-DE24-9827-50B3-243F293FC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5825" y="4189554"/>
            <a:ext cx="3619471" cy="2412980"/>
          </a:xfrm>
          <a:prstGeom prst="rect">
            <a:avLst/>
          </a:prstGeom>
        </p:spPr>
      </p:pic>
      <p:sp>
        <p:nvSpPr>
          <p:cNvPr id="11" name="Content Placeholder 2">
            <a:extLst>
              <a:ext uri="{FF2B5EF4-FFF2-40B4-BE49-F238E27FC236}">
                <a16:creationId xmlns:a16="http://schemas.microsoft.com/office/drawing/2014/main" id="{52CD49FA-B4FF-9C34-BF02-9951B9C85A04}"/>
              </a:ext>
            </a:extLst>
          </p:cNvPr>
          <p:cNvSpPr txBox="1">
            <a:spLocks/>
          </p:cNvSpPr>
          <p:nvPr/>
        </p:nvSpPr>
        <p:spPr>
          <a:xfrm>
            <a:off x="956703" y="4434825"/>
            <a:ext cx="5890146" cy="1644085"/>
          </a:xfrm>
          <a:prstGeom prst="rect">
            <a:avLst/>
          </a:prstGeom>
          <a:ln>
            <a:noFill/>
          </a:ln>
        </p:spPr>
        <p:txBody>
          <a:bodyPr vert="horz" lIns="0" tIns="0" rIns="0" bIns="0" rtlCol="0">
            <a:noAutofit/>
          </a:bodyPr>
          <a:lstStyle>
            <a:lvl1pPr marL="228600" indent="-228600" algn="l" defTabSz="914400" rtl="0" eaLnBrk="1" latinLnBrk="0" hangingPunct="1">
              <a:lnSpc>
                <a:spcPct val="100000"/>
              </a:lnSpc>
              <a:spcBef>
                <a:spcPts val="0"/>
              </a:spcBef>
              <a:buClr>
                <a:srgbClr val="309C8A"/>
              </a:buClr>
              <a:buFont typeface="Arial" panose="020B0604020202020204" pitchFamily="34" charset="0"/>
              <a:buChar char="•"/>
              <a:defRPr sz="20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739775" indent="-282575" algn="l" defTabSz="914400" rtl="0" eaLnBrk="1" latinLnBrk="0" hangingPunct="1">
              <a:lnSpc>
                <a:spcPct val="100000"/>
              </a:lnSpc>
              <a:spcBef>
                <a:spcPts val="0"/>
              </a:spcBef>
              <a:buClr>
                <a:schemeClr val="tx1"/>
              </a:buClr>
              <a:buFont typeface="Symbol" panose="05050102010706020507" pitchFamily="18" charset="2"/>
              <a:buChar char="¾"/>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rgbClr val="FAAD14"/>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435100" indent="-228600" algn="l" defTabSz="914400" rtl="0" eaLnBrk="1" latinLnBrk="0" hangingPunct="1">
              <a:lnSpc>
                <a:spcPct val="100000"/>
              </a:lnSpc>
              <a:spcBef>
                <a:spcPts val="0"/>
              </a:spcBef>
              <a:buClr>
                <a:srgbClr val="00426A"/>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rgbClr val="00ACBA"/>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Creeping </a:t>
            </a:r>
            <a:r>
              <a:rPr lang="en-US" sz="2400"/>
              <a:t>is movement with the infant’s belly </a:t>
            </a:r>
            <a:r>
              <a:rPr lang="en-US" sz="2400" b="1"/>
              <a:t>off</a:t>
            </a:r>
            <a:r>
              <a:rPr lang="en-US" sz="2400"/>
              <a:t> the ground</a:t>
            </a:r>
          </a:p>
          <a:p>
            <a:pPr marL="0" indent="0">
              <a:buNone/>
            </a:pPr>
            <a:endParaRPr lang="en-US" sz="2400"/>
          </a:p>
          <a:p>
            <a:pPr marL="0" indent="0">
              <a:buNone/>
            </a:pPr>
            <a:r>
              <a:rPr lang="en-US" sz="2400"/>
              <a:t>Infant coordinates movement moving arms and legs deliberately</a:t>
            </a:r>
          </a:p>
        </p:txBody>
      </p:sp>
      <p:cxnSp>
        <p:nvCxnSpPr>
          <p:cNvPr id="5" name="Straight Connector 4">
            <a:extLst>
              <a:ext uri="{FF2B5EF4-FFF2-40B4-BE49-F238E27FC236}">
                <a16:creationId xmlns:a16="http://schemas.microsoft.com/office/drawing/2014/main" id="{345DF763-4B39-BE51-C89B-321CC2F10AE2}"/>
              </a:ext>
            </a:extLst>
          </p:cNvPr>
          <p:cNvCxnSpPr>
            <a:cxnSpLocks/>
          </p:cNvCxnSpPr>
          <p:nvPr/>
        </p:nvCxnSpPr>
        <p:spPr>
          <a:xfrm flipV="1">
            <a:off x="649357" y="3994617"/>
            <a:ext cx="10585939" cy="2706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160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8C26B-06C5-E8D7-209C-2125580A229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6B71FF2-05A9-91DC-F055-BD9E5A7DC085}"/>
              </a:ext>
            </a:extLst>
          </p:cNvPr>
          <p:cNvSpPr>
            <a:spLocks noGrp="1"/>
          </p:cNvSpPr>
          <p:nvPr>
            <p:ph type="ctrTitle"/>
          </p:nvPr>
        </p:nvSpPr>
        <p:spPr/>
        <p:txBody>
          <a:bodyPr/>
          <a:lstStyle/>
          <a:p>
            <a:r>
              <a:rPr lang="en-US"/>
              <a:t>Objective 3</a:t>
            </a:r>
            <a:br>
              <a:rPr lang="en-US"/>
            </a:br>
            <a:r>
              <a:rPr lang="en-US" sz="4400"/>
              <a:t>Recognize motor milestones from birth </a:t>
            </a:r>
            <a:br>
              <a:rPr lang="en-US" sz="4400"/>
            </a:br>
            <a:r>
              <a:rPr lang="en-US" sz="4400"/>
              <a:t>through 30 months and how you can </a:t>
            </a:r>
            <a:br>
              <a:rPr lang="en-US" sz="4400"/>
            </a:br>
            <a:r>
              <a:rPr lang="en-US" sz="4400"/>
              <a:t>nurture skill development.</a:t>
            </a:r>
            <a:br>
              <a:rPr lang="en-US" sz="4400"/>
            </a:br>
            <a:endParaRPr lang="en-US" sz="4400"/>
          </a:p>
        </p:txBody>
      </p:sp>
    </p:spTree>
    <p:extLst>
      <p:ext uri="{BB962C8B-B14F-4D97-AF65-F5344CB8AC3E}">
        <p14:creationId xmlns:p14="http://schemas.microsoft.com/office/powerpoint/2010/main" val="19465207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402A3332-F63A-C9C9-A8E0-A17732BDB1DD}"/>
              </a:ext>
            </a:extLst>
          </p:cNvPr>
          <p:cNvSpPr>
            <a:spLocks noGrp="1"/>
          </p:cNvSpPr>
          <p:nvPr>
            <p:ph sz="half" idx="1"/>
          </p:nvPr>
        </p:nvSpPr>
        <p:spPr>
          <a:xfrm>
            <a:off x="838200" y="1865375"/>
            <a:ext cx="5181600" cy="1654439"/>
          </a:xfrm>
        </p:spPr>
        <p:txBody>
          <a:bodyPr/>
          <a:lstStyle/>
          <a:p>
            <a:pPr lvl="0"/>
            <a:r>
              <a:rPr lang="en-US" sz="2800"/>
              <a:t>Holds head up when on tummy </a:t>
            </a:r>
          </a:p>
          <a:p>
            <a:pPr lvl="0"/>
            <a:endParaRPr lang="en-US" sz="2800"/>
          </a:p>
          <a:p>
            <a:pPr lvl="0"/>
            <a:r>
              <a:rPr lang="en-US" sz="2800"/>
              <a:t>Moves both arms and both legs </a:t>
            </a:r>
          </a:p>
          <a:p>
            <a:pPr lvl="0"/>
            <a:endParaRPr lang="en-US" sz="2800"/>
          </a:p>
          <a:p>
            <a:r>
              <a:rPr lang="en-US" sz="2800"/>
              <a:t>Open hands briefly</a:t>
            </a:r>
          </a:p>
        </p:txBody>
      </p:sp>
      <p:sp>
        <p:nvSpPr>
          <p:cNvPr id="3" name="Title 2">
            <a:extLst>
              <a:ext uri="{FF2B5EF4-FFF2-40B4-BE49-F238E27FC236}">
                <a16:creationId xmlns:a16="http://schemas.microsoft.com/office/drawing/2014/main" id="{4A55C7C9-051C-8695-F820-D7BBBA510D68}"/>
              </a:ext>
            </a:extLst>
          </p:cNvPr>
          <p:cNvSpPr>
            <a:spLocks noGrp="1"/>
          </p:cNvSpPr>
          <p:nvPr>
            <p:ph type="title"/>
          </p:nvPr>
        </p:nvSpPr>
        <p:spPr>
          <a:xfrm>
            <a:off x="838200" y="578132"/>
            <a:ext cx="6188675" cy="657681"/>
          </a:xfrm>
        </p:spPr>
        <p:txBody>
          <a:bodyPr anchor="t">
            <a:normAutofit/>
          </a:bodyPr>
          <a:lstStyle/>
          <a:p>
            <a:pPr>
              <a:lnSpc>
                <a:spcPct val="90000"/>
              </a:lnSpc>
            </a:pPr>
            <a:r>
              <a:rPr lang="en-US"/>
              <a:t>2 months</a:t>
            </a:r>
          </a:p>
        </p:txBody>
      </p:sp>
      <p:pic>
        <p:nvPicPr>
          <p:cNvPr id="11" name="Content Placeholder 10" descr="A baby lying on its stomach&#10;&#10;AI-generated content may be incorrect.">
            <a:extLst>
              <a:ext uri="{FF2B5EF4-FFF2-40B4-BE49-F238E27FC236}">
                <a16:creationId xmlns:a16="http://schemas.microsoft.com/office/drawing/2014/main" id="{9BEB2139-FBDC-71CF-C448-E5D5A369C3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3620" y="868680"/>
            <a:ext cx="5120640" cy="5120640"/>
          </a:xfrm>
        </p:spPr>
      </p:pic>
      <p:sp>
        <p:nvSpPr>
          <p:cNvPr id="2" name="TextBox 1">
            <a:extLst>
              <a:ext uri="{FF2B5EF4-FFF2-40B4-BE49-F238E27FC236}">
                <a16:creationId xmlns:a16="http://schemas.microsoft.com/office/drawing/2014/main" id="{95CDBECB-B609-67FF-E2E1-6F237C531C54}"/>
              </a:ext>
            </a:extLst>
          </p:cNvPr>
          <p:cNvSpPr txBox="1"/>
          <p:nvPr/>
        </p:nvSpPr>
        <p:spPr>
          <a:xfrm>
            <a:off x="838200" y="6137039"/>
            <a:ext cx="5989983" cy="276999"/>
          </a:xfrm>
          <a:prstGeom prst="rect">
            <a:avLst/>
          </a:prstGeom>
          <a:noFill/>
        </p:spPr>
        <p:txBody>
          <a:bodyPr wrap="square" rtlCol="0">
            <a:spAutoFit/>
          </a:bodyPr>
          <a:lstStyle/>
          <a:p>
            <a:r>
              <a:rPr lang="en-US" sz="1200" i="1" dirty="0">
                <a:solidFill>
                  <a:schemeClr val="tx2"/>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Important Milestones: Your Baby By Two Months | CDC</a:t>
            </a:r>
            <a:endParaRPr lang="en-US" sz="1200" i="1" dirty="0">
              <a:solidFill>
                <a:schemeClr val="tx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048545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Moves both arms and both legs">
            <a:hlinkClick r:id="" action="ppaction://media"/>
            <a:extLst>
              <a:ext uri="{FF2B5EF4-FFF2-40B4-BE49-F238E27FC236}">
                <a16:creationId xmlns:a16="http://schemas.microsoft.com/office/drawing/2014/main" id="{58EF1C15-EB86-6915-62DA-60F57FCB0A2A}"/>
              </a:ext>
            </a:extLst>
          </p:cNvPr>
          <p:cNvPicPr>
            <a:picLocks noGrp="1" noRot="1" noChangeAspect="1"/>
          </p:cNvPicPr>
          <p:nvPr>
            <p:ph sz="half" idx="1"/>
            <a:videoFile r:link="rId1"/>
          </p:nvPr>
        </p:nvPicPr>
        <p:blipFill>
          <a:blip r:embed="rId4"/>
          <a:stretch>
            <a:fillRect/>
          </a:stretch>
        </p:blipFill>
        <p:spPr>
          <a:xfrm>
            <a:off x="1376923" y="605174"/>
            <a:ext cx="9996709" cy="5647651"/>
          </a:xfrm>
          <a:prstGeom prst="rect">
            <a:avLst/>
          </a:prstGeom>
        </p:spPr>
      </p:pic>
    </p:spTree>
    <p:extLst>
      <p:ext uri="{BB962C8B-B14F-4D97-AF65-F5344CB8AC3E}">
        <p14:creationId xmlns:p14="http://schemas.microsoft.com/office/powerpoint/2010/main" val="3479553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18B91-38C2-C39C-06D9-94D6C66C2E0C}"/>
              </a:ext>
            </a:extLst>
          </p:cNvPr>
          <p:cNvSpPr>
            <a:spLocks noGrp="1"/>
          </p:cNvSpPr>
          <p:nvPr>
            <p:ph sz="half" idx="1"/>
          </p:nvPr>
        </p:nvSpPr>
        <p:spPr>
          <a:xfrm>
            <a:off x="838200" y="2206338"/>
            <a:ext cx="5650283" cy="4311587"/>
          </a:xfrm>
        </p:spPr>
        <p:txBody>
          <a:bodyPr/>
          <a:lstStyle/>
          <a:p>
            <a:r>
              <a:rPr lang="en-US" sz="2800"/>
              <a:t>Provide many opportunities for awake infants to be on the floor or ground outside</a:t>
            </a:r>
          </a:p>
          <a:p>
            <a:pPr lvl="1"/>
            <a:r>
              <a:rPr lang="en-US" sz="2800"/>
              <a:t>Supervised</a:t>
            </a:r>
          </a:p>
          <a:p>
            <a:pPr lvl="1"/>
            <a:r>
              <a:rPr lang="en-US" sz="2800"/>
              <a:t>Tummy time </a:t>
            </a:r>
          </a:p>
          <a:p>
            <a:pPr lvl="1"/>
            <a:r>
              <a:rPr lang="en-US" sz="2800"/>
              <a:t>Time on the back </a:t>
            </a: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r>
              <a:rPr kumimoji="0" lang="en-US" sz="2800" b="0" i="0" u="none" strike="noStrike" kern="1200" cap="none" spc="0" normalizeH="0" baseline="0" noProof="0">
                <a:ln>
                  <a:noFill/>
                </a:ln>
                <a:solidFill>
                  <a:srgbClr val="004169"/>
                </a:solidFill>
                <a:effectLst/>
                <a:uLnTx/>
                <a:uFillTx/>
                <a:latin typeface="Verdana" panose="020B0604030504040204" pitchFamily="34" charset="0"/>
                <a:ea typeface="Verdana" panose="020B0604030504040204" pitchFamily="34" charset="0"/>
              </a:rPr>
              <a:t>Provide interesting toys</a:t>
            </a: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r>
              <a:rPr lang="en-US" sz="2800"/>
              <a:t>Engage and interact with infant</a:t>
            </a:r>
          </a:p>
        </p:txBody>
      </p:sp>
      <p:sp>
        <p:nvSpPr>
          <p:cNvPr id="4" name="Title 3">
            <a:extLst>
              <a:ext uri="{FF2B5EF4-FFF2-40B4-BE49-F238E27FC236}">
                <a16:creationId xmlns:a16="http://schemas.microsoft.com/office/drawing/2014/main" id="{AA78D33D-D514-F65B-961E-FF45A7E788C8}"/>
              </a:ext>
            </a:extLst>
          </p:cNvPr>
          <p:cNvSpPr>
            <a:spLocks noGrp="1"/>
          </p:cNvSpPr>
          <p:nvPr>
            <p:ph type="title"/>
          </p:nvPr>
        </p:nvSpPr>
        <p:spPr>
          <a:xfrm>
            <a:off x="838200" y="578132"/>
            <a:ext cx="11963400" cy="657681"/>
          </a:xfrm>
        </p:spPr>
        <p:txBody>
          <a:bodyPr/>
          <a:lstStyle/>
          <a:p>
            <a:r>
              <a:rPr lang="en-US"/>
              <a:t>Caregiver role in nurturing motor skills for children birth to 2 months</a:t>
            </a:r>
          </a:p>
        </p:txBody>
      </p:sp>
      <p:pic>
        <p:nvPicPr>
          <p:cNvPr id="6" name="Picture 5" descr="A baby lying on a pillow&#10;&#10;AI-generated content may be incorrect.">
            <a:extLst>
              <a:ext uri="{FF2B5EF4-FFF2-40B4-BE49-F238E27FC236}">
                <a16:creationId xmlns:a16="http://schemas.microsoft.com/office/drawing/2014/main" id="{CFBB4A26-7A90-47F1-39FF-5EEC8A8E1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894" y="2467629"/>
            <a:ext cx="5327106" cy="3551128"/>
          </a:xfrm>
          <a:prstGeom prst="rect">
            <a:avLst/>
          </a:prstGeom>
        </p:spPr>
      </p:pic>
    </p:spTree>
    <p:extLst>
      <p:ext uri="{BB962C8B-B14F-4D97-AF65-F5344CB8AC3E}">
        <p14:creationId xmlns:p14="http://schemas.microsoft.com/office/powerpoint/2010/main" val="297530677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EE56EC-69F1-5D2F-DF21-39C08B4889DF}"/>
              </a:ext>
            </a:extLst>
          </p:cNvPr>
          <p:cNvSpPr>
            <a:spLocks noGrp="1"/>
          </p:cNvSpPr>
          <p:nvPr>
            <p:ph sz="half" idx="1"/>
          </p:nvPr>
        </p:nvSpPr>
        <p:spPr>
          <a:xfrm>
            <a:off x="683217" y="1456773"/>
            <a:ext cx="5624594" cy="4311587"/>
          </a:xfrm>
        </p:spPr>
        <p:txBody>
          <a:bodyPr/>
          <a:lstStyle/>
          <a:p>
            <a:pPr lvl="0"/>
            <a:r>
              <a:rPr lang="en-US" sz="2400"/>
              <a:t>Holds head steady without support when you are holding him </a:t>
            </a:r>
          </a:p>
          <a:p>
            <a:pPr lvl="0"/>
            <a:endParaRPr lang="en-US" sz="2400"/>
          </a:p>
          <a:p>
            <a:pPr lvl="0"/>
            <a:r>
              <a:rPr lang="en-US" sz="2400"/>
              <a:t>Holds a toy when you put it in his hand </a:t>
            </a:r>
          </a:p>
          <a:p>
            <a:pPr lvl="0"/>
            <a:endParaRPr lang="en-US" sz="2400"/>
          </a:p>
          <a:p>
            <a:pPr lvl="0"/>
            <a:r>
              <a:rPr lang="en-US" sz="2400"/>
              <a:t>Uses his arm to swing at toys </a:t>
            </a:r>
          </a:p>
          <a:p>
            <a:pPr lvl="0"/>
            <a:endParaRPr lang="en-US" sz="2400"/>
          </a:p>
          <a:p>
            <a:pPr lvl="0"/>
            <a:r>
              <a:rPr lang="en-US" sz="2400"/>
              <a:t>Brings hands to mouth </a:t>
            </a:r>
          </a:p>
          <a:p>
            <a:pPr lvl="0"/>
            <a:endParaRPr lang="en-US" sz="2400"/>
          </a:p>
          <a:p>
            <a:pPr lvl="0"/>
            <a:r>
              <a:rPr lang="en-US" sz="2400"/>
              <a:t>Pushes up onto elbows/forearms when on tummy</a:t>
            </a:r>
          </a:p>
        </p:txBody>
      </p:sp>
      <p:pic>
        <p:nvPicPr>
          <p:cNvPr id="6" name="Content Placeholder 5" descr="A baby lying on a mat&#10;&#10;AI-generated content may be incorrect.">
            <a:extLst>
              <a:ext uri="{FF2B5EF4-FFF2-40B4-BE49-F238E27FC236}">
                <a16:creationId xmlns:a16="http://schemas.microsoft.com/office/drawing/2014/main" id="{96DD7CC6-E03E-CE02-866F-2826E30A040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5976" y="868680"/>
            <a:ext cx="5120640" cy="5120640"/>
          </a:xfrm>
        </p:spPr>
      </p:pic>
      <p:sp>
        <p:nvSpPr>
          <p:cNvPr id="4" name="Title 3">
            <a:extLst>
              <a:ext uri="{FF2B5EF4-FFF2-40B4-BE49-F238E27FC236}">
                <a16:creationId xmlns:a16="http://schemas.microsoft.com/office/drawing/2014/main" id="{AF9D77CC-B7E4-26BA-8C9F-393915A93A67}"/>
              </a:ext>
            </a:extLst>
          </p:cNvPr>
          <p:cNvSpPr>
            <a:spLocks noGrp="1"/>
          </p:cNvSpPr>
          <p:nvPr>
            <p:ph type="title"/>
          </p:nvPr>
        </p:nvSpPr>
        <p:spPr/>
        <p:txBody>
          <a:bodyPr/>
          <a:lstStyle/>
          <a:p>
            <a:r>
              <a:rPr lang="en-US"/>
              <a:t>4 months</a:t>
            </a:r>
          </a:p>
        </p:txBody>
      </p:sp>
      <p:sp>
        <p:nvSpPr>
          <p:cNvPr id="5" name="TextBox 4">
            <a:extLst>
              <a:ext uri="{FF2B5EF4-FFF2-40B4-BE49-F238E27FC236}">
                <a16:creationId xmlns:a16="http://schemas.microsoft.com/office/drawing/2014/main" id="{D35EB35D-EFA5-92AD-F925-C7C9E60B0E06}"/>
              </a:ext>
            </a:extLst>
          </p:cNvPr>
          <p:cNvSpPr txBox="1"/>
          <p:nvPr/>
        </p:nvSpPr>
        <p:spPr>
          <a:xfrm>
            <a:off x="838199" y="610363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cs typeface="Arial"/>
                <a:hlinkClick r:id="rId4">
                  <a:extLst>
                    <a:ext uri="{A12FA001-AC4F-418D-AE19-62706E023703}">
                      <ahyp:hlinkClr xmlns:ahyp="http://schemas.microsoft.com/office/drawing/2018/hyperlinkcolor" val="tx"/>
                    </a:ext>
                  </a:extLst>
                </a:hlinkClick>
              </a:rPr>
              <a:t>Important Milestones: Your Baby By Four Months | CDC</a:t>
            </a:r>
            <a:endParaRPr kumimoji="0" lang="en-US" sz="1200" b="0" i="1" u="none" strike="noStrike" kern="1200" cap="none" spc="0" normalizeH="0" baseline="0" noProof="0" dirty="0">
              <a:ln>
                <a:noFill/>
              </a:ln>
              <a:solidFill>
                <a:srgbClr val="004169"/>
              </a:solidFill>
              <a:effectLst/>
              <a:uLnTx/>
              <a:uFillTx/>
              <a:latin typeface="Verdana" panose="020B0604030504040204" pitchFamily="34" charset="0"/>
              <a:ea typeface="Verdana" panose="020B0604030504040204" pitchFamily="34" charset="0"/>
              <a:cs typeface="Arial"/>
            </a:endParaRPr>
          </a:p>
        </p:txBody>
      </p:sp>
    </p:spTree>
    <p:extLst>
      <p:ext uri="{BB962C8B-B14F-4D97-AF65-F5344CB8AC3E}">
        <p14:creationId xmlns:p14="http://schemas.microsoft.com/office/powerpoint/2010/main" val="280312631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Holds head steady without support when you are holding him">
            <a:hlinkClick r:id="" action="ppaction://media"/>
            <a:extLst>
              <a:ext uri="{FF2B5EF4-FFF2-40B4-BE49-F238E27FC236}">
                <a16:creationId xmlns:a16="http://schemas.microsoft.com/office/drawing/2014/main" id="{4676C48A-8652-13A9-C108-9247FEC57C75}"/>
              </a:ext>
            </a:extLst>
          </p:cNvPr>
          <p:cNvPicPr>
            <a:picLocks noGrp="1" noRot="1" noChangeAspect="1"/>
          </p:cNvPicPr>
          <p:nvPr>
            <p:ph sz="half" idx="1"/>
            <a:videoFile r:link="rId1"/>
          </p:nvPr>
        </p:nvPicPr>
        <p:blipFill>
          <a:blip r:embed="rId4"/>
          <a:stretch>
            <a:fillRect/>
          </a:stretch>
        </p:blipFill>
        <p:spPr>
          <a:xfrm>
            <a:off x="1101246" y="271252"/>
            <a:ext cx="10635641" cy="6008616"/>
          </a:xfrm>
          <a:prstGeom prst="rect">
            <a:avLst/>
          </a:prstGeom>
        </p:spPr>
      </p:pic>
    </p:spTree>
    <p:extLst>
      <p:ext uri="{BB962C8B-B14F-4D97-AF65-F5344CB8AC3E}">
        <p14:creationId xmlns:p14="http://schemas.microsoft.com/office/powerpoint/2010/main" val="3444519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1094A-3FE1-C7CB-377D-F8410F873DF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C1D21E-DDF1-9902-0C3F-6C52BF506069}"/>
              </a:ext>
            </a:extLst>
          </p:cNvPr>
          <p:cNvSpPr>
            <a:spLocks noGrp="1"/>
          </p:cNvSpPr>
          <p:nvPr>
            <p:ph sz="half" idx="1"/>
          </p:nvPr>
        </p:nvSpPr>
        <p:spPr/>
        <p:txBody>
          <a:bodyPr/>
          <a:lstStyle/>
          <a:p>
            <a:r>
              <a:rPr lang="en-US" sz="2800"/>
              <a:t>Rolls from tummy to back </a:t>
            </a:r>
          </a:p>
          <a:p>
            <a:endParaRPr lang="en-US" sz="2800"/>
          </a:p>
          <a:p>
            <a:r>
              <a:rPr lang="en-US" sz="2800"/>
              <a:t>Pushes up with straight arms when on tummy</a:t>
            </a:r>
          </a:p>
          <a:p>
            <a:endParaRPr lang="en-US" sz="2800"/>
          </a:p>
          <a:p>
            <a:r>
              <a:rPr lang="en-US" sz="2800"/>
              <a:t>Leans on hands to support herself when sitting</a:t>
            </a:r>
          </a:p>
        </p:txBody>
      </p:sp>
      <p:pic>
        <p:nvPicPr>
          <p:cNvPr id="6" name="Content Placeholder 5" descr="A baby sitting on the floor&#10;&#10;AI-generated content may be incorrect.">
            <a:extLst>
              <a:ext uri="{FF2B5EF4-FFF2-40B4-BE49-F238E27FC236}">
                <a16:creationId xmlns:a16="http://schemas.microsoft.com/office/drawing/2014/main" id="{C284CD2F-54C4-3599-F3DE-5515D22F299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5976" y="868680"/>
            <a:ext cx="5120640" cy="5120640"/>
          </a:xfrm>
        </p:spPr>
      </p:pic>
      <p:sp>
        <p:nvSpPr>
          <p:cNvPr id="4" name="Title 3">
            <a:extLst>
              <a:ext uri="{FF2B5EF4-FFF2-40B4-BE49-F238E27FC236}">
                <a16:creationId xmlns:a16="http://schemas.microsoft.com/office/drawing/2014/main" id="{61B1B6A3-14DB-8E87-A75E-203020928BAB}"/>
              </a:ext>
            </a:extLst>
          </p:cNvPr>
          <p:cNvSpPr>
            <a:spLocks noGrp="1"/>
          </p:cNvSpPr>
          <p:nvPr>
            <p:ph type="title"/>
          </p:nvPr>
        </p:nvSpPr>
        <p:spPr/>
        <p:txBody>
          <a:bodyPr/>
          <a:lstStyle/>
          <a:p>
            <a:r>
              <a:rPr lang="en-US"/>
              <a:t>6 months</a:t>
            </a:r>
          </a:p>
        </p:txBody>
      </p:sp>
      <p:sp>
        <p:nvSpPr>
          <p:cNvPr id="3" name="TextBox 2">
            <a:extLst>
              <a:ext uri="{FF2B5EF4-FFF2-40B4-BE49-F238E27FC236}">
                <a16:creationId xmlns:a16="http://schemas.microsoft.com/office/drawing/2014/main" id="{F7FD52F6-3AF0-940E-74CE-FB74B96CDB1E}"/>
              </a:ext>
            </a:extLst>
          </p:cNvPr>
          <p:cNvSpPr txBox="1"/>
          <p:nvPr/>
        </p:nvSpPr>
        <p:spPr>
          <a:xfrm>
            <a:off x="838200" y="6137039"/>
            <a:ext cx="5989983" cy="276999"/>
          </a:xfrm>
          <a:prstGeom prst="rect">
            <a:avLst/>
          </a:prstGeom>
          <a:noFill/>
        </p:spPr>
        <p:txBody>
          <a:bodyPr wrap="square" rtlCol="0">
            <a:spAutoFit/>
          </a:bodyPr>
          <a:lstStyle/>
          <a:p>
            <a:r>
              <a:rPr lang="en-US" sz="1200" i="1" dirty="0">
                <a:solidFill>
                  <a:schemeClr val="tx2"/>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Important Milestones: Your Baby By Six Months | CDC</a:t>
            </a:r>
            <a:endParaRPr lang="en-US" sz="1200" i="1" dirty="0">
              <a:solidFill>
                <a:schemeClr val="tx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454836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43EBE-812F-1B3F-044B-D514549F6E1A}"/>
              </a:ext>
            </a:extLst>
          </p:cNvPr>
          <p:cNvSpPr>
            <a:spLocks noGrp="1"/>
          </p:cNvSpPr>
          <p:nvPr>
            <p:ph type="title"/>
          </p:nvPr>
        </p:nvSpPr>
        <p:spPr>
          <a:xfrm>
            <a:off x="838200" y="582461"/>
            <a:ext cx="10515600" cy="1018671"/>
          </a:xfrm>
        </p:spPr>
        <p:txBody>
          <a:bodyPr anchor="t">
            <a:normAutofit/>
          </a:bodyPr>
          <a:lstStyle/>
          <a:p>
            <a:pPr>
              <a:lnSpc>
                <a:spcPct val="90000"/>
              </a:lnSpc>
            </a:pPr>
            <a:r>
              <a:rPr lang="en-US" sz="3700"/>
              <a:t>What activities can caregivers do with infants to promote 6-month motor milestones? </a:t>
            </a:r>
          </a:p>
        </p:txBody>
      </p:sp>
      <p:sp>
        <p:nvSpPr>
          <p:cNvPr id="2" name="Content Placeholder 1">
            <a:extLst>
              <a:ext uri="{FF2B5EF4-FFF2-40B4-BE49-F238E27FC236}">
                <a16:creationId xmlns:a16="http://schemas.microsoft.com/office/drawing/2014/main" id="{20E05060-259F-1846-3E7F-F84E4E2059C1}"/>
              </a:ext>
            </a:extLst>
          </p:cNvPr>
          <p:cNvSpPr>
            <a:spLocks noGrp="1"/>
          </p:cNvSpPr>
          <p:nvPr>
            <p:ph sz="half" idx="1"/>
          </p:nvPr>
        </p:nvSpPr>
        <p:spPr>
          <a:xfrm>
            <a:off x="838200" y="2790825"/>
            <a:ext cx="5257800" cy="2886075"/>
          </a:xfrm>
        </p:spPr>
        <p:txBody>
          <a:bodyPr>
            <a:normAutofit/>
          </a:bodyPr>
          <a:lstStyle/>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r>
              <a:rPr kumimoji="0" lang="en-US" sz="2400" b="0" i="0" u="none" strike="noStrike" kern="1200" cap="none" spc="0" normalizeH="0" baseline="0" noProof="0">
                <a:ln>
                  <a:noFill/>
                </a:ln>
                <a:solidFill>
                  <a:srgbClr val="004169"/>
                </a:solidFill>
                <a:effectLst/>
                <a:uLnTx/>
                <a:uFillTx/>
                <a:latin typeface="Verdana" panose="020B0604030504040204" pitchFamily="34" charset="0"/>
                <a:ea typeface="Verdana" panose="020B0604030504040204" pitchFamily="34" charset="0"/>
              </a:rPr>
              <a:t>Rolls from tummy to back </a:t>
            </a: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endParaRPr kumimoji="0" lang="en-US" sz="2400" b="0" i="0" u="none" strike="noStrike" kern="1200" cap="none" spc="0" normalizeH="0" baseline="0" noProof="0">
              <a:ln>
                <a:noFill/>
              </a:ln>
              <a:solidFill>
                <a:srgbClr val="004169"/>
              </a:solidFill>
              <a:effectLst/>
              <a:uLnTx/>
              <a:uFillTx/>
              <a:latin typeface="Verdana" panose="020B0604030504040204" pitchFamily="34" charset="0"/>
              <a:ea typeface="Verdana" panose="020B0604030504040204" pitchFamily="34" charset="0"/>
            </a:endParaRP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r>
              <a:rPr kumimoji="0" lang="en-US" sz="2400" b="0" i="0" u="none" strike="noStrike" kern="1200" cap="none" spc="0" normalizeH="0" baseline="0" noProof="0">
                <a:ln>
                  <a:noFill/>
                </a:ln>
                <a:solidFill>
                  <a:srgbClr val="004169"/>
                </a:solidFill>
                <a:effectLst/>
                <a:uLnTx/>
                <a:uFillTx/>
                <a:latin typeface="Verdana" panose="020B0604030504040204" pitchFamily="34" charset="0"/>
                <a:ea typeface="Verdana" panose="020B0604030504040204" pitchFamily="34" charset="0"/>
              </a:rPr>
              <a:t>Pushes up with straight arms when on tummy</a:t>
            </a: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endParaRPr kumimoji="0" lang="en-US" sz="2400" b="0" i="0" u="none" strike="noStrike" kern="1200" cap="none" spc="0" normalizeH="0" baseline="0" noProof="0">
              <a:ln>
                <a:noFill/>
              </a:ln>
              <a:solidFill>
                <a:srgbClr val="004169"/>
              </a:solidFill>
              <a:effectLst/>
              <a:uLnTx/>
              <a:uFillTx/>
              <a:latin typeface="Verdana" panose="020B0604030504040204" pitchFamily="34" charset="0"/>
              <a:ea typeface="Verdana" panose="020B0604030504040204" pitchFamily="34" charset="0"/>
            </a:endParaRPr>
          </a:p>
          <a:p>
            <a:pPr marL="228600" marR="0" lvl="0" indent="-22860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Char char="•"/>
              <a:tabLst/>
              <a:defRPr/>
            </a:pPr>
            <a:r>
              <a:rPr kumimoji="0" lang="en-US" sz="2400" b="0" i="0" u="none" strike="noStrike" kern="1200" cap="none" spc="0" normalizeH="0" baseline="0" noProof="0">
                <a:ln>
                  <a:noFill/>
                </a:ln>
                <a:solidFill>
                  <a:srgbClr val="004169"/>
                </a:solidFill>
                <a:effectLst/>
                <a:uLnTx/>
                <a:uFillTx/>
                <a:latin typeface="Verdana" panose="020B0604030504040204" pitchFamily="34" charset="0"/>
                <a:ea typeface="Verdana" panose="020B0604030504040204" pitchFamily="34" charset="0"/>
              </a:rPr>
              <a:t>Leans on hands to support herself when sitting</a:t>
            </a:r>
          </a:p>
          <a:p>
            <a:pPr>
              <a:spcAft>
                <a:spcPts val="600"/>
              </a:spcAft>
            </a:pPr>
            <a:endParaRPr lang="en-US" sz="1800"/>
          </a:p>
          <a:p>
            <a:pPr>
              <a:spcAft>
                <a:spcPts val="600"/>
              </a:spcAft>
            </a:pPr>
            <a:endParaRPr lang="en-US" sz="1800"/>
          </a:p>
        </p:txBody>
      </p:sp>
      <p:pic>
        <p:nvPicPr>
          <p:cNvPr id="6" name="Picture 5" descr="Person wearing yellow">
            <a:extLst>
              <a:ext uri="{FF2B5EF4-FFF2-40B4-BE49-F238E27FC236}">
                <a16:creationId xmlns:a16="http://schemas.microsoft.com/office/drawing/2014/main" id="{A540F761-B901-0EB5-E1DA-5E860BF76E08}"/>
              </a:ext>
            </a:extLst>
          </p:cNvPr>
          <p:cNvPicPr>
            <a:picLocks noChangeAspect="1"/>
          </p:cNvPicPr>
          <p:nvPr/>
        </p:nvPicPr>
        <p:blipFill>
          <a:blip r:embed="rId3">
            <a:extLst>
              <a:ext uri="{28A0092B-C50C-407E-A947-70E740481C1C}">
                <a14:useLocalDpi xmlns:a14="http://schemas.microsoft.com/office/drawing/2010/main" val="0"/>
              </a:ext>
            </a:extLst>
          </a:blip>
          <a:srcRect l="-1921" r="48809"/>
          <a:stretch>
            <a:fillRect/>
          </a:stretch>
        </p:blipFill>
        <p:spPr>
          <a:xfrm>
            <a:off x="6661150" y="2305201"/>
            <a:ext cx="3467100" cy="4351338"/>
          </a:xfrm>
          <a:prstGeom prst="rect">
            <a:avLst/>
          </a:prstGeom>
          <a:noFill/>
        </p:spPr>
      </p:pic>
    </p:spTree>
    <p:extLst>
      <p:ext uri="{BB962C8B-B14F-4D97-AF65-F5344CB8AC3E}">
        <p14:creationId xmlns:p14="http://schemas.microsoft.com/office/powerpoint/2010/main" val="12222141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B40910-46AA-F4AA-3974-169CBAD59BA0}"/>
              </a:ext>
            </a:extLst>
          </p:cNvPr>
          <p:cNvSpPr>
            <a:spLocks noGrp="1"/>
          </p:cNvSpPr>
          <p:nvPr>
            <p:ph type="ctrTitle"/>
          </p:nvPr>
        </p:nvSpPr>
        <p:spPr/>
        <p:txBody>
          <a:bodyPr/>
          <a:lstStyle/>
          <a:p>
            <a:r>
              <a:rPr lang="en-US"/>
              <a:t>HKHF TAP Acknowledgement</a:t>
            </a:r>
          </a:p>
        </p:txBody>
      </p:sp>
      <p:sp>
        <p:nvSpPr>
          <p:cNvPr id="2" name="TextBox 1">
            <a:extLst>
              <a:ext uri="{FF2B5EF4-FFF2-40B4-BE49-F238E27FC236}">
                <a16:creationId xmlns:a16="http://schemas.microsoft.com/office/drawing/2014/main" id="{782DFBC9-7D46-9AD2-C34C-082B6425B06B}"/>
              </a:ext>
            </a:extLst>
          </p:cNvPr>
          <p:cNvSpPr txBox="1"/>
          <p:nvPr/>
        </p:nvSpPr>
        <p:spPr>
          <a:xfrm>
            <a:off x="752474" y="1895475"/>
            <a:ext cx="10515600" cy="4401205"/>
          </a:xfrm>
          <a:prstGeom prst="rect">
            <a:avLst/>
          </a:prstGeom>
          <a:noFill/>
        </p:spPr>
        <p:txBody>
          <a:bodyPr wrap="square" rtlCol="0">
            <a:spAutoFit/>
          </a:bodyPr>
          <a:lstStyle/>
          <a:p>
            <a:r>
              <a:rPr lang="en-US" sz="2000">
                <a:solidFill>
                  <a:schemeClr val="tx2"/>
                </a:solidFill>
                <a:latin typeface="Verdana" panose="020B0604030504040204" pitchFamily="34" charset="0"/>
                <a:ea typeface="Verdana" panose="020B0604030504040204" pitchFamily="34" charset="0"/>
              </a:rPr>
              <a:t>Nemours Children’s Healthy Kids, Healthy Future Technical Assistance Program is funded through a subaward agreement with the Association of State Public Health Nutritionists, the funding for which comes from the Division of Nutrition, Physical Activity and Obesity (DNPAO) in the National Center for Chronic Disease Prevention and Health Promotion (NCCDPHP) at the Centers for Disease Control and Prevention (CDC) of the U.S. Department of Health and Human Services (HHS) as part of a financial assistance award (cooperative agreement number NU38PW000047-02-00) totaling $2,275,000, which funds several ASPHN and Nemours Children’s Health programs. This program is 100 percent funded by DNPAO/NCCDPHP/CDC/HHS. The contents are those of the author(s) and do not necessarily represent the official views of, nor an endorsement, by CDC/HHS, or the U.S. government. For more information visit </a:t>
            </a:r>
            <a:r>
              <a:rPr lang="en-US" sz="2000">
                <a:solidFill>
                  <a:schemeClr val="tx2"/>
                </a:solidFill>
                <a:latin typeface="Verdana" panose="020B0604030504040204" pitchFamily="34" charset="0"/>
                <a:ea typeface="Verdana" panose="020B0604030504040204" pitchFamily="34" charset="0"/>
                <a:hlinkClick r:id="rId3" tooltip="https://urldefense.com/v3/__https:/www.cdc.gov/nccdphp/divisions-offices/about-the-division-of-nutrition-physical-activity-and-obesity.html__;!!li743bnw!jvu4hrq3qltoxt2gu6etbk0lawa67v_v12wanfcd8qkierdrl8mjenghlpztpddoaa2-ynhrrmg9tts$">
                  <a:extLst>
                    <a:ext uri="{A12FA001-AC4F-418D-AE19-62706E023703}">
                      <ahyp:hlinkClr xmlns:ahyp="http://schemas.microsoft.com/office/drawing/2018/hyperlinkcolor" val="tx"/>
                    </a:ext>
                  </a:extLst>
                </a:hlinkClick>
              </a:rPr>
              <a:t>https://www.cdc.gov/nccdphp/divisions-offices/about-the-division-of-nutrition-physical-activity-and-obesity.html</a:t>
            </a:r>
            <a:endParaRPr lang="en-US" sz="2000">
              <a:solidFill>
                <a:schemeClr val="tx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74859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E7B095-8FEC-87E4-6B4F-441313687AD6}"/>
              </a:ext>
            </a:extLst>
          </p:cNvPr>
          <p:cNvSpPr>
            <a:spLocks noGrp="1"/>
          </p:cNvSpPr>
          <p:nvPr>
            <p:ph sz="half" idx="1"/>
          </p:nvPr>
        </p:nvSpPr>
        <p:spPr/>
        <p:txBody>
          <a:bodyPr/>
          <a:lstStyle/>
          <a:p>
            <a:r>
              <a:rPr lang="en-US" sz="2800"/>
              <a:t>Gets to a sitting position by herself </a:t>
            </a:r>
          </a:p>
          <a:p>
            <a:endParaRPr lang="en-US" sz="2800"/>
          </a:p>
          <a:p>
            <a:r>
              <a:rPr lang="en-US" sz="2800"/>
              <a:t>Moves things from one hand to her other hand</a:t>
            </a:r>
          </a:p>
          <a:p>
            <a:endParaRPr lang="en-US" sz="2800"/>
          </a:p>
          <a:p>
            <a:r>
              <a:rPr lang="en-US" sz="2800"/>
              <a:t>Sits without support</a:t>
            </a:r>
          </a:p>
          <a:p>
            <a:endParaRPr lang="en-US" sz="2800"/>
          </a:p>
          <a:p>
            <a:r>
              <a:rPr lang="en-US" sz="2800"/>
              <a:t>Uses fingers to move food</a:t>
            </a:r>
          </a:p>
          <a:p>
            <a:endParaRPr lang="en-US"/>
          </a:p>
        </p:txBody>
      </p:sp>
      <p:pic>
        <p:nvPicPr>
          <p:cNvPr id="6" name="Content Placeholder 5" descr="A baby sitting on a blue mat playing with a ball&#10;&#10;AI-generated content may be incorrect.">
            <a:extLst>
              <a:ext uri="{FF2B5EF4-FFF2-40B4-BE49-F238E27FC236}">
                <a16:creationId xmlns:a16="http://schemas.microsoft.com/office/drawing/2014/main" id="{33377210-35AE-383B-095A-EA12E24B8BB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5976" y="868680"/>
            <a:ext cx="5120640" cy="5120640"/>
          </a:xfrm>
        </p:spPr>
      </p:pic>
      <p:sp>
        <p:nvSpPr>
          <p:cNvPr id="4" name="Title 3">
            <a:extLst>
              <a:ext uri="{FF2B5EF4-FFF2-40B4-BE49-F238E27FC236}">
                <a16:creationId xmlns:a16="http://schemas.microsoft.com/office/drawing/2014/main" id="{FFE60A05-729F-5F4D-ADE2-912C58037169}"/>
              </a:ext>
            </a:extLst>
          </p:cNvPr>
          <p:cNvSpPr>
            <a:spLocks noGrp="1"/>
          </p:cNvSpPr>
          <p:nvPr>
            <p:ph type="title"/>
          </p:nvPr>
        </p:nvSpPr>
        <p:spPr/>
        <p:txBody>
          <a:bodyPr/>
          <a:lstStyle/>
          <a:p>
            <a:r>
              <a:rPr lang="en-US"/>
              <a:t>9 months</a:t>
            </a:r>
          </a:p>
        </p:txBody>
      </p:sp>
      <p:sp>
        <p:nvSpPr>
          <p:cNvPr id="3" name="TextBox 2">
            <a:extLst>
              <a:ext uri="{FF2B5EF4-FFF2-40B4-BE49-F238E27FC236}">
                <a16:creationId xmlns:a16="http://schemas.microsoft.com/office/drawing/2014/main" id="{E01D4422-DA12-5ACD-80B2-397FD99A9FDF}"/>
              </a:ext>
            </a:extLst>
          </p:cNvPr>
          <p:cNvSpPr txBox="1"/>
          <p:nvPr/>
        </p:nvSpPr>
        <p:spPr>
          <a:xfrm>
            <a:off x="838199" y="610363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hlinkClick r:id="rId4"/>
              </a:rPr>
              <a:t>Important Milestones: Your Baby </a:t>
            </a:r>
            <a:r>
              <a:rPr lang="en-US" sz="1200" i="1" dirty="0">
                <a:solidFill>
                  <a:schemeClr val="tx2"/>
                </a:solidFill>
                <a:latin typeface="Verdana" panose="020B0604030504040204" pitchFamily="34" charset="0"/>
                <a:ea typeface="Verdana" panose="020B0604030504040204" pitchFamily="34" charset="0"/>
                <a:cs typeface="Arial"/>
                <a:hlinkClick r:id="rId4"/>
              </a:rPr>
              <a:t>B</a:t>
            </a: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hlinkClick r:id="rId4"/>
              </a:rPr>
              <a:t>y </a:t>
            </a:r>
            <a:r>
              <a:rPr lang="en-US" sz="1200" i="1" dirty="0">
                <a:solidFill>
                  <a:schemeClr val="tx2"/>
                </a:solidFill>
                <a:latin typeface="Verdana" panose="020B0604030504040204" pitchFamily="34" charset="0"/>
                <a:ea typeface="Verdana" panose="020B0604030504040204" pitchFamily="34" charset="0"/>
                <a:cs typeface="Arial"/>
                <a:hlinkClick r:id="rId4"/>
              </a:rPr>
              <a:t>N</a:t>
            </a:r>
            <a:r>
              <a:rPr kumimoji="0" lang="en-US" sz="1200" b="0" i="1" u="none" strike="noStrike" kern="1200" cap="none" spc="0" normalizeH="0" baseline="0" noProof="0" dirty="0" err="1">
                <a:ln>
                  <a:noFill/>
                </a:ln>
                <a:solidFill>
                  <a:schemeClr val="tx2"/>
                </a:solidFill>
                <a:effectLst/>
                <a:uLnTx/>
                <a:uFillTx/>
                <a:latin typeface="Verdana" panose="020B0604030504040204" pitchFamily="34" charset="0"/>
                <a:ea typeface="Verdana" panose="020B0604030504040204" pitchFamily="34" charset="0"/>
                <a:cs typeface="Arial"/>
                <a:hlinkClick r:id="rId4"/>
              </a:rPr>
              <a:t>ine</a:t>
            </a: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hlinkClick r:id="rId4"/>
              </a:rPr>
              <a:t> Months | CDC</a:t>
            </a:r>
            <a:endPar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endParaRPr>
          </a:p>
        </p:txBody>
      </p:sp>
    </p:spTree>
    <p:extLst>
      <p:ext uri="{BB962C8B-B14F-4D97-AF65-F5344CB8AC3E}">
        <p14:creationId xmlns:p14="http://schemas.microsoft.com/office/powerpoint/2010/main" val="42778156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52246-846D-3D98-6B29-8A192B6A320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A9D1C8-760B-BED1-B596-957EF2699BCC}"/>
              </a:ext>
            </a:extLst>
          </p:cNvPr>
          <p:cNvSpPr>
            <a:spLocks noGrp="1"/>
          </p:cNvSpPr>
          <p:nvPr>
            <p:ph sz="half" idx="1"/>
          </p:nvPr>
        </p:nvSpPr>
        <p:spPr/>
        <p:txBody>
          <a:bodyPr/>
          <a:lstStyle/>
          <a:p>
            <a:r>
              <a:rPr lang="en-US" sz="2800"/>
              <a:t>Pulls up to stand</a:t>
            </a:r>
          </a:p>
          <a:p>
            <a:endParaRPr lang="en-US" sz="2800"/>
          </a:p>
          <a:p>
            <a:r>
              <a:rPr lang="en-US" sz="2800"/>
              <a:t>Walks, holding on to furniture (cruise)</a:t>
            </a:r>
          </a:p>
          <a:p>
            <a:endParaRPr lang="en-US" sz="2800"/>
          </a:p>
          <a:p>
            <a:r>
              <a:rPr lang="en-US" sz="2800"/>
              <a:t>Picks things up between thumb and pointer finger, like small bits of food</a:t>
            </a:r>
          </a:p>
          <a:p>
            <a:endParaRPr lang="en-US"/>
          </a:p>
        </p:txBody>
      </p:sp>
      <p:pic>
        <p:nvPicPr>
          <p:cNvPr id="6" name="Content Placeholder 5" descr="A baby playing with a toy&#10;&#10;AI-generated content may be incorrect.">
            <a:extLst>
              <a:ext uri="{FF2B5EF4-FFF2-40B4-BE49-F238E27FC236}">
                <a16:creationId xmlns:a16="http://schemas.microsoft.com/office/drawing/2014/main" id="{10FCE78A-455C-B0E4-28FA-89A684FDA3F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5976" y="868680"/>
            <a:ext cx="5120640" cy="5120640"/>
          </a:xfrm>
        </p:spPr>
      </p:pic>
      <p:sp>
        <p:nvSpPr>
          <p:cNvPr id="4" name="Title 3">
            <a:extLst>
              <a:ext uri="{FF2B5EF4-FFF2-40B4-BE49-F238E27FC236}">
                <a16:creationId xmlns:a16="http://schemas.microsoft.com/office/drawing/2014/main" id="{DA2E80EC-6A77-D5E7-08CE-C729399958E9}"/>
              </a:ext>
            </a:extLst>
          </p:cNvPr>
          <p:cNvSpPr>
            <a:spLocks noGrp="1"/>
          </p:cNvSpPr>
          <p:nvPr>
            <p:ph type="title"/>
          </p:nvPr>
        </p:nvSpPr>
        <p:spPr/>
        <p:txBody>
          <a:bodyPr/>
          <a:lstStyle/>
          <a:p>
            <a:r>
              <a:rPr lang="en-US"/>
              <a:t>1 Year</a:t>
            </a:r>
          </a:p>
        </p:txBody>
      </p:sp>
      <p:sp>
        <p:nvSpPr>
          <p:cNvPr id="3" name="TextBox 2">
            <a:extLst>
              <a:ext uri="{FF2B5EF4-FFF2-40B4-BE49-F238E27FC236}">
                <a16:creationId xmlns:a16="http://schemas.microsoft.com/office/drawing/2014/main" id="{DC3098C8-AF38-4BAD-ED69-15A999CF29F7}"/>
              </a:ext>
            </a:extLst>
          </p:cNvPr>
          <p:cNvSpPr txBox="1"/>
          <p:nvPr/>
        </p:nvSpPr>
        <p:spPr>
          <a:xfrm>
            <a:off x="838199" y="610363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hlinkClick r:id="rId4"/>
              </a:rPr>
              <a:t>Important Milestones: Your Baby By One Year | CDC</a:t>
            </a:r>
            <a:endPar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endParaRPr>
          </a:p>
        </p:txBody>
      </p:sp>
    </p:spTree>
    <p:extLst>
      <p:ext uri="{BB962C8B-B14F-4D97-AF65-F5344CB8AC3E}">
        <p14:creationId xmlns:p14="http://schemas.microsoft.com/office/powerpoint/2010/main" val="115346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nline Media 9" title="KIDDO: Teaching the Skill of Catching (Early Childhood)">
            <a:hlinkClick r:id="" action="ppaction://media"/>
            <a:extLst>
              <a:ext uri="{FF2B5EF4-FFF2-40B4-BE49-F238E27FC236}">
                <a16:creationId xmlns:a16="http://schemas.microsoft.com/office/drawing/2014/main" id="{6E3D0609-4C9A-7331-B7C6-7AB1281D4FC3}"/>
              </a:ext>
            </a:extLst>
          </p:cNvPr>
          <p:cNvPicPr>
            <a:picLocks noGrp="1" noRot="1" noChangeAspect="1"/>
          </p:cNvPicPr>
          <p:nvPr>
            <p:ph sz="half" idx="2"/>
            <a:videoFile r:link="rId1"/>
          </p:nvPr>
        </p:nvPicPr>
        <p:blipFill>
          <a:blip r:embed="rId4"/>
          <a:stretch>
            <a:fillRect/>
          </a:stretch>
        </p:blipFill>
        <p:spPr>
          <a:xfrm>
            <a:off x="1933575" y="1576105"/>
            <a:ext cx="8324850" cy="4703763"/>
          </a:xfrm>
          <a:prstGeom prst="rect">
            <a:avLst/>
          </a:prstGeom>
        </p:spPr>
      </p:pic>
      <p:sp>
        <p:nvSpPr>
          <p:cNvPr id="11" name="Title 3">
            <a:extLst>
              <a:ext uri="{FF2B5EF4-FFF2-40B4-BE49-F238E27FC236}">
                <a16:creationId xmlns:a16="http://schemas.microsoft.com/office/drawing/2014/main" id="{037A445F-2332-4A9B-5376-3A6E2B78ECD8}"/>
              </a:ext>
            </a:extLst>
          </p:cNvPr>
          <p:cNvSpPr>
            <a:spLocks noGrp="1"/>
          </p:cNvSpPr>
          <p:nvPr>
            <p:ph type="title"/>
          </p:nvPr>
        </p:nvSpPr>
        <p:spPr>
          <a:xfrm>
            <a:off x="838200" y="578132"/>
            <a:ext cx="6188675" cy="657681"/>
          </a:xfrm>
        </p:spPr>
        <p:txBody>
          <a:bodyPr/>
          <a:lstStyle/>
          <a:p>
            <a:r>
              <a:rPr lang="en-US"/>
              <a:t>Brain Break- Catching</a:t>
            </a:r>
          </a:p>
        </p:txBody>
      </p:sp>
    </p:spTree>
    <p:extLst>
      <p:ext uri="{BB962C8B-B14F-4D97-AF65-F5344CB8AC3E}">
        <p14:creationId xmlns:p14="http://schemas.microsoft.com/office/powerpoint/2010/main" val="1067725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6B384-12C1-DF3F-1E4B-791778C4B7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ABA805-EE95-E8A1-C5F4-29A75CCE437F}"/>
              </a:ext>
            </a:extLst>
          </p:cNvPr>
          <p:cNvSpPr>
            <a:spLocks noGrp="1"/>
          </p:cNvSpPr>
          <p:nvPr>
            <p:ph sz="half" idx="1"/>
          </p:nvPr>
        </p:nvSpPr>
        <p:spPr>
          <a:xfrm>
            <a:off x="838198" y="1470155"/>
            <a:ext cx="5759549" cy="1160504"/>
          </a:xfrm>
        </p:spPr>
        <p:txBody>
          <a:bodyPr/>
          <a:lstStyle/>
          <a:p>
            <a:r>
              <a:rPr lang="en-US" sz="2800"/>
              <a:t>Takes a few steps on his own</a:t>
            </a:r>
          </a:p>
        </p:txBody>
      </p:sp>
      <p:pic>
        <p:nvPicPr>
          <p:cNvPr id="6" name="Content Placeholder 5" descr="A baby standing on carpet&#10;&#10;AI-generated content may be incorrect.">
            <a:extLst>
              <a:ext uri="{FF2B5EF4-FFF2-40B4-BE49-F238E27FC236}">
                <a16:creationId xmlns:a16="http://schemas.microsoft.com/office/drawing/2014/main" id="{386328BA-F6FE-F048-4033-91068E598A4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47661" y="214532"/>
            <a:ext cx="3017520" cy="3017520"/>
          </a:xfrm>
        </p:spPr>
      </p:pic>
      <p:sp>
        <p:nvSpPr>
          <p:cNvPr id="4" name="Title 3">
            <a:extLst>
              <a:ext uri="{FF2B5EF4-FFF2-40B4-BE49-F238E27FC236}">
                <a16:creationId xmlns:a16="http://schemas.microsoft.com/office/drawing/2014/main" id="{A373332C-15BB-F5DB-ACD8-581D011159F6}"/>
              </a:ext>
            </a:extLst>
          </p:cNvPr>
          <p:cNvSpPr>
            <a:spLocks noGrp="1"/>
          </p:cNvSpPr>
          <p:nvPr>
            <p:ph type="title"/>
          </p:nvPr>
        </p:nvSpPr>
        <p:spPr/>
        <p:txBody>
          <a:bodyPr/>
          <a:lstStyle/>
          <a:p>
            <a:r>
              <a:rPr lang="en-US"/>
              <a:t>15 months</a:t>
            </a:r>
          </a:p>
        </p:txBody>
      </p:sp>
      <p:sp>
        <p:nvSpPr>
          <p:cNvPr id="3" name="TextBox 2">
            <a:extLst>
              <a:ext uri="{FF2B5EF4-FFF2-40B4-BE49-F238E27FC236}">
                <a16:creationId xmlns:a16="http://schemas.microsoft.com/office/drawing/2014/main" id="{486F924B-B32C-AF87-BE80-A5BE433ABE45}"/>
              </a:ext>
            </a:extLst>
          </p:cNvPr>
          <p:cNvSpPr txBox="1"/>
          <p:nvPr/>
        </p:nvSpPr>
        <p:spPr>
          <a:xfrm>
            <a:off x="669972" y="6088625"/>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hlinkClick r:id="rId4"/>
              </a:rPr>
              <a:t>Important Milestones: Your Baby By 15 Months | CDC</a:t>
            </a:r>
            <a:endPar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2"/>
                </a:solidFill>
                <a:latin typeface="Verdana" panose="020B0604030504040204" pitchFamily="34" charset="0"/>
                <a:ea typeface="Verdana" panose="020B0604030504040204" pitchFamily="34" charset="0"/>
                <a:cs typeface="Arial"/>
                <a:hlinkClick r:id="rId5"/>
              </a:rPr>
              <a:t>Important Milestones: Your Baby By 18 Months | CDC</a:t>
            </a:r>
            <a:endPar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endParaRPr>
          </a:p>
        </p:txBody>
      </p:sp>
      <p:sp>
        <p:nvSpPr>
          <p:cNvPr id="5" name="Title 3">
            <a:extLst>
              <a:ext uri="{FF2B5EF4-FFF2-40B4-BE49-F238E27FC236}">
                <a16:creationId xmlns:a16="http://schemas.microsoft.com/office/drawing/2014/main" id="{4A2DA172-DC8E-B01A-6285-81A995C939FB}"/>
              </a:ext>
            </a:extLst>
          </p:cNvPr>
          <p:cNvSpPr txBox="1">
            <a:spLocks/>
          </p:cNvSpPr>
          <p:nvPr/>
        </p:nvSpPr>
        <p:spPr>
          <a:xfrm>
            <a:off x="838199" y="2964750"/>
            <a:ext cx="6188675" cy="6576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400" b="1" i="0" kern="1200">
                <a:solidFill>
                  <a:schemeClr val="tx2"/>
                </a:solidFill>
                <a:latin typeface="Times New Roman" panose="02020603050405020304" pitchFamily="18" charset="0"/>
                <a:ea typeface="Verdana" panose="020B0604030504040204" pitchFamily="34" charset="0"/>
                <a:cs typeface="Times New Roman" panose="02020603050405020304" pitchFamily="18" charset="0"/>
              </a:defRPr>
            </a:lvl1pPr>
          </a:lstStyle>
          <a:p>
            <a:r>
              <a:rPr lang="en-US"/>
              <a:t>18 months</a:t>
            </a:r>
          </a:p>
        </p:txBody>
      </p:sp>
      <p:pic>
        <p:nvPicPr>
          <p:cNvPr id="7" name="Content Placeholder 5" descr="A child climbing a chair&#10;&#10;AI-generated content may be incorrect.">
            <a:extLst>
              <a:ext uri="{FF2B5EF4-FFF2-40B4-BE49-F238E27FC236}">
                <a16:creationId xmlns:a16="http://schemas.microsoft.com/office/drawing/2014/main" id="{7E76C972-F949-9D7E-3FF1-114719141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7661" y="3429000"/>
            <a:ext cx="3017520" cy="3017520"/>
          </a:xfrm>
          <a:prstGeom prst="rect">
            <a:avLst/>
          </a:prstGeom>
        </p:spPr>
      </p:pic>
      <p:sp>
        <p:nvSpPr>
          <p:cNvPr id="8" name="Content Placeholder 1">
            <a:extLst>
              <a:ext uri="{FF2B5EF4-FFF2-40B4-BE49-F238E27FC236}">
                <a16:creationId xmlns:a16="http://schemas.microsoft.com/office/drawing/2014/main" id="{6805AE11-2CF3-D9E2-46AF-5A1835D2AB46}"/>
              </a:ext>
            </a:extLst>
          </p:cNvPr>
          <p:cNvSpPr txBox="1">
            <a:spLocks/>
          </p:cNvSpPr>
          <p:nvPr/>
        </p:nvSpPr>
        <p:spPr>
          <a:xfrm>
            <a:off x="841248" y="3830629"/>
            <a:ext cx="6672360" cy="2326797"/>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100000"/>
              </a:lnSpc>
              <a:spcBef>
                <a:spcPts val="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chemeClr val="tx1"/>
              </a:buClr>
              <a:buFont typeface="Arial" panose="020B0604020202020204" pitchFamily="34" charset="0"/>
              <a:buChar char="•"/>
              <a:defRPr sz="105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Walks without holding on to anyone or anything </a:t>
            </a:r>
          </a:p>
          <a:p>
            <a:endParaRPr lang="en-US" sz="2800"/>
          </a:p>
          <a:p>
            <a:r>
              <a:rPr lang="en-US" sz="2800"/>
              <a:t>Climbs on and off a couch or chair without help</a:t>
            </a:r>
          </a:p>
        </p:txBody>
      </p:sp>
    </p:spTree>
    <p:extLst>
      <p:ext uri="{BB962C8B-B14F-4D97-AF65-F5344CB8AC3E}">
        <p14:creationId xmlns:p14="http://schemas.microsoft.com/office/powerpoint/2010/main" val="376476152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C1F59-C69C-5E15-E1D7-9E4D3BDA7BE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FD68EF-5B21-546E-C073-A11B082D257F}"/>
              </a:ext>
            </a:extLst>
          </p:cNvPr>
          <p:cNvSpPr>
            <a:spLocks noGrp="1"/>
          </p:cNvSpPr>
          <p:nvPr>
            <p:ph sz="half" idx="1"/>
          </p:nvPr>
        </p:nvSpPr>
        <p:spPr>
          <a:xfrm>
            <a:off x="838200" y="1865375"/>
            <a:ext cx="6406662" cy="4311587"/>
          </a:xfrm>
        </p:spPr>
        <p:txBody>
          <a:bodyPr/>
          <a:lstStyle/>
          <a:p>
            <a:pPr lvl="0"/>
            <a:r>
              <a:rPr lang="en-US" sz="2800"/>
              <a:t>Walks steadily on their own</a:t>
            </a:r>
          </a:p>
          <a:p>
            <a:pPr lvl="0"/>
            <a:endParaRPr lang="en-US" sz="2800"/>
          </a:p>
          <a:p>
            <a:pPr lvl="0"/>
            <a:r>
              <a:rPr lang="en-US" sz="2800"/>
              <a:t>Kicks a ball</a:t>
            </a:r>
          </a:p>
          <a:p>
            <a:pPr lvl="0"/>
            <a:endParaRPr lang="en-US" sz="2800"/>
          </a:p>
          <a:p>
            <a:r>
              <a:rPr lang="en-US" sz="2800"/>
              <a:t>Runs </a:t>
            </a:r>
          </a:p>
          <a:p>
            <a:endParaRPr lang="en-US" sz="2800"/>
          </a:p>
          <a:p>
            <a:r>
              <a:rPr lang="en-US" sz="2800"/>
              <a:t>Walks (not climbs) up a few stairs with or without help</a:t>
            </a:r>
          </a:p>
        </p:txBody>
      </p:sp>
      <p:sp>
        <p:nvSpPr>
          <p:cNvPr id="4" name="Title 3">
            <a:extLst>
              <a:ext uri="{FF2B5EF4-FFF2-40B4-BE49-F238E27FC236}">
                <a16:creationId xmlns:a16="http://schemas.microsoft.com/office/drawing/2014/main" id="{5903D823-1112-90AF-6989-C6831FD9CA24}"/>
              </a:ext>
            </a:extLst>
          </p:cNvPr>
          <p:cNvSpPr>
            <a:spLocks noGrp="1"/>
          </p:cNvSpPr>
          <p:nvPr>
            <p:ph type="title"/>
          </p:nvPr>
        </p:nvSpPr>
        <p:spPr/>
        <p:txBody>
          <a:bodyPr/>
          <a:lstStyle/>
          <a:p>
            <a:r>
              <a:rPr lang="en-US"/>
              <a:t>2 years</a:t>
            </a:r>
          </a:p>
        </p:txBody>
      </p:sp>
      <p:pic>
        <p:nvPicPr>
          <p:cNvPr id="8" name="Content Placeholder 7" descr="A baby walking up a ladder&#10;&#10;AI-generated content may be incorrect.">
            <a:extLst>
              <a:ext uri="{FF2B5EF4-FFF2-40B4-BE49-F238E27FC236}">
                <a16:creationId xmlns:a16="http://schemas.microsoft.com/office/drawing/2014/main" id="{BF5FA27E-745F-52F0-0D09-FD33E62B3D5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45552" y="3429000"/>
            <a:ext cx="3017520" cy="3017520"/>
          </a:xfrm>
          <a:prstGeom prst="rect">
            <a:avLst/>
          </a:prstGeom>
        </p:spPr>
      </p:pic>
      <p:pic>
        <p:nvPicPr>
          <p:cNvPr id="6" name="Picture 5" descr="A child kicking a ball&#10;&#10;AI-generated content may be incorrect.">
            <a:extLst>
              <a:ext uri="{FF2B5EF4-FFF2-40B4-BE49-F238E27FC236}">
                <a16:creationId xmlns:a16="http://schemas.microsoft.com/office/drawing/2014/main" id="{5B18D963-2CFF-19DD-B783-C596203AA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5552" y="255367"/>
            <a:ext cx="3017520" cy="3017520"/>
          </a:xfrm>
          <a:prstGeom prst="rect">
            <a:avLst/>
          </a:prstGeom>
        </p:spPr>
      </p:pic>
      <p:sp>
        <p:nvSpPr>
          <p:cNvPr id="3" name="TextBox 2">
            <a:extLst>
              <a:ext uri="{FF2B5EF4-FFF2-40B4-BE49-F238E27FC236}">
                <a16:creationId xmlns:a16="http://schemas.microsoft.com/office/drawing/2014/main" id="{6E5E4182-01CE-95A9-EDAB-E037DF333B13}"/>
              </a:ext>
            </a:extLst>
          </p:cNvPr>
          <p:cNvSpPr txBox="1"/>
          <p:nvPr/>
        </p:nvSpPr>
        <p:spPr>
          <a:xfrm>
            <a:off x="838199" y="610363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hlinkClick r:id="rId5"/>
              </a:rPr>
              <a:t>Important Milestones: Your Baby By 2 Years | CDC</a:t>
            </a:r>
            <a:endPar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endParaRPr>
          </a:p>
        </p:txBody>
      </p:sp>
    </p:spTree>
    <p:extLst>
      <p:ext uri="{BB962C8B-B14F-4D97-AF65-F5344CB8AC3E}">
        <p14:creationId xmlns:p14="http://schemas.microsoft.com/office/powerpoint/2010/main" val="20245790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30 Months – Jumps off the ground with both feet">
            <a:hlinkClick r:id="" action="ppaction://media"/>
            <a:extLst>
              <a:ext uri="{FF2B5EF4-FFF2-40B4-BE49-F238E27FC236}">
                <a16:creationId xmlns:a16="http://schemas.microsoft.com/office/drawing/2014/main" id="{1718BF19-5407-A3D8-19BB-AFDFB75D0095}"/>
              </a:ext>
            </a:extLst>
          </p:cNvPr>
          <p:cNvPicPr>
            <a:picLocks noGrp="1" noRot="1" noChangeAspect="1"/>
          </p:cNvPicPr>
          <p:nvPr>
            <p:ph sz="half" idx="2"/>
            <a:videoFile r:link="rId1"/>
          </p:nvPr>
        </p:nvPicPr>
        <p:blipFill>
          <a:blip r:embed="rId4"/>
          <a:stretch>
            <a:fillRect/>
          </a:stretch>
        </p:blipFill>
        <p:spPr>
          <a:xfrm>
            <a:off x="1845574" y="1268549"/>
            <a:ext cx="8500852" cy="4802354"/>
          </a:xfrm>
          <a:prstGeom prst="rect">
            <a:avLst/>
          </a:prstGeom>
        </p:spPr>
      </p:pic>
      <p:sp>
        <p:nvSpPr>
          <p:cNvPr id="4" name="Title 3">
            <a:extLst>
              <a:ext uri="{FF2B5EF4-FFF2-40B4-BE49-F238E27FC236}">
                <a16:creationId xmlns:a16="http://schemas.microsoft.com/office/drawing/2014/main" id="{EFBA11D9-939F-AC93-C999-66C7353802FF}"/>
              </a:ext>
            </a:extLst>
          </p:cNvPr>
          <p:cNvSpPr>
            <a:spLocks noGrp="1"/>
          </p:cNvSpPr>
          <p:nvPr>
            <p:ph type="title"/>
          </p:nvPr>
        </p:nvSpPr>
        <p:spPr/>
        <p:txBody>
          <a:bodyPr/>
          <a:lstStyle/>
          <a:p>
            <a:r>
              <a:rPr lang="en-US"/>
              <a:t>30 months</a:t>
            </a:r>
          </a:p>
        </p:txBody>
      </p:sp>
      <p:sp>
        <p:nvSpPr>
          <p:cNvPr id="2" name="TextBox 1">
            <a:extLst>
              <a:ext uri="{FF2B5EF4-FFF2-40B4-BE49-F238E27FC236}">
                <a16:creationId xmlns:a16="http://schemas.microsoft.com/office/drawing/2014/main" id="{77917B18-F355-491E-EC94-0E5234C652D0}"/>
              </a:ext>
            </a:extLst>
          </p:cNvPr>
          <p:cNvSpPr txBox="1"/>
          <p:nvPr/>
        </p:nvSpPr>
        <p:spPr>
          <a:xfrm>
            <a:off x="838199" y="6103639"/>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hlinkClick r:id="rId5"/>
              </a:rPr>
              <a:t>Important Milestones: Your Baby By 30 Months | CDC</a:t>
            </a:r>
            <a:endParaRPr kumimoji="0" lang="en-US" sz="1200" b="0" i="1"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cs typeface="Arial"/>
            </a:endParaRPr>
          </a:p>
        </p:txBody>
      </p:sp>
    </p:spTree>
    <p:extLst>
      <p:ext uri="{BB962C8B-B14F-4D97-AF65-F5344CB8AC3E}">
        <p14:creationId xmlns:p14="http://schemas.microsoft.com/office/powerpoint/2010/main" val="2536914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CBB77-EF18-AD1D-29B1-7B347A8D1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0A211-BEC2-A853-F5AB-3B7B9FEA7F0C}"/>
              </a:ext>
            </a:extLst>
          </p:cNvPr>
          <p:cNvSpPr>
            <a:spLocks noGrp="1"/>
          </p:cNvSpPr>
          <p:nvPr>
            <p:ph type="ctrTitle"/>
          </p:nvPr>
        </p:nvSpPr>
        <p:spPr>
          <a:xfrm>
            <a:off x="838200" y="371335"/>
            <a:ext cx="10515600" cy="668859"/>
          </a:xfrm>
        </p:spPr>
        <p:txBody>
          <a:bodyPr/>
          <a:lstStyle/>
          <a:p>
            <a:r>
              <a:rPr lang="en-US"/>
              <a:t>Recommended Practices in ECE</a:t>
            </a:r>
          </a:p>
        </p:txBody>
      </p:sp>
      <p:sp>
        <p:nvSpPr>
          <p:cNvPr id="3" name="Subtitle 2">
            <a:extLst>
              <a:ext uri="{FF2B5EF4-FFF2-40B4-BE49-F238E27FC236}">
                <a16:creationId xmlns:a16="http://schemas.microsoft.com/office/drawing/2014/main" id="{D0FB7D80-EC47-412A-0680-045A88947EBE}"/>
              </a:ext>
            </a:extLst>
          </p:cNvPr>
          <p:cNvSpPr>
            <a:spLocks noGrp="1"/>
          </p:cNvSpPr>
          <p:nvPr>
            <p:ph type="subTitle" idx="1"/>
          </p:nvPr>
        </p:nvSpPr>
        <p:spPr>
          <a:xfrm>
            <a:off x="899264" y="2207838"/>
            <a:ext cx="10150979" cy="3223698"/>
          </a:xfrm>
        </p:spPr>
        <p:txBody>
          <a:bodyPr numCol="2" spcCol="822960"/>
          <a:lstStyle/>
          <a:p>
            <a:r>
              <a:rPr lang="en-US" sz="2200" b="1"/>
              <a:t>Supervised Tummy Time:</a:t>
            </a:r>
          </a:p>
          <a:p>
            <a:r>
              <a:rPr lang="en-US" sz="2200"/>
              <a:t>3-5 minutes at birth increasing in frequency and duration</a:t>
            </a:r>
          </a:p>
          <a:p>
            <a:endParaRPr lang="en-US" sz="2200"/>
          </a:p>
          <a:p>
            <a:r>
              <a:rPr lang="en-US" sz="2200" b="1"/>
              <a:t>Outdoor Play:</a:t>
            </a:r>
            <a:br>
              <a:rPr lang="en-US" sz="2200"/>
            </a:br>
            <a:r>
              <a:rPr lang="en-US" sz="2200"/>
              <a:t>2-3 Times Daily</a:t>
            </a:r>
          </a:p>
          <a:p>
            <a:endParaRPr lang="en-US" sz="2200"/>
          </a:p>
          <a:p>
            <a:r>
              <a:rPr lang="en-US" sz="2200" b="1"/>
              <a:t>Limited Time in Confining Equipment</a:t>
            </a:r>
          </a:p>
          <a:p>
            <a:r>
              <a:rPr lang="en-US" sz="2200" b="1"/>
              <a:t>MPVA</a:t>
            </a:r>
          </a:p>
          <a:p>
            <a:r>
              <a:rPr lang="en-US" sz="2200"/>
              <a:t>60-90 minutes every day</a:t>
            </a:r>
          </a:p>
          <a:p>
            <a:endParaRPr lang="en-US" sz="2200"/>
          </a:p>
          <a:p>
            <a:r>
              <a:rPr lang="en-US" sz="2200" b="1"/>
              <a:t>Outdoor Play</a:t>
            </a:r>
          </a:p>
          <a:p>
            <a:r>
              <a:rPr lang="en-US" sz="2200"/>
              <a:t>60-90 minutes every day over</a:t>
            </a:r>
          </a:p>
          <a:p>
            <a:r>
              <a:rPr lang="en-US" sz="2200"/>
              <a:t>2-3 periods</a:t>
            </a:r>
          </a:p>
        </p:txBody>
      </p:sp>
      <p:sp>
        <p:nvSpPr>
          <p:cNvPr id="4" name="Arrow: Pentagon 3">
            <a:extLst>
              <a:ext uri="{FF2B5EF4-FFF2-40B4-BE49-F238E27FC236}">
                <a16:creationId xmlns:a16="http://schemas.microsoft.com/office/drawing/2014/main" id="{28B3147B-B8A2-2B08-44CB-EF96B7B16CCF}"/>
              </a:ext>
            </a:extLst>
          </p:cNvPr>
          <p:cNvSpPr/>
          <p:nvPr/>
        </p:nvSpPr>
        <p:spPr>
          <a:xfrm>
            <a:off x="5837112" y="1288834"/>
            <a:ext cx="5486400"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rPr>
              <a:t> </a:t>
            </a:r>
          </a:p>
        </p:txBody>
      </p:sp>
      <p:sp>
        <p:nvSpPr>
          <p:cNvPr id="5" name="Arrow: Pentagon 4">
            <a:extLst>
              <a:ext uri="{FF2B5EF4-FFF2-40B4-BE49-F238E27FC236}">
                <a16:creationId xmlns:a16="http://schemas.microsoft.com/office/drawing/2014/main" id="{FD923F3E-70C3-64E7-9445-3B7519CAC0AA}"/>
              </a:ext>
            </a:extLst>
          </p:cNvPr>
          <p:cNvSpPr/>
          <p:nvPr/>
        </p:nvSpPr>
        <p:spPr>
          <a:xfrm>
            <a:off x="899264" y="1281944"/>
            <a:ext cx="5303520"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Arial"/>
            </a:endParaRPr>
          </a:p>
        </p:txBody>
      </p:sp>
      <p:sp>
        <p:nvSpPr>
          <p:cNvPr id="6" name="Content Placeholder 3">
            <a:extLst>
              <a:ext uri="{FF2B5EF4-FFF2-40B4-BE49-F238E27FC236}">
                <a16:creationId xmlns:a16="http://schemas.microsoft.com/office/drawing/2014/main" id="{EC474F62-6311-0F2A-7A9E-CC18032B9F96}"/>
              </a:ext>
            </a:extLst>
          </p:cNvPr>
          <p:cNvSpPr txBox="1">
            <a:spLocks/>
          </p:cNvSpPr>
          <p:nvPr/>
        </p:nvSpPr>
        <p:spPr>
          <a:xfrm>
            <a:off x="974471" y="1422178"/>
            <a:ext cx="3886200" cy="543910"/>
          </a:xfrm>
          <a:prstGeom prst="rect">
            <a:avLst/>
          </a:prstGeom>
        </p:spPr>
        <p:txBody>
          <a:bodyPr vert="horz" wrap="square" lIns="91440" tIns="0" rIns="0" bIns="0" numCol="2" spcCol="91440" rtlCol="0">
            <a:normAutofit/>
          </a:bodyPr>
          <a:lstStyle>
            <a:lvl1pPr marL="0" marR="0" indent="0" algn="l" defTabSz="914400" rtl="0" eaLnBrk="1" fontAlgn="auto" latinLnBrk="0" hangingPunct="1">
              <a:lnSpc>
                <a:spcPct val="100000"/>
              </a:lnSpc>
              <a:spcBef>
                <a:spcPts val="0"/>
              </a:spcBef>
              <a:spcAft>
                <a:spcPct val="0"/>
              </a:spcAft>
              <a:buClr>
                <a:schemeClr val="tx1"/>
              </a:buClr>
              <a:buSzTx/>
              <a:buFont typeface="Arial" panose="020B0604020202020204" pitchFamily="34" charset="0"/>
              <a:buNone/>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457200" indent="0" algn="ctr" defTabSz="914400" rtl="0" eaLnBrk="1" latinLnBrk="0" hangingPunct="1">
              <a:lnSpc>
                <a:spcPct val="100000"/>
              </a:lnSpc>
              <a:spcBef>
                <a:spcPts val="0"/>
              </a:spcBef>
              <a:buClr>
                <a:schemeClr val="tx1"/>
              </a:buClr>
              <a:buFont typeface="Arial" panose="020B0604020202020204" pitchFamily="34" charset="0"/>
              <a:buNone/>
              <a:defRPr sz="20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914400" indent="0" algn="ctr" defTabSz="914400" rtl="0" eaLnBrk="1" latinLnBrk="0" hangingPunct="1">
              <a:lnSpc>
                <a:spcPct val="100000"/>
              </a:lnSpc>
              <a:spcBef>
                <a:spcPts val="0"/>
              </a:spcBef>
              <a:buClr>
                <a:schemeClr val="tx1"/>
              </a:buClr>
              <a:buFont typeface="Arial" panose="020B0604020202020204" pitchFamily="34" charset="0"/>
              <a:buNone/>
              <a:defRPr sz="18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371600" indent="0" algn="ctr" defTabSz="914400" rtl="0" eaLnBrk="1" latinLnBrk="0" hangingPunct="1">
              <a:lnSpc>
                <a:spcPct val="100000"/>
              </a:lnSpc>
              <a:spcBef>
                <a:spcPts val="0"/>
              </a:spcBef>
              <a:buClr>
                <a:schemeClr val="tx1"/>
              </a:buClr>
              <a:buFont typeface="Arial" panose="020B0604020202020204" pitchFamily="34" charset="0"/>
              <a:buNone/>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1828800" indent="0" algn="ctr" defTabSz="914400" rtl="0" eaLnBrk="1" latinLnBrk="0" hangingPunct="1">
              <a:lnSpc>
                <a:spcPct val="100000"/>
              </a:lnSpc>
              <a:spcBef>
                <a:spcPts val="0"/>
              </a:spcBef>
              <a:buClr>
                <a:schemeClr val="tx1"/>
              </a:buClr>
              <a:buFont typeface="Arial" panose="020B0604020202020204" pitchFamily="34" charset="0"/>
              <a:buNone/>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
                <a:srgbClr val="309C8A"/>
              </a:buClr>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ea typeface="Verdana" panose="020B0604030504040204" pitchFamily="34" charset="0"/>
              </a:rPr>
              <a:t>Infants </a:t>
            </a:r>
          </a:p>
        </p:txBody>
      </p:sp>
      <p:sp>
        <p:nvSpPr>
          <p:cNvPr id="8" name="Content Placeholder 4">
            <a:extLst>
              <a:ext uri="{FF2B5EF4-FFF2-40B4-BE49-F238E27FC236}">
                <a16:creationId xmlns:a16="http://schemas.microsoft.com/office/drawing/2014/main" id="{266C52E3-B599-26F0-F129-4C8895B5BFA3}"/>
              </a:ext>
            </a:extLst>
          </p:cNvPr>
          <p:cNvSpPr txBox="1">
            <a:spLocks/>
          </p:cNvSpPr>
          <p:nvPr/>
        </p:nvSpPr>
        <p:spPr>
          <a:xfrm>
            <a:off x="6404334" y="1426464"/>
            <a:ext cx="3380388" cy="543910"/>
          </a:xfrm>
          <a:prstGeom prst="rect">
            <a:avLst/>
          </a:prstGeom>
        </p:spPr>
        <p:txBody>
          <a:bodyPr>
            <a:normAutofit/>
          </a:bodyPr>
          <a:lstStyle>
            <a:lvl1pPr marL="228600" indent="-228600" algn="l" defTabSz="914400" rtl="0" eaLnBrk="1" latinLnBrk="0" hangingPunct="1">
              <a:lnSpc>
                <a:spcPct val="100000"/>
              </a:lnSpc>
              <a:spcBef>
                <a:spcPts val="0"/>
              </a:spcBef>
              <a:buClr>
                <a:schemeClr val="tx1"/>
              </a:buClr>
              <a:buFont typeface="Arial" panose="020B0604020202020204" pitchFamily="34" charset="0"/>
              <a:buChar char="•"/>
              <a:defRPr sz="20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100000"/>
              </a:lnSpc>
              <a:spcBef>
                <a:spcPts val="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09C8A"/>
              </a:buClr>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ea typeface="Verdana" panose="020B0604030504040204" pitchFamily="34" charset="0"/>
              </a:rPr>
              <a:t>Toddlers/Twos</a:t>
            </a:r>
          </a:p>
        </p:txBody>
      </p:sp>
      <p:sp>
        <p:nvSpPr>
          <p:cNvPr id="9" name="TextBox 8">
            <a:extLst>
              <a:ext uri="{FF2B5EF4-FFF2-40B4-BE49-F238E27FC236}">
                <a16:creationId xmlns:a16="http://schemas.microsoft.com/office/drawing/2014/main" id="{2DF87473-A69E-FB3D-6476-F02CA2EB962F}"/>
              </a:ext>
            </a:extLst>
          </p:cNvPr>
          <p:cNvSpPr txBox="1"/>
          <p:nvPr/>
        </p:nvSpPr>
        <p:spPr>
          <a:xfrm>
            <a:off x="5837112" y="4381288"/>
            <a:ext cx="5455624" cy="1631216"/>
          </a:xfrm>
          <a:prstGeom prst="rect">
            <a:avLst/>
          </a:prstGeom>
          <a:solidFill>
            <a:srgbClr val="C2BFD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169"/>
                </a:solidFill>
                <a:effectLst/>
                <a:uLnTx/>
                <a:uFillTx/>
                <a:latin typeface="Verdana" panose="020B0604030504040204" pitchFamily="34" charset="0"/>
                <a:ea typeface="Verdana" panose="020B0604030504040204" pitchFamily="34" charset="0"/>
                <a:cs typeface="Arial"/>
              </a:rPr>
              <a:t>MVPA </a:t>
            </a:r>
            <a:r>
              <a:rPr kumimoji="0" lang="en-US" sz="2000" b="0" i="0" u="none" strike="noStrike" kern="1200" cap="none" spc="0" normalizeH="0" baseline="0" noProof="0">
                <a:ln>
                  <a:noFill/>
                </a:ln>
                <a:solidFill>
                  <a:srgbClr val="004169"/>
                </a:solidFill>
                <a:effectLst/>
                <a:uLnTx/>
                <a:uFillTx/>
                <a:latin typeface="Verdana" panose="020B0604030504040204" pitchFamily="34" charset="0"/>
                <a:ea typeface="Verdana" panose="020B0604030504040204" pitchFamily="34" charset="0"/>
                <a:cs typeface="Arial"/>
              </a:rPr>
              <a:t>is moderate to vigorous physical activity. This is a combination of moderate-intensity (e.g., a fast walk) and vigorous-intensity activity e.g., running). </a:t>
            </a:r>
          </a:p>
        </p:txBody>
      </p:sp>
      <p:sp>
        <p:nvSpPr>
          <p:cNvPr id="7" name="TextBox 6">
            <a:extLst>
              <a:ext uri="{FF2B5EF4-FFF2-40B4-BE49-F238E27FC236}">
                <a16:creationId xmlns:a16="http://schemas.microsoft.com/office/drawing/2014/main" id="{BDB96BB0-31D7-0221-966A-BF6D87FC0981}"/>
              </a:ext>
            </a:extLst>
          </p:cNvPr>
          <p:cNvSpPr txBox="1"/>
          <p:nvPr/>
        </p:nvSpPr>
        <p:spPr>
          <a:xfrm>
            <a:off x="838198" y="6272455"/>
            <a:ext cx="106973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tx2"/>
                </a:solidFill>
                <a:effectLst/>
                <a:uLnTx/>
                <a:uFillTx/>
                <a:latin typeface="Verdana" panose="020B0604030504040204" pitchFamily="34" charset="0"/>
                <a:ea typeface="Verdana" panose="020B0604030504040204" pitchFamily="34" charset="0"/>
                <a:cs typeface="Arial"/>
              </a:rPr>
              <a:t>Caring for Our Children National Health and Safety Performance Standards: Guidelines for Early Care and Education Programs, 4th ed. </a:t>
            </a:r>
          </a:p>
        </p:txBody>
      </p:sp>
    </p:spTree>
    <p:extLst>
      <p:ext uri="{BB962C8B-B14F-4D97-AF65-F5344CB8AC3E}">
        <p14:creationId xmlns:p14="http://schemas.microsoft.com/office/powerpoint/2010/main" val="36637053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C6AD-E0B1-8C88-5D73-AEF84507A645}"/>
              </a:ext>
            </a:extLst>
          </p:cNvPr>
          <p:cNvSpPr>
            <a:spLocks noGrp="1"/>
          </p:cNvSpPr>
          <p:nvPr>
            <p:ph type="ctrTitle"/>
          </p:nvPr>
        </p:nvSpPr>
        <p:spPr/>
        <p:txBody>
          <a:bodyPr/>
          <a:lstStyle/>
          <a:p>
            <a:r>
              <a:rPr lang="en-US" sz="4000"/>
              <a:t>Recap: Caregivers roles in supporting infant &amp; toddler skill development</a:t>
            </a:r>
          </a:p>
        </p:txBody>
      </p:sp>
      <p:sp>
        <p:nvSpPr>
          <p:cNvPr id="3" name="Subtitle 2">
            <a:extLst>
              <a:ext uri="{FF2B5EF4-FFF2-40B4-BE49-F238E27FC236}">
                <a16:creationId xmlns:a16="http://schemas.microsoft.com/office/drawing/2014/main" id="{1573AFF1-59A6-D3E5-F559-E1FBBC480EBD}"/>
              </a:ext>
            </a:extLst>
          </p:cNvPr>
          <p:cNvSpPr>
            <a:spLocks noGrp="1"/>
          </p:cNvSpPr>
          <p:nvPr>
            <p:ph type="subTitle" idx="1"/>
          </p:nvPr>
        </p:nvSpPr>
        <p:spPr>
          <a:xfrm>
            <a:off x="838199" y="2352418"/>
            <a:ext cx="10515599" cy="4003247"/>
          </a:xfrm>
        </p:spPr>
        <p:txBody>
          <a:bodyPr numCol="1"/>
          <a:lstStyle/>
          <a:p>
            <a:pPr marL="342900" indent="-342900">
              <a:buFont typeface="+mj-lt"/>
              <a:buAutoNum type="arabicPeriod"/>
            </a:pPr>
            <a:r>
              <a:rPr lang="en-US" sz="2800"/>
              <a:t> Provide safe spaces-indoors and outdoors</a:t>
            </a:r>
          </a:p>
          <a:p>
            <a:pPr marL="342900" indent="-342900">
              <a:buFont typeface="+mj-lt"/>
              <a:buAutoNum type="arabicPeriod"/>
            </a:pPr>
            <a:endParaRPr lang="en-US" sz="2800"/>
          </a:p>
          <a:p>
            <a:pPr marL="342900" indent="-342900">
              <a:buFont typeface="+mj-lt"/>
              <a:buAutoNum type="arabicPeriod"/>
            </a:pPr>
            <a:r>
              <a:rPr lang="en-US" sz="2800"/>
              <a:t> Provide equipment the child enjoys</a:t>
            </a:r>
          </a:p>
          <a:p>
            <a:pPr marL="342900" indent="-342900">
              <a:buFont typeface="+mj-lt"/>
              <a:buAutoNum type="arabicPeriod"/>
            </a:pPr>
            <a:endParaRPr lang="en-US" sz="2800"/>
          </a:p>
          <a:p>
            <a:pPr marL="342900" indent="-342900">
              <a:buFont typeface="+mj-lt"/>
              <a:buAutoNum type="arabicPeriod"/>
            </a:pPr>
            <a:r>
              <a:rPr lang="en-US" sz="2800"/>
              <a:t> Engage in play with children</a:t>
            </a:r>
          </a:p>
          <a:p>
            <a:pPr marL="342900" indent="-342900">
              <a:buFont typeface="+mj-lt"/>
              <a:buAutoNum type="arabicPeriod"/>
            </a:pPr>
            <a:endParaRPr lang="en-US" sz="2800"/>
          </a:p>
          <a:p>
            <a:pPr marL="342900" indent="-342900">
              <a:buFont typeface="+mj-lt"/>
              <a:buAutoNum type="arabicPeriod"/>
            </a:pPr>
            <a:r>
              <a:rPr lang="en-US" sz="2800"/>
              <a:t> Provide opportunities for play across the day</a:t>
            </a:r>
          </a:p>
          <a:p>
            <a:pPr marL="342900" indent="-342900">
              <a:buFont typeface="+mj-lt"/>
              <a:buAutoNum type="arabicPeriod"/>
            </a:pPr>
            <a:endParaRPr lang="en-US" sz="2800"/>
          </a:p>
          <a:p>
            <a:pPr marL="342900" indent="-342900">
              <a:buFont typeface="+mj-lt"/>
              <a:buAutoNum type="arabicPeriod"/>
            </a:pPr>
            <a:r>
              <a:rPr lang="en-US" sz="2800"/>
              <a:t> Practice responsive caregiving</a:t>
            </a:r>
          </a:p>
        </p:txBody>
      </p:sp>
    </p:spTree>
    <p:extLst>
      <p:ext uri="{BB962C8B-B14F-4D97-AF65-F5344CB8AC3E}">
        <p14:creationId xmlns:p14="http://schemas.microsoft.com/office/powerpoint/2010/main" val="11306399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B1C84-A106-071F-F093-681E2BB64CF4}"/>
              </a:ext>
            </a:extLst>
          </p:cNvPr>
          <p:cNvSpPr>
            <a:spLocks noGrp="1"/>
          </p:cNvSpPr>
          <p:nvPr>
            <p:ph type="ctrTitle"/>
          </p:nvPr>
        </p:nvSpPr>
        <p:spPr/>
        <p:txBody>
          <a:bodyPr/>
          <a:lstStyle/>
          <a:p>
            <a:r>
              <a:rPr lang="en-US" sz="4000"/>
              <a:t>Identifying &amp; Supporting Developmental Delays</a:t>
            </a:r>
          </a:p>
        </p:txBody>
      </p:sp>
      <p:sp>
        <p:nvSpPr>
          <p:cNvPr id="3" name="Subtitle 2">
            <a:extLst>
              <a:ext uri="{FF2B5EF4-FFF2-40B4-BE49-F238E27FC236}">
                <a16:creationId xmlns:a16="http://schemas.microsoft.com/office/drawing/2014/main" id="{9E8A1509-5A03-0D4D-44AB-32812EF20CA3}"/>
              </a:ext>
            </a:extLst>
          </p:cNvPr>
          <p:cNvSpPr>
            <a:spLocks noGrp="1"/>
          </p:cNvSpPr>
          <p:nvPr>
            <p:ph type="subTitle" idx="1"/>
          </p:nvPr>
        </p:nvSpPr>
        <p:spPr>
          <a:xfrm>
            <a:off x="838199" y="1901952"/>
            <a:ext cx="10748376" cy="4090051"/>
          </a:xfrm>
        </p:spPr>
        <p:txBody>
          <a:bodyPr/>
          <a:lstStyle/>
          <a:p>
            <a:pPr>
              <a:lnSpc>
                <a:spcPct val="150000"/>
              </a:lnSpc>
            </a:pPr>
            <a:r>
              <a:rPr lang="en-US" sz="2400"/>
              <a:t>Physical developmental delays are when a child:</a:t>
            </a:r>
          </a:p>
          <a:p>
            <a:pPr marL="285750" indent="-285750">
              <a:lnSpc>
                <a:spcPct val="150000"/>
              </a:lnSpc>
              <a:buFont typeface="Arial" panose="020B0604020202020204" pitchFamily="34" charset="0"/>
              <a:buChar char="•"/>
            </a:pPr>
            <a:r>
              <a:rPr lang="en-US" sz="2400"/>
              <a:t>Is not able to do skills on the milestone checklist</a:t>
            </a:r>
          </a:p>
          <a:p>
            <a:pPr marL="285750" indent="-285750">
              <a:lnSpc>
                <a:spcPct val="150000"/>
              </a:lnSpc>
              <a:buFont typeface="Arial" panose="020B0604020202020204" pitchFamily="34" charset="0"/>
              <a:buChar char="•"/>
            </a:pPr>
            <a:r>
              <a:rPr lang="en-US" sz="2400"/>
              <a:t>Does not move their body like other children their age</a:t>
            </a:r>
          </a:p>
          <a:p>
            <a:pPr marL="285750" indent="-285750">
              <a:lnSpc>
                <a:spcPct val="150000"/>
              </a:lnSpc>
              <a:buFont typeface="Arial" panose="020B0604020202020204" pitchFamily="34" charset="0"/>
              <a:buChar char="•"/>
            </a:pPr>
            <a:r>
              <a:rPr lang="en-US" sz="2400"/>
              <a:t>Used to be able to do a skill and no longer can do that skill</a:t>
            </a:r>
          </a:p>
          <a:p>
            <a:pPr marL="285750" indent="-285750">
              <a:lnSpc>
                <a:spcPct val="150000"/>
              </a:lnSpc>
              <a:buFont typeface="Arial" panose="020B0604020202020204" pitchFamily="34" charset="0"/>
              <a:buChar char="•"/>
            </a:pPr>
            <a:r>
              <a:rPr lang="en-US" sz="2400"/>
              <a:t>Has difficulty doing a skill that other children their age can do</a:t>
            </a:r>
          </a:p>
        </p:txBody>
      </p:sp>
      <p:sp>
        <p:nvSpPr>
          <p:cNvPr id="6" name="Rectangle: Rounded Corners 5">
            <a:extLst>
              <a:ext uri="{FF2B5EF4-FFF2-40B4-BE49-F238E27FC236}">
                <a16:creationId xmlns:a16="http://schemas.microsoft.com/office/drawing/2014/main" id="{B92BFF8D-6DB0-2BC4-7EC9-2F479CEBCAD1}"/>
              </a:ext>
            </a:extLst>
          </p:cNvPr>
          <p:cNvSpPr/>
          <p:nvPr/>
        </p:nvSpPr>
        <p:spPr>
          <a:xfrm>
            <a:off x="838199" y="5042384"/>
            <a:ext cx="10515599" cy="949619"/>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tx2"/>
                </a:solidFill>
                <a:latin typeface="Verdana" panose="020B0604030504040204" pitchFamily="34" charset="0"/>
                <a:ea typeface="Verdana" panose="020B0604030504040204" pitchFamily="34" charset="0"/>
              </a:rPr>
              <a:t>Acting early on developmental delays can make a big difference</a:t>
            </a:r>
          </a:p>
        </p:txBody>
      </p:sp>
    </p:spTree>
    <p:extLst>
      <p:ext uri="{BB962C8B-B14F-4D97-AF65-F5344CB8AC3E}">
        <p14:creationId xmlns:p14="http://schemas.microsoft.com/office/powerpoint/2010/main" val="83785104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D0C1-6A9E-BFA6-0D35-0DC90330DBE2}"/>
              </a:ext>
            </a:extLst>
          </p:cNvPr>
          <p:cNvSpPr>
            <a:spLocks noGrp="1"/>
          </p:cNvSpPr>
          <p:nvPr>
            <p:ph type="ctrTitle"/>
          </p:nvPr>
        </p:nvSpPr>
        <p:spPr>
          <a:xfrm>
            <a:off x="725464" y="806622"/>
            <a:ext cx="11161735" cy="881501"/>
          </a:xfrm>
        </p:spPr>
        <p:txBody>
          <a:bodyPr/>
          <a:lstStyle/>
          <a:p>
            <a:r>
              <a:rPr lang="en-US"/>
              <a:t>Identifying Developmental Motor Delays</a:t>
            </a:r>
          </a:p>
        </p:txBody>
      </p:sp>
      <p:pic>
        <p:nvPicPr>
          <p:cNvPr id="7" name="Picture 6" descr="A baby lying on the ground&#10;&#10;AI-generated content may be incorrect.">
            <a:extLst>
              <a:ext uri="{FF2B5EF4-FFF2-40B4-BE49-F238E27FC236}">
                <a16:creationId xmlns:a16="http://schemas.microsoft.com/office/drawing/2014/main" id="{098720C6-0472-ABAF-ED61-B87CB429A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805" y="2375725"/>
            <a:ext cx="3649251" cy="2736938"/>
          </a:xfrm>
          <a:prstGeom prst="rect">
            <a:avLst/>
          </a:prstGeom>
        </p:spPr>
      </p:pic>
      <p:pic>
        <p:nvPicPr>
          <p:cNvPr id="9" name="Picture 8">
            <a:extLst>
              <a:ext uri="{FF2B5EF4-FFF2-40B4-BE49-F238E27FC236}">
                <a16:creationId xmlns:a16="http://schemas.microsoft.com/office/drawing/2014/main" id="{08DB1EDB-2B62-0D2A-0A2F-96D07C06BE05}"/>
              </a:ext>
            </a:extLst>
          </p:cNvPr>
          <p:cNvPicPr>
            <a:picLocks noChangeAspect="1"/>
          </p:cNvPicPr>
          <p:nvPr/>
        </p:nvPicPr>
        <p:blipFill>
          <a:blip r:embed="rId4"/>
          <a:stretch>
            <a:fillRect/>
          </a:stretch>
        </p:blipFill>
        <p:spPr>
          <a:xfrm>
            <a:off x="880845" y="2375725"/>
            <a:ext cx="4491919" cy="2982400"/>
          </a:xfrm>
          <a:prstGeom prst="rect">
            <a:avLst/>
          </a:prstGeom>
        </p:spPr>
      </p:pic>
    </p:spTree>
    <p:extLst>
      <p:ext uri="{BB962C8B-B14F-4D97-AF65-F5344CB8AC3E}">
        <p14:creationId xmlns:p14="http://schemas.microsoft.com/office/powerpoint/2010/main" val="2484900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4AFAB4D-5F16-B84C-0875-44C2B9B49E82}"/>
              </a:ext>
            </a:extLst>
          </p:cNvPr>
          <p:cNvSpPr>
            <a:spLocks noGrp="1"/>
          </p:cNvSpPr>
          <p:nvPr>
            <p:ph sz="half" idx="1"/>
          </p:nvPr>
        </p:nvSpPr>
        <p:spPr>
          <a:xfrm>
            <a:off x="838200" y="1401912"/>
            <a:ext cx="5257800" cy="4877956"/>
          </a:xfrm>
        </p:spPr>
        <p:txBody>
          <a:bodyPr anchor="t">
            <a:normAutofit/>
          </a:bodyPr>
          <a:lstStyle/>
          <a:p>
            <a:pPr marL="342900" lvl="0" indent="-342900">
              <a:spcAft>
                <a:spcPts val="600"/>
              </a:spcAft>
              <a:buFont typeface="+mj-lt"/>
              <a:buAutoNum type="arabicPeriod"/>
            </a:pPr>
            <a:r>
              <a:rPr lang="en-US" sz="2100"/>
              <a:t>Identify and understand two benefits of physical activity for infants and toddlers.</a:t>
            </a:r>
          </a:p>
          <a:p>
            <a:pPr marL="342900" lvl="0" indent="-342900">
              <a:spcAft>
                <a:spcPts val="600"/>
              </a:spcAft>
              <a:buFont typeface="+mj-lt"/>
              <a:buAutoNum type="arabicPeriod"/>
            </a:pPr>
            <a:r>
              <a:rPr lang="en-US" sz="2100"/>
              <a:t>Increase understanding of how fundamental movement skills develop.</a:t>
            </a:r>
          </a:p>
          <a:p>
            <a:pPr marL="342900" lvl="0" indent="-342900">
              <a:spcAft>
                <a:spcPts val="600"/>
              </a:spcAft>
              <a:buFont typeface="+mj-lt"/>
              <a:buAutoNum type="arabicPeriod"/>
            </a:pPr>
            <a:r>
              <a:rPr lang="en-US" sz="2100"/>
              <a:t>Recognize motor milestones from birth through 30 months and how caregivers can nurture skill development.</a:t>
            </a:r>
          </a:p>
          <a:p>
            <a:pPr marL="342900" lvl="0" indent="-342900">
              <a:spcAft>
                <a:spcPts val="600"/>
              </a:spcAft>
              <a:buFont typeface="+mj-lt"/>
              <a:buAutoNum type="arabicPeriod"/>
            </a:pPr>
            <a:r>
              <a:rPr lang="en-US" sz="2100"/>
              <a:t>Build awareness of quality resources on active play for infants and toddlers.</a:t>
            </a:r>
            <a:endParaRPr lang="en-US"/>
          </a:p>
        </p:txBody>
      </p:sp>
      <p:pic>
        <p:nvPicPr>
          <p:cNvPr id="6" name="Picture 5" descr="Person with child">
            <a:extLst>
              <a:ext uri="{FF2B5EF4-FFF2-40B4-BE49-F238E27FC236}">
                <a16:creationId xmlns:a16="http://schemas.microsoft.com/office/drawing/2014/main" id="{186D71EF-76EC-F81D-C823-13507FBD78DF}"/>
              </a:ext>
            </a:extLst>
          </p:cNvPr>
          <p:cNvPicPr>
            <a:picLocks noChangeAspect="1"/>
          </p:cNvPicPr>
          <p:nvPr/>
        </p:nvPicPr>
        <p:blipFill>
          <a:blip r:embed="rId3">
            <a:extLst>
              <a:ext uri="{28A0092B-C50C-407E-A947-70E740481C1C}">
                <a14:useLocalDpi xmlns:a14="http://schemas.microsoft.com/office/drawing/2010/main" val="0"/>
              </a:ext>
            </a:extLst>
          </a:blip>
          <a:srcRect l="3927" t="-1826" r="18548" b="36438"/>
          <a:stretch>
            <a:fillRect/>
          </a:stretch>
        </p:blipFill>
        <p:spPr>
          <a:xfrm>
            <a:off x="6382544" y="1691067"/>
            <a:ext cx="5684196" cy="3475866"/>
          </a:xfrm>
          <a:prstGeom prst="rect">
            <a:avLst/>
          </a:prstGeom>
          <a:noFill/>
        </p:spPr>
      </p:pic>
      <p:sp>
        <p:nvSpPr>
          <p:cNvPr id="2" name="Title 1">
            <a:extLst>
              <a:ext uri="{FF2B5EF4-FFF2-40B4-BE49-F238E27FC236}">
                <a16:creationId xmlns:a16="http://schemas.microsoft.com/office/drawing/2014/main" id="{5E94DEF6-ED16-DD57-CBED-91A94B0B99DA}"/>
              </a:ext>
            </a:extLst>
          </p:cNvPr>
          <p:cNvSpPr>
            <a:spLocks noGrp="1"/>
          </p:cNvSpPr>
          <p:nvPr>
            <p:ph type="title"/>
          </p:nvPr>
        </p:nvSpPr>
        <p:spPr>
          <a:xfrm>
            <a:off x="838200" y="578132"/>
            <a:ext cx="6188675" cy="657681"/>
          </a:xfrm>
        </p:spPr>
        <p:txBody>
          <a:bodyPr anchor="t">
            <a:normAutofit/>
          </a:bodyPr>
          <a:lstStyle/>
          <a:p>
            <a:pPr>
              <a:lnSpc>
                <a:spcPct val="90000"/>
              </a:lnSpc>
            </a:pPr>
            <a:r>
              <a:rPr lang="en-US"/>
              <a:t>Objectives</a:t>
            </a:r>
          </a:p>
        </p:txBody>
      </p:sp>
    </p:spTree>
    <p:extLst>
      <p:ext uri="{BB962C8B-B14F-4D97-AF65-F5344CB8AC3E}">
        <p14:creationId xmlns:p14="http://schemas.microsoft.com/office/powerpoint/2010/main" val="375615579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BA1B-093A-927D-0959-0BDF08AAA72C}"/>
              </a:ext>
            </a:extLst>
          </p:cNvPr>
          <p:cNvSpPr>
            <a:spLocks noGrp="1"/>
          </p:cNvSpPr>
          <p:nvPr>
            <p:ph type="ctrTitle"/>
          </p:nvPr>
        </p:nvSpPr>
        <p:spPr>
          <a:xfrm>
            <a:off x="838199" y="656827"/>
            <a:ext cx="10515600" cy="668859"/>
          </a:xfrm>
        </p:spPr>
        <p:txBody>
          <a:bodyPr/>
          <a:lstStyle/>
          <a:p>
            <a:r>
              <a:rPr lang="en-US"/>
              <a:t>Developmental Concerns</a:t>
            </a:r>
          </a:p>
        </p:txBody>
      </p:sp>
      <p:sp>
        <p:nvSpPr>
          <p:cNvPr id="3" name="Subtitle 2">
            <a:extLst>
              <a:ext uri="{FF2B5EF4-FFF2-40B4-BE49-F238E27FC236}">
                <a16:creationId xmlns:a16="http://schemas.microsoft.com/office/drawing/2014/main" id="{927452D2-ECC1-A614-CFC4-A479072E8673}"/>
              </a:ext>
            </a:extLst>
          </p:cNvPr>
          <p:cNvSpPr>
            <a:spLocks noGrp="1"/>
          </p:cNvSpPr>
          <p:nvPr>
            <p:ph type="subTitle" idx="1"/>
          </p:nvPr>
        </p:nvSpPr>
        <p:spPr>
          <a:xfrm>
            <a:off x="838199" y="1576275"/>
            <a:ext cx="10785954" cy="4090051"/>
          </a:xfrm>
        </p:spPr>
        <p:txBody>
          <a:bodyPr/>
          <a:lstStyle/>
          <a:p>
            <a:pPr marL="285750" indent="-285750">
              <a:buFont typeface="Arial" panose="020B0604020202020204" pitchFamily="34" charset="0"/>
              <a:buChar char="•"/>
            </a:pPr>
            <a:r>
              <a:rPr lang="en-US" sz="2400"/>
              <a:t>Encourage families to talk with their doctor about concerns.</a:t>
            </a:r>
          </a:p>
          <a:p>
            <a:pPr marL="285750" indent="-285750">
              <a:buFont typeface="Arial" panose="020B0604020202020204" pitchFamily="34" charset="0"/>
              <a:buChar char="•"/>
            </a:pPr>
            <a:r>
              <a:rPr lang="en-US" sz="2400"/>
              <a:t>Work with families to complete a milestone checklist, write down questions or concerns and if possible, record a video of the child to bring to the appointment.</a:t>
            </a:r>
          </a:p>
          <a:p>
            <a:pPr marL="285750" indent="-285750">
              <a:buFont typeface="Arial" panose="020B0604020202020204" pitchFamily="34" charset="0"/>
              <a:buChar char="•"/>
            </a:pPr>
            <a:r>
              <a:rPr lang="en-US" sz="2400"/>
              <a:t>Provide families with information on your States Early Intervention Program.</a:t>
            </a:r>
          </a:p>
        </p:txBody>
      </p:sp>
      <p:pic>
        <p:nvPicPr>
          <p:cNvPr id="6" name="Picture 5">
            <a:extLst>
              <a:ext uri="{FF2B5EF4-FFF2-40B4-BE49-F238E27FC236}">
                <a16:creationId xmlns:a16="http://schemas.microsoft.com/office/drawing/2014/main" id="{B302EC58-0450-A204-9762-0E572BE9CF6D}"/>
              </a:ext>
            </a:extLst>
          </p:cNvPr>
          <p:cNvPicPr>
            <a:picLocks noChangeAspect="1"/>
          </p:cNvPicPr>
          <p:nvPr/>
        </p:nvPicPr>
        <p:blipFill>
          <a:blip r:embed="rId3"/>
          <a:stretch>
            <a:fillRect/>
          </a:stretch>
        </p:blipFill>
        <p:spPr>
          <a:xfrm>
            <a:off x="2455935" y="4192172"/>
            <a:ext cx="7280131" cy="2159126"/>
          </a:xfrm>
          <a:prstGeom prst="rect">
            <a:avLst/>
          </a:prstGeom>
        </p:spPr>
      </p:pic>
    </p:spTree>
    <p:extLst>
      <p:ext uri="{BB962C8B-B14F-4D97-AF65-F5344CB8AC3E}">
        <p14:creationId xmlns:p14="http://schemas.microsoft.com/office/powerpoint/2010/main" val="27660205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072AA-79E3-77B4-7455-58AD5748499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8F5DF90-3285-ACDB-F5DB-A8EEF3E6A81E}"/>
              </a:ext>
            </a:extLst>
          </p:cNvPr>
          <p:cNvSpPr>
            <a:spLocks noGrp="1"/>
          </p:cNvSpPr>
          <p:nvPr>
            <p:ph type="ctrTitle"/>
          </p:nvPr>
        </p:nvSpPr>
        <p:spPr/>
        <p:txBody>
          <a:bodyPr/>
          <a:lstStyle/>
          <a:p>
            <a:r>
              <a:rPr lang="en-US"/>
              <a:t>Objective 4</a:t>
            </a:r>
            <a:br>
              <a:rPr lang="en-US"/>
            </a:br>
            <a:r>
              <a:rPr lang="en-US" sz="4400"/>
              <a:t>Build awareness of quality resources on </a:t>
            </a:r>
            <a:br>
              <a:rPr lang="en-US" sz="4400"/>
            </a:br>
            <a:r>
              <a:rPr lang="en-US" sz="4400"/>
              <a:t>active play for infants and toddlers.</a:t>
            </a:r>
            <a:br>
              <a:rPr lang="en-US" sz="4400"/>
            </a:br>
            <a:br>
              <a:rPr lang="en-US" sz="4400"/>
            </a:br>
            <a:endParaRPr lang="en-US" sz="4400"/>
          </a:p>
        </p:txBody>
      </p:sp>
    </p:spTree>
    <p:extLst>
      <p:ext uri="{BB962C8B-B14F-4D97-AF65-F5344CB8AC3E}">
        <p14:creationId xmlns:p14="http://schemas.microsoft.com/office/powerpoint/2010/main" val="195653347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064A1B-DBF2-4989-2ADE-167FF3C044DA}"/>
              </a:ext>
            </a:extLst>
          </p:cNvPr>
          <p:cNvPicPr>
            <a:picLocks noChangeAspect="1"/>
          </p:cNvPicPr>
          <p:nvPr/>
        </p:nvPicPr>
        <p:blipFill>
          <a:blip r:embed="rId3"/>
          <a:stretch>
            <a:fillRect/>
          </a:stretch>
        </p:blipFill>
        <p:spPr>
          <a:xfrm>
            <a:off x="1762234" y="1336033"/>
            <a:ext cx="2517760" cy="4584654"/>
          </a:xfrm>
          <a:prstGeom prst="rect">
            <a:avLst/>
          </a:prstGeom>
          <a:ln>
            <a:solidFill>
              <a:schemeClr val="tx2"/>
            </a:solidFill>
          </a:ln>
        </p:spPr>
      </p:pic>
      <p:pic>
        <p:nvPicPr>
          <p:cNvPr id="10" name="Picture 9">
            <a:extLst>
              <a:ext uri="{FF2B5EF4-FFF2-40B4-BE49-F238E27FC236}">
                <a16:creationId xmlns:a16="http://schemas.microsoft.com/office/drawing/2014/main" id="{627BC883-005B-56D5-A533-94D72A8782E8}"/>
              </a:ext>
            </a:extLst>
          </p:cNvPr>
          <p:cNvPicPr>
            <a:picLocks noChangeAspect="1"/>
          </p:cNvPicPr>
          <p:nvPr/>
        </p:nvPicPr>
        <p:blipFill>
          <a:blip r:embed="rId4"/>
          <a:stretch>
            <a:fillRect/>
          </a:stretch>
        </p:blipFill>
        <p:spPr>
          <a:xfrm>
            <a:off x="7119436" y="0"/>
            <a:ext cx="5072564" cy="6565927"/>
          </a:xfrm>
          <a:prstGeom prst="rect">
            <a:avLst/>
          </a:prstGeom>
          <a:ln>
            <a:solidFill>
              <a:schemeClr val="tx2"/>
            </a:solidFill>
          </a:ln>
        </p:spPr>
      </p:pic>
      <p:sp>
        <p:nvSpPr>
          <p:cNvPr id="5" name="Text Placeholder 3">
            <a:extLst>
              <a:ext uri="{FF2B5EF4-FFF2-40B4-BE49-F238E27FC236}">
                <a16:creationId xmlns:a16="http://schemas.microsoft.com/office/drawing/2014/main" id="{3C33FD45-FC82-8BE5-854A-9D423A99B61A}"/>
              </a:ext>
            </a:extLst>
          </p:cNvPr>
          <p:cNvSpPr txBox="1">
            <a:spLocks/>
          </p:cNvSpPr>
          <p:nvPr/>
        </p:nvSpPr>
        <p:spPr>
          <a:xfrm>
            <a:off x="1069274" y="6339759"/>
            <a:ext cx="6858000" cy="2555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tx1"/>
              </a:buClr>
              <a:buFontTx/>
              <a:buNone/>
              <a:defRPr sz="800" b="0" i="1"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100000"/>
              </a:lnSpc>
              <a:spcBef>
                <a:spcPts val="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highlight>
                  <a:srgbClr val="FFFFFF"/>
                </a:highlight>
              </a:rPr>
              <a:t>https://pathways.org/print/tummy-time-brochure</a:t>
            </a:r>
            <a:endParaRPr lang="en-US" sz="1400" i="0">
              <a:highlight>
                <a:srgbClr val="FFFFFF"/>
              </a:highlight>
            </a:endParaRPr>
          </a:p>
        </p:txBody>
      </p:sp>
    </p:spTree>
    <p:extLst>
      <p:ext uri="{BB962C8B-B14F-4D97-AF65-F5344CB8AC3E}">
        <p14:creationId xmlns:p14="http://schemas.microsoft.com/office/powerpoint/2010/main" val="30212396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FA5E88-D8C1-BE8F-8998-4BBA42414DD4}"/>
              </a:ext>
            </a:extLst>
          </p:cNvPr>
          <p:cNvPicPr>
            <a:picLocks noChangeAspect="1"/>
          </p:cNvPicPr>
          <p:nvPr/>
        </p:nvPicPr>
        <p:blipFill>
          <a:blip r:embed="rId3"/>
          <a:srcRect t="2215"/>
          <a:stretch>
            <a:fillRect/>
          </a:stretch>
        </p:blipFill>
        <p:spPr>
          <a:xfrm>
            <a:off x="6849842" y="45848"/>
            <a:ext cx="5071595" cy="6492240"/>
          </a:xfrm>
          <a:prstGeom prst="rect">
            <a:avLst/>
          </a:prstGeom>
          <a:ln>
            <a:solidFill>
              <a:schemeClr val="tx2"/>
            </a:solidFill>
          </a:ln>
        </p:spPr>
      </p:pic>
      <p:pic>
        <p:nvPicPr>
          <p:cNvPr id="4100" name="Picture 4">
            <a:extLst>
              <a:ext uri="{FF2B5EF4-FFF2-40B4-BE49-F238E27FC236}">
                <a16:creationId xmlns:a16="http://schemas.microsoft.com/office/drawing/2014/main" id="{340F426B-D55D-BA39-D638-D46F2EEE7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680" y="556076"/>
            <a:ext cx="3179298" cy="538035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040E4A3E-F6C4-FA7D-0692-2A421B0042FB}"/>
              </a:ext>
            </a:extLst>
          </p:cNvPr>
          <p:cNvSpPr txBox="1">
            <a:spLocks/>
          </p:cNvSpPr>
          <p:nvPr/>
        </p:nvSpPr>
        <p:spPr>
          <a:xfrm>
            <a:off x="2011680" y="5936427"/>
            <a:ext cx="3179298" cy="22730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tx1"/>
              </a:buClr>
              <a:buFontTx/>
              <a:buNone/>
              <a:defRPr sz="800" b="0" i="1" kern="1200">
                <a:solidFill>
                  <a:schemeClr val="tx2"/>
                </a:solidFill>
                <a:latin typeface="Verdana" panose="020B060403050404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100000"/>
              </a:lnSpc>
              <a:spcBef>
                <a:spcPts val="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100000"/>
              </a:lnSpc>
              <a:spcBef>
                <a:spcPts val="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CDC’s Developmental Milestones</a:t>
            </a:r>
            <a:endParaRPr lang="en-US" sz="1400" i="0" dirty="0"/>
          </a:p>
        </p:txBody>
      </p:sp>
    </p:spTree>
    <p:extLst>
      <p:ext uri="{BB962C8B-B14F-4D97-AF65-F5344CB8AC3E}">
        <p14:creationId xmlns:p14="http://schemas.microsoft.com/office/powerpoint/2010/main" val="3019058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0011B4-6C41-4241-965E-32C2F62238D1}"/>
              </a:ext>
            </a:extLst>
          </p:cNvPr>
          <p:cNvPicPr>
            <a:picLocks noChangeAspect="1"/>
          </p:cNvPicPr>
          <p:nvPr/>
        </p:nvPicPr>
        <p:blipFill>
          <a:blip r:embed="rId3"/>
          <a:stretch>
            <a:fillRect/>
          </a:stretch>
        </p:blipFill>
        <p:spPr>
          <a:xfrm>
            <a:off x="454628" y="42204"/>
            <a:ext cx="5051932" cy="6492240"/>
          </a:xfrm>
          <a:prstGeom prst="rect">
            <a:avLst/>
          </a:prstGeom>
          <a:ln w="6350">
            <a:solidFill>
              <a:schemeClr val="tx1"/>
            </a:solidFill>
          </a:ln>
        </p:spPr>
      </p:pic>
      <p:pic>
        <p:nvPicPr>
          <p:cNvPr id="7" name="Picture 6">
            <a:extLst>
              <a:ext uri="{FF2B5EF4-FFF2-40B4-BE49-F238E27FC236}">
                <a16:creationId xmlns:a16="http://schemas.microsoft.com/office/drawing/2014/main" id="{500634F4-1DD1-0771-CA76-DA5ADF538478}"/>
              </a:ext>
            </a:extLst>
          </p:cNvPr>
          <p:cNvPicPr>
            <a:picLocks noChangeAspect="1"/>
          </p:cNvPicPr>
          <p:nvPr/>
        </p:nvPicPr>
        <p:blipFill>
          <a:blip r:embed="rId4"/>
          <a:stretch>
            <a:fillRect/>
          </a:stretch>
        </p:blipFill>
        <p:spPr>
          <a:xfrm>
            <a:off x="6740575" y="42204"/>
            <a:ext cx="4996797" cy="6492240"/>
          </a:xfrm>
          <a:prstGeom prst="rect">
            <a:avLst/>
          </a:prstGeom>
          <a:ln w="6350">
            <a:solidFill>
              <a:schemeClr val="tx1"/>
            </a:solidFill>
          </a:ln>
        </p:spPr>
      </p:pic>
    </p:spTree>
    <p:extLst>
      <p:ext uri="{BB962C8B-B14F-4D97-AF65-F5344CB8AC3E}">
        <p14:creationId xmlns:p14="http://schemas.microsoft.com/office/powerpoint/2010/main" val="187991745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968E58-D0B0-9B07-BF02-061E7D5DDD5C}"/>
              </a:ext>
            </a:extLst>
          </p:cNvPr>
          <p:cNvPicPr>
            <a:picLocks noChangeAspect="1"/>
          </p:cNvPicPr>
          <p:nvPr/>
        </p:nvPicPr>
        <p:blipFill>
          <a:blip r:embed="rId3"/>
          <a:srcRect t="8226"/>
          <a:stretch>
            <a:fillRect/>
          </a:stretch>
        </p:blipFill>
        <p:spPr>
          <a:xfrm>
            <a:off x="0" y="0"/>
            <a:ext cx="11920350" cy="6119446"/>
          </a:xfrm>
          <a:prstGeom prst="rect">
            <a:avLst/>
          </a:prstGeom>
        </p:spPr>
      </p:pic>
      <p:sp>
        <p:nvSpPr>
          <p:cNvPr id="3" name="Text Placeholder 3">
            <a:extLst>
              <a:ext uri="{FF2B5EF4-FFF2-40B4-BE49-F238E27FC236}">
                <a16:creationId xmlns:a16="http://schemas.microsoft.com/office/drawing/2014/main" id="{C53DA369-E99C-A4BB-6B8F-C0D05EB7E531}"/>
              </a:ext>
            </a:extLst>
          </p:cNvPr>
          <p:cNvSpPr>
            <a:spLocks noGrp="1"/>
          </p:cNvSpPr>
          <p:nvPr>
            <p:ph type="body" sz="quarter" idx="13"/>
          </p:nvPr>
        </p:nvSpPr>
        <p:spPr>
          <a:xfrm>
            <a:off x="838199" y="6347851"/>
            <a:ext cx="10515600" cy="255587"/>
          </a:xfrm>
        </p:spPr>
        <p:txBody>
          <a:bodyPr>
            <a:normAutofit/>
          </a:bodyPr>
          <a:lstStyle/>
          <a:p>
            <a:r>
              <a:rPr lang="en-US" sz="1200">
                <a:hlinkClick r:id="rId4"/>
              </a:rPr>
              <a:t>Active For Life – Where parents go for their kids' health and success.</a:t>
            </a:r>
            <a:endParaRPr lang="en-US" sz="1200"/>
          </a:p>
        </p:txBody>
      </p:sp>
    </p:spTree>
    <p:extLst>
      <p:ext uri="{BB962C8B-B14F-4D97-AF65-F5344CB8AC3E}">
        <p14:creationId xmlns:p14="http://schemas.microsoft.com/office/powerpoint/2010/main" val="33950004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992752-FB1D-3B88-6564-11A27987D36D}"/>
              </a:ext>
            </a:extLst>
          </p:cNvPr>
          <p:cNvPicPr>
            <a:picLocks noChangeAspect="1"/>
          </p:cNvPicPr>
          <p:nvPr/>
        </p:nvPicPr>
        <p:blipFill>
          <a:blip r:embed="rId3"/>
          <a:stretch>
            <a:fillRect/>
          </a:stretch>
        </p:blipFill>
        <p:spPr>
          <a:xfrm>
            <a:off x="838199" y="256126"/>
            <a:ext cx="5187028" cy="6035040"/>
          </a:xfrm>
          <a:prstGeom prst="rect">
            <a:avLst/>
          </a:prstGeom>
          <a:ln>
            <a:solidFill>
              <a:schemeClr val="tx2"/>
            </a:solidFill>
          </a:ln>
        </p:spPr>
      </p:pic>
      <p:pic>
        <p:nvPicPr>
          <p:cNvPr id="10" name="Picture 9">
            <a:extLst>
              <a:ext uri="{FF2B5EF4-FFF2-40B4-BE49-F238E27FC236}">
                <a16:creationId xmlns:a16="http://schemas.microsoft.com/office/drawing/2014/main" id="{745B669F-70B6-8E80-F9C2-2B4E037F354B}"/>
              </a:ext>
            </a:extLst>
          </p:cNvPr>
          <p:cNvPicPr>
            <a:picLocks noChangeAspect="1"/>
          </p:cNvPicPr>
          <p:nvPr/>
        </p:nvPicPr>
        <p:blipFill>
          <a:blip r:embed="rId4"/>
          <a:stretch>
            <a:fillRect/>
          </a:stretch>
        </p:blipFill>
        <p:spPr>
          <a:xfrm>
            <a:off x="6679886" y="256126"/>
            <a:ext cx="4673915" cy="6035040"/>
          </a:xfrm>
          <a:prstGeom prst="rect">
            <a:avLst/>
          </a:prstGeom>
          <a:ln>
            <a:solidFill>
              <a:schemeClr val="tx2"/>
            </a:solidFill>
          </a:ln>
        </p:spPr>
      </p:pic>
      <p:sp>
        <p:nvSpPr>
          <p:cNvPr id="7" name="TextBox 6">
            <a:extLst>
              <a:ext uri="{FF2B5EF4-FFF2-40B4-BE49-F238E27FC236}">
                <a16:creationId xmlns:a16="http://schemas.microsoft.com/office/drawing/2014/main" id="{6DC6E885-723E-3416-F7A5-9EEC1FF9E5AF}"/>
              </a:ext>
            </a:extLst>
          </p:cNvPr>
          <p:cNvSpPr txBox="1"/>
          <p:nvPr/>
        </p:nvSpPr>
        <p:spPr>
          <a:xfrm>
            <a:off x="838199" y="6279155"/>
            <a:ext cx="9483248" cy="276999"/>
          </a:xfrm>
          <a:prstGeom prst="rect">
            <a:avLst/>
          </a:prstGeom>
          <a:noFill/>
        </p:spPr>
        <p:txBody>
          <a:bodyPr wrap="square">
            <a:spAutoFit/>
          </a:bodyPr>
          <a:lstStyle/>
          <a:p>
            <a:r>
              <a:rPr lang="en-US" sz="1200" i="1">
                <a:solidFill>
                  <a:schemeClr val="tx2"/>
                </a:solidFill>
                <a:latin typeface="Verdana" panose="020B0604030504040204" pitchFamily="34" charset="0"/>
                <a:ea typeface="Verdana" panose="020B0604030504040204" pitchFamily="34" charset="0"/>
              </a:rPr>
              <a:t>http://www.beactivekids.org/resources/handouts</a:t>
            </a:r>
          </a:p>
        </p:txBody>
      </p:sp>
    </p:spTree>
    <p:extLst>
      <p:ext uri="{BB962C8B-B14F-4D97-AF65-F5344CB8AC3E}">
        <p14:creationId xmlns:p14="http://schemas.microsoft.com/office/powerpoint/2010/main" val="122797637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CB82A-52CF-F5A6-2436-7A60CE9998CB}"/>
              </a:ext>
            </a:extLst>
          </p:cNvPr>
          <p:cNvPicPr>
            <a:picLocks noChangeAspect="1"/>
          </p:cNvPicPr>
          <p:nvPr/>
        </p:nvPicPr>
        <p:blipFill>
          <a:blip r:embed="rId3"/>
          <a:stretch>
            <a:fillRect/>
          </a:stretch>
        </p:blipFill>
        <p:spPr>
          <a:xfrm>
            <a:off x="7484280" y="391885"/>
            <a:ext cx="3936196" cy="1145701"/>
          </a:xfrm>
          <a:prstGeom prst="rect">
            <a:avLst/>
          </a:prstGeom>
        </p:spPr>
      </p:pic>
      <p:pic>
        <p:nvPicPr>
          <p:cNvPr id="5" name="Picture 4">
            <a:extLst>
              <a:ext uri="{FF2B5EF4-FFF2-40B4-BE49-F238E27FC236}">
                <a16:creationId xmlns:a16="http://schemas.microsoft.com/office/drawing/2014/main" id="{66886E30-B70C-B31E-8406-9467385F11CB}"/>
              </a:ext>
            </a:extLst>
          </p:cNvPr>
          <p:cNvPicPr>
            <a:picLocks noChangeAspect="1"/>
          </p:cNvPicPr>
          <p:nvPr/>
        </p:nvPicPr>
        <p:blipFill>
          <a:blip r:embed="rId4"/>
          <a:stretch>
            <a:fillRect/>
          </a:stretch>
        </p:blipFill>
        <p:spPr>
          <a:xfrm>
            <a:off x="1404594" y="1537586"/>
            <a:ext cx="9191134" cy="4553598"/>
          </a:xfrm>
          <a:prstGeom prst="rect">
            <a:avLst/>
          </a:prstGeom>
        </p:spPr>
      </p:pic>
      <p:sp>
        <p:nvSpPr>
          <p:cNvPr id="6" name="TextBox 5">
            <a:extLst>
              <a:ext uri="{FF2B5EF4-FFF2-40B4-BE49-F238E27FC236}">
                <a16:creationId xmlns:a16="http://schemas.microsoft.com/office/drawing/2014/main" id="{3003CD9D-D7EE-8330-4A37-C42840B75972}"/>
              </a:ext>
            </a:extLst>
          </p:cNvPr>
          <p:cNvSpPr txBox="1"/>
          <p:nvPr/>
        </p:nvSpPr>
        <p:spPr>
          <a:xfrm>
            <a:off x="643379" y="6105934"/>
            <a:ext cx="3205289" cy="338554"/>
          </a:xfrm>
          <a:prstGeom prst="rect">
            <a:avLst/>
          </a:prstGeom>
          <a:noFill/>
        </p:spPr>
        <p:txBody>
          <a:bodyPr wrap="square">
            <a:spAutoFit/>
          </a:bodyPr>
          <a:lstStyle/>
          <a:p>
            <a:r>
              <a:rPr lang="en-US" sz="1600">
                <a:solidFill>
                  <a:schemeClr val="tx2"/>
                </a:solidFill>
                <a:latin typeface="Verdana" panose="020B0604030504040204" pitchFamily="34" charset="0"/>
                <a:ea typeface="Verdana" panose="020B0604030504040204" pitchFamily="34" charset="0"/>
                <a:cs typeface="Mongolian Baiti" panose="03000500000000000000" pitchFamily="66" charset="0"/>
              </a:rPr>
              <a:t>https://kiddo.edu.au/</a:t>
            </a:r>
          </a:p>
        </p:txBody>
      </p:sp>
    </p:spTree>
    <p:extLst>
      <p:ext uri="{BB962C8B-B14F-4D97-AF65-F5344CB8AC3E}">
        <p14:creationId xmlns:p14="http://schemas.microsoft.com/office/powerpoint/2010/main" val="60667139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F391-E484-C6F6-EDB7-978FBC97C052}"/>
              </a:ext>
            </a:extLst>
          </p:cNvPr>
          <p:cNvSpPr>
            <a:spLocks noGrp="1"/>
          </p:cNvSpPr>
          <p:nvPr>
            <p:ph type="ctrTitle"/>
          </p:nvPr>
        </p:nvSpPr>
        <p:spPr/>
        <p:txBody>
          <a:bodyPr/>
          <a:lstStyle/>
          <a:p>
            <a:r>
              <a:rPr lang="en-US"/>
              <a:t>Recap</a:t>
            </a:r>
          </a:p>
        </p:txBody>
      </p:sp>
      <p:sp>
        <p:nvSpPr>
          <p:cNvPr id="3" name="Subtitle 2">
            <a:extLst>
              <a:ext uri="{FF2B5EF4-FFF2-40B4-BE49-F238E27FC236}">
                <a16:creationId xmlns:a16="http://schemas.microsoft.com/office/drawing/2014/main" id="{74CAC311-5D4A-8E48-5F4B-3D9CD01659BC}"/>
              </a:ext>
            </a:extLst>
          </p:cNvPr>
          <p:cNvSpPr>
            <a:spLocks noGrp="1"/>
          </p:cNvSpPr>
          <p:nvPr>
            <p:ph type="subTitle" idx="1"/>
          </p:nvPr>
        </p:nvSpPr>
        <p:spPr>
          <a:xfrm>
            <a:off x="838200" y="1731406"/>
            <a:ext cx="10515599" cy="4244967"/>
          </a:xfrm>
        </p:spPr>
        <p:txBody>
          <a:bodyPr numCol="1"/>
          <a:lstStyle/>
          <a:p>
            <a:pPr marL="342900" lvl="0" indent="-342900">
              <a:spcAft>
                <a:spcPts val="600"/>
              </a:spcAft>
              <a:buFont typeface="+mj-lt"/>
              <a:buAutoNum type="arabicPeriod"/>
            </a:pPr>
            <a:r>
              <a:rPr lang="en-US" sz="2400"/>
              <a:t>Identify and understand two benefits of physical activity for infants and toddlers.</a:t>
            </a:r>
          </a:p>
          <a:p>
            <a:pPr marL="342900" lvl="0" indent="-342900">
              <a:spcAft>
                <a:spcPts val="600"/>
              </a:spcAft>
              <a:buFont typeface="+mj-lt"/>
              <a:buAutoNum type="arabicPeriod"/>
            </a:pPr>
            <a:r>
              <a:rPr lang="en-US" sz="2400"/>
              <a:t>Increase understanding of how fundamental movement skills develop.</a:t>
            </a:r>
          </a:p>
          <a:p>
            <a:pPr marL="342900" lvl="0" indent="-342900">
              <a:spcAft>
                <a:spcPts val="600"/>
              </a:spcAft>
              <a:buFont typeface="+mj-lt"/>
              <a:buAutoNum type="arabicPeriod"/>
            </a:pPr>
            <a:r>
              <a:rPr lang="en-US" sz="2400"/>
              <a:t>Recognize motor milestones from birth through 30 months and how you can nurture skill development.</a:t>
            </a:r>
          </a:p>
          <a:p>
            <a:pPr marL="342900" lvl="0" indent="-342900">
              <a:spcAft>
                <a:spcPts val="600"/>
              </a:spcAft>
              <a:buFont typeface="+mj-lt"/>
              <a:buAutoNum type="arabicPeriod"/>
            </a:pPr>
            <a:r>
              <a:rPr lang="en-US" sz="2400"/>
              <a:t>Build awareness of quality resources on active play for infants and toddlers.</a:t>
            </a:r>
          </a:p>
          <a:p>
            <a:endParaRPr lang="en-US"/>
          </a:p>
        </p:txBody>
      </p:sp>
      <p:pic>
        <p:nvPicPr>
          <p:cNvPr id="6" name="Picture 5" descr="Woman playing with baby on floor">
            <a:extLst>
              <a:ext uri="{FF2B5EF4-FFF2-40B4-BE49-F238E27FC236}">
                <a16:creationId xmlns:a16="http://schemas.microsoft.com/office/drawing/2014/main" id="{A13F7306-BFF7-B1E6-0C02-40543C564715}"/>
              </a:ext>
            </a:extLst>
          </p:cNvPr>
          <p:cNvPicPr>
            <a:picLocks noChangeAspect="1"/>
          </p:cNvPicPr>
          <p:nvPr/>
        </p:nvPicPr>
        <p:blipFill>
          <a:blip r:embed="rId3">
            <a:extLst>
              <a:ext uri="{28A0092B-C50C-407E-A947-70E740481C1C}">
                <a14:useLocalDpi xmlns:a14="http://schemas.microsoft.com/office/drawing/2010/main" val="0"/>
              </a:ext>
            </a:extLst>
          </a:blip>
          <a:srcRect b="10872"/>
          <a:stretch>
            <a:fillRect/>
          </a:stretch>
        </p:blipFill>
        <p:spPr>
          <a:xfrm>
            <a:off x="4326095" y="4754880"/>
            <a:ext cx="3539811" cy="2103120"/>
          </a:xfrm>
          <a:prstGeom prst="rect">
            <a:avLst/>
          </a:prstGeom>
        </p:spPr>
      </p:pic>
    </p:spTree>
    <p:extLst>
      <p:ext uri="{BB962C8B-B14F-4D97-AF65-F5344CB8AC3E}">
        <p14:creationId xmlns:p14="http://schemas.microsoft.com/office/powerpoint/2010/main" val="349838953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4D1575-7425-F805-B55F-CD17BA4B867F}"/>
              </a:ext>
            </a:extLst>
          </p:cNvPr>
          <p:cNvSpPr>
            <a:spLocks noGrp="1"/>
          </p:cNvSpPr>
          <p:nvPr>
            <p:ph type="title"/>
          </p:nvPr>
        </p:nvSpPr>
        <p:spPr/>
        <p:txBody>
          <a:bodyPr/>
          <a:lstStyle/>
          <a:p>
            <a:r>
              <a:rPr lang="en-US"/>
              <a:t>Questions &amp; Discussion	</a:t>
            </a:r>
          </a:p>
        </p:txBody>
      </p:sp>
    </p:spTree>
    <p:extLst>
      <p:ext uri="{BB962C8B-B14F-4D97-AF65-F5344CB8AC3E}">
        <p14:creationId xmlns:p14="http://schemas.microsoft.com/office/powerpoint/2010/main" val="35597664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Rolling - Feldenkrais with Baby Liv">
            <a:hlinkClick r:id="" action="ppaction://media"/>
            <a:extLst>
              <a:ext uri="{FF2B5EF4-FFF2-40B4-BE49-F238E27FC236}">
                <a16:creationId xmlns:a16="http://schemas.microsoft.com/office/drawing/2014/main" id="{1D6137B2-5A43-1387-3672-E6EDAF23F885}"/>
              </a:ext>
            </a:extLst>
          </p:cNvPr>
          <p:cNvPicPr>
            <a:picLocks noRot="1" noChangeAspect="1"/>
          </p:cNvPicPr>
          <p:nvPr>
            <a:videoFile r:link="rId1"/>
          </p:nvPr>
        </p:nvPicPr>
        <p:blipFill>
          <a:blip r:embed="rId4"/>
          <a:stretch>
            <a:fillRect/>
          </a:stretch>
        </p:blipFill>
        <p:spPr>
          <a:xfrm>
            <a:off x="0" y="0"/>
            <a:ext cx="12165015" cy="6873249"/>
          </a:xfrm>
          <a:prstGeom prst="rect">
            <a:avLst/>
          </a:prstGeom>
        </p:spPr>
      </p:pic>
    </p:spTree>
    <p:extLst>
      <p:ext uri="{BB962C8B-B14F-4D97-AF65-F5344CB8AC3E}">
        <p14:creationId xmlns:p14="http://schemas.microsoft.com/office/powerpoint/2010/main" val="1424606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F7B45C-E668-D6CF-2236-DC797851C05C}"/>
              </a:ext>
            </a:extLst>
          </p:cNvPr>
          <p:cNvSpPr>
            <a:spLocks noGrp="1"/>
          </p:cNvSpPr>
          <p:nvPr>
            <p:ph type="ctrTitle"/>
          </p:nvPr>
        </p:nvSpPr>
        <p:spPr/>
        <p:txBody>
          <a:bodyPr/>
          <a:lstStyle/>
          <a:p>
            <a:r>
              <a:rPr lang="en-US"/>
              <a:t>THANK YOU </a:t>
            </a:r>
            <a:br>
              <a:rPr lang="en-US"/>
            </a:br>
            <a:r>
              <a:rPr lang="en-US"/>
              <a:t>for joining today’s training!</a:t>
            </a:r>
          </a:p>
        </p:txBody>
      </p:sp>
      <p:sp>
        <p:nvSpPr>
          <p:cNvPr id="5" name="TextBox 4">
            <a:extLst>
              <a:ext uri="{FF2B5EF4-FFF2-40B4-BE49-F238E27FC236}">
                <a16:creationId xmlns:a16="http://schemas.microsoft.com/office/drawing/2014/main" id="{96DDFA41-AF85-32A4-EA41-50320AEA558B}"/>
              </a:ext>
            </a:extLst>
          </p:cNvPr>
          <p:cNvSpPr txBox="1"/>
          <p:nvPr/>
        </p:nvSpPr>
        <p:spPr>
          <a:xfrm>
            <a:off x="888071" y="5446671"/>
            <a:ext cx="4020855" cy="646331"/>
          </a:xfrm>
          <a:prstGeom prst="rect">
            <a:avLst/>
          </a:prstGeom>
          <a:noFill/>
        </p:spPr>
        <p:txBody>
          <a:bodyPr wrap="square" rtlCol="0">
            <a:spAutoFit/>
          </a:bodyPr>
          <a:lstStyle/>
          <a:p>
            <a:r>
              <a:rPr lang="en-US" b="1" i="1">
                <a:solidFill>
                  <a:srgbClr val="FFFFFF"/>
                </a:solidFill>
                <a:latin typeface="Verdana" panose="020B0604030504040204" pitchFamily="34" charset="0"/>
                <a:ea typeface="Verdana" panose="020B0604030504040204" pitchFamily="34" charset="0"/>
              </a:rPr>
              <a:t>Add trainer name and </a:t>
            </a:r>
          </a:p>
          <a:p>
            <a:r>
              <a:rPr lang="en-US" b="1" i="1">
                <a:solidFill>
                  <a:srgbClr val="FFFFFF"/>
                </a:solidFill>
                <a:latin typeface="Verdana" panose="020B0604030504040204" pitchFamily="34" charset="0"/>
                <a:ea typeface="Verdana" panose="020B0604030504040204" pitchFamily="34" charset="0"/>
              </a:rPr>
              <a:t>contact information</a:t>
            </a:r>
          </a:p>
        </p:txBody>
      </p:sp>
      <p:sp>
        <p:nvSpPr>
          <p:cNvPr id="6" name="TextBox 5">
            <a:extLst>
              <a:ext uri="{FF2B5EF4-FFF2-40B4-BE49-F238E27FC236}">
                <a16:creationId xmlns:a16="http://schemas.microsoft.com/office/drawing/2014/main" id="{2A6610F5-93EB-8F56-11F8-B5B91215450C}"/>
              </a:ext>
            </a:extLst>
          </p:cNvPr>
          <p:cNvSpPr txBox="1"/>
          <p:nvPr/>
        </p:nvSpPr>
        <p:spPr>
          <a:xfrm>
            <a:off x="4753416" y="5446673"/>
            <a:ext cx="2685168" cy="646331"/>
          </a:xfrm>
          <a:prstGeom prst="rect">
            <a:avLst/>
          </a:prstGeom>
          <a:noFill/>
        </p:spPr>
        <p:txBody>
          <a:bodyPr wrap="square" rtlCol="0">
            <a:spAutoFit/>
          </a:bodyPr>
          <a:lstStyle/>
          <a:p>
            <a:r>
              <a:rPr lang="en-US">
                <a:solidFill>
                  <a:srgbClr val="FFFFFF"/>
                </a:solidFill>
                <a:latin typeface="Verdana" panose="020B0604030504040204" pitchFamily="34" charset="0"/>
                <a:ea typeface="Verdana" panose="020B0604030504040204" pitchFamily="34" charset="0"/>
              </a:rPr>
              <a:t>Insert Trainer Agency </a:t>
            </a:r>
          </a:p>
          <a:p>
            <a:r>
              <a:rPr lang="en-US">
                <a:solidFill>
                  <a:srgbClr val="FFFFFF"/>
                </a:solidFill>
                <a:latin typeface="Verdana" panose="020B0604030504040204" pitchFamily="34" charset="0"/>
                <a:ea typeface="Verdana" panose="020B0604030504040204" pitchFamily="34" charset="0"/>
              </a:rPr>
              <a:t>Logo  Here</a:t>
            </a:r>
          </a:p>
        </p:txBody>
      </p:sp>
      <p:pic>
        <p:nvPicPr>
          <p:cNvPr id="10" name="Picture 9" descr="A black background with white text&#10;&#10;AI-generated content may be incorrect.">
            <a:extLst>
              <a:ext uri="{FF2B5EF4-FFF2-40B4-BE49-F238E27FC236}">
                <a16:creationId xmlns:a16="http://schemas.microsoft.com/office/drawing/2014/main" id="{205A25AC-8B3E-9990-26DB-1B1D860AC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501" y="4334149"/>
            <a:ext cx="2225045" cy="2225045"/>
          </a:xfrm>
          <a:prstGeom prst="rect">
            <a:avLst/>
          </a:prstGeom>
        </p:spPr>
      </p:pic>
    </p:spTree>
    <p:extLst>
      <p:ext uri="{BB962C8B-B14F-4D97-AF65-F5344CB8AC3E}">
        <p14:creationId xmlns:p14="http://schemas.microsoft.com/office/powerpoint/2010/main" val="41685388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65930C-1FF8-9367-9F40-A8AAC3727997}"/>
              </a:ext>
            </a:extLst>
          </p:cNvPr>
          <p:cNvSpPr>
            <a:spLocks noGrp="1"/>
          </p:cNvSpPr>
          <p:nvPr>
            <p:ph type="ctrTitle"/>
          </p:nvPr>
        </p:nvSpPr>
        <p:spPr>
          <a:xfrm>
            <a:off x="838199" y="369186"/>
            <a:ext cx="10515600" cy="668859"/>
          </a:xfrm>
        </p:spPr>
        <p:txBody>
          <a:bodyPr/>
          <a:lstStyle/>
          <a:p>
            <a:r>
              <a:rPr lang="en-US"/>
              <a:t>References </a:t>
            </a:r>
          </a:p>
        </p:txBody>
      </p:sp>
      <p:sp>
        <p:nvSpPr>
          <p:cNvPr id="8" name="Rectangle 2">
            <a:extLst>
              <a:ext uri="{FF2B5EF4-FFF2-40B4-BE49-F238E27FC236}">
                <a16:creationId xmlns:a16="http://schemas.microsoft.com/office/drawing/2014/main" id="{868B53E5-0C58-376B-BB01-429631194132}"/>
              </a:ext>
            </a:extLst>
          </p:cNvPr>
          <p:cNvSpPr>
            <a:spLocks noGrp="1" noChangeArrowheads="1"/>
          </p:cNvSpPr>
          <p:nvPr>
            <p:ph type="subTitle" idx="1"/>
          </p:nvPr>
        </p:nvSpPr>
        <p:spPr bwMode="auto">
          <a:xfrm>
            <a:off x="718929" y="1395083"/>
            <a:ext cx="10942984"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American Academy of Pediatrics. (n.d.).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Does My Child Have Physical Developmental Delays?</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 HealthyChildren.org. https://www.healthychildren.org/English/MotorDelay/Pages/default.aspx#/</a:t>
            </a:r>
            <a:endParaRPr kumimoji="0" lang="en-US" altLang="en-US" sz="1400" b="0" i="0" u="none" strike="noStrike" cap="none" normalizeH="0" baseline="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American Public Health Association, American Academy Of Pediatrics, Child, I., &amp; United States. Maternal And Child Health Bureau. (2019).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Caring for our children : national health and safety performance standards : guidelines for early care and education programs</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 Apha Press, Imprint Of American Public Health Association ; Itasca, Il.</a:t>
            </a:r>
            <a:endParaRPr kumimoji="0" lang="en-US" altLang="en-US" sz="1400" b="0" i="0" u="none" strike="noStrike" cap="none" normalizeH="0" baseline="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CDC. (2024, May 8).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CDC’s Developmental Milestones</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 Centers for Disease Control and Prevention. https://www.cdc.gov/ncbddd/actearly/milestones/index.html</a:t>
            </a:r>
            <a:endParaRPr kumimoji="0" lang="en-US" altLang="en-US" sz="1400" b="0" i="0" u="none" strike="noStrike" cap="none" normalizeH="0" baseline="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Centers for Disease Control and Prevention. (2024, April 3).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Health Benefits of Physical Activity for Children</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 Physical Activity Basics. https://www.cdc.gov/physical-activity-basics/health-benefits/children.html</a:t>
            </a:r>
            <a:endParaRPr kumimoji="0" lang="en-US" altLang="en-US" sz="1400" b="0" i="0" u="none" strike="noStrike" cap="none" normalizeH="0" baseline="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Gallahue, D. L., &amp; Ozmun, J. C. (2006).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Understanding motor development: Infants, Children, Adolescents, Adults</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 (6th ed.). McGraw-Hill.</a:t>
            </a:r>
            <a:endParaRPr kumimoji="0" lang="en-US" altLang="en-US" sz="1400" b="0" i="0" u="none" strike="noStrike" cap="none" normalizeH="0" baseline="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Gehris, J. S., Simpson, A. C., Baert, H., Robinson, L. E., MacDonald, M., Clements, R., Logan, S., &amp; Schneider, S. (2018). Resource to Share with Parents: Helping Your Child Develop Physical Literacy.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Journal of Physical Education, Recreation &amp; Dance</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89</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(6), 50–59. https://doi.org/10.1080/07303084.2018.1478559</a:t>
            </a:r>
            <a:endParaRPr kumimoji="0" lang="en-US" altLang="en-US" sz="1400" b="0" i="0" u="none" strike="noStrike" cap="none" normalizeH="0" baseline="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Mandigo, J., Francis, N., Ken Lodewyk, &amp; Lopez, R. (2009). Physical Literacy for Educators Gloucester .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Physical &amp; Health Education Journal</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75</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(3), 27–30.</a:t>
            </a:r>
            <a:endParaRPr kumimoji="0" lang="en-US" altLang="en-US" sz="1400" b="0" i="0" u="none" strike="noStrike" cap="none" normalizeH="0" baseline="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Nemours Children's Health. (2022, May).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Movement, Coordination, and Your 8- to 12-Month-Old (for Parents) - Nemours Kids Health</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 Kidshealth.org. https://kidshealth.org/en/parents/move812m.html</a:t>
            </a:r>
            <a:endParaRPr kumimoji="0" lang="en-US" altLang="en-US" sz="1400" b="0" i="0" u="none" strike="noStrike" cap="none" normalizeH="0" baseline="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Parlakian, R. (2022, September 19).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Getting Mobile: Movement Milestones</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 ZERO to THREE. https://www.zerotothree.org/resource/getting-mobile/</a:t>
            </a:r>
            <a:endParaRPr kumimoji="0" lang="en-US" altLang="en-US" sz="1400" b="0" i="0" u="none" strike="noStrike" cap="none" normalizeH="0" baseline="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Pathways. (2025).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Roll Baby Roll</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 Pathways.org. https://pathways.org/activities/roll-baby-roll</a:t>
            </a:r>
            <a:endParaRPr kumimoji="0" lang="en-US" altLang="en-US" sz="1400" b="0" i="0" u="none" strike="noStrike" cap="none" normalizeH="0" baseline="0">
              <a:ln>
                <a:noFill/>
              </a:ln>
              <a:solidFill>
                <a:schemeClr val="tx2"/>
              </a:solidFill>
              <a:effectLst/>
              <a:latin typeface="Verdana" panose="020B060403050404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Singer, D. (2017, April 24). </a:t>
            </a:r>
            <a:r>
              <a:rPr kumimoji="0" lang="en-US" altLang="en-US" sz="1400" b="0" i="1" u="none" strike="noStrike" cap="none" normalizeH="0" baseline="0">
                <a:ln>
                  <a:noFill/>
                </a:ln>
                <a:solidFill>
                  <a:schemeClr val="tx2"/>
                </a:solidFill>
                <a:effectLst/>
                <a:latin typeface="Verdana" panose="020B0604030504040204" pitchFamily="34" charset="0"/>
                <a:cs typeface="Times New Roman" panose="02020603050405020304" pitchFamily="18" charset="0"/>
              </a:rPr>
              <a:t>6 fun household hacks for active toddlers</a:t>
            </a:r>
            <a:r>
              <a:rPr kumimoji="0" lang="en-US" altLang="en-US" sz="1400" b="0" i="0" u="none" strike="noStrike" cap="none" normalizeH="0" baseline="0">
                <a:ln>
                  <a:noFill/>
                </a:ln>
                <a:solidFill>
                  <a:schemeClr val="tx2"/>
                </a:solidFill>
                <a:effectLst/>
                <a:latin typeface="Verdana" panose="020B0604030504040204" pitchFamily="34" charset="0"/>
                <a:cs typeface="Times New Roman" panose="02020603050405020304" pitchFamily="18" charset="0"/>
              </a:rPr>
              <a:t>. Active for Life. https://activeforlife.com/household-hacks-active-toddle</a:t>
            </a:r>
            <a:endParaRPr kumimoji="0" lang="en-US" altLang="en-US" sz="1400" b="0" i="0" u="none" strike="noStrike" cap="none" normalizeH="0" baseline="0">
              <a:ln>
                <a:noFill/>
              </a:ln>
              <a:solidFill>
                <a:schemeClr val="tx2"/>
              </a:solidFill>
              <a:effectLst/>
              <a:latin typeface="Verdana" panose="020B0604030504040204" pitchFamily="34" charset="0"/>
            </a:endParaRPr>
          </a:p>
        </p:txBody>
      </p:sp>
    </p:spTree>
    <p:extLst>
      <p:ext uri="{BB962C8B-B14F-4D97-AF65-F5344CB8AC3E}">
        <p14:creationId xmlns:p14="http://schemas.microsoft.com/office/powerpoint/2010/main" val="311938940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5E4ED0-6598-BB92-0D19-EC53B3947001}"/>
              </a:ext>
            </a:extLst>
          </p:cNvPr>
          <p:cNvSpPr>
            <a:spLocks noGrp="1"/>
          </p:cNvSpPr>
          <p:nvPr>
            <p:ph type="ctrTitle"/>
          </p:nvPr>
        </p:nvSpPr>
        <p:spPr>
          <a:xfrm>
            <a:off x="816805" y="3038288"/>
            <a:ext cx="10080839" cy="1489460"/>
          </a:xfrm>
        </p:spPr>
        <p:txBody>
          <a:bodyPr/>
          <a:lstStyle/>
          <a:p>
            <a:r>
              <a:rPr lang="en-US"/>
              <a:t>Objective 1</a:t>
            </a:r>
            <a:br>
              <a:rPr lang="en-US"/>
            </a:br>
            <a:r>
              <a:rPr lang="en-US" sz="4400"/>
              <a:t>Identify and understand two benefits of </a:t>
            </a:r>
            <a:br>
              <a:rPr lang="en-US" sz="4400"/>
            </a:br>
            <a:r>
              <a:rPr lang="en-US" sz="4400"/>
              <a:t>physical activity for infants and toddlers.</a:t>
            </a:r>
            <a:br>
              <a:rPr lang="en-US" sz="4400"/>
            </a:br>
            <a:br>
              <a:rPr lang="en-US" sz="4400"/>
            </a:br>
            <a:br>
              <a:rPr lang="en-US" sz="5400"/>
            </a:br>
            <a:br>
              <a:rPr lang="en-US"/>
            </a:br>
            <a:endParaRPr lang="en-US"/>
          </a:p>
        </p:txBody>
      </p:sp>
    </p:spTree>
    <p:extLst>
      <p:ext uri="{BB962C8B-B14F-4D97-AF65-F5344CB8AC3E}">
        <p14:creationId xmlns:p14="http://schemas.microsoft.com/office/powerpoint/2010/main" val="373763615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7A22-78B2-E2D7-0AA2-7713FA22E52C}"/>
              </a:ext>
            </a:extLst>
          </p:cNvPr>
          <p:cNvSpPr>
            <a:spLocks noGrp="1"/>
          </p:cNvSpPr>
          <p:nvPr>
            <p:ph type="ctrTitle"/>
          </p:nvPr>
        </p:nvSpPr>
        <p:spPr>
          <a:xfrm>
            <a:off x="838200" y="485010"/>
            <a:ext cx="5149242" cy="668859"/>
          </a:xfrm>
        </p:spPr>
        <p:txBody>
          <a:bodyPr/>
          <a:lstStyle/>
          <a:p>
            <a:r>
              <a:rPr lang="en-US"/>
              <a:t>The Importance of Active Play</a:t>
            </a:r>
          </a:p>
        </p:txBody>
      </p:sp>
      <p:sp>
        <p:nvSpPr>
          <p:cNvPr id="3" name="Subtitle 2">
            <a:extLst>
              <a:ext uri="{FF2B5EF4-FFF2-40B4-BE49-F238E27FC236}">
                <a16:creationId xmlns:a16="http://schemas.microsoft.com/office/drawing/2014/main" id="{7ED8A1B8-8532-73B7-62CC-71F6FFA6685E}"/>
              </a:ext>
            </a:extLst>
          </p:cNvPr>
          <p:cNvSpPr>
            <a:spLocks noGrp="1"/>
          </p:cNvSpPr>
          <p:nvPr>
            <p:ph type="subTitle" idx="1"/>
          </p:nvPr>
        </p:nvSpPr>
        <p:spPr>
          <a:xfrm>
            <a:off x="737992" y="2006687"/>
            <a:ext cx="6026064" cy="3967163"/>
          </a:xfrm>
        </p:spPr>
        <p:txBody>
          <a:bodyPr numCol="1"/>
          <a:lstStyle/>
          <a:p>
            <a:pPr marL="285750" indent="-285750">
              <a:buFont typeface="Arial" panose="020B0604020202020204" pitchFamily="34" charset="0"/>
              <a:buChar char="•"/>
            </a:pPr>
            <a:r>
              <a:rPr lang="en-US" sz="2600"/>
              <a:t>Early experiences with physical activity shape children’s habits and preferences influencing activity levels throughout life.</a:t>
            </a:r>
          </a:p>
          <a:p>
            <a:pPr marL="285750" indent="-285750">
              <a:buFont typeface="Arial" panose="020B0604020202020204" pitchFamily="34" charset="0"/>
              <a:buChar char="•"/>
            </a:pPr>
            <a:endParaRPr lang="en-US" sz="2600"/>
          </a:p>
          <a:p>
            <a:pPr marL="285750" indent="-285750">
              <a:buFont typeface="Arial" panose="020B0604020202020204" pitchFamily="34" charset="0"/>
              <a:buChar char="•"/>
            </a:pPr>
            <a:r>
              <a:rPr lang="en-US" sz="2600"/>
              <a:t>Strengthens social-emotional development.</a:t>
            </a:r>
          </a:p>
          <a:p>
            <a:pPr marL="285750" indent="-285750">
              <a:buFont typeface="Arial" panose="020B0604020202020204" pitchFamily="34" charset="0"/>
              <a:buChar char="•"/>
            </a:pPr>
            <a:endParaRPr lang="en-US" sz="2600"/>
          </a:p>
          <a:p>
            <a:pPr marL="285750" indent="-285750">
              <a:buFont typeface="Arial" panose="020B0604020202020204" pitchFamily="34" charset="0"/>
              <a:buChar char="•"/>
            </a:pPr>
            <a:r>
              <a:rPr lang="en-US" sz="2600"/>
              <a:t>Contributes to motor skill development.</a:t>
            </a:r>
          </a:p>
          <a:p>
            <a:pPr marL="285750" indent="-285750">
              <a:buFont typeface="Arial" panose="020B0604020202020204" pitchFamily="34" charset="0"/>
              <a:buChar char="•"/>
            </a:pPr>
            <a:endParaRPr lang="en-US" sz="2600"/>
          </a:p>
        </p:txBody>
      </p:sp>
      <p:sp>
        <p:nvSpPr>
          <p:cNvPr id="4" name="Text Placeholder 3">
            <a:extLst>
              <a:ext uri="{FF2B5EF4-FFF2-40B4-BE49-F238E27FC236}">
                <a16:creationId xmlns:a16="http://schemas.microsoft.com/office/drawing/2014/main" id="{E30B9E12-4215-6152-A533-2DF4318CCF8D}"/>
              </a:ext>
            </a:extLst>
          </p:cNvPr>
          <p:cNvSpPr>
            <a:spLocks noGrp="1"/>
          </p:cNvSpPr>
          <p:nvPr>
            <p:ph type="body" sz="quarter" idx="13"/>
          </p:nvPr>
        </p:nvSpPr>
        <p:spPr/>
        <p:txBody>
          <a:bodyPr>
            <a:normAutofit/>
          </a:bodyPr>
          <a:lstStyle/>
          <a:p>
            <a:r>
              <a:rPr lang="en-US" sz="1200"/>
              <a:t>https://www.cdc.gov/physical-activity-basics/health-benefits/children.html</a:t>
            </a:r>
          </a:p>
        </p:txBody>
      </p:sp>
      <p:pic>
        <p:nvPicPr>
          <p:cNvPr id="6" name="Picture 5">
            <a:extLst>
              <a:ext uri="{FF2B5EF4-FFF2-40B4-BE49-F238E27FC236}">
                <a16:creationId xmlns:a16="http://schemas.microsoft.com/office/drawing/2014/main" id="{A96D8724-D77B-37E4-BD66-07F1909B37BA}"/>
              </a:ext>
            </a:extLst>
          </p:cNvPr>
          <p:cNvPicPr>
            <a:picLocks noChangeAspect="1"/>
          </p:cNvPicPr>
          <p:nvPr/>
        </p:nvPicPr>
        <p:blipFill>
          <a:blip r:embed="rId3"/>
          <a:srcRect l="1732" t="1644" r="1499" b="1368"/>
          <a:stretch>
            <a:fillRect/>
          </a:stretch>
        </p:blipFill>
        <p:spPr>
          <a:xfrm>
            <a:off x="6861747" y="0"/>
            <a:ext cx="5330253" cy="6864263"/>
          </a:xfrm>
          <a:prstGeom prst="rect">
            <a:avLst/>
          </a:prstGeom>
        </p:spPr>
      </p:pic>
    </p:spTree>
    <p:extLst>
      <p:ext uri="{BB962C8B-B14F-4D97-AF65-F5344CB8AC3E}">
        <p14:creationId xmlns:p14="http://schemas.microsoft.com/office/powerpoint/2010/main" val="7228367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ctrTitle"/>
          </p:nvPr>
        </p:nvSpPr>
        <p:spPr>
          <a:xfrm>
            <a:off x="551330" y="865997"/>
            <a:ext cx="8191838" cy="668859"/>
          </a:xfrm>
        </p:spPr>
        <p:txBody>
          <a:bodyPr>
            <a:noAutofit/>
          </a:bodyPr>
          <a:lstStyle/>
          <a:p>
            <a:r>
              <a:rPr lang="en-US" sz="3600">
                <a:solidFill>
                  <a:srgbClr val="00426A"/>
                </a:solidFill>
              </a:rPr>
              <a:t>Active Play supports Physical Literacy</a:t>
            </a:r>
          </a:p>
        </p:txBody>
      </p:sp>
      <p:sp>
        <p:nvSpPr>
          <p:cNvPr id="3" name="Content Placeholder 2">
            <a:extLst>
              <a:ext uri="{FF2B5EF4-FFF2-40B4-BE49-F238E27FC236}">
                <a16:creationId xmlns:a16="http://schemas.microsoft.com/office/drawing/2014/main" id="{A786C715-8B50-4539-803C-024C3E7C8889}"/>
              </a:ext>
            </a:extLst>
          </p:cNvPr>
          <p:cNvSpPr>
            <a:spLocks noGrp="1"/>
          </p:cNvSpPr>
          <p:nvPr>
            <p:ph type="subTitle" idx="1"/>
          </p:nvPr>
        </p:nvSpPr>
        <p:spPr>
          <a:xfrm>
            <a:off x="838199" y="1893337"/>
            <a:ext cx="7904968" cy="3449219"/>
          </a:xfrm>
        </p:spPr>
        <p:txBody>
          <a:bodyPr/>
          <a:lstStyle/>
          <a:p>
            <a:pPr marL="0" indent="0">
              <a:buNone/>
            </a:pPr>
            <a:r>
              <a:rPr lang="en-US" sz="2800" b="0">
                <a:latin typeface="Verdana" panose="020B0604030504040204" pitchFamily="34" charset="0"/>
              </a:rPr>
              <a:t>“Physical literacy is the ability to move with competence and confidence in a wide variety of physical activities in multiple environments that benefit the healthy development of the whole person.”	</a:t>
            </a:r>
          </a:p>
          <a:p>
            <a:pPr marL="0" indent="0">
              <a:buNone/>
            </a:pPr>
            <a:r>
              <a:rPr lang="en-US" sz="2800" b="0">
                <a:latin typeface="Verdana" panose="020B0604030504040204" pitchFamily="34" charset="0"/>
              </a:rPr>
              <a:t>					</a:t>
            </a:r>
          </a:p>
          <a:p>
            <a:pPr marL="0" indent="0">
              <a:buNone/>
            </a:pPr>
            <a:endParaRPr lang="en-US" b="0"/>
          </a:p>
        </p:txBody>
      </p:sp>
      <p:sp>
        <p:nvSpPr>
          <p:cNvPr id="4" name="Text Placeholder 3">
            <a:extLst>
              <a:ext uri="{FF2B5EF4-FFF2-40B4-BE49-F238E27FC236}">
                <a16:creationId xmlns:a16="http://schemas.microsoft.com/office/drawing/2014/main" id="{E5AA0E89-E35B-4B73-FF6E-AD65FE8E82AC}"/>
              </a:ext>
            </a:extLst>
          </p:cNvPr>
          <p:cNvSpPr>
            <a:spLocks noGrp="1"/>
          </p:cNvSpPr>
          <p:nvPr>
            <p:ph type="body" sz="quarter" idx="13"/>
          </p:nvPr>
        </p:nvSpPr>
        <p:spPr>
          <a:xfrm>
            <a:off x="838199" y="5864209"/>
            <a:ext cx="10515600" cy="255587"/>
          </a:xfrm>
        </p:spPr>
        <p:txBody>
          <a:bodyPr>
            <a:normAutofit/>
          </a:bodyPr>
          <a:lstStyle/>
          <a:p>
            <a:r>
              <a:rPr lang="en-US" sz="1400"/>
              <a:t>Mandigo, Francis, Lodewyk, &amp; Lopez, 2012</a:t>
            </a:r>
          </a:p>
          <a:p>
            <a:endParaRPr lang="en-US" sz="1400"/>
          </a:p>
        </p:txBody>
      </p:sp>
      <p:pic>
        <p:nvPicPr>
          <p:cNvPr id="6" name="Picture 5" descr="Child learning to walk">
            <a:extLst>
              <a:ext uri="{FF2B5EF4-FFF2-40B4-BE49-F238E27FC236}">
                <a16:creationId xmlns:a16="http://schemas.microsoft.com/office/drawing/2014/main" id="{B2B5803C-A459-FA8B-0AD3-9FCDD9DF3300}"/>
              </a:ext>
            </a:extLst>
          </p:cNvPr>
          <p:cNvPicPr>
            <a:picLocks noChangeAspect="1"/>
          </p:cNvPicPr>
          <p:nvPr/>
        </p:nvPicPr>
        <p:blipFill>
          <a:blip r:embed="rId3">
            <a:extLst>
              <a:ext uri="{28A0092B-C50C-407E-A947-70E740481C1C}">
                <a14:useLocalDpi xmlns:a14="http://schemas.microsoft.com/office/drawing/2010/main" val="0"/>
              </a:ext>
            </a:extLst>
          </a:blip>
          <a:srcRect l="33489" r="35111"/>
          <a:stretch>
            <a:fillRect/>
          </a:stretch>
        </p:blipFill>
        <p:spPr>
          <a:xfrm>
            <a:off x="8960285" y="0"/>
            <a:ext cx="3231715" cy="6858000"/>
          </a:xfrm>
          <a:prstGeom prst="rect">
            <a:avLst/>
          </a:prstGeom>
        </p:spPr>
      </p:pic>
    </p:spTree>
    <p:extLst>
      <p:ext uri="{BB962C8B-B14F-4D97-AF65-F5344CB8AC3E}">
        <p14:creationId xmlns:p14="http://schemas.microsoft.com/office/powerpoint/2010/main" val="12761530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2F8C-02A7-1D54-9211-F422E585F43E}"/>
              </a:ext>
            </a:extLst>
          </p:cNvPr>
          <p:cNvSpPr>
            <a:spLocks noGrp="1"/>
          </p:cNvSpPr>
          <p:nvPr>
            <p:ph type="ctrTitle"/>
          </p:nvPr>
        </p:nvSpPr>
        <p:spPr>
          <a:xfrm>
            <a:off x="838198" y="339904"/>
            <a:ext cx="10998897" cy="668859"/>
          </a:xfrm>
        </p:spPr>
        <p:txBody>
          <a:bodyPr/>
          <a:lstStyle/>
          <a:p>
            <a:r>
              <a:rPr lang="en-US" sz="4000"/>
              <a:t>How can Caregivers Promote Physical Literacy?</a:t>
            </a:r>
          </a:p>
        </p:txBody>
      </p:sp>
      <p:sp>
        <p:nvSpPr>
          <p:cNvPr id="3" name="Subtitle 2">
            <a:extLst>
              <a:ext uri="{FF2B5EF4-FFF2-40B4-BE49-F238E27FC236}">
                <a16:creationId xmlns:a16="http://schemas.microsoft.com/office/drawing/2014/main" id="{61ED783E-6EDA-5698-6B42-883AC232472D}"/>
              </a:ext>
            </a:extLst>
          </p:cNvPr>
          <p:cNvSpPr>
            <a:spLocks noGrp="1"/>
          </p:cNvSpPr>
          <p:nvPr>
            <p:ph type="subTitle" idx="1"/>
          </p:nvPr>
        </p:nvSpPr>
        <p:spPr>
          <a:xfrm>
            <a:off x="838198" y="1616530"/>
            <a:ext cx="8180541" cy="4375474"/>
          </a:xfrm>
        </p:spPr>
        <p:txBody>
          <a:bodyPr/>
          <a:lstStyle/>
          <a:p>
            <a:pPr marL="342900" indent="-342900">
              <a:buFont typeface="Arial" panose="020B0604020202020204" pitchFamily="34" charset="0"/>
              <a:buChar char="•"/>
            </a:pPr>
            <a:r>
              <a:rPr lang="en-US" sz="2800"/>
              <a:t>Set up </a:t>
            </a:r>
            <a:r>
              <a:rPr lang="en-US" sz="2800" b="1"/>
              <a:t>environments</a:t>
            </a:r>
            <a:r>
              <a:rPr lang="en-US" sz="2800"/>
              <a:t> that are safe </a:t>
            </a:r>
          </a:p>
          <a:p>
            <a:pPr marL="342900" indent="-342900">
              <a:buFont typeface="Arial" panose="020B0604020202020204" pitchFamily="34" charset="0"/>
              <a:buChar char="•"/>
            </a:pPr>
            <a:r>
              <a:rPr lang="en-US" sz="2800"/>
              <a:t>Provide </a:t>
            </a:r>
            <a:r>
              <a:rPr lang="en-US" sz="2800" b="1"/>
              <a:t>materials </a:t>
            </a:r>
            <a:r>
              <a:rPr lang="en-US" sz="2800"/>
              <a:t>and toys that encourage movement</a:t>
            </a:r>
          </a:p>
          <a:p>
            <a:pPr marL="342900" indent="-342900">
              <a:buFont typeface="Arial" panose="020B0604020202020204" pitchFamily="34" charset="0"/>
              <a:buChar char="•"/>
            </a:pPr>
            <a:r>
              <a:rPr lang="en-US" sz="2800"/>
              <a:t>Set up </a:t>
            </a:r>
            <a:r>
              <a:rPr lang="en-US" sz="2800" b="1"/>
              <a:t>routines</a:t>
            </a:r>
            <a:r>
              <a:rPr lang="en-US" sz="2800"/>
              <a:t> with many opportunities for movement across the day</a:t>
            </a:r>
          </a:p>
          <a:p>
            <a:pPr marL="342900" indent="-342900">
              <a:buFont typeface="Arial" panose="020B0604020202020204" pitchFamily="34" charset="0"/>
              <a:buChar char="•"/>
            </a:pPr>
            <a:r>
              <a:rPr lang="en-US" sz="2800" b="1"/>
              <a:t>Interact </a:t>
            </a:r>
            <a:r>
              <a:rPr lang="en-US" sz="2800"/>
              <a:t>attentively with young children to encourage, challenge, and share joy</a:t>
            </a:r>
          </a:p>
          <a:p>
            <a:pPr marL="342900" indent="-342900">
              <a:buFont typeface="Arial" panose="020B0604020202020204" pitchFamily="34" charset="0"/>
              <a:buChar char="•"/>
            </a:pPr>
            <a:r>
              <a:rPr lang="en-US" sz="2800"/>
              <a:t>Actively </a:t>
            </a:r>
            <a:r>
              <a:rPr lang="en-US" sz="2800" b="1"/>
              <a:t>supervise</a:t>
            </a:r>
          </a:p>
          <a:p>
            <a:pPr marL="342900" indent="-342900">
              <a:buFont typeface="Arial" panose="020B0604020202020204" pitchFamily="34" charset="0"/>
              <a:buChar char="•"/>
            </a:pPr>
            <a:r>
              <a:rPr lang="en-US" sz="2800" b="1"/>
              <a:t>Model </a:t>
            </a:r>
            <a:r>
              <a:rPr lang="en-US" sz="2800"/>
              <a:t>movements and skills</a:t>
            </a:r>
          </a:p>
          <a:p>
            <a:pPr marL="342900" indent="-342900">
              <a:buFont typeface="Arial" panose="020B0604020202020204" pitchFamily="34" charset="0"/>
              <a:buChar char="•"/>
            </a:pPr>
            <a:r>
              <a:rPr lang="en-US" sz="2800" b="1"/>
              <a:t>Engage</a:t>
            </a:r>
            <a:r>
              <a:rPr lang="en-US" sz="2800"/>
              <a:t> in play with children</a:t>
            </a:r>
            <a:endParaRPr lang="en-US" sz="2000"/>
          </a:p>
          <a:p>
            <a:endParaRPr lang="en-US" sz="2000"/>
          </a:p>
          <a:p>
            <a:endParaRPr lang="en-US" sz="2000"/>
          </a:p>
          <a:p>
            <a:endParaRPr lang="en-US" sz="2000"/>
          </a:p>
          <a:p>
            <a:endParaRPr lang="en-US" sz="2000"/>
          </a:p>
          <a:p>
            <a:endParaRPr lang="en-US" sz="2000"/>
          </a:p>
        </p:txBody>
      </p:sp>
      <p:pic>
        <p:nvPicPr>
          <p:cNvPr id="9" name="Picture 8" descr="Mother playing with baby">
            <a:extLst>
              <a:ext uri="{FF2B5EF4-FFF2-40B4-BE49-F238E27FC236}">
                <a16:creationId xmlns:a16="http://schemas.microsoft.com/office/drawing/2014/main" id="{3299322E-358B-FE52-A123-8E186683A390}"/>
              </a:ext>
            </a:extLst>
          </p:cNvPr>
          <p:cNvPicPr>
            <a:picLocks noChangeAspect="1"/>
          </p:cNvPicPr>
          <p:nvPr/>
        </p:nvPicPr>
        <p:blipFill>
          <a:blip r:embed="rId3">
            <a:extLst>
              <a:ext uri="{28A0092B-C50C-407E-A947-70E740481C1C}">
                <a14:useLocalDpi xmlns:a14="http://schemas.microsoft.com/office/drawing/2010/main" val="0"/>
              </a:ext>
            </a:extLst>
          </a:blip>
          <a:srcRect l="30898" t="9753" r="8017" b="-9753"/>
          <a:stretch>
            <a:fillRect/>
          </a:stretch>
        </p:blipFill>
        <p:spPr>
          <a:xfrm>
            <a:off x="9135650" y="3556889"/>
            <a:ext cx="3056350" cy="3340023"/>
          </a:xfrm>
          <a:prstGeom prst="rect">
            <a:avLst/>
          </a:prstGeom>
        </p:spPr>
      </p:pic>
    </p:spTree>
    <p:extLst>
      <p:ext uri="{BB962C8B-B14F-4D97-AF65-F5344CB8AC3E}">
        <p14:creationId xmlns:p14="http://schemas.microsoft.com/office/powerpoint/2010/main" val="429290451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AE52E4-7DF4-A1AB-B4CE-7DB2EDC19ED6}"/>
              </a:ext>
            </a:extLst>
          </p:cNvPr>
          <p:cNvSpPr>
            <a:spLocks noGrp="1"/>
          </p:cNvSpPr>
          <p:nvPr>
            <p:ph type="ctrTitle"/>
          </p:nvPr>
        </p:nvSpPr>
        <p:spPr/>
        <p:txBody>
          <a:bodyPr/>
          <a:lstStyle/>
          <a:p>
            <a:r>
              <a:rPr lang="en-US"/>
              <a:t>Objective 2</a:t>
            </a:r>
            <a:br>
              <a:rPr lang="en-US"/>
            </a:br>
            <a:r>
              <a:rPr lang="en-US" sz="4400"/>
              <a:t>Increase understanding of how </a:t>
            </a:r>
            <a:br>
              <a:rPr lang="en-US" sz="4400"/>
            </a:br>
            <a:r>
              <a:rPr lang="en-US" sz="4400"/>
              <a:t>fundamental movement skills develop.</a:t>
            </a:r>
            <a:br>
              <a:rPr lang="en-US" sz="4400"/>
            </a:br>
            <a:endParaRPr lang="en-US" sz="4400"/>
          </a:p>
        </p:txBody>
      </p:sp>
    </p:spTree>
    <p:extLst>
      <p:ext uri="{BB962C8B-B14F-4D97-AF65-F5344CB8AC3E}">
        <p14:creationId xmlns:p14="http://schemas.microsoft.com/office/powerpoint/2010/main" val="271454906"/>
      </p:ext>
    </p:extLst>
  </p:cSld>
  <p:clrMapOvr>
    <a:masterClrMapping/>
  </p:clrMapOvr>
  <p:transition/>
</p:sld>
</file>

<file path=ppt/theme/theme1.xml><?xml version="1.0" encoding="utf-8"?>
<a:theme xmlns:a="http://schemas.openxmlformats.org/drawingml/2006/main" name="1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 Template" id="{CA74AA84-4BFC-4326-807C-3D9F6573F1D3}" vid="{76590098-875C-45C7-98C4-D718B9C540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22" ma:contentTypeDescription="Create a new document." ma:contentTypeScope="" ma:versionID="d6a49c0357ebed4cd809c6cff2bd1f22">
  <xsd:schema xmlns:xsd="http://www.w3.org/2001/XMLSchema" xmlns:xs="http://www.w3.org/2001/XMLSchema" xmlns:p="http://schemas.microsoft.com/office/2006/metadata/properties" xmlns:ns1="http://schemas.microsoft.com/sharepoint/v3" xmlns:ns2="128e445f-53bd-4d7c-94e9-7ccc49acf3c2" xmlns:ns3="60dfdbe2-22b5-4261-a021-0a589e027dce" targetNamespace="http://schemas.microsoft.com/office/2006/metadata/properties" ma:root="true" ma:fieldsID="e42595195249b6da09cdcd1ffa39f3fa" ns1:_="" ns2:_="" ns3:_="">
    <xsd:import namespace="http://schemas.microsoft.com/sharepoint/v3"/>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8e445f-53bd-4d7c-94e9-7ccc49acf3c2">
      <Terms xmlns="http://schemas.microsoft.com/office/infopath/2007/PartnerControls"/>
    </lcf76f155ced4ddcb4097134ff3c332f>
    <Date_x002f_Time xmlns="128e445f-53bd-4d7c-94e9-7ccc49acf3c2" xsi:nil="true"/>
    <TaxCatchAll xmlns="60dfdbe2-22b5-4261-a021-0a589e027dce"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77EE2CE-6784-4B72-8970-E035E251F34B}">
  <ds:schemaRefs>
    <ds:schemaRef ds:uri="http://schemas.microsoft.com/sharepoint/v3/contenttype/forms"/>
  </ds:schemaRefs>
</ds:datastoreItem>
</file>

<file path=customXml/itemProps2.xml><?xml version="1.0" encoding="utf-8"?>
<ds:datastoreItem xmlns:ds="http://schemas.openxmlformats.org/officeDocument/2006/customXml" ds:itemID="{817839B0-8959-4B0B-BB74-19623C0D5BD1}">
  <ds:schemaRefs>
    <ds:schemaRef ds:uri="128e445f-53bd-4d7c-94e9-7ccc49acf3c2"/>
    <ds:schemaRef ds:uri="60dfdbe2-22b5-4261-a021-0a589e027d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D9F4D9-4235-4E1F-B7E8-DD2EC988D3FF}">
  <ds:schemaRefs>
    <ds:schemaRef ds:uri="128e445f-53bd-4d7c-94e9-7ccc49acf3c2"/>
    <ds:schemaRef ds:uri="http://www.w3.org/XML/1998/namespace"/>
    <ds:schemaRef ds:uri="http://purl.org/dc/elements/1.1/"/>
    <ds:schemaRef ds:uri="http://purl.org/dc/dcmitype/"/>
    <ds:schemaRef ds:uri="http://purl.org/dc/terms/"/>
    <ds:schemaRef ds:uri="60dfdbe2-22b5-4261-a021-0a589e027dc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Micro Template</Template>
  <TotalTime>23557</TotalTime>
  <Words>7479</Words>
  <Application>Microsoft Office PowerPoint</Application>
  <PresentationFormat>Widescreen</PresentationFormat>
  <Paragraphs>572</Paragraphs>
  <Slides>41</Slides>
  <Notes>40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Monotype Sorts</vt:lpstr>
      <vt:lpstr>Verdana</vt:lpstr>
      <vt:lpstr>Symbol</vt:lpstr>
      <vt:lpstr>Calibri</vt:lpstr>
      <vt:lpstr>Times New Roman</vt:lpstr>
      <vt:lpstr>Arial</vt:lpstr>
      <vt:lpstr>1_Office Theme</vt:lpstr>
      <vt:lpstr>PowerPoint Presentation</vt:lpstr>
      <vt:lpstr>HKHF TAP Acknowledgement</vt:lpstr>
      <vt:lpstr>Objectives</vt:lpstr>
      <vt:lpstr>PowerPoint Presentation</vt:lpstr>
      <vt:lpstr>Objective 1 Identify and understand two benefits of  physical activity for infants and toddlers.    </vt:lpstr>
      <vt:lpstr>The Importance of Active Play</vt:lpstr>
      <vt:lpstr>Active Play supports Physical Literacy</vt:lpstr>
      <vt:lpstr>How can Caregivers Promote Physical Literacy?</vt:lpstr>
      <vt:lpstr>Objective 2 Increase understanding of how  fundamental movement skills develop. </vt:lpstr>
      <vt:lpstr>What are fundamental movement skills?</vt:lpstr>
      <vt:lpstr>Crawling &amp; Creeping</vt:lpstr>
      <vt:lpstr>Objective 3 Recognize motor milestones from birth  through 30 months and how you can  nurture skill development. </vt:lpstr>
      <vt:lpstr>2 months</vt:lpstr>
      <vt:lpstr>PowerPoint Presentation</vt:lpstr>
      <vt:lpstr>Caregiver role in nurturing motor skills for children birth to 2 months</vt:lpstr>
      <vt:lpstr>4 months</vt:lpstr>
      <vt:lpstr>PowerPoint Presentation</vt:lpstr>
      <vt:lpstr>6 months</vt:lpstr>
      <vt:lpstr>What activities can caregivers do with infants to promote 6-month motor milestones? </vt:lpstr>
      <vt:lpstr>9 months</vt:lpstr>
      <vt:lpstr>1 Year</vt:lpstr>
      <vt:lpstr>Brain Break- Catching</vt:lpstr>
      <vt:lpstr>15 months</vt:lpstr>
      <vt:lpstr>2 years</vt:lpstr>
      <vt:lpstr>30 months</vt:lpstr>
      <vt:lpstr>Recommended Practices in ECE</vt:lpstr>
      <vt:lpstr>Recap: Caregivers roles in supporting infant &amp; toddler skill development</vt:lpstr>
      <vt:lpstr>Identifying &amp; Supporting Developmental Delays</vt:lpstr>
      <vt:lpstr>Identifying Developmental Motor Delays</vt:lpstr>
      <vt:lpstr>Developmental Concerns</vt:lpstr>
      <vt:lpstr>Objective 4 Build awareness of quality resources on  active play for infants and toddlers.  </vt:lpstr>
      <vt:lpstr>PowerPoint Presentation</vt:lpstr>
      <vt:lpstr>PowerPoint Presentation</vt:lpstr>
      <vt:lpstr>PowerPoint Presentation</vt:lpstr>
      <vt:lpstr>PowerPoint Presentation</vt:lpstr>
      <vt:lpstr>PowerPoint Presentation</vt:lpstr>
      <vt:lpstr>PowerPoint Presentation</vt:lpstr>
      <vt:lpstr>Recap</vt:lpstr>
      <vt:lpstr>Questions &amp; Discussion </vt:lpstr>
      <vt:lpstr>THANK YOU  for joining today’s training!</vt:lpstr>
      <vt:lpstr>References </vt:lpstr>
    </vt:vector>
  </TitlesOfParts>
  <Company>Nemours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Duchette, Rebekah</dc:creator>
  <cp:lastModifiedBy>Duchette, Rebekah</cp:lastModifiedBy>
  <cp:revision>6</cp:revision>
  <dcterms:created xsi:type="dcterms:W3CDTF">2025-08-12T14:26:57Z</dcterms:created>
  <dcterms:modified xsi:type="dcterms:W3CDTF">2025-12-31T19:48:38Z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