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1" r:id="rId4"/>
  </p:sldMasterIdLst>
  <p:notesMasterIdLst>
    <p:notesMasterId r:id="rId42"/>
  </p:notesMasterIdLst>
  <p:handoutMasterIdLst>
    <p:handoutMasterId r:id="rId43"/>
  </p:handoutMasterIdLst>
  <p:sldIdLst>
    <p:sldId id="2131" r:id="rId5"/>
    <p:sldId id="1520" r:id="rId6"/>
    <p:sldId id="1456" r:id="rId7"/>
    <p:sldId id="1458" r:id="rId8"/>
    <p:sldId id="2134" r:id="rId9"/>
    <p:sldId id="2137" r:id="rId10"/>
    <p:sldId id="2146" r:id="rId11"/>
    <p:sldId id="1471" r:id="rId12"/>
    <p:sldId id="2122" r:id="rId13"/>
    <p:sldId id="2116" r:id="rId14"/>
    <p:sldId id="2118" r:id="rId15"/>
    <p:sldId id="2117" r:id="rId16"/>
    <p:sldId id="318" r:id="rId17"/>
    <p:sldId id="1466" r:id="rId18"/>
    <p:sldId id="1519" r:id="rId19"/>
    <p:sldId id="2126" r:id="rId20"/>
    <p:sldId id="1521" r:id="rId21"/>
    <p:sldId id="2147" r:id="rId22"/>
    <p:sldId id="283" r:id="rId23"/>
    <p:sldId id="2148" r:id="rId24"/>
    <p:sldId id="1475" r:id="rId25"/>
    <p:sldId id="2141" r:id="rId26"/>
    <p:sldId id="2142" r:id="rId27"/>
    <p:sldId id="2150" r:id="rId28"/>
    <p:sldId id="2135" r:id="rId29"/>
    <p:sldId id="2136" r:id="rId30"/>
    <p:sldId id="2123" r:id="rId31"/>
    <p:sldId id="2149" r:id="rId32"/>
    <p:sldId id="2157" r:id="rId33"/>
    <p:sldId id="2144" r:id="rId34"/>
    <p:sldId id="1462" r:id="rId35"/>
    <p:sldId id="2145" r:id="rId36"/>
    <p:sldId id="2140" r:id="rId37"/>
    <p:sldId id="2125" r:id="rId38"/>
    <p:sldId id="1472" r:id="rId39"/>
    <p:sldId id="2153" r:id="rId40"/>
    <p:sldId id="2155" r:id="rId41"/>
  </p:sldIdLst>
  <p:sldSz cx="13885863" cy="7810500"/>
  <p:notesSz cx="78105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and Introductions" id="{C417D257-3E69-42B6-A3BA-16A12FAB2258}">
          <p14:sldIdLst>
            <p14:sldId id="2131"/>
            <p14:sldId id="1520"/>
            <p14:sldId id="1456"/>
            <p14:sldId id="1458"/>
            <p14:sldId id="2134"/>
            <p14:sldId id="2137"/>
            <p14:sldId id="2146"/>
            <p14:sldId id="1471"/>
            <p14:sldId id="2122"/>
            <p14:sldId id="2116"/>
            <p14:sldId id="2118"/>
            <p14:sldId id="2117"/>
            <p14:sldId id="318"/>
            <p14:sldId id="1466"/>
            <p14:sldId id="1519"/>
            <p14:sldId id="2126"/>
            <p14:sldId id="1521"/>
            <p14:sldId id="2147"/>
            <p14:sldId id="283"/>
            <p14:sldId id="2148"/>
            <p14:sldId id="1475"/>
            <p14:sldId id="2141"/>
            <p14:sldId id="2142"/>
            <p14:sldId id="2150"/>
            <p14:sldId id="2135"/>
            <p14:sldId id="2136"/>
            <p14:sldId id="2123"/>
            <p14:sldId id="2149"/>
            <p14:sldId id="2157"/>
            <p14:sldId id="2144"/>
            <p14:sldId id="1462"/>
            <p14:sldId id="2145"/>
            <p14:sldId id="2140"/>
            <p14:sldId id="2125"/>
          </p14:sldIdLst>
        </p14:section>
        <p14:section name="Resources" id="{58BB6ADB-EA65-49E4-90D6-01690A01686D}">
          <p14:sldIdLst>
            <p14:sldId id="1472"/>
            <p14:sldId id="2153"/>
            <p14:sldId id="2155"/>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4CE536-CF07-F113-1263-5DB9053A44BF}" name="Duchette, Rebekah" initials="RD" userId="S::rd0057@nemours.org::165f8d16-cdf4-4bcd-aefd-1ad807eec2cc" providerId="AD"/>
  <p188:author id="{D8B95A3D-2ED0-341A-6674-5E647F296D52}" name="Chong, Caliste" initials="CC" userId="S::cc0195@nemours.org::905233a6-3121-4c6f-aa7f-30f2122bd427" providerId="AD"/>
  <p188:author id="{F37C7E67-D692-9EC6-22B4-390FCC89818C}" name="Press, Hannah" initials="PH" userId="S::hp0050@nemours.org::79ae02e8-8d22-42dd-ae3f-95a57fbe11b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7AE9E"/>
    <a:srgbClr val="FFFFFF"/>
    <a:srgbClr val="3A5335"/>
    <a:srgbClr val="42652C"/>
    <a:srgbClr val="6A8C21"/>
    <a:srgbClr val="004169"/>
    <a:srgbClr val="309C88"/>
    <a:srgbClr val="3D893D"/>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23D001-67BC-4BAC-AAD8-1D4F3B21AA7B}" v="1" dt="2026-06-10T18:28:30.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0803" autoAdjust="0"/>
  </p:normalViewPr>
  <p:slideViewPr>
    <p:cSldViewPr snapToGrid="0">
      <p:cViewPr varScale="1">
        <p:scale>
          <a:sx n="59" d="100"/>
          <a:sy n="59" d="100"/>
        </p:scale>
        <p:origin x="1277"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0A6E265-B7DA-F17B-BDC4-D19A59B66C11}"/>
              </a:ext>
            </a:extLst>
          </p:cNvPr>
          <p:cNvSpPr>
            <a:spLocks noGrp="1"/>
          </p:cNvSpPr>
          <p:nvPr>
            <p:ph type="hdr" sz="quarter"/>
          </p:nvPr>
        </p:nvSpPr>
        <p:spPr>
          <a:xfrm>
            <a:off x="0" y="0"/>
            <a:ext cx="3384550" cy="611188"/>
          </a:xfrm>
          <a:prstGeom prst="rect">
            <a:avLst/>
          </a:prstGeom>
        </p:spPr>
        <p:txBody>
          <a:bodyPr vert="horz" lIns="91440" tIns="45720" rIns="91440" bIns="45720" rtlCol="0"/>
          <a:lstStyle>
            <a:lvl1pPr algn="l">
              <a:defRPr sz="1200"/>
            </a:lvl1pPr>
          </a:lstStyle>
          <a:p>
            <a:endParaRPr lang="en-US">
              <a:latin typeface="Verdana" panose="020B0604030504040204" pitchFamily="34" charset="0"/>
            </a:endParaRPr>
          </a:p>
        </p:txBody>
      </p:sp>
      <p:sp>
        <p:nvSpPr>
          <p:cNvPr id="3" name="Date Placeholder 2">
            <a:extLst>
              <a:ext uri="{FF2B5EF4-FFF2-40B4-BE49-F238E27FC236}">
                <a16:creationId xmlns:a16="http://schemas.microsoft.com/office/drawing/2014/main" id="{FE7B99C8-955F-8CE5-2848-74E1E2FCE1F4}"/>
              </a:ext>
            </a:extLst>
          </p:cNvPr>
          <p:cNvSpPr>
            <a:spLocks noGrp="1"/>
          </p:cNvSpPr>
          <p:nvPr>
            <p:ph type="dt" sz="quarter" idx="1"/>
          </p:nvPr>
        </p:nvSpPr>
        <p:spPr>
          <a:xfrm>
            <a:off x="4424363" y="0"/>
            <a:ext cx="3384550" cy="611188"/>
          </a:xfrm>
          <a:prstGeom prst="rect">
            <a:avLst/>
          </a:prstGeom>
        </p:spPr>
        <p:txBody>
          <a:bodyPr vert="horz" lIns="91440" tIns="45720" rIns="91440" bIns="45720" rtlCol="0"/>
          <a:lstStyle>
            <a:lvl1pPr algn="r">
              <a:defRPr sz="1200"/>
            </a:lvl1pPr>
          </a:lstStyle>
          <a:p>
            <a:fld id="{9CC547B4-B0EB-4B02-9F50-719C06917695}" type="datetimeFigureOut">
              <a:rPr lang="en-US" smtClean="0">
                <a:latin typeface="Verdana" panose="020B0604030504040204" pitchFamily="34" charset="0"/>
              </a:rPr>
              <a:t>6/10/2026</a:t>
            </a:fld>
            <a:endParaRPr lang="en-US">
              <a:latin typeface="Verdana" panose="020B0604030504040204" pitchFamily="34" charset="0"/>
            </a:endParaRPr>
          </a:p>
        </p:txBody>
      </p:sp>
      <p:sp>
        <p:nvSpPr>
          <p:cNvPr id="4" name="Footer Placeholder 3">
            <a:extLst>
              <a:ext uri="{FF2B5EF4-FFF2-40B4-BE49-F238E27FC236}">
                <a16:creationId xmlns:a16="http://schemas.microsoft.com/office/drawing/2014/main" id="{812F0922-4D0B-D262-231F-7DAA408FF091}"/>
              </a:ext>
            </a:extLst>
          </p:cNvPr>
          <p:cNvSpPr>
            <a:spLocks noGrp="1"/>
          </p:cNvSpPr>
          <p:nvPr>
            <p:ph type="ftr" sz="quarter" idx="2"/>
          </p:nvPr>
        </p:nvSpPr>
        <p:spPr>
          <a:xfrm>
            <a:off x="0" y="11580813"/>
            <a:ext cx="3384550" cy="611187"/>
          </a:xfrm>
          <a:prstGeom prst="rect">
            <a:avLst/>
          </a:prstGeom>
        </p:spPr>
        <p:txBody>
          <a:bodyPr vert="horz" lIns="91440" tIns="45720" rIns="91440" bIns="45720" rtlCol="0" anchor="b"/>
          <a:lstStyle>
            <a:lvl1pPr algn="l">
              <a:defRPr sz="1200"/>
            </a:lvl1pPr>
          </a:lstStyle>
          <a:p>
            <a:endParaRPr lang="en-US">
              <a:latin typeface="Verdana" panose="020B0604030504040204" pitchFamily="34" charset="0"/>
            </a:endParaRPr>
          </a:p>
        </p:txBody>
      </p:sp>
      <p:sp>
        <p:nvSpPr>
          <p:cNvPr id="5" name="Slide Number Placeholder 4">
            <a:extLst>
              <a:ext uri="{FF2B5EF4-FFF2-40B4-BE49-F238E27FC236}">
                <a16:creationId xmlns:a16="http://schemas.microsoft.com/office/drawing/2014/main" id="{1FDB814F-DC27-B77E-F759-5BE4ADDC3DEA}"/>
              </a:ext>
            </a:extLst>
          </p:cNvPr>
          <p:cNvSpPr>
            <a:spLocks noGrp="1"/>
          </p:cNvSpPr>
          <p:nvPr>
            <p:ph type="sldNum" sz="quarter" idx="3"/>
          </p:nvPr>
        </p:nvSpPr>
        <p:spPr>
          <a:xfrm>
            <a:off x="4424363" y="11580813"/>
            <a:ext cx="3384550" cy="611187"/>
          </a:xfrm>
          <a:prstGeom prst="rect">
            <a:avLst/>
          </a:prstGeom>
        </p:spPr>
        <p:txBody>
          <a:bodyPr vert="horz" lIns="91440" tIns="45720" rIns="91440" bIns="45720" rtlCol="0" anchor="b"/>
          <a:lstStyle>
            <a:lvl1pPr algn="r">
              <a:defRPr sz="1200"/>
            </a:lvl1pPr>
          </a:lstStyle>
          <a:p>
            <a:fld id="{E81DD0C7-A8F4-4D43-8E7C-52AB7182ACB7}" type="slidenum">
              <a:rPr lang="en-US" smtClean="0">
                <a:latin typeface="Verdana" panose="020B0604030504040204" pitchFamily="34" charset="0"/>
              </a:rPr>
              <a:t>‹#›</a:t>
            </a:fld>
            <a:endParaRPr lang="en-US">
              <a:latin typeface="Verdana" panose="020B0604030504040204" pitchFamily="34" charset="0"/>
            </a:endParaRPr>
          </a:p>
        </p:txBody>
      </p:sp>
    </p:spTree>
    <p:extLst>
      <p:ext uri="{BB962C8B-B14F-4D97-AF65-F5344CB8AC3E}">
        <p14:creationId xmlns:p14="http://schemas.microsoft.com/office/powerpoint/2010/main" val="35845100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49342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farmtoschool.org/resources-main/farm-to-early-education-self-assessment"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Q3ixAJpfblY"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youtu.be/Q3ixAJpfblY?si=Uqu4OFr_7gz91ZU6"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sites.google.com/asu.edu/sageasu/curriculum/curriculum?authuser=0"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sites.google.com/asu.edu/sageasu/curriculum/curriculum?authuser=0"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www.kidsyogastories.com/free-resources/"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communitygroundworks.org/sites/default/files/Engage%20Families%20with%20Farm%20to%20ECE_reduced%20size.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rx2El8Txac4"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43A59-8AAF-C047-E688-89E7D0286A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598B84-F06C-0CBB-A448-C6B9C7E5EE37}"/>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7821AC1-E8D9-9ED6-10F4-DB63CC7A4E10}"/>
              </a:ext>
            </a:extLst>
          </p:cNvPr>
          <p:cNvSpPr>
            <a:spLocks noGrp="1"/>
          </p:cNvSpPr>
          <p:nvPr>
            <p:ph type="body" idx="1"/>
          </p:nvPr>
        </p:nvSpPr>
        <p:spPr/>
        <p:txBody>
          <a:bodyPr spcFirstLastPara="0" lIns="0" tIns="0" rIns="0" bIns="0" anchor="t"/>
          <a:lstStyle/>
          <a:p>
            <a:r>
              <a:rPr lang="en-US" sz="1100" b="1" dirty="0">
                <a:solidFill>
                  <a:srgbClr val="000000"/>
                </a:solidFill>
                <a:latin typeface="Verdana" panose="020B0604030504040204" pitchFamily="34" charset="0"/>
                <a:ea typeface="Verdana" panose="020B0604030504040204" pitchFamily="34" charset="0"/>
              </a:rPr>
              <a:t>Suggested speaker notes:</a:t>
            </a:r>
          </a:p>
          <a:p>
            <a:pPr marL="0" marR="0">
              <a:lnSpc>
                <a:spcPct val="107000"/>
              </a:lnSpc>
              <a:spcBef>
                <a:spcPts val="0"/>
              </a:spcBef>
              <a:spcAft>
                <a:spcPts val="0"/>
              </a:spcAft>
            </a:pPr>
            <a:r>
              <a:rPr lang="en-US" sz="1100"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Welcome to today’s training. Research reveals that children are more active when outdoors and the features or qualities in the outdoor environments influence the levels and amounts of their activity. Studies have shown that children are more physically active in outdoor environments </a:t>
            </a:r>
            <a:r>
              <a:rPr lang="en-US" sz="1100" b="0" u="none"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with varied </a:t>
            </a:r>
            <a:r>
              <a:rPr lang="en-US" sz="1100"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settings, such as a fruit and vegetable garden or a sensory garden. During our session today, we will explore strategies that encourage children to be active in the garden </a:t>
            </a:r>
            <a:r>
              <a:rPr lang="en-US" sz="1100" kern="0" dirty="0">
                <a:solidFill>
                  <a:srgbClr val="000000"/>
                </a:solidFill>
                <a:effectLst/>
                <a:highlight>
                  <a:srgbClr val="FFFF00"/>
                </a:highlight>
                <a:latin typeface="Verdana" panose="020B0604030504040204" pitchFamily="34" charset="0"/>
                <a:ea typeface="Verdana" panose="020B0604030504040204" pitchFamily="34" charset="0"/>
                <a:cs typeface="Verdana" panose="020B0604030504040204" pitchFamily="34" charset="0"/>
              </a:rPr>
              <a:t>and activities that connect to early learning about food. The program where some of you work may not currently have a garden. As we cover content today, consider how you might apply </a:t>
            </a:r>
            <a:r>
              <a:rPr lang="en-US" sz="1100" b="0" i="0" u="none" kern="0" dirty="0">
                <a:solidFill>
                  <a:srgbClr val="000000"/>
                </a:solidFill>
                <a:effectLst/>
                <a:highlight>
                  <a:srgbClr val="FFFF00"/>
                </a:highlight>
                <a:latin typeface="Verdana" panose="020B0604030504040204" pitchFamily="34" charset="0"/>
                <a:ea typeface="Verdana" panose="020B0604030504040204" pitchFamily="34" charset="0"/>
                <a:cs typeface="Verdana" panose="020B0604030504040204" pitchFamily="34" charset="0"/>
              </a:rPr>
              <a:t>the </a:t>
            </a:r>
            <a:r>
              <a:rPr lang="en-US" sz="1100" kern="0" dirty="0">
                <a:solidFill>
                  <a:srgbClr val="000000"/>
                </a:solidFill>
                <a:effectLst/>
                <a:highlight>
                  <a:srgbClr val="FFFF00"/>
                </a:highlight>
                <a:latin typeface="Verdana" panose="020B0604030504040204" pitchFamily="34" charset="0"/>
                <a:ea typeface="Verdana" panose="020B0604030504040204" pitchFamily="34" charset="0"/>
                <a:cs typeface="Verdana" panose="020B0604030504040204" pitchFamily="34" charset="0"/>
              </a:rPr>
              <a:t>pieces to your practices and wh</a:t>
            </a:r>
            <a:r>
              <a:rPr lang="en-US" sz="1100" b="0" u="none" kern="0" dirty="0">
                <a:solidFill>
                  <a:srgbClr val="000000"/>
                </a:solidFill>
                <a:effectLst/>
                <a:highlight>
                  <a:srgbClr val="FFFF00"/>
                </a:highlight>
                <a:latin typeface="Verdana" panose="020B0604030504040204" pitchFamily="34" charset="0"/>
                <a:ea typeface="Verdana" panose="020B0604030504040204" pitchFamily="34" charset="0"/>
                <a:cs typeface="Verdana" panose="020B0604030504040204" pitchFamily="34" charset="0"/>
              </a:rPr>
              <a:t>ich</a:t>
            </a:r>
            <a:r>
              <a:rPr lang="en-US" sz="1100" kern="0" dirty="0">
                <a:solidFill>
                  <a:srgbClr val="000000"/>
                </a:solidFill>
                <a:effectLst/>
                <a:highlight>
                  <a:srgbClr val="FFFF00"/>
                </a:highlight>
                <a:latin typeface="Verdana" panose="020B0604030504040204" pitchFamily="34" charset="0"/>
                <a:ea typeface="Verdana" panose="020B0604030504040204" pitchFamily="34" charset="0"/>
                <a:cs typeface="Verdana" panose="020B0604030504040204" pitchFamily="34" charset="0"/>
              </a:rPr>
              <a:t> gardening activities might work in your setting.</a:t>
            </a:r>
          </a:p>
          <a:p>
            <a:pPr marL="0" marR="0">
              <a:lnSpc>
                <a:spcPct val="107000"/>
              </a:lnSpc>
              <a:spcBef>
                <a:spcPts val="0"/>
              </a:spcBef>
              <a:spcAft>
                <a:spcPts val="0"/>
              </a:spcAft>
            </a:pPr>
            <a:endParaRPr lang="en-US" sz="1100" kern="1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0" marR="0">
              <a:lnSpc>
                <a:spcPct val="107000"/>
              </a:lnSpc>
              <a:spcBef>
                <a:spcPts val="0"/>
              </a:spcBef>
              <a:spcAft>
                <a:spcPts val="0"/>
              </a:spcAft>
            </a:pPr>
            <a:r>
              <a:rPr lang="en-US" sz="1100" b="1" dirty="0">
                <a:solidFill>
                  <a:srgbClr val="000000"/>
                </a:solidFill>
                <a:latin typeface="Verdana" panose="020B0604030504040204" pitchFamily="34" charset="0"/>
                <a:ea typeface="Verdana" panose="020B0604030504040204" pitchFamily="34" charset="0"/>
              </a:rPr>
              <a:t>Trainer notes:</a:t>
            </a:r>
          </a:p>
          <a:p>
            <a:pPr marL="0" marR="0">
              <a:lnSpc>
                <a:spcPct val="107000"/>
              </a:lnSpc>
              <a:spcBef>
                <a:spcPts val="0"/>
              </a:spcBef>
              <a:spcAft>
                <a:spcPts val="0"/>
              </a:spcAft>
            </a:pPr>
            <a:r>
              <a:rPr lang="en-US" sz="1100" b="1" dirty="0">
                <a:solidFill>
                  <a:srgbClr val="000000"/>
                </a:solidFill>
                <a:latin typeface="Verdana"/>
                <a:ea typeface="Verdana"/>
              </a:rPr>
              <a:t>Add your contact information and agency logo to the slide</a:t>
            </a:r>
            <a:r>
              <a:rPr lang="en-US" sz="1100" b="0" dirty="0">
                <a:solidFill>
                  <a:srgbClr val="000000"/>
                </a:solidFill>
                <a:latin typeface="Verdana"/>
                <a:ea typeface="Verdana"/>
              </a:rPr>
              <a:t>.</a:t>
            </a:r>
            <a:r>
              <a:rPr lang="en-US" sz="1100" kern="0" dirty="0">
                <a:solidFill>
                  <a:srgbClr val="000000"/>
                </a:solidFill>
                <a:effectLst/>
                <a:latin typeface="Verdana"/>
                <a:ea typeface="Verdana"/>
                <a:cs typeface="Verdana" panose="020B0604030504040204" pitchFamily="34" charset="0"/>
              </a:rPr>
              <a:t> The content of this session builds on PALS content on outdoor play. </a:t>
            </a:r>
            <a:r>
              <a:rPr lang="en-US" sz="1100" b="0" dirty="0">
                <a:solidFill>
                  <a:srgbClr val="000000"/>
                </a:solidFill>
                <a:latin typeface="Verdana"/>
                <a:ea typeface="Verdana"/>
              </a:rPr>
              <a:t>This PALS Micro Training is relevant for programs and providers interested in outdoor play and learning. PALS completion before this session is not required. Concepts from PALS will be reviewed. </a:t>
            </a:r>
            <a:r>
              <a:rPr lang="en-US" sz="1100" kern="0" dirty="0">
                <a:solidFill>
                  <a:srgbClr val="000000"/>
                </a:solidFill>
                <a:effectLst/>
                <a:latin typeface="Verdana"/>
                <a:ea typeface="Verdana"/>
                <a:cs typeface="Times New Roman" panose="02020603050405020304" pitchFamily="18" charset="0"/>
              </a:rPr>
              <a:t>The participants in your training may </a:t>
            </a:r>
            <a:r>
              <a:rPr lang="en-US" sz="1100" b="0" u="none" strike="noStrike" kern="0" dirty="0">
                <a:solidFill>
                  <a:srgbClr val="000000"/>
                </a:solidFill>
                <a:effectLst/>
                <a:latin typeface="Verdana"/>
                <a:ea typeface="Verdana"/>
                <a:cs typeface="Times New Roman" panose="02020603050405020304" pitchFamily="18" charset="0"/>
              </a:rPr>
              <a:t>include </a:t>
            </a:r>
            <a:r>
              <a:rPr lang="en-US" sz="1100" kern="0" dirty="0">
                <a:solidFill>
                  <a:srgbClr val="000000"/>
                </a:solidFill>
                <a:effectLst/>
                <a:latin typeface="Verdana"/>
                <a:ea typeface="Verdana"/>
                <a:cs typeface="Times New Roman" panose="02020603050405020304" pitchFamily="18" charset="0"/>
              </a:rPr>
              <a:t>administrators, classroom teachers, and home providers. Some of your participants will </a:t>
            </a:r>
            <a:r>
              <a:rPr lang="en-US" sz="1100" b="0" u="none" kern="0" dirty="0">
                <a:solidFill>
                  <a:srgbClr val="000000"/>
                </a:solidFill>
                <a:effectLst/>
                <a:latin typeface="Verdana"/>
                <a:ea typeface="Verdana"/>
                <a:cs typeface="Times New Roman" panose="02020603050405020304" pitchFamily="18" charset="0"/>
              </a:rPr>
              <a:t>not</a:t>
            </a:r>
            <a:r>
              <a:rPr lang="en-US" sz="1100" b="1" u="none" kern="0" dirty="0">
                <a:solidFill>
                  <a:srgbClr val="000000"/>
                </a:solidFill>
                <a:effectLst/>
                <a:latin typeface="Verdana"/>
                <a:ea typeface="Verdana"/>
                <a:cs typeface="Times New Roman" panose="02020603050405020304" pitchFamily="18" charset="0"/>
              </a:rPr>
              <a:t> </a:t>
            </a:r>
            <a:r>
              <a:rPr lang="en-US" sz="1100" b="0" u="none" kern="0" dirty="0">
                <a:solidFill>
                  <a:srgbClr val="000000"/>
                </a:solidFill>
                <a:effectLst/>
                <a:latin typeface="Verdana"/>
                <a:ea typeface="Verdana"/>
                <a:cs typeface="Times New Roman" panose="02020603050405020304" pitchFamily="18" charset="0"/>
              </a:rPr>
              <a:t>be able to add to </a:t>
            </a:r>
            <a:r>
              <a:rPr lang="en-US" sz="1100" kern="0" dirty="0">
                <a:solidFill>
                  <a:srgbClr val="000000"/>
                </a:solidFill>
                <a:effectLst/>
                <a:latin typeface="Verdana"/>
                <a:ea typeface="Verdana"/>
                <a:cs typeface="Times New Roman" panose="02020603050405020304" pitchFamily="18" charset="0"/>
              </a:rPr>
              <a:t>the outdoor space or create gardens at their program. Encourage them to think creatively about how they can apply the content to their work with children. Many activities can be done without a garden setting. This session will introduce ideas and concepts they can bring back to their program to influence future quality improvements. </a:t>
            </a:r>
            <a:r>
              <a:rPr lang="en-US" sz="1100" kern="0" dirty="0">
                <a:solidFill>
                  <a:srgbClr val="000000"/>
                </a:solidFill>
                <a:effectLst/>
                <a:latin typeface="Verdana"/>
                <a:ea typeface="Verdana"/>
                <a:cs typeface="Verdana" panose="020B0604030504040204" pitchFamily="34" charset="0"/>
              </a:rPr>
              <a:t> </a:t>
            </a:r>
          </a:p>
          <a:p>
            <a:pPr marL="0" marR="0">
              <a:lnSpc>
                <a:spcPct val="107000"/>
              </a:lnSpc>
              <a:spcBef>
                <a:spcPts val="0"/>
              </a:spcBef>
              <a:spcAft>
                <a:spcPts val="0"/>
              </a:spcAft>
            </a:pPr>
            <a:endParaRPr lang="en-US" sz="1100" kern="0"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pPr marL="0" marR="0">
              <a:lnSpc>
                <a:spcPct val="107000"/>
              </a:lnSpc>
              <a:spcBef>
                <a:spcPts val="0"/>
              </a:spcBef>
              <a:spcAft>
                <a:spcPts val="0"/>
              </a:spcAft>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Consider adding a GROUP NORMS slide after slide 2. A few sample norms are listed below.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Show respect to everyone.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One person speaks at a time.</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Avoid interrupting others.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Ask questions If something is unclear.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Assume good intentions. Listen with respect.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Everyone has something to share. Be sure to share while also making space for others to share.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a:ea typeface="Verdana"/>
                <a:cs typeface="Times New Roman" panose="02020603050405020304" pitchFamily="18" charset="0"/>
              </a:rPr>
              <a:t>Share your expertise, stories, and tips. Stories and experiences shared here are confidential.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Accept that each individual participating in the session will be managing different circumstances in their environment.</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Assume that technological glitches will happen. </a:t>
            </a:r>
          </a:p>
          <a:p>
            <a:pPr marL="171450" marR="0" indent="-171450">
              <a:lnSpc>
                <a:spcPct val="107000"/>
              </a:lnSpc>
              <a:spcBef>
                <a:spcPts val="0"/>
              </a:spcBef>
              <a:spcAft>
                <a:spcPts val="0"/>
              </a:spcAft>
              <a:buFont typeface="Arial" panose="020B0604020202020204" pitchFamily="34" charset="0"/>
              <a:buChar char="•"/>
            </a:pPr>
            <a:r>
              <a:rPr lang="en-US" sz="1100"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Mute yourself when not speaking</a:t>
            </a:r>
          </a:p>
          <a:p>
            <a:pPr marL="0" marR="0" indent="0">
              <a:lnSpc>
                <a:spcPct val="107000"/>
              </a:lnSpc>
              <a:spcBef>
                <a:spcPts val="0"/>
              </a:spcBef>
              <a:spcAft>
                <a:spcPts val="0"/>
              </a:spcAft>
              <a:buFont typeface="Arial" panose="020B0604020202020204" pitchFamily="34" charset="0"/>
              <a:buNone/>
            </a:pPr>
            <a:endParaRPr lang="en-US" sz="11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endParaRPr lang="en-US" sz="1100" b="1" kern="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marL="0" marR="0" indent="0">
              <a:lnSpc>
                <a:spcPct val="107000"/>
              </a:lnSpc>
              <a:spcBef>
                <a:spcPts val="0"/>
              </a:spcBef>
              <a:spcAft>
                <a:spcPts val="0"/>
              </a:spcAft>
              <a:buFont typeface="Arial" panose="020B0604020202020204" pitchFamily="34" charset="0"/>
              <a:buNone/>
            </a:pPr>
            <a:r>
              <a:rPr lang="en-US" sz="1100" b="1" dirty="0">
                <a:solidFill>
                  <a:srgbClr val="000000"/>
                </a:solidFill>
                <a:latin typeface="Verdana" panose="020B0604030504040204" pitchFamily="34" charset="0"/>
                <a:ea typeface="Verdana" panose="020B0604030504040204" pitchFamily="34" charset="0"/>
              </a:rPr>
              <a:t>Trainer Resources</a:t>
            </a:r>
          </a:p>
          <a:p>
            <a:r>
              <a:rPr lang="en-US" sz="1100" b="0" dirty="0">
                <a:solidFill>
                  <a:srgbClr val="000000"/>
                </a:solidFill>
                <a:latin typeface="Verdana"/>
                <a:ea typeface="Verdana"/>
              </a:rPr>
              <a:t>The following resources will help build content knowledge to support trainers as they facilitate discussions on the concepts presented in the training session.</a:t>
            </a:r>
          </a:p>
          <a:p>
            <a:pPr marL="171450" indent="-171450">
              <a:buFont typeface="Arial" panose="020B0604020202020204" pitchFamily="34" charset="0"/>
              <a:buChar char="•"/>
            </a:pPr>
            <a:r>
              <a:rPr lang="en-US" sz="1100" b="0" dirty="0">
                <a:solidFill>
                  <a:srgbClr val="000000"/>
                </a:solidFill>
                <a:latin typeface="Verdana"/>
                <a:ea typeface="Verdana"/>
              </a:rPr>
              <a:t>Wells NM, Cosco NG, Hales D, </a:t>
            </a:r>
            <a:r>
              <a:rPr lang="en-US" sz="1100" b="0" dirty="0" err="1">
                <a:solidFill>
                  <a:srgbClr val="000000"/>
                </a:solidFill>
                <a:latin typeface="Verdana"/>
                <a:ea typeface="Verdana"/>
              </a:rPr>
              <a:t>Monsur</a:t>
            </a:r>
            <a:r>
              <a:rPr lang="en-US" sz="1100" b="0" dirty="0">
                <a:solidFill>
                  <a:srgbClr val="000000"/>
                </a:solidFill>
                <a:latin typeface="Verdana"/>
                <a:ea typeface="Verdana"/>
              </a:rPr>
              <a:t> M, Moore RC. Gardening in Childcare Centers: A Randomized Controlled Trial Examining the Effects of a Garden Intervention on Physical Activity among Children Aged 3-5 Years in North Carolina. Int J Environ Res Public Health. 2023 May 24;20(11):5939. </a:t>
            </a:r>
            <a:r>
              <a:rPr lang="en-US" sz="1100" b="0" dirty="0" err="1">
                <a:solidFill>
                  <a:srgbClr val="000000"/>
                </a:solidFill>
                <a:latin typeface="Verdana"/>
                <a:ea typeface="Verdana"/>
              </a:rPr>
              <a:t>doi</a:t>
            </a:r>
            <a:r>
              <a:rPr lang="en-US" sz="1100" b="0" dirty="0">
                <a:solidFill>
                  <a:srgbClr val="000000"/>
                </a:solidFill>
                <a:latin typeface="Verdana"/>
                <a:ea typeface="Verdana"/>
              </a:rPr>
              <a:t>: 10.3390/ijerph20115939. PMID: 37297543; PMCID: PMC10252818.</a:t>
            </a:r>
          </a:p>
          <a:p>
            <a:pPr marL="171450" indent="-171450">
              <a:buFont typeface="Arial" panose="020B0604020202020204" pitchFamily="34" charset="0"/>
              <a:buChar char="•"/>
            </a:pPr>
            <a:r>
              <a:rPr lang="en-US" sz="1100" b="0" dirty="0" err="1">
                <a:solidFill>
                  <a:srgbClr val="000000"/>
                </a:solidFill>
                <a:latin typeface="Verdana"/>
                <a:ea typeface="Verdana"/>
              </a:rPr>
              <a:t>Monsur</a:t>
            </a:r>
            <a:r>
              <a:rPr lang="en-US" sz="1100" b="0" dirty="0">
                <a:solidFill>
                  <a:srgbClr val="000000"/>
                </a:solidFill>
                <a:latin typeface="Verdana"/>
                <a:ea typeface="Verdana"/>
              </a:rPr>
              <a:t>, M.; Hefner, T.; Van Allen, J.; Trina, N.A.; Andalib, S.Y.; Cosco, N. Effects of Childcare Hands-On Gardening on Preschoolers’ (3–5 Years) Physical Activity in Semi-Arid Climate Zone. Int. J. Environ. Res. Public Health 2024, 21, 548. https://doi.org/10.3390/ijerph21050548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000000"/>
                </a:solidFill>
                <a:effectLst/>
                <a:latin typeface="Verdana" panose="020B0604030504040204" pitchFamily="34" charset="0"/>
                <a:ea typeface="Verdana" panose="020B0604030504040204" pitchFamily="34" charset="0"/>
                <a:cs typeface="+mn-cs"/>
              </a:rPr>
              <a:t>FROST, J., &amp; SUTTERBY, J. (2017, July). Our Proud Heritage: Outdoor Play Is Essential to Whole Child Development | NAEYC. Retrieved from www.naeyc.org website: https://www.naeyc.org/resources/pubs/yc/jul2017/outdoor-play-child-development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000000"/>
                </a:solidFill>
                <a:effectLst/>
                <a:latin typeface="Verdana"/>
                <a:ea typeface="Verdana"/>
              </a:rPr>
              <a:t>Kids Gardening- Kids Gardening supports educators and caregivers that bring the life-changing benefits of gardening to kids. Their resource library contains a wealth of activities and materials for ECE settings. https://kidsgardening.org/resource-library/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kern="1200" dirty="0">
                <a:solidFill>
                  <a:srgbClr val="000000"/>
                </a:solidFill>
                <a:effectLst/>
                <a:latin typeface="Verdana" panose="020B0604030504040204" pitchFamily="34" charset="0"/>
                <a:ea typeface="Verdana" panose="020B0604030504040204" pitchFamily="34" charset="0"/>
                <a:cs typeface="+mn-cs"/>
              </a:rPr>
              <a:t>Farm to Early Care and Education Self-Assessment Tool https://www.farmtoschool.org/resources-main/farm-to-early-education-self-assessment. </a:t>
            </a:r>
            <a:r>
              <a:rPr lang="en-US" sz="1100" b="0" i="0" kern="1200" dirty="0">
                <a:solidFill>
                  <a:srgbClr val="000000"/>
                </a:solidFill>
                <a:effectLst/>
                <a:latin typeface="Verdana" panose="020B0604030504040204" pitchFamily="34" charset="0"/>
                <a:ea typeface="Verdana" panose="020B0604030504040204" pitchFamily="34" charset="0"/>
                <a:cs typeface="+mn-cs"/>
              </a:rPr>
              <a:t>This Farm to ECE Self-Assessment from the National Farm to School Network (NFSN) and the Association of State Public Health Nutritionists (ASPHN) is designed to help ECE providers and those who work with ECE providers assess their current farm to ECE practices and develop goals and action plans to grow farm to ECE at their site. This assessment is available in both English and Spanish.</a:t>
            </a:r>
            <a:endParaRPr lang="en-US" sz="1100" kern="1200" dirty="0">
              <a:solidFill>
                <a:srgbClr val="000000"/>
              </a:solidFill>
              <a:effectLst/>
              <a:latin typeface="Verdana" panose="020B0604030504040204" pitchFamily="34" charset="0"/>
              <a:ea typeface="Verdana" panose="020B060403050404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kern="1200" dirty="0">
              <a:solidFill>
                <a:srgbClr val="000000"/>
              </a:solidFill>
              <a:effectLst/>
              <a:latin typeface="Verdana" panose="020B0604030504040204" pitchFamily="34" charset="0"/>
              <a:ea typeface="Verdana" panose="020B0604030504040204" pitchFamily="34" charset="0"/>
              <a:cs typeface="+mn-cs"/>
            </a:endParaRPr>
          </a:p>
          <a:p>
            <a:r>
              <a:rPr lang="en-US" sz="1100" b="1" dirty="0">
                <a:solidFill>
                  <a:srgbClr val="000000"/>
                </a:solidFill>
                <a:latin typeface="Verdana" panose="020B0604030504040204" pitchFamily="34" charset="0"/>
                <a:ea typeface="Verdana" panose="020B0604030504040204" pitchFamily="34" charset="0"/>
              </a:rPr>
              <a:t>Suggested participant handouts: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Growing Healthy Families: Food, Books, and Movement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Digging into Physical Activity: Active Play in ECE Gardens</a:t>
            </a:r>
          </a:p>
          <a:p>
            <a:r>
              <a:rPr lang="en-US" sz="1200" kern="1200" dirty="0">
                <a:solidFill>
                  <a:schemeClr val="tx1"/>
                </a:solidFill>
                <a:effectLst/>
                <a:latin typeface="+mn-lt"/>
                <a:ea typeface="+mn-ea"/>
                <a:cs typeface="+mn-cs"/>
              </a:rPr>
              <a:t> </a:t>
            </a:r>
            <a:endParaRPr lang="en-US" sz="1100" b="0" dirty="0">
              <a:solidFill>
                <a:srgbClr val="000000"/>
              </a:solidFill>
              <a:latin typeface="Verdana" panose="020B0604030504040204" pitchFamily="34" charset="0"/>
              <a:ea typeface="Verdana" panose="020B0604030504040204" pitchFamily="34" charset="0"/>
            </a:endParaRPr>
          </a:p>
          <a:p>
            <a:pPr algn="l" hangingPunct="0">
              <a:lnSpc>
                <a:spcPct val="100000"/>
              </a:lnSpc>
            </a:pPr>
            <a:endParaRPr dirty="0">
              <a:solidFill>
                <a:srgbClr val="000000"/>
              </a:solidFill>
              <a:latin typeface="Arial"/>
              <a:ea typeface="+mn-ea"/>
              <a:cs typeface="Arial"/>
            </a:endParaRPr>
          </a:p>
        </p:txBody>
      </p:sp>
      <p:sp>
        <p:nvSpPr>
          <p:cNvPr id="4" name="Slide Number Placeholder 3">
            <a:extLst>
              <a:ext uri="{FF2B5EF4-FFF2-40B4-BE49-F238E27FC236}">
                <a16:creationId xmlns:a16="http://schemas.microsoft.com/office/drawing/2014/main" id="{70B7B673-3422-E6DA-8419-9C83AB3CFA6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38AFD9-D5DB-4A47-A4BE-251B4DF1413A}" type="slidenum">
              <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3951520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Trainer notes:</a:t>
            </a:r>
          </a:p>
          <a:p>
            <a:r>
              <a:rPr lang="en-US" sz="1100" dirty="0">
                <a:solidFill>
                  <a:srgbClr val="000000"/>
                </a:solidFill>
                <a:latin typeface="Verdana" panose="020B0604030504040204" pitchFamily="34" charset="0"/>
                <a:ea typeface="Verdana" panose="020B0604030504040204" pitchFamily="34" charset="0"/>
              </a:rPr>
              <a:t>Recall that the recommended practices for physical activity come from Caring For Our Children. Recommended practices for outdoor time include outdoor spaces, types of play, daily activities, and the provider’s role.</a:t>
            </a:r>
          </a:p>
          <a:p>
            <a:endParaRPr lang="en-US" sz="1100" dirty="0">
              <a:solidFill>
                <a:srgbClr val="000000"/>
              </a:solidFill>
              <a:latin typeface="Verdana" panose="020B0604030504040204" pitchFamily="34" charset="0"/>
              <a:ea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solidFill>
                  <a:srgbClr val="000000"/>
                </a:solidFill>
                <a:latin typeface="Verdana" panose="020B0604030504040204" pitchFamily="34" charset="0"/>
                <a:ea typeface="Verdana" panose="020B0604030504040204" pitchFamily="34" charset="0"/>
              </a:rPr>
              <a:t>Suggested 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rgbClr val="000000"/>
                </a:solidFill>
                <a:latin typeface="Verdana" panose="020B0604030504040204" pitchFamily="34" charset="0"/>
                <a:ea typeface="Verdana" panose="020B0604030504040204" pitchFamily="34" charset="0"/>
              </a:rPr>
              <a:t>Let’s spend a few minutes recalling some of the recommended practices that support Physical Activity in the ECE Garden.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solidFill>
                  <a:srgbClr val="000000"/>
                </a:solidFill>
                <a:latin typeface="Verdana" panose="020B0604030504040204" pitchFamily="34" charset="0"/>
                <a:ea typeface="Verdana" panose="020B0604030504040204" pitchFamily="34" charset="0"/>
              </a:rPr>
              <a:t> The slide lists 4 areas:</a:t>
            </a:r>
          </a:p>
          <a:p>
            <a:pPr marL="171450" indent="-171450">
              <a:buFont typeface="Arial" panose="020B0604020202020204" pitchFamily="34" charset="0"/>
              <a:buChar char="•"/>
            </a:pPr>
            <a:r>
              <a:rPr lang="en-US" sz="1100" b="1" dirty="0">
                <a:solidFill>
                  <a:srgbClr val="000000"/>
                </a:solidFill>
                <a:latin typeface="Verdana" panose="020B0604030504040204" pitchFamily="34" charset="0"/>
                <a:ea typeface="Verdana" panose="020B0604030504040204" pitchFamily="34" charset="0"/>
              </a:rPr>
              <a:t>Space-</a:t>
            </a:r>
            <a:r>
              <a:rPr lang="en-US" sz="1100" b="0" dirty="0">
                <a:solidFill>
                  <a:srgbClr val="000000"/>
                </a:solidFill>
                <a:latin typeface="Verdana" panose="020B0604030504040204" pitchFamily="34" charset="0"/>
                <a:ea typeface="Verdana" panose="020B0604030504040204" pitchFamily="34" charset="0"/>
              </a:rPr>
              <a:t>Young children need adequate space to practice gross motor skills including outdoor play areas. Research has shown that children are more active outdoors as the have more space to move and use large muscles. </a:t>
            </a:r>
          </a:p>
          <a:p>
            <a:pPr>
              <a:buFont typeface="Arial" panose="020B0604020202020204" pitchFamily="34" charset="0"/>
              <a:buChar char="•"/>
            </a:pPr>
            <a:r>
              <a:rPr lang="en-US" sz="1100" b="1" dirty="0">
                <a:solidFill>
                  <a:srgbClr val="000000"/>
                </a:solidFill>
                <a:latin typeface="Verdana" panose="020B0604030504040204" pitchFamily="34" charset="0"/>
                <a:ea typeface="Verdana" panose="020B0604030504040204" pitchFamily="34" charset="0"/>
              </a:rPr>
              <a:t>Type</a:t>
            </a:r>
            <a:r>
              <a:rPr lang="en-US" sz="1100" dirty="0">
                <a:solidFill>
                  <a:srgbClr val="000000"/>
                </a:solidFill>
                <a:latin typeface="Verdana" panose="020B0604030504040204" pitchFamily="34" charset="0"/>
                <a:ea typeface="Verdana" panose="020B0604030504040204" pitchFamily="34" charset="0"/>
              </a:rPr>
              <a:t>- </a:t>
            </a:r>
            <a:r>
              <a:rPr lang="en-US" sz="1100" b="0" dirty="0">
                <a:solidFill>
                  <a:srgbClr val="000000"/>
                </a:solidFill>
                <a:latin typeface="Verdana" panose="020B0604030504040204" pitchFamily="34" charset="0"/>
                <a:ea typeface="Verdana" panose="020B0604030504040204" pitchFamily="34" charset="0"/>
              </a:rPr>
              <a:t>Children should experience different types of play daily, including adult-led, free play, MVPA, and outdoor play. </a:t>
            </a:r>
            <a:r>
              <a:rPr lang="en-US" sz="1100" dirty="0">
                <a:solidFill>
                  <a:srgbClr val="000000"/>
                </a:solidFill>
                <a:latin typeface="Verdana" panose="020B0604030504040204" pitchFamily="34" charset="0"/>
                <a:ea typeface="Verdana" panose="020B0604030504040204" pitchFamily="34" charset="0"/>
              </a:rPr>
              <a:t>Moderate to Vigorous physical activity combines moderate-intensity and vigorous-intensity activity. </a:t>
            </a:r>
            <a:r>
              <a:rPr lang="en-US" sz="1100" b="1" dirty="0">
                <a:solidFill>
                  <a:srgbClr val="000000"/>
                </a:solidFill>
                <a:latin typeface="Verdana" panose="020B0604030504040204" pitchFamily="34" charset="0"/>
                <a:ea typeface="Verdana" panose="020B0604030504040204" pitchFamily="34" charset="0"/>
              </a:rPr>
              <a:t>Moderate-intensity</a:t>
            </a:r>
            <a:r>
              <a:rPr lang="en-US" sz="1100" dirty="0">
                <a:solidFill>
                  <a:srgbClr val="000000"/>
                </a:solidFill>
                <a:latin typeface="Verdana" panose="020B0604030504040204" pitchFamily="34" charset="0"/>
                <a:ea typeface="Verdana" panose="020B0604030504040204" pitchFamily="34" charset="0"/>
              </a:rPr>
              <a:t> activity is a brisk walk that still allows normal talking and breathing.  </a:t>
            </a:r>
            <a:r>
              <a:rPr lang="en-US" sz="1100" b="1" dirty="0">
                <a:solidFill>
                  <a:srgbClr val="000000"/>
                </a:solidFill>
                <a:latin typeface="Verdana" panose="020B0604030504040204" pitchFamily="34" charset="0"/>
                <a:ea typeface="Verdana" panose="020B0604030504040204" pitchFamily="34" charset="0"/>
              </a:rPr>
              <a:t>Vigorous-intensity</a:t>
            </a:r>
            <a:r>
              <a:rPr lang="en-US" sz="1100" dirty="0">
                <a:solidFill>
                  <a:srgbClr val="000000"/>
                </a:solidFill>
                <a:latin typeface="Verdana" panose="020B0604030504040204" pitchFamily="34" charset="0"/>
                <a:ea typeface="Verdana" panose="020B0604030504040204" pitchFamily="34" charset="0"/>
              </a:rPr>
              <a:t> activity, like a jog or run or strenuous cycling, causes faster and deeper than normal breathing and interferes with the ability to talk (for example, it leaves you “breathless”). Children who are breathless because of physical activity exercise their heart and lungs along with the muscles in their arms and legs. As long as someone does not have health restrictions, becoming breathless during physical activity is healthful and safe. </a:t>
            </a:r>
            <a:endParaRPr lang="en-US" sz="1100" dirty="0">
              <a:latin typeface="Verdana" panose="020B0604030504040204" pitchFamily="34" charset="0"/>
              <a:ea typeface="Verdana" panose="020B0604030504040204" pitchFamily="34" charset="0"/>
              <a:cs typeface="Calibri" panose="020F0502020204030204"/>
            </a:endParaRPr>
          </a:p>
          <a:p>
            <a:pPr marL="171450" indent="-171450">
              <a:buFont typeface="Arial" panose="020B0604020202020204" pitchFamily="34" charset="0"/>
              <a:buChar char="•"/>
            </a:pPr>
            <a:r>
              <a:rPr lang="en-US" sz="1100" b="1" dirty="0">
                <a:solidFill>
                  <a:srgbClr val="000000"/>
                </a:solidFill>
                <a:latin typeface="Verdana" panose="020B0604030504040204" pitchFamily="34" charset="0"/>
                <a:ea typeface="Verdana" panose="020B0604030504040204" pitchFamily="34" charset="0"/>
              </a:rPr>
              <a:t>Daily Activities</a:t>
            </a:r>
            <a:r>
              <a:rPr lang="en-US" sz="1100" dirty="0">
                <a:solidFill>
                  <a:srgbClr val="000000"/>
                </a:solidFill>
                <a:latin typeface="Verdana" panose="020B0604030504040204" pitchFamily="34" charset="0"/>
                <a:ea typeface="Verdana" panose="020B0604030504040204" pitchFamily="34" charset="0"/>
              </a:rPr>
              <a:t>- </a:t>
            </a:r>
            <a:r>
              <a:rPr lang="en-US" sz="1100" b="0" dirty="0">
                <a:solidFill>
                  <a:srgbClr val="000000"/>
                </a:solidFill>
                <a:latin typeface="Verdana" panose="020B0604030504040204" pitchFamily="34" charset="0"/>
                <a:ea typeface="Verdana" panose="020B0604030504040204" pitchFamily="34" charset="0"/>
              </a:rPr>
              <a:t>Outdoor play should be woven into the daily schedule 2-3 or more times per day for infants, toddlers, and preschoolers.</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1100" b="1" dirty="0">
                <a:solidFill>
                  <a:srgbClr val="000000"/>
                </a:solidFill>
                <a:latin typeface="Verdana" panose="020B0604030504040204" pitchFamily="34" charset="0"/>
                <a:ea typeface="Verdana" panose="020B0604030504040204" pitchFamily="34" charset="0"/>
              </a:rPr>
              <a:t>Provider Role- </a:t>
            </a:r>
            <a:r>
              <a:rPr lang="en-US" sz="1100" b="0" dirty="0">
                <a:solidFill>
                  <a:srgbClr val="000000"/>
                </a:solidFill>
                <a:latin typeface="Verdana" panose="020B0604030504040204" pitchFamily="34" charset="0"/>
                <a:ea typeface="Verdana" panose="020B0604030504040204" pitchFamily="34" charset="0"/>
              </a:rPr>
              <a:t>Providers (adults) are responsible for setting up environments and experiences that support children in active play and practicing fundamental movement skills. Some provider roles include</a:t>
            </a:r>
            <a:r>
              <a:rPr lang="en-US" sz="1100" b="1" dirty="0">
                <a:solidFill>
                  <a:srgbClr val="000000"/>
                </a:solidFill>
                <a:latin typeface="Verdana" panose="020B0604030504040204" pitchFamily="34" charset="0"/>
                <a:ea typeface="Verdana" panose="020B0604030504040204" pitchFamily="34" charset="0"/>
              </a:rPr>
              <a:t> </a:t>
            </a:r>
            <a:r>
              <a:rPr lang="en-US" sz="1100" b="0" dirty="0">
                <a:solidFill>
                  <a:srgbClr val="000000"/>
                </a:solidFill>
                <a:latin typeface="Verdana" panose="020B0604030504040204" pitchFamily="34" charset="0"/>
                <a:ea typeface="Verdana" panose="020B0604030504040204" pitchFamily="34" charset="0"/>
              </a:rPr>
              <a:t>scheduling outdoor time, setting up experiences during outdoor play, leading activities, encouraging, being a role-model, and supervising.</a:t>
            </a:r>
          </a:p>
          <a:p>
            <a:pPr marL="171450" marR="0" lvl="0" indent="-1714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lang="en-US" sz="1100" b="0" dirty="0">
              <a:solidFill>
                <a:srgbClr val="000000"/>
              </a:solidFill>
              <a:latin typeface="Verdana" panose="020B0604030504040204" pitchFamily="34" charset="0"/>
              <a:ea typeface="Verdana" panose="020B0604030504040204" pitchFamily="34" charset="0"/>
            </a:endParaRPr>
          </a:p>
          <a:p>
            <a:pPr marL="0" indent="0">
              <a:lnSpc>
                <a:spcPct val="90000"/>
              </a:lnSpc>
              <a:spcBef>
                <a:spcPts val="1000"/>
              </a:spcBef>
              <a:buNone/>
            </a:pPr>
            <a:r>
              <a:rPr lang="en-US" sz="1100" b="0" dirty="0">
                <a:solidFill>
                  <a:srgbClr val="000000"/>
                </a:solidFill>
                <a:latin typeface="Verdana" panose="020B0604030504040204" pitchFamily="34" charset="0"/>
                <a:ea typeface="Verdana" panose="020B0604030504040204" pitchFamily="34" charset="0"/>
              </a:rPr>
              <a:t>Source: </a:t>
            </a:r>
            <a:r>
              <a:rPr lang="en-US" sz="1100" b="0" i="0" kern="1200" dirty="0">
                <a:solidFill>
                  <a:srgbClr val="000000"/>
                </a:solidFill>
                <a:effectLst/>
                <a:latin typeface="Verdana" panose="020B0604030504040204" pitchFamily="34" charset="0"/>
                <a:ea typeface="Verdana" panose="020B0604030504040204" pitchFamily="34" charset="0"/>
              </a:rPr>
              <a:t>Tandon PS, Saelens BE, Zhou C, Christakis DA. A Comparison of Preschoolers' Physical Activity Indoors versus Outdoors at Child Care. Int J Environ Res Public Health. 2018 Nov 5;15(11):2463. </a:t>
            </a:r>
            <a:r>
              <a:rPr lang="en-US" sz="1100" b="0" i="0" kern="1200" dirty="0" err="1">
                <a:solidFill>
                  <a:srgbClr val="000000"/>
                </a:solidFill>
                <a:effectLst/>
                <a:latin typeface="Verdana" panose="020B0604030504040204" pitchFamily="34" charset="0"/>
                <a:ea typeface="Verdana" panose="020B0604030504040204" pitchFamily="34" charset="0"/>
              </a:rPr>
              <a:t>doi</a:t>
            </a:r>
            <a:r>
              <a:rPr lang="en-US" sz="1100" b="0" i="0" kern="1200" dirty="0">
                <a:solidFill>
                  <a:srgbClr val="000000"/>
                </a:solidFill>
                <a:effectLst/>
                <a:latin typeface="Verdana" panose="020B0604030504040204" pitchFamily="34" charset="0"/>
                <a:ea typeface="Verdana" panose="020B0604030504040204" pitchFamily="34" charset="0"/>
              </a:rPr>
              <a:t>: 10.3390/ijerph15112463. PMID: 30400603; PMCID: PMC6265760.</a:t>
            </a:r>
            <a:endParaRPr lang="en-US" sz="1100" b="0" dirty="0">
              <a:solidFill>
                <a:srgbClr val="000000"/>
              </a:solidFill>
              <a:latin typeface="Verdana" panose="020B0604030504040204" pitchFamily="34" charset="0"/>
              <a:ea typeface="Verdana" panose="020B0604030504040204" pitchFamily="34" charset="0"/>
            </a:endParaRPr>
          </a:p>
          <a:p>
            <a:pPr marL="0" indent="0">
              <a:buNone/>
            </a:pPr>
            <a:endParaRPr lang="en-US" sz="1100" b="0" dirty="0">
              <a:latin typeface="Verdana" panose="020B0604030504040204" pitchFamily="34" charset="0"/>
              <a:ea typeface="Verdana" panose="020B0604030504040204" pitchFamily="34" charset="0"/>
            </a:endParaRPr>
          </a:p>
          <a:p>
            <a:endParaRPr lang="en-US" dirty="0">
              <a:solidFill>
                <a:schemeClr val="tx1"/>
              </a:solidFill>
              <a:latin typeface="Verdana" panose="020B0604030504040204" pitchFamily="34" charset="0"/>
            </a:endParaRPr>
          </a:p>
        </p:txBody>
      </p:sp>
      <p:sp>
        <p:nvSpPr>
          <p:cNvPr id="4" name="Slide Number Placeholder 3"/>
          <p:cNvSpPr>
            <a:spLocks noGrp="1"/>
          </p:cNvSpPr>
          <p:nvPr>
            <p:ph type="sldNum" sz="quarter" idx="5"/>
          </p:nvPr>
        </p:nvSpPr>
        <p:spPr>
          <a:xfrm>
            <a:off x="4023092" y="8917422"/>
            <a:ext cx="3077739" cy="471053"/>
          </a:xfrm>
          <a:prstGeom prst="rect">
            <a:avLst/>
          </a:prstGeom>
        </p:spPr>
        <p:txBody>
          <a:bodyPr lIns="94229" tIns="47114" rIns="94229" bIns="47114"/>
          <a:lstStyle/>
          <a:p>
            <a:fld id="{55F09FCD-2DE0-4B0A-9B8D-BEB93CFED989}" type="slidenum">
              <a:rPr lang="en-US" smtClean="0">
                <a:latin typeface="Verdana" panose="020B0604030504040204" pitchFamily="34" charset="0"/>
              </a:rPr>
              <a:t>10</a:t>
            </a:fld>
            <a:endParaRPr lang="en-US">
              <a:latin typeface="Verdana" panose="020B0604030504040204" pitchFamily="34" charset="0"/>
            </a:endParaRPr>
          </a:p>
        </p:txBody>
      </p:sp>
    </p:spTree>
    <p:extLst>
      <p:ext uri="{BB962C8B-B14F-4D97-AF65-F5344CB8AC3E}">
        <p14:creationId xmlns:p14="http://schemas.microsoft.com/office/powerpoint/2010/main" val="24400470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3638033"/>
            <a:ext cx="5701709" cy="5279389"/>
          </a:xfrm>
        </p:spPr>
        <p:txBody>
          <a:bodyPr/>
          <a:lstStyle/>
          <a:p>
            <a:pPr marL="0" indent="0">
              <a:buFont typeface="Monotype Sorts" panose="01010601010101010101" pitchFamily="2" charset="2"/>
              <a:buNone/>
            </a:pPr>
            <a:r>
              <a:rPr lang="en-US" sz="1100" b="1" dirty="0">
                <a:solidFill>
                  <a:srgbClr val="000000"/>
                </a:solidFill>
                <a:latin typeface="Verdana" panose="020B0604030504040204" pitchFamily="34" charset="0"/>
                <a:ea typeface="Verdana" panose="020B0604030504040204" pitchFamily="34" charset="0"/>
              </a:rPr>
              <a:t>Suggested speaker notes:</a:t>
            </a:r>
          </a:p>
          <a:p>
            <a:pPr marL="0" indent="0">
              <a:buFont typeface="Monotype Sorts" panose="01010601010101010101" pitchFamily="2" charset="2"/>
              <a:buNone/>
            </a:pPr>
            <a:r>
              <a:rPr lang="en-US" sz="1100" b="0" dirty="0">
                <a:solidFill>
                  <a:srgbClr val="000000"/>
                </a:solidFill>
                <a:latin typeface="Verdana" panose="020B0604030504040204" pitchFamily="34" charset="0"/>
                <a:ea typeface="Verdana" panose="020B0604030504040204" pitchFamily="34" charset="0"/>
              </a:rPr>
              <a:t>The recommended practices come from </a:t>
            </a:r>
            <a:r>
              <a:rPr lang="en-US" sz="1100" b="1" dirty="0">
                <a:solidFill>
                  <a:srgbClr val="000000"/>
                </a:solidFill>
                <a:latin typeface="Verdana" panose="020B0604030504040204" pitchFamily="34" charset="0"/>
                <a:ea typeface="Verdana" panose="020B0604030504040204" pitchFamily="34" charset="0"/>
              </a:rPr>
              <a:t>Caring for Our Children: National Health and Safety Measures for Young Children in Out of Home Settings </a:t>
            </a:r>
            <a:r>
              <a:rPr lang="en-US" sz="1100" b="0" dirty="0">
                <a:solidFill>
                  <a:srgbClr val="000000"/>
                </a:solidFill>
                <a:latin typeface="Verdana" panose="020B0604030504040204" pitchFamily="34" charset="0"/>
                <a:ea typeface="Verdana" panose="020B0604030504040204" pitchFamily="34" charset="0"/>
              </a:rPr>
              <a:t>and include 2-3 periods of outdoor play daily, weather permitting, for all children. There is not an established time recommendation for infants to be outdoors. </a:t>
            </a:r>
          </a:p>
          <a:p>
            <a:pPr marL="0" indent="0">
              <a:buFont typeface="Monotype Sorts" panose="01010601010101010101" pitchFamily="2" charset="2"/>
              <a:buNone/>
            </a:pPr>
            <a:endParaRPr lang="en-US" sz="1100" b="0" dirty="0">
              <a:solidFill>
                <a:srgbClr val="000000"/>
              </a:solidFill>
              <a:latin typeface="Verdana" panose="020B0604030504040204" pitchFamily="34" charset="0"/>
              <a:ea typeface="Verdana" panose="020B0604030504040204" pitchFamily="34" charset="0"/>
            </a:endParaRPr>
          </a:p>
          <a:p>
            <a:pPr marL="0" indent="0">
              <a:buFont typeface="Monotype Sorts" panose="01010601010101010101" pitchFamily="2" charset="2"/>
              <a:buNone/>
            </a:pPr>
            <a:r>
              <a:rPr lang="en-US" sz="1100" b="0" dirty="0">
                <a:solidFill>
                  <a:srgbClr val="000000"/>
                </a:solidFill>
                <a:latin typeface="Verdana" panose="020B0604030504040204" pitchFamily="34" charset="0"/>
                <a:ea typeface="Verdana" panose="020B0604030504040204" pitchFamily="34" charset="0"/>
              </a:rPr>
              <a:t>Children who spend more time outdoors tend to engage in higher levels of physical activity when compared to those who do not. Recommended practices also include that children experience a minimum of two adult led activities outdoors daily. Children may be more active in structured activities and with planning adult led activities allow children to practice developing motor skills.</a:t>
            </a:r>
          </a:p>
          <a:p>
            <a:pPr marL="0" indent="0">
              <a:buFont typeface="Monotype Sorts" panose="01010601010101010101" pitchFamily="2" charset="2"/>
              <a:buNone/>
            </a:pPr>
            <a:endParaRPr lang="en-US" sz="1100" b="0" dirty="0">
              <a:solidFill>
                <a:srgbClr val="000000"/>
              </a:solidFill>
              <a:latin typeface="Verdana" panose="020B0604030504040204" pitchFamily="34" charset="0"/>
              <a:ea typeface="Verdana" panose="020B0604030504040204" pitchFamily="34" charset="0"/>
            </a:endParaRPr>
          </a:p>
          <a:p>
            <a:pPr marL="0" indent="0">
              <a:buFont typeface="Monotype Sorts" panose="01010601010101010101" pitchFamily="2" charset="2"/>
              <a:buNone/>
            </a:pPr>
            <a:endParaRPr lang="en-US" sz="1100" b="0" dirty="0">
              <a:solidFill>
                <a:srgbClr val="000000"/>
              </a:solidFill>
              <a:latin typeface="Verdana" panose="020B0604030504040204" pitchFamily="34" charset="0"/>
              <a:ea typeface="Verdana" panose="020B0604030504040204" pitchFamily="34" charset="0"/>
            </a:endParaRPr>
          </a:p>
          <a:p>
            <a:pPr marL="0" indent="0">
              <a:buFont typeface="Monotype Sorts" panose="01010601010101010101" pitchFamily="2" charset="2"/>
              <a:buNone/>
            </a:pPr>
            <a:r>
              <a:rPr lang="en-US" sz="1100" b="1" dirty="0">
                <a:solidFill>
                  <a:srgbClr val="000000"/>
                </a:solidFill>
                <a:latin typeface="Verdana" panose="020B0604030504040204" pitchFamily="34" charset="0"/>
                <a:ea typeface="Verdana" panose="020B0604030504040204" pitchFamily="34" charset="0"/>
              </a:rPr>
              <a:t>Trainer note:</a:t>
            </a:r>
          </a:p>
          <a:p>
            <a:pPr marL="0" indent="0">
              <a:buFont typeface="Monotype Sorts" panose="01010601010101010101" pitchFamily="2" charset="2"/>
              <a:buNone/>
            </a:pPr>
            <a:r>
              <a:rPr lang="en-US" sz="1100" b="0" dirty="0">
                <a:solidFill>
                  <a:srgbClr val="000000"/>
                </a:solidFill>
                <a:latin typeface="Verdana" panose="020B0604030504040204" pitchFamily="34" charset="0"/>
                <a:ea typeface="Verdana" panose="020B0604030504040204" pitchFamily="34" charset="0"/>
              </a:rPr>
              <a:t>This is a recap of PALS content. After discussing the practices, advance the slide for the reflective prompt to appear.  Information on weather can be found in the Facilitator Guide</a:t>
            </a:r>
          </a:p>
          <a:p>
            <a:pPr marL="0" indent="0">
              <a:buFont typeface="Monotype Sorts" panose="01010601010101010101" pitchFamily="2" charset="2"/>
              <a:buNone/>
            </a:pPr>
            <a:r>
              <a:rPr lang="en-US" sz="1100" b="1" i="1" dirty="0">
                <a:solidFill>
                  <a:srgbClr val="000000"/>
                </a:solidFill>
                <a:latin typeface="Verdana" panose="020B0604030504040204" pitchFamily="34" charset="0"/>
                <a:ea typeface="Verdana" panose="020B0604030504040204" pitchFamily="34" charset="0"/>
              </a:rPr>
              <a:t>Optional group discussion questions:</a:t>
            </a:r>
          </a:p>
          <a:p>
            <a:pPr marL="171450" indent="-171450">
              <a:buFont typeface="Arial" panose="020B0604020202020204" pitchFamily="34" charset="0"/>
              <a:buChar char="•"/>
            </a:pPr>
            <a:r>
              <a:rPr lang="en-US" sz="1100" b="0" dirty="0">
                <a:solidFill>
                  <a:srgbClr val="000000"/>
                </a:solidFill>
                <a:latin typeface="Verdana" panose="020B0604030504040204" pitchFamily="34" charset="0"/>
                <a:ea typeface="Verdana" panose="020B0604030504040204" pitchFamily="34" charset="0"/>
              </a:rPr>
              <a:t>How does outdoor time happen on  hot and cold weather days? </a:t>
            </a:r>
          </a:p>
          <a:p>
            <a:pPr marL="171450" indent="-171450">
              <a:buFont typeface="Arial" panose="020B0604020202020204" pitchFamily="34" charset="0"/>
              <a:buChar char="•"/>
            </a:pPr>
            <a:r>
              <a:rPr lang="en-US" sz="1100" b="0" dirty="0">
                <a:solidFill>
                  <a:srgbClr val="000000"/>
                </a:solidFill>
                <a:latin typeface="Verdana" panose="020B0604030504040204" pitchFamily="34" charset="0"/>
                <a:ea typeface="Verdana" panose="020B0604030504040204" pitchFamily="34" charset="0"/>
              </a:rPr>
              <a:t>Does the daily schedule shift with the seasons? (e.g., outside during the coolest part of the day in the summer and warmest part of the day in the winter)</a:t>
            </a:r>
          </a:p>
          <a:p>
            <a:pPr marL="171450" indent="-171450">
              <a:buFont typeface="Arial" panose="020B0604020202020204" pitchFamily="34" charset="0"/>
              <a:buChar char="•"/>
            </a:pPr>
            <a:r>
              <a:rPr lang="en-US" sz="1100" b="0" dirty="0">
                <a:solidFill>
                  <a:srgbClr val="000000"/>
                </a:solidFill>
                <a:latin typeface="Verdana" panose="020B0604030504040204" pitchFamily="34" charset="0"/>
                <a:ea typeface="Verdana" panose="020B0604030504040204" pitchFamily="34" charset="0"/>
              </a:rPr>
              <a:t>What happens during outdoor play time? Are ECE providers leading activities, engaging with children </a:t>
            </a:r>
            <a:r>
              <a:rPr lang="en-US" b="0" dirty="0">
                <a:solidFill>
                  <a:srgbClr val="000000"/>
                </a:solidFill>
                <a:latin typeface="Verdana" panose="020B0604030504040204" pitchFamily="34" charset="0"/>
                <a:ea typeface="Verdana" panose="020B0604030504040204" pitchFamily="34" charset="0"/>
              </a:rPr>
              <a:t>and modeling enjoyment of outdoor play?</a:t>
            </a:r>
          </a:p>
          <a:p>
            <a:pPr marL="0" indent="0">
              <a:buFont typeface="Arial" panose="020B0604020202020204" pitchFamily="34" charset="0"/>
              <a:buNone/>
            </a:pPr>
            <a:endParaRPr lang="en-US" b="0" dirty="0">
              <a:solidFill>
                <a:srgbClr val="000000"/>
              </a:solidFill>
              <a:latin typeface="Verdana" panose="020B0604030504040204" pitchFamily="34" charset="0"/>
              <a:ea typeface="Verdana" panose="020B0604030504040204" pitchFamily="34" charset="0"/>
            </a:endParaRPr>
          </a:p>
          <a:p>
            <a:pPr marL="0" indent="0">
              <a:buFont typeface="Arial" panose="020B0604020202020204" pitchFamily="34" charset="0"/>
              <a:buNone/>
            </a:pPr>
            <a:r>
              <a:rPr lang="en-US" b="0" dirty="0">
                <a:solidFill>
                  <a:srgbClr val="000000"/>
                </a:solidFill>
                <a:latin typeface="Verdana" panose="020B0604030504040204" pitchFamily="34" charset="0"/>
                <a:ea typeface="Verdana" panose="020B0604030504040204" pitchFamily="34" charset="0"/>
              </a:rPr>
              <a:t>.</a:t>
            </a:r>
          </a:p>
          <a:p>
            <a:pPr marL="0" indent="0">
              <a:buFont typeface="Monotype Sorts" panose="01010601010101010101" pitchFamily="2" charset="2"/>
              <a:buNone/>
            </a:pPr>
            <a:r>
              <a:rPr lang="en-US" b="0" dirty="0">
                <a:solidFill>
                  <a:srgbClr val="000000"/>
                </a:solidFill>
                <a:latin typeface="Verdana" panose="020B0604030504040204" pitchFamily="34" charset="0"/>
                <a:ea typeface="Verdana" panose="020B0604030504040204" pitchFamily="34" charset="0"/>
              </a:rPr>
              <a:t> </a:t>
            </a:r>
          </a:p>
        </p:txBody>
      </p:sp>
      <p:sp>
        <p:nvSpPr>
          <p:cNvPr id="5" name="Footer Placeholder 4"/>
          <p:cNvSpPr>
            <a:spLocks noGrp="1"/>
          </p:cNvSpPr>
          <p:nvPr>
            <p:ph type="ftr" sz="quarter" idx="4"/>
          </p:nvPr>
        </p:nvSpPr>
        <p:spPr/>
        <p:txBody>
          <a:bodyPr/>
          <a:lstStyle/>
          <a:p>
            <a:pPr marL="0" marR="0" lvl="0" indent="0" algn="l" defTabSz="47114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PALS: </a:t>
            </a:r>
            <a:r>
              <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Page </a:t>
            </a:r>
            <a:fld id="{9B557D75-8F69-416B-A779-A5D8C6295907}" type="slidenum">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l" defTabSz="471145" rtl="0" eaLnBrk="1" fontAlgn="auto" latinLnBrk="0" hangingPunct="1">
                <a:lnSpc>
                  <a:spcPct val="100000"/>
                </a:lnSpc>
                <a:spcBef>
                  <a:spcPts val="0"/>
                </a:spcBef>
                <a:spcAft>
                  <a:spcPts val="0"/>
                </a:spcAft>
                <a:buClrTx/>
                <a:buSzTx/>
                <a:buFontTx/>
                <a:buNone/>
                <a:tabLst/>
                <a:defRPr/>
              </a:pPr>
              <a:t>11</a:t>
            </a:fld>
            <a:endParaRPr kumimoji="0" lang="en-US" sz="1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Header Placeholder 1">
            <a:extLst>
              <a:ext uri="{FF2B5EF4-FFF2-40B4-BE49-F238E27FC236}">
                <a16:creationId xmlns:a16="http://schemas.microsoft.com/office/drawing/2014/main" id="{7CC0404E-8568-4F92-ACDA-B1A90E0D90B5}"/>
              </a:ext>
            </a:extLst>
          </p:cNvPr>
          <p:cNvSpPr>
            <a:spLocks noGrp="1"/>
          </p:cNvSpPr>
          <p:nvPr>
            <p:ph type="hdr" sz="quarter"/>
          </p:nvPr>
        </p:nvSpPr>
        <p:spPr>
          <a:xfrm>
            <a:off x="0" y="176034"/>
            <a:ext cx="5042757" cy="471054"/>
          </a:xfrm>
          <a:prstGeom prst="rect">
            <a:avLst/>
          </a:prstGeom>
        </p:spPr>
        <p:txBody>
          <a:bodyPr vert="horz" lIns="94229" tIns="47114" rIns="94229" bIns="47114" rtlCol="0"/>
          <a:lstStyle>
            <a:lvl1pPr algn="l">
              <a:defRPr sz="1100">
                <a:latin typeface="Gotham" panose="02000504050000020004" pitchFamily="2" charset="0"/>
              </a:defRPr>
            </a:lvl1pPr>
          </a:lstStyle>
          <a:p>
            <a:pPr marL="706717" marR="0" lvl="0" indent="-706717" algn="l" defTabSz="471145" rtl="0" eaLnBrk="1" fontAlgn="auto" latinLnBrk="0" hangingPunct="1">
              <a:lnSpc>
                <a:spcPct val="100000"/>
              </a:lnSpc>
              <a:spcBef>
                <a:spcPts val="0"/>
              </a:spcBef>
              <a:spcAft>
                <a:spcPts val="0"/>
              </a:spcAft>
              <a:buClrTx/>
              <a:buSzTx/>
              <a:buFontTx/>
              <a:buNone/>
              <a:tabLst>
                <a:tab pos="706717" algn="l"/>
              </a:tabLst>
              <a:defRPr/>
            </a:pP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Session 2: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Best practices for physical activity in ECE Settings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 </a:t>
            </a: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Time and Space</a:t>
            </a:r>
            <a:endPar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864103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p>
          <a:p>
            <a:r>
              <a:rPr lang="en-US" sz="1100" dirty="0">
                <a:latin typeface="Verdana" panose="020B0604030504040204" pitchFamily="34" charset="0"/>
                <a:ea typeface="Verdana" panose="020B0604030504040204" pitchFamily="34" charset="0"/>
              </a:rPr>
              <a:t>As shared in the introduction, farm to early care and education (farm to ECE) is a set of activities that include purchasing (procurement) and serving local foods, gardening (indoors or outdoors), and food and agriculture education activities. The National Farm to School Network and the Association of State Public Health Nutritionists have developed a free self-assessment tool of practices that support all three areas of Farm to ECE work. The slide has 3 activities or practices from the tool that are especially relevant to our topic today.</a:t>
            </a:r>
          </a:p>
          <a:p>
            <a:endParaRPr lang="en-US" sz="1100" dirty="0">
              <a:latin typeface="Verdana" panose="020B0604030504040204" pitchFamily="34" charset="0"/>
              <a:ea typeface="Verdana" panose="020B0604030504040204" pitchFamily="34" charset="0"/>
            </a:endParaRPr>
          </a:p>
          <a:p>
            <a:pPr marL="228600" indent="-228600">
              <a:buAutoNum type="arabicPeriod"/>
            </a:pPr>
            <a:r>
              <a:rPr lang="en-US" sz="1100" dirty="0">
                <a:latin typeface="Verdana" panose="020B0604030504040204" pitchFamily="34" charset="0"/>
                <a:ea typeface="Verdana" panose="020B0604030504040204" pitchFamily="34" charset="0"/>
              </a:rPr>
              <a:t>Gardening can look different based on each program’s setting and landscape. Gardening can look like container gardens, rooftop gardens, windowsill gardens, or programs that access space in a community garden.  </a:t>
            </a:r>
          </a:p>
          <a:p>
            <a:pPr marL="228600" indent="-228600">
              <a:buAutoNum type="arabicPeriod"/>
            </a:pPr>
            <a:r>
              <a:rPr lang="en-US" sz="1100" dirty="0">
                <a:latin typeface="Verdana" panose="020B0604030504040204" pitchFamily="34" charset="0"/>
                <a:ea typeface="Verdana" panose="020B0604030504040204" pitchFamily="34" charset="0"/>
              </a:rPr>
              <a:t>Incorporating garden activities in the daily schedule with intentional focus on physical activities can increase the amount of time children are outdoors and engaged in active play.</a:t>
            </a:r>
          </a:p>
          <a:p>
            <a:pPr marL="228600" indent="-228600">
              <a:buAutoNum type="arabicPeriod"/>
            </a:pPr>
            <a:r>
              <a:rPr lang="en-US" sz="1100" dirty="0">
                <a:latin typeface="Verdana" panose="020B0604030504040204" pitchFamily="34" charset="0"/>
                <a:ea typeface="Verdana" panose="020B0604030504040204" pitchFamily="34" charset="0"/>
              </a:rPr>
              <a:t>Most early learning standards and common core indicators contain physical development and motor skill criteria, as well as science, literacy, math, and social studies standards that can be embedded in gardening activities.</a:t>
            </a:r>
          </a:p>
          <a:p>
            <a:pPr marL="228600" indent="-228600">
              <a:buAutoNum type="arabicPeriod"/>
            </a:pPr>
            <a:endParaRPr lang="en-US" sz="1100" dirty="0">
              <a:latin typeface="Verdana" panose="020B0604030504040204" pitchFamily="34" charset="0"/>
              <a:ea typeface="Verdana" panose="020B0604030504040204" pitchFamily="34" charset="0"/>
            </a:endParaRPr>
          </a:p>
          <a:p>
            <a:pPr marL="0" indent="0">
              <a:buNone/>
            </a:pPr>
            <a:r>
              <a:rPr lang="en-US" sz="1100" dirty="0">
                <a:latin typeface="Verdana" panose="020B0604030504040204" pitchFamily="34" charset="0"/>
                <a:ea typeface="Verdana" panose="020B0604030504040204" pitchFamily="34" charset="0"/>
              </a:rPr>
              <a:t>Source:</a:t>
            </a:r>
          </a:p>
          <a:p>
            <a:r>
              <a:rPr lang="en-US" sz="1100" dirty="0">
                <a:latin typeface="Verdana" panose="020B0604030504040204" pitchFamily="34" charset="0"/>
                <a:ea typeface="Verdana" panose="020B0604030504040204" pitchFamily="34" charset="0"/>
                <a:hlinkClick r:id="rId3"/>
              </a:rPr>
              <a:t>Farm to Early Education Self-Assessment</a:t>
            </a:r>
            <a:r>
              <a:rPr lang="en-US" sz="1100" dirty="0">
                <a:latin typeface="Verdana" panose="020B0604030504040204" pitchFamily="34" charset="0"/>
                <a:ea typeface="Verdana" panose="020B0604030504040204" pitchFamily="34" charset="0"/>
              </a:rPr>
              <a:t> https://www.farmtoschool.org/resources-main/farm-to-early-education-self-assessment</a:t>
            </a:r>
          </a:p>
          <a:p>
            <a:endParaRPr lang="en-US" dirty="0">
              <a:latin typeface="Verdana" panose="020B0604030504040204" pitchFamily="34" charset="0"/>
            </a:endParaRPr>
          </a:p>
        </p:txBody>
      </p:sp>
    </p:spTree>
    <p:extLst>
      <p:ext uri="{BB962C8B-B14F-4D97-AF65-F5344CB8AC3E}">
        <p14:creationId xmlns:p14="http://schemas.microsoft.com/office/powerpoint/2010/main" val="6347608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3638033"/>
            <a:ext cx="5701709" cy="5279389"/>
          </a:xfrm>
        </p:spPr>
        <p:txBody>
          <a:bodyPr/>
          <a:lstStyle/>
          <a:p>
            <a:pPr marL="0" indent="0" algn="l">
              <a:tabLst>
                <a:tab pos="1001182" algn="l"/>
              </a:tabLst>
            </a:pPr>
            <a:r>
              <a:rPr lang="en-US" sz="1100" b="1" dirty="0">
                <a:latin typeface="Verdana" panose="020B0604030504040204" pitchFamily="34" charset="0"/>
                <a:ea typeface="Verdana" panose="020B0604030504040204" pitchFamily="34" charset="0"/>
              </a:rPr>
              <a:t>Suggested speaker notes:</a:t>
            </a:r>
          </a:p>
          <a:p>
            <a:pPr marL="0" indent="0" algn="l">
              <a:tabLst>
                <a:tab pos="1001182" algn="l"/>
              </a:tabLst>
            </a:pPr>
            <a:r>
              <a:rPr lang="en-US" sz="1100" b="0" dirty="0">
                <a:latin typeface="Verdana" panose="020B0604030504040204" pitchFamily="34" charset="0"/>
                <a:ea typeface="Verdana" panose="020B0604030504040204" pitchFamily="34" charset="0"/>
              </a:rPr>
              <a:t>While recommended practices are important, let’s take a moment to consider how both adults and children experience positive things from outdoor time. </a:t>
            </a:r>
          </a:p>
          <a:p>
            <a:pPr marL="0" indent="0" algn="l">
              <a:tabLst>
                <a:tab pos="1001182" algn="l"/>
              </a:tabLst>
            </a:pPr>
            <a:endParaRPr lang="en-US" sz="1100" b="0" dirty="0">
              <a:latin typeface="Verdana" panose="020B0604030504040204" pitchFamily="34" charset="0"/>
              <a:ea typeface="Verdana" panose="020B0604030504040204" pitchFamily="34" charset="0"/>
            </a:endParaRPr>
          </a:p>
          <a:p>
            <a:pPr marL="0" indent="0" algn="l">
              <a:tabLst>
                <a:tab pos="1001182" algn="l"/>
              </a:tabLst>
            </a:pPr>
            <a:r>
              <a:rPr lang="en-US" sz="1100" b="1" dirty="0">
                <a:latin typeface="Verdana" panose="020B0604030504040204" pitchFamily="34" charset="0"/>
                <a:ea typeface="Verdana" panose="020B0604030504040204" pitchFamily="34" charset="0"/>
              </a:rPr>
              <a:t>Adults and Children</a:t>
            </a:r>
          </a:p>
          <a:p>
            <a:pPr marL="171450" indent="-171450" algn="l">
              <a:buFont typeface="Arial" panose="020B0604020202020204" pitchFamily="34" charset="0"/>
              <a:buChar char="•"/>
              <a:tabLst>
                <a:tab pos="1001182" algn="l"/>
              </a:tabLst>
            </a:pPr>
            <a:r>
              <a:rPr lang="en-US" sz="1100" dirty="0">
                <a:latin typeface="Verdana" panose="020B0604030504040204" pitchFamily="34" charset="0"/>
                <a:ea typeface="Verdana" panose="020B0604030504040204" pitchFamily="34" charset="0"/>
              </a:rPr>
              <a:t>The benefits of time spent outdoors continue to be understood. Research reveals many health benefits from outdoor time including strengthening the immune system. Short periods of exposure to sunlight promote the production of Vitamin D in the body. Vitamin D helps regulate the amount of calcium and phosphate in the body which are essential for bone, teeth, and muscle development.</a:t>
            </a:r>
          </a:p>
          <a:p>
            <a:pPr marL="171450" indent="-171450" algn="l">
              <a:buFont typeface="Arial" panose="020B0604020202020204" pitchFamily="34" charset="0"/>
              <a:buChar char="•"/>
              <a:tabLst>
                <a:tab pos="1001182" algn="l"/>
              </a:tabLst>
            </a:pPr>
            <a:r>
              <a:rPr lang="en-US" sz="1100" dirty="0">
                <a:latin typeface="Verdana" panose="020B0604030504040204" pitchFamily="34" charset="0"/>
                <a:ea typeface="Verdana" panose="020B0604030504040204" pitchFamily="34" charset="0"/>
              </a:rPr>
              <a:t>Mental Health-fights depression and anxiety.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tab pos="1001182" algn="l"/>
              </a:tabLst>
              <a:defRPr/>
            </a:pPr>
            <a:r>
              <a:rPr lang="en-US" sz="1100" dirty="0">
                <a:latin typeface="Verdana" panose="020B0604030504040204" pitchFamily="34" charset="0"/>
                <a:ea typeface="Verdana" panose="020B0604030504040204" pitchFamily="34" charset="0"/>
              </a:rPr>
              <a:t>Time spent outdoors decreases the risk of </a:t>
            </a:r>
            <a:r>
              <a:rPr lang="en-US" sz="1100" b="0" i="0" dirty="0">
                <a:solidFill>
                  <a:srgbClr val="232323"/>
                </a:solidFill>
                <a:effectLst/>
                <a:latin typeface="Verdana" panose="020B0604030504040204" pitchFamily="34" charset="0"/>
                <a:ea typeface="Verdana" panose="020B0604030504040204" pitchFamily="34" charset="0"/>
              </a:rPr>
              <a:t>Myopia (also called short-sightedness or near-sightedness) in children and ECE providers. </a:t>
            </a:r>
            <a:r>
              <a:rPr lang="en-US" sz="1100" dirty="0">
                <a:latin typeface="Verdana" panose="020B0604030504040204" pitchFamily="34" charset="0"/>
                <a:ea typeface="Verdana" panose="020B0604030504040204" pitchFamily="34" charset="0"/>
              </a:rPr>
              <a:t>Outdoor time allows us to focus on distant objects like trees or play equipment such as a ball flying through the air— anything that’s more than an arm’s length away. This use of long-distance vision uses different parts of the eye muscles. Think about how much time children and adults spend on devices that limit the use of peripheral and distance vision.</a:t>
            </a:r>
          </a:p>
          <a:p>
            <a:pPr marL="0" indent="0" algn="l">
              <a:tabLst>
                <a:tab pos="1001182" algn="l"/>
              </a:tabLst>
            </a:pPr>
            <a:endParaRPr lang="en-US" sz="1100" b="1" dirty="0">
              <a:latin typeface="Verdana" panose="020B0604030504040204" pitchFamily="34" charset="0"/>
              <a:ea typeface="Verdana" panose="020B0604030504040204" pitchFamily="34" charset="0"/>
            </a:endParaRPr>
          </a:p>
          <a:p>
            <a:pPr marL="0" indent="0" algn="l">
              <a:tabLst>
                <a:tab pos="1001182" algn="l"/>
              </a:tabLst>
            </a:pPr>
            <a:r>
              <a:rPr lang="en-US" sz="1100" b="1" dirty="0">
                <a:latin typeface="Verdana" panose="020B0604030504040204" pitchFamily="34" charset="0"/>
                <a:ea typeface="Verdana" panose="020B0604030504040204" pitchFamily="34" charset="0"/>
              </a:rPr>
              <a:t>Children</a:t>
            </a:r>
          </a:p>
          <a:p>
            <a:pPr marL="171450" indent="-171450" algn="l">
              <a:buFont typeface="Arial" panose="020B0604020202020204" pitchFamily="34" charset="0"/>
              <a:buChar char="•"/>
              <a:tabLst>
                <a:tab pos="1001182" algn="l"/>
              </a:tabLst>
            </a:pPr>
            <a:r>
              <a:rPr lang="en-US" sz="1100" dirty="0">
                <a:latin typeface="Verdana" panose="020B0604030504040204" pitchFamily="34" charset="0"/>
                <a:ea typeface="Verdana" panose="020B0604030504040204" pitchFamily="34" charset="0"/>
              </a:rPr>
              <a:t>The time spent outdoors is strongly linked with children’s physical activity levels. Outdoor open spaces allow children greater opportunities to practice and develop gross motor skills. </a:t>
            </a:r>
          </a:p>
          <a:p>
            <a:pPr marL="171450" indent="-171450">
              <a:buFont typeface="Arial" panose="020B0604020202020204" pitchFamily="34" charset="0"/>
              <a:buChar char="•"/>
              <a:tabLst>
                <a:tab pos="1001182" algn="l"/>
              </a:tabLst>
            </a:pPr>
            <a:r>
              <a:rPr lang="en-US" sz="1100" dirty="0">
                <a:latin typeface="Verdana" panose="020B0604030504040204" pitchFamily="34" charset="0"/>
                <a:ea typeface="Verdana" panose="020B0604030504040204" pitchFamily="34" charset="0"/>
              </a:rPr>
              <a:t>Studies have shown that children who spend time outdoors as young children grow up to be more engaged in the environment and conservation. </a:t>
            </a:r>
          </a:p>
          <a:p>
            <a:pPr marL="171450" indent="-171450">
              <a:buFont typeface="Arial" panose="020B0604020202020204" pitchFamily="34" charset="0"/>
              <a:buChar char="•"/>
              <a:tabLst>
                <a:tab pos="1001182" algn="l"/>
              </a:tabLst>
            </a:pPr>
            <a:r>
              <a:rPr lang="en-US" sz="1100" dirty="0">
                <a:latin typeface="Verdana" panose="020B0604030504040204" pitchFamily="34" charset="0"/>
                <a:ea typeface="Verdana" panose="020B0604030504040204" pitchFamily="34" charset="0"/>
              </a:rPr>
              <a:t>Other benefits of outdoor play for children include increased amounts of active play, creative play, problem-solving play, and cooperative play.</a:t>
            </a:r>
          </a:p>
          <a:p>
            <a:pPr marL="171450" indent="-171450">
              <a:buFont typeface="Arial" panose="020B0604020202020204" pitchFamily="34" charset="0"/>
              <a:buChar char="•"/>
              <a:tabLst>
                <a:tab pos="1001182" algn="l"/>
              </a:tabLst>
            </a:pPr>
            <a:r>
              <a:rPr lang="en-US" sz="1100" dirty="0">
                <a:latin typeface="Verdana" panose="020B0604030504040204" pitchFamily="34" charset="0"/>
                <a:ea typeface="Verdana" panose="020B0604030504040204" pitchFamily="34" charset="0"/>
              </a:rPr>
              <a:t>Children also develop an increased awareness and appreciation of the environment.</a:t>
            </a:r>
          </a:p>
          <a:p>
            <a:pPr marL="0" indent="0">
              <a:tabLst>
                <a:tab pos="1001182" algn="l"/>
              </a:tabLst>
            </a:pPr>
            <a:endParaRPr lang="en-US" sz="1100" dirty="0">
              <a:latin typeface="Verdana" panose="020B0604030504040204" pitchFamily="34" charset="0"/>
              <a:ea typeface="Verdana" panose="020B0604030504040204" pitchFamily="34" charset="0"/>
            </a:endParaRPr>
          </a:p>
          <a:p>
            <a:pPr marL="1001182" indent="-1001182">
              <a:tabLst>
                <a:tab pos="1001182" algn="l"/>
              </a:tabLst>
            </a:pPr>
            <a:endParaRPr lang="en-US" i="1" dirty="0">
              <a:latin typeface="Verdana" panose="020B0604030504040204" pitchFamily="34" charset="0"/>
            </a:endParaRPr>
          </a:p>
        </p:txBody>
      </p:sp>
      <p:sp>
        <p:nvSpPr>
          <p:cNvPr id="5" name="Footer Placeholder 4"/>
          <p:cNvSpPr>
            <a:spLocks noGrp="1"/>
          </p:cNvSpPr>
          <p:nvPr>
            <p:ph type="ftr" sz="quarter" idx="4"/>
          </p:nvPr>
        </p:nvSpPr>
        <p:spPr/>
        <p:txBody>
          <a:bodyPr/>
          <a:lstStyle/>
          <a:p>
            <a:pPr marL="0" marR="0" lvl="0" indent="0" algn="l" defTabSz="471145"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PALS: </a:t>
            </a:r>
            <a:r>
              <a:rPr kumimoji="0" lang="en-US" sz="12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Page </a:t>
            </a:r>
            <a:fld id="{9B557D75-8F69-416B-A779-A5D8C6295907}" type="slidenum">
              <a:rPr kumimoji="0" lang="en-US" sz="1200" b="1" i="0" u="none" strike="noStrike" kern="1200" cap="none" spc="0" normalizeH="0" baseline="0" noProof="0">
                <a:ln>
                  <a:noFill/>
                </a:ln>
                <a:solidFill>
                  <a:prstClr val="black"/>
                </a:solidFill>
                <a:effectLst/>
                <a:uLnTx/>
                <a:uFillTx/>
                <a:latin typeface="Verdana" panose="020B0604030504040204" pitchFamily="34" charset="0"/>
                <a:ea typeface="+mn-ea"/>
                <a:cs typeface="+mn-cs"/>
              </a:rPr>
              <a:pPr marL="0" marR="0" lvl="0" indent="0" algn="l" defTabSz="471145" rtl="0" eaLnBrk="1" fontAlgn="auto" latinLnBrk="0" hangingPunct="1">
                <a:lnSpc>
                  <a:spcPct val="100000"/>
                </a:lnSpc>
                <a:spcBef>
                  <a:spcPts val="0"/>
                </a:spcBef>
                <a:spcAft>
                  <a:spcPts val="0"/>
                </a:spcAft>
                <a:buClrTx/>
                <a:buSzTx/>
                <a:buFontTx/>
                <a:buNone/>
                <a:tabLst/>
                <a:defRPr/>
              </a:pPr>
              <a:t>13</a:t>
            </a:fld>
            <a:endParaRPr kumimoji="0" lang="en-US" sz="1900" b="1"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
        <p:nvSpPr>
          <p:cNvPr id="6" name="Header Placeholder 1">
            <a:extLst>
              <a:ext uri="{FF2B5EF4-FFF2-40B4-BE49-F238E27FC236}">
                <a16:creationId xmlns:a16="http://schemas.microsoft.com/office/drawing/2014/main" id="{7CC0404E-8568-4F92-ACDA-B1A90E0D90B5}"/>
              </a:ext>
            </a:extLst>
          </p:cNvPr>
          <p:cNvSpPr>
            <a:spLocks noGrp="1"/>
          </p:cNvSpPr>
          <p:nvPr>
            <p:ph type="hdr" sz="quarter"/>
          </p:nvPr>
        </p:nvSpPr>
        <p:spPr>
          <a:xfrm>
            <a:off x="0" y="176034"/>
            <a:ext cx="5042757" cy="471054"/>
          </a:xfrm>
          <a:prstGeom prst="rect">
            <a:avLst/>
          </a:prstGeom>
        </p:spPr>
        <p:txBody>
          <a:bodyPr vert="horz" lIns="94229" tIns="47114" rIns="94229" bIns="47114" rtlCol="0"/>
          <a:lstStyle>
            <a:lvl1pPr algn="l">
              <a:defRPr sz="1100">
                <a:latin typeface="Gotham" panose="02000504050000020004" pitchFamily="2" charset="0"/>
              </a:defRPr>
            </a:lvl1pPr>
          </a:lstStyle>
          <a:p>
            <a:pPr marL="706717" marR="0" lvl="0" indent="-706717" algn="l" defTabSz="471145" rtl="0" eaLnBrk="1" fontAlgn="auto" latinLnBrk="0" hangingPunct="1">
              <a:lnSpc>
                <a:spcPct val="100000"/>
              </a:lnSpc>
              <a:spcBef>
                <a:spcPts val="0"/>
              </a:spcBef>
              <a:spcAft>
                <a:spcPts val="0"/>
              </a:spcAft>
              <a:buClrTx/>
              <a:buSzTx/>
              <a:buFontTx/>
              <a:buNone/>
              <a:tabLst>
                <a:tab pos="706717" algn="l"/>
              </a:tabLst>
              <a:defRPr/>
            </a:pP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rPr>
              <a:t>Session 2: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rPr>
              <a:t>Best practices for physical activity in ECE Settings </a:t>
            </a:r>
            <a:r>
              <a:rPr kumimoji="0" lang="en-US" sz="1100" b="1"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 </a:t>
            </a:r>
            <a:r>
              <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sym typeface="Symbol" panose="05050102010706020507" pitchFamily="18" charset="2"/>
              </a:rPr>
              <a:t>Time and Space</a:t>
            </a:r>
            <a:endParaRPr kumimoji="0" lang="en-US" sz="1100" b="0" i="0" u="none" strike="noStrike" kern="1200" cap="none" spc="0" normalizeH="0" baseline="0" noProof="0">
              <a:ln>
                <a:noFill/>
              </a:ln>
              <a:solidFill>
                <a:prstClr val="black"/>
              </a:solidFill>
              <a:effectLst/>
              <a:uLnTx/>
              <a:uFillTx/>
              <a:latin typeface="Verdana" panose="020B0604030504040204" pitchFamily="34" charset="0"/>
              <a:ea typeface="+mn-ea"/>
              <a:cs typeface="+mn-cs"/>
            </a:endParaRPr>
          </a:p>
        </p:txBody>
      </p:sp>
    </p:spTree>
    <p:extLst>
      <p:ext uri="{BB962C8B-B14F-4D97-AF65-F5344CB8AC3E}">
        <p14:creationId xmlns:p14="http://schemas.microsoft.com/office/powerpoint/2010/main" val="40227352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2"/>
        <p:cNvGrpSpPr/>
        <p:nvPr/>
      </p:nvGrpSpPr>
      <p:grpSpPr>
        <a:xfrm>
          <a:off x="0" y="0"/>
          <a:ext cx="0" cy="0"/>
          <a:chOff x="0" y="0"/>
          <a:chExt cx="0" cy="0"/>
        </a:xfrm>
      </p:grpSpPr>
      <p:sp>
        <p:nvSpPr>
          <p:cNvPr id="1303" name="Google Shape;1303;g84bd4fa415_0_0:notes"/>
          <p:cNvSpPr txBox="1">
            <a:spLocks noGrp="1"/>
          </p:cNvSpPr>
          <p:nvPr>
            <p:ph type="body" idx="1"/>
          </p:nvPr>
        </p:nvSpPr>
        <p:spPr>
          <a:xfrm>
            <a:off x="710248" y="4518204"/>
            <a:ext cx="5681980" cy="3696866"/>
          </a:xfrm>
          <a:prstGeom prst="rect">
            <a:avLst/>
          </a:prstGeom>
          <a:noFill/>
          <a:ln>
            <a:noFill/>
          </a:ln>
        </p:spPr>
        <p:txBody>
          <a:bodyPr spcFirstLastPara="1" wrap="square" lIns="94200" tIns="47075" rIns="94200" bIns="47075" anchor="t" anchorCtr="0">
            <a:noAutofit/>
          </a:bodyPr>
          <a:lstStyle/>
          <a:p>
            <a:pPr marL="0" lvl="0" indent="0" algn="l" rtl="0">
              <a:lnSpc>
                <a:spcPct val="115000"/>
              </a:lnSpc>
              <a:spcBef>
                <a:spcPts val="0"/>
              </a:spcBef>
              <a:spcAft>
                <a:spcPts val="0"/>
              </a:spcAft>
              <a:buSzPts val="1400"/>
              <a:buNone/>
            </a:pPr>
            <a:r>
              <a:rPr lang="en-US" sz="1100" b="1" dirty="0">
                <a:solidFill>
                  <a:srgbClr val="201F1E"/>
                </a:solidFill>
                <a:latin typeface="Verdana" panose="020B0604030504040204" pitchFamily="34" charset="0"/>
                <a:ea typeface="Verdana" panose="020B0604030504040204" pitchFamily="34" charset="0"/>
              </a:rPr>
              <a:t>Suggested speaker notes:</a:t>
            </a:r>
          </a:p>
          <a:p>
            <a:pPr marL="0" lvl="0" indent="0" algn="l" rtl="0">
              <a:lnSpc>
                <a:spcPct val="115000"/>
              </a:lnSpc>
              <a:spcBef>
                <a:spcPts val="0"/>
              </a:spcBef>
              <a:spcAft>
                <a:spcPts val="0"/>
              </a:spcAft>
              <a:buSzPts val="1400"/>
              <a:buNone/>
            </a:pPr>
            <a:r>
              <a:rPr lang="en-US" sz="1100" b="0" dirty="0">
                <a:solidFill>
                  <a:srgbClr val="201F1E"/>
                </a:solidFill>
                <a:latin typeface="Verdana" panose="020B0604030504040204" pitchFamily="34" charset="0"/>
                <a:ea typeface="Verdana" panose="020B0604030504040204" pitchFamily="34" charset="0"/>
              </a:rPr>
              <a:t>Time in a garden can also provide positive experiences and growth for children and caregivers.</a:t>
            </a:r>
          </a:p>
          <a:p>
            <a:pPr marL="0" lvl="0" indent="0" algn="l" rtl="0">
              <a:lnSpc>
                <a:spcPct val="115000"/>
              </a:lnSpc>
              <a:spcBef>
                <a:spcPts val="0"/>
              </a:spcBef>
              <a:spcAft>
                <a:spcPts val="0"/>
              </a:spcAft>
              <a:buSzPts val="1400"/>
              <a:buNone/>
            </a:pPr>
            <a:endParaRPr lang="en-US" sz="1100" b="1" dirty="0">
              <a:solidFill>
                <a:srgbClr val="201F1E"/>
              </a:solidFill>
              <a:latin typeface="Verdana" panose="020B0604030504040204" pitchFamily="34" charset="0"/>
              <a:ea typeface="Verdana" panose="020B0604030504040204" pitchFamily="34" charset="0"/>
            </a:endParaRPr>
          </a:p>
          <a:p>
            <a:pPr marL="0" lvl="0" indent="0" algn="l" rtl="0">
              <a:lnSpc>
                <a:spcPct val="115000"/>
              </a:lnSpc>
              <a:spcBef>
                <a:spcPts val="0"/>
              </a:spcBef>
              <a:spcAft>
                <a:spcPts val="0"/>
              </a:spcAft>
              <a:buSzPts val="1400"/>
              <a:buNone/>
            </a:pPr>
            <a:r>
              <a:rPr lang="en-US" sz="1100" dirty="0">
                <a:solidFill>
                  <a:srgbClr val="201F1E"/>
                </a:solidFill>
                <a:latin typeface="Verdana" panose="020B0604030504040204" pitchFamily="34" charset="0"/>
                <a:ea typeface="Verdana" panose="020B0604030504040204" pitchFamily="34" charset="0"/>
              </a:rPr>
              <a:t>For staff, gardening offers a chance to learn new skills or strengthen existing ones that support both personal and professional development. Staff may build confidence in growing fruits and vegetables and carry these skills beyond the program into their homes, where they can share fresh foods and healthy habits with family and friends.​</a:t>
            </a:r>
          </a:p>
          <a:p>
            <a:pPr marL="0" lvl="0" indent="0" algn="l" rtl="0">
              <a:lnSpc>
                <a:spcPct val="115000"/>
              </a:lnSpc>
              <a:spcBef>
                <a:spcPts val="0"/>
              </a:spcBef>
              <a:spcAft>
                <a:spcPts val="0"/>
              </a:spcAft>
              <a:buSzPts val="1400"/>
              <a:buNone/>
            </a:pPr>
            <a:endParaRPr lang="en-US" sz="1100" dirty="0">
              <a:solidFill>
                <a:srgbClr val="201F1E"/>
              </a:solidFill>
              <a:latin typeface="Verdana" panose="020B0604030504040204" pitchFamily="34" charset="0"/>
              <a:ea typeface="Verdana" panose="020B0604030504040204" pitchFamily="34" charset="0"/>
            </a:endParaRPr>
          </a:p>
          <a:p>
            <a:pPr marL="0" lvl="0" indent="0" algn="l" rtl="0">
              <a:lnSpc>
                <a:spcPct val="115000"/>
              </a:lnSpc>
              <a:spcBef>
                <a:spcPts val="0"/>
              </a:spcBef>
              <a:spcAft>
                <a:spcPts val="0"/>
              </a:spcAft>
              <a:buSzPts val="1400"/>
              <a:buNone/>
            </a:pPr>
            <a:r>
              <a:rPr lang="en-US" sz="1100" dirty="0">
                <a:solidFill>
                  <a:srgbClr val="201F1E"/>
                </a:solidFill>
                <a:latin typeface="Verdana" panose="020B0604030504040204" pitchFamily="34" charset="0"/>
                <a:ea typeface="Verdana" panose="020B0604030504040204" pitchFamily="34" charset="0"/>
              </a:rPr>
              <a:t>For children, hands-on gardening experiences support learning about fruits, vegetables, and herbs while building understanding of plant growth cycles and the impact of weather—key STEM concepts. Gardens also allow children to observe foods served at meals and snacks as they grow, sparking curiosity and increasing willingness to try new fruits and vegetables.</a:t>
            </a:r>
            <a:endParaRPr lang="en-US" sz="1100" b="1" dirty="0">
              <a:solidFill>
                <a:srgbClr val="201F1E"/>
              </a:solidFill>
              <a:latin typeface="Verdana" panose="020B0604030504040204" pitchFamily="34" charset="0"/>
              <a:ea typeface="Verdana" panose="020B0604030504040204" pitchFamily="34" charset="0"/>
              <a:cs typeface="Tahoma"/>
              <a:sym typeface="Tahoma"/>
            </a:endParaRPr>
          </a:p>
          <a:p>
            <a:pPr marL="0" lvl="0" indent="0" algn="l" rtl="0">
              <a:lnSpc>
                <a:spcPct val="115000"/>
              </a:lnSpc>
              <a:spcBef>
                <a:spcPts val="0"/>
              </a:spcBef>
              <a:spcAft>
                <a:spcPts val="0"/>
              </a:spcAft>
              <a:buSzPts val="1400"/>
              <a:buNone/>
            </a:pPr>
            <a:endParaRPr lang="en-US" sz="1100" b="1" dirty="0">
              <a:solidFill>
                <a:srgbClr val="201F1E"/>
              </a:solidFill>
              <a:latin typeface="Verdana" panose="020B0604030504040204" pitchFamily="34" charset="0"/>
              <a:ea typeface="Verdana" panose="020B0604030504040204" pitchFamily="34" charset="0"/>
              <a:cs typeface="Tahoma"/>
              <a:sym typeface="Tahoma"/>
            </a:endParaRPr>
          </a:p>
          <a:p>
            <a:pPr marL="0" lvl="0" indent="0" algn="l" rtl="0">
              <a:lnSpc>
                <a:spcPct val="115000"/>
              </a:lnSpc>
              <a:spcBef>
                <a:spcPts val="0"/>
              </a:spcBef>
              <a:spcAft>
                <a:spcPts val="0"/>
              </a:spcAft>
              <a:buSzPts val="1400"/>
              <a:buNone/>
            </a:pPr>
            <a:r>
              <a:rPr lang="en-US" sz="1100" b="1" i="1" dirty="0">
                <a:solidFill>
                  <a:srgbClr val="201F1E"/>
                </a:solidFill>
                <a:latin typeface="Verdana" panose="020B0604030504040204" pitchFamily="34" charset="0"/>
                <a:ea typeface="Verdana" panose="020B0604030504040204" pitchFamily="34" charset="0"/>
                <a:cs typeface="Tahoma"/>
                <a:sym typeface="Tahoma"/>
              </a:rPr>
              <a:t>Optional large group discussion:</a:t>
            </a:r>
          </a:p>
          <a:p>
            <a:pPr marL="0" lvl="0" indent="0" algn="l" rtl="0">
              <a:lnSpc>
                <a:spcPct val="115000"/>
              </a:lnSpc>
              <a:spcBef>
                <a:spcPts val="0"/>
              </a:spcBef>
              <a:spcAft>
                <a:spcPts val="0"/>
              </a:spcAft>
              <a:buSzPts val="1400"/>
              <a:buNone/>
            </a:pPr>
            <a:r>
              <a:rPr lang="en-US" sz="1100" dirty="0">
                <a:solidFill>
                  <a:srgbClr val="201F1E"/>
                </a:solidFill>
                <a:latin typeface="Verdana" panose="020B0604030504040204" pitchFamily="34" charset="0"/>
                <a:ea typeface="Verdana" panose="020B0604030504040204" pitchFamily="34" charset="0"/>
                <a:cs typeface="Tahoma"/>
                <a:sym typeface="Tahoma"/>
              </a:rPr>
              <a:t>What benefits do you experience from being outdoors or working in a garden?</a:t>
            </a:r>
          </a:p>
          <a:p>
            <a:pPr marL="0" lvl="0" indent="0" algn="l" rtl="0">
              <a:lnSpc>
                <a:spcPct val="115000"/>
              </a:lnSpc>
              <a:spcBef>
                <a:spcPts val="0"/>
              </a:spcBef>
              <a:spcAft>
                <a:spcPts val="0"/>
              </a:spcAft>
              <a:buSzPts val="1400"/>
              <a:buNone/>
            </a:pPr>
            <a:endParaRPr lang="en-US" sz="1100" dirty="0">
              <a:solidFill>
                <a:srgbClr val="201F1E"/>
              </a:solidFill>
              <a:latin typeface="Verdana" panose="020B0604030504040204" pitchFamily="34" charset="0"/>
              <a:ea typeface="Verdana" panose="020B0604030504040204" pitchFamily="34" charset="0"/>
              <a:cs typeface="Tahoma"/>
              <a:sym typeface="Tahoma"/>
            </a:endParaRPr>
          </a:p>
          <a:p>
            <a:pPr marL="0" lvl="0" indent="0" algn="l" rtl="0">
              <a:lnSpc>
                <a:spcPct val="115000"/>
              </a:lnSpc>
              <a:spcBef>
                <a:spcPts val="0"/>
              </a:spcBef>
              <a:spcAft>
                <a:spcPts val="0"/>
              </a:spcAft>
              <a:buSzPts val="1400"/>
              <a:buNone/>
            </a:pPr>
            <a:r>
              <a:rPr lang="en-US" sz="1100" dirty="0">
                <a:solidFill>
                  <a:srgbClr val="201F1E"/>
                </a:solidFill>
                <a:latin typeface="Verdana" panose="020B0604030504040204" pitchFamily="34" charset="0"/>
                <a:ea typeface="Verdana" panose="020B0604030504040204" pitchFamily="34" charset="0"/>
                <a:cs typeface="Tahoma"/>
                <a:sym typeface="Tahoma"/>
              </a:rPr>
              <a:t>Image: Microsoft Co-Pilot</a:t>
            </a:r>
            <a:endParaRPr lang="en-US" sz="1100" dirty="0">
              <a:latin typeface="Verdana" panose="020B0604030504040204" pitchFamily="34" charset="0"/>
              <a:ea typeface="Verdana" panose="020B0604030504040204" pitchFamily="34" charset="0"/>
              <a:cs typeface="Tahoma"/>
              <a:sym typeface="Tahoma"/>
            </a:endParaRPr>
          </a:p>
        </p:txBody>
      </p:sp>
      <p:sp>
        <p:nvSpPr>
          <p:cNvPr id="1304" name="Google Shape;1304;g84bd4fa415_0_0: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pPr algn="l" rtl="0" fontAlgn="base"/>
            <a:r>
              <a:rPr lang="en-US" sz="1100" b="1" i="0" dirty="0">
                <a:solidFill>
                  <a:srgbClr val="444444"/>
                </a:solidFill>
                <a:effectLst/>
                <a:highlight>
                  <a:srgbClr val="F5F5F5"/>
                </a:highlight>
                <a:latin typeface="Verdana" panose="020B0604030504040204" pitchFamily="34" charset="0"/>
                <a:ea typeface="Verdana" panose="020B0604030504040204" pitchFamily="34" charset="0"/>
              </a:rPr>
              <a:t>Trainer notes:​</a:t>
            </a:r>
          </a:p>
          <a:p>
            <a:r>
              <a:rPr lang="en-US" sz="1100" dirty="0">
                <a:latin typeface="Verdana" panose="020B0604030504040204" pitchFamily="34" charset="0"/>
                <a:ea typeface="Verdana" panose="020B0604030504040204" pitchFamily="34" charset="0"/>
              </a:rPr>
              <a:t>This break uses a children’s book to encourage movement. Participants are challenged to move as able when they hear the key words </a:t>
            </a:r>
            <a:r>
              <a:rPr lang="en-US" sz="1100" u="sng" dirty="0">
                <a:latin typeface="Verdana" panose="020B0604030504040204" pitchFamily="34" charset="0"/>
                <a:ea typeface="Verdana" panose="020B0604030504040204" pitchFamily="34" charset="0"/>
              </a:rPr>
              <a:t>Up</a:t>
            </a:r>
            <a:r>
              <a:rPr lang="en-US" sz="1100" dirty="0">
                <a:latin typeface="Verdana" panose="020B0604030504040204" pitchFamily="34" charset="0"/>
                <a:ea typeface="Verdana" panose="020B0604030504040204" pitchFamily="34" charset="0"/>
              </a:rPr>
              <a:t>, </a:t>
            </a:r>
            <a:r>
              <a:rPr lang="en-US" sz="1100" u="sng" dirty="0">
                <a:latin typeface="Verdana" panose="020B0604030504040204" pitchFamily="34" charset="0"/>
                <a:ea typeface="Verdana" panose="020B0604030504040204" pitchFamily="34" charset="0"/>
              </a:rPr>
              <a:t>Down</a:t>
            </a:r>
            <a:r>
              <a:rPr lang="en-US" sz="1100" dirty="0">
                <a:latin typeface="Verdana" panose="020B0604030504040204" pitchFamily="34" charset="0"/>
                <a:ea typeface="Verdana" panose="020B0604030504040204" pitchFamily="34" charset="0"/>
              </a:rPr>
              <a:t>, and </a:t>
            </a:r>
            <a:r>
              <a:rPr lang="en-US" sz="1100" u="sng" dirty="0">
                <a:latin typeface="Verdana" panose="020B0604030504040204" pitchFamily="34" charset="0"/>
                <a:ea typeface="Verdana" panose="020B0604030504040204" pitchFamily="34" charset="0"/>
              </a:rPr>
              <a:t>Around</a:t>
            </a:r>
          </a:p>
          <a:p>
            <a:r>
              <a:rPr lang="en-US" sz="1100" dirty="0">
                <a:latin typeface="Verdana" panose="020B0604030504040204" pitchFamily="34" charset="0"/>
                <a:ea typeface="Verdana" panose="020B0604030504040204" pitchFamily="34" charset="0"/>
              </a:rPr>
              <a:t>The trainer demonstrates each movement before starting the video, and participants are encouraged to join in with the demonstration to ‘practice’ the movements.</a:t>
            </a:r>
          </a:p>
          <a:p>
            <a:endParaRPr lang="en-US" sz="1100" dirty="0">
              <a:latin typeface="Verdana" panose="020B0604030504040204" pitchFamily="34" charset="0"/>
              <a:ea typeface="Verdana" panose="020B0604030504040204" pitchFamily="34" charset="0"/>
            </a:endParaRPr>
          </a:p>
          <a:p>
            <a:r>
              <a:rPr lang="en-US" sz="1100" dirty="0">
                <a:latin typeface="Verdana" panose="020B0604030504040204" pitchFamily="34" charset="0"/>
                <a:ea typeface="Verdana" panose="020B0604030504040204" pitchFamily="34" charset="0"/>
              </a:rPr>
              <a:t>The video is 1:18 in length and is embedded in the slide. The link is </a:t>
            </a:r>
            <a:r>
              <a:rPr lang="en-US" sz="1100" u="sng" kern="1200" dirty="0">
                <a:solidFill>
                  <a:schemeClr val="tx1"/>
                </a:solidFill>
                <a:effectLst/>
                <a:latin typeface="Verdana" panose="020B0604030504040204" pitchFamily="34" charset="0"/>
                <a:ea typeface="Verdana" panose="020B0604030504040204" pitchFamily="34" charset="0"/>
                <a:cs typeface="+mn-cs"/>
              </a:rPr>
              <a:t>https://www.youtube.com/watch?v=ESSdklflEIE</a:t>
            </a:r>
            <a:endParaRPr lang="en-US" sz="1100" dirty="0">
              <a:latin typeface="Verdana" panose="020B0604030504040204" pitchFamily="34" charset="0"/>
              <a:ea typeface="Verdana" panose="020B0604030504040204" pitchFamily="34" charset="0"/>
            </a:endParaRPr>
          </a:p>
          <a:p>
            <a:pPr algn="l" rtl="0" fontAlgn="base"/>
            <a:endParaRPr lang="en-US" sz="1100" b="1" i="0" dirty="0">
              <a:solidFill>
                <a:srgbClr val="444444"/>
              </a:solidFill>
              <a:effectLst/>
              <a:highlight>
                <a:srgbClr val="F5F5F5"/>
              </a:highlight>
              <a:latin typeface="Verdana" panose="020B0604030504040204" pitchFamily="34" charset="0"/>
              <a:ea typeface="Verdana" panose="020B0604030504040204" pitchFamily="34" charset="0"/>
            </a:endParaRPr>
          </a:p>
          <a:p>
            <a:pPr algn="l" rtl="0" fontAlgn="base"/>
            <a:r>
              <a:rPr lang="en-US" sz="1100" b="1" i="0" dirty="0">
                <a:solidFill>
                  <a:srgbClr val="444444"/>
                </a:solidFill>
                <a:effectLst/>
                <a:highlight>
                  <a:srgbClr val="F5F5F5"/>
                </a:highlight>
                <a:latin typeface="Verdana" panose="020B0604030504040204" pitchFamily="34" charset="0"/>
                <a:ea typeface="Verdana" panose="020B0604030504040204" pitchFamily="34" charset="0"/>
              </a:rPr>
              <a:t>Speaker notes:</a:t>
            </a:r>
          </a:p>
          <a:p>
            <a:pPr algn="l" rtl="0" fontAlgn="base"/>
            <a:r>
              <a:rPr lang="en-US" sz="1100" b="0" i="0" dirty="0">
                <a:solidFill>
                  <a:srgbClr val="444444"/>
                </a:solidFill>
                <a:effectLst/>
                <a:highlight>
                  <a:srgbClr val="F5F5F5"/>
                </a:highlight>
                <a:latin typeface="Verdana" panose="020B0604030504040204" pitchFamily="34" charset="0"/>
                <a:ea typeface="Verdana" panose="020B0604030504040204" pitchFamily="34" charset="0"/>
              </a:rPr>
              <a:t>Before we move to the next objective, we have a movement break. Children’s books can be used to encourage movement and learn about gardens and food. For this activity, I invite you to stand. This activity can be adjusted to be done seated.</a:t>
            </a:r>
          </a:p>
          <a:p>
            <a:pPr algn="l" rtl="0" fontAlgn="base"/>
            <a:endParaRPr lang="en-US" sz="1100" b="0" i="0" dirty="0">
              <a:solidFill>
                <a:srgbClr val="444444"/>
              </a:solidFill>
              <a:effectLst/>
              <a:highlight>
                <a:srgbClr val="F5F5F5"/>
              </a:highlight>
              <a:latin typeface="Verdana" panose="020B0604030504040204" pitchFamily="34" charset="0"/>
              <a:ea typeface="Verdana" panose="020B0604030504040204" pitchFamily="34" charset="0"/>
            </a:endParaRPr>
          </a:p>
          <a:p>
            <a:pPr algn="l" rtl="0" fontAlgn="base"/>
            <a:r>
              <a:rPr lang="en-US" sz="1100" b="0" i="0" dirty="0">
                <a:solidFill>
                  <a:srgbClr val="444444"/>
                </a:solidFill>
                <a:effectLst/>
                <a:highlight>
                  <a:srgbClr val="F5F5F5"/>
                </a:highlight>
                <a:latin typeface="Verdana" panose="020B0604030504040204" pitchFamily="34" charset="0"/>
                <a:ea typeface="Verdana" panose="020B0604030504040204" pitchFamily="34" charset="0"/>
              </a:rPr>
              <a:t>Each time we hear key words in the story we will do a specific movement. I invite you to move with me as I demonstrate.</a:t>
            </a:r>
          </a:p>
          <a:p>
            <a:pPr algn="l" rtl="0" fontAlgn="base"/>
            <a:r>
              <a:rPr lang="en-US" sz="1100" b="0" i="0" dirty="0">
                <a:solidFill>
                  <a:srgbClr val="444444"/>
                </a:solidFill>
                <a:effectLst/>
                <a:highlight>
                  <a:srgbClr val="F5F5F5"/>
                </a:highlight>
                <a:latin typeface="Verdana" panose="020B0604030504040204" pitchFamily="34" charset="0"/>
                <a:ea typeface="Verdana" panose="020B0604030504040204" pitchFamily="34" charset="0"/>
              </a:rPr>
              <a:t>When we hear the word “UP”, we will r</a:t>
            </a:r>
            <a:r>
              <a:rPr lang="en-US" sz="1100" dirty="0">
                <a:latin typeface="Verdana" panose="020B0604030504040204" pitchFamily="34" charset="0"/>
                <a:ea typeface="Verdana" panose="020B0604030504040204" pitchFamily="34" charset="0"/>
              </a:rPr>
              <a:t>each up high and stand on our tiptoes, as able. Seated participants reach and stretch up high with their arms.</a:t>
            </a:r>
          </a:p>
          <a:p>
            <a:r>
              <a:rPr lang="en-US" sz="1100" dirty="0">
                <a:latin typeface="Verdana" panose="020B0604030504040204" pitchFamily="34" charset="0"/>
                <a:ea typeface="Verdana" panose="020B0604030504040204" pitchFamily="34" charset="0"/>
              </a:rPr>
              <a:t>When we hear the word “DOWN”- We will bend at the waist and reach toward the ground. Seated participants will bend to one side and reach toward the ground </a:t>
            </a:r>
          </a:p>
          <a:p>
            <a:r>
              <a:rPr lang="en-US" sz="1100" dirty="0">
                <a:latin typeface="Verdana" panose="020B0604030504040204" pitchFamily="34" charset="0"/>
                <a:ea typeface="Verdana" panose="020B0604030504040204" pitchFamily="34" charset="0"/>
              </a:rPr>
              <a:t>When we hear the word “AROUND”- Standing and seated participants swing the arms to the right and left turning their torso. </a:t>
            </a:r>
          </a:p>
          <a:p>
            <a:endParaRPr lang="en-US" sz="1100" dirty="0">
              <a:latin typeface="Verdana" panose="020B0604030504040204" pitchFamily="34" charset="0"/>
              <a:ea typeface="Verdana" panose="020B0604030504040204" pitchFamily="34" charset="0"/>
            </a:endParaRPr>
          </a:p>
          <a:p>
            <a:r>
              <a:rPr lang="en-US" sz="1100" b="1" i="1" dirty="0">
                <a:latin typeface="Verdana" panose="020B0604030504040204" pitchFamily="34" charset="0"/>
                <a:ea typeface="Verdana" panose="020B0604030504040204" pitchFamily="34" charset="0"/>
              </a:rPr>
              <a:t>Optional discussion questions:</a:t>
            </a:r>
          </a:p>
          <a:p>
            <a:r>
              <a:rPr lang="en-US" sz="1100" dirty="0">
                <a:latin typeface="Verdana" panose="020B0604030504040204" pitchFamily="34" charset="0"/>
                <a:ea typeface="Verdana" panose="020B0604030504040204" pitchFamily="34" charset="0"/>
              </a:rPr>
              <a:t>What are other movements you might lead the children to do on the cued words?</a:t>
            </a:r>
          </a:p>
          <a:p>
            <a:r>
              <a:rPr lang="en-US" sz="1100" dirty="0">
                <a:latin typeface="Verdana" panose="020B0604030504040204" pitchFamily="34" charset="0"/>
                <a:ea typeface="Verdana" panose="020B0604030504040204" pitchFamily="34" charset="0"/>
              </a:rPr>
              <a:t>What did you notice in the illustrations of the book? </a:t>
            </a:r>
          </a:p>
          <a:p>
            <a:r>
              <a:rPr lang="en-US" sz="1100" dirty="0">
                <a:latin typeface="Verdana" panose="020B0604030504040204" pitchFamily="34" charset="0"/>
                <a:ea typeface="Verdana" panose="020B0604030504040204" pitchFamily="34" charset="0"/>
              </a:rPr>
              <a:t>What concepts about food and gardening are children hearing in the story?</a:t>
            </a:r>
          </a:p>
          <a:p>
            <a:r>
              <a:rPr lang="en-US" sz="1100" b="0" u="none" strike="noStrike" dirty="0">
                <a:latin typeface="Verdana" panose="020B0604030504040204" pitchFamily="34" charset="0"/>
                <a:ea typeface="Verdana" panose="020B0604030504040204" pitchFamily="34" charset="0"/>
              </a:rPr>
              <a:t>How could this activity be adapted for different ages and abilities?</a:t>
            </a:r>
            <a:endParaRPr lang="en-US" sz="1100" b="0" u="none" strike="sngStrike" dirty="0">
              <a:latin typeface="Verdana" panose="020B0604030504040204" pitchFamily="34" charset="0"/>
              <a:ea typeface="Verdana" panose="020B0604030504040204" pitchFamily="34" charset="0"/>
            </a:endParaRPr>
          </a:p>
          <a:p>
            <a:endParaRPr lang="en-US" dirty="0">
              <a:latin typeface="Verdana" panose="020B0604030504040204" pitchFamily="34" charset="0"/>
            </a:endParaRPr>
          </a:p>
        </p:txBody>
      </p:sp>
    </p:spTree>
    <p:extLst>
      <p:ext uri="{BB962C8B-B14F-4D97-AF65-F5344CB8AC3E}">
        <p14:creationId xmlns:p14="http://schemas.microsoft.com/office/powerpoint/2010/main" val="2178379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baseline="0" dirty="0">
                <a:latin typeface="Verdana" panose="020B0604030504040204" pitchFamily="34" charset="0"/>
              </a:rPr>
              <a:t>Suggested Speaker Notes:</a:t>
            </a:r>
          </a:p>
          <a:p>
            <a:r>
              <a:rPr lang="en-US" sz="1100" b="0" baseline="0" dirty="0">
                <a:latin typeface="Verdana" panose="020B0604030504040204" pitchFamily="34" charset="0"/>
              </a:rPr>
              <a:t>Children’s books on topics related to food, farming, nutrition, and gardens offer rich opportunities to expand a child’s vocabulary and understanding of how food is grown. These books can also provide opportunities for movement. Actively engaging children by encouraging movement can help maintain interest in the story. Adults can pause as they read the story, comment on the images, and suggest children move in a manner from the story. This movement might be climbing a ladder against the apple tree, stomping in boots through the snow, or the child’s interpretation of how an animal moves. Children can practice skills, such as balancing, as they reach to pick cherries or lifting as they pretend to lift a shovel of heavy soil. They can imagine using tools, harvesting food, or imitating movements of insects or farm animals. </a:t>
            </a:r>
          </a:p>
          <a:p>
            <a:endParaRPr lang="en-US" sz="1100" b="0" baseline="0" dirty="0">
              <a:latin typeface="Verdana" panose="020B0604030504040204" pitchFamily="34" charset="0"/>
            </a:endParaRPr>
          </a:p>
          <a:p>
            <a:r>
              <a:rPr lang="en-US" sz="1100" b="0" baseline="0" dirty="0">
                <a:latin typeface="Verdana" panose="020B0604030504040204" pitchFamily="34" charset="0"/>
              </a:rPr>
              <a:t>Six titles that could be used for movement are listed on the slide. Links to a booklist with additional gardening titles are found in the participant handout.</a:t>
            </a:r>
          </a:p>
          <a:p>
            <a:endParaRPr lang="en-US" sz="1100" b="1" baseline="0" dirty="0">
              <a:latin typeface="Verdana" panose="020B0604030504040204" pitchFamily="34" charset="0"/>
            </a:endParaRPr>
          </a:p>
          <a:p>
            <a:r>
              <a:rPr lang="en-US" sz="1100" b="1" baseline="0" dirty="0">
                <a:latin typeface="Verdana" panose="020B0604030504040204" pitchFamily="34" charset="0"/>
              </a:rPr>
              <a:t>Trainer notes:​</a:t>
            </a:r>
          </a:p>
          <a:p>
            <a:r>
              <a:rPr lang="en-US" sz="1100" baseline="0" dirty="0">
                <a:solidFill>
                  <a:srgbClr val="000000"/>
                </a:solidFill>
                <a:latin typeface="Verdana" panose="020B0604030504040204" pitchFamily="34" charset="0"/>
              </a:rPr>
              <a:t>The participant handout has links to a 7-page list of children’s books developed by Mass Audubon, a nature-based conservation organization in New England. This list was developed in 2024 and has books grouped by 17 subjects, including composting, cultural cooking, food insecurity, dietary choices, farming, and urban gardens. https://www.communityclinicalconnections.com/wp-content/themes/cccph/assets/downloads/2024/07/Farm_to_ECE_Children's_book_list.pdf </a:t>
            </a:r>
          </a:p>
          <a:p>
            <a:r>
              <a:rPr lang="en-US" sz="1100" baseline="0" dirty="0">
                <a:solidFill>
                  <a:srgbClr val="000000"/>
                </a:solidFill>
                <a:latin typeface="Verdana" panose="020B0604030504040204" pitchFamily="34" charset="0"/>
              </a:rPr>
              <a:t>Consider printing and passing this list around during your session to allow participants to see the resource.​</a:t>
            </a:r>
          </a:p>
          <a:p>
            <a:endParaRPr lang="en-US" sz="1100" baseline="0" dirty="0">
              <a:solidFill>
                <a:srgbClr val="000000"/>
              </a:solidFill>
              <a:latin typeface="Verdana" panose="020B0604030504040204" pitchFamily="34" charset="0"/>
            </a:endParaRPr>
          </a:p>
          <a:p>
            <a:r>
              <a:rPr lang="en-US" sz="1100" baseline="0" dirty="0">
                <a:solidFill>
                  <a:srgbClr val="000000"/>
                </a:solidFill>
                <a:latin typeface="Verdana" panose="020B0604030504040204" pitchFamily="34" charset="0"/>
              </a:rPr>
              <a:t>Additional book lists you may want to share include the link to the search tool developed by Growing Minds. https://growing-minds.org/childrens-literature/ ​</a:t>
            </a:r>
          </a:p>
          <a:p>
            <a:endParaRPr lang="en-US" sz="1100" baseline="0" dirty="0">
              <a:solidFill>
                <a:srgbClr val="000000"/>
              </a:solidFill>
              <a:latin typeface="Verdana" panose="020B0604030504040204" pitchFamily="34" charset="0"/>
            </a:endParaRPr>
          </a:p>
          <a:p>
            <a:r>
              <a:rPr lang="en-US" sz="1100" baseline="0" dirty="0">
                <a:solidFill>
                  <a:srgbClr val="000000"/>
                </a:solidFill>
                <a:latin typeface="Verdana" panose="020B0604030504040204" pitchFamily="34" charset="0"/>
              </a:rPr>
              <a:t>The Junior Master Gardener Program and the American Horticultural Society have a shorter list of titles through the “Growing Good Kids – Excellence in Children’s Literature Awards” Program. https://jmgkids.us/bookawards​</a:t>
            </a:r>
          </a:p>
        </p:txBody>
      </p:sp>
    </p:spTree>
    <p:extLst>
      <p:ext uri="{BB962C8B-B14F-4D97-AF65-F5344CB8AC3E}">
        <p14:creationId xmlns:p14="http://schemas.microsoft.com/office/powerpoint/2010/main" val="17486352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A386D-20EB-1784-598F-D2D54E4156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387996-C7E6-BCAD-57C8-453106F738A5}"/>
              </a:ext>
            </a:extLst>
          </p:cNvPr>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3F594F59-694B-4D54-513A-AC6B3CAFAE62}"/>
              </a:ext>
            </a:extLst>
          </p:cNvPr>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p>
          <a:p>
            <a:r>
              <a:rPr lang="en-US" sz="1100" b="0" i="0" u="none" strike="noStrike" kern="1200" dirty="0">
                <a:solidFill>
                  <a:schemeClr val="tx1"/>
                </a:solidFill>
                <a:effectLst/>
                <a:latin typeface="Verdana" panose="020B0604030504040204" pitchFamily="34" charset="0"/>
                <a:ea typeface="Verdana" panose="020B0604030504040204" pitchFamily="34" charset="0"/>
                <a:cs typeface="+mn-cs"/>
              </a:rPr>
              <a:t>Gardening is one strategy shown to increase physical activity in early childhood education settings. Many young children in the U.S. are not getting enough physical activity each day, and early childhood is a critical time to help children build a love of movement, active play, and confidence in their bodies.</a:t>
            </a:r>
          </a:p>
          <a:p>
            <a:r>
              <a:rPr lang="en-US" sz="1100" b="0" dirty="0">
                <a:latin typeface="Verdana" panose="020B0604030504040204" pitchFamily="34" charset="0"/>
                <a:ea typeface="Verdana" panose="020B0604030504040204" pitchFamily="34" charset="0"/>
              </a:rPr>
              <a:t>Before we start with activities lets discuss some background information on the development of motor skills. Those of you who have attended a PALS session may recognize this content.</a:t>
            </a:r>
            <a:r>
              <a:rPr lang="en-US" sz="1100" b="0" i="0" u="none" strike="noStrike" kern="1200" dirty="0">
                <a:solidFill>
                  <a:schemeClr val="tx1"/>
                </a:solidFill>
                <a:effectLst/>
                <a:latin typeface="Verdana" panose="020B0604030504040204" pitchFamily="34" charset="0"/>
                <a:ea typeface="Verdana" panose="020B0604030504040204" pitchFamily="34" charset="0"/>
                <a:cs typeface="+mn-cs"/>
              </a:rPr>
              <a:t> </a:t>
            </a:r>
            <a:endParaRPr lang="en-US" sz="1100" b="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05783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C4500-22A2-CDC2-1DDB-1443D4CB04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949C4A-242A-5C91-4E34-0B28652BB080}"/>
              </a:ext>
            </a:extLst>
          </p:cNvPr>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550DE3AC-CC4F-848D-70DD-3FC64BCFFB5A}"/>
              </a:ext>
            </a:extLst>
          </p:cNvPr>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rPr>
              <a:t>Suggested speaker notes:</a:t>
            </a:r>
          </a:p>
          <a:p>
            <a:r>
              <a:rPr lang="en-US" sz="1100" dirty="0">
                <a:latin typeface="Verdana" panose="020B0604030504040204" pitchFamily="34" charset="0"/>
              </a:rPr>
              <a:t>Motor development is the process through which we learn to move and learn to control movement. Starting at birth infants begin to develop movement skills.</a:t>
            </a:r>
          </a:p>
          <a:p>
            <a:r>
              <a:rPr lang="en-US" sz="1100" dirty="0">
                <a:latin typeface="Verdana" panose="020B0604030504040204" pitchFamily="34" charset="0"/>
              </a:rPr>
              <a:t>There are two types of motor skills- fine motor and gross motor.</a:t>
            </a:r>
          </a:p>
          <a:p>
            <a:r>
              <a:rPr lang="en-US" sz="1100" b="1" dirty="0">
                <a:latin typeface="Verdana" panose="020B0604030504040204" pitchFamily="34" charset="0"/>
              </a:rPr>
              <a:t>Fine motor skills </a:t>
            </a:r>
            <a:r>
              <a:rPr lang="en-US" sz="1100" dirty="0">
                <a:latin typeface="Verdana" panose="020B0604030504040204" pitchFamily="34" charset="0"/>
              </a:rPr>
              <a:t>involve smaller muscles found in the hands, feet, fingers and toes.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latin typeface="Verdana" panose="020B0604030504040204" pitchFamily="34" charset="0"/>
              </a:rPr>
              <a:t>Fine motor skills include grasping, picking up and dropping objects, and holding something. For example, </a:t>
            </a:r>
            <a:r>
              <a:rPr lang="en-US" sz="1100" dirty="0">
                <a:latin typeface="Verdana" panose="020B0604030504040204" pitchFamily="34" charset="0"/>
              </a:rPr>
              <a:t>whole hand grasping and the pincer grasp are skills used in writing. Children practice the whole-hand grasp when they use a small shovel, spray bottle, or watering can. The pincer grasp is used when picking up small objects such as a seed to plant or sort.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0" i="0" dirty="0">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i="0" dirty="0">
                <a:latin typeface="Verdana" panose="020B0604030504040204" pitchFamily="34" charset="0"/>
              </a:rPr>
              <a:t>Gross motor skills</a:t>
            </a:r>
            <a:r>
              <a:rPr lang="en-US" sz="1100" b="0" i="0" dirty="0">
                <a:latin typeface="Verdana" panose="020B0604030504040204" pitchFamily="34" charset="0"/>
              </a:rPr>
              <a:t> involve larger muscles found in the arms and legs. Gross motor skills in the garden can include pushing a wheelbarrow, lifting plastic pots, or watering cans,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i="1" dirty="0">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Verdana" panose="020B0604030504040204" pitchFamily="34" charset="0"/>
              </a:rPr>
              <a:t>While our session today focuses on the connection between the garden and physical activity and motor development, it is important to note that all developmental domains are interconnected. Acquiring skills in one domain leads to growth in other domains. Consider the toddler who is just walking and now is better able explore and understand their environment (cognitive) and move to interact with peers (social). </a:t>
            </a:r>
          </a:p>
        </p:txBody>
      </p:sp>
    </p:spTree>
    <p:extLst>
      <p:ext uri="{BB962C8B-B14F-4D97-AF65-F5344CB8AC3E}">
        <p14:creationId xmlns:p14="http://schemas.microsoft.com/office/powerpoint/2010/main" val="2449719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3476625"/>
            <a:ext cx="5423452" cy="5208588"/>
          </a:xfrm>
        </p:spPr>
        <p:txBody>
          <a:bodyPr/>
          <a:lstStyle/>
          <a:p>
            <a:pPr>
              <a:lnSpc>
                <a:spcPct val="100000"/>
              </a:lnSpc>
              <a:spcAft>
                <a:spcPts val="300"/>
              </a:spcAft>
            </a:pPr>
            <a:r>
              <a:rPr lang="en-US" sz="1100" b="1" dirty="0">
                <a:latin typeface="Verdana" panose="020B0604030504040204" pitchFamily="34" charset="0"/>
                <a:ea typeface="Verdana" panose="020B0604030504040204" pitchFamily="34" charset="0"/>
              </a:rPr>
              <a:t>Suggested speaker notes:</a:t>
            </a:r>
          </a:p>
          <a:p>
            <a:pPr>
              <a:lnSpc>
                <a:spcPct val="100000"/>
              </a:lnSpc>
              <a:spcAft>
                <a:spcPts val="300"/>
              </a:spcAft>
            </a:pPr>
            <a:r>
              <a:rPr lang="en-US" sz="1100" b="0" dirty="0">
                <a:latin typeface="Verdana" panose="020B0604030504040204" pitchFamily="34" charset="0"/>
                <a:ea typeface="Verdana" panose="020B0604030504040204" pitchFamily="34" charset="0"/>
              </a:rPr>
              <a:t>Movement skills develop on a typical trajectory or path. Skills may develop faster for some children and slower for other children. The Milestone Moment flyers from the CDC provide a guideline for skills to be looking for in children.</a:t>
            </a:r>
          </a:p>
          <a:p>
            <a:pPr>
              <a:lnSpc>
                <a:spcPct val="100000"/>
              </a:lnSpc>
              <a:spcAft>
                <a:spcPts val="300"/>
              </a:spcAft>
            </a:pPr>
            <a:endParaRPr lang="en-US" sz="1100" b="1" dirty="0">
              <a:latin typeface="Verdana" panose="020B0604030504040204" pitchFamily="34" charset="0"/>
              <a:ea typeface="Verdana" panose="020B0604030504040204" pitchFamily="34" charset="0"/>
            </a:endParaRPr>
          </a:p>
          <a:p>
            <a:pPr>
              <a:lnSpc>
                <a:spcPct val="100000"/>
              </a:lnSpc>
              <a:spcAft>
                <a:spcPts val="300"/>
              </a:spcAft>
            </a:pPr>
            <a:r>
              <a:rPr lang="en-US" sz="1100" b="1" dirty="0">
                <a:latin typeface="Verdana" panose="020B0604030504040204" pitchFamily="34" charset="0"/>
                <a:ea typeface="Verdana" panose="020B0604030504040204" pitchFamily="34" charset="0"/>
              </a:rPr>
              <a:t>Fundamental movement skills </a:t>
            </a:r>
            <a:r>
              <a:rPr lang="en-US" sz="1100" dirty="0">
                <a:latin typeface="Verdana" panose="020B0604030504040204" pitchFamily="34" charset="0"/>
                <a:ea typeface="Verdana" panose="020B0604030504040204" pitchFamily="34" charset="0"/>
              </a:rPr>
              <a:t>are the basic movement skills we need daily and for physical activity throughout our lives. Many of these skills typically begin to develop between the ages of 3 and 5 years while control and fluidity progress with experience and practice. Fundamental movement skills are organized into 3 categories:</a:t>
            </a:r>
            <a:endParaRPr lang="en-US" sz="1100" baseline="0" dirty="0">
              <a:latin typeface="Verdana" panose="020B0604030504040204" pitchFamily="34" charset="0"/>
              <a:ea typeface="Verdana" panose="020B0604030504040204" pitchFamily="34" charset="0"/>
            </a:endParaRPr>
          </a:p>
          <a:p>
            <a:pPr marL="171450" indent="-171450">
              <a:lnSpc>
                <a:spcPct val="100000"/>
              </a:lnSpc>
              <a:spcAft>
                <a:spcPts val="300"/>
              </a:spcAft>
              <a:buFont typeface="Arial" panose="020B0604020202020204" pitchFamily="34" charset="0"/>
              <a:buChar char="•"/>
            </a:pPr>
            <a:r>
              <a:rPr lang="en-US" sz="1100" baseline="0" dirty="0">
                <a:latin typeface="Verdana" panose="020B0604030504040204" pitchFamily="34" charset="0"/>
                <a:ea typeface="Verdana" panose="020B0604030504040204" pitchFamily="34" charset="0"/>
              </a:rPr>
              <a:t>We use </a:t>
            </a:r>
            <a:r>
              <a:rPr lang="en-US" sz="1100" b="1" baseline="0" dirty="0">
                <a:latin typeface="Verdana" panose="020B0604030504040204" pitchFamily="34" charset="0"/>
                <a:ea typeface="Verdana" panose="020B0604030504040204" pitchFamily="34" charset="0"/>
              </a:rPr>
              <a:t>locomotor</a:t>
            </a:r>
            <a:r>
              <a:rPr lang="en-US" sz="1100" baseline="0" dirty="0">
                <a:latin typeface="Verdana" panose="020B0604030504040204" pitchFamily="34" charset="0"/>
                <a:ea typeface="Verdana" panose="020B0604030504040204" pitchFamily="34" charset="0"/>
              </a:rPr>
              <a:t> skills to move from place to place.</a:t>
            </a:r>
          </a:p>
          <a:p>
            <a:pPr marL="171450" indent="-171450">
              <a:lnSpc>
                <a:spcPct val="100000"/>
              </a:lnSpc>
              <a:spcAft>
                <a:spcPts val="300"/>
              </a:spcAft>
              <a:buFont typeface="Arial" panose="020B0604020202020204" pitchFamily="34" charset="0"/>
              <a:buChar char="•"/>
            </a:pPr>
            <a:r>
              <a:rPr lang="en-US" sz="1100" baseline="0" dirty="0">
                <a:latin typeface="Verdana" panose="020B0604030504040204" pitchFamily="34" charset="0"/>
                <a:ea typeface="Verdana" panose="020B0604030504040204" pitchFamily="34" charset="0"/>
              </a:rPr>
              <a:t>We use </a:t>
            </a:r>
            <a:r>
              <a:rPr lang="en-US" sz="1100" b="1" baseline="0" dirty="0">
                <a:latin typeface="Verdana" panose="020B0604030504040204" pitchFamily="34" charset="0"/>
                <a:ea typeface="Verdana" panose="020B0604030504040204" pitchFamily="34" charset="0"/>
              </a:rPr>
              <a:t>object control</a:t>
            </a:r>
            <a:r>
              <a:rPr lang="en-US" sz="1100" baseline="0" dirty="0">
                <a:latin typeface="Verdana" panose="020B0604030504040204" pitchFamily="34" charset="0"/>
                <a:ea typeface="Verdana" panose="020B0604030504040204" pitchFamily="34" charset="0"/>
              </a:rPr>
              <a:t> skills to control an object with either our bodies or an instrument such as a bat, glove or stick.</a:t>
            </a:r>
          </a:p>
          <a:p>
            <a:pPr marL="171450" indent="-171450">
              <a:lnSpc>
                <a:spcPct val="100000"/>
              </a:lnSpc>
              <a:spcAft>
                <a:spcPts val="900"/>
              </a:spcAft>
              <a:buFont typeface="Arial" panose="020B0604020202020204" pitchFamily="34" charset="0"/>
              <a:buChar char="•"/>
            </a:pPr>
            <a:r>
              <a:rPr lang="en-US" sz="1100" baseline="0" dirty="0">
                <a:latin typeface="Verdana" panose="020B0604030504040204" pitchFamily="34" charset="0"/>
                <a:ea typeface="Verdana" panose="020B0604030504040204" pitchFamily="34" charset="0"/>
              </a:rPr>
              <a:t>We use </a:t>
            </a:r>
            <a:r>
              <a:rPr lang="en-US" sz="1100" b="1" baseline="0" dirty="0">
                <a:latin typeface="Verdana" panose="020B0604030504040204" pitchFamily="34" charset="0"/>
                <a:ea typeface="Verdana" panose="020B0604030504040204" pitchFamily="34" charset="0"/>
              </a:rPr>
              <a:t>stability</a:t>
            </a:r>
            <a:r>
              <a:rPr lang="en-US" sz="1100" baseline="0" dirty="0">
                <a:latin typeface="Verdana" panose="020B0604030504040204" pitchFamily="34" charset="0"/>
                <a:ea typeface="Verdana" panose="020B0604030504040204" pitchFamily="34" charset="0"/>
              </a:rPr>
              <a:t> to keep our balance when we change position and throughout all daily activities.</a:t>
            </a:r>
            <a:endParaRPr lang="en-US" sz="1100" dirty="0">
              <a:latin typeface="Verdana" panose="020B0604030504040204" pitchFamily="34" charset="0"/>
              <a:ea typeface="Verdana" panose="020B0604030504040204" pitchFamily="34" charset="0"/>
            </a:endParaRPr>
          </a:p>
          <a:p>
            <a:pPr>
              <a:lnSpc>
                <a:spcPct val="100000"/>
              </a:lnSpc>
              <a:spcAft>
                <a:spcPts val="300"/>
              </a:spcAft>
            </a:pPr>
            <a:endParaRPr lang="en-US" sz="1100" dirty="0">
              <a:latin typeface="Verdana" panose="020B0604030504040204" pitchFamily="34" charset="0"/>
              <a:ea typeface="Verdana" panose="020B0604030504040204" pitchFamily="34" charset="0"/>
            </a:endParaRPr>
          </a:p>
          <a:p>
            <a:pPr>
              <a:lnSpc>
                <a:spcPct val="100000"/>
              </a:lnSpc>
              <a:spcAft>
                <a:spcPts val="300"/>
              </a:spcAft>
            </a:pPr>
            <a:r>
              <a:rPr lang="en-US" sz="1100" dirty="0">
                <a:latin typeface="Verdana" panose="020B0604030504040204" pitchFamily="34" charset="0"/>
                <a:ea typeface="Verdana" panose="020B0604030504040204" pitchFamily="34" charset="0"/>
              </a:rPr>
              <a:t>Fundamental movement skills are important as skills build upon each other. As children learn one skill, they can move on to more complex skills that they will use later in life. If children do not feel confident doing a movement skill, they may avoid participating in activities that use that skill. While some skills may seem to develop naturally, all motor skill development benefits from experience, encouragement, and role modeling. With practice in play, children develop increased skill, agility, coordination, and balance.</a:t>
            </a:r>
          </a:p>
          <a:p>
            <a:pPr>
              <a:lnSpc>
                <a:spcPct val="100000"/>
              </a:lnSpc>
              <a:spcAft>
                <a:spcPts val="300"/>
              </a:spcAft>
            </a:pPr>
            <a:endParaRPr lang="en-US" sz="1100" dirty="0">
              <a:latin typeface="Verdana" panose="020B0604030504040204" pitchFamily="34" charset="0"/>
              <a:ea typeface="Verdana" panose="020B0604030504040204" pitchFamily="34" charset="0"/>
            </a:endParaRPr>
          </a:p>
          <a:p>
            <a:pPr>
              <a:lnSpc>
                <a:spcPts val="1000"/>
              </a:lnSpc>
              <a:spcAft>
                <a:spcPts val="300"/>
              </a:spcAft>
            </a:pPr>
            <a:endParaRPr lang="en-US" sz="1200" dirty="0">
              <a:latin typeface="Verdana" panose="020B0604030504040204" pitchFamily="34" charset="0"/>
              <a:ea typeface="Verdana" panose="020B0604030504040204" pitchFamily="34" charset="0"/>
            </a:endParaRPr>
          </a:p>
        </p:txBody>
      </p:sp>
      <p:sp>
        <p:nvSpPr>
          <p:cNvPr id="4" name="Header Placeholder 3"/>
          <p:cNvSpPr>
            <a:spLocks noGrp="1"/>
          </p:cNvSpPr>
          <p:nvPr>
            <p:ph type="hdr" sz="quarter"/>
          </p:nvPr>
        </p:nvSpPr>
        <p:spPr/>
        <p:txBody>
          <a:bodyPr/>
          <a:lstStyle/>
          <a:p>
            <a:pPr marL="685800" indent="-685800">
              <a:tabLst>
                <a:tab pos="685800" algn="l"/>
              </a:tabLst>
            </a:pPr>
            <a:r>
              <a:rPr lang="en-US">
                <a:latin typeface="Verdana" panose="020B0604030504040204" pitchFamily="34" charset="0"/>
              </a:rPr>
              <a:t>Session 1:	</a:t>
            </a:r>
            <a:r>
              <a:rPr lang="en-US" b="1">
                <a:latin typeface="Verdana" panose="020B0604030504040204" pitchFamily="34" charset="0"/>
              </a:rPr>
              <a:t>Physical activity in early childhood is important</a:t>
            </a:r>
          </a:p>
        </p:txBody>
      </p:sp>
      <p:sp>
        <p:nvSpPr>
          <p:cNvPr id="5" name="Footer Placeholder 4"/>
          <p:cNvSpPr>
            <a:spLocks noGrp="1"/>
          </p:cNvSpPr>
          <p:nvPr>
            <p:ph type="ftr" sz="quarter" idx="4"/>
          </p:nvPr>
        </p:nvSpPr>
        <p:spPr/>
        <p:txBody>
          <a:bodyPr/>
          <a:lstStyle/>
          <a:p>
            <a:r>
              <a:rPr lang="en-US" sz="1200" b="1">
                <a:latin typeface="Gotham" panose="02000504050000020004" pitchFamily="2" charset="0"/>
              </a:rPr>
              <a:t>PALS: </a:t>
            </a:r>
            <a:r>
              <a:rPr lang="en-US" sz="1200">
                <a:latin typeface="Gotham" panose="02000504050000020004" pitchFamily="2" charset="0"/>
              </a:rPr>
              <a:t>Page </a:t>
            </a:r>
            <a:fld id="{9B557D75-8F69-416B-A779-A5D8C6295907}" type="slidenum">
              <a:rPr lang="en-US" sz="1200" b="1" smtClean="0">
                <a:latin typeface="Gotham" panose="02000504050000020004" pitchFamily="2" charset="0"/>
              </a:rPr>
              <a:pPr/>
              <a:t>19</a:t>
            </a:fld>
            <a:endParaRPr lang="en-US" b="1">
              <a:latin typeface="Gotham" panose="02000504050000020004" pitchFamily="2" charset="0"/>
            </a:endParaRPr>
          </a:p>
        </p:txBody>
      </p:sp>
    </p:spTree>
    <p:extLst>
      <p:ext uri="{BB962C8B-B14F-4D97-AF65-F5344CB8AC3E}">
        <p14:creationId xmlns:p14="http://schemas.microsoft.com/office/powerpoint/2010/main" val="728063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solidFill>
                  <a:srgbClr val="000000"/>
                </a:solidFill>
                <a:latin typeface="Verdana" panose="020B0604030504040204" pitchFamily="34" charset="0"/>
                <a:ea typeface="Verdana" panose="020B0604030504040204" pitchFamily="34" charset="0"/>
              </a:rPr>
              <a:t>Suggested speaker notes:</a:t>
            </a:r>
          </a:p>
          <a:p>
            <a:r>
              <a:rPr lang="en-US" sz="1100" b="0" dirty="0">
                <a:solidFill>
                  <a:srgbClr val="000000"/>
                </a:solidFill>
                <a:latin typeface="Verdana" panose="020B0604030504040204" pitchFamily="34" charset="0"/>
                <a:ea typeface="Verdana" panose="020B0604030504040204" pitchFamily="34" charset="0"/>
              </a:rPr>
              <a:t>This training was developed with federal funds through the CDC. The content is those of the authors at Nemours Children’s Health and does not represent the official views or endorsement of the CDC or the US government.</a:t>
            </a:r>
          </a:p>
          <a:p>
            <a:endParaRPr lang="en-US" dirty="0">
              <a:latin typeface="Verdana" panose="020B0604030504040204" pitchFamily="34" charset="0"/>
            </a:endParaRPr>
          </a:p>
        </p:txBody>
      </p:sp>
    </p:spTree>
    <p:extLst>
      <p:ext uri="{BB962C8B-B14F-4D97-AF65-F5344CB8AC3E}">
        <p14:creationId xmlns:p14="http://schemas.microsoft.com/office/powerpoint/2010/main" val="26546756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D01A-48CA-AB8F-8293-9F9C2C06BF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74746E-4B6E-9100-4C23-0C935BB793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C1A1FC-2558-1B29-EFF6-15AC9370299B}"/>
              </a:ext>
            </a:extLst>
          </p:cNvPr>
          <p:cNvSpPr>
            <a:spLocks noGrp="1"/>
          </p:cNvSpPr>
          <p:nvPr>
            <p:ph type="body" idx="1"/>
          </p:nvPr>
        </p:nvSpPr>
        <p:spPr>
          <a:xfrm>
            <a:off x="685800" y="3476625"/>
            <a:ext cx="5423452" cy="5208588"/>
          </a:xfrm>
        </p:spPr>
        <p:txBody>
          <a:bodyPr/>
          <a:lstStyle/>
          <a:p>
            <a:pPr>
              <a:lnSpc>
                <a:spcPts val="1000"/>
              </a:lnSpc>
              <a:spcAft>
                <a:spcPts val="300"/>
              </a:spcAft>
            </a:pPr>
            <a:r>
              <a:rPr lang="en-US" sz="1100" b="1" dirty="0">
                <a:latin typeface="Verdana" panose="020B0604030504040204" pitchFamily="34" charset="0"/>
                <a:ea typeface="Verdana" panose="020B0604030504040204" pitchFamily="34" charset="0"/>
              </a:rPr>
              <a:t>Suggested speaker notes:</a:t>
            </a:r>
          </a:p>
          <a:p>
            <a:pPr>
              <a:lnSpc>
                <a:spcPts val="1000"/>
              </a:lnSpc>
              <a:spcAft>
                <a:spcPts val="300"/>
              </a:spcAft>
            </a:pPr>
            <a:r>
              <a:rPr lang="en-US" sz="1100" b="0" dirty="0">
                <a:latin typeface="Verdana" panose="020B0604030504040204" pitchFamily="34" charset="0"/>
                <a:ea typeface="Verdana" panose="020B0604030504040204" pitchFamily="34" charset="0"/>
              </a:rPr>
              <a:t>Now let's consider garden tasks that support the three categories of fundamental movement skills. </a:t>
            </a:r>
          </a:p>
          <a:p>
            <a:pPr>
              <a:lnSpc>
                <a:spcPts val="1000"/>
              </a:lnSpc>
              <a:spcAft>
                <a:spcPts val="300"/>
              </a:spcAft>
            </a:pPr>
            <a:endParaRPr lang="en-US" sz="1100" b="1" dirty="0">
              <a:latin typeface="Verdana" panose="020B0604030504040204" pitchFamily="34" charset="0"/>
              <a:ea typeface="Verdana" panose="020B0604030504040204" pitchFamily="34" charset="0"/>
            </a:endParaRPr>
          </a:p>
          <a:p>
            <a:pPr>
              <a:lnSpc>
                <a:spcPts val="1000"/>
              </a:lnSpc>
              <a:spcAft>
                <a:spcPts val="300"/>
              </a:spcAft>
            </a:pPr>
            <a:r>
              <a:rPr lang="en-US" sz="1100" b="1" i="1" dirty="0">
                <a:latin typeface="Verdana" panose="020B0604030504040204" pitchFamily="34" charset="0"/>
                <a:ea typeface="Verdana" panose="020B0604030504040204" pitchFamily="34" charset="0"/>
              </a:rPr>
              <a:t>Optional group discussion:</a:t>
            </a:r>
            <a:endParaRPr lang="en-US" sz="1100" b="0" i="1" dirty="0">
              <a:latin typeface="Verdana" panose="020B0604030504040204" pitchFamily="34" charset="0"/>
              <a:ea typeface="Verdana" panose="020B0604030504040204" pitchFamily="34" charset="0"/>
            </a:endParaRPr>
          </a:p>
          <a:p>
            <a:pPr>
              <a:lnSpc>
                <a:spcPts val="1000"/>
              </a:lnSpc>
              <a:spcAft>
                <a:spcPts val="300"/>
              </a:spcAft>
            </a:pPr>
            <a:r>
              <a:rPr lang="en-US" sz="1100" b="0" dirty="0">
                <a:latin typeface="Verdana" panose="020B0604030504040204" pitchFamily="34" charset="0"/>
                <a:ea typeface="Verdana" panose="020B0604030504040204" pitchFamily="34" charset="0"/>
              </a:rPr>
              <a:t>Ask participants- What additional garden activities can you think of that support the fundamental movements skills?</a:t>
            </a:r>
          </a:p>
        </p:txBody>
      </p:sp>
      <p:sp>
        <p:nvSpPr>
          <p:cNvPr id="4" name="Header Placeholder 3">
            <a:extLst>
              <a:ext uri="{FF2B5EF4-FFF2-40B4-BE49-F238E27FC236}">
                <a16:creationId xmlns:a16="http://schemas.microsoft.com/office/drawing/2014/main" id="{696AB283-0F21-B38F-27F9-5865B4374EDB}"/>
              </a:ext>
            </a:extLst>
          </p:cNvPr>
          <p:cNvSpPr>
            <a:spLocks noGrp="1"/>
          </p:cNvSpPr>
          <p:nvPr>
            <p:ph type="hdr" sz="quarter"/>
          </p:nvPr>
        </p:nvSpPr>
        <p:spPr/>
        <p:txBody>
          <a:bodyPr/>
          <a:lstStyle/>
          <a:p>
            <a:pPr marL="685800" indent="-685800">
              <a:tabLst>
                <a:tab pos="685800" algn="l"/>
              </a:tabLst>
            </a:pPr>
            <a:r>
              <a:rPr lang="en-US">
                <a:latin typeface="Verdana" panose="020B0604030504040204" pitchFamily="34" charset="0"/>
              </a:rPr>
              <a:t>Session 1:	</a:t>
            </a:r>
            <a:r>
              <a:rPr lang="en-US" b="1">
                <a:latin typeface="Verdana" panose="020B0604030504040204" pitchFamily="34" charset="0"/>
              </a:rPr>
              <a:t>Physical activity in early childhood is important</a:t>
            </a:r>
          </a:p>
        </p:txBody>
      </p:sp>
      <p:sp>
        <p:nvSpPr>
          <p:cNvPr id="5" name="Footer Placeholder 4">
            <a:extLst>
              <a:ext uri="{FF2B5EF4-FFF2-40B4-BE49-F238E27FC236}">
                <a16:creationId xmlns:a16="http://schemas.microsoft.com/office/drawing/2014/main" id="{BDE1CA2D-6607-B0C7-7BA8-33128F80A8E8}"/>
              </a:ext>
            </a:extLst>
          </p:cNvPr>
          <p:cNvSpPr>
            <a:spLocks noGrp="1"/>
          </p:cNvSpPr>
          <p:nvPr>
            <p:ph type="ftr" sz="quarter" idx="4"/>
          </p:nvPr>
        </p:nvSpPr>
        <p:spPr/>
        <p:txBody>
          <a:bodyPr/>
          <a:lstStyle/>
          <a:p>
            <a:r>
              <a:rPr lang="en-US" sz="1200" b="1">
                <a:latin typeface="Gotham" panose="02000504050000020004" pitchFamily="2" charset="0"/>
              </a:rPr>
              <a:t>PALS: </a:t>
            </a:r>
            <a:r>
              <a:rPr lang="en-US" sz="1200">
                <a:latin typeface="Gotham" panose="02000504050000020004" pitchFamily="2" charset="0"/>
              </a:rPr>
              <a:t>Page </a:t>
            </a:r>
            <a:fld id="{9B557D75-8F69-416B-A779-A5D8C6295907}" type="slidenum">
              <a:rPr lang="en-US" sz="1200" b="1" smtClean="0">
                <a:latin typeface="Gotham" panose="02000504050000020004" pitchFamily="2" charset="0"/>
              </a:rPr>
              <a:pPr/>
              <a:t>20</a:t>
            </a:fld>
            <a:endParaRPr lang="en-US" b="1">
              <a:latin typeface="Gotham" panose="02000504050000020004" pitchFamily="2" charset="0"/>
            </a:endParaRPr>
          </a:p>
        </p:txBody>
      </p:sp>
    </p:spTree>
    <p:extLst>
      <p:ext uri="{BB962C8B-B14F-4D97-AF65-F5344CB8AC3E}">
        <p14:creationId xmlns:p14="http://schemas.microsoft.com/office/powerpoint/2010/main" val="2845827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i="0" dirty="0">
                <a:latin typeface="Verdana" panose="020B0604030504040204" pitchFamily="34" charset="0"/>
                <a:ea typeface="Verdana" panose="020B0604030504040204" pitchFamily="34" charset="0"/>
              </a:rPr>
              <a:t>Suggested speaker notes:</a:t>
            </a:r>
          </a:p>
          <a:p>
            <a:r>
              <a:rPr lang="en-US" sz="1100" i="0" dirty="0">
                <a:latin typeface="Verdana" panose="020B0604030504040204" pitchFamily="34" charset="0"/>
                <a:ea typeface="Verdana" panose="020B0604030504040204" pitchFamily="34" charset="0"/>
              </a:rPr>
              <a:t>Next, we will watch a short video from the Natural Learning Initiative at NC State University of preschoolers in an ECE program garden. As you watch, notice the fundamental movement skills you see the children doing. </a:t>
            </a:r>
          </a:p>
          <a:p>
            <a:endParaRPr lang="en-US" sz="1100" i="0" dirty="0">
              <a:latin typeface="Verdana" panose="020B0604030504040204" pitchFamily="34" charset="0"/>
              <a:ea typeface="Verdana" panose="020B0604030504040204" pitchFamily="34" charset="0"/>
            </a:endParaRPr>
          </a:p>
          <a:p>
            <a:r>
              <a:rPr lang="en-US" sz="1100" i="1" dirty="0">
                <a:latin typeface="Verdana" panose="020B0604030504040204" pitchFamily="34" charset="0"/>
                <a:ea typeface="Verdana" panose="020B0604030504040204" pitchFamily="34" charset="0"/>
              </a:rPr>
              <a:t>Trainer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i="1" dirty="0">
                <a:latin typeface="Verdana" panose="020B0604030504040204" pitchFamily="34" charset="0"/>
                <a:ea typeface="Verdana" panose="020B0604030504040204" pitchFamily="34" charset="0"/>
              </a:rPr>
              <a:t>The embedded video is 1:58. Depending on time available, you can choose to play only the first 30 seconds. </a:t>
            </a:r>
            <a:r>
              <a:rPr lang="en-US" sz="1100" dirty="0">
                <a:latin typeface="Verdana" panose="020B0604030504040204" pitchFamily="34" charset="0"/>
                <a:ea typeface="Verdana" panose="020B0604030504040204" pitchFamily="34" charset="0"/>
                <a:hlinkClick r:id="rId3"/>
              </a:rPr>
              <a:t>Weeding, Planting, &amp; Watering – YouTube</a:t>
            </a:r>
            <a:r>
              <a:rPr lang="en-US" sz="1100" dirty="0">
                <a:latin typeface="Verdana" panose="020B0604030504040204" pitchFamily="34" charset="0"/>
                <a:ea typeface="Verdana" panose="020B0604030504040204" pitchFamily="34" charset="0"/>
              </a:rPr>
              <a:t> </a:t>
            </a:r>
            <a:r>
              <a:rPr lang="en-US" sz="1100" u="sng" kern="1200" dirty="0">
                <a:solidFill>
                  <a:schemeClr val="tx1"/>
                </a:solidFill>
                <a:effectLst/>
                <a:latin typeface="Verdana" panose="020B0604030504040204" pitchFamily="34" charset="0"/>
                <a:ea typeface="Verdana" panose="020B0604030504040204" pitchFamily="34" charset="0"/>
                <a:cs typeface="+mn-cs"/>
                <a:hlinkClick r:id="rId4"/>
              </a:rPr>
              <a:t>https://youtu.be/Q3ixAJpfblY?si=Uqu4OFr_7gz91ZU6</a:t>
            </a:r>
            <a:endParaRPr lang="en-US" sz="1100" kern="1200" dirty="0">
              <a:solidFill>
                <a:schemeClr val="tx1"/>
              </a:solidFill>
              <a:effectLst/>
              <a:latin typeface="Verdana" panose="020B0604030504040204" pitchFamily="34" charset="0"/>
              <a:ea typeface="Verdana" panose="020B0604030504040204" pitchFamily="34" charset="0"/>
              <a:cs typeface="+mn-cs"/>
            </a:endParaRPr>
          </a:p>
          <a:p>
            <a:endParaRPr lang="en-US" sz="1100" i="1" dirty="0">
              <a:latin typeface="Verdana" panose="020B0604030504040204" pitchFamily="34" charset="0"/>
              <a:ea typeface="Verdana" panose="020B0604030504040204" pitchFamily="34" charset="0"/>
            </a:endParaRPr>
          </a:p>
          <a:p>
            <a:r>
              <a:rPr lang="en-US" sz="1100" i="1" dirty="0">
                <a:latin typeface="Verdana" panose="020B0604030504040204" pitchFamily="34" charset="0"/>
                <a:ea typeface="Verdana" panose="020B0604030504040204" pitchFamily="34" charset="0"/>
              </a:rPr>
              <a:t>After the video wraps up, prompt participants- </a:t>
            </a:r>
            <a:r>
              <a:rPr lang="en-US" sz="1100" b="1" i="0" dirty="0">
                <a:latin typeface="Verdana" panose="020B0604030504040204" pitchFamily="34" charset="0"/>
                <a:ea typeface="Verdana" panose="020B0604030504040204" pitchFamily="34" charset="0"/>
              </a:rPr>
              <a:t>What fundamental movement skills did you see children doing in the garden?</a:t>
            </a:r>
          </a:p>
          <a:p>
            <a:endParaRPr lang="en-US" sz="1100" b="1" i="0" dirty="0">
              <a:latin typeface="Verdana" panose="020B0604030504040204" pitchFamily="34" charset="0"/>
              <a:ea typeface="Verdana" panose="020B0604030504040204" pitchFamily="34" charset="0"/>
            </a:endParaRPr>
          </a:p>
          <a:p>
            <a:r>
              <a:rPr lang="en-US" sz="1100" b="0" i="1" dirty="0">
                <a:latin typeface="Verdana" panose="020B0604030504040204" pitchFamily="34" charset="0"/>
                <a:ea typeface="Verdana" panose="020B0604030504040204" pitchFamily="34" charset="0"/>
              </a:rPr>
              <a:t>Some responses could include:</a:t>
            </a:r>
          </a:p>
          <a:p>
            <a:pPr marL="171450" indent="-171450">
              <a:buFont typeface="Arial" panose="020B0604020202020204" pitchFamily="34" charset="0"/>
              <a:buChar char="•"/>
            </a:pPr>
            <a:r>
              <a:rPr lang="en-US" sz="1100" b="0" i="1" dirty="0">
                <a:latin typeface="Verdana" panose="020B0604030504040204" pitchFamily="34" charset="0"/>
                <a:ea typeface="Verdana" panose="020B0604030504040204" pitchFamily="34" charset="0"/>
              </a:rPr>
              <a:t>Walking throughout the garden</a:t>
            </a:r>
          </a:p>
          <a:p>
            <a:pPr marL="171450" indent="-171450">
              <a:buFont typeface="Arial" panose="020B0604020202020204" pitchFamily="34" charset="0"/>
              <a:buChar char="•"/>
            </a:pPr>
            <a:r>
              <a:rPr lang="en-US" sz="1100" b="0" i="1" dirty="0">
                <a:latin typeface="Verdana" panose="020B0604030504040204" pitchFamily="34" charset="0"/>
                <a:ea typeface="Verdana" panose="020B0604030504040204" pitchFamily="34" charset="0"/>
              </a:rPr>
              <a:t>Reaching for gloves or plants</a:t>
            </a:r>
          </a:p>
          <a:p>
            <a:pPr marL="171450" indent="-171450">
              <a:buFont typeface="Arial" panose="020B0604020202020204" pitchFamily="34" charset="0"/>
              <a:buChar char="•"/>
            </a:pPr>
            <a:r>
              <a:rPr lang="en-US" sz="1100" b="0" i="1" dirty="0">
                <a:latin typeface="Verdana" panose="020B0604030504040204" pitchFamily="34" charset="0"/>
                <a:ea typeface="Verdana" panose="020B0604030504040204" pitchFamily="34" charset="0"/>
              </a:rPr>
              <a:t>Lifting plants and moving with them across the space</a:t>
            </a:r>
          </a:p>
          <a:p>
            <a:pPr marL="171450" indent="-171450">
              <a:buFont typeface="Arial" panose="020B0604020202020204" pitchFamily="34" charset="0"/>
              <a:buChar char="•"/>
            </a:pPr>
            <a:r>
              <a:rPr lang="en-US" sz="1100" b="0" i="1" dirty="0">
                <a:latin typeface="Verdana" panose="020B0604030504040204" pitchFamily="34" charset="0"/>
                <a:ea typeface="Verdana" panose="020B0604030504040204" pitchFamily="34" charset="0"/>
              </a:rPr>
              <a:t>Digging in the dirt</a:t>
            </a:r>
          </a:p>
          <a:p>
            <a:pPr marL="171450" indent="-171450">
              <a:buFont typeface="Arial" panose="020B0604020202020204" pitchFamily="34" charset="0"/>
              <a:buChar char="•"/>
            </a:pPr>
            <a:r>
              <a:rPr lang="en-US" sz="1100" b="0" i="1" dirty="0">
                <a:latin typeface="Verdana" panose="020B0604030504040204" pitchFamily="34" charset="0"/>
                <a:ea typeface="Verdana" panose="020B0604030504040204" pitchFamily="34" charset="0"/>
              </a:rPr>
              <a:t>Planting </a:t>
            </a:r>
          </a:p>
        </p:txBody>
      </p:sp>
    </p:spTree>
    <p:extLst>
      <p:ext uri="{BB962C8B-B14F-4D97-AF65-F5344CB8AC3E}">
        <p14:creationId xmlns:p14="http://schemas.microsoft.com/office/powerpoint/2010/main" val="37221755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200" b="1" i="0" kern="1200" dirty="0">
                <a:solidFill>
                  <a:schemeClr val="tx1"/>
                </a:solidFill>
                <a:effectLst/>
                <a:latin typeface="Verdana" panose="020B0604030504040204" pitchFamily="34" charset="0"/>
                <a:ea typeface="Verdana" panose="020B0604030504040204" pitchFamily="34" charset="0"/>
                <a:cs typeface="+mn-cs"/>
              </a:rPr>
              <a:t>Suggested Speaker notes:</a:t>
            </a:r>
          </a:p>
          <a:p>
            <a:r>
              <a:rPr lang="en-US" sz="1200" b="0" i="0" kern="1200" dirty="0">
                <a:solidFill>
                  <a:schemeClr val="tx1"/>
                </a:solidFill>
                <a:effectLst/>
                <a:latin typeface="Verdana" panose="020B0604030504040204" pitchFamily="34" charset="0"/>
                <a:ea typeface="Verdana" panose="020B0604030504040204" pitchFamily="34" charset="0"/>
                <a:cs typeface="+mn-cs"/>
              </a:rPr>
              <a:t>The recommended physical activity practices include infants experiencing outdoors play 2-3 times a day. Many infant activities done indoors can easily be brought outdoors. As much as possible, keep infants out of confining equipment when outdoors.</a:t>
            </a:r>
          </a:p>
          <a:p>
            <a:endParaRPr lang="en-US" sz="1200" b="0" i="0" kern="1200" dirty="0">
              <a:solidFill>
                <a:schemeClr val="tx1"/>
              </a:solidFill>
              <a:effectLst/>
              <a:latin typeface="Verdana" panose="020B0604030504040204" pitchFamily="34" charset="0"/>
              <a:ea typeface="Verdana" panose="020B0604030504040204" pitchFamily="34" charset="0"/>
              <a:cs typeface="+mn-cs"/>
            </a:endParaRPr>
          </a:p>
          <a:p>
            <a:endParaRPr lang="en-US" sz="1200" b="0" i="0" kern="1200" dirty="0">
              <a:solidFill>
                <a:schemeClr val="tx1"/>
              </a:solidFill>
              <a:effectLst/>
              <a:latin typeface="Verdana" panose="020B0604030504040204" pitchFamily="34" charset="0"/>
              <a:ea typeface="Verdana" panose="020B0604030504040204" pitchFamily="34" charset="0"/>
              <a:cs typeface="+mn-cs"/>
            </a:endParaRPr>
          </a:p>
          <a:p>
            <a:r>
              <a:rPr lang="en-US" sz="1200" b="0" i="0" kern="1200" dirty="0">
                <a:solidFill>
                  <a:schemeClr val="tx1"/>
                </a:solidFill>
                <a:effectLst/>
                <a:latin typeface="Verdana" panose="020B0604030504040204" pitchFamily="34" charset="0"/>
                <a:ea typeface="Verdana" panose="020B0604030504040204" pitchFamily="34" charset="0"/>
                <a:cs typeface="+mn-cs"/>
              </a:rPr>
              <a:t>Photo by Luis Becerra </a:t>
            </a:r>
            <a:r>
              <a:rPr lang="en-US" sz="1200" b="0" i="0" kern="1200" dirty="0" err="1">
                <a:solidFill>
                  <a:schemeClr val="tx1"/>
                </a:solidFill>
                <a:effectLst/>
                <a:latin typeface="Verdana" panose="020B0604030504040204" pitchFamily="34" charset="0"/>
                <a:ea typeface="Verdana" panose="020B0604030504040204" pitchFamily="34" charset="0"/>
                <a:cs typeface="+mn-cs"/>
              </a:rPr>
              <a:t>Fotógrafo</a:t>
            </a:r>
            <a:r>
              <a:rPr lang="en-US" sz="1200" b="0" i="0" kern="1200" dirty="0">
                <a:solidFill>
                  <a:schemeClr val="tx1"/>
                </a:solidFill>
                <a:effectLst/>
                <a:latin typeface="Verdana" panose="020B0604030504040204" pitchFamily="34" charset="0"/>
                <a:ea typeface="Verdana" panose="020B0604030504040204" pitchFamily="34" charset="0"/>
                <a:cs typeface="+mn-cs"/>
              </a:rPr>
              <a:t>: https://www.pexels.com/photo/face-of-boy-lying-down-on-blanket-16053835/</a:t>
            </a:r>
          </a:p>
          <a:p>
            <a:r>
              <a:rPr lang="pl-PL" sz="1200" b="0" i="0" kern="1200" dirty="0">
                <a:solidFill>
                  <a:schemeClr val="tx1"/>
                </a:solidFill>
                <a:effectLst/>
                <a:latin typeface="Verdana" panose="020B0604030504040204" pitchFamily="34" charset="0"/>
                <a:ea typeface="Verdana" panose="020B0604030504040204" pitchFamily="34" charset="0"/>
                <a:cs typeface="+mn-cs"/>
              </a:rPr>
              <a:t>Photo by AMBADY KOLAZHIKKARAN : https://www.pexels.com/photo/little-boy-leaning-on-a-wooden-chair-standing-in-the-back-yard-17901181/</a:t>
            </a:r>
            <a:endParaRPr lang="en-US"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716684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i="0" kern="1200" dirty="0">
                <a:solidFill>
                  <a:schemeClr val="tx1"/>
                </a:solidFill>
                <a:effectLst/>
                <a:latin typeface="Verdana" panose="020B0604030504040204" pitchFamily="34" charset="0"/>
                <a:ea typeface="Verdana" panose="020B0604030504040204" pitchFamily="34" charset="0"/>
                <a:cs typeface="+mn-cs"/>
              </a:rPr>
              <a:t>Suggested speaker notes</a:t>
            </a:r>
          </a:p>
          <a:p>
            <a:r>
              <a:rPr lang="en-US" sz="1100" b="0" i="0" kern="1200" dirty="0">
                <a:solidFill>
                  <a:schemeClr val="tx1"/>
                </a:solidFill>
                <a:effectLst/>
                <a:latin typeface="Verdana" panose="020B0604030504040204" pitchFamily="34" charset="0"/>
                <a:ea typeface="Verdana" panose="020B0604030504040204" pitchFamily="34" charset="0"/>
                <a:cs typeface="+mn-cs"/>
              </a:rPr>
              <a:t>Toddlers enjoy assisting and pretending with garden activities. Demonstrate and then let them practice skills in earth, sand, or water play areas.</a:t>
            </a:r>
          </a:p>
          <a:p>
            <a:endParaRPr lang="en-US" sz="1100" b="0" i="0" kern="1200" dirty="0">
              <a:solidFill>
                <a:schemeClr val="tx1"/>
              </a:solidFill>
              <a:effectLst/>
              <a:latin typeface="Verdana" panose="020B0604030504040204" pitchFamily="34" charset="0"/>
              <a:ea typeface="Verdana" panose="020B0604030504040204" pitchFamily="34" charset="0"/>
              <a:cs typeface="+mn-cs"/>
            </a:endParaRPr>
          </a:p>
          <a:p>
            <a:r>
              <a:rPr lang="en-US" sz="1100" b="0" i="0" kern="1200" dirty="0">
                <a:solidFill>
                  <a:schemeClr val="tx1"/>
                </a:solidFill>
                <a:effectLst/>
                <a:latin typeface="Verdana" panose="020B0604030504040204" pitchFamily="34" charset="0"/>
                <a:ea typeface="Verdana" panose="020B0604030504040204" pitchFamily="34" charset="0"/>
                <a:cs typeface="+mn-cs"/>
              </a:rPr>
              <a:t>Consider the skills children are practicing when watering. There are the </a:t>
            </a:r>
            <a:r>
              <a:rPr lang="en-US" sz="1100" b="1" i="0" kern="1200" dirty="0">
                <a:solidFill>
                  <a:schemeClr val="tx1"/>
                </a:solidFill>
                <a:effectLst/>
                <a:latin typeface="Verdana" panose="020B0604030504040204" pitchFamily="34" charset="0"/>
                <a:ea typeface="Verdana" panose="020B0604030504040204" pitchFamily="34" charset="0"/>
                <a:cs typeface="+mn-cs"/>
              </a:rPr>
              <a:t>locomotor</a:t>
            </a:r>
            <a:r>
              <a:rPr lang="en-US" sz="1100" b="0" i="0" kern="1200" dirty="0">
                <a:solidFill>
                  <a:schemeClr val="tx1"/>
                </a:solidFill>
                <a:effectLst/>
                <a:latin typeface="Verdana" panose="020B0604030504040204" pitchFamily="34" charset="0"/>
                <a:ea typeface="Verdana" panose="020B0604030504040204" pitchFamily="34" charset="0"/>
                <a:cs typeface="+mn-cs"/>
              </a:rPr>
              <a:t> skills of carrying a watering can, </a:t>
            </a:r>
            <a:r>
              <a:rPr lang="en-US" sz="1100" b="1" i="0" kern="1200" dirty="0">
                <a:solidFill>
                  <a:schemeClr val="tx1"/>
                </a:solidFill>
                <a:effectLst/>
                <a:latin typeface="Verdana" panose="020B0604030504040204" pitchFamily="34" charset="0"/>
                <a:ea typeface="Verdana" panose="020B0604030504040204" pitchFamily="34" charset="0"/>
                <a:cs typeface="+mn-cs"/>
              </a:rPr>
              <a:t>object control </a:t>
            </a:r>
            <a:r>
              <a:rPr lang="en-US" sz="1100" b="0" i="0" kern="1200" dirty="0">
                <a:solidFill>
                  <a:schemeClr val="tx1"/>
                </a:solidFill>
                <a:effectLst/>
                <a:latin typeface="Verdana" panose="020B0604030504040204" pitchFamily="34" charset="0"/>
                <a:ea typeface="Verdana" panose="020B0604030504040204" pitchFamily="34" charset="0"/>
                <a:cs typeface="+mn-cs"/>
              </a:rPr>
              <a:t>skills in pouring and directing the water to a specific space and controlling the rate of flow, and the </a:t>
            </a:r>
            <a:r>
              <a:rPr lang="en-US" sz="1100" b="1" i="0" kern="1200" dirty="0">
                <a:solidFill>
                  <a:schemeClr val="tx1"/>
                </a:solidFill>
                <a:effectLst/>
                <a:latin typeface="Verdana" panose="020B0604030504040204" pitchFamily="34" charset="0"/>
                <a:ea typeface="Verdana" panose="020B0604030504040204" pitchFamily="34" charset="0"/>
                <a:cs typeface="+mn-cs"/>
              </a:rPr>
              <a:t>stability</a:t>
            </a:r>
            <a:r>
              <a:rPr lang="en-US" sz="1100" b="0" i="0" kern="1200" dirty="0">
                <a:solidFill>
                  <a:schemeClr val="tx1"/>
                </a:solidFill>
                <a:effectLst/>
                <a:latin typeface="Verdana" panose="020B0604030504040204" pitchFamily="34" charset="0"/>
                <a:ea typeface="Verdana" panose="020B0604030504040204" pitchFamily="34" charset="0"/>
                <a:cs typeface="+mn-cs"/>
              </a:rPr>
              <a:t> skills of balancing to accomplish this while standing or squatting. </a:t>
            </a:r>
          </a:p>
          <a:p>
            <a:endParaRPr lang="en-US" sz="1100" b="0" i="0" kern="1200" dirty="0">
              <a:solidFill>
                <a:schemeClr val="tx1"/>
              </a:solidFill>
              <a:effectLst/>
              <a:latin typeface="Verdana" panose="020B0604030504040204" pitchFamily="34" charset="0"/>
              <a:ea typeface="Verdana" panose="020B0604030504040204" pitchFamily="34" charset="0"/>
              <a:cs typeface="+mn-cs"/>
            </a:endParaRPr>
          </a:p>
          <a:p>
            <a:r>
              <a:rPr lang="en-US" sz="1100" b="0" i="1" kern="1200" dirty="0">
                <a:solidFill>
                  <a:schemeClr val="tx1"/>
                </a:solidFill>
                <a:effectLst/>
                <a:latin typeface="Verdana" panose="020B0604030504040204" pitchFamily="34" charset="0"/>
                <a:ea typeface="Verdana" panose="020B0604030504040204" pitchFamily="34" charset="0"/>
                <a:cs typeface="+mn-cs"/>
              </a:rPr>
              <a:t>Microsoft stock image</a:t>
            </a:r>
          </a:p>
        </p:txBody>
      </p:sp>
    </p:spTree>
    <p:extLst>
      <p:ext uri="{BB962C8B-B14F-4D97-AF65-F5344CB8AC3E}">
        <p14:creationId xmlns:p14="http://schemas.microsoft.com/office/powerpoint/2010/main" val="29201698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solidFill>
                  <a:srgbClr val="000000"/>
                </a:solidFill>
                <a:latin typeface="Verdana" panose="020B0604030504040204" pitchFamily="34" charset="0"/>
              </a:rPr>
              <a:t>Trainer notes;</a:t>
            </a:r>
            <a:br>
              <a:rPr lang="en-US" sz="1100" b="1" dirty="0">
                <a:solidFill>
                  <a:srgbClr val="000000"/>
                </a:solidFill>
                <a:latin typeface="Verdana" panose="020B0604030504040204" pitchFamily="34" charset="0"/>
              </a:rPr>
            </a:br>
            <a:r>
              <a:rPr lang="en-US" sz="1100" b="0" dirty="0">
                <a:solidFill>
                  <a:srgbClr val="000000"/>
                </a:solidFill>
                <a:latin typeface="Verdana" panose="020B0604030504040204" pitchFamily="34" charset="0"/>
              </a:rPr>
              <a:t>Over the next few slides, you will find a few activities that connect physical activity to garden topics and themes. If time allows, consider facilitating one of the games with your participants. If you are training virtually, Gardener Says is a good choice. The speaker notes contain a description of how each game is played. In discussions, highlight the fundamental movement skills practiced in the game and other skills used. As time allows, encourage discussion of adaptions of each game for younger children or children with different abilities.</a:t>
            </a:r>
          </a:p>
          <a:p>
            <a:endParaRPr lang="en-US" sz="1100" b="0" dirty="0">
              <a:solidFill>
                <a:srgbClr val="000000"/>
              </a:solidFill>
              <a:latin typeface="Verdana" panose="020B0604030504040204" pitchFamily="34" charset="0"/>
            </a:endParaRPr>
          </a:p>
          <a:p>
            <a:r>
              <a:rPr lang="en-US" sz="1100" b="1" dirty="0">
                <a:latin typeface="Verdana" panose="020B0604030504040204" pitchFamily="34" charset="0"/>
                <a:ea typeface="Verdana" panose="020B0604030504040204" pitchFamily="34" charset="0"/>
              </a:rPr>
              <a:t>Suggested speaker notes:</a:t>
            </a:r>
          </a:p>
          <a:p>
            <a:r>
              <a:rPr lang="en-US" sz="1100" b="0" dirty="0">
                <a:latin typeface="Verdana" panose="020B0604030504040204" pitchFamily="34" charset="0"/>
                <a:ea typeface="Verdana" panose="020B0604030504040204" pitchFamily="34" charset="0"/>
              </a:rPr>
              <a:t>Next, we will explore several games you can incorporate into your garden time. </a:t>
            </a:r>
          </a:p>
        </p:txBody>
      </p:sp>
    </p:spTree>
    <p:extLst>
      <p:ext uri="{BB962C8B-B14F-4D97-AF65-F5344CB8AC3E}">
        <p14:creationId xmlns:p14="http://schemas.microsoft.com/office/powerpoint/2010/main" val="41628166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solidFill>
                  <a:srgbClr val="000000"/>
                </a:solidFill>
                <a:latin typeface="Verdana" panose="020B0604030504040204" pitchFamily="34" charset="0"/>
                <a:ea typeface="Verdana" panose="020B0604030504040204" pitchFamily="34" charset="0"/>
              </a:rPr>
              <a:t>Suggested speaker notes:</a:t>
            </a:r>
          </a:p>
          <a:p>
            <a:r>
              <a:rPr lang="en-US" sz="1100" b="0" dirty="0">
                <a:solidFill>
                  <a:srgbClr val="000000"/>
                </a:solidFill>
                <a:latin typeface="Verdana"/>
                <a:ea typeface="Verdana"/>
              </a:rPr>
              <a:t>Hot potato is a fun, energetic game that allows children opportunities to practice eye-hand coordination, passing and receiving an object, crossing the midline and increasing attention spans. To play the game, three or more children sit in a circle with a soft object such as a ball or beanbag to stand for the hot potato. An adult plays music, sings or chants and children begin passing the potato around the circle quickly to not get burnt and avoid being caught when the music stops. At random intervals, stop the music. You may be familiar with the version of hot potato where the player holding the potato when the music stops is out of the game. In early childhood, we want to avoid exclusion games that limit the amount of active time. </a:t>
            </a:r>
            <a:r>
              <a:rPr lang="en-US" sz="1100" dirty="0">
                <a:latin typeface="Verdana"/>
                <a:ea typeface="Verdana"/>
              </a:rPr>
              <a:t>Instead of elimination, instruct the child caught holding the potato to clap a </a:t>
            </a:r>
            <a:r>
              <a:rPr lang="en-US" sz="1100" kern="1200" dirty="0">
                <a:solidFill>
                  <a:schemeClr val="tx1"/>
                </a:solidFill>
                <a:effectLst/>
                <a:latin typeface="Verdana"/>
                <a:ea typeface="Verdana"/>
              </a:rPr>
              <a:t>rhythm the other children must copy or </a:t>
            </a:r>
            <a:r>
              <a:rPr lang="en-US" sz="1100" dirty="0">
                <a:latin typeface="Verdana"/>
                <a:ea typeface="Verdana"/>
              </a:rPr>
              <a:t>jump</a:t>
            </a:r>
            <a:r>
              <a:rPr lang="en-US" sz="1100" kern="1200" dirty="0">
                <a:solidFill>
                  <a:schemeClr val="tx1"/>
                </a:solidFill>
                <a:effectLst/>
                <a:latin typeface="Verdana"/>
                <a:ea typeface="Verdana"/>
              </a:rPr>
              <a:t> 3 times.</a:t>
            </a:r>
          </a:p>
          <a:p>
            <a:r>
              <a:rPr lang="en-US" sz="1100" kern="1200" dirty="0">
                <a:solidFill>
                  <a:schemeClr val="tx1"/>
                </a:solidFill>
                <a:effectLst/>
                <a:latin typeface="Verdana" panose="020B0604030504040204" pitchFamily="34" charset="0"/>
                <a:ea typeface="Verdana" panose="020B0604030504040204" pitchFamily="34" charset="0"/>
                <a:cs typeface="+mn-cs"/>
              </a:rPr>
              <a:t>The game can increase in speed with faster music; the circle can get larger with more space between children to encourage reaching or tossing. </a:t>
            </a:r>
          </a:p>
          <a:p>
            <a:br>
              <a:rPr lang="en-US" sz="1100" b="0" dirty="0">
                <a:latin typeface="Verdana" panose="020B0604030504040204" pitchFamily="34" charset="0"/>
                <a:ea typeface="Verdana" panose="020B0604030504040204" pitchFamily="34" charset="0"/>
              </a:rPr>
            </a:br>
            <a:r>
              <a:rPr lang="en-US" sz="1100" b="0" dirty="0">
                <a:solidFill>
                  <a:srgbClr val="000000"/>
                </a:solidFill>
                <a:latin typeface="Verdana"/>
                <a:ea typeface="Verdana"/>
              </a:rPr>
              <a:t>This would be a fun game to play on a day your program is serving baked potatoes for lunch. This game can be played with a real potato-but not a hot one!</a:t>
            </a:r>
          </a:p>
          <a:p>
            <a:endParaRPr lang="en-US" sz="1100" b="0" dirty="0">
              <a:solidFill>
                <a:srgbClr val="000000"/>
              </a:solidFill>
              <a:latin typeface="Verdana" panose="020B0604030504040204" pitchFamily="34" charset="0"/>
              <a:ea typeface="Verdana" panose="020B0604030504040204" pitchFamily="34" charset="0"/>
            </a:endParaRPr>
          </a:p>
          <a:p>
            <a:endParaRPr lang="en-US" b="0" dirty="0">
              <a:latin typeface="Verdana" panose="020B0604030504040204" pitchFamily="34" charset="0"/>
            </a:endParaRPr>
          </a:p>
        </p:txBody>
      </p:sp>
    </p:spTree>
    <p:extLst>
      <p:ext uri="{BB962C8B-B14F-4D97-AF65-F5344CB8AC3E}">
        <p14:creationId xmlns:p14="http://schemas.microsoft.com/office/powerpoint/2010/main" val="11655729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69CC9-4EA7-93CE-7E9F-AA222E0D6B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3CDBF-4433-C38B-6BAD-04FE8FDD4BB6}"/>
              </a:ext>
            </a:extLst>
          </p:cNvPr>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A6033C5-346E-1B5C-19FA-9099A0E97047}"/>
              </a:ext>
            </a:extLst>
          </p:cNvPr>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rPr>
              <a:t>Suggested speaker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dirty="0">
                <a:latin typeface="Verdana" panose="020B0604030504040204" pitchFamily="34" charset="0"/>
              </a:rPr>
              <a:t>This game is from the SAGE curriculum. </a:t>
            </a:r>
            <a:r>
              <a:rPr lang="en-US" sz="1100" dirty="0">
                <a:latin typeface="Verdana" panose="020B0604030504040204" pitchFamily="34" charset="0"/>
              </a:rPr>
              <a:t>SAGE stands for Sustainability via Active Garden Education. SAGE is a free, garden-based physical activity and nutrition program for early care and education centers. SAGE was developed by the University of Arizona and meets Arizona education and national standards. The SAGE program has a total of 12 units. A link to this curriculum is in the participant handout.</a:t>
            </a:r>
          </a:p>
          <a:p>
            <a:endParaRPr lang="en-US" sz="1100" dirty="0">
              <a:latin typeface="Verdana" panose="020B0604030504040204" pitchFamily="34" charset="0"/>
            </a:endParaRPr>
          </a:p>
          <a:p>
            <a:r>
              <a:rPr lang="en-US" sz="1100" dirty="0">
                <a:latin typeface="Verdana" panose="020B0604030504040204" pitchFamily="34" charset="0"/>
              </a:rPr>
              <a:t>Red Apple, Yellow Apple, Green Apple is similar to the familiar game “red light, green light.“</a:t>
            </a:r>
          </a:p>
          <a:p>
            <a:pPr marL="171450" indent="-171450">
              <a:buFont typeface="Arial" panose="020B0604020202020204" pitchFamily="34" charset="0"/>
              <a:buChar char="•"/>
            </a:pPr>
            <a:r>
              <a:rPr lang="en-US" sz="1100" dirty="0">
                <a:latin typeface="Verdana" panose="020B0604030504040204" pitchFamily="34" charset="0"/>
              </a:rPr>
              <a:t>The children line up opposite the teacher.</a:t>
            </a:r>
          </a:p>
          <a:p>
            <a:pPr marL="171450" indent="-171450">
              <a:buFont typeface="Arial" panose="020B0604020202020204" pitchFamily="34" charset="0"/>
              <a:buChar char="•"/>
            </a:pPr>
            <a:r>
              <a:rPr lang="en-US" sz="1100" dirty="0">
                <a:latin typeface="Verdana" panose="020B0604030504040204" pitchFamily="34" charset="0"/>
              </a:rPr>
              <a:t>When the teacher holds up the green apple, the children begin performing an activity as they make their way toward the teacher. For example, the teacher may tell the children to hop like a grasshopper. When the green apple is showing then the children will hop like a grasshopper toward the teacher.</a:t>
            </a:r>
          </a:p>
          <a:p>
            <a:pPr marL="171450" indent="-171450">
              <a:buFont typeface="Arial" panose="020B0604020202020204" pitchFamily="34" charset="0"/>
              <a:buChar char="•"/>
            </a:pPr>
            <a:r>
              <a:rPr lang="en-US" sz="1100" dirty="0">
                <a:latin typeface="Verdana" panose="020B0604030504040204" pitchFamily="34" charset="0"/>
              </a:rPr>
              <a:t>When the teacher holds up the red apple, the children stop doing the activity.</a:t>
            </a:r>
          </a:p>
          <a:p>
            <a:pPr marL="171450" indent="-171450">
              <a:buFont typeface="Arial" panose="020B0604020202020204" pitchFamily="34" charset="0"/>
              <a:buChar char="•"/>
            </a:pPr>
            <a:r>
              <a:rPr lang="en-US" sz="1100" dirty="0">
                <a:latin typeface="Verdana" panose="020B0604030504040204" pitchFamily="34" charset="0"/>
              </a:rPr>
              <a:t>When the teacher holds up the yellow apple, then the children perform the activity </a:t>
            </a:r>
            <a:r>
              <a:rPr lang="en-US" sz="1100" u="sng" dirty="0">
                <a:latin typeface="Verdana" panose="020B0604030504040204" pitchFamily="34" charset="0"/>
              </a:rPr>
              <a:t>very</a:t>
            </a:r>
            <a:r>
              <a:rPr lang="en-US" sz="1100" u="none" dirty="0">
                <a:latin typeface="Verdana" panose="020B0604030504040204" pitchFamily="34" charset="0"/>
              </a:rPr>
              <a:t> </a:t>
            </a:r>
            <a:r>
              <a:rPr lang="en-US" sz="1100" dirty="0">
                <a:latin typeface="Verdana" panose="020B0604030504040204" pitchFamily="34" charset="0"/>
              </a:rPr>
              <a:t>slowly.</a:t>
            </a:r>
          </a:p>
          <a:p>
            <a:pPr marL="171450" indent="-171450">
              <a:buFont typeface="Arial" panose="020B0604020202020204" pitchFamily="34" charset="0"/>
              <a:buChar char="•"/>
            </a:pPr>
            <a:r>
              <a:rPr lang="en-US" sz="1100" dirty="0">
                <a:latin typeface="Verdana" panose="020B0604030504040204" pitchFamily="34" charset="0"/>
              </a:rPr>
              <a:t>Once the children reach the teacher on the opposite side of the room, then the children start the game over, maybe with a new method of moving (Flying like a butterfly, crawling like a turtle, jumping like a kangaroo).</a:t>
            </a:r>
          </a:p>
          <a:p>
            <a:pPr marL="171450" indent="-171450">
              <a:buFont typeface="Arial" panose="020B0604020202020204" pitchFamily="34" charset="0"/>
              <a:buChar char="•"/>
            </a:pPr>
            <a:endParaRPr lang="en-US" sz="1100" dirty="0">
              <a:latin typeface="Verdana" panose="020B0604030504040204" pitchFamily="34" charset="0"/>
            </a:endParaRPr>
          </a:p>
          <a:p>
            <a:r>
              <a:rPr lang="en-US" sz="1100" dirty="0">
                <a:latin typeface="Verdana" panose="020B0604030504040204" pitchFamily="34" charset="0"/>
                <a:hlinkClick r:id="rId3"/>
              </a:rPr>
              <a:t>Curriculum</a:t>
            </a:r>
            <a:r>
              <a:rPr lang="en-US" sz="1100" dirty="0">
                <a:latin typeface="Verdana" panose="020B0604030504040204" pitchFamily="34" charset="0"/>
              </a:rPr>
              <a:t> https://sites.google.com/asu.edu/sageasu/curriculum/curriculum?authuser=0</a:t>
            </a:r>
          </a:p>
          <a:p>
            <a:endParaRPr lang="en-US" sz="1100" dirty="0">
              <a:latin typeface="Verdana" panose="020B0604030504040204" pitchFamily="34" charset="0"/>
            </a:endParaRPr>
          </a:p>
          <a:p>
            <a:r>
              <a:rPr lang="en-US" sz="1100" b="0" i="0" kern="1200" dirty="0">
                <a:solidFill>
                  <a:schemeClr val="tx1"/>
                </a:solidFill>
                <a:effectLst/>
                <a:latin typeface="Verdana" panose="020B0604030504040204" pitchFamily="34" charset="0"/>
                <a:ea typeface="+mn-ea"/>
                <a:cs typeface="+mn-cs"/>
              </a:rPr>
              <a:t>Lee RE, Arriola A, Lorenzo E, Soltero EG, </a:t>
            </a:r>
            <a:r>
              <a:rPr lang="en-US" sz="1100" b="0" i="0" kern="1200" dirty="0" err="1">
                <a:solidFill>
                  <a:schemeClr val="tx1"/>
                </a:solidFill>
                <a:effectLst/>
                <a:latin typeface="Verdana" panose="020B0604030504040204" pitchFamily="34" charset="0"/>
                <a:ea typeface="+mn-ea"/>
                <a:cs typeface="+mn-cs"/>
              </a:rPr>
              <a:t>Szeszuski</a:t>
            </a:r>
            <a:r>
              <a:rPr lang="en-US" sz="1100" b="0" i="0" kern="1200" dirty="0">
                <a:solidFill>
                  <a:schemeClr val="tx1"/>
                </a:solidFill>
                <a:effectLst/>
                <a:latin typeface="Verdana" panose="020B0604030504040204" pitchFamily="34" charset="0"/>
                <a:ea typeface="+mn-ea"/>
                <a:cs typeface="+mn-cs"/>
              </a:rPr>
              <a:t> J. SUSTAINABILITY VIA ACTIVE GARDEN EDUCATION (SAGE): THE PROCESS OF INCORPORATING WATERING INTO STRUCTURED PRESCHOOL CURRICULUM. Agric Food. 2024;12:138-143. </a:t>
            </a:r>
            <a:r>
              <a:rPr lang="en-US" sz="1100" b="0" i="0" kern="1200" dirty="0" err="1">
                <a:solidFill>
                  <a:schemeClr val="tx1"/>
                </a:solidFill>
                <a:effectLst/>
                <a:latin typeface="Verdana" panose="020B0604030504040204" pitchFamily="34" charset="0"/>
                <a:ea typeface="+mn-ea"/>
                <a:cs typeface="+mn-cs"/>
              </a:rPr>
              <a:t>doi</a:t>
            </a:r>
            <a:r>
              <a:rPr lang="en-US" sz="1100" b="0" i="0" kern="1200" dirty="0">
                <a:solidFill>
                  <a:schemeClr val="tx1"/>
                </a:solidFill>
                <a:effectLst/>
                <a:latin typeface="Verdana" panose="020B0604030504040204" pitchFamily="34" charset="0"/>
                <a:ea typeface="+mn-ea"/>
                <a:cs typeface="+mn-cs"/>
              </a:rPr>
              <a:t>: 10.62991/af1996562854. </a:t>
            </a:r>
            <a:r>
              <a:rPr lang="en-US" sz="1100" b="0" i="0" kern="1200" dirty="0" err="1">
                <a:solidFill>
                  <a:schemeClr val="tx1"/>
                </a:solidFill>
                <a:effectLst/>
                <a:latin typeface="Verdana" panose="020B0604030504040204" pitchFamily="34" charset="0"/>
                <a:ea typeface="+mn-ea"/>
                <a:cs typeface="+mn-cs"/>
              </a:rPr>
              <a:t>Epub</a:t>
            </a:r>
            <a:r>
              <a:rPr lang="en-US" sz="1100" b="0" i="0" kern="1200" dirty="0">
                <a:solidFill>
                  <a:schemeClr val="tx1"/>
                </a:solidFill>
                <a:effectLst/>
                <a:latin typeface="Verdana" panose="020B0604030504040204" pitchFamily="34" charset="0"/>
                <a:ea typeface="+mn-ea"/>
                <a:cs typeface="+mn-cs"/>
              </a:rPr>
              <a:t> 2024 Dec 16. PMID: 41019297; PMCID: PMC12466310.</a:t>
            </a:r>
            <a:endParaRPr lang="en-US" sz="1100" dirty="0">
              <a:latin typeface="Verdana" panose="020B0604030504040204" pitchFamily="34" charset="0"/>
            </a:endParaRPr>
          </a:p>
        </p:txBody>
      </p:sp>
    </p:spTree>
    <p:extLst>
      <p:ext uri="{BB962C8B-B14F-4D97-AF65-F5344CB8AC3E}">
        <p14:creationId xmlns:p14="http://schemas.microsoft.com/office/powerpoint/2010/main" val="3467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rPr>
              <a:t>Suggested speaker notes:</a:t>
            </a:r>
          </a:p>
          <a:p>
            <a:r>
              <a:rPr lang="en-US" sz="1100" dirty="0">
                <a:latin typeface="Verdana" panose="020B0604030504040204" pitchFamily="34" charset="0"/>
              </a:rPr>
              <a:t>Another game in the SAGE curriculum is Gardener Says. </a:t>
            </a:r>
          </a:p>
          <a:p>
            <a:endParaRPr lang="en-US" sz="1100" dirty="0">
              <a:latin typeface="Verdana" panose="020B0604030504040204" pitchFamily="34" charset="0"/>
            </a:endParaRPr>
          </a:p>
          <a:p>
            <a:r>
              <a:rPr lang="en-US" sz="1100" b="1" dirty="0">
                <a:latin typeface="Verdana" panose="020B0604030504040204" pitchFamily="34" charset="0"/>
              </a:rPr>
              <a:t>Gardener Says</a:t>
            </a:r>
          </a:p>
          <a:p>
            <a:pPr rtl="0"/>
            <a:r>
              <a:rPr lang="en-US" sz="1100" b="0" i="0" kern="1200" dirty="0">
                <a:solidFill>
                  <a:schemeClr val="tx1"/>
                </a:solidFill>
                <a:effectLst/>
                <a:latin typeface="Verdana" panose="020B0604030504040204" pitchFamily="34" charset="0"/>
                <a:ea typeface="+mn-ea"/>
                <a:cs typeface="+mn-cs"/>
              </a:rPr>
              <a:t>To further emphasize gardening as physical activity and to practice the use of gardening skills, the teacher leads the children in a game of “Gardener Says” (played like Simon Says).</a:t>
            </a:r>
          </a:p>
          <a:p>
            <a:pPr rtl="0"/>
            <a:r>
              <a:rPr lang="en-US" sz="1100" b="0" i="0" kern="1200" dirty="0">
                <a:solidFill>
                  <a:schemeClr val="tx1"/>
                </a:solidFill>
                <a:effectLst/>
                <a:latin typeface="Verdana" panose="020B0604030504040204" pitchFamily="34" charset="0"/>
                <a:ea typeface="+mn-ea"/>
                <a:cs typeface="+mn-cs"/>
              </a:rPr>
              <a:t>The adult will demonstrate movements before the game begins. Children stand up, and the “gardener” says “Gardener Says to Dig,” and the children make a digging motion pretending to have a shovel in their hands. </a:t>
            </a:r>
          </a:p>
          <a:p>
            <a:pPr rtl="0"/>
            <a:r>
              <a:rPr lang="en-US" sz="1100" b="0" i="0" kern="1200" dirty="0">
                <a:solidFill>
                  <a:schemeClr val="tx1"/>
                </a:solidFill>
                <a:effectLst/>
                <a:latin typeface="Verdana" panose="020B0604030504040204" pitchFamily="34" charset="0"/>
                <a:ea typeface="+mn-ea"/>
                <a:cs typeface="+mn-cs"/>
              </a:rPr>
              <a:t>This game is repeated as the children practice other gardening actions such as raking, watering, harvesting down low (bend at the waist and bend their arms at the waist, moving them back and forth to pretend like they are picking fruits and vegetables), and harvesting high (children stand on their tiptoes and pretend to pick apples from the top of the tree by reaching up high with their left and right hand).</a:t>
            </a:r>
          </a:p>
          <a:p>
            <a:endParaRPr lang="en-US" sz="1100" dirty="0">
              <a:latin typeface="Verdana" panose="020B0604030504040204" pitchFamily="34" charset="0"/>
            </a:endParaRPr>
          </a:p>
          <a:p>
            <a:r>
              <a:rPr lang="en-US" sz="1100" dirty="0">
                <a:latin typeface="Verdana" panose="020B0604030504040204" pitchFamily="34" charset="0"/>
              </a:rPr>
              <a:t>To make Gardener Says a non-elimination game, divide the group of children into two groups. When a child acts out a command the Gardener does not give, have the child move to the other group. This keeps all children moving and the game is fun for all!</a:t>
            </a:r>
          </a:p>
          <a:p>
            <a:endParaRPr lang="en-US" sz="1100" dirty="0">
              <a:latin typeface="Verdana" panose="020B0604030504040204" pitchFamily="34" charset="0"/>
            </a:endParaRPr>
          </a:p>
          <a:p>
            <a:r>
              <a:rPr lang="en-US" sz="1100" dirty="0">
                <a:latin typeface="Verdana" panose="020B0604030504040204" pitchFamily="34" charset="0"/>
                <a:hlinkClick r:id="rId3"/>
              </a:rPr>
              <a:t>Curriculum</a:t>
            </a:r>
            <a:r>
              <a:rPr lang="en-US" sz="1100" dirty="0">
                <a:latin typeface="Verdana" panose="020B0604030504040204" pitchFamily="34" charset="0"/>
              </a:rPr>
              <a:t> https://sites.google.com/asu.edu/sageasu/curriculum/curriculum?authuser=0</a:t>
            </a:r>
          </a:p>
          <a:p>
            <a:endParaRPr lang="en-US" sz="1100" dirty="0">
              <a:latin typeface="Verdana" panose="020B0604030504040204" pitchFamily="34" charset="0"/>
            </a:endParaRPr>
          </a:p>
          <a:p>
            <a:r>
              <a:rPr lang="en-US" sz="1100" b="0" i="0" kern="1200" dirty="0">
                <a:solidFill>
                  <a:schemeClr val="tx1"/>
                </a:solidFill>
                <a:effectLst/>
                <a:latin typeface="Verdana" panose="020B0604030504040204" pitchFamily="34" charset="0"/>
                <a:ea typeface="+mn-ea"/>
                <a:cs typeface="+mn-cs"/>
              </a:rPr>
              <a:t>Lee RE, Arriola A, Lorenzo E, Soltero EG, </a:t>
            </a:r>
            <a:r>
              <a:rPr lang="en-US" sz="1100" b="0" i="0" kern="1200" dirty="0" err="1">
                <a:solidFill>
                  <a:schemeClr val="tx1"/>
                </a:solidFill>
                <a:effectLst/>
                <a:latin typeface="Verdana" panose="020B0604030504040204" pitchFamily="34" charset="0"/>
                <a:ea typeface="+mn-ea"/>
                <a:cs typeface="+mn-cs"/>
              </a:rPr>
              <a:t>Szeszuski</a:t>
            </a:r>
            <a:r>
              <a:rPr lang="en-US" sz="1100" b="0" i="0" kern="1200" dirty="0">
                <a:solidFill>
                  <a:schemeClr val="tx1"/>
                </a:solidFill>
                <a:effectLst/>
                <a:latin typeface="Verdana" panose="020B0604030504040204" pitchFamily="34" charset="0"/>
                <a:ea typeface="+mn-ea"/>
                <a:cs typeface="+mn-cs"/>
              </a:rPr>
              <a:t> J. SUSTAINABILITY VIA ACTIVE GARDEN EDUCATION (SAGE): THE PROCESS OF INCORPORATING WATERING INTO STRUCTURED PRESCHOOL CURRICULUM. Agric Food. 2024;12:138-143. </a:t>
            </a:r>
            <a:r>
              <a:rPr lang="en-US" sz="1100" b="0" i="0" kern="1200" dirty="0" err="1">
                <a:solidFill>
                  <a:schemeClr val="tx1"/>
                </a:solidFill>
                <a:effectLst/>
                <a:latin typeface="Verdana" panose="020B0604030504040204" pitchFamily="34" charset="0"/>
                <a:ea typeface="+mn-ea"/>
                <a:cs typeface="+mn-cs"/>
              </a:rPr>
              <a:t>doi</a:t>
            </a:r>
            <a:r>
              <a:rPr lang="en-US" sz="1100" b="0" i="0" kern="1200" dirty="0">
                <a:solidFill>
                  <a:schemeClr val="tx1"/>
                </a:solidFill>
                <a:effectLst/>
                <a:latin typeface="Verdana" panose="020B0604030504040204" pitchFamily="34" charset="0"/>
                <a:ea typeface="+mn-ea"/>
                <a:cs typeface="+mn-cs"/>
              </a:rPr>
              <a:t>: 10.62991/af1996562854. </a:t>
            </a:r>
            <a:r>
              <a:rPr lang="en-US" sz="1100" b="0" i="0" kern="1200" dirty="0" err="1">
                <a:solidFill>
                  <a:schemeClr val="tx1"/>
                </a:solidFill>
                <a:effectLst/>
                <a:latin typeface="Verdana" panose="020B0604030504040204" pitchFamily="34" charset="0"/>
                <a:ea typeface="+mn-ea"/>
                <a:cs typeface="+mn-cs"/>
              </a:rPr>
              <a:t>Epub</a:t>
            </a:r>
            <a:r>
              <a:rPr lang="en-US" sz="1100" b="0" i="0" kern="1200" dirty="0">
                <a:solidFill>
                  <a:schemeClr val="tx1"/>
                </a:solidFill>
                <a:effectLst/>
                <a:latin typeface="Verdana" panose="020B0604030504040204" pitchFamily="34" charset="0"/>
                <a:ea typeface="+mn-ea"/>
                <a:cs typeface="+mn-cs"/>
              </a:rPr>
              <a:t> 2024 Dec 16. PMID: 41019297; PMCID: PMC12466310.</a:t>
            </a:r>
            <a:endParaRPr lang="en-US" sz="1100" dirty="0">
              <a:latin typeface="Verdana" panose="020B0604030504040204" pitchFamily="34" charset="0"/>
            </a:endParaRPr>
          </a:p>
        </p:txBody>
      </p:sp>
    </p:spTree>
    <p:extLst>
      <p:ext uri="{BB962C8B-B14F-4D97-AF65-F5344CB8AC3E}">
        <p14:creationId xmlns:p14="http://schemas.microsoft.com/office/powerpoint/2010/main" val="1609008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p>
          <a:p>
            <a:r>
              <a:rPr lang="en-US" sz="1100" dirty="0">
                <a:latin typeface="Verdana"/>
                <a:ea typeface="Verdana"/>
              </a:rPr>
              <a:t>Yoga is another activity that fits outdoors and in the garden.</a:t>
            </a:r>
          </a:p>
        </p:txBody>
      </p:sp>
    </p:spTree>
    <p:extLst>
      <p:ext uri="{BB962C8B-B14F-4D97-AF65-F5344CB8AC3E}">
        <p14:creationId xmlns:p14="http://schemas.microsoft.com/office/powerpoint/2010/main" val="35665984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29275" cy="3167062"/>
          </a:xfrm>
          <a:prstGeom prst="rect">
            <a:avLst/>
          </a:prstGeom>
          <a:noFill/>
          <a:ln w="12700">
            <a:solidFill>
              <a:prstClr val="black"/>
            </a:solidFill>
          </a:ln>
        </p:spPr>
        <p:txBody>
          <a:bodyPr/>
          <a:lstStyle/>
          <a:p>
            <a:endParaRPr lang="en-US"/>
          </a:p>
        </p:txBody>
      </p:sp>
      <p:sp>
        <p:nvSpPr>
          <p:cNvPr id="3" name="Notes Placeholder 2"/>
          <p:cNvSpPr>
            <a:spLocks noGrp="1"/>
          </p:cNvSpPr>
          <p:nvPr>
            <p:ph type="body" idx="1"/>
          </p:nvPr>
        </p:nvSpPr>
        <p:spPr>
          <a:xfrm>
            <a:off x="709930" y="4516676"/>
            <a:ext cx="5679440" cy="3695462"/>
          </a:xfrm>
          <a:prstGeom prst="rect">
            <a:avLst/>
          </a:prstGeom>
        </p:spPr>
        <p:txBody>
          <a:bodyPr lIns="75356" tIns="37678" rIns="75356" bIns="37678"/>
          <a:lstStyle/>
          <a:p>
            <a:r>
              <a:rPr lang="en-US" sz="1100" b="1" dirty="0">
                <a:latin typeface="Verdana" panose="020B0604030504040204" pitchFamily="34" charset="0"/>
                <a:ea typeface="Verdana" panose="020B0604030504040204" pitchFamily="34" charset="0"/>
              </a:rPr>
              <a:t>Suggested Speaker Notes:</a:t>
            </a:r>
          </a:p>
          <a:p>
            <a:r>
              <a:rPr lang="en-US" sz="1100" dirty="0">
                <a:latin typeface="Verdana" panose="020B0604030504040204" pitchFamily="34" charset="0"/>
                <a:ea typeface="Verdana" panose="020B0604030504040204" pitchFamily="34" charset="0"/>
              </a:rPr>
              <a:t>Garden yoga for kids is a fun way to promote activity, creativity, and an appreciation for nature. </a:t>
            </a:r>
          </a:p>
          <a:p>
            <a:r>
              <a:rPr lang="en-US" sz="1100" dirty="0">
                <a:latin typeface="Verdana" panose="020B0604030504040204" pitchFamily="34" charset="0"/>
                <a:ea typeface="Verdana" panose="020B0604030504040204" pitchFamily="34" charset="0"/>
              </a:rPr>
              <a:t>While doing simple poses, children can enjoy the benefits of yoga while learning about gardening and the environment. In a classroom or the garden, yoga can be a joyful experience for children of all ages.</a:t>
            </a:r>
          </a:p>
          <a:p>
            <a:pPr defTabSz="753557">
              <a:defRPr/>
            </a:pPr>
            <a:r>
              <a:rPr lang="en-US" sz="1100" dirty="0">
                <a:latin typeface="Verdana" panose="020B0604030504040204" pitchFamily="34" charset="0"/>
                <a:ea typeface="Verdana" panose="020B0604030504040204" pitchFamily="34" charset="0"/>
              </a:rPr>
              <a:t>When first trying yoga, children may find it challenging to stay still and focused during poses. Keep the sessions short and engaging. Having a theme like the garden incorporates playful elements and variety. Be patient and consistent, gradually helping children build their skills. Encourage children to hold poses for 2-3 breaths building to 4-5 breaths. This allows time to work on coordination and body awareness and matches young children’s short attention spans. Sample poses are listed on the slide with a few early childhood yoga resources. The resources are listed in the handout.</a:t>
            </a:r>
          </a:p>
          <a:p>
            <a:endParaRPr lang="en-US" sz="1100" dirty="0">
              <a:latin typeface="Verdana" panose="020B0604030504040204" pitchFamily="34" charset="0"/>
              <a:ea typeface="Verdana" panose="020B0604030504040204" pitchFamily="34" charset="0"/>
            </a:endParaRPr>
          </a:p>
          <a:p>
            <a:r>
              <a:rPr lang="en-US" sz="1100" dirty="0">
                <a:latin typeface="Verdana" panose="020B0604030504040204" pitchFamily="34" charset="0"/>
                <a:ea typeface="Verdana" panose="020B0604030504040204" pitchFamily="34" charset="0"/>
              </a:rPr>
              <a:t>Free yoga resources including a yoga garden poster can be found at</a:t>
            </a:r>
            <a:r>
              <a:rPr lang="en-US" sz="1100" dirty="0">
                <a:latin typeface="Verdana" panose="020B0604030504040204" pitchFamily="34" charset="0"/>
                <a:ea typeface="Verdana" panose="020B0604030504040204" pitchFamily="34" charset="0"/>
                <a:hlinkClick r:id="rId3"/>
              </a:rPr>
              <a:t> Free Kids Yoga + Mindfulness Resources | Kids Yoga Stories</a:t>
            </a:r>
            <a:r>
              <a:rPr lang="en-US" sz="1100" dirty="0">
                <a:latin typeface="Verdana" panose="020B0604030504040204" pitchFamily="34" charset="0"/>
                <a:ea typeface="Verdana" panose="020B0604030504040204" pitchFamily="34" charset="0"/>
              </a:rPr>
              <a:t> https://www.kidsyogastories.com/free-resources/ </a:t>
            </a:r>
          </a:p>
          <a:p>
            <a:endParaRPr lang="en-US" sz="1100" b="1" dirty="0">
              <a:latin typeface="Verdana" panose="020B0604030504040204" pitchFamily="34" charset="0"/>
              <a:ea typeface="Verdana" panose="020B0604030504040204" pitchFamily="34" charset="0"/>
            </a:endParaRPr>
          </a:p>
          <a:p>
            <a:r>
              <a:rPr lang="en-US" sz="1100" b="1" i="1" dirty="0">
                <a:latin typeface="Verdana"/>
                <a:ea typeface="Verdana"/>
              </a:rPr>
              <a:t>Optional activities: </a:t>
            </a:r>
          </a:p>
          <a:p>
            <a:pPr marL="228600" indent="-228600">
              <a:buFont typeface="+mj-lt"/>
              <a:buAutoNum type="arabicPeriod"/>
            </a:pPr>
            <a:r>
              <a:rPr lang="en-US" sz="1100" dirty="0">
                <a:latin typeface="Verdana"/>
                <a:ea typeface="Verdana"/>
              </a:rPr>
              <a:t>Invite a willing participant to demonstrate the poses on the slide.</a:t>
            </a:r>
          </a:p>
          <a:p>
            <a:pPr marL="228600" indent="-228600">
              <a:buFont typeface="+mj-lt"/>
              <a:buAutoNum type="arabicPeriod"/>
            </a:pPr>
            <a:r>
              <a:rPr lang="en-US" sz="1100" dirty="0">
                <a:latin typeface="Verdana"/>
                <a:ea typeface="Verdana"/>
              </a:rPr>
              <a:t>Watch a short (3:38 minute) video of the author reading Rachel's Day in the Garden.</a:t>
            </a:r>
            <a:endParaRPr lang="en-US" sz="1100" dirty="0">
              <a:latin typeface="Verdana" panose="020B0604030504040204" pitchFamily="34" charset="0"/>
              <a:ea typeface="Verdana" panose="020B0604030504040204" pitchFamily="34" charset="0"/>
            </a:endParaRPr>
          </a:p>
          <a:p>
            <a:endParaRPr lang="en-US" sz="1100" b="1" dirty="0">
              <a:latin typeface="Verdana"/>
              <a:ea typeface="Verdana"/>
            </a:endParaRPr>
          </a:p>
          <a:p>
            <a:r>
              <a:rPr lang="en-US" sz="1100" b="1" dirty="0">
                <a:latin typeface="Verdana" panose="020B0604030504040204" pitchFamily="34" charset="0"/>
                <a:ea typeface="Verdana" panose="020B0604030504040204" pitchFamily="34" charset="0"/>
              </a:rPr>
              <a:t>Images</a:t>
            </a:r>
          </a:p>
          <a:p>
            <a:r>
              <a:rPr lang="en-US" sz="1100" dirty="0">
                <a:latin typeface="Verdana" panose="020B0604030504040204" pitchFamily="34" charset="0"/>
                <a:ea typeface="Verdana" panose="020B0604030504040204" pitchFamily="34" charset="0"/>
              </a:rPr>
              <a:t>Rachel’s Day in the Garden: A Spring Colors Book by Giselle Shardlow from Amazon and Kids Yoga Stories</a:t>
            </a:r>
          </a:p>
          <a:p>
            <a:r>
              <a:rPr lang="en-US" sz="1100" dirty="0">
                <a:latin typeface="Verdana" panose="020B0604030504040204" pitchFamily="34" charset="0"/>
                <a:ea typeface="Verdana" panose="020B0604030504040204" pitchFamily="34" charset="0"/>
              </a:rPr>
              <a:t>D is for Downward Dog ABD by Calm Mindful Press</a:t>
            </a:r>
          </a:p>
          <a:p>
            <a:r>
              <a:rPr lang="en-US" sz="1100" dirty="0">
                <a:latin typeface="Verdana" panose="020B0604030504040204" pitchFamily="34" charset="0"/>
                <a:ea typeface="Verdana" panose="020B0604030504040204" pitchFamily="34" charset="0"/>
              </a:rPr>
              <a:t>The Yoga Game in the Garden by Kathy Beliveau and Denise Holmes</a:t>
            </a:r>
          </a:p>
          <a:p>
            <a:endParaRPr lang="en-US" sz="1000" dirty="0">
              <a:latin typeface="Verdana" panose="020B0604030504040204" pitchFamily="34" charset="0"/>
            </a:endParaRPr>
          </a:p>
        </p:txBody>
      </p:sp>
    </p:spTree>
    <p:extLst>
      <p:ext uri="{BB962C8B-B14F-4D97-AF65-F5344CB8AC3E}">
        <p14:creationId xmlns:p14="http://schemas.microsoft.com/office/powerpoint/2010/main" val="1366614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Trainer notes:</a:t>
            </a:r>
          </a:p>
          <a:p>
            <a:r>
              <a:rPr lang="en-US" sz="1100" b="0" dirty="0">
                <a:latin typeface="Verdana" panose="020B0604030504040204" pitchFamily="34" charset="0"/>
                <a:ea typeface="Verdana" panose="020B0604030504040204" pitchFamily="34" charset="0"/>
              </a:rPr>
              <a:t>Read the session objectives.</a:t>
            </a:r>
          </a:p>
          <a:p>
            <a:endParaRPr lang="en-US" sz="1100" b="0" dirty="0">
              <a:latin typeface="Verdana" panose="020B0604030504040204" pitchFamily="34" charset="0"/>
              <a:ea typeface="Verdana" panose="020B0604030504040204" pitchFamily="34" charset="0"/>
            </a:endParaRPr>
          </a:p>
          <a:p>
            <a:r>
              <a:rPr lang="en-US" sz="1100" b="0" i="0" kern="1200" dirty="0">
                <a:solidFill>
                  <a:schemeClr val="tx1"/>
                </a:solidFill>
                <a:effectLst/>
                <a:latin typeface="Verdana" panose="020B0604030504040204" pitchFamily="34" charset="0"/>
                <a:ea typeface="Verdana" panose="020B0604030504040204" pitchFamily="34" charset="0"/>
                <a:cs typeface="+mn-cs"/>
              </a:rPr>
              <a:t>Photo by RDNE Stock project: https://www.pexels.com/photo/photograph-of-a-girl-near-green-plants-8298445/</a:t>
            </a:r>
            <a:endParaRPr lang="en-US" sz="1100" b="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968728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Verdana" panose="020B0604030504040204" pitchFamily="34" charset="0"/>
                <a:ea typeface="Verdana" panose="020B0604030504040204" pitchFamily="34" charset="0"/>
              </a:rPr>
              <a:t>Trainer notes: </a:t>
            </a:r>
          </a:p>
          <a:p>
            <a:pPr>
              <a:defRPr/>
            </a:pPr>
            <a:r>
              <a:rPr lang="en-US" sz="1100" b="0" dirty="0">
                <a:latin typeface="Verdana"/>
                <a:ea typeface="Verdana"/>
              </a:rPr>
              <a:t>This </a:t>
            </a:r>
            <a:r>
              <a:rPr lang="en-US" sz="1100" dirty="0">
                <a:latin typeface="Verdana"/>
                <a:ea typeface="Verdana"/>
              </a:rPr>
              <a:t>is a</a:t>
            </a:r>
            <a:r>
              <a:rPr lang="en-US" sz="1100" b="0" dirty="0">
                <a:latin typeface="Verdana"/>
                <a:ea typeface="Verdana"/>
              </a:rPr>
              <a:t> training brain break. </a:t>
            </a:r>
            <a:r>
              <a:rPr lang="en-US" sz="1100" dirty="0">
                <a:latin typeface="Verdana"/>
                <a:ea typeface="Verdana"/>
              </a:rPr>
              <a:t>The short video clip (2:19) is embedded in the slide deck. </a:t>
            </a:r>
          </a:p>
          <a:p>
            <a:pPr>
              <a:defRPr/>
            </a:pPr>
            <a:r>
              <a:rPr lang="en-US" sz="1100" dirty="0">
                <a:latin typeface="Verdana"/>
                <a:ea typeface="Verdana"/>
              </a:rPr>
              <a:t>The link is https://youtu.be/9bFU_wJgvBI?si=IVf-u0uthwSZuBt9</a:t>
            </a:r>
          </a:p>
          <a:p>
            <a:endParaRPr lang="en-US" sz="1100" dirty="0">
              <a:latin typeface="Verdana" panose="020B0604030504040204" pitchFamily="34" charset="0"/>
              <a:ea typeface="Verdana" panose="020B0604030504040204" pitchFamily="34" charset="0"/>
            </a:endParaRPr>
          </a:p>
          <a:p>
            <a:r>
              <a:rPr lang="en-US" sz="1100" b="1" dirty="0">
                <a:latin typeface="Verdana" panose="020B0604030504040204" pitchFamily="34" charset="0"/>
                <a:ea typeface="Verdana" panose="020B0604030504040204" pitchFamily="34" charset="0"/>
              </a:rPr>
              <a:t>Suggested Speaker Notes:</a:t>
            </a:r>
          </a:p>
          <a:p>
            <a:r>
              <a:rPr lang="en-US" sz="1100" b="0" dirty="0">
                <a:latin typeface="Verdana" panose="020B0604030504040204" pitchFamily="34" charset="0"/>
                <a:ea typeface="Verdana" panose="020B0604030504040204" pitchFamily="34" charset="0"/>
              </a:rPr>
              <a:t>This song shares the parts of a plant and the important roles they play in the plant life cycle. These are essential components of science education. The words to the song are in the participant handout, move along with the video. </a:t>
            </a:r>
          </a:p>
          <a:p>
            <a:endParaRPr lang="en-US" sz="1100" b="0" dirty="0">
              <a:latin typeface="Verdana" panose="020B0604030504040204" pitchFamily="34" charset="0"/>
              <a:ea typeface="Verdana" panose="020B0604030504040204" pitchFamily="34" charset="0"/>
            </a:endParaRPr>
          </a:p>
          <a:p>
            <a:r>
              <a:rPr lang="en-US" sz="1100" b="1" i="1" dirty="0">
                <a:latin typeface="Verdana"/>
                <a:ea typeface="Verdana"/>
              </a:rPr>
              <a:t>Optional discussion questions:</a:t>
            </a:r>
            <a:br>
              <a:rPr lang="en-US" sz="1100" b="1" i="1" dirty="0">
                <a:latin typeface="Verdana" panose="020B0604030504040204" pitchFamily="34" charset="0"/>
                <a:ea typeface="Verdana" panose="020B0604030504040204" pitchFamily="34" charset="0"/>
              </a:rPr>
            </a:br>
            <a:r>
              <a:rPr lang="en-US" sz="1100" b="0" dirty="0">
                <a:latin typeface="Verdana"/>
                <a:ea typeface="Verdana"/>
              </a:rPr>
              <a:t>How would you use the song with children?</a:t>
            </a:r>
          </a:p>
          <a:p>
            <a:r>
              <a:rPr lang="en-US" sz="1100" b="0" dirty="0">
                <a:latin typeface="Verdana" panose="020B0604030504040204" pitchFamily="34" charset="0"/>
                <a:ea typeface="Verdana" panose="020B0604030504040204" pitchFamily="34" charset="0"/>
              </a:rPr>
              <a:t>What type of extension ideas can you imagine setting up for children?</a:t>
            </a:r>
          </a:p>
        </p:txBody>
      </p:sp>
    </p:spTree>
    <p:extLst>
      <p:ext uri="{BB962C8B-B14F-4D97-AF65-F5344CB8AC3E}">
        <p14:creationId xmlns:p14="http://schemas.microsoft.com/office/powerpoint/2010/main" val="3857252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7779675e92_1_51:notes"/>
          <p:cNvSpPr txBox="1">
            <a:spLocks noGrp="1"/>
          </p:cNvSpPr>
          <p:nvPr>
            <p:ph type="body" idx="1"/>
          </p:nvPr>
        </p:nvSpPr>
        <p:spPr>
          <a:xfrm>
            <a:off x="710248" y="4518204"/>
            <a:ext cx="5681980" cy="3696866"/>
          </a:xfrm>
          <a:prstGeom prst="rect">
            <a:avLst/>
          </a:prstGeom>
          <a:noFill/>
          <a:ln>
            <a:noFill/>
          </a:ln>
        </p:spPr>
        <p:txBody>
          <a:bodyPr spcFirstLastPara="1" wrap="square" lIns="94200" tIns="47075" rIns="94200" bIns="47075" anchor="t" anchorCtr="0">
            <a:noAutofit/>
          </a:bodyPr>
          <a:lstStyle/>
          <a:p>
            <a:pPr marL="0" lvl="0" indent="0" algn="l" rtl="0">
              <a:lnSpc>
                <a:spcPct val="100000"/>
              </a:lnSpc>
              <a:spcBef>
                <a:spcPts val="0"/>
              </a:spcBef>
              <a:spcAft>
                <a:spcPts val="0"/>
              </a:spcAft>
              <a:buSzPts val="1400"/>
              <a:buNone/>
            </a:pPr>
            <a:r>
              <a:rPr lang="en-US" sz="1100" b="1" dirty="0">
                <a:highlight>
                  <a:srgbClr val="FFFFFF"/>
                </a:highlight>
                <a:latin typeface="Verdana" panose="020B0604030504040204" pitchFamily="34" charset="0"/>
              </a:rPr>
              <a:t>Suggested speaker notes:</a:t>
            </a:r>
          </a:p>
          <a:p>
            <a:pPr marL="0" lvl="0" indent="0" algn="l" rtl="0">
              <a:lnSpc>
                <a:spcPct val="100000"/>
              </a:lnSpc>
              <a:spcBef>
                <a:spcPts val="0"/>
              </a:spcBef>
              <a:spcAft>
                <a:spcPts val="0"/>
              </a:spcAft>
              <a:buSzPts val="1400"/>
              <a:buNone/>
            </a:pPr>
            <a:r>
              <a:rPr lang="en-US" sz="1100" dirty="0">
                <a:highlight>
                  <a:srgbClr val="FFFFFF"/>
                </a:highlight>
                <a:latin typeface="Verdana" panose="020B0604030504040204" pitchFamily="34" charset="0"/>
              </a:rPr>
              <a:t>Gardening is an activity that can be done at any age. It bridges the gap between our youngest learners and our wisest community members. </a:t>
            </a:r>
          </a:p>
          <a:p>
            <a:pPr marL="0" lvl="0" indent="0" algn="l" rtl="0">
              <a:lnSpc>
                <a:spcPct val="100000"/>
              </a:lnSpc>
              <a:spcBef>
                <a:spcPts val="0"/>
              </a:spcBef>
              <a:spcAft>
                <a:spcPts val="0"/>
              </a:spcAft>
              <a:buSzPts val="1400"/>
              <a:buNone/>
            </a:pPr>
            <a:endParaRPr lang="en-US" sz="1100" dirty="0">
              <a:highlight>
                <a:srgbClr val="FFFFFF"/>
              </a:highlight>
              <a:latin typeface="Verdana" panose="020B0604030504040204" pitchFamily="34" charset="0"/>
            </a:endParaRPr>
          </a:p>
          <a:p>
            <a:pPr marL="0" lvl="0" indent="0" algn="l" rtl="0">
              <a:lnSpc>
                <a:spcPct val="100000"/>
              </a:lnSpc>
              <a:spcBef>
                <a:spcPts val="0"/>
              </a:spcBef>
              <a:spcAft>
                <a:spcPts val="0"/>
              </a:spcAft>
              <a:buSzPts val="1400"/>
              <a:buNone/>
            </a:pPr>
            <a:r>
              <a:rPr lang="en-US" sz="1100" dirty="0">
                <a:highlight>
                  <a:srgbClr val="FFFFFF"/>
                </a:highlight>
                <a:latin typeface="Verdana" panose="020B0604030504040204" pitchFamily="34" charset="0"/>
              </a:rPr>
              <a:t>Are there any gardeners here today who would like to share how they benefit from their gardens?</a:t>
            </a:r>
            <a:endParaRPr sz="1100" dirty="0">
              <a:latin typeface="Verdana" panose="020B0604030504040204" pitchFamily="34" charset="0"/>
            </a:endParaRPr>
          </a:p>
        </p:txBody>
      </p:sp>
      <p:sp>
        <p:nvSpPr>
          <p:cNvPr id="1272" name="Google Shape;1272;g7779675e92_1_51:notes"/>
          <p:cNvSpPr>
            <a:spLocks noGrp="1" noRot="1" noChangeAspect="1"/>
          </p:cNvSpPr>
          <p:nvPr>
            <p:ph type="sldImg" idx="2"/>
          </p:nvPr>
        </p:nvSpPr>
        <p:spPr>
          <a:xfrm>
            <a:off x="735013" y="1173163"/>
            <a:ext cx="5632450" cy="31686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p>
          <a:p>
            <a:endParaRPr lang="en-US" sz="1100" dirty="0">
              <a:latin typeface="Verdana" panose="020B0604030504040204" pitchFamily="34" charset="0"/>
              <a:ea typeface="Verdana" panose="020B0604030504040204" pitchFamily="34" charset="0"/>
            </a:endParaRPr>
          </a:p>
          <a:p>
            <a:r>
              <a:rPr lang="en-US" sz="1100" dirty="0">
                <a:latin typeface="Verdana" panose="020B0604030504040204" pitchFamily="34" charset="0"/>
                <a:ea typeface="Verdana" panose="020B0604030504040204" pitchFamily="34" charset="0"/>
              </a:rPr>
              <a:t>Sharing educational material and information about your programs farm to ECE activities builds awareness and knowledge among families. The slide lists a variety of simple activities. If your site has a garden, families can assist with the maintenance and work of sustaining a healthy garden. Ask families about cultural foods that are important to them and consider adding them to your garden.  The handout shown on the slides can be shared with families electronically or in print. </a:t>
            </a:r>
          </a:p>
          <a:p>
            <a:endParaRPr lang="en-US" sz="1100" dirty="0">
              <a:latin typeface="Verdana" panose="020B0604030504040204" pitchFamily="34" charset="0"/>
              <a:ea typeface="Verdana" panose="020B0604030504040204" pitchFamily="34" charset="0"/>
            </a:endParaRPr>
          </a:p>
          <a:p>
            <a:r>
              <a:rPr lang="en-US" sz="1100" dirty="0">
                <a:latin typeface="Verdana" panose="020B0604030504040204" pitchFamily="34" charset="0"/>
                <a:ea typeface="Verdana" panose="020B0604030504040204" pitchFamily="34" charset="0"/>
              </a:rPr>
              <a:t>For additional family engagement ideas developed by Community Ground Works (Wisconsin)- </a:t>
            </a:r>
            <a:r>
              <a:rPr lang="en-US" sz="1100" dirty="0">
                <a:latin typeface="Verdana" panose="020B0604030504040204" pitchFamily="34" charset="0"/>
                <a:ea typeface="Verdana" panose="020B0604030504040204" pitchFamily="34" charset="0"/>
                <a:hlinkClick r:id="rId3"/>
              </a:rPr>
              <a:t>* Engage Families with Farm to </a:t>
            </a:r>
            <a:r>
              <a:rPr lang="en-US" sz="1100" dirty="0" err="1">
                <a:latin typeface="Verdana" panose="020B0604030504040204" pitchFamily="34" charset="0"/>
                <a:ea typeface="Verdana" panose="020B0604030504040204" pitchFamily="34" charset="0"/>
                <a:hlinkClick r:id="rId3"/>
              </a:rPr>
              <a:t>ECE_reduced</a:t>
            </a:r>
            <a:r>
              <a:rPr lang="en-US" sz="1100" dirty="0">
                <a:latin typeface="Verdana" panose="020B0604030504040204" pitchFamily="34" charset="0"/>
                <a:ea typeface="Verdana" panose="020B0604030504040204" pitchFamily="34" charset="0"/>
                <a:hlinkClick r:id="rId3"/>
              </a:rPr>
              <a:t> size.pdf</a:t>
            </a:r>
            <a:r>
              <a:rPr lang="en-US" sz="1100" dirty="0">
                <a:latin typeface="Verdana" panose="020B0604030504040204" pitchFamily="34" charset="0"/>
                <a:ea typeface="Verdana" panose="020B0604030504040204" pitchFamily="34" charset="0"/>
              </a:rPr>
              <a:t> https://www.communitygroundworks.org/sites/default/files/Engage%20Families%20with%20Farm%20to%20ECE_reduced%20size.pdf</a:t>
            </a:r>
          </a:p>
        </p:txBody>
      </p:sp>
    </p:spTree>
    <p:extLst>
      <p:ext uri="{BB962C8B-B14F-4D97-AF65-F5344CB8AC3E}">
        <p14:creationId xmlns:p14="http://schemas.microsoft.com/office/powerpoint/2010/main" val="1334436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Trainer notes:</a:t>
            </a:r>
            <a:br>
              <a:rPr lang="en-US" sz="1100" dirty="0">
                <a:latin typeface="Verdana" panose="020B0604030504040204" pitchFamily="34" charset="0"/>
                <a:ea typeface="Verdana" panose="020B0604030504040204" pitchFamily="34" charset="0"/>
              </a:rPr>
            </a:br>
            <a:r>
              <a:rPr lang="en-US" sz="1100" dirty="0">
                <a:latin typeface="Verdana" panose="020B0604030504040204" pitchFamily="34" charset="0"/>
                <a:ea typeface="Verdana" panose="020B0604030504040204" pitchFamily="34" charset="0"/>
              </a:rPr>
              <a:t>Share the key take aways with your participants.</a:t>
            </a:r>
          </a:p>
        </p:txBody>
      </p:sp>
    </p:spTree>
    <p:extLst>
      <p:ext uri="{BB962C8B-B14F-4D97-AF65-F5344CB8AC3E}">
        <p14:creationId xmlns:p14="http://schemas.microsoft.com/office/powerpoint/2010/main" val="220156638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Verdana" panose="020B0604030504040204" pitchFamily="34" charset="0"/>
              </a:rPr>
              <a:t>Trainer notes:</a:t>
            </a:r>
            <a:br>
              <a:rPr lang="en-US" sz="1100" dirty="0">
                <a:latin typeface="Verdana" panose="020B0604030504040204" pitchFamily="34" charset="0"/>
              </a:rPr>
            </a:br>
            <a:r>
              <a:rPr lang="en-US" sz="1100" dirty="0">
                <a:latin typeface="Verdana" panose="020B0604030504040204" pitchFamily="34" charset="0"/>
              </a:rPr>
              <a:t>This is a 3-2-1 Summary Activity. In this ‘pair and share’ activity, you will ask participants to gather in small groups of 2-4 and discuss the prompts on the slide. Each group should identify responses to each prompt and be prepared to share back to the large group. Direct participants to the activity space on Page three of the session handout.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Verdana" panose="020B0604030504040204" pitchFamily="34" charset="0"/>
              </a:rPr>
              <a:t>Slide images include a square foot garden- a popular method of setting up a garden, a garden trowel or small shovel, and a sunflower. Sunflower gardens are fun for young children.</a:t>
            </a:r>
          </a:p>
          <a:p>
            <a:endParaRPr lang="en-US" sz="1100" dirty="0">
              <a:latin typeface="Verdana" panose="020B0604030504040204" pitchFamily="34" charset="0"/>
            </a:endParaRPr>
          </a:p>
          <a:p>
            <a:r>
              <a:rPr lang="en-US" sz="1100" dirty="0">
                <a:latin typeface="Verdana" panose="020B0604030504040204" pitchFamily="34" charset="0"/>
              </a:rPr>
              <a:t>Allow 5 minutes for small group discussion and 5 minutes for debrief.</a:t>
            </a:r>
          </a:p>
        </p:txBody>
      </p:sp>
    </p:spTree>
    <p:extLst>
      <p:ext uri="{BB962C8B-B14F-4D97-AF65-F5344CB8AC3E}">
        <p14:creationId xmlns:p14="http://schemas.microsoft.com/office/powerpoint/2010/main" val="29204221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b="1" dirty="0">
                <a:latin typeface="Verdana" panose="020B0604030504040204" pitchFamily="34" charset="0"/>
                <a:ea typeface="Verdana" panose="020B0604030504040204" pitchFamily="34" charset="0"/>
              </a:rPr>
              <a:t>Trainer note:</a:t>
            </a:r>
            <a:br>
              <a:rPr lang="en-US" b="1" dirty="0">
                <a:latin typeface="Verdana" panose="020B0604030504040204" pitchFamily="34" charset="0"/>
                <a:ea typeface="Verdana" panose="020B0604030504040204" pitchFamily="34" charset="0"/>
              </a:rPr>
            </a:br>
            <a:r>
              <a:rPr lang="en-US" dirty="0">
                <a:latin typeface="Verdana" panose="020B0604030504040204" pitchFamily="34" charset="0"/>
                <a:ea typeface="Verdana" panose="020B0604030504040204" pitchFamily="34" charset="0"/>
              </a:rPr>
              <a:t>Add your contact information to the slide.</a:t>
            </a:r>
          </a:p>
        </p:txBody>
      </p:sp>
    </p:spTree>
    <p:extLst>
      <p:ext uri="{BB962C8B-B14F-4D97-AF65-F5344CB8AC3E}">
        <p14:creationId xmlns:p14="http://schemas.microsoft.com/office/powerpoint/2010/main" val="35456695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endParaRPr lang="en-US" dirty="0"/>
          </a:p>
        </p:txBody>
      </p:sp>
    </p:spTree>
    <p:extLst>
      <p:ext uri="{BB962C8B-B14F-4D97-AF65-F5344CB8AC3E}">
        <p14:creationId xmlns:p14="http://schemas.microsoft.com/office/powerpoint/2010/main" val="25860339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Trainer notes:</a:t>
            </a:r>
          </a:p>
          <a:p>
            <a:pPr fontAlgn="base">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The suggested connection activity for this session is a mindfulness</a:t>
            </a:r>
            <a:r>
              <a:rPr lang="en-US" sz="1100" dirty="0">
                <a:solidFill>
                  <a:srgbClr val="000000"/>
                </a:solidFill>
                <a:highlight>
                  <a:srgbClr val="F5F5F5"/>
                </a:highlight>
                <a:latin typeface="Verdana" panose="020B0604030504040204" pitchFamily="34" charset="0"/>
                <a:ea typeface="Verdana" panose="020B0604030504040204" pitchFamily="34" charset="0"/>
              </a:rPr>
              <a:t> </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exercise. </a:t>
            </a:r>
            <a:r>
              <a:rPr lang="en-US" sz="1100" dirty="0">
                <a:solidFill>
                  <a:srgbClr val="000000"/>
                </a:solidFill>
                <a:highlight>
                  <a:srgbClr val="F5F5F5"/>
                </a:highlight>
                <a:latin typeface="Verdana" panose="020B0604030504040204" pitchFamily="34" charset="0"/>
                <a:ea typeface="Verdana" panose="020B0604030504040204" pitchFamily="34" charset="0"/>
              </a:rPr>
              <a:t>A script to share this activity with your participants is provided below. </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Read slowly, in calm voice to help your participants find a mindful place. </a:t>
            </a:r>
            <a:endParaRPr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Calibri" panose="020F0502020204030204"/>
            </a:endParaRPr>
          </a:p>
          <a:p>
            <a:pPr fontAlgn="base">
              <a:defRPr/>
            </a:pPr>
            <a:r>
              <a:rPr lang="en-US" sz="1100" dirty="0">
                <a:solidFill>
                  <a:srgbClr val="000000"/>
                </a:solidFill>
                <a:highlight>
                  <a:srgbClr val="F5F5F5"/>
                </a:highlight>
                <a:latin typeface="Verdana" panose="020B0604030504040204" pitchFamily="34" charset="0"/>
                <a:ea typeface="Verdana" panose="020B0604030504040204" pitchFamily="34" charset="0"/>
              </a:rPr>
              <a:t>Trainers</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a:t>
            </a:r>
            <a:r>
              <a:rPr lang="en-US" sz="1100" dirty="0">
                <a:solidFill>
                  <a:srgbClr val="000000"/>
                </a:solidFill>
                <a:highlight>
                  <a:srgbClr val="F5F5F5"/>
                </a:highlight>
                <a:latin typeface="Verdana" panose="020B0604030504040204" pitchFamily="34" charset="0"/>
                <a:ea typeface="Verdana" panose="020B0604030504040204" pitchFamily="34" charset="0"/>
              </a:rPr>
              <a:t>may also choose to </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use a video clip for this exercise</a:t>
            </a:r>
            <a:r>
              <a:rPr lang="en-US" sz="1100" dirty="0">
                <a:solidFill>
                  <a:srgbClr val="000000"/>
                </a:solidFill>
                <a:highlight>
                  <a:srgbClr val="F5F5F5"/>
                </a:highlight>
                <a:latin typeface="Verdana" panose="020B0604030504040204" pitchFamily="34" charset="0"/>
                <a:ea typeface="Verdana" panose="020B0604030504040204" pitchFamily="34" charset="0"/>
              </a:rPr>
              <a:t>. </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Garden Relaxation from Bari Koral </a:t>
            </a:r>
            <a:r>
              <a:rPr lang="en-US" sz="1100" dirty="0">
                <a:solidFill>
                  <a:srgbClr val="000000"/>
                </a:solidFill>
                <a:highlight>
                  <a:srgbClr val="F5F5F5"/>
                </a:highlight>
                <a:latin typeface="Verdana" panose="020B0604030504040204" pitchFamily="34" charset="0"/>
                <a:ea typeface="Verdana" panose="020B0604030504040204" pitchFamily="34" charset="0"/>
              </a:rPr>
              <a:t>is one example of a short mindfulness exercise </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(3:32) </a:t>
            </a:r>
            <a:r>
              <a:rPr lang="sv-SE" sz="1100" b="0" i="0" kern="1200" dirty="0">
                <a:solidFill>
                  <a:schemeClr val="tx1"/>
                </a:solidFill>
                <a:effectLst/>
                <a:highlight>
                  <a:srgbClr val="F5F5F5"/>
                </a:highlight>
                <a:latin typeface="Verdana" panose="020B0604030504040204" pitchFamily="34" charset="0"/>
                <a:ea typeface="Verdana" panose="020B0604030504040204" pitchFamily="34" charset="0"/>
                <a:hlinkClick r:id="rId3" tooltip="https://www.youtube.com/watch?v=rx2El8Txac4"/>
              </a:rPr>
              <a:t>https://www.youtube.com/watch?v=rx2El8Txac4</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a:t>
            </a:r>
            <a:endParaRPr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endParaRPr>
          </a:p>
          <a:p>
            <a:pPr fontAlgn="base">
              <a:defRPr/>
            </a:pPr>
            <a:r>
              <a:rPr kumimoji="0" lang="en-US" sz="1100" b="1"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Speaker notes:</a:t>
            </a:r>
            <a:br>
              <a:rPr lang="en-US" sz="1100" b="1" i="0" u="none" strike="noStrike" kern="1200" cap="none" spc="0" normalizeH="0" baseline="0" noProof="0" dirty="0">
                <a:ln>
                  <a:noFill/>
                </a:ln>
                <a:effectLst/>
                <a:highlight>
                  <a:srgbClr val="F5F5F5"/>
                </a:highlight>
                <a:uLnTx/>
                <a:uFillTx/>
                <a:latin typeface="Verdana" panose="020B0604030504040204" pitchFamily="34" charset="0"/>
                <a:ea typeface="Verdana" panose="020B0604030504040204" pitchFamily="34" charset="0"/>
              </a:rPr>
            </a:b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For our opening activity today, we will do a short mindfulness activity followed by introductions and a discussion on how we might use an activity like this with children. If you choose not to participate, please sit quietly as to not disturb the group.</a:t>
            </a:r>
            <a:endParaRPr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I invite you to sit up straight in your chair with both feet flat on the ground, hands resting on your thighs. Lift your shoulders and roll them to the front three times and then to the back three times</a:t>
            </a:r>
            <a:r>
              <a:rPr lang="en-US" sz="1100" dirty="0">
                <a:solidFill>
                  <a:srgbClr val="000000"/>
                </a:solidFill>
                <a:highlight>
                  <a:srgbClr val="F5F5F5"/>
                </a:highlight>
                <a:latin typeface="Verdana" panose="020B0604030504040204" pitchFamily="34" charset="0"/>
                <a:ea typeface="Verdana" panose="020B0604030504040204" pitchFamily="34" charset="0"/>
              </a:rPr>
              <a:t>.</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a:t>
            </a:r>
            <a:endParaRPr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fontAlgn="base">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At your own pace, take five deep breaths. As you inhale, notice your chest rise and then fall </a:t>
            </a:r>
            <a:r>
              <a:rPr lang="en-US" sz="1100" dirty="0">
                <a:solidFill>
                  <a:srgbClr val="000000"/>
                </a:solidFill>
                <a:highlight>
                  <a:srgbClr val="F5F5F5"/>
                </a:highlight>
                <a:latin typeface="Verdana" panose="020B0604030504040204" pitchFamily="34" charset="0"/>
                <a:ea typeface="Verdana" panose="020B0604030504040204" pitchFamily="34" charset="0"/>
              </a:rPr>
              <a:t>with your</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exhale. Become aware of the cool air as you inhale and the warm air as you exhale. </a:t>
            </a:r>
            <a:r>
              <a:rPr kumimoji="0" lang="en-US" sz="1100" b="0" i="1"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(Pause to allow time for 5 full rounds of breath)</a:t>
            </a:r>
            <a:r>
              <a:rPr lang="en-US" sz="1100" i="1" dirty="0">
                <a:solidFill>
                  <a:srgbClr val="000000"/>
                </a:solidFill>
                <a:highlight>
                  <a:srgbClr val="F5F5F5"/>
                </a:highlight>
                <a:latin typeface="Verdana" panose="020B0604030504040204" pitchFamily="34" charset="0"/>
                <a:ea typeface="Verdana" panose="020B0604030504040204" pitchFamily="34" charset="0"/>
              </a:rPr>
              <a:t> </a:t>
            </a:r>
            <a:r>
              <a:rPr lang="en-US" sz="1100" dirty="0">
                <a:solidFill>
                  <a:srgbClr val="000000"/>
                </a:solidFill>
                <a:highlight>
                  <a:srgbClr val="F5F5F5"/>
                </a:highlight>
                <a:latin typeface="Verdana" panose="020B0604030504040204" pitchFamily="34" charset="0"/>
                <a:ea typeface="Verdana" panose="020B0604030504040204" pitchFamily="34" charset="0"/>
              </a:rPr>
              <a:t>Return to your natural breathing rhythm.</a:t>
            </a:r>
            <a:endParaRPr lang="en-US" sz="1100" b="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fontAlgn="base">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In this mindfulness practice, we are going to imagine we are outdoors in a garden setting. </a:t>
            </a:r>
            <a:r>
              <a:rPr lang="en-US" sz="1100" dirty="0">
                <a:solidFill>
                  <a:srgbClr val="000000"/>
                </a:solidFill>
                <a:highlight>
                  <a:srgbClr val="F5F5F5"/>
                </a:highlight>
                <a:latin typeface="Verdana" panose="020B0604030504040204" pitchFamily="34" charset="0"/>
                <a:ea typeface="Verdana" panose="020B0604030504040204" pitchFamily="34" charset="0"/>
              </a:rPr>
              <a:t>You can imagine being in the image on the screen or in your favorite garden space. Place</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yourself where you are comfortable in this imaginary setting. If you don’t like to sit on the grass, picture yourself on a blanket or lawn chair. </a:t>
            </a:r>
            <a:r>
              <a:rPr lang="en-US" sz="1100" dirty="0">
                <a:solidFill>
                  <a:srgbClr val="000000"/>
                </a:solidFill>
                <a:highlight>
                  <a:srgbClr val="F5F5F5"/>
                </a:highlight>
                <a:latin typeface="Verdana" panose="020B0604030504040204" pitchFamily="34" charset="0"/>
                <a:ea typeface="Verdana" panose="020B0604030504040204" pitchFamily="34" charset="0"/>
              </a:rPr>
              <a:t>You can close your eyes, lower them and let them relax, or keep them open--whatever is comfortable for you. In our practice today we will be using our senses.</a:t>
            </a:r>
            <a:endParaRPr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marL="228600" marR="0" lvl="0" indent="-228600" algn="l" defTabSz="914400" rtl="0" eaLnBrk="1" fontAlgn="base" latinLnBrk="0" hangingPunct="1">
              <a:lnSpc>
                <a:spcPct val="100000"/>
              </a:lnSpc>
              <a:spcBef>
                <a:spcPts val="0"/>
              </a:spcBef>
              <a:spcAft>
                <a:spcPts val="0"/>
              </a:spcAft>
              <a:buClrTx/>
              <a:buSzTx/>
              <a:buFont typeface="+mj-lt"/>
              <a:buAutoNum type="alphaLcParenR"/>
              <a:tabLst/>
              <a:defRPr/>
            </a:pPr>
            <a:endPar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endParaRPr>
          </a:p>
          <a:p>
            <a:pPr marL="228600" indent="-228600" fontAlgn="base">
              <a:buFont typeface="+mj-lt"/>
              <a:buAutoNum type="alphaLcParenR"/>
              <a:defRPr/>
            </a:pPr>
            <a:r>
              <a:rPr lang="en-US" sz="1100" dirty="0">
                <a:solidFill>
                  <a:srgbClr val="000000"/>
                </a:solidFill>
                <a:highlight>
                  <a:srgbClr val="F5F5F5"/>
                </a:highlight>
                <a:latin typeface="Verdana" panose="020B0604030504040204" pitchFamily="34" charset="0"/>
                <a:ea typeface="Verdana" panose="020B0604030504040204" pitchFamily="34" charset="0"/>
              </a:rPr>
              <a:t>In this imaginary garden, what</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do you imagine you would feel on your </a:t>
            </a:r>
            <a:r>
              <a:rPr lang="en-US" sz="1100" dirty="0">
                <a:solidFill>
                  <a:srgbClr val="000000"/>
                </a:solidFill>
                <a:highlight>
                  <a:srgbClr val="F5F5F5"/>
                </a:highlight>
                <a:latin typeface="Verdana" panose="020B0604030504040204" pitchFamily="34" charset="0"/>
                <a:ea typeface="Verdana" panose="020B0604030504040204" pitchFamily="34" charset="0"/>
              </a:rPr>
              <a:t>skin</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 Is there warmth from sun or coolness? </a:t>
            </a:r>
            <a:r>
              <a:rPr lang="en-US" sz="1100" dirty="0">
                <a:solidFill>
                  <a:srgbClr val="000000"/>
                </a:solidFill>
                <a:highlight>
                  <a:srgbClr val="F5F5F5"/>
                </a:highlight>
                <a:latin typeface="Verdana" panose="020B0604030504040204" pitchFamily="34" charset="0"/>
                <a:ea typeface="Verdana" panose="020B0604030504040204" pitchFamily="34" charset="0"/>
              </a:rPr>
              <a:t>Is there a breeze? </a:t>
            </a:r>
            <a:r>
              <a:rPr lang="en-US" sz="1100" i="1" dirty="0">
                <a:solidFill>
                  <a:srgbClr val="000000"/>
                </a:solidFill>
                <a:highlight>
                  <a:srgbClr val="F5F5F5"/>
                </a:highlight>
                <a:latin typeface="Verdana" panose="020B0604030504040204" pitchFamily="34" charset="0"/>
                <a:ea typeface="Verdana" panose="020B0604030504040204" pitchFamily="34" charset="0"/>
              </a:rPr>
              <a:t>(</a:t>
            </a:r>
            <a:r>
              <a:rPr kumimoji="0" lang="en-US" sz="1100" b="0" i="1"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Trainers pause here and after each prompt for 10-15 seconds to give participants time to reflect)</a:t>
            </a:r>
            <a:endParaRPr lang="en-US" sz="1100" b="0" i="1"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marL="228600" indent="-228600" fontAlgn="base">
              <a:buFont typeface="+mj-lt"/>
              <a:buAutoNum type="alphaLcParenR"/>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What sounds do you imagine hearing in this </a:t>
            </a:r>
            <a:r>
              <a:rPr lang="en-US" sz="1100" dirty="0">
                <a:solidFill>
                  <a:srgbClr val="000000"/>
                </a:solidFill>
                <a:highlight>
                  <a:srgbClr val="F5F5F5"/>
                </a:highlight>
                <a:latin typeface="Verdana" panose="020B0604030504040204" pitchFamily="34" charset="0"/>
                <a:ea typeface="Verdana" panose="020B0604030504040204" pitchFamily="34" charset="0"/>
              </a:rPr>
              <a:t>setting?</a:t>
            </a:r>
            <a:endParaRPr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marL="228600" indent="-228600" fontAlgn="base">
              <a:buFont typeface="+mj-lt"/>
              <a:buAutoNum type="alphaLcParenR"/>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rPr>
              <a:t>What do scents do you smell? </a:t>
            </a:r>
            <a:r>
              <a:rPr lang="en-US" sz="1100" dirty="0">
                <a:solidFill>
                  <a:srgbClr val="000000"/>
                </a:solidFill>
                <a:highlight>
                  <a:srgbClr val="F5F5F5"/>
                </a:highlight>
                <a:latin typeface="Verdana" panose="020B0604030504040204" pitchFamily="34" charset="0"/>
                <a:ea typeface="Verdana" panose="020B0604030504040204" pitchFamily="34" charset="0"/>
              </a:rPr>
              <a:t>Inhale imagining their scents. </a:t>
            </a:r>
            <a:endParaRPr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endParaRPr>
          </a:p>
          <a:p>
            <a:pPr marL="228600" marR="0" lvl="0" indent="-228600" algn="l" defTabSz="914400" rtl="0" eaLnBrk="1" fontAlgn="base"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What is the closest thing you can see? </a:t>
            </a:r>
          </a:p>
          <a:p>
            <a:pPr marL="228600" marR="0" lvl="0" indent="-228600" algn="l" defTabSz="914400" rtl="0" eaLnBrk="1" fontAlgn="base"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Look as far as the eye can see – what is there? </a:t>
            </a:r>
          </a:p>
          <a:p>
            <a:pPr marL="228600" marR="0" lvl="0" indent="-228600" algn="l" defTabSz="914400" rtl="0" eaLnBrk="1" fontAlgn="base"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What colors stand out to you? </a:t>
            </a:r>
          </a:p>
          <a:p>
            <a:pPr marL="228600" marR="0" lvl="0" indent="-228600" algn="l" defTabSz="914400" rtl="0" eaLnBrk="1" fontAlgn="base"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What feelings does this setting bring to you?</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Take one more deep breath.</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Thank you for joining me in this short activity. </a:t>
            </a: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This practice gave us time to slow down and become aware of our senses.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fontAlgn="base">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Let’s pause and allow everyone to introduce themselves and share a few words on how they felt during or after the exercise</a:t>
            </a:r>
            <a:r>
              <a:rPr lang="en-US" sz="1100" dirty="0">
                <a:solidFill>
                  <a:srgbClr val="000000"/>
                </a:solidFill>
                <a:latin typeface="Verdana" panose="020B0604030504040204" pitchFamily="34" charset="0"/>
                <a:ea typeface="Verdana" panose="020B0604030504040204" pitchFamily="34" charset="0"/>
              </a:rPr>
              <a:t> and how they might do a similar exercise with children</a:t>
            </a: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 </a:t>
            </a:r>
            <a:endParaRPr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After introductions</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We can use activities like this with children to help them slow down, take in their surroundings, and notice the changes in the garden or outdoor setting. Mindfulness activities are most effective when conducted as a regular practice when children arrive at the garden.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Circle up and explain that everyone will be doing an observation activity. Let them know they will silently observe the surrounding environment for a designated length of time. The time frame will depend on what is appropriate for your group of children; 1-3 minutes is usually a good starting place. Tell children that while you are speaking, and they will be observing and should remain silent. Afterwards they can share what they noticed. </a:t>
            </a:r>
            <a:endParaRPr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rPr>
              <a:t>Allow children to choose an area in their garden as their “observation station.” If you plan to integrate this activity into your welcome routine, tell children that they will be returning to this spot over the next weeks, season, or year. Be sure to designate the parameters of the area so that they stay in your line of sight and are close enough to hear you. </a:t>
            </a:r>
            <a:endParaRPr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Once the children are settled in, begin guiding them through their observation. Ask a few questions that are relevant to your environment such as: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What do you feel on your skin?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What sounds do you hear?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What do you smell?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What is the closest thing you can see?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Look as far as the eye can see – what is there? </a:t>
            </a:r>
          </a:p>
          <a:p>
            <a:pPr marL="685800" marR="0" lvl="1" indent="-2286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1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mn-cs"/>
              </a:rPr>
              <a:t>What colors stand out to you? </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rPr>
              <a:t>​</a:t>
            </a:r>
            <a:r>
              <a:rPr kumimoji="0" lang="en-US" sz="1100" b="1"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Discussion Prompt:</a:t>
            </a:r>
            <a:r>
              <a:rPr kumimoji="0" lang="en-US" sz="1100" b="0" i="0" u="none" strike="noStrike" kern="1200" cap="none" spc="0" normalizeH="0" baseline="0" noProof="0" dirty="0">
                <a:ln>
                  <a:noFill/>
                </a:ln>
                <a:solidFill>
                  <a:srgbClr val="000000"/>
                </a:solidFill>
                <a:effectLst/>
                <a:highlight>
                  <a:srgbClr val="F5F5F5"/>
                </a:highlight>
                <a:uLnTx/>
                <a:uFillTx/>
                <a:latin typeface="Verdana" panose="020B0604030504040204" pitchFamily="34" charset="0"/>
                <a:ea typeface="Verdana" panose="020B0604030504040204" pitchFamily="34" charset="0"/>
                <a:cs typeface="+mn-cs"/>
              </a:rPr>
              <a:t> Ask the participants to share their ideas for using this activity with different age groups. </a:t>
            </a:r>
            <a:r>
              <a:rPr kumimoji="0" lang="en-US" sz="1100" b="0" i="0"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rPr>
              <a:t>​</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rPr>
              <a:t>Activity adapted from Kids Gardening- https://kidsgardening.org/resources/garden-activities-mindfulness/</a:t>
            </a:r>
          </a:p>
          <a:p>
            <a:pPr marL="0" marR="0" lvl="0" indent="0" algn="l" defTabSz="914400" rtl="0" eaLnBrk="1" fontAlgn="base" latinLnBrk="0" hangingPunct="1">
              <a:lnSpc>
                <a:spcPct val="100000"/>
              </a:lnSpc>
              <a:spcBef>
                <a:spcPts val="0"/>
              </a:spcBef>
              <a:spcAft>
                <a:spcPts val="0"/>
              </a:spcAft>
              <a:buClrTx/>
              <a:buSzTx/>
              <a:buFontTx/>
              <a:buNone/>
              <a:tabLst/>
              <a:defRPr/>
            </a:pPr>
            <a:endParaRPr kumimoji="0" lang="en-US" sz="1100" b="0" i="1"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pl-PL" sz="1100" b="0" i="0" kern="1200" dirty="0">
                <a:solidFill>
                  <a:schemeClr val="tx1"/>
                </a:solidFill>
                <a:effectLst/>
                <a:highlight>
                  <a:srgbClr val="F5F5F5"/>
                </a:highlight>
                <a:latin typeface="Verdana" panose="020B0604030504040204" pitchFamily="34" charset="0"/>
                <a:ea typeface="Verdana" panose="020B0604030504040204" pitchFamily="34" charset="0"/>
                <a:cs typeface="+mn-cs"/>
              </a:rPr>
              <a:t>Photo by Emma Bauso: https://www.pexels.com/photo/girl-touching-bush-2253890/</a:t>
            </a:r>
            <a:endParaRPr kumimoji="0" lang="en-US" sz="1100" b="0" i="1" u="none" strike="noStrike" kern="1200" cap="none" spc="0" normalizeH="0" baseline="0" noProof="0" dirty="0">
              <a:ln>
                <a:noFill/>
              </a:ln>
              <a:solidFill>
                <a:srgbClr val="444444"/>
              </a:solidFill>
              <a:effectLst/>
              <a:highlight>
                <a:srgbClr val="F5F5F5"/>
              </a:highlight>
              <a:uLnTx/>
              <a:uFillTx/>
              <a:latin typeface="Verdana" panose="020B0604030504040204" pitchFamily="34" charset="0"/>
              <a:ea typeface="Verdana" panose="020B0604030504040204" pitchFamily="34" charset="0"/>
              <a:cs typeface="+mn-cs"/>
            </a:endParaRPr>
          </a:p>
        </p:txBody>
      </p:sp>
    </p:spTree>
    <p:extLst>
      <p:ext uri="{BB962C8B-B14F-4D97-AF65-F5344CB8AC3E}">
        <p14:creationId xmlns:p14="http://schemas.microsoft.com/office/powerpoint/2010/main" val="35711446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solidFill>
                  <a:srgbClr val="000000"/>
                </a:solidFill>
                <a:latin typeface="Verdana" panose="020B0604030504040204" pitchFamily="34" charset="0"/>
                <a:ea typeface="Verdana" panose="020B0604030504040204" pitchFamily="34" charset="0"/>
              </a:rPr>
              <a:t>Trainer notes:</a:t>
            </a:r>
            <a:br>
              <a:rPr lang="en-US" sz="1100" b="1" dirty="0">
                <a:solidFill>
                  <a:srgbClr val="000000"/>
                </a:solidFill>
                <a:latin typeface="Verdana" panose="020B0604030504040204" pitchFamily="34" charset="0"/>
                <a:ea typeface="Verdana" panose="020B0604030504040204" pitchFamily="34" charset="0"/>
              </a:rPr>
            </a:br>
            <a:r>
              <a:rPr lang="en-US" sz="1100" b="0" dirty="0">
                <a:solidFill>
                  <a:srgbClr val="000000"/>
                </a:solidFill>
                <a:latin typeface="Verdana" panose="020B0604030504040204" pitchFamily="34" charset="0"/>
                <a:ea typeface="Verdana" panose="020B0604030504040204" pitchFamily="34" charset="0"/>
              </a:rPr>
              <a:t>This slide is level setting for participants who are not familiar with Farm to Early Care and Education (ECE)</a:t>
            </a:r>
          </a:p>
          <a:p>
            <a:endParaRPr lang="en-US" sz="1100" b="1" dirty="0">
              <a:solidFill>
                <a:srgbClr val="000000"/>
              </a:solidFill>
              <a:latin typeface="Verdana" panose="020B0604030504040204" pitchFamily="34" charset="0"/>
              <a:ea typeface="Verdana" panose="020B0604030504040204" pitchFamily="34" charset="0"/>
            </a:endParaRPr>
          </a:p>
          <a:p>
            <a:r>
              <a:rPr lang="en-US" sz="1100" b="1" dirty="0">
                <a:solidFill>
                  <a:srgbClr val="000000"/>
                </a:solidFill>
                <a:latin typeface="Verdana" panose="020B0604030504040204" pitchFamily="34" charset="0"/>
                <a:ea typeface="Verdana" panose="020B0604030504040204" pitchFamily="34" charset="0"/>
              </a:rPr>
              <a:t>Suggested speaker notes:</a:t>
            </a:r>
          </a:p>
          <a:p>
            <a:pPr rtl="0" fontAlgn="base"/>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The image on the slide is from the National Farm to School Network (NFSN), a national nonprofit network, that works to increase access to local food and nutrition education to improve children’s health and cultivate vibrant communities. </a:t>
            </a:r>
            <a:r>
              <a:rPr lang="en-US" sz="1100" b="0" i="0" kern="1200" dirty="0">
                <a:solidFill>
                  <a:srgbClr val="000000"/>
                </a:solidFill>
                <a:effectLst/>
                <a:latin typeface="Verdana" panose="020B0604030504040204" pitchFamily="34" charset="0"/>
                <a:ea typeface="Verdana" panose="020B0604030504040204" pitchFamily="34" charset="0"/>
                <a:cs typeface="+mn-cs"/>
              </a:rPr>
              <a:t>​​</a:t>
            </a:r>
          </a:p>
          <a:p>
            <a:pPr rtl="0" fontAlgn="base"/>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It captures the three core elements of farm to ECE, </a:t>
            </a:r>
            <a:r>
              <a:rPr lang="en-US" sz="1100" b="1" i="0" u="none" strike="noStrike" kern="1200" dirty="0">
                <a:solidFill>
                  <a:srgbClr val="000000"/>
                </a:solidFill>
                <a:effectLst/>
                <a:latin typeface="Verdana" panose="020B0604030504040204" pitchFamily="34" charset="0"/>
                <a:ea typeface="Verdana" panose="020B0604030504040204" pitchFamily="34" charset="0"/>
                <a:cs typeface="+mn-cs"/>
              </a:rPr>
              <a:t>Gardens, Education, and Procurement</a:t>
            </a:r>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 </a:t>
            </a:r>
          </a:p>
          <a:p>
            <a:pPr marL="171450" indent="-171450" rtl="0" fontAlgn="base">
              <a:buFont typeface="Arial" panose="020B0604020202020204" pitchFamily="34" charset="0"/>
              <a:buChar char="•"/>
            </a:pPr>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Food and Farming </a:t>
            </a:r>
            <a:r>
              <a:rPr lang="en-US" sz="1100" b="1" i="0" u="none" strike="noStrike" kern="1200" dirty="0">
                <a:solidFill>
                  <a:srgbClr val="000000"/>
                </a:solidFill>
                <a:effectLst/>
                <a:latin typeface="Verdana" panose="020B0604030504040204" pitchFamily="34" charset="0"/>
                <a:ea typeface="Verdana" panose="020B0604030504040204" pitchFamily="34" charset="0"/>
                <a:cs typeface="+mn-cs"/>
              </a:rPr>
              <a:t>Education</a:t>
            </a:r>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 teaches children about where food comes from, how it is grown, and how farms and gardens work.</a:t>
            </a:r>
          </a:p>
          <a:p>
            <a:pPr marL="171450" indent="-171450" rtl="0" fontAlgn="base">
              <a:buFont typeface="Arial" panose="020B0604020202020204" pitchFamily="34" charset="0"/>
              <a:buChar char="•"/>
            </a:pPr>
            <a:r>
              <a:rPr lang="en-US" sz="1100" b="1" i="0" u="none" strike="noStrike" kern="1200" dirty="0">
                <a:solidFill>
                  <a:srgbClr val="000000"/>
                </a:solidFill>
                <a:effectLst/>
                <a:latin typeface="Verdana" panose="020B0604030504040204" pitchFamily="34" charset="0"/>
                <a:ea typeface="Verdana" panose="020B0604030504040204" pitchFamily="34" charset="0"/>
                <a:cs typeface="+mn-cs"/>
              </a:rPr>
              <a:t>Procurement</a:t>
            </a:r>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 means local food purchasing and includes using local foods in meals, snacks, taste testing activities, and family events. Depending on the farms and farmers in your area, ECE programs may be able to source dairy, meat, fish, fruits, vegetables, herbs, eggs, honey, grains, and flours for use.</a:t>
            </a:r>
          </a:p>
          <a:p>
            <a:pPr marL="171450" indent="-171450" rtl="0" fontAlgn="base">
              <a:buFont typeface="Arial" panose="020B0604020202020204" pitchFamily="34" charset="0"/>
              <a:buChar char="•"/>
            </a:pPr>
            <a:r>
              <a:rPr lang="en-US" sz="1100" b="1" i="0" u="none" strike="noStrike" kern="1200" dirty="0">
                <a:solidFill>
                  <a:srgbClr val="000000"/>
                </a:solidFill>
                <a:effectLst/>
                <a:latin typeface="Verdana" panose="020B0604030504040204" pitchFamily="34" charset="0"/>
                <a:ea typeface="Verdana" panose="020B0604030504040204" pitchFamily="34" charset="0"/>
                <a:cs typeface="+mn-cs"/>
              </a:rPr>
              <a:t>Gardens </a:t>
            </a:r>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allow children opportunities to observe and become familiar with how plants grow. There are many types of gardens that could be a good fit for your program.</a:t>
            </a:r>
          </a:p>
          <a:p>
            <a:pPr marL="171450" indent="-171450" rtl="0" fontAlgn="base">
              <a:buFont typeface="Arial" panose="020B0604020202020204" pitchFamily="34" charset="0"/>
              <a:buChar char="•"/>
            </a:pPr>
            <a:endParaRPr lang="en-US" sz="1100" b="0" i="0" u="none" strike="noStrike" kern="1200" dirty="0">
              <a:solidFill>
                <a:srgbClr val="000000"/>
              </a:solidFill>
              <a:effectLst/>
              <a:latin typeface="Verdana" panose="020B0604030504040204" pitchFamily="34" charset="0"/>
              <a:ea typeface="Verdana" panose="020B0604030504040204" pitchFamily="34" charset="0"/>
              <a:cs typeface="+mn-cs"/>
            </a:endParaRPr>
          </a:p>
          <a:p>
            <a:pPr marL="0" indent="0" rtl="0" fontAlgn="base">
              <a:buFont typeface="Arial" panose="020B0604020202020204" pitchFamily="34" charset="0"/>
              <a:buNone/>
            </a:pPr>
            <a:r>
              <a:rPr lang="en-US" sz="1100" b="0" i="0" u="none" strike="noStrike" kern="1200" dirty="0">
                <a:solidFill>
                  <a:srgbClr val="000000"/>
                </a:solidFill>
                <a:effectLst/>
                <a:latin typeface="Verdana" panose="020B0604030504040204" pitchFamily="34" charset="0"/>
                <a:ea typeface="Verdana" panose="020B0604030504040204" pitchFamily="34" charset="0"/>
                <a:cs typeface="+mn-cs"/>
              </a:rPr>
              <a:t>Our session today will focus on the gardening component of Farm to ECE and how gardening can support physical activity with young children.</a:t>
            </a:r>
            <a:endParaRPr lang="en-US" sz="1100" dirty="0">
              <a:solidFill>
                <a:srgbClr val="00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3436567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br>
              <a:rPr lang="en-US" sz="1100" dirty="0">
                <a:latin typeface="Verdana" panose="020B0604030504040204" pitchFamily="34" charset="0"/>
                <a:ea typeface="Verdana" panose="020B0604030504040204" pitchFamily="34" charset="0"/>
              </a:rPr>
            </a:br>
            <a:r>
              <a:rPr lang="en-US" sz="1100" dirty="0">
                <a:latin typeface="Verdana" panose="020B0604030504040204" pitchFamily="34" charset="0"/>
                <a:ea typeface="Verdana" panose="020B0604030504040204" pitchFamily="34" charset="0"/>
              </a:rPr>
              <a:t>This slide depicts many types of ECE garden but is not exhaustive. </a:t>
            </a:r>
          </a:p>
          <a:p>
            <a:r>
              <a:rPr lang="en-US" sz="1100" dirty="0">
                <a:latin typeface="Verdana" panose="020B0604030504040204" pitchFamily="34" charset="0"/>
                <a:ea typeface="Verdana" panose="020B0604030504040204" pitchFamily="34" charset="0"/>
              </a:rPr>
              <a:t>We will start in the upper left at number 1 and move clockwise.</a:t>
            </a:r>
          </a:p>
          <a:p>
            <a:r>
              <a:rPr lang="en-US" sz="1100" dirty="0">
                <a:latin typeface="Verdana" panose="020B0604030504040204" pitchFamily="34" charset="0"/>
                <a:ea typeface="Verdana" panose="020B0604030504040204" pitchFamily="34" charset="0"/>
              </a:rPr>
              <a:t>Number 1 is an in-ground garden. This type of garden allows roots to grow deep and requires less watering. Soil organisms such as worms and fungi can improve plant health.</a:t>
            </a:r>
          </a:p>
          <a:p>
            <a:r>
              <a:rPr lang="en-US" sz="1100" dirty="0">
                <a:latin typeface="Verdana" panose="020B0604030504040204" pitchFamily="34" charset="0"/>
                <a:ea typeface="Verdana" panose="020B0604030504040204" pitchFamily="34" charset="0"/>
              </a:rPr>
              <a:t>Number 2 is a container garden in a windowsill. This may take up minimal space and allow children frequent access to observe the plant and its growth.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Verdana" panose="020B0604030504040204" pitchFamily="34" charset="0"/>
                <a:ea typeface="Verdana" panose="020B0604030504040204" pitchFamily="34" charset="0"/>
              </a:rPr>
              <a:t>Number 3 depicts an outdoor a container garden outdoors in 5-gallon buckets. As containers can leech contaminants that are absorbed by growing plants, seek out food grade containers and nontoxic options.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Verdana" panose="020B0604030504040204" pitchFamily="34" charset="0"/>
                <a:ea typeface="Verdana" panose="020B0604030504040204" pitchFamily="34" charset="0"/>
              </a:rPr>
              <a:t>Number 4 is a tower garden. Garden towers are great in small spaces and need frequent watering.</a:t>
            </a:r>
          </a:p>
          <a:p>
            <a:r>
              <a:rPr lang="en-US" sz="1100" dirty="0">
                <a:latin typeface="Verdana" panose="020B0604030504040204" pitchFamily="34" charset="0"/>
                <a:ea typeface="Verdana" panose="020B0604030504040204" pitchFamily="34" charset="0"/>
              </a:rPr>
              <a:t>Number 5 is a grow bag. Grow bags are light weight, flexible, and easy to move. Some grow bags have side openings that can be used to observe the growth of root vegetables.</a:t>
            </a:r>
          </a:p>
          <a:p>
            <a:r>
              <a:rPr lang="en-US" sz="1100" dirty="0">
                <a:latin typeface="Verdana" panose="020B0604030504040204" pitchFamily="34" charset="0"/>
                <a:ea typeface="Verdana" panose="020B0604030504040204" pitchFamily="34" charset="0"/>
              </a:rPr>
              <a:t>Number 6 is a raised bed garden. Raised beds can be more accessible for children and adults who use wheelchairs or other mobility assistance devices. </a:t>
            </a:r>
          </a:p>
          <a:p>
            <a:endParaRPr lang="en-US" sz="1100" dirty="0">
              <a:latin typeface="Verdana" panose="020B0604030504040204" pitchFamily="34" charset="0"/>
              <a:ea typeface="Verdana" panose="020B0604030504040204" pitchFamily="34" charset="0"/>
            </a:endParaRPr>
          </a:p>
          <a:p>
            <a:r>
              <a:rPr lang="en-US" sz="1100" dirty="0">
                <a:latin typeface="Verdana" panose="020B0604030504040204" pitchFamily="34" charset="0"/>
                <a:ea typeface="Verdana" panose="020B0604030504040204" pitchFamily="34" charset="0"/>
              </a:rPr>
              <a:t>There is not a one-size-fits all for gardens. Each program makes decisions on the types of gardens they build based on what fits their space, budget, and staff capacity. Gardens require work to keep them thriving. </a:t>
            </a:r>
            <a:r>
              <a:rPr lang="en-US" sz="1100" kern="1200" dirty="0">
                <a:solidFill>
                  <a:schemeClr val="tx1"/>
                </a:solidFill>
                <a:effectLst/>
                <a:latin typeface="Verdana" panose="020B0604030504040204" pitchFamily="34" charset="0"/>
                <a:ea typeface="Verdana" panose="020B0604030504040204" pitchFamily="34" charset="0"/>
                <a:cs typeface="+mn-cs"/>
              </a:rPr>
              <a:t>Our session today will also offer ideas for sites without gardens.</a:t>
            </a:r>
          </a:p>
          <a:p>
            <a:endParaRPr lang="en-US" sz="1100" kern="1200" dirty="0">
              <a:solidFill>
                <a:schemeClr val="tx1"/>
              </a:solidFill>
              <a:effectLst/>
              <a:latin typeface="Verdana" panose="020B0604030504040204" pitchFamily="34" charset="0"/>
              <a:ea typeface="Verdana" panose="020B0604030504040204" pitchFamily="34" charset="0"/>
              <a:cs typeface="+mn-cs"/>
            </a:endParaRPr>
          </a:p>
          <a:p>
            <a:r>
              <a:rPr lang="en-US" sz="1100" b="1" i="1" kern="1200" dirty="0">
                <a:solidFill>
                  <a:schemeClr val="tx1"/>
                </a:solidFill>
                <a:effectLst/>
                <a:latin typeface="Verdana" panose="020B0604030504040204" pitchFamily="34" charset="0"/>
                <a:ea typeface="Verdana" panose="020B0604030504040204" pitchFamily="34" charset="0"/>
                <a:cs typeface="+mn-cs"/>
              </a:rPr>
              <a:t>Optional speaker notes:</a:t>
            </a:r>
          </a:p>
          <a:p>
            <a:r>
              <a:rPr lang="en-US" sz="1100" b="0" i="0" kern="1200" dirty="0">
                <a:solidFill>
                  <a:schemeClr val="tx1"/>
                </a:solidFill>
                <a:effectLst/>
                <a:latin typeface="Verdana" panose="020B0604030504040204" pitchFamily="34" charset="0"/>
                <a:ea typeface="Verdana" panose="020B0604030504040204" pitchFamily="34" charset="0"/>
                <a:cs typeface="+mn-cs"/>
              </a:rPr>
              <a:t>Hydroponics is a method of growing plants without soil, using nutrient-rich water to deliver everything plants need directly to their roots. This type of garden is not pictured on the slide. A hydroponic garden can be done indoors, year-round. The cost of setting up a hydroponic system can range from a few hundred to several thousand dollars, depending on the scale and complexity of the system. Providers interested in hydroponics should contact the state licensing authority to ensure they are allowable in ECE settings. </a:t>
            </a:r>
            <a:endParaRPr lang="en-US" sz="1100" b="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6499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p>
          <a:p>
            <a:r>
              <a:rPr lang="en-US" sz="1100" b="0" dirty="0">
                <a:latin typeface="Verdana" panose="020B0604030504040204" pitchFamily="34" charset="0"/>
                <a:ea typeface="Verdana" panose="020B0604030504040204" pitchFamily="34" charset="0"/>
              </a:rPr>
              <a:t>Let’s cover some of the key terms used in this session. </a:t>
            </a:r>
          </a:p>
          <a:p>
            <a:r>
              <a:rPr lang="en-US" sz="1100" b="1" dirty="0">
                <a:latin typeface="Verdana" panose="020B0604030504040204" pitchFamily="34" charset="0"/>
                <a:ea typeface="Verdana" panose="020B0604030504040204" pitchFamily="34" charset="0"/>
              </a:rPr>
              <a:t>Moderate to vigorous physical activity (MVPA)</a:t>
            </a:r>
            <a:r>
              <a:rPr lang="en-US" sz="1100" dirty="0">
                <a:latin typeface="Verdana" panose="020B0604030504040204" pitchFamily="34" charset="0"/>
                <a:ea typeface="Verdana" panose="020B0604030504040204" pitchFamily="34" charset="0"/>
              </a:rPr>
              <a:t> refers to an intensity level of physical activity. While all intensity levels of physical activity are important, MVPA is linked to many health benefits. ​</a:t>
            </a:r>
            <a:r>
              <a:rPr lang="en-US" sz="1100" i="0" dirty="0">
                <a:latin typeface="Verdana" panose="020B0604030504040204" pitchFamily="34" charset="0"/>
                <a:ea typeface="Verdana" panose="020B0604030504040204" pitchFamily="34" charset="0"/>
              </a:rPr>
              <a:t>A</a:t>
            </a:r>
            <a:r>
              <a:rPr lang="en-US" sz="1100" i="1" dirty="0">
                <a:latin typeface="Verdana" panose="020B0604030504040204" pitchFamily="34" charset="0"/>
                <a:ea typeface="Verdana" panose="020B0604030504040204" pitchFamily="34" charset="0"/>
              </a:rPr>
              <a:t> Moderate-intensity activit</a:t>
            </a:r>
            <a:r>
              <a:rPr lang="en-US" sz="1100" dirty="0">
                <a:latin typeface="Verdana" panose="020B0604030504040204" pitchFamily="34" charset="0"/>
                <a:ea typeface="Verdana" panose="020B0604030504040204" pitchFamily="34" charset="0"/>
              </a:rPr>
              <a:t>y is a brisk walk that still allows normal talking and breathing. ​</a:t>
            </a:r>
            <a:r>
              <a:rPr lang="en-US" sz="1100" i="0" dirty="0">
                <a:latin typeface="Verdana" panose="020B0604030504040204" pitchFamily="34" charset="0"/>
                <a:ea typeface="Verdana" panose="020B0604030504040204" pitchFamily="34" charset="0"/>
              </a:rPr>
              <a:t>A </a:t>
            </a:r>
            <a:r>
              <a:rPr lang="en-US" sz="1100" i="1" u="sng" dirty="0">
                <a:latin typeface="Verdana" panose="020B0604030504040204" pitchFamily="34" charset="0"/>
                <a:ea typeface="Verdana" panose="020B0604030504040204" pitchFamily="34" charset="0"/>
              </a:rPr>
              <a:t>vigorous-intensity activity</a:t>
            </a:r>
            <a:r>
              <a:rPr lang="en-US" sz="1100" dirty="0">
                <a:latin typeface="Verdana" panose="020B0604030504040204" pitchFamily="34" charset="0"/>
                <a:ea typeface="Verdana" panose="020B0604030504040204" pitchFamily="34" charset="0"/>
              </a:rPr>
              <a:t>, like a jog, run, or strenuous cycling, causes faster and deeper breathing and interferes with the ability to talk. It may leave you “breathless". During MVPA the heart rate is elevated during MVPA building cardio endurance and stamina. Children who are breathless because of physical activity exercise their heart and lungs along with the muscles in their arms and legs.  As long as someone does not have health restrictions, becoming breathless during physical activity is healthy and safe. ​</a:t>
            </a:r>
          </a:p>
          <a:p>
            <a:r>
              <a:rPr lang="en-US" sz="1100" dirty="0">
                <a:latin typeface="Verdana" panose="020B0604030504040204" pitchFamily="34" charset="0"/>
                <a:ea typeface="Verdana" panose="020B0604030504040204" pitchFamily="34" charset="0"/>
              </a:rPr>
              <a:t>Health benefits of MVPA for children include muscular and bone strength, enhanced mood, improved sleep quality, and benefits to the brain.</a:t>
            </a:r>
          </a:p>
          <a:p>
            <a:endParaRPr lang="en-US" sz="1100" b="0" dirty="0">
              <a:latin typeface="Verdana" panose="020B0604030504040204" pitchFamily="34" charset="0"/>
              <a:ea typeface="Verdana" panose="020B0604030504040204" pitchFamily="34" charset="0"/>
            </a:endParaRPr>
          </a:p>
          <a:p>
            <a:r>
              <a:rPr lang="en-US" sz="1100" b="0" dirty="0">
                <a:latin typeface="Verdana" panose="020B0604030504040204" pitchFamily="34" charset="0"/>
                <a:ea typeface="Verdana" panose="020B0604030504040204" pitchFamily="34" charset="0"/>
              </a:rPr>
              <a:t>While all types of physical activity are important in a child’s day we are going to discuss two types of play today.</a:t>
            </a:r>
            <a:endParaRPr lang="en-US" sz="1100" dirty="0">
              <a:latin typeface="Verdana" panose="020B0604030504040204" pitchFamily="34" charset="0"/>
              <a:ea typeface="Verdana" panose="020B0604030504040204" pitchFamily="34" charset="0"/>
            </a:endParaRPr>
          </a:p>
          <a:p>
            <a:r>
              <a:rPr lang="en-US" sz="1100" b="1" dirty="0">
                <a:latin typeface="Verdana" panose="020B0604030504040204" pitchFamily="34" charset="0"/>
                <a:ea typeface="Verdana" panose="020B0604030504040204" pitchFamily="34" charset="0"/>
              </a:rPr>
              <a:t>Structured Physical Activity-</a:t>
            </a:r>
            <a:r>
              <a:rPr lang="en-US" sz="1100" b="0" dirty="0">
                <a:latin typeface="Verdana" panose="020B0604030504040204" pitchFamily="34" charset="0"/>
                <a:ea typeface="Verdana" panose="020B0604030504040204" pitchFamily="34" charset="0"/>
              </a:rPr>
              <a:t> Young children need lots of opportunities to develop movement skills and adults support this through structured physical activity. This includes leading games and setting up environments and experiences encourage children to move. Structured activities with young children should be noncompetitive and non-elimination so children can engage in play for longer periods of time.  Adult roles include planning, role modeling, giving children movement cues, explaining games, providing equipment, and supervising.</a:t>
            </a:r>
          </a:p>
          <a:p>
            <a:endParaRPr lang="en-US" sz="1100" b="0" dirty="0">
              <a:latin typeface="Verdana" panose="020B0604030504040204" pitchFamily="34" charset="0"/>
              <a:ea typeface="Verdana" panose="020B0604030504040204" pitchFamily="34" charset="0"/>
            </a:endParaRPr>
          </a:p>
          <a:p>
            <a:r>
              <a:rPr lang="en-US" sz="1100" b="1" dirty="0">
                <a:latin typeface="Verdana" panose="020B0604030504040204" pitchFamily="34" charset="0"/>
                <a:ea typeface="Verdana" panose="020B0604030504040204" pitchFamily="34" charset="0"/>
              </a:rPr>
              <a:t>Unstructured Physical Activity- </a:t>
            </a:r>
            <a:r>
              <a:rPr lang="en-US" sz="1100" b="0" dirty="0">
                <a:latin typeface="Verdana" panose="020B0604030504040204" pitchFamily="34" charset="0"/>
                <a:ea typeface="Verdana" panose="020B0604030504040204" pitchFamily="34" charset="0"/>
              </a:rPr>
              <a:t>This is also called free play or child directed play. Children may adapt games and activities experienced previously for play. During free play children may be exploring their interests and types of movement they want to practice. They negotiate the terms of play with peers building social skills. Free play can involve lots of imagination. Adult roles in free play include providing equipment and space, supervising, asking questions and possibly engaging in the play with child leading. </a:t>
            </a:r>
          </a:p>
        </p:txBody>
      </p:sp>
    </p:spTree>
    <p:extLst>
      <p:ext uri="{BB962C8B-B14F-4D97-AF65-F5344CB8AC3E}">
        <p14:creationId xmlns:p14="http://schemas.microsoft.com/office/powerpoint/2010/main" val="1809865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rPr>
              <a:t>Suggested speaker notes:</a:t>
            </a:r>
          </a:p>
          <a:p>
            <a:r>
              <a:rPr lang="en-US" sz="1100" b="0" dirty="0">
                <a:latin typeface="Verdana" panose="020B0604030504040204" pitchFamily="34" charset="0"/>
              </a:rPr>
              <a:t>The national recommended practices for physical activity come from Caring for Our Children: National Health and Safety Performance Standards: Guidelines for Out-of-Home Child Care Programs, Third Edition. These recommendations were developed by a professional panel of pediatricians, public health professionals, and subject matter experts.</a:t>
            </a:r>
          </a:p>
          <a:p>
            <a:r>
              <a:rPr lang="en-US" sz="1100" dirty="0">
                <a:latin typeface="Verdana" panose="020B0604030504040204" pitchFamily="34" charset="0"/>
              </a:rPr>
              <a:t>Recommended practices for Farm to ECE were developed by the National Farm to School Network (NFSN) and the Association of state Public Health Nutritionists ASPHN).</a:t>
            </a:r>
          </a:p>
        </p:txBody>
      </p:sp>
    </p:spTree>
    <p:extLst>
      <p:ext uri="{BB962C8B-B14F-4D97-AF65-F5344CB8AC3E}">
        <p14:creationId xmlns:p14="http://schemas.microsoft.com/office/powerpoint/2010/main" val="3605425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4765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781050" y="5867400"/>
            <a:ext cx="6248400" cy="4800600"/>
          </a:xfrm>
          <a:prstGeom prst="rect">
            <a:avLst/>
          </a:prstGeom>
        </p:spPr>
        <p:txBody>
          <a:bodyPr/>
          <a:lstStyle/>
          <a:p>
            <a:r>
              <a:rPr lang="en-US" sz="1100" b="1" dirty="0">
                <a:latin typeface="Verdana" panose="020B0604030504040204" pitchFamily="34" charset="0"/>
                <a:ea typeface="Verdana" panose="020B0604030504040204" pitchFamily="34" charset="0"/>
              </a:rPr>
              <a:t>Suggested speaker notes:</a:t>
            </a:r>
          </a:p>
          <a:p>
            <a:r>
              <a:rPr lang="en-US" sz="1100" kern="1200" dirty="0">
                <a:solidFill>
                  <a:schemeClr val="tx1"/>
                </a:solidFill>
                <a:effectLst/>
                <a:latin typeface="Verdana" panose="020B0604030504040204" pitchFamily="34" charset="0"/>
                <a:ea typeface="Verdana" panose="020B0604030504040204" pitchFamily="34" charset="0"/>
                <a:cs typeface="+mn-cs"/>
              </a:rPr>
              <a:t>Gardening is one strategy shown to increase physical activity in early childhood education settings. A study at North Carolina ECE sites with gardens found that children increased daily physical activity amounts and decreased amounts of sedentary times. This is important because many young children in the U.S. are not getting enough physical activity each day, and early childhood is a critical time to help children build a love of movement, active play, and confidence in their bodies.​</a:t>
            </a:r>
          </a:p>
          <a:p>
            <a:endParaRPr lang="en-US" sz="1100" b="1" dirty="0">
              <a:latin typeface="Verdana" panose="020B0604030504040204" pitchFamily="34" charset="0"/>
              <a:ea typeface="Verdana" panose="020B0604030504040204" pitchFamily="34" charset="0"/>
            </a:endParaRPr>
          </a:p>
          <a:p>
            <a:r>
              <a:rPr lang="en-US" sz="1100" b="0" dirty="0">
                <a:latin typeface="Verdana" panose="020B0604030504040204" pitchFamily="34" charset="0"/>
                <a:ea typeface="Verdana" panose="020B0604030504040204" pitchFamily="34" charset="0"/>
              </a:rPr>
              <a:t>Gardens naturally invite movement- digging, carrying, reaching, and exploring, while also supporting learning across multiple domains. As children plant, observe, and care for flowers, fruits, and vegetables, they engage in hands-on experiences that build science, math, and language skills, while learning where food comes from and how it grows. </a:t>
            </a:r>
          </a:p>
          <a:p>
            <a:endParaRPr lang="en-US" sz="1100" b="0" dirty="0">
              <a:latin typeface="Verdana" panose="020B0604030504040204" pitchFamily="34" charset="0"/>
              <a:ea typeface="Verdana" panose="020B0604030504040204" pitchFamily="34" charset="0"/>
            </a:endParaRPr>
          </a:p>
          <a:p>
            <a:r>
              <a:rPr lang="en-US" sz="1100" b="1" i="1" dirty="0">
                <a:latin typeface="Verdana" panose="020B0604030504040204" pitchFamily="34" charset="0"/>
                <a:ea typeface="Verdana" panose="020B0604030504040204" pitchFamily="34" charset="0"/>
              </a:rPr>
              <a:t>Optional notes:</a:t>
            </a:r>
          </a:p>
          <a:p>
            <a:r>
              <a:rPr lang="en-US" sz="1100" b="0" dirty="0">
                <a:latin typeface="Verdana" panose="020B0604030504040204" pitchFamily="34" charset="0"/>
                <a:ea typeface="Verdana" panose="020B0604030504040204" pitchFamily="34" charset="0"/>
              </a:rPr>
              <a:t>While 6 minutes a day may not seem like a large amount of time, over 20 days this would add up to 120 minutes (2 hours of physical activity) and 280 minutes (4 hours and 20 minutes) less sedentary time. </a:t>
            </a:r>
          </a:p>
          <a:p>
            <a:endParaRPr lang="en-US" sz="1100" b="0" dirty="0">
              <a:latin typeface="Verdana" panose="020B0604030504040204" pitchFamily="34" charset="0"/>
              <a:ea typeface="Verdana" panose="020B0604030504040204" pitchFamily="34" charset="0"/>
            </a:endParaRPr>
          </a:p>
          <a:p>
            <a:r>
              <a:rPr lang="en-US" sz="1100" b="0" dirty="0">
                <a:latin typeface="Verdana" panose="020B0604030504040204" pitchFamily="34" charset="0"/>
                <a:ea typeface="Verdana" panose="020B0604030504040204" pitchFamily="34" charset="0"/>
              </a:rPr>
              <a:t>Source: </a:t>
            </a:r>
          </a:p>
          <a:p>
            <a:r>
              <a:rPr lang="en-US" sz="1100" kern="1200" dirty="0">
                <a:solidFill>
                  <a:schemeClr val="tx1"/>
                </a:solidFill>
                <a:effectLst/>
                <a:latin typeface="Verdana" panose="020B0604030504040204" pitchFamily="34" charset="0"/>
                <a:ea typeface="Verdana" panose="020B0604030504040204" pitchFamily="34" charset="0"/>
                <a:cs typeface="+mn-cs"/>
              </a:rPr>
              <a:t>Wells NM, Cosco NG, Hales D, </a:t>
            </a:r>
            <a:r>
              <a:rPr lang="en-US" sz="1100" kern="1200" dirty="0" err="1">
                <a:solidFill>
                  <a:schemeClr val="tx1"/>
                </a:solidFill>
                <a:effectLst/>
                <a:latin typeface="Verdana" panose="020B0604030504040204" pitchFamily="34" charset="0"/>
                <a:ea typeface="Verdana" panose="020B0604030504040204" pitchFamily="34" charset="0"/>
                <a:cs typeface="+mn-cs"/>
              </a:rPr>
              <a:t>Monsur</a:t>
            </a:r>
            <a:r>
              <a:rPr lang="en-US" sz="1100" kern="1200" dirty="0">
                <a:solidFill>
                  <a:schemeClr val="tx1"/>
                </a:solidFill>
                <a:effectLst/>
                <a:latin typeface="Verdana" panose="020B0604030504040204" pitchFamily="34" charset="0"/>
                <a:ea typeface="Verdana" panose="020B0604030504040204" pitchFamily="34" charset="0"/>
                <a:cs typeface="+mn-cs"/>
              </a:rPr>
              <a:t> M, Moore RC. Gardening in Childcare Centers: A Randomized Controlled Trial Examining the Effects of a Garden Intervention on Physical Activity among Children Aged 3-5 Years in North Carolina. Int J Environ Res Public Health. 2023 May 24;20(11):5939. </a:t>
            </a:r>
            <a:r>
              <a:rPr lang="en-US" sz="1100" kern="1200" dirty="0" err="1">
                <a:solidFill>
                  <a:schemeClr val="tx1"/>
                </a:solidFill>
                <a:effectLst/>
                <a:latin typeface="Verdana" panose="020B0604030504040204" pitchFamily="34" charset="0"/>
                <a:ea typeface="Verdana" panose="020B0604030504040204" pitchFamily="34" charset="0"/>
                <a:cs typeface="+mn-cs"/>
              </a:rPr>
              <a:t>doi</a:t>
            </a:r>
            <a:r>
              <a:rPr lang="en-US" sz="1100" kern="1200" dirty="0">
                <a:solidFill>
                  <a:schemeClr val="tx1"/>
                </a:solidFill>
                <a:effectLst/>
                <a:latin typeface="Verdana" panose="020B0604030504040204" pitchFamily="34" charset="0"/>
                <a:ea typeface="Verdana" panose="020B0604030504040204" pitchFamily="34" charset="0"/>
                <a:cs typeface="+mn-cs"/>
              </a:rPr>
              <a:t>: 10.3390/ijerph20115939. PMID: 37297543; PMCID: PMC10252818.</a:t>
            </a:r>
          </a:p>
          <a:p>
            <a:br>
              <a:rPr lang="en-US" sz="1100" dirty="0">
                <a:effectLst/>
                <a:latin typeface="Verdana" panose="020B0604030504040204" pitchFamily="34" charset="0"/>
                <a:ea typeface="Verdana" panose="020B0604030504040204" pitchFamily="34" charset="0"/>
              </a:rPr>
            </a:br>
            <a:endParaRPr lang="en-US" sz="1100" b="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61104685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7.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ivider Page Option 4">
    <p:spTree>
      <p:nvGrpSpPr>
        <p:cNvPr id="1" name=""/>
        <p:cNvGrpSpPr/>
        <p:nvPr/>
      </p:nvGrpSpPr>
      <p:grpSpPr>
        <a:xfrm>
          <a:off x="0" y="0"/>
          <a:ext cx="0" cy="0"/>
          <a:chOff x="0" y="0"/>
          <a:chExt cx="0" cy="0"/>
        </a:xfrm>
      </p:grpSpPr>
      <p:pic>
        <p:nvPicPr>
          <p:cNvPr id="4" name="Picture 3" descr="Child smelling a seedling">
            <a:extLst>
              <a:ext uri="{FF2B5EF4-FFF2-40B4-BE49-F238E27FC236}">
                <a16:creationId xmlns:a16="http://schemas.microsoft.com/office/drawing/2014/main" id="{3C7BC5CB-6C2C-51B8-717C-D171EF167C11}"/>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l="-27"/>
          <a:stretch>
            <a:fillRect/>
          </a:stretch>
        </p:blipFill>
        <p:spPr>
          <a:xfrm>
            <a:off x="0" y="0"/>
            <a:ext cx="13885863" cy="7810500"/>
          </a:xfrm>
          <a:prstGeom prst="rect">
            <a:avLst/>
          </a:prstGeom>
        </p:spPr>
      </p:pic>
      <p:sp>
        <p:nvSpPr>
          <p:cNvPr id="7" name="Rectangle 6">
            <a:extLst>
              <a:ext uri="{FF2B5EF4-FFF2-40B4-BE49-F238E27FC236}">
                <a16:creationId xmlns:a16="http://schemas.microsoft.com/office/drawing/2014/main" id="{ED5CC4C8-DA09-A54A-A3C6-DE1FC3681953}"/>
              </a:ext>
            </a:extLst>
          </p:cNvPr>
          <p:cNvSpPr/>
          <p:nvPr userDrawn="1"/>
        </p:nvSpPr>
        <p:spPr>
          <a:xfrm>
            <a:off x="-1" y="0"/>
            <a:ext cx="13885863" cy="78105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le 1">
            <a:extLst>
              <a:ext uri="{FF2B5EF4-FFF2-40B4-BE49-F238E27FC236}">
                <a16:creationId xmlns:a16="http://schemas.microsoft.com/office/drawing/2014/main" id="{38E4A731-FE29-0B4E-8413-E656A912B473}"/>
              </a:ext>
            </a:extLst>
          </p:cNvPr>
          <p:cNvSpPr>
            <a:spLocks noGrp="1"/>
          </p:cNvSpPr>
          <p:nvPr>
            <p:ph type="title"/>
          </p:nvPr>
        </p:nvSpPr>
        <p:spPr>
          <a:xfrm>
            <a:off x="954655" y="5388328"/>
            <a:ext cx="10746229" cy="1160153"/>
          </a:xfrm>
        </p:spPr>
        <p:txBody>
          <a:bodyPr>
            <a:noAutofit/>
          </a:bodyPr>
          <a:lstStyle>
            <a:lvl1pPr>
              <a:defRPr>
                <a:solidFill>
                  <a:srgbClr val="FFFFFF"/>
                </a:solidFill>
              </a:defRPr>
            </a:lvl1pPr>
          </a:lstStyle>
          <a:p>
            <a:r>
              <a:rPr lang="en-US"/>
              <a:t>Click to edit Master title style</a:t>
            </a:r>
          </a:p>
        </p:txBody>
      </p:sp>
      <p:pic>
        <p:nvPicPr>
          <p:cNvPr id="9" name="Picture 8">
            <a:extLst>
              <a:ext uri="{FF2B5EF4-FFF2-40B4-BE49-F238E27FC236}">
                <a16:creationId xmlns:a16="http://schemas.microsoft.com/office/drawing/2014/main" id="{A25935A1-CB20-794F-9B2E-A2F61DB80363}"/>
              </a:ext>
            </a:extLst>
          </p:cNvPr>
          <p:cNvPicPr>
            <a:picLocks noChangeAspect="1"/>
          </p:cNvPicPr>
          <p:nvPr/>
        </p:nvPicPr>
        <p:blipFill>
          <a:blip r:embed="rId4"/>
          <a:stretch>
            <a:fillRect/>
          </a:stretch>
        </p:blipFill>
        <p:spPr>
          <a:xfrm>
            <a:off x="954654" y="4983189"/>
            <a:ext cx="2387227" cy="201114"/>
          </a:xfrm>
          <a:prstGeom prst="rect">
            <a:avLst/>
          </a:prstGeom>
        </p:spPr>
      </p:pic>
    </p:spTree>
    <p:extLst>
      <p:ext uri="{BB962C8B-B14F-4D97-AF65-F5344CB8AC3E}">
        <p14:creationId xmlns:p14="http://schemas.microsoft.com/office/powerpoint/2010/main" val="3286491378"/>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54653" y="415841"/>
            <a:ext cx="11976557" cy="1137997"/>
          </a:xfrm>
        </p:spPr>
        <p:txBody>
          <a:bodyPr>
            <a:normAutofit/>
          </a:bodyPr>
          <a:lstStyle>
            <a:lvl1pPr>
              <a:defRPr sz="4000" b="1">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p:nvPr>
        </p:nvSpPr>
        <p:spPr/>
        <p:txBody>
          <a:bodyPr/>
          <a:lstStyle>
            <a:lvl1pPr marL="406400" indent="-406400">
              <a:buClr>
                <a:srgbClr val="C4C4C4"/>
              </a:buClr>
              <a:buFont typeface="Monotype Sorts" panose="01010601010101010101" pitchFamily="2" charset="2"/>
              <a:buChar char=""/>
              <a:tabLst>
                <a:tab pos="406400" algn="l"/>
              </a:tabLst>
              <a:defRPr b="1">
                <a:latin typeface="Verdana" panose="020B0604030504040204" pitchFamily="34" charset="0"/>
              </a:defRPr>
            </a:lvl1pPr>
            <a:lvl2pPr marL="798513" indent="-341313">
              <a:buFont typeface="Symbol" panose="05050102010706020507" pitchFamily="18" charset="2"/>
              <a:buChar char=""/>
              <a:tabLst>
                <a:tab pos="798513" algn="l"/>
              </a:tabLst>
              <a:defRPr>
                <a:latin typeface="Verdana" panose="020B0604030504040204" pitchFamily="34" charset="0"/>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1135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54653" y="2079185"/>
            <a:ext cx="5901492" cy="4955691"/>
          </a:xfrm>
        </p:spPr>
        <p:txBody>
          <a:bodyPr/>
          <a:lstStyle>
            <a:lvl1pPr>
              <a:buClr>
                <a:srgbClr val="309C8A"/>
              </a:buClr>
              <a:defRPr/>
            </a:lvl1pPr>
            <a:lvl2pPr marL="842530" indent="-321825">
              <a:buFont typeface="Symbol" panose="05050102010706020507" pitchFamily="18" charset="2"/>
              <a:buChar char="¾"/>
              <a:defRPr/>
            </a:lvl2pPr>
            <a:lvl3pPr>
              <a:buClr>
                <a:srgbClr val="FAAD14"/>
              </a:buClr>
              <a:defRPr/>
            </a:lvl3pPr>
            <a:lvl4pPr marL="1634435" indent="-260353">
              <a:buClr>
                <a:srgbClr val="00426A"/>
              </a:buClr>
              <a:defRPr/>
            </a:lvl4pPr>
            <a:lvl5pPr>
              <a:buClr>
                <a:srgbClr val="00ACBA"/>
              </a:buClr>
              <a:defRPr/>
            </a:lvl5pPr>
          </a:lstStyle>
          <a:p>
            <a:pPr lvl="0"/>
            <a:r>
              <a:rPr lang="en-US"/>
              <a:t>Click to edit Master text styles</a:t>
            </a:r>
          </a:p>
          <a:p>
            <a:pPr lvl="1"/>
            <a:r>
              <a:rPr lang="en-US"/>
              <a:t>	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029718" y="2079185"/>
            <a:ext cx="5901492" cy="4955691"/>
          </a:xfrm>
        </p:spPr>
        <p:txBody>
          <a:bodyPr/>
          <a:lstStyle>
            <a:lvl1pPr>
              <a:buClr>
                <a:srgbClr val="309C8A"/>
              </a:buClr>
              <a:defRPr/>
            </a:lvl1pPr>
            <a:lvl2pPr marL="842530" indent="-321825">
              <a:buFont typeface="Symbol" panose="05050102010706020507" pitchFamily="18" charset="2"/>
              <a:buChar char="¾"/>
              <a:defRPr/>
            </a:lvl2pPr>
            <a:lvl3pPr>
              <a:buClr>
                <a:srgbClr val="FAAD14"/>
              </a:buClr>
              <a:defRPr/>
            </a:lvl3pPr>
            <a:lvl4pPr marL="1562115" indent="-260353">
              <a:buClr>
                <a:srgbClr val="00426A"/>
              </a:buClr>
              <a:defRPr/>
            </a:lvl4pPr>
            <a:lvl5pPr>
              <a:buClr>
                <a:srgbClr val="00ACBA"/>
              </a:buClr>
              <a:defRPr/>
            </a:lvl5pPr>
          </a:lstStyle>
          <a:p>
            <a:pPr lvl="0"/>
            <a:r>
              <a:rPr lang="en-US"/>
              <a:t>Click to edit Master text styles</a:t>
            </a:r>
          </a:p>
          <a:p>
            <a:pPr lvl="1"/>
            <a:r>
              <a:rPr lang="en-US"/>
              <a:t>	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886F39A7-01C2-485B-BAF2-9B85B75ED9BB}"/>
              </a:ext>
            </a:extLst>
          </p:cNvPr>
          <p:cNvSpPr/>
          <p:nvPr userDrawn="1"/>
        </p:nvSpPr>
        <p:spPr>
          <a:xfrm>
            <a:off x="-4395" y="7546000"/>
            <a:ext cx="13885863" cy="3339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Tree>
    <p:extLst>
      <p:ext uri="{BB962C8B-B14F-4D97-AF65-F5344CB8AC3E}">
        <p14:creationId xmlns:p14="http://schemas.microsoft.com/office/powerpoint/2010/main" val="23243476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wo Column Paragraph Text">
    <p:spTree>
      <p:nvGrpSpPr>
        <p:cNvPr id="1" name=""/>
        <p:cNvGrpSpPr/>
        <p:nvPr/>
      </p:nvGrpSpPr>
      <p:grpSpPr>
        <a:xfrm>
          <a:off x="0" y="0"/>
          <a:ext cx="0" cy="0"/>
          <a:chOff x="0" y="0"/>
          <a:chExt cx="0" cy="0"/>
        </a:xfrm>
      </p:grpSpPr>
      <p:sp>
        <p:nvSpPr>
          <p:cNvPr id="2" name="Title 1"/>
          <p:cNvSpPr>
            <a:spLocks noGrp="1"/>
          </p:cNvSpPr>
          <p:nvPr>
            <p:ph type="ctrTitle"/>
          </p:nvPr>
        </p:nvSpPr>
        <p:spPr>
          <a:xfrm>
            <a:off x="954652" y="986275"/>
            <a:ext cx="11976557" cy="761756"/>
          </a:xfrm>
        </p:spPr>
        <p:txBody>
          <a:bodyPr anchor="t" anchorCtr="0">
            <a:noAutofit/>
          </a:bodyPr>
          <a:lstStyle>
            <a:lvl1pPr algn="l">
              <a:defRPr sz="4400"/>
            </a:lvl1pPr>
          </a:lstStyle>
          <a:p>
            <a:r>
              <a:rPr lang="en-US"/>
              <a:t>Click to edit Master title style</a:t>
            </a:r>
          </a:p>
        </p:txBody>
      </p:sp>
      <p:sp>
        <p:nvSpPr>
          <p:cNvPr id="3" name="Subtitle 2"/>
          <p:cNvSpPr>
            <a:spLocks noGrp="1"/>
          </p:cNvSpPr>
          <p:nvPr>
            <p:ph type="subTitle" idx="1" hasCustomPrompt="1"/>
          </p:nvPr>
        </p:nvSpPr>
        <p:spPr>
          <a:xfrm>
            <a:off x="954654" y="2166112"/>
            <a:ext cx="11976556" cy="4658114"/>
          </a:xfrm>
        </p:spPr>
        <p:txBody>
          <a:bodyPr numCol="2" spcCol="914400">
            <a:normAutofit/>
          </a:bodyPr>
          <a:lstStyle>
            <a:lvl1pPr marL="0" indent="0" algn="l">
              <a:lnSpc>
                <a:spcPct val="100000"/>
              </a:lnSpc>
              <a:spcBef>
                <a:spcPts val="0"/>
              </a:spcBef>
              <a:buNone/>
              <a:defRPr sz="1800">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 Click to edit text.</a:t>
            </a:r>
          </a:p>
        </p:txBody>
      </p:sp>
      <p:sp>
        <p:nvSpPr>
          <p:cNvPr id="7" name="Text Placeholder 6">
            <a:extLst>
              <a:ext uri="{FF2B5EF4-FFF2-40B4-BE49-F238E27FC236}">
                <a16:creationId xmlns:a16="http://schemas.microsoft.com/office/drawing/2014/main" id="{648A7756-F4D2-4B4F-A354-5D90B864358A}"/>
              </a:ext>
            </a:extLst>
          </p:cNvPr>
          <p:cNvSpPr>
            <a:spLocks noGrp="1"/>
          </p:cNvSpPr>
          <p:nvPr>
            <p:ph type="body" sz="quarter" idx="13" hasCustomPrompt="1"/>
          </p:nvPr>
        </p:nvSpPr>
        <p:spPr>
          <a:xfrm>
            <a:off x="954652" y="7005198"/>
            <a:ext cx="11976557" cy="291085"/>
          </a:xfrm>
        </p:spPr>
        <p:txBody>
          <a:bodyPr>
            <a:normAutofit/>
          </a:bodyPr>
          <a:lstStyle>
            <a:lvl1pPr marL="0" indent="0">
              <a:buFontTx/>
              <a:buNone/>
              <a:defRPr sz="800" i="1"/>
            </a:lvl1pPr>
          </a:lstStyle>
          <a:p>
            <a:pPr lvl="0"/>
            <a:r>
              <a:rPr lang="en-US"/>
              <a:t>Click to edit Master footnote styles</a:t>
            </a:r>
          </a:p>
        </p:txBody>
      </p:sp>
      <p:sp>
        <p:nvSpPr>
          <p:cNvPr id="4" name="Rectangle 3">
            <a:extLst>
              <a:ext uri="{FF2B5EF4-FFF2-40B4-BE49-F238E27FC236}">
                <a16:creationId xmlns:a16="http://schemas.microsoft.com/office/drawing/2014/main" id="{D00BB9E5-6F62-BCC4-8BB4-3FC0DCBFF71D}"/>
              </a:ext>
            </a:extLst>
          </p:cNvPr>
          <p:cNvSpPr/>
          <p:nvPr/>
        </p:nvSpPr>
        <p:spPr>
          <a:xfrm>
            <a:off x="0" y="7477252"/>
            <a:ext cx="13885863" cy="33324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ea typeface="Verdana" panose="020B0604030504040204" pitchFamily="34" charset="0"/>
            </a:endParaRPr>
          </a:p>
        </p:txBody>
      </p:sp>
    </p:spTree>
    <p:extLst>
      <p:ext uri="{BB962C8B-B14F-4D97-AF65-F5344CB8AC3E}">
        <p14:creationId xmlns:p14="http://schemas.microsoft.com/office/powerpoint/2010/main" val="66314454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6_One Column Paragraph Text">
    <p:spTree>
      <p:nvGrpSpPr>
        <p:cNvPr id="1" name=""/>
        <p:cNvGrpSpPr/>
        <p:nvPr/>
      </p:nvGrpSpPr>
      <p:grpSpPr>
        <a:xfrm>
          <a:off x="0" y="0"/>
          <a:ext cx="0" cy="0"/>
          <a:chOff x="0" y="0"/>
          <a:chExt cx="0" cy="0"/>
        </a:xfrm>
      </p:grpSpPr>
      <p:sp>
        <p:nvSpPr>
          <p:cNvPr id="2" name="Title 1"/>
          <p:cNvSpPr>
            <a:spLocks noGrp="1"/>
          </p:cNvSpPr>
          <p:nvPr>
            <p:ph type="ctrTitle"/>
          </p:nvPr>
        </p:nvSpPr>
        <p:spPr>
          <a:xfrm>
            <a:off x="954652" y="986275"/>
            <a:ext cx="11976557" cy="761756"/>
          </a:xfrm>
        </p:spPr>
        <p:txBody>
          <a:bodyPr anchor="t" anchorCtr="0">
            <a:noAutofit/>
          </a:bodyPr>
          <a:lstStyle>
            <a:lvl1pPr algn="l">
              <a:defRPr sz="4400"/>
            </a:lvl1pPr>
          </a:lstStyle>
          <a:p>
            <a:r>
              <a:rPr lang="en-US"/>
              <a:t>Click to edit Master title style</a:t>
            </a:r>
          </a:p>
        </p:txBody>
      </p:sp>
      <p:sp>
        <p:nvSpPr>
          <p:cNvPr id="3" name="Subtitle 2"/>
          <p:cNvSpPr>
            <a:spLocks noGrp="1"/>
          </p:cNvSpPr>
          <p:nvPr>
            <p:ph type="subTitle" idx="1" hasCustomPrompt="1"/>
          </p:nvPr>
        </p:nvSpPr>
        <p:spPr>
          <a:xfrm>
            <a:off x="954654" y="2166112"/>
            <a:ext cx="11976556" cy="4658114"/>
          </a:xfrm>
        </p:spPr>
        <p:txBody>
          <a:bodyPr>
            <a:noAutofit/>
          </a:bodyPr>
          <a:lstStyle>
            <a:lvl1pPr marL="0" indent="0" algn="l">
              <a:lnSpc>
                <a:spcPct val="100000"/>
              </a:lnSpc>
              <a:spcBef>
                <a:spcPts val="0"/>
              </a:spcBef>
              <a:buNone/>
              <a:defRPr sz="1800">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text</a:t>
            </a:r>
          </a:p>
        </p:txBody>
      </p:sp>
      <p:sp>
        <p:nvSpPr>
          <p:cNvPr id="7" name="Text Placeholder 6">
            <a:extLst>
              <a:ext uri="{FF2B5EF4-FFF2-40B4-BE49-F238E27FC236}">
                <a16:creationId xmlns:a16="http://schemas.microsoft.com/office/drawing/2014/main" id="{648A7756-F4D2-4B4F-A354-5D90B864358A}"/>
              </a:ext>
            </a:extLst>
          </p:cNvPr>
          <p:cNvSpPr>
            <a:spLocks noGrp="1"/>
          </p:cNvSpPr>
          <p:nvPr>
            <p:ph type="body" sz="quarter" idx="13" hasCustomPrompt="1"/>
          </p:nvPr>
        </p:nvSpPr>
        <p:spPr>
          <a:xfrm>
            <a:off x="954652" y="7005198"/>
            <a:ext cx="11976557" cy="291085"/>
          </a:xfrm>
        </p:spPr>
        <p:txBody>
          <a:bodyPr>
            <a:normAutofit/>
          </a:bodyPr>
          <a:lstStyle>
            <a:lvl1pPr marL="0" indent="0">
              <a:buFontTx/>
              <a:buNone/>
              <a:defRPr sz="800" i="1"/>
            </a:lvl1pPr>
          </a:lstStyle>
          <a:p>
            <a:pPr lvl="0"/>
            <a:r>
              <a:rPr lang="en-US"/>
              <a:t>Click to edit Master footnote styles</a:t>
            </a:r>
          </a:p>
        </p:txBody>
      </p:sp>
      <p:sp>
        <p:nvSpPr>
          <p:cNvPr id="4" name="Rectangle 3">
            <a:extLst>
              <a:ext uri="{FF2B5EF4-FFF2-40B4-BE49-F238E27FC236}">
                <a16:creationId xmlns:a16="http://schemas.microsoft.com/office/drawing/2014/main" id="{D00BB9E5-6F62-BCC4-8BB4-3FC0DCBFF71D}"/>
              </a:ext>
            </a:extLst>
          </p:cNvPr>
          <p:cNvSpPr/>
          <p:nvPr/>
        </p:nvSpPr>
        <p:spPr>
          <a:xfrm>
            <a:off x="0" y="7477252"/>
            <a:ext cx="13885863" cy="33324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ea typeface="Verdana" panose="020B0604030504040204" pitchFamily="34" charset="0"/>
            </a:endParaRPr>
          </a:p>
        </p:txBody>
      </p:sp>
    </p:spTree>
    <p:extLst>
      <p:ext uri="{BB962C8B-B14F-4D97-AF65-F5344CB8AC3E}">
        <p14:creationId xmlns:p14="http://schemas.microsoft.com/office/powerpoint/2010/main" val="155458134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Divider Page Option 5">
    <p:spTree>
      <p:nvGrpSpPr>
        <p:cNvPr id="1" name=""/>
        <p:cNvGrpSpPr/>
        <p:nvPr/>
      </p:nvGrpSpPr>
      <p:grpSpPr>
        <a:xfrm>
          <a:off x="0" y="0"/>
          <a:ext cx="0" cy="0"/>
          <a:chOff x="0" y="0"/>
          <a:chExt cx="0" cy="0"/>
        </a:xfrm>
      </p:grpSpPr>
      <p:pic>
        <p:nvPicPr>
          <p:cNvPr id="9" name="Picture 8" descr="Person holding basket of vegetables">
            <a:extLst>
              <a:ext uri="{FF2B5EF4-FFF2-40B4-BE49-F238E27FC236}">
                <a16:creationId xmlns:a16="http://schemas.microsoft.com/office/drawing/2014/main" id="{53D3CE11-5C43-2FB2-9AF1-840FE098AADE}"/>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3882393" cy="7810500"/>
          </a:xfrm>
          <a:prstGeom prst="rect">
            <a:avLst/>
          </a:prstGeom>
        </p:spPr>
      </p:pic>
      <p:sp>
        <p:nvSpPr>
          <p:cNvPr id="7" name="Rectangle 6">
            <a:extLst>
              <a:ext uri="{FF2B5EF4-FFF2-40B4-BE49-F238E27FC236}">
                <a16:creationId xmlns:a16="http://schemas.microsoft.com/office/drawing/2014/main" id="{591E87C2-082B-EB4E-9188-4ECC54406F33}"/>
              </a:ext>
            </a:extLst>
          </p:cNvPr>
          <p:cNvSpPr/>
          <p:nvPr/>
        </p:nvSpPr>
        <p:spPr>
          <a:xfrm>
            <a:off x="0" y="0"/>
            <a:ext cx="13885863" cy="78105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le 1">
            <a:extLst>
              <a:ext uri="{FF2B5EF4-FFF2-40B4-BE49-F238E27FC236}">
                <a16:creationId xmlns:a16="http://schemas.microsoft.com/office/drawing/2014/main" id="{EDD41393-04B6-5549-A851-237AC43B8EA6}"/>
              </a:ext>
            </a:extLst>
          </p:cNvPr>
          <p:cNvSpPr>
            <a:spLocks noGrp="1"/>
          </p:cNvSpPr>
          <p:nvPr>
            <p:ph type="title"/>
          </p:nvPr>
        </p:nvSpPr>
        <p:spPr>
          <a:xfrm>
            <a:off x="954654" y="2843018"/>
            <a:ext cx="4972364" cy="1160153"/>
          </a:xfrm>
        </p:spPr>
        <p:txBody>
          <a:bodyPr>
            <a:noAutofit/>
          </a:bodyPr>
          <a:lstStyle>
            <a:lvl1pPr>
              <a:defRPr>
                <a:solidFill>
                  <a:srgbClr val="FFFFFF"/>
                </a:solidFill>
              </a:defRPr>
            </a:lvl1pPr>
          </a:lstStyle>
          <a:p>
            <a:r>
              <a:rPr lang="en-US"/>
              <a:t>Click to edit Master title style</a:t>
            </a:r>
          </a:p>
        </p:txBody>
      </p:sp>
      <p:pic>
        <p:nvPicPr>
          <p:cNvPr id="8" name="Picture 7">
            <a:extLst>
              <a:ext uri="{FF2B5EF4-FFF2-40B4-BE49-F238E27FC236}">
                <a16:creationId xmlns:a16="http://schemas.microsoft.com/office/drawing/2014/main" id="{BAAA03A8-4019-954C-A6ED-758793F04A2C}"/>
              </a:ext>
            </a:extLst>
          </p:cNvPr>
          <p:cNvPicPr>
            <a:picLocks noChangeAspect="1"/>
          </p:cNvPicPr>
          <p:nvPr/>
        </p:nvPicPr>
        <p:blipFill>
          <a:blip r:embed="rId4"/>
          <a:stretch>
            <a:fillRect/>
          </a:stretch>
        </p:blipFill>
        <p:spPr>
          <a:xfrm>
            <a:off x="954654" y="2424467"/>
            <a:ext cx="2387227" cy="201114"/>
          </a:xfrm>
          <a:prstGeom prst="rect">
            <a:avLst/>
          </a:prstGeom>
        </p:spPr>
      </p:pic>
    </p:spTree>
    <p:extLst>
      <p:ext uri="{BB962C8B-B14F-4D97-AF65-F5344CB8AC3E}">
        <p14:creationId xmlns:p14="http://schemas.microsoft.com/office/powerpoint/2010/main" val="2653925510"/>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vider Page Option 6">
    <p:spTree>
      <p:nvGrpSpPr>
        <p:cNvPr id="1" name=""/>
        <p:cNvGrpSpPr/>
        <p:nvPr/>
      </p:nvGrpSpPr>
      <p:grpSpPr>
        <a:xfrm>
          <a:off x="0" y="0"/>
          <a:ext cx="0" cy="0"/>
          <a:chOff x="0" y="0"/>
          <a:chExt cx="0" cy="0"/>
        </a:xfrm>
      </p:grpSpPr>
      <p:pic>
        <p:nvPicPr>
          <p:cNvPr id="4" name="Picture 3" descr="Group of gardening tools on a wall">
            <a:extLst>
              <a:ext uri="{FF2B5EF4-FFF2-40B4-BE49-F238E27FC236}">
                <a16:creationId xmlns:a16="http://schemas.microsoft.com/office/drawing/2014/main" id="{5C7389C0-6F6B-B598-5E5F-C09978FEF2A6}"/>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a:off x="0" y="0"/>
            <a:ext cx="13885863" cy="7810500"/>
          </a:xfrm>
          <a:prstGeom prst="rect">
            <a:avLst/>
          </a:prstGeom>
        </p:spPr>
      </p:pic>
      <p:sp>
        <p:nvSpPr>
          <p:cNvPr id="7" name="Rectangle 6">
            <a:extLst>
              <a:ext uri="{FF2B5EF4-FFF2-40B4-BE49-F238E27FC236}">
                <a16:creationId xmlns:a16="http://schemas.microsoft.com/office/drawing/2014/main" id="{C3C3D7C5-4A5F-3C45-85A4-0538593CFAD0}"/>
              </a:ext>
            </a:extLst>
          </p:cNvPr>
          <p:cNvSpPr/>
          <p:nvPr/>
        </p:nvSpPr>
        <p:spPr>
          <a:xfrm>
            <a:off x="0" y="0"/>
            <a:ext cx="13885863" cy="7810500"/>
          </a:xfrm>
          <a:prstGeom prst="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pic>
        <p:nvPicPr>
          <p:cNvPr id="9" name="Picture 8">
            <a:extLst>
              <a:ext uri="{FF2B5EF4-FFF2-40B4-BE49-F238E27FC236}">
                <a16:creationId xmlns:a16="http://schemas.microsoft.com/office/drawing/2014/main" id="{0DE5310C-D8E1-3E4D-8FE8-33E2CBA892F3}"/>
              </a:ext>
            </a:extLst>
          </p:cNvPr>
          <p:cNvPicPr>
            <a:picLocks noChangeAspect="1"/>
          </p:cNvPicPr>
          <p:nvPr/>
        </p:nvPicPr>
        <p:blipFill>
          <a:blip r:embed="rId4"/>
          <a:stretch>
            <a:fillRect/>
          </a:stretch>
        </p:blipFill>
        <p:spPr>
          <a:xfrm>
            <a:off x="954654" y="2424467"/>
            <a:ext cx="2387227" cy="201114"/>
          </a:xfrm>
          <a:prstGeom prst="rect">
            <a:avLst/>
          </a:prstGeom>
        </p:spPr>
      </p:pic>
      <p:sp>
        <p:nvSpPr>
          <p:cNvPr id="2" name="Title 1">
            <a:extLst>
              <a:ext uri="{FF2B5EF4-FFF2-40B4-BE49-F238E27FC236}">
                <a16:creationId xmlns:a16="http://schemas.microsoft.com/office/drawing/2014/main" id="{E6B83981-0E14-F84A-89DC-F4782FED05D8}"/>
              </a:ext>
            </a:extLst>
          </p:cNvPr>
          <p:cNvSpPr>
            <a:spLocks noGrp="1"/>
          </p:cNvSpPr>
          <p:nvPr>
            <p:ph type="title"/>
          </p:nvPr>
        </p:nvSpPr>
        <p:spPr>
          <a:xfrm>
            <a:off x="954654" y="2829606"/>
            <a:ext cx="5263356" cy="1160153"/>
          </a:xfrm>
        </p:spPr>
        <p:txBody>
          <a:bodyPr>
            <a:noAutofit/>
          </a:bodyPr>
          <a:lstStyle>
            <a:lvl1pPr>
              <a:defRPr>
                <a:solidFill>
                  <a:srgbClr val="FFFFFF"/>
                </a:solidFill>
              </a:defRPr>
            </a:lvl1pPr>
          </a:lstStyle>
          <a:p>
            <a:r>
              <a:rPr lang="en-US"/>
              <a:t>Click to edit Master title style</a:t>
            </a:r>
          </a:p>
        </p:txBody>
      </p:sp>
    </p:spTree>
    <p:extLst>
      <p:ext uri="{BB962C8B-B14F-4D97-AF65-F5344CB8AC3E}">
        <p14:creationId xmlns:p14="http://schemas.microsoft.com/office/powerpoint/2010/main" val="237049030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One Column Paragraph Text">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954655" y="2045607"/>
            <a:ext cx="11976556" cy="4778618"/>
          </a:xfrm>
        </p:spPr>
        <p:txBody>
          <a:bodyPr>
            <a:noAutofit/>
          </a:bodyPr>
          <a:lstStyle>
            <a:lvl1pPr marL="0" indent="0" algn="l">
              <a:buNone/>
              <a:defRPr sz="1801"/>
            </a:lvl1pPr>
            <a:lvl2pPr marL="457205" indent="0" algn="ctr">
              <a:buNone/>
              <a:defRPr sz="2000"/>
            </a:lvl2pPr>
            <a:lvl3pPr marL="914410" indent="0" algn="ctr">
              <a:buNone/>
              <a:defRPr sz="1801"/>
            </a:lvl3pPr>
            <a:lvl4pPr marL="1371617" indent="0" algn="ctr">
              <a:buNone/>
              <a:defRPr sz="1600"/>
            </a:lvl4pPr>
            <a:lvl5pPr marL="1828822" indent="0" algn="ctr">
              <a:buNone/>
              <a:defRPr sz="1600"/>
            </a:lvl5pPr>
            <a:lvl6pPr marL="2286027" indent="0" algn="ctr">
              <a:buNone/>
              <a:defRPr sz="1600"/>
            </a:lvl6pPr>
            <a:lvl7pPr marL="2743232" indent="0" algn="ctr">
              <a:buNone/>
              <a:defRPr sz="1600"/>
            </a:lvl7pPr>
            <a:lvl8pPr marL="3200439" indent="0" algn="ctr">
              <a:buNone/>
              <a:defRPr sz="1600"/>
            </a:lvl8pPr>
            <a:lvl9pPr marL="3657644" indent="0" algn="ctr">
              <a:buNone/>
              <a:defRPr sz="1600"/>
            </a:lvl9pPr>
          </a:lstStyle>
          <a:p>
            <a:r>
              <a:rPr lang="en-US"/>
              <a:t>Click to edit text</a:t>
            </a:r>
          </a:p>
        </p:txBody>
      </p:sp>
      <p:sp>
        <p:nvSpPr>
          <p:cNvPr id="9" name="Rectangle 8">
            <a:extLst>
              <a:ext uri="{FF2B5EF4-FFF2-40B4-BE49-F238E27FC236}">
                <a16:creationId xmlns:a16="http://schemas.microsoft.com/office/drawing/2014/main" id="{A39EFAC7-6704-6080-CDA2-7650CB8A796E}"/>
              </a:ext>
            </a:extLst>
          </p:cNvPr>
          <p:cNvSpPr/>
          <p:nvPr/>
        </p:nvSpPr>
        <p:spPr>
          <a:xfrm>
            <a:off x="0" y="7258241"/>
            <a:ext cx="13885863" cy="562356"/>
          </a:xfrm>
          <a:prstGeom prst="rect">
            <a:avLst/>
          </a:prstGeom>
          <a:solidFill>
            <a:srgbClr val="309C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grpSp>
        <p:nvGrpSpPr>
          <p:cNvPr id="4" name="Group 3">
            <a:extLst>
              <a:ext uri="{FF2B5EF4-FFF2-40B4-BE49-F238E27FC236}">
                <a16:creationId xmlns:a16="http://schemas.microsoft.com/office/drawing/2014/main" id="{4DDFD655-8801-2D53-DB17-86680288879C}"/>
              </a:ext>
            </a:extLst>
          </p:cNvPr>
          <p:cNvGrpSpPr/>
          <p:nvPr/>
        </p:nvGrpSpPr>
        <p:grpSpPr>
          <a:xfrm>
            <a:off x="-10518" y="7274559"/>
            <a:ext cx="13896382" cy="555416"/>
            <a:chOff x="-9236" y="6374355"/>
            <a:chExt cx="12201236" cy="487682"/>
          </a:xfrm>
        </p:grpSpPr>
        <p:grpSp>
          <p:nvGrpSpPr>
            <p:cNvPr id="5" name="Group 4">
              <a:extLst>
                <a:ext uri="{FF2B5EF4-FFF2-40B4-BE49-F238E27FC236}">
                  <a16:creationId xmlns:a16="http://schemas.microsoft.com/office/drawing/2014/main" id="{F63BC4E5-7808-FB23-D1EF-9D6149D0324C}"/>
                </a:ext>
              </a:extLst>
            </p:cNvPr>
            <p:cNvGrpSpPr/>
            <p:nvPr userDrawn="1"/>
          </p:nvGrpSpPr>
          <p:grpSpPr>
            <a:xfrm>
              <a:off x="-9236" y="6376010"/>
              <a:ext cx="8702676" cy="485201"/>
              <a:chOff x="0" y="6372799"/>
              <a:chExt cx="8702676" cy="485201"/>
            </a:xfrm>
          </p:grpSpPr>
          <p:pic>
            <p:nvPicPr>
              <p:cNvPr id="7" name="Content Placeholder 4" descr="A pattern of vegetables and fruits&#10;&#10;Description automatically generated">
                <a:extLst>
                  <a:ext uri="{FF2B5EF4-FFF2-40B4-BE49-F238E27FC236}">
                    <a16:creationId xmlns:a16="http://schemas.microsoft.com/office/drawing/2014/main" id="{118AE336-5BBB-7DE8-33AA-E18BE38D0751}"/>
                  </a:ext>
                </a:extLst>
              </p:cNvPr>
              <p:cNvPicPr>
                <a:picLocks noChangeAspect="1"/>
              </p:cNvPicPr>
              <p:nvPr userDrawn="1"/>
            </p:nvPicPr>
            <p:blipFill rotWithShape="1">
              <a:blip r:embed="rId2" cstate="screen">
                <a:alphaModFix amt="20000"/>
                <a:extLst>
                  <a:ext uri="{28A0092B-C50C-407E-A947-70E740481C1C}">
                    <a14:useLocalDpi xmlns:a14="http://schemas.microsoft.com/office/drawing/2010/main"/>
                  </a:ext>
                </a:extLst>
              </a:blip>
              <a:srcRect/>
              <a:stretch/>
            </p:blipFill>
            <p:spPr>
              <a:xfrm>
                <a:off x="0" y="6376545"/>
                <a:ext cx="4351338" cy="472933"/>
              </a:xfrm>
              <a:prstGeom prst="rect">
                <a:avLst/>
              </a:prstGeom>
            </p:spPr>
          </p:pic>
          <p:pic>
            <p:nvPicPr>
              <p:cNvPr id="8" name="Content Placeholder 4" descr="A pattern of vegetables and fruits&#10;&#10;Description automatically generated">
                <a:extLst>
                  <a:ext uri="{FF2B5EF4-FFF2-40B4-BE49-F238E27FC236}">
                    <a16:creationId xmlns:a16="http://schemas.microsoft.com/office/drawing/2014/main" id="{46CB1C57-970F-41EE-5E62-80353DF44502}"/>
                  </a:ext>
                </a:extLst>
              </p:cNvPr>
              <p:cNvPicPr>
                <a:picLocks noChangeAspect="1"/>
              </p:cNvPicPr>
              <p:nvPr userDrawn="1"/>
            </p:nvPicPr>
            <p:blipFill rotWithShape="1">
              <a:blip r:embed="rId3" cstate="screen">
                <a:alphaModFix amt="20000"/>
                <a:extLst>
                  <a:ext uri="{28A0092B-C50C-407E-A947-70E740481C1C}">
                    <a14:useLocalDpi xmlns:a14="http://schemas.microsoft.com/office/drawing/2010/main"/>
                  </a:ext>
                </a:extLst>
              </a:blip>
              <a:srcRect/>
              <a:stretch/>
            </p:blipFill>
            <p:spPr>
              <a:xfrm>
                <a:off x="4351338" y="6372799"/>
                <a:ext cx="4351338" cy="485201"/>
              </a:xfrm>
              <a:prstGeom prst="rect">
                <a:avLst/>
              </a:prstGeom>
            </p:spPr>
          </p:pic>
        </p:grpSp>
        <p:pic>
          <p:nvPicPr>
            <p:cNvPr id="6" name="Content Placeholder 4" descr="A pattern of vegetables and fruits&#10;&#10;Description automatically generated">
              <a:extLst>
                <a:ext uri="{FF2B5EF4-FFF2-40B4-BE49-F238E27FC236}">
                  <a16:creationId xmlns:a16="http://schemas.microsoft.com/office/drawing/2014/main" id="{D66BC278-0095-DD45-035F-E4D0A77F8C99}"/>
                </a:ext>
              </a:extLst>
            </p:cNvPr>
            <p:cNvPicPr>
              <a:picLocks noChangeAspect="1"/>
            </p:cNvPicPr>
            <p:nvPr userDrawn="1"/>
          </p:nvPicPr>
          <p:blipFill rotWithShape="1">
            <a:blip r:embed="rId4" cstate="screen">
              <a:alphaModFix amt="20000"/>
              <a:extLst>
                <a:ext uri="{28A0092B-C50C-407E-A947-70E740481C1C}">
                  <a14:useLocalDpi xmlns:a14="http://schemas.microsoft.com/office/drawing/2010/main"/>
                </a:ext>
              </a:extLst>
            </a:blip>
            <a:srcRect/>
            <a:stretch/>
          </p:blipFill>
          <p:spPr>
            <a:xfrm>
              <a:off x="8694771" y="6374355"/>
              <a:ext cx="3497229" cy="487682"/>
            </a:xfrm>
            <a:prstGeom prst="rect">
              <a:avLst/>
            </a:prstGeom>
          </p:spPr>
        </p:pic>
      </p:grpSp>
      <p:sp>
        <p:nvSpPr>
          <p:cNvPr id="10" name="Title 9">
            <a:extLst>
              <a:ext uri="{FF2B5EF4-FFF2-40B4-BE49-F238E27FC236}">
                <a16:creationId xmlns:a16="http://schemas.microsoft.com/office/drawing/2014/main" id="{D0C0ADEA-E2B3-AE2D-22F6-368AC496D7A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74932101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One Column Paragraph Text">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7B15DD1E-32C6-2EEC-8307-6FCEB5AA5687}"/>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14078" y="4930898"/>
            <a:ext cx="968735" cy="2879605"/>
          </a:xfrm>
          <a:prstGeom prst="rect">
            <a:avLst/>
          </a:prstGeom>
        </p:spPr>
      </p:pic>
      <p:pic>
        <p:nvPicPr>
          <p:cNvPr id="4" name="Content Placeholder 4">
            <a:extLst>
              <a:ext uri="{FF2B5EF4-FFF2-40B4-BE49-F238E27FC236}">
                <a16:creationId xmlns:a16="http://schemas.microsoft.com/office/drawing/2014/main" id="{4CA24288-7D8E-C748-20F2-F0DBAC992D7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4078" y="-14878"/>
            <a:ext cx="968735" cy="4955691"/>
          </a:xfrm>
          <a:prstGeom prst="rect">
            <a:avLst/>
          </a:prstGeom>
        </p:spPr>
      </p:pic>
      <p:sp>
        <p:nvSpPr>
          <p:cNvPr id="6" name="Rectangle 5">
            <a:extLst>
              <a:ext uri="{FF2B5EF4-FFF2-40B4-BE49-F238E27FC236}">
                <a16:creationId xmlns:a16="http://schemas.microsoft.com/office/drawing/2014/main" id="{9B084704-F497-74DD-BF51-9F49DF071637}"/>
              </a:ext>
            </a:extLst>
          </p:cNvPr>
          <p:cNvSpPr/>
          <p:nvPr/>
        </p:nvSpPr>
        <p:spPr>
          <a:xfrm>
            <a:off x="-14077" y="-14877"/>
            <a:ext cx="982813" cy="7825377"/>
          </a:xfrm>
          <a:prstGeom prst="rect">
            <a:avLst/>
          </a:prstGeom>
          <a:solidFill>
            <a:srgbClr val="309C88">
              <a:alpha val="7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1"/>
          </a:p>
        </p:txBody>
      </p:sp>
    </p:spTree>
    <p:extLst>
      <p:ext uri="{BB962C8B-B14F-4D97-AF65-F5344CB8AC3E}">
        <p14:creationId xmlns:p14="http://schemas.microsoft.com/office/powerpoint/2010/main" val="62626665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_Two Photo Sidebar and Tex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C40A24D-672E-DBAE-28BB-F2EE1E161892}"/>
              </a:ext>
            </a:extLst>
          </p:cNvPr>
          <p:cNvSpPr/>
          <p:nvPr/>
        </p:nvSpPr>
        <p:spPr>
          <a:xfrm>
            <a:off x="9199385" y="0"/>
            <a:ext cx="4686479" cy="7810500"/>
          </a:xfrm>
          <a:prstGeom prst="rect">
            <a:avLst/>
          </a:prstGeom>
          <a:solidFill>
            <a:srgbClr val="309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2" name="Title 1"/>
          <p:cNvSpPr>
            <a:spLocks noGrp="1"/>
          </p:cNvSpPr>
          <p:nvPr>
            <p:ph type="title" hasCustomPrompt="1"/>
          </p:nvPr>
        </p:nvSpPr>
        <p:spPr>
          <a:xfrm>
            <a:off x="958129" y="927237"/>
            <a:ext cx="7172410" cy="749026"/>
          </a:xfrm>
        </p:spPr>
        <p:txBody>
          <a:bodyPr anchor="t" anchorCtr="0">
            <a:noAutofit/>
          </a:bodyPr>
          <a:lstStyle>
            <a:lvl1pPr>
              <a:defRPr sz="4399"/>
            </a:lvl1pPr>
          </a:lstStyle>
          <a:p>
            <a:r>
              <a:rPr lang="en-US"/>
              <a:t>Click to edit master text</a:t>
            </a:r>
          </a:p>
        </p:txBody>
      </p:sp>
      <p:sp>
        <p:nvSpPr>
          <p:cNvPr id="7" name="Subtitle 2">
            <a:extLst>
              <a:ext uri="{FF2B5EF4-FFF2-40B4-BE49-F238E27FC236}">
                <a16:creationId xmlns:a16="http://schemas.microsoft.com/office/drawing/2014/main" id="{5501354B-B359-5C4B-B1BA-F34054488828}"/>
              </a:ext>
            </a:extLst>
          </p:cNvPr>
          <p:cNvSpPr>
            <a:spLocks noGrp="1"/>
          </p:cNvSpPr>
          <p:nvPr>
            <p:ph type="subTitle" idx="1" hasCustomPrompt="1"/>
          </p:nvPr>
        </p:nvSpPr>
        <p:spPr>
          <a:xfrm>
            <a:off x="1029713" y="2137185"/>
            <a:ext cx="6591217" cy="4946215"/>
          </a:xfrm>
        </p:spPr>
        <p:txBody>
          <a:bodyPr>
            <a:noAutofit/>
          </a:bodyPr>
          <a:lstStyle>
            <a:lvl1pPr marL="0" indent="0" algn="l">
              <a:buNone/>
              <a:defRPr sz="1801"/>
            </a:lvl1pPr>
            <a:lvl2pPr marL="457205" indent="0" algn="ctr">
              <a:buNone/>
              <a:defRPr sz="2000"/>
            </a:lvl2pPr>
            <a:lvl3pPr marL="914410" indent="0" algn="ctr">
              <a:buNone/>
              <a:defRPr sz="1801"/>
            </a:lvl3pPr>
            <a:lvl4pPr marL="1371617" indent="0" algn="ctr">
              <a:buNone/>
              <a:defRPr sz="1600"/>
            </a:lvl4pPr>
            <a:lvl5pPr marL="1828822" indent="0" algn="ctr">
              <a:buNone/>
              <a:defRPr sz="1600"/>
            </a:lvl5pPr>
            <a:lvl6pPr marL="2286027" indent="0" algn="ctr">
              <a:buNone/>
              <a:defRPr sz="1600"/>
            </a:lvl6pPr>
            <a:lvl7pPr marL="2743232" indent="0" algn="ctr">
              <a:buNone/>
              <a:defRPr sz="1600"/>
            </a:lvl7pPr>
            <a:lvl8pPr marL="3200439" indent="0" algn="ctr">
              <a:buNone/>
              <a:defRPr sz="1600"/>
            </a:lvl8pPr>
            <a:lvl9pPr marL="3657644" indent="0" algn="ctr">
              <a:buNone/>
              <a:defRPr sz="1600"/>
            </a:lvl9pPr>
          </a:lstStyle>
          <a:p>
            <a:r>
              <a:rPr lang="en-US"/>
              <a:t>Click to edit Master text style</a:t>
            </a:r>
          </a:p>
        </p:txBody>
      </p:sp>
      <p:pic>
        <p:nvPicPr>
          <p:cNvPr id="4" name="Content Placeholder 4" descr="A pattern of vegetables and fruits&#10;&#10;Description automatically generated">
            <a:extLst>
              <a:ext uri="{FF2B5EF4-FFF2-40B4-BE49-F238E27FC236}">
                <a16:creationId xmlns:a16="http://schemas.microsoft.com/office/drawing/2014/main" id="{53D63822-3F33-3EDF-DF51-857FF3F74952}"/>
              </a:ext>
            </a:extLst>
          </p:cNvPr>
          <p:cNvPicPr>
            <a:picLocks noChangeAspect="1"/>
          </p:cNvPicPr>
          <p:nvPr/>
        </p:nvPicPr>
        <p:blipFill>
          <a:blip r:embed="rId2" cstate="screen">
            <a:alphaModFix amt="20000"/>
            <a:extLst>
              <a:ext uri="{28A0092B-C50C-407E-A947-70E740481C1C}">
                <a14:useLocalDpi xmlns:a14="http://schemas.microsoft.com/office/drawing/2010/main"/>
              </a:ext>
            </a:extLst>
          </a:blip>
          <a:stretch>
            <a:fillRect/>
          </a:stretch>
        </p:blipFill>
        <p:spPr>
          <a:xfrm rot="5400000">
            <a:off x="9199475" y="-89"/>
            <a:ext cx="4686300" cy="4686479"/>
          </a:xfrm>
          <a:prstGeom prst="rect">
            <a:avLst/>
          </a:prstGeom>
        </p:spPr>
      </p:pic>
      <p:pic>
        <p:nvPicPr>
          <p:cNvPr id="5" name="Content Placeholder 4" descr="A pattern of vegetables and fruits&#10;&#10;Description automatically generated">
            <a:extLst>
              <a:ext uri="{FF2B5EF4-FFF2-40B4-BE49-F238E27FC236}">
                <a16:creationId xmlns:a16="http://schemas.microsoft.com/office/drawing/2014/main" id="{EAB4420E-000A-5689-A063-637F7E0D31A2}"/>
              </a:ext>
            </a:extLst>
          </p:cNvPr>
          <p:cNvPicPr>
            <a:picLocks noChangeAspect="1"/>
          </p:cNvPicPr>
          <p:nvPr/>
        </p:nvPicPr>
        <p:blipFill rotWithShape="1">
          <a:blip r:embed="rId3" cstate="screen">
            <a:alphaModFix amt="20000"/>
            <a:extLst>
              <a:ext uri="{28A0092B-C50C-407E-A947-70E740481C1C}">
                <a14:useLocalDpi xmlns:a14="http://schemas.microsoft.com/office/drawing/2010/main"/>
              </a:ext>
            </a:extLst>
          </a:blip>
          <a:srcRect/>
          <a:stretch/>
        </p:blipFill>
        <p:spPr>
          <a:xfrm rot="5400000">
            <a:off x="9980525" y="3905162"/>
            <a:ext cx="3124200" cy="4686479"/>
          </a:xfrm>
          <a:prstGeom prst="rect">
            <a:avLst/>
          </a:prstGeom>
        </p:spPr>
      </p:pic>
    </p:spTree>
    <p:extLst>
      <p:ext uri="{BB962C8B-B14F-4D97-AF65-F5344CB8AC3E}">
        <p14:creationId xmlns:p14="http://schemas.microsoft.com/office/powerpoint/2010/main" val="374636914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One Column Bulleted Text">
    <p:spTree>
      <p:nvGrpSpPr>
        <p:cNvPr id="1" name=""/>
        <p:cNvGrpSpPr/>
        <p:nvPr/>
      </p:nvGrpSpPr>
      <p:grpSpPr>
        <a:xfrm>
          <a:off x="0" y="0"/>
          <a:ext cx="0" cy="0"/>
          <a:chOff x="0" y="0"/>
          <a:chExt cx="0" cy="0"/>
        </a:xfrm>
      </p:grpSpPr>
      <p:sp>
        <p:nvSpPr>
          <p:cNvPr id="3" name="Content Placeholder 2"/>
          <p:cNvSpPr>
            <a:spLocks noGrp="1"/>
          </p:cNvSpPr>
          <p:nvPr>
            <p:ph idx="1"/>
          </p:nvPr>
        </p:nvSpPr>
        <p:spPr>
          <a:xfrm>
            <a:off x="954654" y="2719214"/>
            <a:ext cx="11976557" cy="4427931"/>
          </a:xfrm>
        </p:spPr>
        <p:txBody>
          <a:bodyPr>
            <a:noAutofit/>
          </a:bodyPr>
          <a:lstStyle>
            <a:lvl1pPr>
              <a:defRPr sz="1801"/>
            </a:lvl1pPr>
            <a:lvl2pPr>
              <a:defRPr sz="1600"/>
            </a:lvl2pPr>
            <a:lvl3pPr>
              <a:defRPr sz="1400"/>
            </a:lvl3pPr>
            <a:lvl4pPr>
              <a:defRPr sz="1200"/>
            </a:lvl4pPr>
            <a:lvl5pPr>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a:extLst>
              <a:ext uri="{FF2B5EF4-FFF2-40B4-BE49-F238E27FC236}">
                <a16:creationId xmlns:a16="http://schemas.microsoft.com/office/drawing/2014/main" id="{11CFD253-1BE4-134E-933F-EC673D197365}"/>
              </a:ext>
            </a:extLst>
          </p:cNvPr>
          <p:cNvSpPr>
            <a:spLocks noGrp="1"/>
          </p:cNvSpPr>
          <p:nvPr>
            <p:ph type="ctrTitle"/>
          </p:nvPr>
        </p:nvSpPr>
        <p:spPr>
          <a:xfrm>
            <a:off x="954654" y="1441572"/>
            <a:ext cx="11976557" cy="761756"/>
          </a:xfrm>
        </p:spPr>
        <p:txBody>
          <a:bodyPr anchor="t" anchorCtr="0">
            <a:noAutofit/>
          </a:bodyPr>
          <a:lstStyle>
            <a:lvl1pPr algn="l">
              <a:defRPr sz="4399"/>
            </a:lvl1pPr>
          </a:lstStyle>
          <a:p>
            <a:r>
              <a:rPr lang="en-US"/>
              <a:t>Click to edit Master title style</a:t>
            </a:r>
          </a:p>
        </p:txBody>
      </p:sp>
      <p:sp>
        <p:nvSpPr>
          <p:cNvPr id="10" name="Text Placeholder 6">
            <a:extLst>
              <a:ext uri="{FF2B5EF4-FFF2-40B4-BE49-F238E27FC236}">
                <a16:creationId xmlns:a16="http://schemas.microsoft.com/office/drawing/2014/main" id="{F5B76A67-B859-A24C-BA61-C3D5285093AD}"/>
              </a:ext>
            </a:extLst>
          </p:cNvPr>
          <p:cNvSpPr>
            <a:spLocks noGrp="1"/>
          </p:cNvSpPr>
          <p:nvPr>
            <p:ph type="body" sz="quarter" idx="13" hasCustomPrompt="1"/>
          </p:nvPr>
        </p:nvSpPr>
        <p:spPr>
          <a:xfrm>
            <a:off x="954654" y="7165053"/>
            <a:ext cx="11976557" cy="291085"/>
          </a:xfrm>
        </p:spPr>
        <p:txBody>
          <a:bodyPr>
            <a:normAutofit/>
          </a:bodyPr>
          <a:lstStyle>
            <a:lvl1pPr marL="0" indent="0">
              <a:buFontTx/>
              <a:buNone/>
              <a:defRPr sz="800" i="1"/>
            </a:lvl1pPr>
          </a:lstStyle>
          <a:p>
            <a:pPr lvl="0"/>
            <a:r>
              <a:rPr lang="en-US"/>
              <a:t>Click to edit Master footnote styles</a:t>
            </a:r>
          </a:p>
        </p:txBody>
      </p:sp>
    </p:spTree>
    <p:extLst>
      <p:ext uri="{BB962C8B-B14F-4D97-AF65-F5344CB8AC3E}">
        <p14:creationId xmlns:p14="http://schemas.microsoft.com/office/powerpoint/2010/main" val="121703119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82273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losing Remark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A3FF66F-2216-8446-9DC8-16BDEEA3252A}"/>
              </a:ext>
            </a:extLst>
          </p:cNvPr>
          <p:cNvSpPr>
            <a:spLocks noGrp="1"/>
          </p:cNvSpPr>
          <p:nvPr>
            <p:ph type="sldNum" sz="quarter" idx="10"/>
          </p:nvPr>
        </p:nvSpPr>
        <p:spPr>
          <a:xfrm>
            <a:off x="954654" y="246830"/>
            <a:ext cx="630650" cy="415837"/>
          </a:xfrm>
          <a:prstGeom prst="rect">
            <a:avLst/>
          </a:prstGeom>
        </p:spPr>
        <p:txBody>
          <a:bodyPr/>
          <a:lstStyle>
            <a:lvl1pPr>
              <a:defRPr b="0" i="0">
                <a:latin typeface="Montserrat" pitchFamily="2" charset="77"/>
              </a:defRPr>
            </a:lvl1pPr>
          </a:lstStyle>
          <a:p>
            <a:fld id="{F9409A12-05AC-024F-A1E2-9D51551D4400}" type="slidenum">
              <a:rPr lang="en-US" smtClean="0"/>
              <a:t>‹#›</a:t>
            </a:fld>
            <a:endParaRPr lang="en-US"/>
          </a:p>
        </p:txBody>
      </p:sp>
      <p:sp>
        <p:nvSpPr>
          <p:cNvPr id="4" name="Footer Placeholder 3">
            <a:extLst>
              <a:ext uri="{FF2B5EF4-FFF2-40B4-BE49-F238E27FC236}">
                <a16:creationId xmlns:a16="http://schemas.microsoft.com/office/drawing/2014/main" id="{331BB279-9F4D-6445-9A67-954A472F5F30}"/>
              </a:ext>
            </a:extLst>
          </p:cNvPr>
          <p:cNvSpPr>
            <a:spLocks noGrp="1"/>
          </p:cNvSpPr>
          <p:nvPr>
            <p:ph type="ftr" sz="quarter" idx="11"/>
          </p:nvPr>
        </p:nvSpPr>
        <p:spPr>
          <a:xfrm>
            <a:off x="1585304" y="246830"/>
            <a:ext cx="4686479" cy="415837"/>
          </a:xfrm>
          <a:prstGeom prst="rect">
            <a:avLst/>
          </a:prstGeom>
        </p:spPr>
        <p:txBody>
          <a:bodyPr/>
          <a:lstStyle/>
          <a:p>
            <a:r>
              <a:rPr lang="en-US"/>
              <a:t>CLICK TO EDIT PRESENTATION TITLE</a:t>
            </a:r>
          </a:p>
        </p:txBody>
      </p:sp>
      <p:sp>
        <p:nvSpPr>
          <p:cNvPr id="6" name="Rectangle 5">
            <a:extLst>
              <a:ext uri="{FF2B5EF4-FFF2-40B4-BE49-F238E27FC236}">
                <a16:creationId xmlns:a16="http://schemas.microsoft.com/office/drawing/2014/main" id="{1B5F5791-6FF4-FA42-A009-0AEDB5817142}"/>
              </a:ext>
            </a:extLst>
          </p:cNvPr>
          <p:cNvSpPr/>
          <p:nvPr/>
        </p:nvSpPr>
        <p:spPr>
          <a:xfrm>
            <a:off x="0" y="4987758"/>
            <a:ext cx="13885863" cy="282274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1"/>
          </a:p>
        </p:txBody>
      </p:sp>
      <p:sp>
        <p:nvSpPr>
          <p:cNvPr id="12" name="Text Placeholder 11">
            <a:extLst>
              <a:ext uri="{FF2B5EF4-FFF2-40B4-BE49-F238E27FC236}">
                <a16:creationId xmlns:a16="http://schemas.microsoft.com/office/drawing/2014/main" id="{7866CA94-7281-D64A-BDF5-7838B23C3E0C}"/>
              </a:ext>
            </a:extLst>
          </p:cNvPr>
          <p:cNvSpPr>
            <a:spLocks noGrp="1"/>
          </p:cNvSpPr>
          <p:nvPr>
            <p:ph type="body" sz="quarter" idx="14"/>
          </p:nvPr>
        </p:nvSpPr>
        <p:spPr>
          <a:xfrm>
            <a:off x="954657" y="2552058"/>
            <a:ext cx="7882055" cy="2101169"/>
          </a:xfrm>
        </p:spPr>
        <p:txBody>
          <a:bodyPr/>
          <a:lstStyle>
            <a:lvl1pPr marL="0" indent="0">
              <a:buFontTx/>
              <a:buNone/>
              <a:defRPr/>
            </a:lvl1pPr>
          </a:lstStyle>
          <a:p>
            <a:pPr lvl="0"/>
            <a:r>
              <a:rPr lang="en-US"/>
              <a:t>Click to edit Master text styles</a:t>
            </a:r>
          </a:p>
        </p:txBody>
      </p:sp>
      <p:sp>
        <p:nvSpPr>
          <p:cNvPr id="13" name="Text Placeholder 11">
            <a:extLst>
              <a:ext uri="{FF2B5EF4-FFF2-40B4-BE49-F238E27FC236}">
                <a16:creationId xmlns:a16="http://schemas.microsoft.com/office/drawing/2014/main" id="{EE9D84FF-9E5A-5D47-A5BE-CB46003E7570}"/>
              </a:ext>
            </a:extLst>
          </p:cNvPr>
          <p:cNvSpPr>
            <a:spLocks noGrp="1"/>
          </p:cNvSpPr>
          <p:nvPr>
            <p:ph type="body" sz="quarter" idx="15"/>
          </p:nvPr>
        </p:nvSpPr>
        <p:spPr>
          <a:xfrm>
            <a:off x="954657" y="5280781"/>
            <a:ext cx="7882055" cy="2195184"/>
          </a:xfrm>
        </p:spPr>
        <p:txBody>
          <a:bodyPr/>
          <a:lstStyle>
            <a:lvl1pPr marL="0" indent="0">
              <a:buFontTx/>
              <a:buNone/>
              <a:defRPr>
                <a:solidFill>
                  <a:srgbClr val="FFFFFF"/>
                </a:solidFill>
              </a:defRPr>
            </a:lvl1pPr>
          </a:lstStyle>
          <a:p>
            <a:pPr lvl="0"/>
            <a:r>
              <a:rPr lang="en-US"/>
              <a:t>Click to edit Master text styles</a:t>
            </a:r>
          </a:p>
        </p:txBody>
      </p:sp>
      <p:sp>
        <p:nvSpPr>
          <p:cNvPr id="14" name="Title 1">
            <a:extLst>
              <a:ext uri="{FF2B5EF4-FFF2-40B4-BE49-F238E27FC236}">
                <a16:creationId xmlns:a16="http://schemas.microsoft.com/office/drawing/2014/main" id="{23D52707-058E-9A48-A868-D48FA8ED7303}"/>
              </a:ext>
            </a:extLst>
          </p:cNvPr>
          <p:cNvSpPr>
            <a:spLocks noGrp="1"/>
          </p:cNvSpPr>
          <p:nvPr>
            <p:ph type="title" hasCustomPrompt="1"/>
          </p:nvPr>
        </p:nvSpPr>
        <p:spPr>
          <a:xfrm>
            <a:off x="954656" y="1437136"/>
            <a:ext cx="7882058" cy="881275"/>
          </a:xfrm>
        </p:spPr>
        <p:txBody>
          <a:bodyPr anchor="t" anchorCtr="0"/>
          <a:lstStyle>
            <a:lvl1pPr algn="l">
              <a:defRPr/>
            </a:lvl1pPr>
          </a:lstStyle>
          <a:p>
            <a:r>
              <a:rPr lang="en-US"/>
              <a:t>Click to edit title style</a:t>
            </a:r>
          </a:p>
        </p:txBody>
      </p:sp>
      <p:pic>
        <p:nvPicPr>
          <p:cNvPr id="28" name="Picture 27">
            <a:extLst>
              <a:ext uri="{FF2B5EF4-FFF2-40B4-BE49-F238E27FC236}">
                <a16:creationId xmlns:a16="http://schemas.microsoft.com/office/drawing/2014/main" id="{81E9BF10-E7BF-FE48-A9BC-67B406469EFB}"/>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761700" y="699024"/>
            <a:ext cx="7124163" cy="3001199"/>
          </a:xfrm>
          <a:prstGeom prst="rect">
            <a:avLst/>
          </a:prstGeom>
        </p:spPr>
      </p:pic>
      <p:pic>
        <p:nvPicPr>
          <p:cNvPr id="7" name="Picture 6" descr="A picture containing person, indoor, child&#10;&#10;Description automatically generated">
            <a:extLst>
              <a:ext uri="{FF2B5EF4-FFF2-40B4-BE49-F238E27FC236}">
                <a16:creationId xmlns:a16="http://schemas.microsoft.com/office/drawing/2014/main" id="{34A93A8D-CFA4-CBB1-5838-AC5931DA595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85307" y="-1"/>
            <a:ext cx="6700559" cy="7810501"/>
          </a:xfrm>
          <a:prstGeom prst="rect">
            <a:avLst/>
          </a:prstGeom>
        </p:spPr>
      </p:pic>
    </p:spTree>
    <p:extLst>
      <p:ext uri="{BB962C8B-B14F-4D97-AF65-F5344CB8AC3E}">
        <p14:creationId xmlns:p14="http://schemas.microsoft.com/office/powerpoint/2010/main" val="2753980699"/>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54654" y="585082"/>
            <a:ext cx="11976557" cy="1160153"/>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954654" y="2072282"/>
            <a:ext cx="11976557" cy="507486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0496491"/>
      </p:ext>
    </p:extLst>
  </p:cSld>
  <p:clrMap bg1="lt1" tx1="dk1" bg2="lt2" tx2="dk2" accent1="accent1" accent2="accent2" accent3="accent3" accent4="accent4" accent5="accent5" accent6="accent6" hlink="hlink" folHlink="folHlink"/>
  <p:sldLayoutIdLst>
    <p:sldLayoutId id="2147483890" r:id="rId1"/>
    <p:sldLayoutId id="2147483891" r:id="rId2"/>
    <p:sldLayoutId id="2147483892" r:id="rId3"/>
    <p:sldLayoutId id="2147483894" r:id="rId4"/>
    <p:sldLayoutId id="2147483899" r:id="rId5"/>
    <p:sldLayoutId id="2147483902" r:id="rId6"/>
    <p:sldLayoutId id="2147483907" r:id="rId7"/>
    <p:sldLayoutId id="2147483930" r:id="rId8"/>
    <p:sldLayoutId id="2147483934" r:id="rId9"/>
    <p:sldLayoutId id="2147483935" r:id="rId10"/>
    <p:sldLayoutId id="2147483936" r:id="rId11"/>
    <p:sldLayoutId id="2147483937" r:id="rId12"/>
    <p:sldLayoutId id="2147483938" r:id="rId13"/>
  </p:sldLayoutIdLst>
  <p:transition/>
  <p:hf sldNum="0" hdr="0" ftr="0" dt="0"/>
  <p:txStyles>
    <p:titleStyle>
      <a:lvl1pPr algn="l" defTabSz="914410" rtl="0" eaLnBrk="1" latinLnBrk="0" hangingPunct="1">
        <a:lnSpc>
          <a:spcPct val="90000"/>
        </a:lnSpc>
        <a:spcBef>
          <a:spcPct val="0"/>
        </a:spcBef>
        <a:buNone/>
        <a:defRPr sz="4399" b="1" i="0" kern="1200">
          <a:solidFill>
            <a:schemeClr val="tx2"/>
          </a:solidFill>
          <a:latin typeface="Times New Roman" panose="02020603050405020304" pitchFamily="18" charset="0"/>
          <a:ea typeface="+mj-ea"/>
          <a:cs typeface="Times New Roman" panose="02020603050405020304" pitchFamily="18" charset="0"/>
        </a:defRPr>
      </a:lvl1pPr>
    </p:titleStyle>
    <p:bodyStyle>
      <a:lvl1pPr marL="228603" indent="-228603" algn="l" defTabSz="914410" rtl="0" eaLnBrk="1" latinLnBrk="0" hangingPunct="1">
        <a:lnSpc>
          <a:spcPts val="2100"/>
        </a:lnSpc>
        <a:spcBef>
          <a:spcPts val="1000"/>
        </a:spcBef>
        <a:buClr>
          <a:schemeClr val="tx1"/>
        </a:buClr>
        <a:buFont typeface="Arial" panose="020B0604020202020204" pitchFamily="34" charset="0"/>
        <a:buChar char="•"/>
        <a:defRPr sz="1801" b="0" i="0" kern="1200">
          <a:solidFill>
            <a:schemeClr val="tx2"/>
          </a:solidFill>
          <a:latin typeface="Verdana" panose="020B0604030504040204" pitchFamily="34" charset="0"/>
          <a:ea typeface="Verdana" panose="020B0604030504040204" pitchFamily="34" charset="0"/>
          <a:cs typeface="+mn-cs"/>
        </a:defRPr>
      </a:lvl1pPr>
      <a:lvl2pPr marL="685808" indent="-228603" algn="l" defTabSz="914410" rtl="0" eaLnBrk="1" latinLnBrk="0" hangingPunct="1">
        <a:lnSpc>
          <a:spcPts val="2100"/>
        </a:lnSpc>
        <a:spcBef>
          <a:spcPts val="1000"/>
        </a:spcBef>
        <a:buClr>
          <a:schemeClr val="tx1"/>
        </a:buClr>
        <a:buFont typeface="Arial" panose="020B0604020202020204" pitchFamily="34" charset="0"/>
        <a:buChar char="•"/>
        <a:defRPr sz="1600" b="0" i="0" kern="1200">
          <a:solidFill>
            <a:schemeClr val="tx2"/>
          </a:solidFill>
          <a:latin typeface="Verdana" panose="020B0604030504040204" pitchFamily="34" charset="0"/>
          <a:ea typeface="Verdana" panose="020B0604030504040204" pitchFamily="34" charset="0"/>
          <a:cs typeface="+mn-cs"/>
        </a:defRPr>
      </a:lvl2pPr>
      <a:lvl3pPr marL="1143014" indent="-228603" algn="l" defTabSz="914410" rtl="0" eaLnBrk="1" latinLnBrk="0" hangingPunct="1">
        <a:lnSpc>
          <a:spcPts val="2100"/>
        </a:lnSpc>
        <a:spcBef>
          <a:spcPts val="1000"/>
        </a:spcBef>
        <a:buClr>
          <a:schemeClr val="tx1"/>
        </a:buClr>
        <a:buFont typeface="Arial" panose="020B0604020202020204" pitchFamily="34" charset="0"/>
        <a:buChar char="•"/>
        <a:defRPr sz="1400" b="0" i="0" kern="1200">
          <a:solidFill>
            <a:schemeClr val="tx2"/>
          </a:solidFill>
          <a:latin typeface="Verdana" panose="020B0604030504040204" pitchFamily="34" charset="0"/>
          <a:ea typeface="Verdana" panose="020B0604030504040204" pitchFamily="34" charset="0"/>
          <a:cs typeface="+mn-cs"/>
        </a:defRPr>
      </a:lvl3pPr>
      <a:lvl4pPr marL="1600219" indent="-228603" algn="l" defTabSz="914410" rtl="0" eaLnBrk="1" latinLnBrk="0" hangingPunct="1">
        <a:lnSpc>
          <a:spcPts val="2100"/>
        </a:lnSpc>
        <a:spcBef>
          <a:spcPts val="1000"/>
        </a:spcBef>
        <a:buClr>
          <a:schemeClr val="tx1"/>
        </a:buClr>
        <a:buFont typeface="Arial" panose="020B0604020202020204" pitchFamily="34" charset="0"/>
        <a:buChar char="•"/>
        <a:defRPr sz="1200" b="0" i="0" kern="1200">
          <a:solidFill>
            <a:schemeClr val="tx2"/>
          </a:solidFill>
          <a:latin typeface="Verdana" panose="020B0604030504040204" pitchFamily="34" charset="0"/>
          <a:ea typeface="Verdana" panose="020B0604030504040204" pitchFamily="34" charset="0"/>
          <a:cs typeface="+mn-cs"/>
        </a:defRPr>
      </a:lvl4pPr>
      <a:lvl5pPr marL="2057424" indent="-228603" algn="l" defTabSz="914410" rtl="0" eaLnBrk="1" latinLnBrk="0" hangingPunct="1">
        <a:lnSpc>
          <a:spcPts val="2100"/>
        </a:lnSpc>
        <a:spcBef>
          <a:spcPts val="1000"/>
        </a:spcBef>
        <a:buClr>
          <a:schemeClr val="tx1"/>
        </a:buClr>
        <a:buFont typeface="Arial" panose="020B0604020202020204" pitchFamily="34" charset="0"/>
        <a:buChar char="•"/>
        <a:defRPr sz="1050" b="0" i="0" kern="1200">
          <a:solidFill>
            <a:schemeClr val="tx2"/>
          </a:solidFill>
          <a:latin typeface="Verdana" panose="020B0604030504040204" pitchFamily="34" charset="0"/>
          <a:ea typeface="Verdana" panose="020B0604030504040204" pitchFamily="34" charset="0"/>
          <a:cs typeface="+mn-cs"/>
        </a:defRPr>
      </a:lvl5pPr>
      <a:lvl6pPr marL="2514630" indent="-228603" algn="l" defTabSz="91441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6" indent="-228603" algn="l" defTabSz="91441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1" indent="-228603" algn="l" defTabSz="91441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6" indent="-228603" algn="l" defTabSz="914410"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0" rtl="0" eaLnBrk="1" latinLnBrk="0" hangingPunct="1">
        <a:defRPr sz="1801" kern="1200">
          <a:solidFill>
            <a:schemeClr val="tx1"/>
          </a:solidFill>
          <a:latin typeface="+mn-lt"/>
          <a:ea typeface="+mn-ea"/>
          <a:cs typeface="+mn-cs"/>
        </a:defRPr>
      </a:lvl1pPr>
      <a:lvl2pPr marL="457205" algn="l" defTabSz="914410" rtl="0" eaLnBrk="1" latinLnBrk="0" hangingPunct="1">
        <a:defRPr sz="1801" kern="1200">
          <a:solidFill>
            <a:schemeClr val="tx1"/>
          </a:solidFill>
          <a:latin typeface="+mn-lt"/>
          <a:ea typeface="+mn-ea"/>
          <a:cs typeface="+mn-cs"/>
        </a:defRPr>
      </a:lvl2pPr>
      <a:lvl3pPr marL="914410" algn="l" defTabSz="914410" rtl="0" eaLnBrk="1" latinLnBrk="0" hangingPunct="1">
        <a:defRPr sz="1801" kern="1200">
          <a:solidFill>
            <a:schemeClr val="tx1"/>
          </a:solidFill>
          <a:latin typeface="+mn-lt"/>
          <a:ea typeface="+mn-ea"/>
          <a:cs typeface="+mn-cs"/>
        </a:defRPr>
      </a:lvl3pPr>
      <a:lvl4pPr marL="1371617" algn="l" defTabSz="914410" rtl="0" eaLnBrk="1" latinLnBrk="0" hangingPunct="1">
        <a:defRPr sz="1801" kern="1200">
          <a:solidFill>
            <a:schemeClr val="tx1"/>
          </a:solidFill>
          <a:latin typeface="+mn-lt"/>
          <a:ea typeface="+mn-ea"/>
          <a:cs typeface="+mn-cs"/>
        </a:defRPr>
      </a:lvl4pPr>
      <a:lvl5pPr marL="1828822" algn="l" defTabSz="914410" rtl="0" eaLnBrk="1" latinLnBrk="0" hangingPunct="1">
        <a:defRPr sz="1801" kern="1200">
          <a:solidFill>
            <a:schemeClr val="tx1"/>
          </a:solidFill>
          <a:latin typeface="+mn-lt"/>
          <a:ea typeface="+mn-ea"/>
          <a:cs typeface="+mn-cs"/>
        </a:defRPr>
      </a:lvl5pPr>
      <a:lvl6pPr marL="2286027" algn="l" defTabSz="914410" rtl="0" eaLnBrk="1" latinLnBrk="0" hangingPunct="1">
        <a:defRPr sz="1801" kern="1200">
          <a:solidFill>
            <a:schemeClr val="tx1"/>
          </a:solidFill>
          <a:latin typeface="+mn-lt"/>
          <a:ea typeface="+mn-ea"/>
          <a:cs typeface="+mn-cs"/>
        </a:defRPr>
      </a:lvl6pPr>
      <a:lvl7pPr marL="2743232" algn="l" defTabSz="914410" rtl="0" eaLnBrk="1" latinLnBrk="0" hangingPunct="1">
        <a:defRPr sz="1801" kern="1200">
          <a:solidFill>
            <a:schemeClr val="tx1"/>
          </a:solidFill>
          <a:latin typeface="+mn-lt"/>
          <a:ea typeface="+mn-ea"/>
          <a:cs typeface="+mn-cs"/>
        </a:defRPr>
      </a:lvl7pPr>
      <a:lvl8pPr marL="3200439" algn="l" defTabSz="914410" rtl="0" eaLnBrk="1" latinLnBrk="0" hangingPunct="1">
        <a:defRPr sz="1801" kern="1200">
          <a:solidFill>
            <a:schemeClr val="tx1"/>
          </a:solidFill>
          <a:latin typeface="+mn-lt"/>
          <a:ea typeface="+mn-ea"/>
          <a:cs typeface="+mn-cs"/>
        </a:defRPr>
      </a:lvl8pPr>
      <a:lvl9pPr marL="3657644" algn="l" defTabSz="914410"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hyperlink" Target="https://www.farmtoschool.org/resources-main/farm-to-early-education-self-assessment" TargetMode="External"/><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0.xml"/><Relationship Id="rId1" Type="http://schemas.openxmlformats.org/officeDocument/2006/relationships/video" Target="https://www.youtube.com/embed/ESSdklflEIE?feature=oembed" TargetMode="External"/><Relationship Id="rId4" Type="http://schemas.openxmlformats.org/officeDocument/2006/relationships/image" Target="../media/image30.jpeg"/></Relationships>
</file>

<file path=ppt/slides/_rels/slide1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hyperlink" Target="https://www.cdc.gov/nccdphp/divisions-offices/about-the-division-of-nutrition-physical-activity-and-obesity.html"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video" Target="https://www.youtube.com/embed/Q3ixAJpfblY?start=25&amp;feature=oembed" TargetMode="Externa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9.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8.xml"/><Relationship Id="rId1" Type="http://schemas.openxmlformats.org/officeDocument/2006/relationships/video" Target="https://www.youtube.com/embed/9bFU_wJgvBI?feature=oembed" TargetMode="External"/><Relationship Id="rId4" Type="http://schemas.openxmlformats.org/officeDocument/2006/relationships/image" Target="../media/image50.jpeg"/></Relationships>
</file>

<file path=ppt/slides/_rels/slide3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4.xml"/><Relationship Id="rId1" Type="http://schemas.openxmlformats.org/officeDocument/2006/relationships/slideLayout" Target="../slideLayouts/slideLayout4.xml"/><Relationship Id="rId5" Type="http://schemas.openxmlformats.org/officeDocument/2006/relationships/image" Target="../media/image56.jpeg"/><Relationship Id="rId4" Type="http://schemas.openxmlformats.org/officeDocument/2006/relationships/image" Target="../media/image5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hyperlink" Target="https://pmc.ncbi.nlm.nih.gov/articles/PMC1025281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a:stretch>
        </a:blipFill>
        <a:effectLst/>
      </p:bgPr>
    </p:bg>
    <p:spTree>
      <p:nvGrpSpPr>
        <p:cNvPr id="1" name="Slide 2 copy 73">
          <a:extLst>
            <a:ext uri="{FF2B5EF4-FFF2-40B4-BE49-F238E27FC236}">
              <a16:creationId xmlns:a16="http://schemas.microsoft.com/office/drawing/2014/main" id="{AD047928-EBAF-14D0-B864-E71C0078C378}"/>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076F19-70D3-F9F5-F21A-4C95159DFA81}"/>
              </a:ext>
            </a:extLst>
          </p:cNvPr>
          <p:cNvSpPr/>
          <p:nvPr/>
        </p:nvSpPr>
        <p:spPr>
          <a:xfrm>
            <a:off x="1042782" y="3720338"/>
            <a:ext cx="4650007" cy="3454819"/>
          </a:xfrm>
          <a:prstGeom prst="rect">
            <a:avLst/>
          </a:prstGeom>
          <a:solidFill>
            <a:srgbClr val="309C88"/>
          </a:solidFill>
          <a:ln w="12700" cap="flat" cmpd="sng" algn="ctr">
            <a:noFill/>
            <a:prstDash val="solid"/>
            <a:miter lim="800000"/>
          </a:ln>
          <a:effectLst/>
        </p:spPr>
        <p:txBody>
          <a:bodyPr rtlCol="0" anchor="ctr"/>
          <a:lstStyle/>
          <a:p>
            <a:pPr algn="ctr" defTabSz="457205">
              <a:defRPr/>
            </a:pPr>
            <a:endParaRPr lang="en-US" sz="1801" kern="0">
              <a:solidFill>
                <a:srgbClr val="FEF3E0"/>
              </a:solidFill>
              <a:latin typeface="Franklin Gothic Book" panose="020B0503020102020204"/>
              <a:cs typeface="Arial"/>
            </a:endParaRPr>
          </a:p>
        </p:txBody>
      </p:sp>
      <p:sp>
        <p:nvSpPr>
          <p:cNvPr id="3" name="Title 2">
            <a:extLst>
              <a:ext uri="{FF2B5EF4-FFF2-40B4-BE49-F238E27FC236}">
                <a16:creationId xmlns:a16="http://schemas.microsoft.com/office/drawing/2014/main" id="{2F057A3A-D2DE-F016-8A60-BA5861695EBE}"/>
              </a:ext>
            </a:extLst>
          </p:cNvPr>
          <p:cNvSpPr/>
          <p:nvPr/>
        </p:nvSpPr>
        <p:spPr>
          <a:xfrm>
            <a:off x="1402500" y="3905250"/>
            <a:ext cx="4290289" cy="1486414"/>
          </a:xfrm>
          <a:prstGeom prst="rect">
            <a:avLst/>
          </a:prstGeom>
        </p:spPr>
        <p:txBody>
          <a:bodyPr spcFirstLastPara="0" lIns="0" tIns="0" rIns="0" bIns="0" anchor="t"/>
          <a:lstStyle/>
          <a:p>
            <a:pPr defTabSz="914410" hangingPunct="0">
              <a:defRPr/>
            </a:pPr>
            <a:r>
              <a:rPr lang="en-US" sz="4196" b="1">
                <a:solidFill>
                  <a:srgbClr val="FFFFFF"/>
                </a:solidFill>
                <a:latin typeface="Times New Roman"/>
                <a:cs typeface="Times New Roman"/>
              </a:rPr>
              <a:t>Digging In: </a:t>
            </a:r>
          </a:p>
          <a:p>
            <a:pPr defTabSz="914410" hangingPunct="0">
              <a:defRPr/>
            </a:pPr>
            <a:r>
              <a:rPr lang="en-US" sz="4196" b="1">
                <a:solidFill>
                  <a:srgbClr val="FFFFFF"/>
                </a:solidFill>
                <a:latin typeface="Times New Roman"/>
                <a:cs typeface="Times New Roman"/>
              </a:rPr>
              <a:t>Active Play in ECE Gardens</a:t>
            </a:r>
          </a:p>
        </p:txBody>
      </p:sp>
      <p:sp>
        <p:nvSpPr>
          <p:cNvPr id="2" name="Subtitle 2">
            <a:extLst>
              <a:ext uri="{FF2B5EF4-FFF2-40B4-BE49-F238E27FC236}">
                <a16:creationId xmlns:a16="http://schemas.microsoft.com/office/drawing/2014/main" id="{EF6B9ED0-9EEB-3D84-1F86-026E625F7B39}"/>
              </a:ext>
            </a:extLst>
          </p:cNvPr>
          <p:cNvSpPr/>
          <p:nvPr/>
        </p:nvSpPr>
        <p:spPr>
          <a:xfrm>
            <a:off x="761550" y="6726179"/>
            <a:ext cx="4470500" cy="633890"/>
          </a:xfrm>
          <a:prstGeom prst="rect">
            <a:avLst/>
          </a:prstGeom>
          <a:solidFill>
            <a:srgbClr val="000000">
              <a:alpha val="0"/>
            </a:srgbClr>
          </a:solidFill>
        </p:spPr>
        <p:txBody>
          <a:bodyPr spcFirstLastPara="0" lIns="0" tIns="0" rIns="0" bIns="0" anchor="t"/>
          <a:lstStyle/>
          <a:p>
            <a:pPr algn="r" defTabSz="914410" hangingPunct="0">
              <a:defRPr/>
            </a:pPr>
            <a:r>
              <a:rPr lang="en-US" sz="1801">
                <a:solidFill>
                  <a:srgbClr val="FFFFFF"/>
                </a:solidFill>
                <a:latin typeface="Montserrat"/>
                <a:cs typeface="Montserrat"/>
              </a:rPr>
              <a:t>Enter Trainer  Name(s)</a:t>
            </a:r>
            <a:endParaRPr sz="1801">
              <a:solidFill>
                <a:srgbClr val="FFFFFF"/>
              </a:solidFill>
              <a:latin typeface="Montserrat"/>
              <a:cs typeface="Montserrat"/>
            </a:endParaRPr>
          </a:p>
          <a:p>
            <a:pPr algn="r" defTabSz="914410" hangingPunct="0">
              <a:defRPr/>
            </a:pPr>
            <a:endParaRPr sz="1801">
              <a:solidFill>
                <a:srgbClr val="FFFFFF"/>
              </a:solidFill>
              <a:latin typeface="Montserrat"/>
              <a:cs typeface="Montserrat"/>
            </a:endParaRPr>
          </a:p>
        </p:txBody>
      </p:sp>
    </p:spTree>
    <p:extLst>
      <p:ext uri="{BB962C8B-B14F-4D97-AF65-F5344CB8AC3E}">
        <p14:creationId xmlns:p14="http://schemas.microsoft.com/office/powerpoint/2010/main" val="1424736433"/>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C419AA-C150-F853-3D37-A162DEFD3E42}"/>
              </a:ext>
            </a:extLst>
          </p:cNvPr>
          <p:cNvSpPr>
            <a:spLocks noGrp="1"/>
          </p:cNvSpPr>
          <p:nvPr>
            <p:ph type="title"/>
          </p:nvPr>
        </p:nvSpPr>
        <p:spPr>
          <a:xfrm>
            <a:off x="950976" y="585216"/>
            <a:ext cx="10515600" cy="999217"/>
          </a:xfrm>
        </p:spPr>
        <p:txBody>
          <a:bodyPr>
            <a:noAutofit/>
          </a:bodyPr>
          <a:lstStyle/>
          <a:p>
            <a:r>
              <a:rPr lang="en-US" sz="4400"/>
              <a:t>Recommended Physical Activity Practices </a:t>
            </a:r>
          </a:p>
        </p:txBody>
      </p:sp>
      <p:sp>
        <p:nvSpPr>
          <p:cNvPr id="3" name="Content Placeholder 2">
            <a:extLst>
              <a:ext uri="{FF2B5EF4-FFF2-40B4-BE49-F238E27FC236}">
                <a16:creationId xmlns:a16="http://schemas.microsoft.com/office/drawing/2014/main" id="{8902824A-6B5C-815C-FEFF-028E6EC118BC}"/>
              </a:ext>
            </a:extLst>
          </p:cNvPr>
          <p:cNvSpPr>
            <a:spLocks noGrp="1"/>
          </p:cNvSpPr>
          <p:nvPr>
            <p:ph idx="1"/>
          </p:nvPr>
        </p:nvSpPr>
        <p:spPr>
          <a:xfrm>
            <a:off x="1016654" y="1734276"/>
            <a:ext cx="8752186" cy="5657124"/>
          </a:xfrm>
        </p:spPr>
        <p:txBody>
          <a:bodyPr>
            <a:normAutofit/>
          </a:bodyPr>
          <a:lstStyle/>
          <a:p>
            <a:pPr marL="0" indent="0">
              <a:lnSpc>
                <a:spcPct val="100000"/>
              </a:lnSpc>
              <a:spcBef>
                <a:spcPts val="0"/>
              </a:spcBef>
              <a:buNone/>
            </a:pPr>
            <a:r>
              <a:rPr lang="en-US" sz="2400"/>
              <a:t>Space-</a:t>
            </a:r>
            <a:r>
              <a:rPr lang="en-US" sz="2400" b="0"/>
              <a:t>Young children are provided adequate space to practice gross motor skills including outdoor play areas.</a:t>
            </a:r>
          </a:p>
          <a:p>
            <a:pPr marL="0" indent="0">
              <a:buNone/>
            </a:pPr>
            <a:endParaRPr lang="en-US" sz="2400" b="0"/>
          </a:p>
          <a:p>
            <a:pPr marL="0" indent="0">
              <a:lnSpc>
                <a:spcPct val="100000"/>
              </a:lnSpc>
              <a:spcBef>
                <a:spcPts val="0"/>
              </a:spcBef>
              <a:buNone/>
            </a:pPr>
            <a:r>
              <a:rPr lang="en-US" sz="2400"/>
              <a:t>Type- </a:t>
            </a:r>
            <a:r>
              <a:rPr lang="en-US" sz="2400" b="0"/>
              <a:t>Children experience different types of play daily including adult-led, free play, MVPA, and outdoor play.</a:t>
            </a:r>
          </a:p>
          <a:p>
            <a:pPr marL="0" indent="0">
              <a:buNone/>
            </a:pPr>
            <a:endParaRPr lang="en-US" sz="2400" b="0"/>
          </a:p>
          <a:p>
            <a:pPr marL="0" indent="0">
              <a:lnSpc>
                <a:spcPct val="110000"/>
              </a:lnSpc>
              <a:spcBef>
                <a:spcPts val="0"/>
              </a:spcBef>
              <a:buNone/>
            </a:pPr>
            <a:r>
              <a:rPr lang="en-US" sz="2400"/>
              <a:t>Daily Activities-</a:t>
            </a:r>
            <a:r>
              <a:rPr lang="en-US" sz="2400" b="0"/>
              <a:t>Outdoor play is woven in the daily schedule 2-3 or more times per day. </a:t>
            </a:r>
          </a:p>
          <a:p>
            <a:pPr marL="0" indent="0">
              <a:lnSpc>
                <a:spcPct val="110000"/>
              </a:lnSpc>
              <a:spcBef>
                <a:spcPts val="0"/>
              </a:spcBef>
              <a:buNone/>
            </a:pPr>
            <a:endParaRPr lang="en-US" sz="2400" b="0">
              <a:solidFill>
                <a:schemeClr val="accent2"/>
              </a:solidFill>
            </a:endParaRPr>
          </a:p>
          <a:p>
            <a:pPr marL="0" indent="0">
              <a:lnSpc>
                <a:spcPct val="110000"/>
              </a:lnSpc>
              <a:spcBef>
                <a:spcPts val="0"/>
              </a:spcBef>
              <a:buNone/>
            </a:pPr>
            <a:r>
              <a:rPr lang="en-US" sz="2400">
                <a:solidFill>
                  <a:schemeClr val="accent2"/>
                </a:solidFill>
              </a:rPr>
              <a:t>Provider Role- </a:t>
            </a:r>
            <a:r>
              <a:rPr lang="en-US" sz="2400" b="0">
                <a:solidFill>
                  <a:schemeClr val="accent2"/>
                </a:solidFill>
              </a:rPr>
              <a:t>Adults schedule outdoor time, set up experiences, lead activities, encourage children, role-model, and supervise.</a:t>
            </a:r>
          </a:p>
          <a:p>
            <a:pPr marL="0" indent="0">
              <a:lnSpc>
                <a:spcPct val="110000"/>
              </a:lnSpc>
              <a:spcBef>
                <a:spcPts val="0"/>
              </a:spcBef>
              <a:buNone/>
            </a:pPr>
            <a:endParaRPr lang="en-US" sz="2400" b="0"/>
          </a:p>
          <a:p>
            <a:pPr marL="0" indent="0">
              <a:lnSpc>
                <a:spcPct val="110000"/>
              </a:lnSpc>
              <a:spcBef>
                <a:spcPts val="0"/>
              </a:spcBef>
              <a:buNone/>
            </a:pPr>
            <a:endParaRPr lang="en-US" sz="2400" b="0"/>
          </a:p>
          <a:p>
            <a:pPr marL="0" indent="0">
              <a:lnSpc>
                <a:spcPct val="110000"/>
              </a:lnSpc>
              <a:spcBef>
                <a:spcPts val="0"/>
              </a:spcBef>
              <a:buNone/>
            </a:pPr>
            <a:endParaRPr lang="en-US" sz="2400" b="0"/>
          </a:p>
          <a:p>
            <a:pPr marL="0" indent="0">
              <a:lnSpc>
                <a:spcPct val="110000"/>
              </a:lnSpc>
              <a:spcBef>
                <a:spcPts val="0"/>
              </a:spcBef>
              <a:buNone/>
            </a:pPr>
            <a:endParaRPr lang="en-US" sz="2400" b="0"/>
          </a:p>
          <a:p>
            <a:pPr marL="0" indent="0">
              <a:lnSpc>
                <a:spcPct val="110000"/>
              </a:lnSpc>
              <a:spcBef>
                <a:spcPts val="0"/>
              </a:spcBef>
              <a:buNone/>
            </a:pPr>
            <a:endParaRPr lang="en-US" sz="2400" b="0"/>
          </a:p>
        </p:txBody>
      </p:sp>
      <p:pic>
        <p:nvPicPr>
          <p:cNvPr id="24" name="Picture 23">
            <a:extLst>
              <a:ext uri="{FF2B5EF4-FFF2-40B4-BE49-F238E27FC236}">
                <a16:creationId xmlns:a16="http://schemas.microsoft.com/office/drawing/2014/main" id="{1C229139-BC0F-069A-8327-5F4BBDF0FF3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768840" y="1475126"/>
            <a:ext cx="4117023" cy="5750158"/>
          </a:xfrm>
          <a:prstGeom prst="rect">
            <a:avLst/>
          </a:prstGeom>
        </p:spPr>
      </p:pic>
      <p:sp>
        <p:nvSpPr>
          <p:cNvPr id="25" name="TextBox 24">
            <a:extLst>
              <a:ext uri="{FF2B5EF4-FFF2-40B4-BE49-F238E27FC236}">
                <a16:creationId xmlns:a16="http://schemas.microsoft.com/office/drawing/2014/main" id="{7F2F83BE-137D-3570-C176-D195CFD1D725}"/>
              </a:ext>
            </a:extLst>
          </p:cNvPr>
          <p:cNvSpPr txBox="1"/>
          <p:nvPr/>
        </p:nvSpPr>
        <p:spPr>
          <a:xfrm>
            <a:off x="822982" y="6987245"/>
            <a:ext cx="8503897" cy="553998"/>
          </a:xfrm>
          <a:prstGeom prst="rect">
            <a:avLst/>
          </a:prstGeom>
          <a:noFill/>
        </p:spPr>
        <p:txBody>
          <a:bodyPr wrap="square" rtlCol="0">
            <a:spAutoFit/>
          </a:bodyPr>
          <a:lstStyle/>
          <a:p>
            <a:r>
              <a:rPr lang="en-US" sz="1000">
                <a:solidFill>
                  <a:schemeClr val="tx2"/>
                </a:solidFill>
                <a:latin typeface="Verdana" panose="020B0604030504040204" pitchFamily="34" charset="0"/>
                <a:ea typeface="Verdana" panose="020B0604030504040204" pitchFamily="34" charset="0"/>
              </a:rPr>
              <a:t>American Public Health Association, American Academy Of Pediatrics, Child, I., &amp; United States. Maternal And Child Health Bureau. (2019). Caring for our children : national health and safety performance standards : guidelines for early care and education programs. Apha Press, Imprint Of American Public Health Association ; Itasca, Il.</a:t>
            </a:r>
          </a:p>
        </p:txBody>
      </p:sp>
    </p:spTree>
    <p:extLst>
      <p:ext uri="{BB962C8B-B14F-4D97-AF65-F5344CB8AC3E}">
        <p14:creationId xmlns:p14="http://schemas.microsoft.com/office/powerpoint/2010/main" val="824379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B64CAD2-CED7-508A-A27A-5D06C38C6704}"/>
              </a:ext>
            </a:extLst>
          </p:cNvPr>
          <p:cNvSpPr txBox="1"/>
          <p:nvPr/>
        </p:nvSpPr>
        <p:spPr>
          <a:xfrm>
            <a:off x="1685133" y="3055982"/>
            <a:ext cx="6986427" cy="461665"/>
          </a:xfrm>
          <a:prstGeom prst="rect">
            <a:avLst/>
          </a:prstGeom>
          <a:noFill/>
        </p:spPr>
        <p:txBody>
          <a:bodyPr wrap="square">
            <a:spAutoFit/>
          </a:bodyPr>
          <a:lstStyle/>
          <a:p>
            <a:pPr marL="457200" indent="-457200">
              <a:buFont typeface="Arial" panose="020B0604020202020204" pitchFamily="34" charset="0"/>
              <a:buChar char="•"/>
            </a:pPr>
            <a:r>
              <a:rPr lang="en-US" sz="2400">
                <a:solidFill>
                  <a:prstClr val="black"/>
                </a:solidFill>
                <a:latin typeface="Verdana" panose="020B0604030504040204" pitchFamily="34" charset="0"/>
                <a:ea typeface="Verdana" panose="020B0604030504040204" pitchFamily="34" charset="0"/>
                <a:cs typeface="Calibri" panose="020F0502020204030204" pitchFamily="34" charset="0"/>
              </a:rPr>
              <a:t>Experience outdoor play 2-3 times daily</a:t>
            </a:r>
            <a:endParaRPr lang="en-US" sz="2400">
              <a:latin typeface="Verdana" panose="020B0604030504040204" pitchFamily="34" charset="0"/>
              <a:ea typeface="Verdana" panose="020B0604030504040204" pitchFamily="34" charset="0"/>
              <a:cs typeface="Calibri" panose="020F0502020204030204" pitchFamily="34" charset="0"/>
            </a:endParaRPr>
          </a:p>
        </p:txBody>
      </p:sp>
      <p:sp>
        <p:nvSpPr>
          <p:cNvPr id="8" name="Rectangle: Rounded Corners 7">
            <a:extLst>
              <a:ext uri="{FF2B5EF4-FFF2-40B4-BE49-F238E27FC236}">
                <a16:creationId xmlns:a16="http://schemas.microsoft.com/office/drawing/2014/main" id="{51CBBAA0-0516-CB67-F5BC-32FA314E9642}"/>
              </a:ext>
            </a:extLst>
          </p:cNvPr>
          <p:cNvSpPr/>
          <p:nvPr/>
        </p:nvSpPr>
        <p:spPr>
          <a:xfrm>
            <a:off x="1685131" y="2071688"/>
            <a:ext cx="4000500" cy="849270"/>
          </a:xfrm>
          <a:prstGeom prst="roundRect">
            <a:avLst/>
          </a:prstGeom>
          <a:solidFill>
            <a:srgbClr val="0042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FF"/>
                </a:solidFill>
                <a:latin typeface="Verdana" panose="020B0604030504040204" pitchFamily="34" charset="0"/>
                <a:ea typeface="Verdana" panose="020B0604030504040204" pitchFamily="34" charset="0"/>
              </a:rPr>
              <a:t>Infants</a:t>
            </a:r>
          </a:p>
        </p:txBody>
      </p:sp>
      <p:sp>
        <p:nvSpPr>
          <p:cNvPr id="9" name="Rectangle: Rounded Corners 8">
            <a:extLst>
              <a:ext uri="{FF2B5EF4-FFF2-40B4-BE49-F238E27FC236}">
                <a16:creationId xmlns:a16="http://schemas.microsoft.com/office/drawing/2014/main" id="{4BE4A584-C7F8-FE80-6D17-4C7B1783BA2D}"/>
              </a:ext>
            </a:extLst>
          </p:cNvPr>
          <p:cNvSpPr/>
          <p:nvPr/>
        </p:nvSpPr>
        <p:spPr>
          <a:xfrm>
            <a:off x="1723233" y="3775773"/>
            <a:ext cx="4162425" cy="1057869"/>
          </a:xfrm>
          <a:prstGeom prst="roundRect">
            <a:avLst/>
          </a:prstGeom>
          <a:solidFill>
            <a:srgbClr val="0042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solidFill>
                  <a:srgbClr val="FFFFFF"/>
                </a:solidFill>
                <a:latin typeface="Verdana" panose="020B0604030504040204" pitchFamily="34" charset="0"/>
                <a:ea typeface="Verdana" panose="020B0604030504040204" pitchFamily="34" charset="0"/>
              </a:rPr>
              <a:t>Toddlers &amp; Preschoolers</a:t>
            </a:r>
          </a:p>
        </p:txBody>
      </p:sp>
      <p:sp>
        <p:nvSpPr>
          <p:cNvPr id="15" name="TextBox 14">
            <a:extLst>
              <a:ext uri="{FF2B5EF4-FFF2-40B4-BE49-F238E27FC236}">
                <a16:creationId xmlns:a16="http://schemas.microsoft.com/office/drawing/2014/main" id="{125A92CA-FF59-D0DB-BC47-61DD877F980B}"/>
              </a:ext>
            </a:extLst>
          </p:cNvPr>
          <p:cNvSpPr txBox="1"/>
          <p:nvPr/>
        </p:nvSpPr>
        <p:spPr>
          <a:xfrm>
            <a:off x="1685131" y="5242662"/>
            <a:ext cx="8972550" cy="1938992"/>
          </a:xfrm>
          <a:prstGeom prst="rect">
            <a:avLst/>
          </a:prstGeom>
          <a:noFill/>
        </p:spPr>
        <p:txBody>
          <a:bodyPr wrap="square">
            <a:spAutoFit/>
          </a:bodyPr>
          <a:lstStyle/>
          <a:p>
            <a:r>
              <a:rPr lang="en-US" sz="2400">
                <a:solidFill>
                  <a:prstClr val="black"/>
                </a:solidFill>
                <a:latin typeface="Verdana" panose="020B0604030504040204" pitchFamily="34" charset="0"/>
                <a:ea typeface="Verdana" panose="020B0604030504040204" pitchFamily="34" charset="0"/>
                <a:cs typeface="Calibri" panose="020F0502020204030204" pitchFamily="34" charset="0"/>
              </a:rPr>
              <a:t>Experience </a:t>
            </a:r>
          </a:p>
          <a:p>
            <a:pPr marL="457200" indent="-457200">
              <a:buFont typeface="Arial" panose="020B0604020202020204" pitchFamily="34" charset="0"/>
              <a:buChar char="•"/>
            </a:pPr>
            <a:r>
              <a:rPr lang="en-US" sz="2400">
                <a:solidFill>
                  <a:prstClr val="black"/>
                </a:solidFill>
                <a:latin typeface="Verdana" panose="020B0604030504040204" pitchFamily="34" charset="0"/>
                <a:ea typeface="Verdana" panose="020B0604030504040204" pitchFamily="34" charset="0"/>
                <a:cs typeface="Calibri" panose="020F0502020204030204" pitchFamily="34" charset="0"/>
              </a:rPr>
              <a:t>Outdoor play 2-3 times daily</a:t>
            </a:r>
          </a:p>
          <a:p>
            <a:pPr marL="457200" indent="-457200">
              <a:buFont typeface="Arial" panose="020B0604020202020204" pitchFamily="34" charset="0"/>
              <a:buChar char="•"/>
            </a:pPr>
            <a:r>
              <a:rPr lang="en-US" sz="2400">
                <a:solidFill>
                  <a:prstClr val="black"/>
                </a:solidFill>
                <a:latin typeface="Verdana" panose="020B0604030504040204" pitchFamily="34" charset="0"/>
                <a:ea typeface="Verdana" panose="020B0604030504040204" pitchFamily="34" charset="0"/>
                <a:cs typeface="Calibri" panose="020F0502020204030204" pitchFamily="34" charset="0"/>
              </a:rPr>
              <a:t>60-90 minutes of outdoor play daily</a:t>
            </a:r>
          </a:p>
          <a:p>
            <a:pPr marL="457200" indent="-457200">
              <a:buFont typeface="Arial" panose="020B0604020202020204" pitchFamily="34" charset="0"/>
              <a:buChar char="•"/>
            </a:pPr>
            <a:r>
              <a:rPr lang="en-US" sz="2400">
                <a:solidFill>
                  <a:prstClr val="black"/>
                </a:solidFill>
                <a:latin typeface="Verdana" panose="020B0604030504040204" pitchFamily="34" charset="0"/>
                <a:ea typeface="Verdana" panose="020B0604030504040204" pitchFamily="34" charset="0"/>
                <a:cs typeface="Calibri" panose="020F0502020204030204" pitchFamily="34" charset="0"/>
              </a:rPr>
              <a:t>2 or more structured (adult-led) activities</a:t>
            </a:r>
            <a:br>
              <a:rPr lang="en-US" sz="2400">
                <a:solidFill>
                  <a:prstClr val="black"/>
                </a:solidFill>
                <a:latin typeface="Verdana" panose="020B0604030504040204" pitchFamily="34" charset="0"/>
                <a:ea typeface="Verdana" panose="020B0604030504040204" pitchFamily="34" charset="0"/>
                <a:cs typeface="Calibri" panose="020F0502020204030204" pitchFamily="34" charset="0"/>
              </a:rPr>
            </a:br>
            <a:endParaRPr lang="en-US" sz="2400">
              <a:latin typeface="Verdana" panose="020B0604030504040204" pitchFamily="34" charset="0"/>
              <a:ea typeface="Verdana" panose="020B0604030504040204" pitchFamily="34" charset="0"/>
            </a:endParaRPr>
          </a:p>
        </p:txBody>
      </p:sp>
      <p:sp>
        <p:nvSpPr>
          <p:cNvPr id="16" name="Rectangle: Rounded Corners 15">
            <a:extLst>
              <a:ext uri="{FF2B5EF4-FFF2-40B4-BE49-F238E27FC236}">
                <a16:creationId xmlns:a16="http://schemas.microsoft.com/office/drawing/2014/main" id="{46FCF197-A4EF-F985-CE9F-7D3AEFAAC9CF}"/>
              </a:ext>
            </a:extLst>
          </p:cNvPr>
          <p:cNvSpPr/>
          <p:nvPr/>
        </p:nvSpPr>
        <p:spPr>
          <a:xfrm>
            <a:off x="9265826" y="2693574"/>
            <a:ext cx="3962398" cy="2134933"/>
          </a:xfrm>
          <a:prstGeom prst="roundRect">
            <a:avLst/>
          </a:prstGeom>
          <a:solidFill>
            <a:srgbClr val="309C8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a:solidFill>
                  <a:srgbClr val="FFFFFF"/>
                </a:solidFill>
                <a:latin typeface="Verdana" panose="020B0604030504040204" pitchFamily="34" charset="0"/>
                <a:ea typeface="Verdana" panose="020B0604030504040204" pitchFamily="34" charset="0"/>
              </a:rPr>
              <a:t>How many times each day do the children at your program go outside?</a:t>
            </a:r>
          </a:p>
        </p:txBody>
      </p:sp>
      <p:sp>
        <p:nvSpPr>
          <p:cNvPr id="2" name="Title 1">
            <a:extLst>
              <a:ext uri="{FF2B5EF4-FFF2-40B4-BE49-F238E27FC236}">
                <a16:creationId xmlns:a16="http://schemas.microsoft.com/office/drawing/2014/main" id="{5091DA46-AC59-9E7B-9B33-6BE74AC8B46A}"/>
              </a:ext>
            </a:extLst>
          </p:cNvPr>
          <p:cNvSpPr>
            <a:spLocks noGrp="1"/>
          </p:cNvSpPr>
          <p:nvPr>
            <p:ph type="ctrTitle"/>
          </p:nvPr>
        </p:nvSpPr>
        <p:spPr>
          <a:xfrm>
            <a:off x="1685131" y="677581"/>
            <a:ext cx="10515600" cy="761756"/>
          </a:xfrm>
        </p:spPr>
        <p:txBody>
          <a:bodyPr/>
          <a:lstStyle/>
          <a:p>
            <a:r>
              <a:rPr lang="en-US"/>
              <a:t>Outdoor play recommended practices</a:t>
            </a:r>
          </a:p>
        </p:txBody>
      </p:sp>
      <p:pic>
        <p:nvPicPr>
          <p:cNvPr id="4" name="Picture 3" descr="A black background with blue and pink text&#10;&#10;AI-generated content may be incorrect.">
            <a:extLst>
              <a:ext uri="{FF2B5EF4-FFF2-40B4-BE49-F238E27FC236}">
                <a16:creationId xmlns:a16="http://schemas.microsoft.com/office/drawing/2014/main" id="{31ED6FBF-3EE7-FEC8-D55A-D7C0E9B0661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38162" y="5527427"/>
            <a:ext cx="2817727" cy="1565403"/>
          </a:xfrm>
          <a:prstGeom prst="rect">
            <a:avLst/>
          </a:prstGeom>
        </p:spPr>
      </p:pic>
    </p:spTree>
    <p:extLst>
      <p:ext uri="{BB962C8B-B14F-4D97-AF65-F5344CB8AC3E}">
        <p14:creationId xmlns:p14="http://schemas.microsoft.com/office/powerpoint/2010/main" val="34924677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478D84-5458-38C5-E2BF-5F49FAFF4DD1}"/>
              </a:ext>
            </a:extLst>
          </p:cNvPr>
          <p:cNvSpPr>
            <a:spLocks noGrp="1"/>
          </p:cNvSpPr>
          <p:nvPr>
            <p:ph type="subTitle" idx="1"/>
          </p:nvPr>
        </p:nvSpPr>
        <p:spPr>
          <a:xfrm>
            <a:off x="954654" y="1821435"/>
            <a:ext cx="9301865" cy="4778618"/>
          </a:xfrm>
        </p:spPr>
        <p:txBody>
          <a:bodyPr>
            <a:normAutofit/>
          </a:bodyPr>
          <a:lstStyle/>
          <a:p>
            <a:pPr marL="514350" indent="-514350">
              <a:lnSpc>
                <a:spcPct val="100000"/>
              </a:lnSpc>
              <a:spcBef>
                <a:spcPts val="0"/>
              </a:spcBef>
              <a:buFont typeface="+mj-lt"/>
              <a:buAutoNum type="arabicPeriod"/>
            </a:pPr>
            <a:r>
              <a:rPr lang="en-US" sz="2800"/>
              <a:t>The program has a garden bed, in-ground garden, or container gardens.</a:t>
            </a:r>
          </a:p>
          <a:p>
            <a:pPr marL="514350" indent="-514350">
              <a:lnSpc>
                <a:spcPct val="100000"/>
              </a:lnSpc>
              <a:spcBef>
                <a:spcPts val="0"/>
              </a:spcBef>
              <a:buFont typeface="+mj-lt"/>
              <a:buAutoNum type="arabicPeriod"/>
            </a:pPr>
            <a:endParaRPr lang="en-US" sz="2800"/>
          </a:p>
          <a:p>
            <a:pPr marL="514350" indent="-514350">
              <a:lnSpc>
                <a:spcPct val="100000"/>
              </a:lnSpc>
              <a:spcBef>
                <a:spcPts val="0"/>
              </a:spcBef>
              <a:buFont typeface="+mj-lt"/>
              <a:buAutoNum type="arabicPeriod"/>
            </a:pPr>
            <a:r>
              <a:rPr lang="en-US" sz="2800"/>
              <a:t>Children participate in indoor or outdoor gardening activities at least once a week in season.</a:t>
            </a:r>
          </a:p>
          <a:p>
            <a:pPr marL="514350" indent="-514350">
              <a:lnSpc>
                <a:spcPct val="100000"/>
              </a:lnSpc>
              <a:spcBef>
                <a:spcPts val="0"/>
              </a:spcBef>
              <a:buFont typeface="+mj-lt"/>
              <a:buAutoNum type="arabicPeriod"/>
            </a:pPr>
            <a:endParaRPr lang="en-US" sz="2800"/>
          </a:p>
          <a:p>
            <a:pPr marL="514350" indent="-514350">
              <a:lnSpc>
                <a:spcPct val="100000"/>
              </a:lnSpc>
              <a:spcBef>
                <a:spcPts val="0"/>
              </a:spcBef>
              <a:buFont typeface="+mj-lt"/>
              <a:buAutoNum type="arabicPeriod"/>
            </a:pPr>
            <a:r>
              <a:rPr lang="en-US" sz="2800"/>
              <a:t>Gardening education is aligned to Early Learning Framework, Common Core, or state adopted content standards</a:t>
            </a:r>
          </a:p>
        </p:txBody>
      </p:sp>
      <p:sp>
        <p:nvSpPr>
          <p:cNvPr id="2" name="Title 1">
            <a:extLst>
              <a:ext uri="{FF2B5EF4-FFF2-40B4-BE49-F238E27FC236}">
                <a16:creationId xmlns:a16="http://schemas.microsoft.com/office/drawing/2014/main" id="{CECE539D-61B2-B25B-7BA3-82199B547579}"/>
              </a:ext>
            </a:extLst>
          </p:cNvPr>
          <p:cNvSpPr>
            <a:spLocks noGrp="1"/>
          </p:cNvSpPr>
          <p:nvPr>
            <p:ph type="title"/>
          </p:nvPr>
        </p:nvSpPr>
        <p:spPr/>
        <p:txBody>
          <a:bodyPr/>
          <a:lstStyle/>
          <a:p>
            <a:r>
              <a:rPr lang="en-US"/>
              <a:t>Recommended Farm to ECE Practices</a:t>
            </a:r>
          </a:p>
        </p:txBody>
      </p:sp>
      <p:sp>
        <p:nvSpPr>
          <p:cNvPr id="4" name="TextBox 3">
            <a:extLst>
              <a:ext uri="{FF2B5EF4-FFF2-40B4-BE49-F238E27FC236}">
                <a16:creationId xmlns:a16="http://schemas.microsoft.com/office/drawing/2014/main" id="{D1BB157D-5EE5-2795-622C-785F7B69EE4F}"/>
              </a:ext>
            </a:extLst>
          </p:cNvPr>
          <p:cNvSpPr txBox="1"/>
          <p:nvPr/>
        </p:nvSpPr>
        <p:spPr>
          <a:xfrm>
            <a:off x="954654" y="6491587"/>
            <a:ext cx="9128234" cy="246221"/>
          </a:xfrm>
          <a:prstGeom prst="rect">
            <a:avLst/>
          </a:prstGeom>
          <a:noFill/>
        </p:spPr>
        <p:txBody>
          <a:bodyPr wrap="square" rtlCol="0">
            <a:spAutoFit/>
          </a:bodyPr>
          <a:lstStyle/>
          <a:p>
            <a:r>
              <a:rPr lang="en-US" sz="1000">
                <a:solidFill>
                  <a:schemeClr val="tx2"/>
                </a:solidFill>
                <a:latin typeface="Verdana" panose="020B0604030504040204" pitchFamily="34" charset="0"/>
                <a:ea typeface="Verdana" panose="020B0604030504040204" pitchFamily="34" charset="0"/>
                <a:hlinkClick r:id="rId3">
                  <a:extLst>
                    <a:ext uri="{A12FA001-AC4F-418D-AE19-62706E023703}">
                      <ahyp:hlinkClr xmlns:ahyp="http://schemas.microsoft.com/office/drawing/2018/hyperlinkcolor" val="tx"/>
                    </a:ext>
                  </a:extLst>
                </a:hlinkClick>
              </a:rPr>
              <a:t>https://www.farmtoschool.org/resources-main/farm-to-early-education-self-assessment</a:t>
            </a:r>
            <a:endParaRPr lang="en-US" sz="1000">
              <a:solidFill>
                <a:schemeClr val="tx2"/>
              </a:solidFill>
              <a:latin typeface="Verdana" panose="020B0604030504040204" pitchFamily="34" charset="0"/>
              <a:ea typeface="Verdana" panose="020B0604030504040204" pitchFamily="34" charset="0"/>
            </a:endParaRPr>
          </a:p>
        </p:txBody>
      </p:sp>
      <p:pic>
        <p:nvPicPr>
          <p:cNvPr id="8" name="Picture 7">
            <a:extLst>
              <a:ext uri="{FF2B5EF4-FFF2-40B4-BE49-F238E27FC236}">
                <a16:creationId xmlns:a16="http://schemas.microsoft.com/office/drawing/2014/main" id="{8C69C713-2C89-CB41-C29F-B6951DEC5EDF}"/>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flipH="1">
            <a:off x="10486687" y="1607864"/>
            <a:ext cx="3399176" cy="5068389"/>
          </a:xfrm>
          <a:prstGeom prst="rect">
            <a:avLst/>
          </a:prstGeom>
        </p:spPr>
      </p:pic>
    </p:spTree>
    <p:extLst>
      <p:ext uri="{BB962C8B-B14F-4D97-AF65-F5344CB8AC3E}">
        <p14:creationId xmlns:p14="http://schemas.microsoft.com/office/powerpoint/2010/main" val="220260827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5E0C6-ED4E-4716-9CDD-53BDB846263A}"/>
              </a:ext>
            </a:extLst>
          </p:cNvPr>
          <p:cNvSpPr>
            <a:spLocks noGrp="1"/>
          </p:cNvSpPr>
          <p:nvPr>
            <p:ph type="ctrTitle"/>
          </p:nvPr>
        </p:nvSpPr>
        <p:spPr/>
        <p:txBody>
          <a:bodyPr>
            <a:noAutofit/>
          </a:bodyPr>
          <a:lstStyle/>
          <a:p>
            <a:pPr>
              <a:lnSpc>
                <a:spcPct val="100000"/>
              </a:lnSpc>
              <a:spcBef>
                <a:spcPts val="0"/>
              </a:spcBef>
              <a:defRPr/>
            </a:pPr>
            <a:br>
              <a:rPr lang="en-US" sz="3200" b="0">
                <a:solidFill>
                  <a:prstClr val="black"/>
                </a:solidFill>
                <a:latin typeface="Verdana" panose="020B0604030504040204" pitchFamily="34" charset="0"/>
                <a:cs typeface="Calibri" panose="020F0502020204030204" pitchFamily="34" charset="0"/>
              </a:rPr>
            </a:br>
            <a:br>
              <a:rPr lang="en-US" sz="3200" b="0">
                <a:solidFill>
                  <a:prstClr val="black"/>
                </a:solidFill>
                <a:latin typeface="Verdana" panose="020B0604030504040204" pitchFamily="34" charset="0"/>
                <a:cs typeface="Calibri" panose="020F0502020204030204" pitchFamily="34" charset="0"/>
              </a:rPr>
            </a:br>
            <a:br>
              <a:rPr lang="en-US" sz="3200" b="0">
                <a:solidFill>
                  <a:prstClr val="black"/>
                </a:solidFill>
                <a:latin typeface="Verdana" panose="020B0604030504040204" pitchFamily="34" charset="0"/>
                <a:cs typeface="Calibri" panose="020F0502020204030204" pitchFamily="34" charset="0"/>
              </a:rPr>
            </a:br>
            <a:br>
              <a:rPr lang="en-US" sz="3200" b="0">
                <a:solidFill>
                  <a:prstClr val="black"/>
                </a:solidFill>
                <a:latin typeface="Verdana" panose="020B0604030504040204" pitchFamily="34" charset="0"/>
                <a:cs typeface="Calibri" panose="020F0502020204030204" pitchFamily="34" charset="0"/>
              </a:rPr>
            </a:br>
            <a:endParaRPr lang="en-US" sz="3200" b="0">
              <a:solidFill>
                <a:srgbClr val="00426A"/>
              </a:solidFill>
              <a:latin typeface="Verdana" panose="020B0604030504040204" pitchFamily="34" charset="0"/>
              <a:cs typeface="Calibri" panose="020F0502020204030204" pitchFamily="34" charset="0"/>
            </a:endParaRPr>
          </a:p>
        </p:txBody>
      </p:sp>
      <p:sp>
        <p:nvSpPr>
          <p:cNvPr id="10" name="Title 1">
            <a:extLst>
              <a:ext uri="{FF2B5EF4-FFF2-40B4-BE49-F238E27FC236}">
                <a16:creationId xmlns:a16="http://schemas.microsoft.com/office/drawing/2014/main" id="{7CE3E3F5-C5CA-656E-CE8F-5112076464DB}"/>
              </a:ext>
            </a:extLst>
          </p:cNvPr>
          <p:cNvSpPr txBox="1">
            <a:spLocks/>
          </p:cNvSpPr>
          <p:nvPr/>
        </p:nvSpPr>
        <p:spPr>
          <a:xfrm>
            <a:off x="950976" y="585216"/>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00426A"/>
                </a:solidFill>
                <a:latin typeface="Times New Roman" panose="02020603050405020304" pitchFamily="18" charset="0"/>
                <a:ea typeface="Verdana" panose="020B0604030504040204" pitchFamily="34" charset="0"/>
                <a:cs typeface="Times New Roman" panose="02020603050405020304" pitchFamily="18" charset="0"/>
              </a:rPr>
              <a:t>Benefits of outdoor play and outdoor time</a:t>
            </a:r>
          </a:p>
        </p:txBody>
      </p:sp>
      <p:sp>
        <p:nvSpPr>
          <p:cNvPr id="13" name="TextBox 12">
            <a:extLst>
              <a:ext uri="{FF2B5EF4-FFF2-40B4-BE49-F238E27FC236}">
                <a16:creationId xmlns:a16="http://schemas.microsoft.com/office/drawing/2014/main" id="{7B64CAD2-CED7-508A-A27A-5D06C38C6704}"/>
              </a:ext>
            </a:extLst>
          </p:cNvPr>
          <p:cNvSpPr txBox="1"/>
          <p:nvPr/>
        </p:nvSpPr>
        <p:spPr>
          <a:xfrm>
            <a:off x="953263" y="2960703"/>
            <a:ext cx="5255513" cy="3046988"/>
          </a:xfrm>
          <a:prstGeom prst="rect">
            <a:avLst/>
          </a:prstGeom>
          <a:noFill/>
        </p:spPr>
        <p:txBody>
          <a:bodyPr wrap="square">
            <a:spAutoFit/>
          </a:bodyPr>
          <a:lstStyle/>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Exposure to fresh air</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Vitamin D</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Boosts immunity</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Improves vision</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Lowers stress</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Improves sleep</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Strengthens mental wellbeing</a:t>
            </a:r>
          </a:p>
          <a:p>
            <a:endParaRPr lang="en-US" sz="2400">
              <a:solidFill>
                <a:schemeClr val="tx2"/>
              </a:solidFill>
              <a:latin typeface="Verdana" panose="020B0604030504040204" pitchFamily="34" charset="0"/>
              <a:ea typeface="Verdana" panose="020B0604030504040204" pitchFamily="34" charset="0"/>
              <a:cs typeface="Calibri" panose="020F0502020204030204" pitchFamily="34" charset="0"/>
            </a:endParaRPr>
          </a:p>
        </p:txBody>
      </p:sp>
      <p:sp>
        <p:nvSpPr>
          <p:cNvPr id="6" name="Rectangle: Rounded Corners 5">
            <a:extLst>
              <a:ext uri="{FF2B5EF4-FFF2-40B4-BE49-F238E27FC236}">
                <a16:creationId xmlns:a16="http://schemas.microsoft.com/office/drawing/2014/main" id="{5FD6F5D9-91A7-544C-B614-AA0AEAE9D9E3}"/>
              </a:ext>
            </a:extLst>
          </p:cNvPr>
          <p:cNvSpPr/>
          <p:nvPr/>
        </p:nvSpPr>
        <p:spPr>
          <a:xfrm>
            <a:off x="950976" y="2011106"/>
            <a:ext cx="4457700" cy="849270"/>
          </a:xfrm>
          <a:prstGeom prst="roundRect">
            <a:avLst/>
          </a:prstGeom>
          <a:solidFill>
            <a:srgbClr val="0042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FFFFFF"/>
                </a:solidFill>
                <a:latin typeface="Verdana" panose="020B0604030504040204" pitchFamily="34" charset="0"/>
                <a:ea typeface="Verdana" panose="020B0604030504040204" pitchFamily="34" charset="0"/>
              </a:rPr>
              <a:t>Caregivers &amp; Children</a:t>
            </a:r>
          </a:p>
        </p:txBody>
      </p:sp>
      <p:sp>
        <p:nvSpPr>
          <p:cNvPr id="4" name="TextBox 3">
            <a:extLst>
              <a:ext uri="{FF2B5EF4-FFF2-40B4-BE49-F238E27FC236}">
                <a16:creationId xmlns:a16="http://schemas.microsoft.com/office/drawing/2014/main" id="{D7B2A738-F0DF-C4B6-623F-FAE44CEB5DC1}"/>
              </a:ext>
            </a:extLst>
          </p:cNvPr>
          <p:cNvSpPr txBox="1"/>
          <p:nvPr/>
        </p:nvSpPr>
        <p:spPr>
          <a:xfrm>
            <a:off x="6940643" y="2962656"/>
            <a:ext cx="5891464" cy="3416320"/>
          </a:xfrm>
          <a:prstGeom prst="rect">
            <a:avLst/>
          </a:prstGeom>
          <a:noFill/>
        </p:spPr>
        <p:txBody>
          <a:bodyPr wrap="square">
            <a:spAutoFit/>
          </a:bodyPr>
          <a:lstStyle/>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Increased amounts of </a:t>
            </a:r>
          </a:p>
          <a:p>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	active play</a:t>
            </a:r>
          </a:p>
          <a:p>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	creative play</a:t>
            </a:r>
          </a:p>
          <a:p>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	problem-solving play</a:t>
            </a:r>
          </a:p>
          <a:p>
            <a:pPr lvl="1"/>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	cooperative play</a:t>
            </a:r>
          </a:p>
          <a:p>
            <a:pPr marL="457200" indent="-457200">
              <a:buFont typeface="Arial" panose="020B0604020202020204" pitchFamily="34" charset="0"/>
              <a:buChar char="•"/>
            </a:pPr>
            <a: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t>Increased awareness and appreciation of the environment</a:t>
            </a:r>
            <a:b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br>
            <a:br>
              <a:rPr lang="en-US" sz="2400">
                <a:solidFill>
                  <a:schemeClr val="tx2"/>
                </a:solidFill>
                <a:latin typeface="Verdana" panose="020B0604030504040204" pitchFamily="34" charset="0"/>
                <a:ea typeface="Verdana" panose="020B0604030504040204" pitchFamily="34" charset="0"/>
                <a:cs typeface="Calibri" panose="020F0502020204030204" pitchFamily="34" charset="0"/>
              </a:rPr>
            </a:br>
            <a:endParaRPr lang="en-US" sz="2400">
              <a:solidFill>
                <a:schemeClr val="tx2"/>
              </a:solidFill>
              <a:latin typeface="Verdana" panose="020B0604030504040204" pitchFamily="34" charset="0"/>
              <a:ea typeface="Verdana" panose="020B0604030504040204" pitchFamily="34" charset="0"/>
              <a:cs typeface="Calibri" panose="020F0502020204030204" pitchFamily="34" charset="0"/>
            </a:endParaRPr>
          </a:p>
        </p:txBody>
      </p:sp>
      <p:sp>
        <p:nvSpPr>
          <p:cNvPr id="3" name="Rectangle: Rounded Corners 2">
            <a:extLst>
              <a:ext uri="{FF2B5EF4-FFF2-40B4-BE49-F238E27FC236}">
                <a16:creationId xmlns:a16="http://schemas.microsoft.com/office/drawing/2014/main" id="{D87666F6-7060-37E4-0FE3-5E1266546779}"/>
              </a:ext>
            </a:extLst>
          </p:cNvPr>
          <p:cNvSpPr/>
          <p:nvPr/>
        </p:nvSpPr>
        <p:spPr>
          <a:xfrm>
            <a:off x="6860803" y="2011106"/>
            <a:ext cx="4457700" cy="849270"/>
          </a:xfrm>
          <a:prstGeom prst="roundRect">
            <a:avLst/>
          </a:prstGeom>
          <a:solidFill>
            <a:srgbClr val="00426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solidFill>
                  <a:srgbClr val="FFFFFF"/>
                </a:solidFill>
                <a:latin typeface="Verdana" panose="020B0604030504040204" pitchFamily="34" charset="0"/>
                <a:ea typeface="Verdana" panose="020B0604030504040204" pitchFamily="34" charset="0"/>
              </a:rPr>
              <a:t>Children</a:t>
            </a:r>
          </a:p>
        </p:txBody>
      </p:sp>
    </p:spTree>
    <p:extLst>
      <p:ext uri="{BB962C8B-B14F-4D97-AF65-F5344CB8AC3E}">
        <p14:creationId xmlns:p14="http://schemas.microsoft.com/office/powerpoint/2010/main" val="29028986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5"/>
        <p:cNvGrpSpPr/>
        <p:nvPr/>
      </p:nvGrpSpPr>
      <p:grpSpPr>
        <a:xfrm>
          <a:off x="0" y="0"/>
          <a:ext cx="0" cy="0"/>
          <a:chOff x="0" y="0"/>
          <a:chExt cx="0" cy="0"/>
        </a:xfrm>
      </p:grpSpPr>
      <p:sp>
        <p:nvSpPr>
          <p:cNvPr id="1307" name="Google Shape;1307;g84bd4fa415_0_0"/>
          <p:cNvSpPr txBox="1">
            <a:spLocks noGrp="1"/>
          </p:cNvSpPr>
          <p:nvPr>
            <p:ph type="subTitle" idx="1"/>
          </p:nvPr>
        </p:nvSpPr>
        <p:spPr>
          <a:xfrm>
            <a:off x="1052399" y="2121807"/>
            <a:ext cx="6247561" cy="4778618"/>
          </a:xfrm>
          <a:prstGeom prst="rect">
            <a:avLst/>
          </a:prstGeom>
          <a:noFill/>
          <a:ln>
            <a:noFill/>
          </a:ln>
        </p:spPr>
        <p:txBody>
          <a:bodyPr spcFirstLastPara="1" vert="horz" wrap="square" lIns="91425" tIns="45700" rIns="91425" bIns="45700" rtlCol="0" anchor="t" anchorCtr="0">
            <a:noAutofit/>
          </a:bodyPr>
          <a:lstStyle/>
          <a:p>
            <a:pPr marL="457205" indent="-457205">
              <a:lnSpc>
                <a:spcPct val="100000"/>
              </a:lnSpc>
              <a:spcBef>
                <a:spcPts val="0"/>
              </a:spcBef>
              <a:buClr>
                <a:srgbClr val="309C88"/>
              </a:buClr>
              <a:buSzPts val="2700"/>
              <a:buFont typeface="Arial" panose="020B0604020202020204" pitchFamily="34" charset="0"/>
              <a:buChar char="•"/>
            </a:pPr>
            <a:r>
              <a:rPr lang="en-US" sz="2600">
                <a:solidFill>
                  <a:srgbClr val="004169"/>
                </a:solidFill>
              </a:rPr>
              <a:t>Builds connection to nature</a:t>
            </a:r>
          </a:p>
          <a:p>
            <a:pPr marL="457205" indent="-457205">
              <a:lnSpc>
                <a:spcPct val="100000"/>
              </a:lnSpc>
              <a:spcBef>
                <a:spcPts val="0"/>
              </a:spcBef>
              <a:buClr>
                <a:srgbClr val="309C88"/>
              </a:buClr>
              <a:buSzPts val="2700"/>
              <a:buFont typeface="Arial" panose="020B0604020202020204" pitchFamily="34" charset="0"/>
              <a:buChar char="•"/>
            </a:pPr>
            <a:r>
              <a:rPr lang="en-US" sz="2600">
                <a:solidFill>
                  <a:srgbClr val="004169"/>
                </a:solidFill>
              </a:rPr>
              <a:t>Motor skill practice</a:t>
            </a:r>
          </a:p>
          <a:p>
            <a:pPr marL="457205" indent="-457205">
              <a:lnSpc>
                <a:spcPct val="100000"/>
              </a:lnSpc>
              <a:spcBef>
                <a:spcPts val="0"/>
              </a:spcBef>
              <a:buClr>
                <a:srgbClr val="309C88"/>
              </a:buClr>
              <a:buSzPts val="2700"/>
              <a:buFont typeface="Arial" panose="020B0604020202020204" pitchFamily="34" charset="0"/>
              <a:buChar char="•"/>
            </a:pPr>
            <a:r>
              <a:rPr lang="en-US" sz="2600">
                <a:solidFill>
                  <a:srgbClr val="004169"/>
                </a:solidFill>
              </a:rPr>
              <a:t>Builds respect for the environment</a:t>
            </a:r>
          </a:p>
          <a:p>
            <a:pPr marL="457205" indent="-457205">
              <a:lnSpc>
                <a:spcPct val="100000"/>
              </a:lnSpc>
              <a:spcBef>
                <a:spcPts val="0"/>
              </a:spcBef>
              <a:buClr>
                <a:srgbClr val="309C88"/>
              </a:buClr>
              <a:buSzPts val="2700"/>
              <a:buFont typeface="Arial" panose="020B0604020202020204" pitchFamily="34" charset="0"/>
              <a:buChar char="•"/>
            </a:pPr>
            <a:r>
              <a:rPr lang="en-US" sz="2600">
                <a:solidFill>
                  <a:srgbClr val="004169"/>
                </a:solidFill>
              </a:rPr>
              <a:t>Develops responsibility in caring for plants</a:t>
            </a:r>
          </a:p>
          <a:p>
            <a:pPr marL="457205" indent="-457205">
              <a:lnSpc>
                <a:spcPct val="100000"/>
              </a:lnSpc>
              <a:spcBef>
                <a:spcPts val="0"/>
              </a:spcBef>
              <a:buClr>
                <a:srgbClr val="309C88"/>
              </a:buClr>
              <a:buSzPts val="2700"/>
              <a:buFont typeface="Arial" panose="020B0604020202020204" pitchFamily="34" charset="0"/>
              <a:buChar char="•"/>
            </a:pPr>
            <a:r>
              <a:rPr lang="en-US" sz="2600">
                <a:solidFill>
                  <a:srgbClr val="004169"/>
                </a:solidFill>
              </a:rPr>
              <a:t>Strengthens observation skills</a:t>
            </a:r>
          </a:p>
          <a:p>
            <a:pPr marL="457205" indent="-457205">
              <a:lnSpc>
                <a:spcPct val="100000"/>
              </a:lnSpc>
              <a:spcBef>
                <a:spcPts val="0"/>
              </a:spcBef>
              <a:buClr>
                <a:srgbClr val="309C88"/>
              </a:buClr>
              <a:buSzPts val="2700"/>
              <a:buFont typeface="Arial" panose="020B0604020202020204" pitchFamily="34" charset="0"/>
              <a:buChar char="•"/>
            </a:pPr>
            <a:r>
              <a:rPr lang="en-US" sz="2600">
                <a:solidFill>
                  <a:srgbClr val="004169"/>
                </a:solidFill>
              </a:rPr>
              <a:t>Builds understanding the life cycle of plants and the seasons</a:t>
            </a:r>
          </a:p>
          <a:p>
            <a:pPr marL="457205" indent="-457205">
              <a:lnSpc>
                <a:spcPct val="100000"/>
              </a:lnSpc>
              <a:spcBef>
                <a:spcPts val="0"/>
              </a:spcBef>
              <a:buClr>
                <a:srgbClr val="309C88"/>
              </a:buClr>
              <a:buSzPts val="2700"/>
              <a:buFont typeface="Arial" panose="020B0604020202020204" pitchFamily="34" charset="0"/>
              <a:buChar char="•"/>
            </a:pPr>
            <a:endParaRPr lang="en-US" sz="2600">
              <a:solidFill>
                <a:srgbClr val="004169"/>
              </a:solidFill>
            </a:endParaRPr>
          </a:p>
          <a:p>
            <a:pPr marL="457205" indent="-457205">
              <a:lnSpc>
                <a:spcPct val="100000"/>
              </a:lnSpc>
              <a:spcBef>
                <a:spcPts val="0"/>
              </a:spcBef>
              <a:buClr>
                <a:srgbClr val="309C88"/>
              </a:buClr>
              <a:buSzPts val="2700"/>
              <a:buFont typeface="Arial" panose="020B0604020202020204" pitchFamily="34" charset="0"/>
              <a:buChar char="•"/>
            </a:pPr>
            <a:endParaRPr sz="2600">
              <a:solidFill>
                <a:srgbClr val="004169"/>
              </a:solidFill>
            </a:endParaRPr>
          </a:p>
        </p:txBody>
      </p:sp>
      <p:sp>
        <p:nvSpPr>
          <p:cNvPr id="1306" name="Google Shape;1306;g84bd4fa415_0_0"/>
          <p:cNvSpPr txBox="1">
            <a:spLocks noGrp="1"/>
          </p:cNvSpPr>
          <p:nvPr>
            <p:ph type="title"/>
          </p:nvPr>
        </p:nvSpPr>
        <p:spPr>
          <a:prstGeom prst="rect">
            <a:avLst/>
          </a:prstGeom>
          <a:noFill/>
          <a:ln>
            <a:noFill/>
          </a:ln>
        </p:spPr>
        <p:txBody>
          <a:bodyPr spcFirstLastPara="1" vert="horz" wrap="square" lIns="91425" tIns="45700" rIns="91425" bIns="45700" rtlCol="0" anchor="ctr" anchorCtr="0">
            <a:noAutofit/>
          </a:bodyPr>
          <a:lstStyle/>
          <a:p>
            <a:pPr>
              <a:buSzPts val="4400"/>
            </a:pPr>
            <a:r>
              <a:rPr lang="en-US" b="1"/>
              <a:t>Benefits of time in the garden for children and caregivers</a:t>
            </a:r>
            <a:endParaRPr b="1"/>
          </a:p>
        </p:txBody>
      </p:sp>
      <p:pic>
        <p:nvPicPr>
          <p:cNvPr id="4" name="Picture 3" descr="A person and kids planting a plant&#10;&#10;AI-generated content may be incorrect.">
            <a:extLst>
              <a:ext uri="{FF2B5EF4-FFF2-40B4-BE49-F238E27FC236}">
                <a16:creationId xmlns:a16="http://schemas.microsoft.com/office/drawing/2014/main" id="{A8DC16F9-0FCD-1DB1-61A8-8A72AFFD65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32814" y="2328425"/>
            <a:ext cx="5200650" cy="3467100"/>
          </a:xfrm>
          <a:prstGeom prst="rect">
            <a:avLst/>
          </a:prstGeom>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nline Media 8" title="Up, Down, and Around | READ ALOUD by 1morestory.com">
            <a:hlinkClick r:id="" action="ppaction://media"/>
            <a:extLst>
              <a:ext uri="{FF2B5EF4-FFF2-40B4-BE49-F238E27FC236}">
                <a16:creationId xmlns:a16="http://schemas.microsoft.com/office/drawing/2014/main" id="{7E317F9F-2EDE-7902-CF19-FF3074943FC4}"/>
              </a:ext>
            </a:extLst>
          </p:cNvPr>
          <p:cNvPicPr>
            <a:picLocks noRot="1" noChangeAspect="1"/>
          </p:cNvPicPr>
          <p:nvPr>
            <a:videoFile r:link="rId1"/>
          </p:nvPr>
        </p:nvPicPr>
        <p:blipFill>
          <a:blip r:embed="rId4"/>
          <a:stretch>
            <a:fillRect/>
          </a:stretch>
        </p:blipFill>
        <p:spPr>
          <a:xfrm>
            <a:off x="1735931" y="0"/>
            <a:ext cx="10414000" cy="7810500"/>
          </a:xfrm>
          <a:prstGeom prst="rect">
            <a:avLst/>
          </a:prstGeom>
        </p:spPr>
      </p:pic>
      <p:sp>
        <p:nvSpPr>
          <p:cNvPr id="10" name="Rectangle 9">
            <a:extLst>
              <a:ext uri="{FF2B5EF4-FFF2-40B4-BE49-F238E27FC236}">
                <a16:creationId xmlns:a16="http://schemas.microsoft.com/office/drawing/2014/main" id="{BD8A0C8A-95D5-089A-54F9-ED626A37C1BD}"/>
              </a:ext>
            </a:extLst>
          </p:cNvPr>
          <p:cNvSpPr/>
          <p:nvPr/>
        </p:nvSpPr>
        <p:spPr>
          <a:xfrm>
            <a:off x="3678523" y="0"/>
            <a:ext cx="6528816" cy="95097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400" b="1">
                <a:solidFill>
                  <a:srgbClr val="FFFFFF"/>
                </a:solidFill>
                <a:latin typeface="Times New Roman" panose="02020603050405020304" pitchFamily="18" charset="0"/>
                <a:cs typeface="Times New Roman" panose="02020603050405020304" pitchFamily="18" charset="0"/>
              </a:rPr>
              <a:t>Movement Break</a:t>
            </a:r>
          </a:p>
        </p:txBody>
      </p:sp>
    </p:spTree>
    <p:extLst>
      <p:ext uri="{BB962C8B-B14F-4D97-AF65-F5344CB8AC3E}">
        <p14:creationId xmlns:p14="http://schemas.microsoft.com/office/powerpoint/2010/main" val="2112605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FE011-8362-C654-2BEA-B9A29126B909}"/>
              </a:ext>
            </a:extLst>
          </p:cNvPr>
          <p:cNvSpPr>
            <a:spLocks noGrp="1"/>
          </p:cNvSpPr>
          <p:nvPr>
            <p:ph type="title"/>
          </p:nvPr>
        </p:nvSpPr>
        <p:spPr/>
        <p:txBody>
          <a:bodyPr/>
          <a:lstStyle/>
          <a:p>
            <a:r>
              <a:rPr lang="en-US"/>
              <a:t>Food, Farming, Gardens, and Movement</a:t>
            </a:r>
          </a:p>
        </p:txBody>
      </p:sp>
      <p:pic>
        <p:nvPicPr>
          <p:cNvPr id="3076" name="Picture 4">
            <a:extLst>
              <a:ext uri="{FF2B5EF4-FFF2-40B4-BE49-F238E27FC236}">
                <a16:creationId xmlns:a16="http://schemas.microsoft.com/office/drawing/2014/main" id="{E0605F15-EB02-9AED-6873-82800309F9B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685131" y="1263635"/>
            <a:ext cx="1781424" cy="172429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Farm Boots a book by Lisl H. Detlefsen and Renee Kurilla">
            <a:extLst>
              <a:ext uri="{FF2B5EF4-FFF2-40B4-BE49-F238E27FC236}">
                <a16:creationId xmlns:a16="http://schemas.microsoft.com/office/drawing/2014/main" id="{A715B62B-4960-18D2-2797-8538600850A0}"/>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685132" y="3254660"/>
            <a:ext cx="1554963" cy="201168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Up in the Garden and Down in the Dirt">
            <a:extLst>
              <a:ext uri="{FF2B5EF4-FFF2-40B4-BE49-F238E27FC236}">
                <a16:creationId xmlns:a16="http://schemas.microsoft.com/office/drawing/2014/main" id="{5D33F469-D4B3-C396-A9EA-51EEABF1E279}"/>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568281" y="3254660"/>
            <a:ext cx="1448601" cy="213799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Big Red Barn by Margaret Wise Brown (English) Hardcover Book Free ...">
            <a:extLst>
              <a:ext uri="{FF2B5EF4-FFF2-40B4-BE49-F238E27FC236}">
                <a16:creationId xmlns:a16="http://schemas.microsoft.com/office/drawing/2014/main" id="{7F0A1EFF-8668-94B1-8242-33463229C3E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688026" y="5533069"/>
            <a:ext cx="1552068" cy="1800560"/>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Amara's Farm by JaNay Brown-Wood">
            <a:extLst>
              <a:ext uri="{FF2B5EF4-FFF2-40B4-BE49-F238E27FC236}">
                <a16:creationId xmlns:a16="http://schemas.microsoft.com/office/drawing/2014/main" id="{997B0928-E809-B917-B5DB-2F1A1AFBE1A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568281" y="1263635"/>
            <a:ext cx="1817421" cy="173664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21AA7923-79BB-1347-3D96-D9F780108E76}"/>
              </a:ext>
            </a:extLst>
          </p:cNvPr>
          <p:cNvPicPr>
            <a:picLocks noChangeAspect="1"/>
          </p:cNvPicPr>
          <p:nvPr/>
        </p:nvPicPr>
        <p:blipFill>
          <a:blip r:embed="rId8"/>
          <a:stretch>
            <a:fillRect/>
          </a:stretch>
        </p:blipFill>
        <p:spPr>
          <a:xfrm>
            <a:off x="6568281" y="5694292"/>
            <a:ext cx="1936390" cy="1478111"/>
          </a:xfrm>
          <a:prstGeom prst="rect">
            <a:avLst/>
          </a:prstGeom>
        </p:spPr>
      </p:pic>
      <p:sp>
        <p:nvSpPr>
          <p:cNvPr id="8" name="TextBox 7">
            <a:extLst>
              <a:ext uri="{FF2B5EF4-FFF2-40B4-BE49-F238E27FC236}">
                <a16:creationId xmlns:a16="http://schemas.microsoft.com/office/drawing/2014/main" id="{4AD3DC47-2621-A898-8303-909B15D4D630}"/>
              </a:ext>
            </a:extLst>
          </p:cNvPr>
          <p:cNvSpPr txBox="1"/>
          <p:nvPr/>
        </p:nvSpPr>
        <p:spPr>
          <a:xfrm>
            <a:off x="3626224" y="1786664"/>
            <a:ext cx="2782388" cy="923330"/>
          </a:xfrm>
          <a:prstGeom prst="rect">
            <a:avLst/>
          </a:prstGeom>
          <a:noFill/>
        </p:spPr>
        <p:txBody>
          <a:bodyPr wrap="square" rtlCol="0">
            <a:spAutoFit/>
          </a:bodyPr>
          <a:lstStyle/>
          <a:p>
            <a:r>
              <a:rPr lang="en-US">
                <a:solidFill>
                  <a:schemeClr val="tx2"/>
                </a:solidFill>
                <a:latin typeface="Verdana" panose="020B0604030504040204" pitchFamily="34" charset="0"/>
                <a:ea typeface="Verdana" panose="020B0604030504040204" pitchFamily="34" charset="0"/>
              </a:rPr>
              <a:t>A Farmer’s Life for Me by Jan Dobbins</a:t>
            </a:r>
          </a:p>
          <a:p>
            <a:endParaRPr lang="en-US"/>
          </a:p>
        </p:txBody>
      </p:sp>
      <p:sp>
        <p:nvSpPr>
          <p:cNvPr id="9" name="TextBox 8">
            <a:extLst>
              <a:ext uri="{FF2B5EF4-FFF2-40B4-BE49-F238E27FC236}">
                <a16:creationId xmlns:a16="http://schemas.microsoft.com/office/drawing/2014/main" id="{FFFEC22C-440E-119D-B862-83D2568F1C6D}"/>
              </a:ext>
            </a:extLst>
          </p:cNvPr>
          <p:cNvSpPr txBox="1"/>
          <p:nvPr/>
        </p:nvSpPr>
        <p:spPr>
          <a:xfrm>
            <a:off x="3626224" y="3888077"/>
            <a:ext cx="2782388" cy="923330"/>
          </a:xfrm>
          <a:prstGeom prst="rect">
            <a:avLst/>
          </a:prstGeom>
          <a:noFill/>
        </p:spPr>
        <p:txBody>
          <a:bodyPr wrap="square" rtlCol="0">
            <a:spAutoFit/>
          </a:bodyPr>
          <a:lstStyle/>
          <a:p>
            <a:r>
              <a:rPr lang="en-US">
                <a:solidFill>
                  <a:schemeClr val="tx2"/>
                </a:solidFill>
                <a:latin typeface="Verdana" panose="020B0604030504040204" pitchFamily="34" charset="0"/>
                <a:ea typeface="Verdana" panose="020B0604030504040204" pitchFamily="34" charset="0"/>
              </a:rPr>
              <a:t>Farm Boots </a:t>
            </a:r>
          </a:p>
          <a:p>
            <a:r>
              <a:rPr lang="en-US">
                <a:solidFill>
                  <a:schemeClr val="tx2"/>
                </a:solidFill>
                <a:latin typeface="Verdana" panose="020B0604030504040204" pitchFamily="34" charset="0"/>
                <a:ea typeface="Verdana" panose="020B0604030504040204" pitchFamily="34" charset="0"/>
              </a:rPr>
              <a:t>by Lisl A. Detlefsen</a:t>
            </a:r>
          </a:p>
          <a:p>
            <a:endParaRPr lang="en-US"/>
          </a:p>
        </p:txBody>
      </p:sp>
      <p:sp>
        <p:nvSpPr>
          <p:cNvPr id="10" name="TextBox 9">
            <a:extLst>
              <a:ext uri="{FF2B5EF4-FFF2-40B4-BE49-F238E27FC236}">
                <a16:creationId xmlns:a16="http://schemas.microsoft.com/office/drawing/2014/main" id="{C738B052-29C8-B2EF-6079-50680BD4D6A7}"/>
              </a:ext>
            </a:extLst>
          </p:cNvPr>
          <p:cNvSpPr txBox="1"/>
          <p:nvPr/>
        </p:nvSpPr>
        <p:spPr>
          <a:xfrm>
            <a:off x="3629064" y="5833184"/>
            <a:ext cx="2939217" cy="1200329"/>
          </a:xfrm>
          <a:prstGeom prst="rect">
            <a:avLst/>
          </a:prstGeom>
          <a:noFill/>
        </p:spPr>
        <p:txBody>
          <a:bodyPr wrap="square" rtlCol="0">
            <a:spAutoFit/>
          </a:bodyPr>
          <a:lstStyle/>
          <a:p>
            <a:r>
              <a:rPr lang="en-US">
                <a:solidFill>
                  <a:schemeClr val="tx2"/>
                </a:solidFill>
                <a:latin typeface="Verdana" panose="020B0604030504040204" pitchFamily="34" charset="0"/>
                <a:ea typeface="Verdana" panose="020B0604030504040204" pitchFamily="34" charset="0"/>
              </a:rPr>
              <a:t>Big Red Barn </a:t>
            </a:r>
          </a:p>
          <a:p>
            <a:r>
              <a:rPr lang="en-US">
                <a:solidFill>
                  <a:schemeClr val="tx2"/>
                </a:solidFill>
                <a:latin typeface="Verdana" panose="020B0604030504040204" pitchFamily="34" charset="0"/>
                <a:ea typeface="Verdana" panose="020B0604030504040204" pitchFamily="34" charset="0"/>
              </a:rPr>
              <a:t>by Margaret Wise Brown</a:t>
            </a:r>
          </a:p>
          <a:p>
            <a:endParaRPr lang="en-US"/>
          </a:p>
        </p:txBody>
      </p:sp>
      <p:sp>
        <p:nvSpPr>
          <p:cNvPr id="11" name="TextBox 10">
            <a:extLst>
              <a:ext uri="{FF2B5EF4-FFF2-40B4-BE49-F238E27FC236}">
                <a16:creationId xmlns:a16="http://schemas.microsoft.com/office/drawing/2014/main" id="{061653B1-B6EE-A5B7-C0F8-5C2DF35F1A04}"/>
              </a:ext>
            </a:extLst>
          </p:cNvPr>
          <p:cNvSpPr txBox="1"/>
          <p:nvPr/>
        </p:nvSpPr>
        <p:spPr>
          <a:xfrm>
            <a:off x="8545371" y="1786664"/>
            <a:ext cx="2782388" cy="923330"/>
          </a:xfrm>
          <a:prstGeom prst="rect">
            <a:avLst/>
          </a:prstGeom>
          <a:noFill/>
        </p:spPr>
        <p:txBody>
          <a:bodyPr wrap="square" rtlCol="0">
            <a:spAutoFit/>
          </a:bodyPr>
          <a:lstStyle/>
          <a:p>
            <a:r>
              <a:rPr lang="en-US">
                <a:solidFill>
                  <a:schemeClr val="tx2"/>
                </a:solidFill>
                <a:latin typeface="Verdana" panose="020B0604030504040204" pitchFamily="34" charset="0"/>
                <a:ea typeface="Verdana" panose="020B0604030504040204" pitchFamily="34" charset="0"/>
              </a:rPr>
              <a:t>Amara’s Farm </a:t>
            </a:r>
          </a:p>
          <a:p>
            <a:r>
              <a:rPr lang="en-US">
                <a:solidFill>
                  <a:schemeClr val="tx2"/>
                </a:solidFill>
                <a:latin typeface="Verdana" panose="020B0604030504040204" pitchFamily="34" charset="0"/>
                <a:ea typeface="Verdana" panose="020B0604030504040204" pitchFamily="34" charset="0"/>
              </a:rPr>
              <a:t>by </a:t>
            </a:r>
            <a:r>
              <a:rPr lang="en-US" err="1">
                <a:solidFill>
                  <a:schemeClr val="tx2"/>
                </a:solidFill>
                <a:latin typeface="Verdana" panose="020B0604030504040204" pitchFamily="34" charset="0"/>
                <a:ea typeface="Verdana" panose="020B0604030504040204" pitchFamily="34" charset="0"/>
              </a:rPr>
              <a:t>JaNay</a:t>
            </a:r>
            <a:r>
              <a:rPr lang="en-US">
                <a:solidFill>
                  <a:schemeClr val="tx2"/>
                </a:solidFill>
                <a:latin typeface="Verdana" panose="020B0604030504040204" pitchFamily="34" charset="0"/>
                <a:ea typeface="Verdana" panose="020B0604030504040204" pitchFamily="34" charset="0"/>
              </a:rPr>
              <a:t> Brown Wood</a:t>
            </a:r>
          </a:p>
          <a:p>
            <a:endParaRPr lang="en-US"/>
          </a:p>
        </p:txBody>
      </p:sp>
      <p:sp>
        <p:nvSpPr>
          <p:cNvPr id="12" name="TextBox 11">
            <a:extLst>
              <a:ext uri="{FF2B5EF4-FFF2-40B4-BE49-F238E27FC236}">
                <a16:creationId xmlns:a16="http://schemas.microsoft.com/office/drawing/2014/main" id="{B670B1BA-3B3B-0641-9EF5-1D5ADBDD179B}"/>
              </a:ext>
            </a:extLst>
          </p:cNvPr>
          <p:cNvSpPr txBox="1"/>
          <p:nvPr/>
        </p:nvSpPr>
        <p:spPr>
          <a:xfrm>
            <a:off x="8545371" y="5684689"/>
            <a:ext cx="2782388" cy="1754326"/>
          </a:xfrm>
          <a:prstGeom prst="rect">
            <a:avLst/>
          </a:prstGeom>
          <a:noFill/>
        </p:spPr>
        <p:txBody>
          <a:bodyPr wrap="square" rtlCol="0">
            <a:spAutoFit/>
          </a:bodyPr>
          <a:lstStyle/>
          <a:p>
            <a:r>
              <a:rPr lang="en-US">
                <a:solidFill>
                  <a:schemeClr val="tx2"/>
                </a:solidFill>
                <a:latin typeface="Verdana" panose="020B0604030504040204" pitchFamily="34" charset="0"/>
                <a:ea typeface="Verdana" panose="020B0604030504040204" pitchFamily="34" charset="0"/>
              </a:rPr>
              <a:t>Right This Very Minute: a table to farm Book about food and farming</a:t>
            </a:r>
          </a:p>
          <a:p>
            <a:r>
              <a:rPr lang="en-US">
                <a:solidFill>
                  <a:schemeClr val="tx2"/>
                </a:solidFill>
                <a:latin typeface="Verdana" panose="020B0604030504040204" pitchFamily="34" charset="0"/>
                <a:ea typeface="Verdana" panose="020B0604030504040204" pitchFamily="34" charset="0"/>
              </a:rPr>
              <a:t>by Lisa Detlefsen </a:t>
            </a:r>
          </a:p>
          <a:p>
            <a:endParaRPr lang="en-US"/>
          </a:p>
        </p:txBody>
      </p:sp>
      <p:sp>
        <p:nvSpPr>
          <p:cNvPr id="13" name="TextBox 12">
            <a:extLst>
              <a:ext uri="{FF2B5EF4-FFF2-40B4-BE49-F238E27FC236}">
                <a16:creationId xmlns:a16="http://schemas.microsoft.com/office/drawing/2014/main" id="{5C7FAD4B-92C1-A177-8838-DCA2E30C6E09}"/>
              </a:ext>
            </a:extLst>
          </p:cNvPr>
          <p:cNvSpPr txBox="1"/>
          <p:nvPr/>
        </p:nvSpPr>
        <p:spPr>
          <a:xfrm>
            <a:off x="8545371" y="3752709"/>
            <a:ext cx="2782388" cy="1200329"/>
          </a:xfrm>
          <a:prstGeom prst="rect">
            <a:avLst/>
          </a:prstGeom>
          <a:noFill/>
        </p:spPr>
        <p:txBody>
          <a:bodyPr wrap="square" rtlCol="0">
            <a:spAutoFit/>
          </a:bodyPr>
          <a:lstStyle/>
          <a:p>
            <a:r>
              <a:rPr lang="en-US">
                <a:solidFill>
                  <a:schemeClr val="tx2"/>
                </a:solidFill>
                <a:latin typeface="Verdana" panose="020B0604030504040204" pitchFamily="34" charset="0"/>
                <a:ea typeface="Verdana" panose="020B0604030504040204" pitchFamily="34" charset="0"/>
              </a:rPr>
              <a:t>Up in the Garden, Down in the Dirt </a:t>
            </a:r>
          </a:p>
          <a:p>
            <a:r>
              <a:rPr lang="en-US">
                <a:solidFill>
                  <a:schemeClr val="tx2"/>
                </a:solidFill>
                <a:latin typeface="Verdana" panose="020B0604030504040204" pitchFamily="34" charset="0"/>
                <a:ea typeface="Verdana" panose="020B0604030504040204" pitchFamily="34" charset="0"/>
              </a:rPr>
              <a:t>by Kate Messner </a:t>
            </a:r>
          </a:p>
          <a:p>
            <a:endParaRPr lang="en-US"/>
          </a:p>
        </p:txBody>
      </p:sp>
    </p:spTree>
    <p:extLst>
      <p:ext uri="{BB962C8B-B14F-4D97-AF65-F5344CB8AC3E}">
        <p14:creationId xmlns:p14="http://schemas.microsoft.com/office/powerpoint/2010/main" val="24215170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AEFE2-1B2D-10D0-A200-F88A2F9B08B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91FA679-D9A8-B169-20D2-E82898384CBB}"/>
              </a:ext>
            </a:extLst>
          </p:cNvPr>
          <p:cNvSpPr>
            <a:spLocks noGrp="1"/>
          </p:cNvSpPr>
          <p:nvPr>
            <p:ph type="title"/>
          </p:nvPr>
        </p:nvSpPr>
        <p:spPr>
          <a:xfrm>
            <a:off x="954653" y="2843018"/>
            <a:ext cx="9704637" cy="1160153"/>
          </a:xfrm>
        </p:spPr>
        <p:txBody>
          <a:bodyPr/>
          <a:lstStyle/>
          <a:p>
            <a:r>
              <a:rPr lang="en-US"/>
              <a:t>Objective 2</a:t>
            </a:r>
            <a:br>
              <a:rPr lang="en-US"/>
            </a:br>
            <a:r>
              <a:rPr lang="en-US" sz="4400"/>
              <a:t>Identify three garden activities that support motor skill development.</a:t>
            </a:r>
            <a:br>
              <a:rPr lang="en-US" sz="4400"/>
            </a:br>
            <a:endParaRPr lang="en-US"/>
          </a:p>
        </p:txBody>
      </p:sp>
    </p:spTree>
    <p:extLst>
      <p:ext uri="{BB962C8B-B14F-4D97-AF65-F5344CB8AC3E}">
        <p14:creationId xmlns:p14="http://schemas.microsoft.com/office/powerpoint/2010/main" val="64490968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00524-AA34-426B-AA25-8102BDA5189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37CC52E-EB88-09F2-E096-FFD41347FA3C}"/>
              </a:ext>
            </a:extLst>
          </p:cNvPr>
          <p:cNvSpPr>
            <a:spLocks noGrp="1"/>
          </p:cNvSpPr>
          <p:nvPr>
            <p:ph type="title" idx="4294967295"/>
          </p:nvPr>
        </p:nvSpPr>
        <p:spPr>
          <a:xfrm>
            <a:off x="1408176" y="498158"/>
            <a:ext cx="11977688" cy="1158875"/>
          </a:xfrm>
        </p:spPr>
        <p:txBody>
          <a:bodyPr/>
          <a:lstStyle/>
          <a:p>
            <a:r>
              <a:rPr lang="en-US"/>
              <a:t>Motor Development</a:t>
            </a:r>
          </a:p>
        </p:txBody>
      </p:sp>
      <p:sp>
        <p:nvSpPr>
          <p:cNvPr id="2" name="Subtitle 1">
            <a:extLst>
              <a:ext uri="{FF2B5EF4-FFF2-40B4-BE49-F238E27FC236}">
                <a16:creationId xmlns:a16="http://schemas.microsoft.com/office/drawing/2014/main" id="{AE1D9154-5A5E-9E35-E3B2-546434D44BA3}"/>
              </a:ext>
            </a:extLst>
          </p:cNvPr>
          <p:cNvSpPr>
            <a:spLocks noGrp="1"/>
          </p:cNvSpPr>
          <p:nvPr>
            <p:ph type="subTitle" idx="4294967295"/>
          </p:nvPr>
        </p:nvSpPr>
        <p:spPr>
          <a:xfrm>
            <a:off x="1175656" y="2046288"/>
            <a:ext cx="7916093" cy="4778375"/>
          </a:xfrm>
        </p:spPr>
        <p:txBody>
          <a:bodyPr/>
          <a:lstStyle/>
          <a:p>
            <a:pPr>
              <a:lnSpc>
                <a:spcPct val="100000"/>
              </a:lnSpc>
              <a:spcBef>
                <a:spcPts val="0"/>
              </a:spcBef>
            </a:pPr>
            <a:r>
              <a:rPr lang="en-US" sz="2400"/>
              <a:t>Motor development is the process through which we learn to move and to control movement.​</a:t>
            </a:r>
          </a:p>
          <a:p>
            <a:pPr>
              <a:lnSpc>
                <a:spcPct val="100000"/>
              </a:lnSpc>
              <a:spcBef>
                <a:spcPts val="0"/>
              </a:spcBef>
            </a:pPr>
            <a:endParaRPr lang="en-US" sz="2400"/>
          </a:p>
          <a:p>
            <a:pPr>
              <a:lnSpc>
                <a:spcPct val="100000"/>
              </a:lnSpc>
              <a:spcBef>
                <a:spcPts val="0"/>
              </a:spcBef>
            </a:pPr>
            <a:r>
              <a:rPr lang="en-US" sz="2400"/>
              <a:t>Fine Motor Skills involve the small muscles in the hands, fingers, feet, and toes.</a:t>
            </a:r>
          </a:p>
          <a:p>
            <a:pPr>
              <a:lnSpc>
                <a:spcPct val="100000"/>
              </a:lnSpc>
              <a:spcBef>
                <a:spcPts val="0"/>
              </a:spcBef>
            </a:pPr>
            <a:endParaRPr lang="en-US" sz="2400"/>
          </a:p>
          <a:p>
            <a:pPr>
              <a:lnSpc>
                <a:spcPct val="100000"/>
              </a:lnSpc>
              <a:spcBef>
                <a:spcPts val="0"/>
              </a:spcBef>
            </a:pPr>
            <a:r>
              <a:rPr lang="en-US" sz="2400"/>
              <a:t>Gross Motor Skills involve the large muscles in the arms, legs, and torso.</a:t>
            </a:r>
          </a:p>
          <a:p>
            <a:endParaRPr lang="en-US" sz="2400"/>
          </a:p>
        </p:txBody>
      </p:sp>
      <p:sp>
        <p:nvSpPr>
          <p:cNvPr id="3" name="Rectangle: Rounded Corners 2">
            <a:extLst>
              <a:ext uri="{FF2B5EF4-FFF2-40B4-BE49-F238E27FC236}">
                <a16:creationId xmlns:a16="http://schemas.microsoft.com/office/drawing/2014/main" id="{94459B8A-D4E8-66FB-BF0D-D91081623D5C}"/>
              </a:ext>
            </a:extLst>
          </p:cNvPr>
          <p:cNvSpPr/>
          <p:nvPr/>
        </p:nvSpPr>
        <p:spPr>
          <a:xfrm>
            <a:off x="2064485" y="5937853"/>
            <a:ext cx="9756891" cy="160429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rgbClr val="FFFFFF"/>
                </a:solidFill>
                <a:latin typeface="Verdana" panose="020B0604030504040204" pitchFamily="34" charset="0"/>
                <a:ea typeface="Verdana" panose="020B0604030504040204" pitchFamily="34" charset="0"/>
              </a:rPr>
              <a:t>All developmental domains are interconnected. </a:t>
            </a:r>
          </a:p>
          <a:p>
            <a:pPr algn="ctr"/>
            <a:endParaRPr lang="en-US" b="1">
              <a:solidFill>
                <a:srgbClr val="FFFFFF"/>
              </a:solidFill>
              <a:latin typeface="Verdana" panose="020B0604030504040204" pitchFamily="34" charset="0"/>
              <a:ea typeface="Verdana" panose="020B0604030504040204" pitchFamily="34" charset="0"/>
            </a:endParaRPr>
          </a:p>
          <a:p>
            <a:pPr algn="ctr"/>
            <a:r>
              <a:rPr lang="en-US" b="1">
                <a:solidFill>
                  <a:srgbClr val="FFFFFF"/>
                </a:solidFill>
                <a:latin typeface="Verdana" panose="020B0604030504040204" pitchFamily="34" charset="0"/>
                <a:ea typeface="Verdana" panose="020B0604030504040204" pitchFamily="34" charset="0"/>
              </a:rPr>
              <a:t>Movement supports </a:t>
            </a:r>
            <a:r>
              <a:rPr lang="en-US" b="1" u="sng">
                <a:solidFill>
                  <a:srgbClr val="FFFFFF"/>
                </a:solidFill>
                <a:latin typeface="Verdana" panose="020B0604030504040204" pitchFamily="34" charset="0"/>
                <a:ea typeface="Verdana" panose="020B0604030504040204" pitchFamily="34" charset="0"/>
              </a:rPr>
              <a:t>and is</a:t>
            </a:r>
            <a:r>
              <a:rPr lang="en-US" b="1">
                <a:solidFill>
                  <a:srgbClr val="FFFFFF"/>
                </a:solidFill>
                <a:latin typeface="Verdana" panose="020B0604030504040204" pitchFamily="34" charset="0"/>
                <a:ea typeface="Verdana" panose="020B0604030504040204" pitchFamily="34" charset="0"/>
              </a:rPr>
              <a:t> supported by cognitive, social-emotional, and linguistic develop.</a:t>
            </a:r>
          </a:p>
          <a:p>
            <a:pPr algn="ctr"/>
            <a:endParaRPr lang="en-US"/>
          </a:p>
        </p:txBody>
      </p:sp>
      <p:pic>
        <p:nvPicPr>
          <p:cNvPr id="8" name="Picture 7" descr="Adult and child making eggshell garden">
            <a:extLst>
              <a:ext uri="{FF2B5EF4-FFF2-40B4-BE49-F238E27FC236}">
                <a16:creationId xmlns:a16="http://schemas.microsoft.com/office/drawing/2014/main" id="{9B5D9718-12F0-874F-93D3-0DF3786BF234}"/>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841455" y="1077595"/>
            <a:ext cx="4044408" cy="4389120"/>
          </a:xfrm>
          <a:prstGeom prst="rect">
            <a:avLst/>
          </a:prstGeom>
        </p:spPr>
      </p:pic>
    </p:spTree>
    <p:extLst>
      <p:ext uri="{BB962C8B-B14F-4D97-AF65-F5344CB8AC3E}">
        <p14:creationId xmlns:p14="http://schemas.microsoft.com/office/powerpoint/2010/main" val="15907811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Arrow: Pentagon 11">
            <a:extLst>
              <a:ext uri="{FF2B5EF4-FFF2-40B4-BE49-F238E27FC236}">
                <a16:creationId xmlns:a16="http://schemas.microsoft.com/office/drawing/2014/main" id="{1523A86D-4453-4BDA-8A5C-8CC3F5272866}"/>
              </a:ext>
            </a:extLst>
          </p:cNvPr>
          <p:cNvSpPr/>
          <p:nvPr/>
        </p:nvSpPr>
        <p:spPr>
          <a:xfrm>
            <a:off x="8029337" y="1779057"/>
            <a:ext cx="5009595" cy="795514"/>
          </a:xfrm>
          <a:prstGeom prst="homePlate">
            <a:avLst/>
          </a:prstGeom>
          <a:solidFill>
            <a:srgbClr val="FAA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
        <p:nvSpPr>
          <p:cNvPr id="9" name="Arrow: Pentagon 8">
            <a:extLst>
              <a:ext uri="{FF2B5EF4-FFF2-40B4-BE49-F238E27FC236}">
                <a16:creationId xmlns:a16="http://schemas.microsoft.com/office/drawing/2014/main" id="{8515DEED-FA72-48D2-9AE5-59A80B970F49}"/>
              </a:ext>
            </a:extLst>
          </p:cNvPr>
          <p:cNvSpPr/>
          <p:nvPr/>
        </p:nvSpPr>
        <p:spPr>
          <a:xfrm>
            <a:off x="4620727" y="1779057"/>
            <a:ext cx="4448398" cy="795514"/>
          </a:xfrm>
          <a:prstGeom prst="homePlate">
            <a:avLst/>
          </a:prstGeom>
          <a:solidFill>
            <a:srgbClr val="309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
        <p:nvSpPr>
          <p:cNvPr id="5" name="Arrow: Pentagon 4">
            <a:extLst>
              <a:ext uri="{FF2B5EF4-FFF2-40B4-BE49-F238E27FC236}">
                <a16:creationId xmlns:a16="http://schemas.microsoft.com/office/drawing/2014/main" id="{17BFC681-7C82-4BE8-86F2-F42B485C65AC}"/>
              </a:ext>
            </a:extLst>
          </p:cNvPr>
          <p:cNvSpPr/>
          <p:nvPr/>
        </p:nvSpPr>
        <p:spPr>
          <a:xfrm>
            <a:off x="846932" y="1779057"/>
            <a:ext cx="4276544" cy="795514"/>
          </a:xfrm>
          <a:prstGeom prst="homePlate">
            <a:avLst/>
          </a:prstGeom>
          <a:solidFill>
            <a:srgbClr val="004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
        <p:nvSpPr>
          <p:cNvPr id="2" name="Title 1">
            <a:extLst>
              <a:ext uri="{FF2B5EF4-FFF2-40B4-BE49-F238E27FC236}">
                <a16:creationId xmlns:a16="http://schemas.microsoft.com/office/drawing/2014/main" id="{66A3B7F4-05A9-44F7-859D-AF6897E0F3AE}"/>
              </a:ext>
            </a:extLst>
          </p:cNvPr>
          <p:cNvSpPr>
            <a:spLocks noGrp="1"/>
          </p:cNvSpPr>
          <p:nvPr>
            <p:ph type="title"/>
          </p:nvPr>
        </p:nvSpPr>
        <p:spPr>
          <a:xfrm>
            <a:off x="1508760" y="585216"/>
            <a:ext cx="10515600" cy="1328493"/>
          </a:xfrm>
        </p:spPr>
        <p:txBody>
          <a:bodyPr>
            <a:noAutofit/>
          </a:bodyPr>
          <a:lstStyle/>
          <a:p>
            <a:r>
              <a:rPr lang="en-US" sz="4400"/>
              <a:t>Fundamental Movement Skills</a:t>
            </a:r>
          </a:p>
        </p:txBody>
      </p:sp>
      <p:sp>
        <p:nvSpPr>
          <p:cNvPr id="3" name="Content Placeholder 2">
            <a:extLst>
              <a:ext uri="{FF2B5EF4-FFF2-40B4-BE49-F238E27FC236}">
                <a16:creationId xmlns:a16="http://schemas.microsoft.com/office/drawing/2014/main" id="{47EC8423-F0A9-4F01-BAC1-B62559B9E38B}"/>
              </a:ext>
            </a:extLst>
          </p:cNvPr>
          <p:cNvSpPr>
            <a:spLocks noGrp="1"/>
          </p:cNvSpPr>
          <p:nvPr>
            <p:ph sz="half" idx="1"/>
          </p:nvPr>
        </p:nvSpPr>
        <p:spPr>
          <a:xfrm>
            <a:off x="2277461" y="2057638"/>
            <a:ext cx="2397388" cy="527932"/>
          </a:xfrm>
        </p:spPr>
        <p:txBody>
          <a:bodyPr>
            <a:normAutofit/>
          </a:bodyPr>
          <a:lstStyle/>
          <a:p>
            <a:pPr marL="0" indent="0">
              <a:buNone/>
            </a:pPr>
            <a:r>
              <a:rPr lang="en-US" sz="2800" b="1">
                <a:solidFill>
                  <a:srgbClr val="FFFFFF"/>
                </a:solidFill>
              </a:rPr>
              <a:t>Locomotor</a:t>
            </a:r>
          </a:p>
        </p:txBody>
      </p:sp>
      <p:sp>
        <p:nvSpPr>
          <p:cNvPr id="6" name="Content Placeholder 2">
            <a:extLst>
              <a:ext uri="{FF2B5EF4-FFF2-40B4-BE49-F238E27FC236}">
                <a16:creationId xmlns:a16="http://schemas.microsoft.com/office/drawing/2014/main" id="{1F7850B6-4497-4B87-A7E7-C63245CF68F9}"/>
              </a:ext>
            </a:extLst>
          </p:cNvPr>
          <p:cNvSpPr txBox="1">
            <a:spLocks/>
          </p:cNvSpPr>
          <p:nvPr/>
        </p:nvSpPr>
        <p:spPr>
          <a:xfrm>
            <a:off x="1811815" y="2746288"/>
            <a:ext cx="2671581" cy="3804502"/>
          </a:xfrm>
          <a:prstGeom prst="rect">
            <a:avLst/>
          </a:prstGeom>
        </p:spPr>
        <p:txBody>
          <a:bodyPr vert="horz" lIns="104140" tIns="52070" rIns="104140" bIns="52070" rtlCol="0">
            <a:no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Walk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Run</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Jump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Hop</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Leap</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Gallop</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Slide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Skip </a:t>
            </a:r>
          </a:p>
        </p:txBody>
      </p:sp>
      <p:sp>
        <p:nvSpPr>
          <p:cNvPr id="7" name="Content Placeholder 3">
            <a:extLst>
              <a:ext uri="{FF2B5EF4-FFF2-40B4-BE49-F238E27FC236}">
                <a16:creationId xmlns:a16="http://schemas.microsoft.com/office/drawing/2014/main" id="{6EAB9E28-7088-43DD-B2B5-89783CDF00A7}"/>
              </a:ext>
            </a:extLst>
          </p:cNvPr>
          <p:cNvSpPr txBox="1">
            <a:spLocks/>
          </p:cNvSpPr>
          <p:nvPr/>
        </p:nvSpPr>
        <p:spPr>
          <a:xfrm>
            <a:off x="5243120" y="1928815"/>
            <a:ext cx="3447393" cy="464839"/>
          </a:xfrm>
          <a:prstGeom prst="rect">
            <a:avLst/>
          </a:prstGeom>
        </p:spPr>
        <p:txBody>
          <a:bodyPr vert="horz" lIns="104140" tIns="52070" rIns="104140" bIns="52070" rtlCol="0">
            <a:no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FFFFFF"/>
                </a:solidFill>
                <a:latin typeface="Verdana" panose="020B0604030504040204" pitchFamily="34" charset="0"/>
                <a:ea typeface="Verdana" panose="020B0604030504040204" pitchFamily="34" charset="0"/>
              </a:rPr>
              <a:t>Object Control</a:t>
            </a:r>
          </a:p>
        </p:txBody>
      </p:sp>
      <p:sp>
        <p:nvSpPr>
          <p:cNvPr id="11" name="Content Placeholder 2">
            <a:extLst>
              <a:ext uri="{FF2B5EF4-FFF2-40B4-BE49-F238E27FC236}">
                <a16:creationId xmlns:a16="http://schemas.microsoft.com/office/drawing/2014/main" id="{A4A4379E-68B7-470C-84C8-66728EF14D9C}"/>
              </a:ext>
            </a:extLst>
          </p:cNvPr>
          <p:cNvSpPr txBox="1">
            <a:spLocks/>
          </p:cNvSpPr>
          <p:nvPr/>
        </p:nvSpPr>
        <p:spPr>
          <a:xfrm>
            <a:off x="9289865" y="1923944"/>
            <a:ext cx="2397388" cy="527932"/>
          </a:xfrm>
          <a:prstGeom prst="rect">
            <a:avLst/>
          </a:prstGeom>
        </p:spPr>
        <p:txBody>
          <a:bodyPr vert="horz" lIns="104140" tIns="52070" rIns="104140" bIns="52070" rtlCol="0">
            <a:norm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FFFFFF"/>
                </a:solidFill>
                <a:latin typeface="Verdana" panose="020B0604030504040204" pitchFamily="34" charset="0"/>
                <a:ea typeface="Verdana" panose="020B0604030504040204" pitchFamily="34" charset="0"/>
              </a:rPr>
              <a:t>Stability</a:t>
            </a:r>
          </a:p>
        </p:txBody>
      </p:sp>
      <p:sp>
        <p:nvSpPr>
          <p:cNvPr id="13" name="Content Placeholder 2">
            <a:extLst>
              <a:ext uri="{FF2B5EF4-FFF2-40B4-BE49-F238E27FC236}">
                <a16:creationId xmlns:a16="http://schemas.microsoft.com/office/drawing/2014/main" id="{A65D4D69-A595-48D7-9317-1717C2FB5A3E}"/>
              </a:ext>
            </a:extLst>
          </p:cNvPr>
          <p:cNvSpPr txBox="1">
            <a:spLocks/>
          </p:cNvSpPr>
          <p:nvPr/>
        </p:nvSpPr>
        <p:spPr>
          <a:xfrm>
            <a:off x="5773602" y="2731681"/>
            <a:ext cx="2671581" cy="4845403"/>
          </a:xfrm>
          <a:prstGeom prst="rect">
            <a:avLst/>
          </a:prstGeom>
        </p:spPr>
        <p:txBody>
          <a:bodyPr vert="horz" lIns="104140" tIns="52070" rIns="104140" bIns="52070" rtlCol="0">
            <a:norm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Ball Roll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Throw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Catch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Kick</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Strike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Trap</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Dribble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Volley</a:t>
            </a:r>
          </a:p>
        </p:txBody>
      </p:sp>
      <p:sp>
        <p:nvSpPr>
          <p:cNvPr id="17" name="Content Placeholder 2">
            <a:extLst>
              <a:ext uri="{FF2B5EF4-FFF2-40B4-BE49-F238E27FC236}">
                <a16:creationId xmlns:a16="http://schemas.microsoft.com/office/drawing/2014/main" id="{EF65A322-6EFC-4F8D-9B20-B6D718819643}"/>
              </a:ext>
            </a:extLst>
          </p:cNvPr>
          <p:cNvSpPr txBox="1">
            <a:spLocks/>
          </p:cNvSpPr>
          <p:nvPr/>
        </p:nvSpPr>
        <p:spPr>
          <a:xfrm>
            <a:off x="9735389" y="2731681"/>
            <a:ext cx="2671581" cy="4845403"/>
          </a:xfrm>
          <a:prstGeom prst="rect">
            <a:avLst/>
          </a:prstGeom>
        </p:spPr>
        <p:txBody>
          <a:bodyPr vert="horz" lIns="104140" tIns="52070" rIns="104140" bIns="52070" rtlCol="0">
            <a:norm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Axial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Springing </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Upright Balances</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Inverted Balances </a:t>
            </a:r>
          </a:p>
        </p:txBody>
      </p:sp>
    </p:spTree>
    <p:extLst>
      <p:ext uri="{BB962C8B-B14F-4D97-AF65-F5344CB8AC3E}">
        <p14:creationId xmlns:p14="http://schemas.microsoft.com/office/powerpoint/2010/main" val="3506579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65A63C15-C253-4CFF-5FAE-4CB8A8C4F8A7}"/>
              </a:ext>
            </a:extLst>
          </p:cNvPr>
          <p:cNvSpPr>
            <a:spLocks noGrp="1"/>
          </p:cNvSpPr>
          <p:nvPr>
            <p:ph type="subTitle" idx="1"/>
          </p:nvPr>
        </p:nvSpPr>
        <p:spPr/>
        <p:txBody>
          <a:bodyPr/>
          <a:lstStyle/>
          <a:p>
            <a:pPr>
              <a:lnSpc>
                <a:spcPct val="100000"/>
              </a:lnSpc>
              <a:spcBef>
                <a:spcPts val="0"/>
              </a:spcBef>
            </a:pPr>
            <a:r>
              <a:rPr lang="en-US" sz="2200"/>
              <a:t>Nemours Children’s Healthy Kids, Healthy Future Technical Assistance Program is funded through a subaward agreement with the Association of State Public Health Nutritionists, the funding for which comes from the Division of Nutrition, Physical Activity and Obesity (DNPAO) in the National Center for Chronic Disease Prevention and Health Promotion (NCCDPHP) at the Centers for Disease Control and Prevention (CDC) of the U.S. Department of Health and Human Services (HHS) as part of a financial assistance award (cooperative agreement number 6NU38PW000047-02-02) totaling $</a:t>
            </a:r>
            <a:r>
              <a:rPr lang="en-US" sz="2200" dirty="0"/>
              <a:t>2,775,000</a:t>
            </a:r>
            <a:r>
              <a:rPr lang="en-US" sz="2200"/>
              <a:t>, which funds several ASPHN and Nemours Children’s Health programs. This program is 100 percent funded by DNPAO/NCCDPHP/CDC/HHS. The contents are those of the author(s) and do not necessarily represent the official views of, nor an endorsement, by CDC/HHS, or the U.S. government. For more information visit </a:t>
            </a:r>
            <a:r>
              <a:rPr lang="en-US" sz="2200">
                <a:hlinkClick r:id="rId3"/>
              </a:rPr>
              <a:t>https://www.cdc.gov/nccdphp/divisions-offices/about-the-division-of-nutrition-physical-activity-and-obesity.html</a:t>
            </a:r>
            <a:r>
              <a:rPr lang="en-US" sz="2200"/>
              <a:t>. </a:t>
            </a:r>
          </a:p>
          <a:p>
            <a:endParaRPr lang="en-US"/>
          </a:p>
        </p:txBody>
      </p:sp>
      <p:sp>
        <p:nvSpPr>
          <p:cNvPr id="4" name="Title 3">
            <a:extLst>
              <a:ext uri="{FF2B5EF4-FFF2-40B4-BE49-F238E27FC236}">
                <a16:creationId xmlns:a16="http://schemas.microsoft.com/office/drawing/2014/main" id="{153B7D72-F425-ED22-EFFD-34A4110DA101}"/>
              </a:ext>
            </a:extLst>
          </p:cNvPr>
          <p:cNvSpPr>
            <a:spLocks noGrp="1"/>
          </p:cNvSpPr>
          <p:nvPr>
            <p:ph type="title"/>
          </p:nvPr>
        </p:nvSpPr>
        <p:spPr/>
        <p:txBody>
          <a:bodyPr/>
          <a:lstStyle/>
          <a:p>
            <a:r>
              <a:rPr lang="en-US"/>
              <a:t>Funding Acknowledgement &amp; Disclaimer </a:t>
            </a:r>
          </a:p>
        </p:txBody>
      </p:sp>
    </p:spTree>
    <p:extLst>
      <p:ext uri="{BB962C8B-B14F-4D97-AF65-F5344CB8AC3E}">
        <p14:creationId xmlns:p14="http://schemas.microsoft.com/office/powerpoint/2010/main" val="84532384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C2D0-5215-A601-0561-830025C8C4EE}"/>
            </a:ext>
          </a:extLst>
        </p:cNvPr>
        <p:cNvGrpSpPr/>
        <p:nvPr/>
      </p:nvGrpSpPr>
      <p:grpSpPr>
        <a:xfrm>
          <a:off x="0" y="0"/>
          <a:ext cx="0" cy="0"/>
          <a:chOff x="0" y="0"/>
          <a:chExt cx="0" cy="0"/>
        </a:xfrm>
      </p:grpSpPr>
      <p:sp>
        <p:nvSpPr>
          <p:cNvPr id="12" name="Arrow: Pentagon 11">
            <a:extLst>
              <a:ext uri="{FF2B5EF4-FFF2-40B4-BE49-F238E27FC236}">
                <a16:creationId xmlns:a16="http://schemas.microsoft.com/office/drawing/2014/main" id="{269BA906-2500-8950-2F9F-0D12A0DEA36B}"/>
              </a:ext>
            </a:extLst>
          </p:cNvPr>
          <p:cNvSpPr/>
          <p:nvPr/>
        </p:nvSpPr>
        <p:spPr>
          <a:xfrm>
            <a:off x="8029337" y="1779057"/>
            <a:ext cx="5009595" cy="795514"/>
          </a:xfrm>
          <a:prstGeom prst="homePlate">
            <a:avLst/>
          </a:prstGeom>
          <a:solidFill>
            <a:srgbClr val="FAAD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
        <p:nvSpPr>
          <p:cNvPr id="9" name="Arrow: Pentagon 8">
            <a:extLst>
              <a:ext uri="{FF2B5EF4-FFF2-40B4-BE49-F238E27FC236}">
                <a16:creationId xmlns:a16="http://schemas.microsoft.com/office/drawing/2014/main" id="{5455D48A-7B32-2C3F-5178-B90EAD38161E}"/>
              </a:ext>
            </a:extLst>
          </p:cNvPr>
          <p:cNvSpPr/>
          <p:nvPr/>
        </p:nvSpPr>
        <p:spPr>
          <a:xfrm>
            <a:off x="4620727" y="1779057"/>
            <a:ext cx="4448398" cy="795514"/>
          </a:xfrm>
          <a:prstGeom prst="homePlate">
            <a:avLst/>
          </a:prstGeom>
          <a:solidFill>
            <a:srgbClr val="309C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
        <p:nvSpPr>
          <p:cNvPr id="5" name="Arrow: Pentagon 4">
            <a:extLst>
              <a:ext uri="{FF2B5EF4-FFF2-40B4-BE49-F238E27FC236}">
                <a16:creationId xmlns:a16="http://schemas.microsoft.com/office/drawing/2014/main" id="{297E601B-3434-E8D7-8AC0-04D3B27BC775}"/>
              </a:ext>
            </a:extLst>
          </p:cNvPr>
          <p:cNvSpPr/>
          <p:nvPr/>
        </p:nvSpPr>
        <p:spPr>
          <a:xfrm>
            <a:off x="846932" y="1779057"/>
            <a:ext cx="4276544" cy="795514"/>
          </a:xfrm>
          <a:prstGeom prst="homePlate">
            <a:avLst/>
          </a:prstGeom>
          <a:solidFill>
            <a:srgbClr val="0042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50"/>
          </a:p>
        </p:txBody>
      </p:sp>
      <p:sp>
        <p:nvSpPr>
          <p:cNvPr id="2" name="Title 1">
            <a:extLst>
              <a:ext uri="{FF2B5EF4-FFF2-40B4-BE49-F238E27FC236}">
                <a16:creationId xmlns:a16="http://schemas.microsoft.com/office/drawing/2014/main" id="{7C76BBE2-06DC-A684-F4DA-01FE99BE0B26}"/>
              </a:ext>
            </a:extLst>
          </p:cNvPr>
          <p:cNvSpPr>
            <a:spLocks noGrp="1"/>
          </p:cNvSpPr>
          <p:nvPr>
            <p:ph type="title"/>
          </p:nvPr>
        </p:nvSpPr>
        <p:spPr>
          <a:xfrm>
            <a:off x="950976" y="585216"/>
            <a:ext cx="11455994" cy="1328493"/>
          </a:xfrm>
        </p:spPr>
        <p:txBody>
          <a:bodyPr>
            <a:noAutofit/>
          </a:bodyPr>
          <a:lstStyle/>
          <a:p>
            <a:r>
              <a:rPr lang="en-US" sz="4400"/>
              <a:t>Gardening and Fundamental Movement Skills</a:t>
            </a:r>
          </a:p>
        </p:txBody>
      </p:sp>
      <p:sp>
        <p:nvSpPr>
          <p:cNvPr id="3" name="Content Placeholder 2">
            <a:extLst>
              <a:ext uri="{FF2B5EF4-FFF2-40B4-BE49-F238E27FC236}">
                <a16:creationId xmlns:a16="http://schemas.microsoft.com/office/drawing/2014/main" id="{F2E3D359-C11F-23E5-D885-A527DCD73B11}"/>
              </a:ext>
            </a:extLst>
          </p:cNvPr>
          <p:cNvSpPr>
            <a:spLocks noGrp="1"/>
          </p:cNvSpPr>
          <p:nvPr>
            <p:ph sz="half" idx="1"/>
          </p:nvPr>
        </p:nvSpPr>
        <p:spPr>
          <a:xfrm>
            <a:off x="2277461" y="2057638"/>
            <a:ext cx="2397388" cy="527932"/>
          </a:xfrm>
        </p:spPr>
        <p:txBody>
          <a:bodyPr>
            <a:normAutofit/>
          </a:bodyPr>
          <a:lstStyle/>
          <a:p>
            <a:pPr marL="0" indent="0">
              <a:buNone/>
            </a:pPr>
            <a:r>
              <a:rPr lang="en-US" sz="2800" b="1">
                <a:solidFill>
                  <a:srgbClr val="FFFFFF"/>
                </a:solidFill>
              </a:rPr>
              <a:t>Locomotor</a:t>
            </a:r>
          </a:p>
        </p:txBody>
      </p:sp>
      <p:sp>
        <p:nvSpPr>
          <p:cNvPr id="6" name="Content Placeholder 2">
            <a:extLst>
              <a:ext uri="{FF2B5EF4-FFF2-40B4-BE49-F238E27FC236}">
                <a16:creationId xmlns:a16="http://schemas.microsoft.com/office/drawing/2014/main" id="{CB787F0F-D063-3E06-CBAD-E2B2592A3D56}"/>
              </a:ext>
            </a:extLst>
          </p:cNvPr>
          <p:cNvSpPr txBox="1">
            <a:spLocks/>
          </p:cNvSpPr>
          <p:nvPr/>
        </p:nvSpPr>
        <p:spPr>
          <a:xfrm>
            <a:off x="1811815" y="2746288"/>
            <a:ext cx="2863034" cy="3804502"/>
          </a:xfrm>
          <a:prstGeom prst="rect">
            <a:avLst/>
          </a:prstGeom>
        </p:spPr>
        <p:txBody>
          <a:bodyPr vert="horz" lIns="104140" tIns="52070" rIns="104140" bIns="52070" rtlCol="0">
            <a:no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Walking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Pushing a wheelbarrow</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Carrying tools and supplies</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Garden games</a:t>
            </a:r>
          </a:p>
        </p:txBody>
      </p:sp>
      <p:sp>
        <p:nvSpPr>
          <p:cNvPr id="7" name="Content Placeholder 3">
            <a:extLst>
              <a:ext uri="{FF2B5EF4-FFF2-40B4-BE49-F238E27FC236}">
                <a16:creationId xmlns:a16="http://schemas.microsoft.com/office/drawing/2014/main" id="{33531C35-6DD9-DD3C-98DD-611FDC01979C}"/>
              </a:ext>
            </a:extLst>
          </p:cNvPr>
          <p:cNvSpPr txBox="1">
            <a:spLocks/>
          </p:cNvSpPr>
          <p:nvPr/>
        </p:nvSpPr>
        <p:spPr>
          <a:xfrm>
            <a:off x="5243120" y="1928815"/>
            <a:ext cx="3447393" cy="464839"/>
          </a:xfrm>
          <a:prstGeom prst="rect">
            <a:avLst/>
          </a:prstGeom>
        </p:spPr>
        <p:txBody>
          <a:bodyPr vert="horz" lIns="104140" tIns="52070" rIns="104140" bIns="52070" rtlCol="0">
            <a:no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3716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FFFFFF"/>
                </a:solidFill>
                <a:latin typeface="Verdana" panose="020B0604030504040204" pitchFamily="34" charset="0"/>
                <a:ea typeface="Verdana" panose="020B0604030504040204" pitchFamily="34" charset="0"/>
              </a:rPr>
              <a:t>Object Control</a:t>
            </a:r>
          </a:p>
        </p:txBody>
      </p:sp>
      <p:sp>
        <p:nvSpPr>
          <p:cNvPr id="11" name="Content Placeholder 2">
            <a:extLst>
              <a:ext uri="{FF2B5EF4-FFF2-40B4-BE49-F238E27FC236}">
                <a16:creationId xmlns:a16="http://schemas.microsoft.com/office/drawing/2014/main" id="{EDD63DB4-9020-52F7-0AB7-041BC937A2BC}"/>
              </a:ext>
            </a:extLst>
          </p:cNvPr>
          <p:cNvSpPr txBox="1">
            <a:spLocks/>
          </p:cNvSpPr>
          <p:nvPr/>
        </p:nvSpPr>
        <p:spPr>
          <a:xfrm>
            <a:off x="9289865" y="1923944"/>
            <a:ext cx="2397388" cy="527932"/>
          </a:xfrm>
          <a:prstGeom prst="rect">
            <a:avLst/>
          </a:prstGeom>
        </p:spPr>
        <p:txBody>
          <a:bodyPr vert="horz" lIns="104140" tIns="52070" rIns="104140" bIns="52070" rtlCol="0">
            <a:norm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solidFill>
                  <a:srgbClr val="FFFFFF"/>
                </a:solidFill>
                <a:latin typeface="Verdana" panose="020B0604030504040204" pitchFamily="34" charset="0"/>
                <a:ea typeface="Verdana" panose="020B0604030504040204" pitchFamily="34" charset="0"/>
              </a:rPr>
              <a:t>Stability</a:t>
            </a:r>
          </a:p>
        </p:txBody>
      </p:sp>
      <p:sp>
        <p:nvSpPr>
          <p:cNvPr id="13" name="Content Placeholder 2">
            <a:extLst>
              <a:ext uri="{FF2B5EF4-FFF2-40B4-BE49-F238E27FC236}">
                <a16:creationId xmlns:a16="http://schemas.microsoft.com/office/drawing/2014/main" id="{28954364-F0DE-6DF1-5C71-36ACCB31C707}"/>
              </a:ext>
            </a:extLst>
          </p:cNvPr>
          <p:cNvSpPr txBox="1">
            <a:spLocks/>
          </p:cNvSpPr>
          <p:nvPr/>
        </p:nvSpPr>
        <p:spPr>
          <a:xfrm>
            <a:off x="5773602" y="2731681"/>
            <a:ext cx="2671581" cy="4845403"/>
          </a:xfrm>
          <a:prstGeom prst="rect">
            <a:avLst/>
          </a:prstGeom>
        </p:spPr>
        <p:txBody>
          <a:bodyPr vert="horz" lIns="104140" tIns="52070" rIns="104140" bIns="52070" rtlCol="0">
            <a:normAutofit lnSpcReduction="10000"/>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Digging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Adding soil</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Planting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Harvesting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Watering plants</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Installing plant supports</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Lifting materials</a:t>
            </a:r>
          </a:p>
          <a:p>
            <a:pPr lvl="0">
              <a:buClr>
                <a:srgbClr val="309C8A"/>
              </a:buClr>
              <a:buFont typeface="Wingdings" panose="05000000000000000000" pitchFamily="2" charset="2"/>
              <a:buChar char="§"/>
            </a:pPr>
            <a:endParaRPr lang="en-US" b="0">
              <a:solidFill>
                <a:schemeClr val="tx2"/>
              </a:solidFill>
              <a:latin typeface="Verdana" panose="020B0604030504040204" pitchFamily="34" charset="0"/>
              <a:ea typeface="Verdana" panose="020B0604030504040204" pitchFamily="34" charset="0"/>
            </a:endParaRPr>
          </a:p>
        </p:txBody>
      </p:sp>
      <p:sp>
        <p:nvSpPr>
          <p:cNvPr id="17" name="Content Placeholder 2">
            <a:extLst>
              <a:ext uri="{FF2B5EF4-FFF2-40B4-BE49-F238E27FC236}">
                <a16:creationId xmlns:a16="http://schemas.microsoft.com/office/drawing/2014/main" id="{4CBF628E-1CF1-7E71-7D90-4F133B23764D}"/>
              </a:ext>
            </a:extLst>
          </p:cNvPr>
          <p:cNvSpPr txBox="1">
            <a:spLocks/>
          </p:cNvSpPr>
          <p:nvPr/>
        </p:nvSpPr>
        <p:spPr>
          <a:xfrm>
            <a:off x="9735389" y="2731681"/>
            <a:ext cx="2671581" cy="4845403"/>
          </a:xfrm>
          <a:prstGeom prst="rect">
            <a:avLst/>
          </a:prstGeom>
        </p:spPr>
        <p:txBody>
          <a:bodyPr vert="horz" lIns="104140" tIns="52070" rIns="104140" bIns="52070" rtlCol="0">
            <a:normAutofit/>
          </a:bodyPr>
          <a:lstStyle>
            <a:lvl1pPr marL="347663" indent="-347663" algn="l" defTabSz="914400" rtl="0" eaLnBrk="1" latinLnBrk="0" hangingPunct="1">
              <a:lnSpc>
                <a:spcPct val="90000"/>
              </a:lnSpc>
              <a:spcBef>
                <a:spcPts val="1000"/>
              </a:spcBef>
              <a:buClr>
                <a:srgbClr val="6660A6"/>
              </a:buClr>
              <a:buSzPct val="80000"/>
              <a:buFont typeface="Monotype Sorts" panose="01010601010101010101" pitchFamily="2" charset="2"/>
              <a:buChar char="n"/>
              <a:tabLst>
                <a:tab pos="347663" algn="l"/>
              </a:tabLst>
              <a:defRPr sz="2800" b="1" kern="1200">
                <a:solidFill>
                  <a:schemeClr val="tx1"/>
                </a:solidFill>
                <a:latin typeface="+mn-lt"/>
                <a:ea typeface="+mn-ea"/>
                <a:cs typeface="+mn-cs"/>
              </a:defRPr>
            </a:lvl1pPr>
            <a:lvl2pPr marL="739775" indent="-282575" algn="l" defTabSz="914400" rtl="0" eaLnBrk="1" latinLnBrk="0" hangingPunct="1">
              <a:lnSpc>
                <a:spcPct val="90000"/>
              </a:lnSpc>
              <a:spcBef>
                <a:spcPts val="500"/>
              </a:spcBef>
              <a:buClr>
                <a:srgbClr val="F05A66"/>
              </a:buClr>
              <a:buSzPct val="80000"/>
              <a:buFont typeface="Symbol" panose="05050102010706020507" pitchFamily="18" charset="2"/>
              <a:buChar char="¾"/>
              <a:tabLst>
                <a:tab pos="682625" algn="l"/>
              </a:tabLst>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2000" kern="1200">
                <a:solidFill>
                  <a:schemeClr val="tx1"/>
                </a:solidFill>
                <a:latin typeface="+mn-lt"/>
                <a:ea typeface="+mn-ea"/>
                <a:cs typeface="+mn-cs"/>
              </a:defRPr>
            </a:lvl3pPr>
            <a:lvl4pPr marL="14351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6660A6"/>
              </a:buClr>
              <a:buSzPct val="80000"/>
              <a:buFont typeface="Monotype Sorts" panose="01010601010101010101" pitchFamily="2" charset="2"/>
              <a:buChar char="n"/>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Turning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Twisting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Bending</a:t>
            </a:r>
          </a:p>
          <a:p>
            <a:pPr lvl="0">
              <a:buClr>
                <a:srgbClr val="309C8A"/>
              </a:buClr>
              <a:buFont typeface="Wingdings" panose="05000000000000000000" pitchFamily="2" charset="2"/>
              <a:buChar char="§"/>
            </a:pPr>
            <a:r>
              <a:rPr lang="en-US" b="0">
                <a:solidFill>
                  <a:schemeClr val="tx2"/>
                </a:solidFill>
                <a:latin typeface="Verdana" panose="020B0604030504040204" pitchFamily="34" charset="0"/>
                <a:ea typeface="Verdana" panose="020B0604030504040204" pitchFamily="34" charset="0"/>
              </a:rPr>
              <a:t>Reaching</a:t>
            </a:r>
          </a:p>
        </p:txBody>
      </p:sp>
    </p:spTree>
    <p:extLst>
      <p:ext uri="{BB962C8B-B14F-4D97-AF65-F5344CB8AC3E}">
        <p14:creationId xmlns:p14="http://schemas.microsoft.com/office/powerpoint/2010/main" val="216873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3"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Weeding, Planting, &amp; Watering">
            <a:hlinkClick r:id="" action="ppaction://media"/>
            <a:extLst>
              <a:ext uri="{FF2B5EF4-FFF2-40B4-BE49-F238E27FC236}">
                <a16:creationId xmlns:a16="http://schemas.microsoft.com/office/drawing/2014/main" id="{007D0E8B-31D7-3279-D42B-5630F86C3261}"/>
              </a:ext>
            </a:extLst>
          </p:cNvPr>
          <p:cNvPicPr>
            <a:picLocks noRot="1" noChangeAspect="1"/>
          </p:cNvPicPr>
          <p:nvPr>
            <a:videoFile r:link="rId1"/>
          </p:nvPr>
        </p:nvPicPr>
        <p:blipFill>
          <a:blip r:embed="rId4"/>
          <a:stretch>
            <a:fillRect/>
          </a:stretch>
        </p:blipFill>
        <p:spPr>
          <a:xfrm>
            <a:off x="846931" y="480448"/>
            <a:ext cx="12195184" cy="6890279"/>
          </a:xfrm>
          <a:prstGeom prst="rect">
            <a:avLst/>
          </a:prstGeom>
        </p:spPr>
      </p:pic>
    </p:spTree>
    <p:extLst>
      <p:ext uri="{BB962C8B-B14F-4D97-AF65-F5344CB8AC3E}">
        <p14:creationId xmlns:p14="http://schemas.microsoft.com/office/powerpoint/2010/main" val="26344796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6A1B4-0740-8BD2-FE1D-531F061F5462}"/>
              </a:ext>
            </a:extLst>
          </p:cNvPr>
          <p:cNvSpPr>
            <a:spLocks noGrp="1"/>
          </p:cNvSpPr>
          <p:nvPr>
            <p:ph type="ctrTitle" idx="4294967295"/>
          </p:nvPr>
        </p:nvSpPr>
        <p:spPr>
          <a:xfrm>
            <a:off x="1254034" y="585216"/>
            <a:ext cx="11674630" cy="762000"/>
          </a:xfrm>
        </p:spPr>
        <p:txBody>
          <a:bodyPr/>
          <a:lstStyle/>
          <a:p>
            <a:r>
              <a:rPr lang="en-US"/>
              <a:t>Infants in the Garden</a:t>
            </a:r>
          </a:p>
        </p:txBody>
      </p:sp>
      <p:sp>
        <p:nvSpPr>
          <p:cNvPr id="3" name="Subtitle 2">
            <a:extLst>
              <a:ext uri="{FF2B5EF4-FFF2-40B4-BE49-F238E27FC236}">
                <a16:creationId xmlns:a16="http://schemas.microsoft.com/office/drawing/2014/main" id="{72F199B2-9D08-12F8-6812-869F9F3634E3}"/>
              </a:ext>
            </a:extLst>
          </p:cNvPr>
          <p:cNvSpPr>
            <a:spLocks noGrp="1"/>
          </p:cNvSpPr>
          <p:nvPr>
            <p:ph type="subTitle" idx="4294967295"/>
          </p:nvPr>
        </p:nvSpPr>
        <p:spPr>
          <a:xfrm>
            <a:off x="1254034" y="2252133"/>
            <a:ext cx="11977688" cy="4492202"/>
          </a:xfrm>
        </p:spPr>
        <p:txBody>
          <a:bodyPr/>
          <a:lstStyle/>
          <a:p>
            <a:pPr marL="457200" indent="-457200">
              <a:lnSpc>
                <a:spcPct val="150000"/>
              </a:lnSpc>
              <a:spcBef>
                <a:spcPts val="0"/>
              </a:spcBef>
              <a:buFont typeface="Arial" panose="020B0604020202020204" pitchFamily="34" charset="0"/>
              <a:buChar char="•"/>
            </a:pPr>
            <a:r>
              <a:rPr lang="en-US" sz="2800"/>
              <a:t>Tummy Time</a:t>
            </a:r>
          </a:p>
          <a:p>
            <a:pPr marL="457200" indent="-457200">
              <a:lnSpc>
                <a:spcPct val="150000"/>
              </a:lnSpc>
              <a:spcBef>
                <a:spcPts val="0"/>
              </a:spcBef>
              <a:buFont typeface="Arial" panose="020B0604020202020204" pitchFamily="34" charset="0"/>
              <a:buChar char="•"/>
            </a:pPr>
            <a:r>
              <a:rPr lang="en-US" sz="2800"/>
              <a:t>Opportunities to roll and crawl</a:t>
            </a:r>
          </a:p>
          <a:p>
            <a:pPr marL="457200" indent="-457200">
              <a:lnSpc>
                <a:spcPct val="150000"/>
              </a:lnSpc>
              <a:spcBef>
                <a:spcPts val="0"/>
              </a:spcBef>
              <a:buFont typeface="Arial" panose="020B0604020202020204" pitchFamily="34" charset="0"/>
              <a:buChar char="•"/>
            </a:pPr>
            <a:r>
              <a:rPr lang="en-US" sz="2800"/>
              <a:t>Bubble play</a:t>
            </a:r>
          </a:p>
          <a:p>
            <a:pPr marL="457200" indent="-457200">
              <a:lnSpc>
                <a:spcPct val="150000"/>
              </a:lnSpc>
              <a:spcBef>
                <a:spcPts val="0"/>
              </a:spcBef>
              <a:buFont typeface="Arial" panose="020B0604020202020204" pitchFamily="34" charset="0"/>
              <a:buChar char="•"/>
            </a:pPr>
            <a:r>
              <a:rPr lang="en-US" sz="2800"/>
              <a:t>Sitting on the grass, with support if needed</a:t>
            </a:r>
          </a:p>
          <a:p>
            <a:pPr marL="457200" indent="-457200">
              <a:lnSpc>
                <a:spcPct val="150000"/>
              </a:lnSpc>
              <a:spcBef>
                <a:spcPts val="0"/>
              </a:spcBef>
              <a:buFont typeface="Arial" panose="020B0604020202020204" pitchFamily="34" charset="0"/>
              <a:buChar char="•"/>
            </a:pPr>
            <a:r>
              <a:rPr lang="en-US" sz="2800"/>
              <a:t>Opportunities for reaching and grasping </a:t>
            </a:r>
          </a:p>
          <a:p>
            <a:pPr marL="457200" indent="-457200">
              <a:lnSpc>
                <a:spcPct val="150000"/>
              </a:lnSpc>
              <a:spcBef>
                <a:spcPts val="0"/>
              </a:spcBef>
              <a:buFont typeface="Arial" panose="020B0604020202020204" pitchFamily="34" charset="0"/>
              <a:buChar char="•"/>
            </a:pPr>
            <a:r>
              <a:rPr lang="en-US" sz="2800"/>
              <a:t>Sensory exploration of natural objects</a:t>
            </a:r>
          </a:p>
          <a:p>
            <a:pPr marL="457200" indent="-457200">
              <a:lnSpc>
                <a:spcPct val="150000"/>
              </a:lnSpc>
              <a:spcBef>
                <a:spcPts val="0"/>
              </a:spcBef>
              <a:buFont typeface="Arial" panose="020B0604020202020204" pitchFamily="34" charset="0"/>
              <a:buChar char="•"/>
            </a:pPr>
            <a:r>
              <a:rPr lang="en-US" sz="2800"/>
              <a:t>Water play</a:t>
            </a:r>
          </a:p>
          <a:p>
            <a:endParaRPr lang="en-US"/>
          </a:p>
        </p:txBody>
      </p:sp>
      <p:pic>
        <p:nvPicPr>
          <p:cNvPr id="7" name="Picture 6">
            <a:extLst>
              <a:ext uri="{FF2B5EF4-FFF2-40B4-BE49-F238E27FC236}">
                <a16:creationId xmlns:a16="http://schemas.microsoft.com/office/drawing/2014/main" id="{CD2A8702-B9B6-505F-3D63-648E933772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92631" y="3878580"/>
            <a:ext cx="2621280" cy="3931920"/>
          </a:xfrm>
          <a:prstGeom prst="rect">
            <a:avLst/>
          </a:prstGeom>
        </p:spPr>
      </p:pic>
      <p:pic>
        <p:nvPicPr>
          <p:cNvPr id="9" name="Picture 8">
            <a:extLst>
              <a:ext uri="{FF2B5EF4-FFF2-40B4-BE49-F238E27FC236}">
                <a16:creationId xmlns:a16="http://schemas.microsoft.com/office/drawing/2014/main" id="{3766EAE6-0484-7ED2-E6EC-99A790E6DB7E}"/>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323897" y="0"/>
            <a:ext cx="2549498" cy="3886200"/>
          </a:xfrm>
          <a:prstGeom prst="rect">
            <a:avLst/>
          </a:prstGeom>
        </p:spPr>
      </p:pic>
    </p:spTree>
    <p:extLst>
      <p:ext uri="{BB962C8B-B14F-4D97-AF65-F5344CB8AC3E}">
        <p14:creationId xmlns:p14="http://schemas.microsoft.com/office/powerpoint/2010/main" val="395770698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FB65DA14-8A01-0B0D-2453-8F016C87D303}"/>
              </a:ext>
            </a:extLst>
          </p:cNvPr>
          <p:cNvSpPr>
            <a:spLocks noGrp="1"/>
          </p:cNvSpPr>
          <p:nvPr>
            <p:ph type="subTitle" idx="1"/>
          </p:nvPr>
        </p:nvSpPr>
        <p:spPr>
          <a:xfrm>
            <a:off x="954655" y="1625600"/>
            <a:ext cx="7163284" cy="5198625"/>
          </a:xfrm>
        </p:spPr>
        <p:txBody>
          <a:bodyPr/>
          <a:lstStyle/>
          <a:p>
            <a:pPr marL="342900" indent="-342900">
              <a:lnSpc>
                <a:spcPct val="100000"/>
              </a:lnSpc>
              <a:spcBef>
                <a:spcPts val="0"/>
              </a:spcBef>
              <a:buFont typeface="Arial" panose="020B0604020202020204" pitchFamily="34" charset="0"/>
              <a:buChar char="•"/>
            </a:pPr>
            <a:r>
              <a:rPr lang="en-US" sz="2800"/>
              <a:t>Provide shovels, cups, and scoops to practice digging in earth play areas</a:t>
            </a:r>
          </a:p>
          <a:p>
            <a:pPr marL="342900" indent="-342900">
              <a:lnSpc>
                <a:spcPct val="100000"/>
              </a:lnSpc>
              <a:spcBef>
                <a:spcPts val="0"/>
              </a:spcBef>
              <a:buFont typeface="Arial" panose="020B0604020202020204" pitchFamily="34" charset="0"/>
              <a:buChar char="•"/>
            </a:pPr>
            <a:endParaRPr lang="en-US" sz="2800"/>
          </a:p>
          <a:p>
            <a:pPr marL="342900" indent="-342900">
              <a:lnSpc>
                <a:spcPct val="100000"/>
              </a:lnSpc>
              <a:spcBef>
                <a:spcPts val="0"/>
              </a:spcBef>
              <a:buFont typeface="Arial" panose="020B0604020202020204" pitchFamily="34" charset="0"/>
              <a:buChar char="•"/>
            </a:pPr>
            <a:r>
              <a:rPr lang="en-US" sz="2800"/>
              <a:t>Scoop soil, sand, or water and pour it out</a:t>
            </a:r>
          </a:p>
          <a:p>
            <a:pPr marL="342900" indent="-342900">
              <a:lnSpc>
                <a:spcPct val="100000"/>
              </a:lnSpc>
              <a:spcBef>
                <a:spcPts val="0"/>
              </a:spcBef>
              <a:buFont typeface="Arial" panose="020B0604020202020204" pitchFamily="34" charset="0"/>
              <a:buChar char="•"/>
            </a:pPr>
            <a:endParaRPr lang="en-US" sz="2800"/>
          </a:p>
          <a:p>
            <a:pPr marL="342900" indent="-342900">
              <a:lnSpc>
                <a:spcPct val="100000"/>
              </a:lnSpc>
              <a:spcBef>
                <a:spcPts val="0"/>
              </a:spcBef>
              <a:buFont typeface="Arial" panose="020B0604020202020204" pitchFamily="34" charset="0"/>
              <a:buChar char="•"/>
            </a:pPr>
            <a:r>
              <a:rPr lang="en-US" sz="2800"/>
              <a:t>Squat and practice covering pretend seeds </a:t>
            </a:r>
          </a:p>
          <a:p>
            <a:pPr marL="342900" indent="-342900">
              <a:lnSpc>
                <a:spcPct val="100000"/>
              </a:lnSpc>
              <a:spcBef>
                <a:spcPts val="0"/>
              </a:spcBef>
              <a:buFont typeface="Arial" panose="020B0604020202020204" pitchFamily="34" charset="0"/>
              <a:buChar char="•"/>
            </a:pPr>
            <a:endParaRPr lang="en-US" sz="2800"/>
          </a:p>
          <a:p>
            <a:pPr marL="342900" indent="-342900">
              <a:lnSpc>
                <a:spcPct val="100000"/>
              </a:lnSpc>
              <a:spcBef>
                <a:spcPts val="0"/>
              </a:spcBef>
              <a:buFont typeface="Arial" panose="020B0604020202020204" pitchFamily="34" charset="0"/>
              <a:buChar char="•"/>
            </a:pPr>
            <a:r>
              <a:rPr lang="en-US" sz="2800"/>
              <a:t>Control a watering can and gently water the soil around plants </a:t>
            </a:r>
          </a:p>
        </p:txBody>
      </p:sp>
      <p:sp>
        <p:nvSpPr>
          <p:cNvPr id="2" name="Title 1">
            <a:extLst>
              <a:ext uri="{FF2B5EF4-FFF2-40B4-BE49-F238E27FC236}">
                <a16:creationId xmlns:a16="http://schemas.microsoft.com/office/drawing/2014/main" id="{3A8A5A6A-846F-CE1E-CC48-3C7560272BB0}"/>
              </a:ext>
            </a:extLst>
          </p:cNvPr>
          <p:cNvSpPr>
            <a:spLocks noGrp="1"/>
          </p:cNvSpPr>
          <p:nvPr>
            <p:ph type="title"/>
          </p:nvPr>
        </p:nvSpPr>
        <p:spPr/>
        <p:txBody>
          <a:bodyPr/>
          <a:lstStyle/>
          <a:p>
            <a:r>
              <a:rPr lang="en-US"/>
              <a:t>Toddlers in the Garden</a:t>
            </a:r>
          </a:p>
        </p:txBody>
      </p:sp>
      <p:pic>
        <p:nvPicPr>
          <p:cNvPr id="5" name="Picture 4" descr="Child watering a plant">
            <a:extLst>
              <a:ext uri="{FF2B5EF4-FFF2-40B4-BE49-F238E27FC236}">
                <a16:creationId xmlns:a16="http://schemas.microsoft.com/office/drawing/2014/main" id="{B0465D09-7E09-3D7A-30D3-357376CA1B78}"/>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209314" y="1019035"/>
            <a:ext cx="4676549" cy="6098552"/>
          </a:xfrm>
          <a:prstGeom prst="rect">
            <a:avLst/>
          </a:prstGeom>
        </p:spPr>
      </p:pic>
    </p:spTree>
    <p:extLst>
      <p:ext uri="{BB962C8B-B14F-4D97-AF65-F5344CB8AC3E}">
        <p14:creationId xmlns:p14="http://schemas.microsoft.com/office/powerpoint/2010/main" val="2914458401"/>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A8B8F-622E-88C4-0690-F1AF9B9D9B04}"/>
              </a:ext>
            </a:extLst>
          </p:cNvPr>
          <p:cNvSpPr>
            <a:spLocks noGrp="1"/>
          </p:cNvSpPr>
          <p:nvPr>
            <p:ph type="title"/>
          </p:nvPr>
        </p:nvSpPr>
        <p:spPr/>
        <p:txBody>
          <a:bodyPr/>
          <a:lstStyle/>
          <a:p>
            <a:r>
              <a:rPr lang="en-US"/>
              <a:t>Preschool Garden Games and Activities</a:t>
            </a:r>
          </a:p>
        </p:txBody>
      </p:sp>
    </p:spTree>
    <p:extLst>
      <p:ext uri="{BB962C8B-B14F-4D97-AF65-F5344CB8AC3E}">
        <p14:creationId xmlns:p14="http://schemas.microsoft.com/office/powerpoint/2010/main" val="171730248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2547BA8-0A4E-E4A1-838C-37E7887B8B2B}"/>
              </a:ext>
            </a:extLst>
          </p:cNvPr>
          <p:cNvSpPr>
            <a:spLocks noGrp="1"/>
          </p:cNvSpPr>
          <p:nvPr>
            <p:ph type="subTitle" idx="1"/>
          </p:nvPr>
        </p:nvSpPr>
        <p:spPr>
          <a:xfrm>
            <a:off x="954652" y="1666128"/>
            <a:ext cx="7165846" cy="4778618"/>
          </a:xfrm>
        </p:spPr>
        <p:txBody>
          <a:bodyPr/>
          <a:lstStyle/>
          <a:p>
            <a:r>
              <a:rPr lang="en-US" sz="2400" b="1"/>
              <a:t>Fundamental Movement Skills</a:t>
            </a:r>
          </a:p>
          <a:p>
            <a:r>
              <a:rPr lang="en-US" sz="2400"/>
              <a:t>Receiving and passing an object</a:t>
            </a:r>
          </a:p>
          <a:p>
            <a:endParaRPr lang="en-US" sz="2400" b="1"/>
          </a:p>
          <a:p>
            <a:r>
              <a:rPr lang="en-US" sz="2400" b="1"/>
              <a:t>Other skills</a:t>
            </a:r>
          </a:p>
          <a:p>
            <a:r>
              <a:rPr lang="en-US" sz="2400"/>
              <a:t>Eye-hand coordination</a:t>
            </a:r>
          </a:p>
          <a:p>
            <a:r>
              <a:rPr lang="en-US" sz="2400"/>
              <a:t>Attention</a:t>
            </a:r>
          </a:p>
          <a:p>
            <a:endParaRPr lang="en-US" sz="2400" b="1"/>
          </a:p>
          <a:p>
            <a:r>
              <a:rPr lang="en-US" sz="2400" b="1"/>
              <a:t>Variations</a:t>
            </a:r>
          </a:p>
          <a:p>
            <a:pPr marL="342900" indent="-342900">
              <a:buFont typeface="Arial" panose="020B0604020202020204" pitchFamily="34" charset="0"/>
              <a:buChar char="•"/>
            </a:pPr>
            <a:r>
              <a:rPr lang="en-US" sz="2400"/>
              <a:t>Add a second potato</a:t>
            </a:r>
          </a:p>
          <a:p>
            <a:pPr marL="342900" indent="-342900">
              <a:buFont typeface="Arial" panose="020B0604020202020204" pitchFamily="34" charset="0"/>
              <a:buChar char="•"/>
            </a:pPr>
            <a:r>
              <a:rPr lang="en-US" sz="2400"/>
              <a:t>Roll or toss the potato instead of passing</a:t>
            </a:r>
          </a:p>
          <a:p>
            <a:pPr marL="342900" indent="-342900">
              <a:lnSpc>
                <a:spcPct val="100000"/>
              </a:lnSpc>
              <a:buFont typeface="Arial" panose="020B0604020202020204" pitchFamily="34" charset="0"/>
              <a:buChar char="•"/>
            </a:pPr>
            <a:r>
              <a:rPr lang="en-US" sz="2400"/>
              <a:t>Children sing a song as the potato passes, an adult claps randomly to stop the game</a:t>
            </a:r>
          </a:p>
        </p:txBody>
      </p:sp>
      <p:sp>
        <p:nvSpPr>
          <p:cNvPr id="3" name="Title 2">
            <a:extLst>
              <a:ext uri="{FF2B5EF4-FFF2-40B4-BE49-F238E27FC236}">
                <a16:creationId xmlns:a16="http://schemas.microsoft.com/office/drawing/2014/main" id="{917D9753-69D3-ACBA-F0CC-FA88A6881051}"/>
              </a:ext>
            </a:extLst>
          </p:cNvPr>
          <p:cNvSpPr>
            <a:spLocks noGrp="1"/>
          </p:cNvSpPr>
          <p:nvPr>
            <p:ph type="title"/>
          </p:nvPr>
        </p:nvSpPr>
        <p:spPr/>
        <p:txBody>
          <a:bodyPr/>
          <a:lstStyle/>
          <a:p>
            <a:r>
              <a:rPr lang="en-US"/>
              <a:t>Hot Potato, Hot Potato</a:t>
            </a:r>
          </a:p>
        </p:txBody>
      </p:sp>
      <p:pic>
        <p:nvPicPr>
          <p:cNvPr id="6" name="Picture 5" descr="Basket of potatoes on the ground">
            <a:extLst>
              <a:ext uri="{FF2B5EF4-FFF2-40B4-BE49-F238E27FC236}">
                <a16:creationId xmlns:a16="http://schemas.microsoft.com/office/drawing/2014/main" id="{E749B616-B904-586E-A378-4CBBFFC5457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850977" y="1365755"/>
            <a:ext cx="4187955" cy="5078991"/>
          </a:xfrm>
          <a:prstGeom prst="rect">
            <a:avLst/>
          </a:prstGeom>
        </p:spPr>
      </p:pic>
    </p:spTree>
    <p:extLst>
      <p:ext uri="{BB962C8B-B14F-4D97-AF65-F5344CB8AC3E}">
        <p14:creationId xmlns:p14="http://schemas.microsoft.com/office/powerpoint/2010/main" val="3413529429"/>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08334-9154-0723-1A61-FD31E41DE65C}"/>
            </a:ext>
          </a:extLst>
        </p:cNvPr>
        <p:cNvGrpSpPr/>
        <p:nvPr/>
      </p:nvGrpSpPr>
      <p:grpSpPr>
        <a:xfrm>
          <a:off x="0" y="0"/>
          <a:ext cx="0" cy="0"/>
          <a:chOff x="0" y="0"/>
          <a:chExt cx="0" cy="0"/>
        </a:xfrm>
      </p:grpSpPr>
      <p:sp>
        <p:nvSpPr>
          <p:cNvPr id="2" name="Subtitle 1">
            <a:extLst>
              <a:ext uri="{FF2B5EF4-FFF2-40B4-BE49-F238E27FC236}">
                <a16:creationId xmlns:a16="http://schemas.microsoft.com/office/drawing/2014/main" id="{2875B23E-6AE5-2AAC-30D0-55DF93618312}"/>
              </a:ext>
            </a:extLst>
          </p:cNvPr>
          <p:cNvSpPr>
            <a:spLocks noGrp="1"/>
          </p:cNvSpPr>
          <p:nvPr>
            <p:ph type="subTitle" idx="1"/>
          </p:nvPr>
        </p:nvSpPr>
        <p:spPr>
          <a:xfrm>
            <a:off x="985070" y="2273301"/>
            <a:ext cx="5957861" cy="4550924"/>
          </a:xfrm>
        </p:spPr>
        <p:txBody>
          <a:bodyPr/>
          <a:lstStyle/>
          <a:p>
            <a:r>
              <a:rPr lang="en-US" sz="2400" b="1"/>
              <a:t>Fundamental Movement Skills</a:t>
            </a:r>
          </a:p>
          <a:p>
            <a:r>
              <a:rPr lang="en-US" sz="2400"/>
              <a:t>Various locomotor skills </a:t>
            </a:r>
          </a:p>
          <a:p>
            <a:r>
              <a:rPr lang="en-US" sz="2400"/>
              <a:t>Balance skills (when stopped)</a:t>
            </a:r>
          </a:p>
          <a:p>
            <a:endParaRPr lang="en-US" sz="2400"/>
          </a:p>
          <a:p>
            <a:r>
              <a:rPr lang="en-US" sz="2400" b="1"/>
              <a:t>Other Skills</a:t>
            </a:r>
          </a:p>
          <a:p>
            <a:r>
              <a:rPr lang="en-US" sz="2400"/>
              <a:t>Listening</a:t>
            </a:r>
          </a:p>
          <a:p>
            <a:r>
              <a:rPr lang="en-US" sz="2400"/>
              <a:t>Movement control and coordination</a:t>
            </a:r>
          </a:p>
          <a:p>
            <a:r>
              <a:rPr lang="en-US" sz="2400"/>
              <a:t>Self-regulation</a:t>
            </a:r>
          </a:p>
        </p:txBody>
      </p:sp>
      <p:sp>
        <p:nvSpPr>
          <p:cNvPr id="3" name="Title 2">
            <a:extLst>
              <a:ext uri="{FF2B5EF4-FFF2-40B4-BE49-F238E27FC236}">
                <a16:creationId xmlns:a16="http://schemas.microsoft.com/office/drawing/2014/main" id="{E201B501-C573-BA3C-9BDA-831E3756521C}"/>
              </a:ext>
            </a:extLst>
          </p:cNvPr>
          <p:cNvSpPr>
            <a:spLocks noGrp="1"/>
          </p:cNvSpPr>
          <p:nvPr>
            <p:ph type="title"/>
          </p:nvPr>
        </p:nvSpPr>
        <p:spPr/>
        <p:txBody>
          <a:bodyPr/>
          <a:lstStyle/>
          <a:p>
            <a:r>
              <a:rPr lang="en-US"/>
              <a:t>Red Apple, Yellow Apple, Green Apple</a:t>
            </a:r>
          </a:p>
        </p:txBody>
      </p:sp>
      <p:sp>
        <p:nvSpPr>
          <p:cNvPr id="8" name="TextBox 7">
            <a:extLst>
              <a:ext uri="{FF2B5EF4-FFF2-40B4-BE49-F238E27FC236}">
                <a16:creationId xmlns:a16="http://schemas.microsoft.com/office/drawing/2014/main" id="{704B3C28-CB5D-8A8A-6BA9-A92307D6D803}"/>
              </a:ext>
            </a:extLst>
          </p:cNvPr>
          <p:cNvSpPr txBox="1"/>
          <p:nvPr/>
        </p:nvSpPr>
        <p:spPr>
          <a:xfrm>
            <a:off x="954654" y="6454893"/>
            <a:ext cx="6688339" cy="369332"/>
          </a:xfrm>
          <a:prstGeom prst="rect">
            <a:avLst/>
          </a:prstGeom>
          <a:noFill/>
        </p:spPr>
        <p:txBody>
          <a:bodyPr wrap="square">
            <a:spAutoFit/>
          </a:bodyPr>
          <a:lstStyle/>
          <a:p>
            <a:r>
              <a:rPr lang="en-US">
                <a:solidFill>
                  <a:schemeClr val="tx2"/>
                </a:solidFill>
                <a:latin typeface="Verdana" panose="020B0604030504040204" pitchFamily="34" charset="0"/>
                <a:ea typeface="Verdana" panose="020B0604030504040204" pitchFamily="34" charset="0"/>
              </a:rPr>
              <a:t>https://sites.google.com/asu.edu/sageasu/home</a:t>
            </a:r>
          </a:p>
        </p:txBody>
      </p:sp>
      <p:pic>
        <p:nvPicPr>
          <p:cNvPr id="7" name="Picture 6" descr="A group of apples on a table&#10;&#10;AI-generated content may be incorrect.">
            <a:extLst>
              <a:ext uri="{FF2B5EF4-FFF2-40B4-BE49-F238E27FC236}">
                <a16:creationId xmlns:a16="http://schemas.microsoft.com/office/drawing/2014/main" id="{47E73D4E-0E2B-BA48-4989-68108A444FDE}"/>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7642993" y="2050052"/>
            <a:ext cx="5492830" cy="3710396"/>
          </a:xfrm>
          <a:prstGeom prst="rect">
            <a:avLst/>
          </a:prstGeom>
        </p:spPr>
      </p:pic>
    </p:spTree>
    <p:extLst>
      <p:ext uri="{BB962C8B-B14F-4D97-AF65-F5344CB8AC3E}">
        <p14:creationId xmlns:p14="http://schemas.microsoft.com/office/powerpoint/2010/main" val="278015651"/>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6CB198E-DBA1-B6C6-70B6-C7C676D84A66}"/>
              </a:ext>
            </a:extLst>
          </p:cNvPr>
          <p:cNvSpPr>
            <a:spLocks noGrp="1"/>
          </p:cNvSpPr>
          <p:nvPr>
            <p:ph type="subTitle" idx="1"/>
          </p:nvPr>
        </p:nvSpPr>
        <p:spPr>
          <a:xfrm>
            <a:off x="1316737" y="1562100"/>
            <a:ext cx="5257799" cy="5182617"/>
          </a:xfrm>
        </p:spPr>
        <p:txBody>
          <a:bodyPr/>
          <a:lstStyle/>
          <a:p>
            <a:pPr>
              <a:lnSpc>
                <a:spcPct val="100000"/>
              </a:lnSpc>
            </a:pPr>
            <a:r>
              <a:rPr lang="en-US" sz="2400"/>
              <a:t>Played like ‘Simon Says’ with movements used in the garden, for example:</a:t>
            </a:r>
          </a:p>
          <a:p>
            <a:pPr marL="342900" indent="-342900">
              <a:lnSpc>
                <a:spcPct val="100000"/>
              </a:lnSpc>
              <a:buFont typeface="Arial" panose="020B0604020202020204" pitchFamily="34" charset="0"/>
              <a:buChar char="•"/>
            </a:pPr>
            <a:r>
              <a:rPr lang="en-US" sz="2400"/>
              <a:t>Dig a hole for a new plant</a:t>
            </a:r>
          </a:p>
          <a:p>
            <a:pPr marL="342900" indent="-342900">
              <a:lnSpc>
                <a:spcPct val="100000"/>
              </a:lnSpc>
              <a:buFont typeface="Arial" panose="020B0604020202020204" pitchFamily="34" charset="0"/>
              <a:buChar char="•"/>
            </a:pPr>
            <a:r>
              <a:rPr lang="en-US" sz="2400"/>
              <a:t>Bury a seed</a:t>
            </a:r>
          </a:p>
          <a:p>
            <a:pPr marL="342900" indent="-342900">
              <a:lnSpc>
                <a:spcPct val="100000"/>
              </a:lnSpc>
              <a:buFont typeface="Arial" panose="020B0604020202020204" pitchFamily="34" charset="0"/>
              <a:buChar char="•"/>
            </a:pPr>
            <a:r>
              <a:rPr lang="en-US" sz="2400"/>
              <a:t>Rake up leaves</a:t>
            </a:r>
          </a:p>
          <a:p>
            <a:pPr marL="342900" indent="-342900">
              <a:lnSpc>
                <a:spcPct val="100000"/>
              </a:lnSpc>
              <a:buFont typeface="Arial" panose="020B0604020202020204" pitchFamily="34" charset="0"/>
              <a:buChar char="•"/>
            </a:pPr>
            <a:r>
              <a:rPr lang="en-US" sz="2400"/>
              <a:t>Water the seedlings</a:t>
            </a:r>
          </a:p>
          <a:p>
            <a:pPr marL="342900" indent="-342900">
              <a:lnSpc>
                <a:spcPct val="100000"/>
              </a:lnSpc>
              <a:buFont typeface="Arial" panose="020B0604020202020204" pitchFamily="34" charset="0"/>
              <a:buChar char="•"/>
            </a:pPr>
            <a:r>
              <a:rPr lang="en-US" sz="2400"/>
              <a:t>Push a wheelbarrow</a:t>
            </a:r>
          </a:p>
          <a:p>
            <a:pPr marL="342900" indent="-342900">
              <a:lnSpc>
                <a:spcPct val="100000"/>
              </a:lnSpc>
              <a:buFont typeface="Arial" panose="020B0604020202020204" pitchFamily="34" charset="0"/>
              <a:buChar char="•"/>
            </a:pPr>
            <a:r>
              <a:rPr lang="en-US" sz="2400"/>
              <a:t>Harvest carrots</a:t>
            </a:r>
          </a:p>
          <a:p>
            <a:pPr marL="342900" indent="-342900">
              <a:lnSpc>
                <a:spcPct val="100000"/>
              </a:lnSpc>
              <a:buFont typeface="Arial" panose="020B0604020202020204" pitchFamily="34" charset="0"/>
              <a:buChar char="•"/>
            </a:pPr>
            <a:r>
              <a:rPr lang="en-US" sz="2400"/>
              <a:t>Harvest apples</a:t>
            </a:r>
          </a:p>
          <a:p>
            <a:pPr marL="342900" indent="-342900">
              <a:lnSpc>
                <a:spcPct val="100000"/>
              </a:lnSpc>
              <a:buFont typeface="Arial" panose="020B0604020202020204" pitchFamily="34" charset="0"/>
              <a:buChar char="•"/>
            </a:pPr>
            <a:r>
              <a:rPr lang="en-US" sz="2400"/>
              <a:t>Carry a heavy garden hose</a:t>
            </a:r>
          </a:p>
          <a:p>
            <a:pPr marL="342900" indent="-342900">
              <a:buFont typeface="Arial" panose="020B0604020202020204" pitchFamily="34" charset="0"/>
              <a:buChar char="•"/>
            </a:pPr>
            <a:endParaRPr lang="en-US" sz="2400"/>
          </a:p>
        </p:txBody>
      </p:sp>
      <p:sp>
        <p:nvSpPr>
          <p:cNvPr id="3" name="Title 2">
            <a:extLst>
              <a:ext uri="{FF2B5EF4-FFF2-40B4-BE49-F238E27FC236}">
                <a16:creationId xmlns:a16="http://schemas.microsoft.com/office/drawing/2014/main" id="{8A282959-B599-4DE7-3E71-4D3790DB6009}"/>
              </a:ext>
            </a:extLst>
          </p:cNvPr>
          <p:cNvSpPr>
            <a:spLocks noGrp="1"/>
          </p:cNvSpPr>
          <p:nvPr>
            <p:ph type="title"/>
          </p:nvPr>
        </p:nvSpPr>
        <p:spPr>
          <a:xfrm>
            <a:off x="1316736" y="585216"/>
            <a:ext cx="10515600" cy="1160153"/>
          </a:xfrm>
        </p:spPr>
        <p:txBody>
          <a:bodyPr/>
          <a:lstStyle/>
          <a:p>
            <a:r>
              <a:rPr lang="en-US"/>
              <a:t>Gardener Says</a:t>
            </a:r>
          </a:p>
        </p:txBody>
      </p:sp>
      <p:sp>
        <p:nvSpPr>
          <p:cNvPr id="8" name="TextBox 7">
            <a:extLst>
              <a:ext uri="{FF2B5EF4-FFF2-40B4-BE49-F238E27FC236}">
                <a16:creationId xmlns:a16="http://schemas.microsoft.com/office/drawing/2014/main" id="{E80CF5BB-0EDA-1C19-7875-60596D8B4DCA}"/>
              </a:ext>
            </a:extLst>
          </p:cNvPr>
          <p:cNvSpPr txBox="1"/>
          <p:nvPr/>
        </p:nvSpPr>
        <p:spPr>
          <a:xfrm>
            <a:off x="7518974" y="6744717"/>
            <a:ext cx="6101254" cy="369332"/>
          </a:xfrm>
          <a:prstGeom prst="rect">
            <a:avLst/>
          </a:prstGeom>
          <a:noFill/>
        </p:spPr>
        <p:txBody>
          <a:bodyPr wrap="square">
            <a:spAutoFit/>
          </a:bodyPr>
          <a:lstStyle/>
          <a:p>
            <a:r>
              <a:rPr lang="en-US">
                <a:solidFill>
                  <a:schemeClr val="tx2"/>
                </a:solidFill>
                <a:latin typeface="Verdana" panose="020B0604030504040204" pitchFamily="34" charset="0"/>
                <a:ea typeface="Verdana" panose="020B0604030504040204" pitchFamily="34" charset="0"/>
              </a:rPr>
              <a:t>https://sites.google.com/asu.edu/sageasu/home</a:t>
            </a:r>
          </a:p>
        </p:txBody>
      </p:sp>
      <p:pic>
        <p:nvPicPr>
          <p:cNvPr id="5" name="Picture 4" descr="A child digging in the dirt&#10;&#10;AI-generated content may be incorrect.">
            <a:extLst>
              <a:ext uri="{FF2B5EF4-FFF2-40B4-BE49-F238E27FC236}">
                <a16:creationId xmlns:a16="http://schemas.microsoft.com/office/drawing/2014/main" id="{6681E9E8-7F79-CFB1-CC4F-15E41CDE4EFB}"/>
              </a:ext>
            </a:extLst>
          </p:cNvPr>
          <p:cNvPicPr>
            <a:picLocks noChangeAspect="1"/>
          </p:cNvPicPr>
          <p:nvPr/>
        </p:nvPicPr>
        <p:blipFill>
          <a:blip r:embed="rId3" cstate="screen">
            <a:extLst>
              <a:ext uri="{28A0092B-C50C-407E-A947-70E740481C1C}">
                <a14:useLocalDpi xmlns:a14="http://schemas.microsoft.com/office/drawing/2010/main"/>
              </a:ext>
            </a:extLst>
          </a:blip>
          <a:srcRect t="-941"/>
          <a:stretch>
            <a:fillRect/>
          </a:stretch>
        </p:blipFill>
        <p:spPr>
          <a:xfrm>
            <a:off x="7426943" y="881117"/>
            <a:ext cx="5611989" cy="5573776"/>
          </a:xfrm>
          <a:prstGeom prst="rect">
            <a:avLst/>
          </a:prstGeom>
        </p:spPr>
      </p:pic>
    </p:spTree>
    <p:extLst>
      <p:ext uri="{BB962C8B-B14F-4D97-AF65-F5344CB8AC3E}">
        <p14:creationId xmlns:p14="http://schemas.microsoft.com/office/powerpoint/2010/main" val="944312855"/>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BDE7D92-6ABA-0056-88E6-F9AACF196356}"/>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 y="10"/>
            <a:ext cx="13885843" cy="7810490"/>
          </a:xfrm>
          <a:prstGeom prst="rect">
            <a:avLst/>
          </a:prstGeom>
          <a:noFill/>
        </p:spPr>
      </p:pic>
    </p:spTree>
    <p:extLst>
      <p:ext uri="{BB962C8B-B14F-4D97-AF65-F5344CB8AC3E}">
        <p14:creationId xmlns:p14="http://schemas.microsoft.com/office/powerpoint/2010/main" val="1147256005"/>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237C2D9-BA5E-0D1D-4E73-F11153FAA83C}"/>
              </a:ext>
            </a:extLst>
          </p:cNvPr>
          <p:cNvSpPr>
            <a:spLocks noGrp="1"/>
          </p:cNvSpPr>
          <p:nvPr>
            <p:ph type="subTitle" idx="1"/>
          </p:nvPr>
        </p:nvSpPr>
        <p:spPr>
          <a:xfrm>
            <a:off x="954653" y="1745040"/>
            <a:ext cx="11976556" cy="4778618"/>
          </a:xfrm>
        </p:spPr>
        <p:txBody>
          <a:bodyPr/>
          <a:lstStyle/>
          <a:p>
            <a:pPr marL="342900" indent="-342900">
              <a:lnSpc>
                <a:spcPct val="150000"/>
              </a:lnSpc>
              <a:buFont typeface="Arial" panose="020B0604020202020204" pitchFamily="34" charset="0"/>
              <a:buChar char="•"/>
            </a:pPr>
            <a:r>
              <a:rPr lang="en-US" sz="2400" dirty="0"/>
              <a:t>Tree Pose</a:t>
            </a:r>
          </a:p>
          <a:p>
            <a:pPr marL="342900" indent="-342900">
              <a:lnSpc>
                <a:spcPct val="150000"/>
              </a:lnSpc>
              <a:buFont typeface="Arial" panose="020B0604020202020204" pitchFamily="34" charset="0"/>
              <a:buChar char="•"/>
            </a:pPr>
            <a:r>
              <a:rPr lang="en-US" sz="2400" dirty="0"/>
              <a:t>Frog Pose (Yoga Squat)</a:t>
            </a:r>
          </a:p>
          <a:p>
            <a:pPr marL="342900" indent="-342900">
              <a:lnSpc>
                <a:spcPct val="150000"/>
              </a:lnSpc>
              <a:buFont typeface="Arial" panose="020B0604020202020204" pitchFamily="34" charset="0"/>
              <a:buChar char="•"/>
            </a:pPr>
            <a:r>
              <a:rPr lang="en-US" sz="2400" dirty="0"/>
              <a:t>Seed Pose (Child’s Pose)</a:t>
            </a:r>
          </a:p>
          <a:p>
            <a:pPr marL="342900" indent="-342900">
              <a:lnSpc>
                <a:spcPct val="150000"/>
              </a:lnSpc>
              <a:buFont typeface="Arial" panose="020B0604020202020204" pitchFamily="34" charset="0"/>
              <a:buChar char="•"/>
            </a:pPr>
            <a:r>
              <a:rPr lang="en-US" sz="2400" dirty="0"/>
              <a:t>Butterfly Pose</a:t>
            </a:r>
          </a:p>
          <a:p>
            <a:pPr marL="342900" indent="-342900">
              <a:lnSpc>
                <a:spcPct val="150000"/>
              </a:lnSpc>
              <a:buFont typeface="Arial" panose="020B0604020202020204" pitchFamily="34" charset="0"/>
              <a:buChar char="•"/>
            </a:pPr>
            <a:r>
              <a:rPr lang="en-US" sz="2400" dirty="0"/>
              <a:t>Flower Pose</a:t>
            </a:r>
          </a:p>
          <a:p>
            <a:pPr>
              <a:lnSpc>
                <a:spcPct val="150000"/>
              </a:lnSpc>
            </a:pPr>
            <a:endParaRPr lang="en-US" sz="2400" dirty="0"/>
          </a:p>
        </p:txBody>
      </p:sp>
      <p:sp>
        <p:nvSpPr>
          <p:cNvPr id="3" name="Title 2">
            <a:extLst>
              <a:ext uri="{FF2B5EF4-FFF2-40B4-BE49-F238E27FC236}">
                <a16:creationId xmlns:a16="http://schemas.microsoft.com/office/drawing/2014/main" id="{DDDCC208-BBE9-B777-64B3-0A5A878769EF}"/>
              </a:ext>
            </a:extLst>
          </p:cNvPr>
          <p:cNvSpPr>
            <a:spLocks noGrp="1"/>
          </p:cNvSpPr>
          <p:nvPr>
            <p:ph type="title"/>
          </p:nvPr>
        </p:nvSpPr>
        <p:spPr/>
        <p:txBody>
          <a:bodyPr/>
          <a:lstStyle/>
          <a:p>
            <a:r>
              <a:rPr lang="en-US"/>
              <a:t>Garden Yoga</a:t>
            </a:r>
          </a:p>
        </p:txBody>
      </p:sp>
      <p:pic>
        <p:nvPicPr>
          <p:cNvPr id="1028" name="Picture 4">
            <a:extLst>
              <a:ext uri="{FF2B5EF4-FFF2-40B4-BE49-F238E27FC236}">
                <a16:creationId xmlns:a16="http://schemas.microsoft.com/office/drawing/2014/main" id="{94C40008-E468-9160-5D18-1EDEE63A4780}"/>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541899" y="4368410"/>
            <a:ext cx="2389309" cy="2389309"/>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 is for Downward Dog ABC: Yoga ABC Book for Kids Aged 3-5 and Kindergarteners - 26 Simple Yoga Poses for Every Letter of the Alphabet (BONUS: Illustrated Sun Salutation Sequence)">
            <a:extLst>
              <a:ext uri="{FF2B5EF4-FFF2-40B4-BE49-F238E27FC236}">
                <a16:creationId xmlns:a16="http://schemas.microsoft.com/office/drawing/2014/main" id="{2D8313B7-2345-6982-3270-6CAB3A5AC07B}"/>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0238083" y="682459"/>
            <a:ext cx="2693125" cy="269312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177ED9FA-C463-8368-2F8E-9690D5A3D18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157729" y="5035716"/>
            <a:ext cx="2209800" cy="2209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CAB81550-EBBD-CC34-47BF-AD1CAEE00EEA}"/>
              </a:ext>
            </a:extLst>
          </p:cNvPr>
          <p:cNvPicPr>
            <a:picLocks noChangeAspect="1"/>
          </p:cNvPicPr>
          <p:nvPr/>
        </p:nvPicPr>
        <p:blipFill>
          <a:blip r:embed="rId6"/>
          <a:stretch>
            <a:fillRect/>
          </a:stretch>
        </p:blipFill>
        <p:spPr>
          <a:xfrm>
            <a:off x="5292496" y="818719"/>
            <a:ext cx="4820323" cy="6173061"/>
          </a:xfrm>
          <a:prstGeom prst="rect">
            <a:avLst/>
          </a:prstGeom>
        </p:spPr>
      </p:pic>
    </p:spTree>
    <p:extLst>
      <p:ext uri="{BB962C8B-B14F-4D97-AF65-F5344CB8AC3E}">
        <p14:creationId xmlns:p14="http://schemas.microsoft.com/office/powerpoint/2010/main" val="208525502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11E81FD-A61E-4A94-514A-4671AC62EB79}"/>
              </a:ext>
            </a:extLst>
          </p:cNvPr>
          <p:cNvSpPr>
            <a:spLocks noGrp="1"/>
          </p:cNvSpPr>
          <p:nvPr>
            <p:ph type="title"/>
          </p:nvPr>
        </p:nvSpPr>
        <p:spPr/>
        <p:txBody>
          <a:bodyPr/>
          <a:lstStyle/>
          <a:p>
            <a:r>
              <a:rPr lang="en-US"/>
              <a:t>Learning Objectives</a:t>
            </a:r>
          </a:p>
        </p:txBody>
      </p:sp>
      <p:sp>
        <p:nvSpPr>
          <p:cNvPr id="2" name="Content Placeholder 1">
            <a:extLst>
              <a:ext uri="{FF2B5EF4-FFF2-40B4-BE49-F238E27FC236}">
                <a16:creationId xmlns:a16="http://schemas.microsoft.com/office/drawing/2014/main" id="{CFEB742C-74BD-56DA-67CC-224B9D1177B7}"/>
              </a:ext>
            </a:extLst>
          </p:cNvPr>
          <p:cNvSpPr>
            <a:spLocks noGrp="1"/>
          </p:cNvSpPr>
          <p:nvPr>
            <p:ph type="subTitle" idx="1"/>
          </p:nvPr>
        </p:nvSpPr>
        <p:spPr>
          <a:xfrm>
            <a:off x="958129" y="2116618"/>
            <a:ext cx="6458557" cy="4962589"/>
          </a:xfrm>
        </p:spPr>
        <p:txBody>
          <a:bodyPr vert="horz" lIns="0" tIns="0" rIns="0" bIns="0" rtlCol="0" anchor="t">
            <a:noAutofit/>
          </a:bodyPr>
          <a:lstStyle/>
          <a:p>
            <a:pPr>
              <a:lnSpc>
                <a:spcPct val="100000"/>
              </a:lnSpc>
            </a:pPr>
            <a:r>
              <a:rPr lang="en-US" sz="2400"/>
              <a:t>By the end of this session, participants will be able to:</a:t>
            </a:r>
          </a:p>
          <a:p>
            <a:pPr marL="457200" indent="-457200">
              <a:lnSpc>
                <a:spcPct val="100000"/>
              </a:lnSpc>
              <a:buFont typeface="+mj-lt"/>
              <a:buAutoNum type="arabicPeriod"/>
            </a:pPr>
            <a:r>
              <a:rPr lang="en-US" sz="2400"/>
              <a:t>Describe how recommended practices for physical activity and farm to ECE support active play in the garden. </a:t>
            </a:r>
          </a:p>
          <a:p>
            <a:pPr marL="457200" indent="-457200">
              <a:lnSpc>
                <a:spcPct val="100000"/>
              </a:lnSpc>
              <a:buFont typeface="+mj-lt"/>
              <a:buAutoNum type="arabicPeriod"/>
            </a:pPr>
            <a:r>
              <a:rPr lang="en-US" sz="2400" dirty="0">
                <a:latin typeface="Verdana"/>
                <a:ea typeface="Verdana"/>
              </a:rPr>
              <a:t>Identify three garden activities that support fundamental movement skill development and active play.</a:t>
            </a:r>
          </a:p>
          <a:p>
            <a:pPr marL="457200" indent="-457200">
              <a:lnSpc>
                <a:spcPct val="100000"/>
              </a:lnSpc>
              <a:buFont typeface="+mj-lt"/>
              <a:buAutoNum type="arabicPeriod"/>
            </a:pPr>
            <a:endParaRPr lang="en-US" sz="2200"/>
          </a:p>
        </p:txBody>
      </p:sp>
      <p:pic>
        <p:nvPicPr>
          <p:cNvPr id="7" name="Picture 6">
            <a:extLst>
              <a:ext uri="{FF2B5EF4-FFF2-40B4-BE49-F238E27FC236}">
                <a16:creationId xmlns:a16="http://schemas.microsoft.com/office/drawing/2014/main" id="{23CCD5BC-CEB7-C9F8-58E5-8D492E5C35D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988508" y="1939290"/>
            <a:ext cx="5897355" cy="3931920"/>
          </a:xfrm>
          <a:prstGeom prst="rect">
            <a:avLst/>
          </a:prstGeom>
        </p:spPr>
      </p:pic>
    </p:spTree>
    <p:extLst>
      <p:ext uri="{BB962C8B-B14F-4D97-AF65-F5344CB8AC3E}">
        <p14:creationId xmlns:p14="http://schemas.microsoft.com/office/powerpoint/2010/main" val="3841591739"/>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Roots, Stem, Leaves, Flower | Parts of a Plant Song | Parts of a Flower Song">
            <a:hlinkClick r:id="" action="ppaction://media"/>
            <a:extLst>
              <a:ext uri="{FF2B5EF4-FFF2-40B4-BE49-F238E27FC236}">
                <a16:creationId xmlns:a16="http://schemas.microsoft.com/office/drawing/2014/main" id="{066B3EC9-9253-9152-23C2-A796737148FD}"/>
              </a:ext>
            </a:extLst>
          </p:cNvPr>
          <p:cNvPicPr>
            <a:picLocks noRot="1" noChangeAspect="1"/>
          </p:cNvPicPr>
          <p:nvPr>
            <a:videoFile r:link="rId1"/>
          </p:nvPr>
        </p:nvPicPr>
        <p:blipFill>
          <a:blip r:embed="rId4"/>
          <a:stretch>
            <a:fillRect/>
          </a:stretch>
        </p:blipFill>
        <p:spPr>
          <a:xfrm>
            <a:off x="846931" y="460376"/>
            <a:ext cx="12192000" cy="6888163"/>
          </a:xfrm>
          <a:prstGeom prst="rect">
            <a:avLst/>
          </a:prstGeom>
        </p:spPr>
      </p:pic>
    </p:spTree>
    <p:extLst>
      <p:ext uri="{BB962C8B-B14F-4D97-AF65-F5344CB8AC3E}">
        <p14:creationId xmlns:p14="http://schemas.microsoft.com/office/powerpoint/2010/main" val="42284989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g7779675e92_1_51"/>
          <p:cNvSpPr txBox="1">
            <a:spLocks noGrp="1"/>
          </p:cNvSpPr>
          <p:nvPr>
            <p:ph type="title" idx="4294967295"/>
          </p:nvPr>
        </p:nvSpPr>
        <p:spPr>
          <a:xfrm>
            <a:off x="1127919" y="278971"/>
            <a:ext cx="11630025" cy="1160463"/>
          </a:xfrm>
          <a:prstGeom prst="rect">
            <a:avLst/>
          </a:prstGeom>
          <a:noFill/>
          <a:ln>
            <a:noFill/>
          </a:ln>
        </p:spPr>
        <p:txBody>
          <a:bodyPr spcFirstLastPara="1" vert="horz" wrap="square" lIns="91425" tIns="45700" rIns="91425" bIns="45700" rtlCol="0" anchor="ctr" anchorCtr="0">
            <a:noAutofit/>
          </a:bodyPr>
          <a:lstStyle/>
          <a:p>
            <a:pPr algn="ctr">
              <a:lnSpc>
                <a:spcPct val="100000"/>
              </a:lnSpc>
              <a:buSzPts val="1100"/>
            </a:pPr>
            <a:r>
              <a:rPr lang="en-US"/>
              <a:t>Gardening – Good physical activity for any age!</a:t>
            </a:r>
            <a:endParaRPr/>
          </a:p>
          <a:p>
            <a:pPr algn="ctr">
              <a:buSzPts val="4400"/>
            </a:pPr>
            <a:endParaRPr/>
          </a:p>
        </p:txBody>
      </p:sp>
      <p:pic>
        <p:nvPicPr>
          <p:cNvPr id="3" name="Picture 2" descr="A person and child watering plants&#10;&#10;Description automatically generated">
            <a:extLst>
              <a:ext uri="{FF2B5EF4-FFF2-40B4-BE49-F238E27FC236}">
                <a16:creationId xmlns:a16="http://schemas.microsoft.com/office/drawing/2014/main" id="{FC48E72D-155F-1D53-DED4-A13211BCF7B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59326" y="992920"/>
            <a:ext cx="10287000" cy="6858000"/>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3845795-731B-B13C-2123-04C1FDBDD87C}"/>
              </a:ext>
            </a:extLst>
          </p:cNvPr>
          <p:cNvSpPr>
            <a:spLocks noGrp="1"/>
          </p:cNvSpPr>
          <p:nvPr>
            <p:ph type="subTitle" idx="1"/>
          </p:nvPr>
        </p:nvSpPr>
        <p:spPr>
          <a:xfrm>
            <a:off x="954653" y="1627011"/>
            <a:ext cx="6048054" cy="5078991"/>
          </a:xfrm>
        </p:spPr>
        <p:txBody>
          <a:bodyPr/>
          <a:lstStyle/>
          <a:p>
            <a:pPr marL="342900" indent="-342900">
              <a:lnSpc>
                <a:spcPct val="100000"/>
              </a:lnSpc>
              <a:spcBef>
                <a:spcPts val="0"/>
              </a:spcBef>
              <a:buFont typeface="Arial" panose="020B0604020202020204" pitchFamily="34" charset="0"/>
              <a:buChar char="•"/>
            </a:pPr>
            <a:r>
              <a:rPr lang="en-US" sz="2200" dirty="0"/>
              <a:t>Host a taste test of local produce at pickup </a:t>
            </a:r>
          </a:p>
          <a:p>
            <a:pPr marL="342900" indent="-342900">
              <a:lnSpc>
                <a:spcPct val="100000"/>
              </a:lnSpc>
              <a:spcBef>
                <a:spcPts val="0"/>
              </a:spcBef>
              <a:buFont typeface="Arial" panose="020B0604020202020204" pitchFamily="34" charset="0"/>
              <a:buChar char="•"/>
            </a:pPr>
            <a:endParaRPr lang="en-US" sz="2200" dirty="0"/>
          </a:p>
          <a:p>
            <a:pPr marL="342900" indent="-342900">
              <a:lnSpc>
                <a:spcPct val="100000"/>
              </a:lnSpc>
              <a:spcBef>
                <a:spcPts val="0"/>
              </a:spcBef>
              <a:buFont typeface="Arial" panose="020B0604020202020204" pitchFamily="34" charset="0"/>
              <a:buChar char="•"/>
            </a:pPr>
            <a:r>
              <a:rPr lang="en-US" sz="2200" dirty="0"/>
              <a:t>Share the lyrics to a food song for the trip home</a:t>
            </a:r>
          </a:p>
          <a:p>
            <a:pPr marL="342900" indent="-342900">
              <a:lnSpc>
                <a:spcPct val="100000"/>
              </a:lnSpc>
              <a:spcBef>
                <a:spcPts val="0"/>
              </a:spcBef>
              <a:buFont typeface="Arial" panose="020B0604020202020204" pitchFamily="34" charset="0"/>
              <a:buChar char="•"/>
            </a:pPr>
            <a:endParaRPr lang="en-US" sz="2200" dirty="0"/>
          </a:p>
          <a:p>
            <a:pPr marL="342900" indent="-342900">
              <a:lnSpc>
                <a:spcPct val="100000"/>
              </a:lnSpc>
              <a:spcBef>
                <a:spcPts val="0"/>
              </a:spcBef>
              <a:buFont typeface="Arial" panose="020B0604020202020204" pitchFamily="34" charset="0"/>
              <a:buChar char="•"/>
            </a:pPr>
            <a:r>
              <a:rPr lang="en-US" sz="2200" dirty="0"/>
              <a:t>Set up a story walk in the hallway or around the playground for pickup</a:t>
            </a:r>
          </a:p>
          <a:p>
            <a:pPr marL="342900" indent="-342900">
              <a:lnSpc>
                <a:spcPct val="100000"/>
              </a:lnSpc>
              <a:spcBef>
                <a:spcPts val="0"/>
              </a:spcBef>
              <a:buFont typeface="Arial" panose="020B0604020202020204" pitchFamily="34" charset="0"/>
              <a:buChar char="•"/>
            </a:pPr>
            <a:endParaRPr lang="en-US" sz="2200" dirty="0"/>
          </a:p>
          <a:p>
            <a:pPr marL="342900" indent="-342900">
              <a:lnSpc>
                <a:spcPct val="100000"/>
              </a:lnSpc>
              <a:spcBef>
                <a:spcPts val="0"/>
              </a:spcBef>
              <a:buFont typeface="Arial" panose="020B0604020202020204" pitchFamily="34" charset="0"/>
              <a:buChar char="•"/>
            </a:pPr>
            <a:r>
              <a:rPr lang="en-US" sz="2200" dirty="0"/>
              <a:t>Share a recipes card with low-cost, simple meals</a:t>
            </a:r>
          </a:p>
          <a:p>
            <a:pPr>
              <a:lnSpc>
                <a:spcPct val="100000"/>
              </a:lnSpc>
              <a:spcBef>
                <a:spcPts val="0"/>
              </a:spcBef>
            </a:pPr>
            <a:r>
              <a:rPr lang="en-US" sz="2200" dirty="0"/>
              <a:t> </a:t>
            </a:r>
          </a:p>
          <a:p>
            <a:pPr marL="342900" indent="-342900">
              <a:lnSpc>
                <a:spcPct val="100000"/>
              </a:lnSpc>
              <a:spcBef>
                <a:spcPts val="0"/>
              </a:spcBef>
              <a:buFont typeface="Arial" panose="020B0604020202020204" pitchFamily="34" charset="0"/>
              <a:buChar char="•"/>
            </a:pPr>
            <a:r>
              <a:rPr lang="en-US" sz="2200" dirty="0"/>
              <a:t>Host a farm stand market for families at pick-up</a:t>
            </a:r>
          </a:p>
          <a:p>
            <a:pPr marL="342900" indent="-342900">
              <a:lnSpc>
                <a:spcPct val="100000"/>
              </a:lnSpc>
              <a:spcBef>
                <a:spcPts val="0"/>
              </a:spcBef>
              <a:buFont typeface="Arial" panose="020B0604020202020204" pitchFamily="34" charset="0"/>
              <a:buChar char="•"/>
            </a:pPr>
            <a:endParaRPr lang="en-US" sz="2200" dirty="0"/>
          </a:p>
          <a:p>
            <a:pPr marL="342900" indent="-342900">
              <a:lnSpc>
                <a:spcPct val="100000"/>
              </a:lnSpc>
              <a:spcBef>
                <a:spcPts val="0"/>
              </a:spcBef>
              <a:buFont typeface="Arial" panose="020B0604020202020204" pitchFamily="34" charset="0"/>
              <a:buChar char="•"/>
            </a:pPr>
            <a:r>
              <a:rPr lang="en-US" sz="2200" dirty="0"/>
              <a:t>Share mealtime conversation prompts</a:t>
            </a:r>
          </a:p>
          <a:p>
            <a:endParaRPr lang="en-US" sz="2200" dirty="0"/>
          </a:p>
        </p:txBody>
      </p:sp>
      <p:sp>
        <p:nvSpPr>
          <p:cNvPr id="3" name="Title 2">
            <a:extLst>
              <a:ext uri="{FF2B5EF4-FFF2-40B4-BE49-F238E27FC236}">
                <a16:creationId xmlns:a16="http://schemas.microsoft.com/office/drawing/2014/main" id="{BFFF0B08-02C6-E794-67EB-96DB51736BF1}"/>
              </a:ext>
            </a:extLst>
          </p:cNvPr>
          <p:cNvSpPr>
            <a:spLocks noGrp="1"/>
          </p:cNvSpPr>
          <p:nvPr>
            <p:ph type="title"/>
          </p:nvPr>
        </p:nvSpPr>
        <p:spPr/>
        <p:txBody>
          <a:bodyPr/>
          <a:lstStyle/>
          <a:p>
            <a:r>
              <a:rPr lang="en-US"/>
              <a:t>Family Engagement </a:t>
            </a:r>
          </a:p>
        </p:txBody>
      </p:sp>
      <p:pic>
        <p:nvPicPr>
          <p:cNvPr id="4" name="Picture 3">
            <a:extLst>
              <a:ext uri="{FF2B5EF4-FFF2-40B4-BE49-F238E27FC236}">
                <a16:creationId xmlns:a16="http://schemas.microsoft.com/office/drawing/2014/main" id="{AB99A568-448E-68E8-D6A8-E00D0D52E826}"/>
              </a:ext>
            </a:extLst>
          </p:cNvPr>
          <p:cNvPicPr>
            <a:picLocks noChangeAspect="1"/>
          </p:cNvPicPr>
          <p:nvPr/>
        </p:nvPicPr>
        <p:blipFill>
          <a:blip r:embed="rId3"/>
          <a:stretch>
            <a:fillRect/>
          </a:stretch>
        </p:blipFill>
        <p:spPr>
          <a:xfrm>
            <a:off x="7948979" y="0"/>
            <a:ext cx="6048054" cy="7810500"/>
          </a:xfrm>
          <a:prstGeom prst="rect">
            <a:avLst/>
          </a:prstGeom>
        </p:spPr>
      </p:pic>
    </p:spTree>
    <p:extLst>
      <p:ext uri="{BB962C8B-B14F-4D97-AF65-F5344CB8AC3E}">
        <p14:creationId xmlns:p14="http://schemas.microsoft.com/office/powerpoint/2010/main" val="189604473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868862F-4BB4-B3FF-8BC5-5776A1EEAAA4}"/>
              </a:ext>
            </a:extLst>
          </p:cNvPr>
          <p:cNvSpPr>
            <a:spLocks noGrp="1"/>
          </p:cNvSpPr>
          <p:nvPr>
            <p:ph type="subTitle" idx="1"/>
          </p:nvPr>
        </p:nvSpPr>
        <p:spPr>
          <a:xfrm>
            <a:off x="954652" y="1663603"/>
            <a:ext cx="11976556" cy="4778618"/>
          </a:xfrm>
        </p:spPr>
        <p:txBody>
          <a:bodyPr/>
          <a:lstStyle/>
          <a:p>
            <a:pPr marL="457200" indent="-457200">
              <a:lnSpc>
                <a:spcPct val="100000"/>
              </a:lnSpc>
              <a:buFont typeface="+mj-lt"/>
              <a:buAutoNum type="arabicPeriod"/>
            </a:pPr>
            <a:r>
              <a:rPr lang="en-US" sz="2400"/>
              <a:t>All children should experience outdoor play 2-3 times daily when weather conditions are safe.</a:t>
            </a:r>
          </a:p>
          <a:p>
            <a:pPr marL="457200" indent="-457200">
              <a:lnSpc>
                <a:spcPct val="100000"/>
              </a:lnSpc>
              <a:buFont typeface="+mj-lt"/>
              <a:buAutoNum type="arabicPeriod"/>
            </a:pPr>
            <a:endParaRPr lang="en-US" sz="2400"/>
          </a:p>
          <a:p>
            <a:pPr marL="457200" indent="-457200">
              <a:lnSpc>
                <a:spcPct val="100000"/>
              </a:lnSpc>
              <a:buFont typeface="+mj-lt"/>
              <a:buAutoNum type="arabicPeriod"/>
            </a:pPr>
            <a:r>
              <a:rPr lang="en-US" sz="2400"/>
              <a:t>Gardens at ECE sites provide hands-on learning, build a connection with nature, and nurture an understanding of where food comes from.</a:t>
            </a:r>
          </a:p>
          <a:p>
            <a:pPr marL="457200" indent="-457200">
              <a:lnSpc>
                <a:spcPct val="100000"/>
              </a:lnSpc>
              <a:buFont typeface="+mj-lt"/>
              <a:buAutoNum type="arabicPeriod"/>
            </a:pPr>
            <a:endParaRPr lang="en-US" sz="2400"/>
          </a:p>
          <a:p>
            <a:pPr marL="457200" indent="-457200">
              <a:lnSpc>
                <a:spcPct val="100000"/>
              </a:lnSpc>
              <a:buFont typeface="+mj-lt"/>
              <a:buAutoNum type="arabicPeriod"/>
            </a:pPr>
            <a:r>
              <a:rPr lang="en-US" sz="2400"/>
              <a:t>Garden activities can support multiple developmental domains including motor/physical development.</a:t>
            </a:r>
          </a:p>
          <a:p>
            <a:pPr marL="457200" indent="-457200">
              <a:lnSpc>
                <a:spcPct val="100000"/>
              </a:lnSpc>
              <a:buFont typeface="+mj-lt"/>
              <a:buAutoNum type="arabicPeriod"/>
            </a:pPr>
            <a:endParaRPr lang="en-US" sz="2400"/>
          </a:p>
          <a:p>
            <a:pPr marL="457200" indent="-457200">
              <a:lnSpc>
                <a:spcPct val="100000"/>
              </a:lnSpc>
              <a:buFont typeface="+mj-lt"/>
              <a:buAutoNum type="arabicPeriod"/>
            </a:pPr>
            <a:r>
              <a:rPr lang="en-US" sz="2400"/>
              <a:t>Children of all ages can enjoy a variety of activities using garden themes that build vocabulary and knowledge, develop motor skills, and holistic development.</a:t>
            </a:r>
          </a:p>
        </p:txBody>
      </p:sp>
      <p:sp>
        <p:nvSpPr>
          <p:cNvPr id="3" name="Title 2">
            <a:extLst>
              <a:ext uri="{FF2B5EF4-FFF2-40B4-BE49-F238E27FC236}">
                <a16:creationId xmlns:a16="http://schemas.microsoft.com/office/drawing/2014/main" id="{5D5DF2B3-8373-291E-BD04-7590B6C6EF38}"/>
              </a:ext>
            </a:extLst>
          </p:cNvPr>
          <p:cNvSpPr>
            <a:spLocks noGrp="1"/>
          </p:cNvSpPr>
          <p:nvPr>
            <p:ph type="title"/>
          </p:nvPr>
        </p:nvSpPr>
        <p:spPr/>
        <p:txBody>
          <a:bodyPr/>
          <a:lstStyle/>
          <a:p>
            <a:r>
              <a:rPr lang="en-US"/>
              <a:t>Key Takeaways</a:t>
            </a:r>
          </a:p>
        </p:txBody>
      </p:sp>
      <p:pic>
        <p:nvPicPr>
          <p:cNvPr id="5" name="Graphic 4" descr="Garden Tools with solid fill">
            <a:extLst>
              <a:ext uri="{FF2B5EF4-FFF2-40B4-BE49-F238E27FC236}">
                <a16:creationId xmlns:a16="http://schemas.microsoft.com/office/drawing/2014/main" id="{6E15EA87-2515-9BB3-F800-A01381D2C4B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31606" y="190755"/>
            <a:ext cx="1554480" cy="1554480"/>
          </a:xfrm>
          <a:prstGeom prst="rect">
            <a:avLst/>
          </a:prstGeom>
        </p:spPr>
      </p:pic>
    </p:spTree>
    <p:extLst>
      <p:ext uri="{BB962C8B-B14F-4D97-AF65-F5344CB8AC3E}">
        <p14:creationId xmlns:p14="http://schemas.microsoft.com/office/powerpoint/2010/main" val="126939812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close up of a sunflower&#10;&#10;AI-generated content may be incorrect.">
            <a:extLst>
              <a:ext uri="{FF2B5EF4-FFF2-40B4-BE49-F238E27FC236}">
                <a16:creationId xmlns:a16="http://schemas.microsoft.com/office/drawing/2014/main" id="{6EC21801-2400-5FDF-BE20-A1A1F0F31EA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20939" y="5567496"/>
            <a:ext cx="1647818" cy="1631405"/>
          </a:xfrm>
          <a:prstGeom prst="rect">
            <a:avLst/>
          </a:prstGeom>
        </p:spPr>
      </p:pic>
      <p:sp>
        <p:nvSpPr>
          <p:cNvPr id="5" name="Subtitle 4">
            <a:extLst>
              <a:ext uri="{FF2B5EF4-FFF2-40B4-BE49-F238E27FC236}">
                <a16:creationId xmlns:a16="http://schemas.microsoft.com/office/drawing/2014/main" id="{63C102E5-7097-0A39-AB70-7E3DC13B00DF}"/>
              </a:ext>
            </a:extLst>
          </p:cNvPr>
          <p:cNvSpPr>
            <a:spLocks noGrp="1"/>
          </p:cNvSpPr>
          <p:nvPr>
            <p:ph type="subTitle" idx="1"/>
          </p:nvPr>
        </p:nvSpPr>
        <p:spPr>
          <a:xfrm>
            <a:off x="3999980" y="2356562"/>
            <a:ext cx="8847339" cy="445345"/>
          </a:xfrm>
        </p:spPr>
        <p:txBody>
          <a:bodyPr/>
          <a:lstStyle/>
          <a:p>
            <a:pPr>
              <a:lnSpc>
                <a:spcPct val="100000"/>
              </a:lnSpc>
              <a:spcBef>
                <a:spcPts val="0"/>
              </a:spcBef>
            </a:pPr>
            <a:r>
              <a:rPr lang="en-US" sz="2800"/>
              <a:t>Identify </a:t>
            </a:r>
            <a:r>
              <a:rPr lang="en-US" sz="2800" b="1"/>
              <a:t>3</a:t>
            </a:r>
            <a:r>
              <a:rPr lang="en-US" sz="2800"/>
              <a:t> ideas or concepts discussed that “square” with your thinking. </a:t>
            </a:r>
          </a:p>
        </p:txBody>
      </p:sp>
      <p:sp>
        <p:nvSpPr>
          <p:cNvPr id="4" name="Title 3">
            <a:extLst>
              <a:ext uri="{FF2B5EF4-FFF2-40B4-BE49-F238E27FC236}">
                <a16:creationId xmlns:a16="http://schemas.microsoft.com/office/drawing/2014/main" id="{DA143712-F7C5-6CA0-32A1-1E5AD39930AF}"/>
              </a:ext>
            </a:extLst>
          </p:cNvPr>
          <p:cNvSpPr>
            <a:spLocks noGrp="1"/>
          </p:cNvSpPr>
          <p:nvPr>
            <p:ph type="title"/>
          </p:nvPr>
        </p:nvSpPr>
        <p:spPr>
          <a:xfrm>
            <a:off x="998460" y="434967"/>
            <a:ext cx="11330700" cy="1160153"/>
          </a:xfrm>
        </p:spPr>
        <p:txBody>
          <a:bodyPr/>
          <a:lstStyle/>
          <a:p>
            <a:r>
              <a:rPr lang="en-US"/>
              <a:t>Summary Activity</a:t>
            </a:r>
            <a:br>
              <a:rPr lang="en-US"/>
            </a:br>
            <a:r>
              <a:rPr lang="en-US" sz="3200"/>
              <a:t>What are you taking away from this session?</a:t>
            </a:r>
            <a:br>
              <a:rPr lang="en-US" sz="3200"/>
            </a:br>
            <a:endParaRPr lang="en-US" sz="3200"/>
          </a:p>
        </p:txBody>
      </p:sp>
      <p:sp>
        <p:nvSpPr>
          <p:cNvPr id="8" name="Subtitle 4">
            <a:extLst>
              <a:ext uri="{FF2B5EF4-FFF2-40B4-BE49-F238E27FC236}">
                <a16:creationId xmlns:a16="http://schemas.microsoft.com/office/drawing/2014/main" id="{16A49B99-6993-9E06-7385-3FA52682BA03}"/>
              </a:ext>
            </a:extLst>
          </p:cNvPr>
          <p:cNvSpPr txBox="1">
            <a:spLocks/>
          </p:cNvSpPr>
          <p:nvPr/>
        </p:nvSpPr>
        <p:spPr>
          <a:xfrm>
            <a:off x="3999981" y="3924535"/>
            <a:ext cx="8847338" cy="445345"/>
          </a:xfrm>
          <a:prstGeom prst="rect">
            <a:avLst/>
          </a:prstGeom>
        </p:spPr>
        <p:txBody>
          <a:bodyPr vert="horz" lIns="0" tIns="0" rIns="0" bIns="0" rtlCol="0">
            <a:noAutofit/>
          </a:bodyPr>
          <a:lstStyle>
            <a:lvl1pPr marL="0" indent="0" algn="l" defTabSz="914410" rtl="0" eaLnBrk="1" latinLnBrk="0" hangingPunct="1">
              <a:lnSpc>
                <a:spcPts val="2100"/>
              </a:lnSpc>
              <a:spcBef>
                <a:spcPts val="1000"/>
              </a:spcBef>
              <a:buClr>
                <a:schemeClr val="tx1"/>
              </a:buClr>
              <a:buFont typeface="Arial" panose="020B0604020202020204" pitchFamily="34" charset="0"/>
              <a:buNone/>
              <a:defRPr sz="1801" b="0" i="0" kern="1200">
                <a:solidFill>
                  <a:schemeClr val="tx2"/>
                </a:solidFill>
                <a:latin typeface="Verdana" panose="020B0604030504040204" pitchFamily="34" charset="0"/>
                <a:ea typeface="Verdana" panose="020B0604030504040204" pitchFamily="34" charset="0"/>
                <a:cs typeface="+mn-cs"/>
              </a:defRPr>
            </a:lvl1pPr>
            <a:lvl2pPr marL="457205" indent="0" algn="ctr" defTabSz="914410" rtl="0" eaLnBrk="1" latinLnBrk="0" hangingPunct="1">
              <a:lnSpc>
                <a:spcPts val="2100"/>
              </a:lnSpc>
              <a:spcBef>
                <a:spcPts val="1000"/>
              </a:spcBef>
              <a:buClr>
                <a:schemeClr val="tx1"/>
              </a:buClr>
              <a:buFont typeface="Arial" panose="020B0604020202020204" pitchFamily="34" charset="0"/>
              <a:buNone/>
              <a:defRPr sz="2000" b="0" i="0" kern="1200">
                <a:solidFill>
                  <a:schemeClr val="tx2"/>
                </a:solidFill>
                <a:latin typeface="Verdana" panose="020B0604030504040204" pitchFamily="34" charset="0"/>
                <a:ea typeface="Verdana" panose="020B0604030504040204" pitchFamily="34" charset="0"/>
                <a:cs typeface="+mn-cs"/>
              </a:defRPr>
            </a:lvl2pPr>
            <a:lvl3pPr marL="914410" indent="0" algn="ctr" defTabSz="914410" rtl="0" eaLnBrk="1" latinLnBrk="0" hangingPunct="1">
              <a:lnSpc>
                <a:spcPts val="2100"/>
              </a:lnSpc>
              <a:spcBef>
                <a:spcPts val="1000"/>
              </a:spcBef>
              <a:buClr>
                <a:schemeClr val="tx1"/>
              </a:buClr>
              <a:buFont typeface="Arial" panose="020B0604020202020204" pitchFamily="34" charset="0"/>
              <a:buNone/>
              <a:defRPr sz="1801" b="0" i="0" kern="1200">
                <a:solidFill>
                  <a:schemeClr val="tx2"/>
                </a:solidFill>
                <a:latin typeface="Verdana" panose="020B0604030504040204" pitchFamily="34" charset="0"/>
                <a:ea typeface="Verdana" panose="020B0604030504040204" pitchFamily="34" charset="0"/>
                <a:cs typeface="+mn-cs"/>
              </a:defRPr>
            </a:lvl3pPr>
            <a:lvl4pPr marL="1371617" indent="0" algn="ctr" defTabSz="914410" rtl="0" eaLnBrk="1" latinLnBrk="0" hangingPunct="1">
              <a:lnSpc>
                <a:spcPts val="2100"/>
              </a:lnSpc>
              <a:spcBef>
                <a:spcPts val="100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mn-cs"/>
              </a:defRPr>
            </a:lvl4pPr>
            <a:lvl5pPr marL="1828822" indent="0" algn="ctr" defTabSz="914410" rtl="0" eaLnBrk="1" latinLnBrk="0" hangingPunct="1">
              <a:lnSpc>
                <a:spcPts val="2100"/>
              </a:lnSpc>
              <a:spcBef>
                <a:spcPts val="100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mn-cs"/>
              </a:defRPr>
            </a:lvl5pPr>
            <a:lvl6pPr marL="2286027"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32"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39"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44"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2800"/>
              <a:t>List </a:t>
            </a:r>
            <a:r>
              <a:rPr lang="en-US" sz="2800" b="1"/>
              <a:t>2</a:t>
            </a:r>
            <a:r>
              <a:rPr lang="en-US" sz="2800"/>
              <a:t> ideas or activities you will take back and share with peers, families, or apply in your practices with children.</a:t>
            </a:r>
          </a:p>
        </p:txBody>
      </p:sp>
      <p:sp>
        <p:nvSpPr>
          <p:cNvPr id="10" name="Subtitle 4">
            <a:extLst>
              <a:ext uri="{FF2B5EF4-FFF2-40B4-BE49-F238E27FC236}">
                <a16:creationId xmlns:a16="http://schemas.microsoft.com/office/drawing/2014/main" id="{A349FC3C-FEE1-37B7-47A6-BBB20E500D67}"/>
              </a:ext>
            </a:extLst>
          </p:cNvPr>
          <p:cNvSpPr txBox="1">
            <a:spLocks/>
          </p:cNvSpPr>
          <p:nvPr/>
        </p:nvSpPr>
        <p:spPr>
          <a:xfrm>
            <a:off x="3999981" y="5920121"/>
            <a:ext cx="8847338" cy="445345"/>
          </a:xfrm>
          <a:prstGeom prst="rect">
            <a:avLst/>
          </a:prstGeom>
        </p:spPr>
        <p:txBody>
          <a:bodyPr vert="horz" lIns="0" tIns="0" rIns="0" bIns="0" rtlCol="0">
            <a:noAutofit/>
          </a:bodyPr>
          <a:lstStyle>
            <a:lvl1pPr marL="0" indent="0" algn="l" defTabSz="914410" rtl="0" eaLnBrk="1" latinLnBrk="0" hangingPunct="1">
              <a:lnSpc>
                <a:spcPts val="2100"/>
              </a:lnSpc>
              <a:spcBef>
                <a:spcPts val="1000"/>
              </a:spcBef>
              <a:buClr>
                <a:schemeClr val="tx1"/>
              </a:buClr>
              <a:buFont typeface="Arial" panose="020B0604020202020204" pitchFamily="34" charset="0"/>
              <a:buNone/>
              <a:defRPr sz="1801" b="0" i="0" kern="1200">
                <a:solidFill>
                  <a:schemeClr val="tx2"/>
                </a:solidFill>
                <a:latin typeface="Verdana" panose="020B0604030504040204" pitchFamily="34" charset="0"/>
                <a:ea typeface="Verdana" panose="020B0604030504040204" pitchFamily="34" charset="0"/>
                <a:cs typeface="+mn-cs"/>
              </a:defRPr>
            </a:lvl1pPr>
            <a:lvl2pPr marL="457205" indent="0" algn="ctr" defTabSz="914410" rtl="0" eaLnBrk="1" latinLnBrk="0" hangingPunct="1">
              <a:lnSpc>
                <a:spcPts val="2100"/>
              </a:lnSpc>
              <a:spcBef>
                <a:spcPts val="1000"/>
              </a:spcBef>
              <a:buClr>
                <a:schemeClr val="tx1"/>
              </a:buClr>
              <a:buFont typeface="Arial" panose="020B0604020202020204" pitchFamily="34" charset="0"/>
              <a:buNone/>
              <a:defRPr sz="2000" b="0" i="0" kern="1200">
                <a:solidFill>
                  <a:schemeClr val="tx2"/>
                </a:solidFill>
                <a:latin typeface="Verdana" panose="020B0604030504040204" pitchFamily="34" charset="0"/>
                <a:ea typeface="Verdana" panose="020B0604030504040204" pitchFamily="34" charset="0"/>
                <a:cs typeface="+mn-cs"/>
              </a:defRPr>
            </a:lvl2pPr>
            <a:lvl3pPr marL="914410" indent="0" algn="ctr" defTabSz="914410" rtl="0" eaLnBrk="1" latinLnBrk="0" hangingPunct="1">
              <a:lnSpc>
                <a:spcPts val="2100"/>
              </a:lnSpc>
              <a:spcBef>
                <a:spcPts val="1000"/>
              </a:spcBef>
              <a:buClr>
                <a:schemeClr val="tx1"/>
              </a:buClr>
              <a:buFont typeface="Arial" panose="020B0604020202020204" pitchFamily="34" charset="0"/>
              <a:buNone/>
              <a:defRPr sz="1801" b="0" i="0" kern="1200">
                <a:solidFill>
                  <a:schemeClr val="tx2"/>
                </a:solidFill>
                <a:latin typeface="Verdana" panose="020B0604030504040204" pitchFamily="34" charset="0"/>
                <a:ea typeface="Verdana" panose="020B0604030504040204" pitchFamily="34" charset="0"/>
                <a:cs typeface="+mn-cs"/>
              </a:defRPr>
            </a:lvl3pPr>
            <a:lvl4pPr marL="1371617" indent="0" algn="ctr" defTabSz="914410" rtl="0" eaLnBrk="1" latinLnBrk="0" hangingPunct="1">
              <a:lnSpc>
                <a:spcPts val="2100"/>
              </a:lnSpc>
              <a:spcBef>
                <a:spcPts val="100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mn-cs"/>
              </a:defRPr>
            </a:lvl4pPr>
            <a:lvl5pPr marL="1828822" indent="0" algn="ctr" defTabSz="914410" rtl="0" eaLnBrk="1" latinLnBrk="0" hangingPunct="1">
              <a:lnSpc>
                <a:spcPts val="2100"/>
              </a:lnSpc>
              <a:spcBef>
                <a:spcPts val="100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mn-cs"/>
              </a:defRPr>
            </a:lvl5pPr>
            <a:lvl6pPr marL="2286027"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32"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39"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44"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US" sz="2800"/>
              <a:t>Discuss </a:t>
            </a:r>
            <a:r>
              <a:rPr lang="en-US" sz="2800" b="1"/>
              <a:t>1</a:t>
            </a:r>
            <a:r>
              <a:rPr lang="en-US" sz="2800"/>
              <a:t> idea still circling in your head </a:t>
            </a:r>
            <a:r>
              <a:rPr lang="en-US" sz="2800" u="sng"/>
              <a:t>or</a:t>
            </a:r>
            <a:r>
              <a:rPr lang="en-US" sz="2800"/>
              <a:t> that you’d like more information on.</a:t>
            </a:r>
          </a:p>
        </p:txBody>
      </p:sp>
      <p:pic>
        <p:nvPicPr>
          <p:cNvPr id="16" name="Picture 15" descr="A hand holding a black shovel&#10;&#10;AI-generated content may be incorrect.">
            <a:extLst>
              <a:ext uri="{FF2B5EF4-FFF2-40B4-BE49-F238E27FC236}">
                <a16:creationId xmlns:a16="http://schemas.microsoft.com/office/drawing/2014/main" id="{844E8DBA-5782-D6F0-7890-63468E8FC6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960000">
            <a:off x="860592" y="3850748"/>
            <a:ext cx="2568514" cy="1371600"/>
          </a:xfrm>
          <a:prstGeom prst="rect">
            <a:avLst/>
          </a:prstGeom>
        </p:spPr>
      </p:pic>
      <p:pic>
        <p:nvPicPr>
          <p:cNvPr id="18" name="Picture 17">
            <a:extLst>
              <a:ext uri="{FF2B5EF4-FFF2-40B4-BE49-F238E27FC236}">
                <a16:creationId xmlns:a16="http://schemas.microsoft.com/office/drawing/2014/main" id="{B9B2DD19-12CE-EDB6-CBBC-829BBD97A31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flipH="1">
            <a:off x="1179510" y="1953680"/>
            <a:ext cx="1930677" cy="1603854"/>
          </a:xfrm>
          <a:prstGeom prst="rect">
            <a:avLst/>
          </a:prstGeom>
        </p:spPr>
      </p:pic>
      <p:sp>
        <p:nvSpPr>
          <p:cNvPr id="2" name="Subtitle 4">
            <a:extLst>
              <a:ext uri="{FF2B5EF4-FFF2-40B4-BE49-F238E27FC236}">
                <a16:creationId xmlns:a16="http://schemas.microsoft.com/office/drawing/2014/main" id="{380BA6D8-45CB-9D6D-0B85-19B08A731DBB}"/>
              </a:ext>
            </a:extLst>
          </p:cNvPr>
          <p:cNvSpPr txBox="1">
            <a:spLocks/>
          </p:cNvSpPr>
          <p:nvPr/>
        </p:nvSpPr>
        <p:spPr>
          <a:xfrm>
            <a:off x="4308588" y="1372448"/>
            <a:ext cx="7892142" cy="445345"/>
          </a:xfrm>
          <a:prstGeom prst="rect">
            <a:avLst/>
          </a:prstGeom>
        </p:spPr>
        <p:txBody>
          <a:bodyPr vert="horz" lIns="0" tIns="0" rIns="0" bIns="0" rtlCol="0">
            <a:noAutofit/>
          </a:bodyPr>
          <a:lstStyle>
            <a:lvl1pPr marL="0" indent="0" algn="l" defTabSz="914410" rtl="0" eaLnBrk="1" latinLnBrk="0" hangingPunct="1">
              <a:lnSpc>
                <a:spcPts val="2100"/>
              </a:lnSpc>
              <a:spcBef>
                <a:spcPts val="1000"/>
              </a:spcBef>
              <a:buClr>
                <a:schemeClr val="tx1"/>
              </a:buClr>
              <a:buFont typeface="Arial" panose="020B0604020202020204" pitchFamily="34" charset="0"/>
              <a:buNone/>
              <a:defRPr sz="1801" b="0" i="0" kern="1200">
                <a:solidFill>
                  <a:schemeClr val="tx2"/>
                </a:solidFill>
                <a:latin typeface="Verdana" panose="020B0604030504040204" pitchFamily="34" charset="0"/>
                <a:ea typeface="Verdana" panose="020B0604030504040204" pitchFamily="34" charset="0"/>
                <a:cs typeface="+mn-cs"/>
              </a:defRPr>
            </a:lvl1pPr>
            <a:lvl2pPr marL="457205" indent="0" algn="ctr" defTabSz="914410" rtl="0" eaLnBrk="1" latinLnBrk="0" hangingPunct="1">
              <a:lnSpc>
                <a:spcPts val="2100"/>
              </a:lnSpc>
              <a:spcBef>
                <a:spcPts val="1000"/>
              </a:spcBef>
              <a:buClr>
                <a:schemeClr val="tx1"/>
              </a:buClr>
              <a:buFont typeface="Arial" panose="020B0604020202020204" pitchFamily="34" charset="0"/>
              <a:buNone/>
              <a:defRPr sz="2000" b="0" i="0" kern="1200">
                <a:solidFill>
                  <a:schemeClr val="tx2"/>
                </a:solidFill>
                <a:latin typeface="Verdana" panose="020B0604030504040204" pitchFamily="34" charset="0"/>
                <a:ea typeface="Verdana" panose="020B0604030504040204" pitchFamily="34" charset="0"/>
                <a:cs typeface="+mn-cs"/>
              </a:defRPr>
            </a:lvl2pPr>
            <a:lvl3pPr marL="914410" indent="0" algn="ctr" defTabSz="914410" rtl="0" eaLnBrk="1" latinLnBrk="0" hangingPunct="1">
              <a:lnSpc>
                <a:spcPts val="2100"/>
              </a:lnSpc>
              <a:spcBef>
                <a:spcPts val="1000"/>
              </a:spcBef>
              <a:buClr>
                <a:schemeClr val="tx1"/>
              </a:buClr>
              <a:buFont typeface="Arial" panose="020B0604020202020204" pitchFamily="34" charset="0"/>
              <a:buNone/>
              <a:defRPr sz="1801" b="0" i="0" kern="1200">
                <a:solidFill>
                  <a:schemeClr val="tx2"/>
                </a:solidFill>
                <a:latin typeface="Verdana" panose="020B0604030504040204" pitchFamily="34" charset="0"/>
                <a:ea typeface="Verdana" panose="020B0604030504040204" pitchFamily="34" charset="0"/>
                <a:cs typeface="+mn-cs"/>
              </a:defRPr>
            </a:lvl3pPr>
            <a:lvl4pPr marL="1371617" indent="0" algn="ctr" defTabSz="914410" rtl="0" eaLnBrk="1" latinLnBrk="0" hangingPunct="1">
              <a:lnSpc>
                <a:spcPts val="2100"/>
              </a:lnSpc>
              <a:spcBef>
                <a:spcPts val="100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mn-cs"/>
              </a:defRPr>
            </a:lvl4pPr>
            <a:lvl5pPr marL="1828822" indent="0" algn="ctr" defTabSz="914410" rtl="0" eaLnBrk="1" latinLnBrk="0" hangingPunct="1">
              <a:lnSpc>
                <a:spcPts val="2100"/>
              </a:lnSpc>
              <a:spcBef>
                <a:spcPts val="1000"/>
              </a:spcBef>
              <a:buClr>
                <a:schemeClr val="tx1"/>
              </a:buClr>
              <a:buFont typeface="Arial" panose="020B0604020202020204" pitchFamily="34" charset="0"/>
              <a:buNone/>
              <a:defRPr sz="1600" b="0" i="0" kern="1200">
                <a:solidFill>
                  <a:schemeClr val="tx2"/>
                </a:solidFill>
                <a:latin typeface="Verdana" panose="020B0604030504040204" pitchFamily="34" charset="0"/>
                <a:ea typeface="Verdana" panose="020B0604030504040204" pitchFamily="34" charset="0"/>
                <a:cs typeface="+mn-cs"/>
              </a:defRPr>
            </a:lvl5pPr>
            <a:lvl6pPr marL="2286027"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32"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39"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44" indent="0" algn="ctr" defTabSz="91441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endParaRPr lang="en-US" sz="2800"/>
          </a:p>
        </p:txBody>
      </p:sp>
    </p:spTree>
    <p:extLst>
      <p:ext uri="{BB962C8B-B14F-4D97-AF65-F5344CB8AC3E}">
        <p14:creationId xmlns:p14="http://schemas.microsoft.com/office/powerpoint/2010/main" val="3718526184"/>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E6C568A-B6A3-FBF4-E539-72E416612EE5}"/>
              </a:ext>
            </a:extLst>
          </p:cNvPr>
          <p:cNvSpPr>
            <a:spLocks noGrp="1"/>
          </p:cNvSpPr>
          <p:nvPr>
            <p:ph type="title"/>
          </p:nvPr>
        </p:nvSpPr>
        <p:spPr>
          <a:xfrm>
            <a:off x="954657" y="2529719"/>
            <a:ext cx="7882058" cy="881275"/>
          </a:xfrm>
        </p:spPr>
        <p:txBody>
          <a:bodyPr/>
          <a:lstStyle/>
          <a:p>
            <a:r>
              <a:rPr lang="en-US"/>
              <a:t>Questions?</a:t>
            </a:r>
          </a:p>
        </p:txBody>
      </p:sp>
      <p:sp>
        <p:nvSpPr>
          <p:cNvPr id="3" name="Text Placeholder 2">
            <a:extLst>
              <a:ext uri="{FF2B5EF4-FFF2-40B4-BE49-F238E27FC236}">
                <a16:creationId xmlns:a16="http://schemas.microsoft.com/office/drawing/2014/main" id="{A7B12AD9-0692-FC08-1984-3ED3D444D2A9}"/>
              </a:ext>
            </a:extLst>
          </p:cNvPr>
          <p:cNvSpPr>
            <a:spLocks noGrp="1"/>
          </p:cNvSpPr>
          <p:nvPr>
            <p:ph type="body" sz="quarter" idx="15"/>
          </p:nvPr>
        </p:nvSpPr>
        <p:spPr/>
        <p:txBody>
          <a:bodyPr/>
          <a:lstStyle/>
          <a:p>
            <a:endParaRPr lang="en-US"/>
          </a:p>
        </p:txBody>
      </p:sp>
    </p:spTree>
    <p:extLst>
      <p:ext uri="{BB962C8B-B14F-4D97-AF65-F5344CB8AC3E}">
        <p14:creationId xmlns:p14="http://schemas.microsoft.com/office/powerpoint/2010/main" val="1209668764"/>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D5DB778B-98E9-ED4C-2ED8-1708CC085CAC}"/>
              </a:ext>
            </a:extLst>
          </p:cNvPr>
          <p:cNvSpPr>
            <a:spLocks noGrp="1"/>
          </p:cNvSpPr>
          <p:nvPr>
            <p:ph type="title"/>
          </p:nvPr>
        </p:nvSpPr>
        <p:spPr>
          <a:xfrm>
            <a:off x="954653" y="415841"/>
            <a:ext cx="11976557" cy="1137997"/>
          </a:xfrm>
        </p:spPr>
        <p:txBody>
          <a:bodyPr anchor="t">
            <a:normAutofit/>
          </a:bodyPr>
          <a:lstStyle/>
          <a:p>
            <a:r>
              <a:rPr lang="en-US"/>
              <a:t>Thanks for joining today’s session!</a:t>
            </a:r>
          </a:p>
        </p:txBody>
      </p:sp>
      <p:pic>
        <p:nvPicPr>
          <p:cNvPr id="5" name="Content Placeholder 4">
            <a:extLst>
              <a:ext uri="{FF2B5EF4-FFF2-40B4-BE49-F238E27FC236}">
                <a16:creationId xmlns:a16="http://schemas.microsoft.com/office/drawing/2014/main" id="{838C4E1A-5A02-B667-F257-50EBB52355F4}"/>
              </a:ext>
            </a:extLst>
          </p:cNvPr>
          <p:cNvPicPr>
            <a:picLocks noGrp="1" noChangeAspect="1" noChangeArrowheads="1"/>
          </p:cNvPicPr>
          <p:nvPr>
            <p:ph idx="1"/>
          </p:nvPr>
        </p:nvPicPr>
        <p:blipFill>
          <a:blip r:embed="rId2" cstate="screen">
            <a:extLst>
              <a:ext uri="{28A0092B-C50C-407E-A947-70E740481C1C}">
                <a14:useLocalDpi xmlns:a14="http://schemas.microsoft.com/office/drawing/2010/main"/>
              </a:ext>
            </a:extLst>
          </a:blip>
          <a:srcRect/>
          <a:stretch>
            <a:fillRect/>
          </a:stretch>
        </p:blipFill>
        <p:spPr bwMode="auto">
          <a:xfrm>
            <a:off x="954653" y="1377108"/>
            <a:ext cx="11976557" cy="5770034"/>
          </a:xfrm>
          <a:prstGeom prst="rect">
            <a:avLst/>
          </a:prstGeom>
          <a:solidFill>
            <a:srgbClr val="FFFFFF"/>
          </a:solidFill>
        </p:spPr>
      </p:pic>
    </p:spTree>
    <p:extLst>
      <p:ext uri="{BB962C8B-B14F-4D97-AF65-F5344CB8AC3E}">
        <p14:creationId xmlns:p14="http://schemas.microsoft.com/office/powerpoint/2010/main" val="1614596869"/>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2CE2837-43EE-3508-4D0B-5B250B25CBCA}"/>
              </a:ext>
            </a:extLst>
          </p:cNvPr>
          <p:cNvSpPr>
            <a:spLocks noGrp="1"/>
          </p:cNvSpPr>
          <p:nvPr>
            <p:ph type="subTitle" idx="1"/>
          </p:nvPr>
        </p:nvSpPr>
        <p:spPr>
          <a:xfrm>
            <a:off x="954653" y="1745235"/>
            <a:ext cx="11976556" cy="5478751"/>
          </a:xfrm>
        </p:spPr>
        <p:txBody>
          <a:bodyPr/>
          <a:lstStyle/>
          <a:p>
            <a:pPr marL="457200" indent="-457200" algn="l">
              <a:lnSpc>
                <a:spcPts val="2400"/>
              </a:lnSpc>
              <a:buNone/>
            </a:pPr>
            <a:r>
              <a:rPr lang="en-US" b="0" i="0" dirty="0">
                <a:effectLst/>
              </a:rPr>
              <a:t>American Public Health Association, American Academy Of Pediatrics, Child, I., &amp; United States. Maternal And Child Health Bureau. (2019). </a:t>
            </a:r>
            <a:r>
              <a:rPr lang="en-US" b="0" i="1" dirty="0">
                <a:effectLst/>
              </a:rPr>
              <a:t>Caring for our Children: National health and safety performance standards, Guidelines for early care and education programs</a:t>
            </a:r>
            <a:r>
              <a:rPr lang="en-US" b="0" i="0" dirty="0">
                <a:effectLst/>
              </a:rPr>
              <a:t>. Apha Press, Imprint Of American Public Health Association ; Itasca, Il.</a:t>
            </a:r>
          </a:p>
          <a:p>
            <a:pPr marL="457200" indent="-457200" algn="l">
              <a:lnSpc>
                <a:spcPts val="2400"/>
              </a:lnSpc>
              <a:buNone/>
            </a:pPr>
            <a:r>
              <a:rPr lang="en-US" b="0" i="0" dirty="0">
                <a:effectLst/>
              </a:rPr>
              <a:t>Ayres, K. (2007). </a:t>
            </a:r>
            <a:r>
              <a:rPr lang="en-US" b="0" i="1" dirty="0">
                <a:effectLst/>
              </a:rPr>
              <a:t>Up, Down, and Around</a:t>
            </a:r>
            <a:r>
              <a:rPr lang="en-US" b="0" i="0" dirty="0">
                <a:effectLst/>
              </a:rPr>
              <a:t>. Candlewick Press.</a:t>
            </a:r>
          </a:p>
          <a:p>
            <a:pPr marL="457200" indent="-457200" algn="l">
              <a:lnSpc>
                <a:spcPts val="2400"/>
              </a:lnSpc>
              <a:buNone/>
            </a:pPr>
            <a:r>
              <a:rPr lang="en-US" b="0" i="0" dirty="0">
                <a:effectLst/>
              </a:rPr>
              <a:t>Common Ground Works. </a:t>
            </a:r>
            <a:r>
              <a:rPr lang="en-US" b="0" i="1" dirty="0">
                <a:effectLst/>
              </a:rPr>
              <a:t>Engage Families with Farm to ECE</a:t>
            </a:r>
            <a:r>
              <a:rPr lang="en-US" b="0" i="0" dirty="0">
                <a:effectLst/>
              </a:rPr>
              <a:t>. https://www.communitygroundworks.org/sites/default/files/Engage%20Families%20with%20Farm%20to%20ECE_reduced%20size.pdf</a:t>
            </a:r>
          </a:p>
          <a:p>
            <a:pPr marL="457200" indent="-457200" algn="l">
              <a:lnSpc>
                <a:spcPts val="2400"/>
              </a:lnSpc>
              <a:buNone/>
            </a:pPr>
            <a:r>
              <a:rPr lang="en-US" b="0" i="0" dirty="0">
                <a:effectLst/>
              </a:rPr>
              <a:t>Firefly Family Theatre. (2021, March 11). </a:t>
            </a:r>
            <a:r>
              <a:rPr lang="en-US" b="0" i="1" dirty="0">
                <a:effectLst/>
              </a:rPr>
              <a:t>Parts of a Plant Song</a:t>
            </a:r>
            <a:r>
              <a:rPr lang="en-US" b="0" i="0" dirty="0">
                <a:effectLst/>
              </a:rPr>
              <a:t>. YouTube. https://youtu.be/9bFU_wJgvBI?si=IVf-u0uthwSZuBt9</a:t>
            </a:r>
          </a:p>
          <a:p>
            <a:pPr marL="457200" indent="-457200" algn="l">
              <a:lnSpc>
                <a:spcPts val="2400"/>
              </a:lnSpc>
              <a:buNone/>
            </a:pPr>
            <a:r>
              <a:rPr lang="en-US" b="0" i="0" dirty="0">
                <a:effectLst/>
              </a:rPr>
              <a:t>National Farm to School Network, &amp; Association of State Public Health Nutritionists. (2021). </a:t>
            </a:r>
            <a:r>
              <a:rPr lang="en-US" b="0" i="1" dirty="0">
                <a:effectLst/>
              </a:rPr>
              <a:t>Farm to Early Education Self-Assessment</a:t>
            </a:r>
            <a:r>
              <a:rPr lang="en-US" b="0" i="0" dirty="0">
                <a:effectLst/>
              </a:rPr>
              <a:t>. Farmtoschool.org. https://www.farmtoschool.org/resources-main/farm-to-early-education-self-assessment</a:t>
            </a:r>
          </a:p>
          <a:p>
            <a:pPr marL="457200" indent="-457200" algn="l">
              <a:lnSpc>
                <a:spcPts val="2400"/>
              </a:lnSpc>
              <a:buNone/>
            </a:pPr>
            <a:r>
              <a:rPr lang="en-US" b="0" i="0" dirty="0">
                <a:effectLst/>
              </a:rPr>
              <a:t>NC State Natural Learning Initiative. (2023, August 23). </a:t>
            </a:r>
            <a:r>
              <a:rPr lang="en-US" b="0" i="1" dirty="0">
                <a:effectLst/>
              </a:rPr>
              <a:t>Weeding, Planting, &amp; Watering</a:t>
            </a:r>
            <a:r>
              <a:rPr lang="en-US" b="0" i="0" dirty="0">
                <a:effectLst/>
              </a:rPr>
              <a:t>. YouTube. https://youtu.be/Q3ixAJpfblY?si=Uqu4OFr_7gz91ZU6</a:t>
            </a:r>
          </a:p>
          <a:p>
            <a:endParaRPr lang="en-US" dirty="0"/>
          </a:p>
        </p:txBody>
      </p:sp>
      <p:sp>
        <p:nvSpPr>
          <p:cNvPr id="3" name="Title 2">
            <a:extLst>
              <a:ext uri="{FF2B5EF4-FFF2-40B4-BE49-F238E27FC236}">
                <a16:creationId xmlns:a16="http://schemas.microsoft.com/office/drawing/2014/main" id="{D20AF190-4EF7-308C-C682-A52264CFFDC6}"/>
              </a:ext>
            </a:extLst>
          </p:cNvPr>
          <p:cNvSpPr>
            <a:spLocks noGrp="1"/>
          </p:cNvSpPr>
          <p:nvPr>
            <p:ph type="title"/>
          </p:nvPr>
        </p:nvSpPr>
        <p:spPr/>
        <p:txBody>
          <a:bodyPr/>
          <a:lstStyle/>
          <a:p>
            <a:r>
              <a:rPr lang="en-US"/>
              <a:t>References</a:t>
            </a:r>
          </a:p>
        </p:txBody>
      </p:sp>
    </p:spTree>
    <p:extLst>
      <p:ext uri="{BB962C8B-B14F-4D97-AF65-F5344CB8AC3E}">
        <p14:creationId xmlns:p14="http://schemas.microsoft.com/office/powerpoint/2010/main" val="55748012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AED6F00-56C7-DF8C-CCE3-F06085CC79BC}"/>
              </a:ext>
            </a:extLst>
          </p:cNvPr>
          <p:cNvSpPr txBox="1"/>
          <p:nvPr/>
        </p:nvSpPr>
        <p:spPr>
          <a:xfrm>
            <a:off x="6630383" y="311972"/>
            <a:ext cx="6408549" cy="769441"/>
          </a:xfrm>
          <a:prstGeom prst="rect">
            <a:avLst/>
          </a:prstGeom>
          <a:noFill/>
        </p:spPr>
        <p:txBody>
          <a:bodyPr wrap="square" rtlCol="0">
            <a:spAutoFit/>
          </a:bodyPr>
          <a:lstStyle/>
          <a:p>
            <a:pPr algn="ctr"/>
            <a:r>
              <a:rPr lang="en-US" sz="4400" b="1">
                <a:solidFill>
                  <a:srgbClr val="FFFFFF"/>
                </a:solidFill>
                <a:latin typeface="Times New Roman" panose="02020603050405020304" pitchFamily="18" charset="0"/>
                <a:cs typeface="Times New Roman" panose="02020603050405020304" pitchFamily="18" charset="0"/>
              </a:rPr>
              <a:t>Opening Activity</a:t>
            </a:r>
          </a:p>
        </p:txBody>
      </p:sp>
      <p:pic>
        <p:nvPicPr>
          <p:cNvPr id="3" name="Picture 2">
            <a:extLst>
              <a:ext uri="{FF2B5EF4-FFF2-40B4-BE49-F238E27FC236}">
                <a16:creationId xmlns:a16="http://schemas.microsoft.com/office/drawing/2014/main" id="{91FB8BE4-A749-EDDC-C1D5-FA669001AF8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66969" y="0"/>
            <a:ext cx="9428724" cy="7810500"/>
          </a:xfrm>
          <a:prstGeom prst="rect">
            <a:avLst/>
          </a:prstGeom>
        </p:spPr>
      </p:pic>
      <p:sp>
        <p:nvSpPr>
          <p:cNvPr id="6" name="Title 4">
            <a:extLst>
              <a:ext uri="{FF2B5EF4-FFF2-40B4-BE49-F238E27FC236}">
                <a16:creationId xmlns:a16="http://schemas.microsoft.com/office/drawing/2014/main" id="{931FA5B7-14D8-C76A-3BCE-95A557A5F8EF}"/>
              </a:ext>
            </a:extLst>
          </p:cNvPr>
          <p:cNvSpPr txBox="1">
            <a:spLocks/>
          </p:cNvSpPr>
          <p:nvPr/>
        </p:nvSpPr>
        <p:spPr>
          <a:xfrm>
            <a:off x="729529" y="3530737"/>
            <a:ext cx="3232871" cy="749026"/>
          </a:xfrm>
          <a:prstGeom prst="rect">
            <a:avLst/>
          </a:prstGeom>
        </p:spPr>
        <p:txBody>
          <a:bodyPr/>
          <a:lstStyle>
            <a:lvl1pPr algn="l" defTabSz="914410" rtl="0" eaLnBrk="1" latinLnBrk="0" hangingPunct="1">
              <a:lnSpc>
                <a:spcPct val="90000"/>
              </a:lnSpc>
              <a:spcBef>
                <a:spcPct val="0"/>
              </a:spcBef>
              <a:buNone/>
              <a:defRPr sz="4399" b="1" i="0" kern="1200">
                <a:solidFill>
                  <a:schemeClr val="tx2"/>
                </a:solidFill>
                <a:latin typeface="Times New Roman" panose="02020603050405020304" pitchFamily="18" charset="0"/>
                <a:ea typeface="+mj-ea"/>
                <a:cs typeface="Times New Roman" panose="02020603050405020304" pitchFamily="18" charset="0"/>
              </a:defRPr>
            </a:lvl1pPr>
          </a:lstStyle>
          <a:p>
            <a:r>
              <a:rPr lang="en-US"/>
              <a:t>Mindfulness</a:t>
            </a:r>
          </a:p>
          <a:p>
            <a:r>
              <a:rPr lang="en-US"/>
              <a:t>Activity</a:t>
            </a:r>
          </a:p>
        </p:txBody>
      </p:sp>
    </p:spTree>
    <p:extLst>
      <p:ext uri="{BB962C8B-B14F-4D97-AF65-F5344CB8AC3E}">
        <p14:creationId xmlns:p14="http://schemas.microsoft.com/office/powerpoint/2010/main" val="241422591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AFABB-777B-E6C1-39E4-B903F414EA72}"/>
              </a:ext>
            </a:extLst>
          </p:cNvPr>
          <p:cNvSpPr>
            <a:spLocks noGrp="1"/>
          </p:cNvSpPr>
          <p:nvPr>
            <p:ph type="title" idx="4294967295"/>
          </p:nvPr>
        </p:nvSpPr>
        <p:spPr>
          <a:xfrm>
            <a:off x="2398146" y="796472"/>
            <a:ext cx="6297613" cy="749300"/>
          </a:xfrm>
        </p:spPr>
        <p:txBody>
          <a:bodyPr/>
          <a:lstStyle/>
          <a:p>
            <a:r>
              <a:rPr lang="en-US"/>
              <a:t>What is Farm to ECE?</a:t>
            </a:r>
          </a:p>
        </p:txBody>
      </p:sp>
      <p:pic>
        <p:nvPicPr>
          <p:cNvPr id="5122" name="Picture 2">
            <a:extLst>
              <a:ext uri="{FF2B5EF4-FFF2-40B4-BE49-F238E27FC236}">
                <a16:creationId xmlns:a16="http://schemas.microsoft.com/office/drawing/2014/main" id="{79B2DE43-3005-ACDD-2652-BE6F3845CFC5}"/>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771106" y="2066245"/>
            <a:ext cx="6343650" cy="30289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8E5783F-428E-42E6-07A6-0DA90F8E21BF}"/>
              </a:ext>
            </a:extLst>
          </p:cNvPr>
          <p:cNvSpPr txBox="1"/>
          <p:nvPr/>
        </p:nvSpPr>
        <p:spPr>
          <a:xfrm>
            <a:off x="2402228" y="5974898"/>
            <a:ext cx="9666514" cy="1200329"/>
          </a:xfrm>
          <a:prstGeom prst="rect">
            <a:avLst/>
          </a:prstGeom>
          <a:noFill/>
        </p:spPr>
        <p:txBody>
          <a:bodyPr wrap="square" rtlCol="0">
            <a:spAutoFit/>
          </a:bodyPr>
          <a:lstStyle/>
          <a:p>
            <a:r>
              <a:rPr lang="en-US" sz="2400">
                <a:solidFill>
                  <a:schemeClr val="tx2"/>
                </a:solidFill>
                <a:latin typeface="Verdana" panose="020B0604030504040204" pitchFamily="34" charset="0"/>
                <a:ea typeface="Verdana" panose="020B0604030504040204" pitchFamily="34" charset="0"/>
              </a:rPr>
              <a:t>Farm to Early Care and Education (Farm to ECE) is an initiative designed to enhance access to healthy, local foods in ECE settings. </a:t>
            </a:r>
          </a:p>
        </p:txBody>
      </p:sp>
    </p:spTree>
    <p:extLst>
      <p:ext uri="{BB962C8B-B14F-4D97-AF65-F5344CB8AC3E}">
        <p14:creationId xmlns:p14="http://schemas.microsoft.com/office/powerpoint/2010/main" val="22259833"/>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2" name="Picture 8">
            <a:extLst>
              <a:ext uri="{FF2B5EF4-FFF2-40B4-BE49-F238E27FC236}">
                <a16:creationId xmlns:a16="http://schemas.microsoft.com/office/drawing/2014/main" id="{7254E46B-5064-3140-07A0-385EA5FE5DE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0900335" y="3051705"/>
            <a:ext cx="2138597" cy="419473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E87D6E2-78CD-0200-EC9A-8C75E709207E}"/>
              </a:ext>
            </a:extLst>
          </p:cNvPr>
          <p:cNvSpPr>
            <a:spLocks noGrp="1"/>
          </p:cNvSpPr>
          <p:nvPr>
            <p:ph type="title"/>
          </p:nvPr>
        </p:nvSpPr>
        <p:spPr/>
        <p:txBody>
          <a:bodyPr/>
          <a:lstStyle/>
          <a:p>
            <a:r>
              <a:rPr lang="en-US"/>
              <a:t>ECE Gardens</a:t>
            </a:r>
          </a:p>
        </p:txBody>
      </p:sp>
      <p:pic>
        <p:nvPicPr>
          <p:cNvPr id="6146" name="Picture 2" descr="A wooden planter box with plants in it&#10;&#10;Description automatically generated">
            <a:extLst>
              <a:ext uri="{FF2B5EF4-FFF2-40B4-BE49-F238E27FC236}">
                <a16:creationId xmlns:a16="http://schemas.microsoft.com/office/drawing/2014/main" id="{A8712668-EA86-3854-04F8-FB853A2EAA6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311240" y="4460365"/>
            <a:ext cx="3994770" cy="265176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A close-up of several buckets&#10;&#10;Description automatically generated">
            <a:extLst>
              <a:ext uri="{FF2B5EF4-FFF2-40B4-BE49-F238E27FC236}">
                <a16:creationId xmlns:a16="http://schemas.microsoft.com/office/drawing/2014/main" id="{28DA5375-FBA8-F8F8-8F0F-6F9639CE2A36}"/>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0968619" y="373635"/>
            <a:ext cx="2316666" cy="2743200"/>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Altsales Potato Grow Planter Container Bag, PE Pouch Side Window Root Plant Growing Pot Bag - image 3 of 6">
            <a:extLst>
              <a:ext uri="{FF2B5EF4-FFF2-40B4-BE49-F238E27FC236}">
                <a16:creationId xmlns:a16="http://schemas.microsoft.com/office/drawing/2014/main" id="{3430AFA4-2A8E-E848-6E88-2826594FCD4F}"/>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727862" y="3987788"/>
            <a:ext cx="3017520" cy="3017520"/>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A person planting a vegetable garden&#10;&#10;Description automatically generated">
            <a:extLst>
              <a:ext uri="{FF2B5EF4-FFF2-40B4-BE49-F238E27FC236}">
                <a16:creationId xmlns:a16="http://schemas.microsoft.com/office/drawing/2014/main" id="{0D949691-31DC-649E-714C-2B4AF3738110}"/>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311241" y="1434499"/>
            <a:ext cx="3977641" cy="2651760"/>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17 Inch Rectangular Plastic Thicken Planters with Trays - Window Planter Box  for Outdoor and Indoor Herbs, Vegetables, Flowers and Succulent Plants (1  Pack,Pink) - Walmart.com">
            <a:extLst>
              <a:ext uri="{FF2B5EF4-FFF2-40B4-BE49-F238E27FC236}">
                <a16:creationId xmlns:a16="http://schemas.microsoft.com/office/drawing/2014/main" id="{BE65388E-0700-E162-ECAF-6A2939052EB8}"/>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6743780" y="1365440"/>
            <a:ext cx="2985685" cy="17373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08EFA21-33BE-9B82-CA3D-692CA3DACF35}"/>
              </a:ext>
            </a:extLst>
          </p:cNvPr>
          <p:cNvSpPr txBox="1"/>
          <p:nvPr/>
        </p:nvSpPr>
        <p:spPr>
          <a:xfrm>
            <a:off x="701704" y="2330824"/>
            <a:ext cx="546071" cy="707886"/>
          </a:xfrm>
          <a:prstGeom prst="rect">
            <a:avLst/>
          </a:prstGeom>
          <a:noFill/>
        </p:spPr>
        <p:txBody>
          <a:bodyPr wrap="square" rtlCol="0">
            <a:spAutoFit/>
          </a:bodyPr>
          <a:lstStyle/>
          <a:p>
            <a:r>
              <a:rPr lang="en-US" sz="4000" b="1">
                <a:solidFill>
                  <a:schemeClr val="tx2"/>
                </a:solidFill>
                <a:latin typeface="Verdana" panose="020B0604030504040204" pitchFamily="34" charset="0"/>
                <a:ea typeface="Verdana" panose="020B0604030504040204" pitchFamily="34" charset="0"/>
              </a:rPr>
              <a:t>1</a:t>
            </a:r>
          </a:p>
        </p:txBody>
      </p:sp>
      <p:sp>
        <p:nvSpPr>
          <p:cNvPr id="5" name="TextBox 4">
            <a:extLst>
              <a:ext uri="{FF2B5EF4-FFF2-40B4-BE49-F238E27FC236}">
                <a16:creationId xmlns:a16="http://schemas.microsoft.com/office/drawing/2014/main" id="{927BB402-41B6-A89B-8228-523F47B55966}"/>
              </a:ext>
            </a:extLst>
          </p:cNvPr>
          <p:cNvSpPr txBox="1"/>
          <p:nvPr/>
        </p:nvSpPr>
        <p:spPr>
          <a:xfrm>
            <a:off x="701703" y="5241076"/>
            <a:ext cx="546071" cy="707886"/>
          </a:xfrm>
          <a:prstGeom prst="rect">
            <a:avLst/>
          </a:prstGeom>
          <a:noFill/>
        </p:spPr>
        <p:txBody>
          <a:bodyPr wrap="square" rtlCol="0">
            <a:spAutoFit/>
          </a:bodyPr>
          <a:lstStyle/>
          <a:p>
            <a:r>
              <a:rPr lang="en-US" sz="4000" b="1">
                <a:solidFill>
                  <a:schemeClr val="tx2"/>
                </a:solidFill>
                <a:latin typeface="Verdana" panose="020B0604030504040204" pitchFamily="34" charset="0"/>
                <a:ea typeface="Verdana" panose="020B0604030504040204" pitchFamily="34" charset="0"/>
              </a:rPr>
              <a:t>6</a:t>
            </a:r>
          </a:p>
        </p:txBody>
      </p:sp>
      <p:sp>
        <p:nvSpPr>
          <p:cNvPr id="6" name="TextBox 5">
            <a:extLst>
              <a:ext uri="{FF2B5EF4-FFF2-40B4-BE49-F238E27FC236}">
                <a16:creationId xmlns:a16="http://schemas.microsoft.com/office/drawing/2014/main" id="{F58D82AA-318A-7A4F-C242-8132B18BF7C6}"/>
              </a:ext>
            </a:extLst>
          </p:cNvPr>
          <p:cNvSpPr txBox="1"/>
          <p:nvPr/>
        </p:nvSpPr>
        <p:spPr>
          <a:xfrm>
            <a:off x="10248551" y="5241076"/>
            <a:ext cx="546071" cy="707886"/>
          </a:xfrm>
          <a:prstGeom prst="rect">
            <a:avLst/>
          </a:prstGeom>
          <a:noFill/>
        </p:spPr>
        <p:txBody>
          <a:bodyPr wrap="square" rtlCol="0">
            <a:spAutoFit/>
          </a:bodyPr>
          <a:lstStyle/>
          <a:p>
            <a:r>
              <a:rPr lang="en-US" sz="4000" b="1">
                <a:solidFill>
                  <a:schemeClr val="tx2"/>
                </a:solidFill>
                <a:latin typeface="Verdana" panose="020B0604030504040204" pitchFamily="34" charset="0"/>
                <a:ea typeface="Verdana" panose="020B0604030504040204" pitchFamily="34" charset="0"/>
              </a:rPr>
              <a:t>4</a:t>
            </a:r>
          </a:p>
        </p:txBody>
      </p:sp>
      <p:sp>
        <p:nvSpPr>
          <p:cNvPr id="7" name="TextBox 6">
            <a:extLst>
              <a:ext uri="{FF2B5EF4-FFF2-40B4-BE49-F238E27FC236}">
                <a16:creationId xmlns:a16="http://schemas.microsoft.com/office/drawing/2014/main" id="{4D6552B3-B002-B00C-A853-E814B156D83A}"/>
              </a:ext>
            </a:extLst>
          </p:cNvPr>
          <p:cNvSpPr txBox="1"/>
          <p:nvPr/>
        </p:nvSpPr>
        <p:spPr>
          <a:xfrm>
            <a:off x="5997030" y="2330824"/>
            <a:ext cx="546071" cy="707886"/>
          </a:xfrm>
          <a:prstGeom prst="rect">
            <a:avLst/>
          </a:prstGeom>
          <a:noFill/>
        </p:spPr>
        <p:txBody>
          <a:bodyPr wrap="square" rtlCol="0">
            <a:spAutoFit/>
          </a:bodyPr>
          <a:lstStyle/>
          <a:p>
            <a:r>
              <a:rPr lang="en-US" sz="4000" b="1">
                <a:solidFill>
                  <a:schemeClr val="tx2"/>
                </a:solidFill>
                <a:latin typeface="Verdana" panose="020B0604030504040204" pitchFamily="34" charset="0"/>
                <a:ea typeface="Verdana" panose="020B0604030504040204" pitchFamily="34" charset="0"/>
              </a:rPr>
              <a:t>2</a:t>
            </a:r>
          </a:p>
        </p:txBody>
      </p:sp>
      <p:sp>
        <p:nvSpPr>
          <p:cNvPr id="8" name="TextBox 7">
            <a:extLst>
              <a:ext uri="{FF2B5EF4-FFF2-40B4-BE49-F238E27FC236}">
                <a16:creationId xmlns:a16="http://schemas.microsoft.com/office/drawing/2014/main" id="{1BA63CEF-ADA1-B21F-E166-F843B2ECF1FC}"/>
              </a:ext>
            </a:extLst>
          </p:cNvPr>
          <p:cNvSpPr txBox="1"/>
          <p:nvPr/>
        </p:nvSpPr>
        <p:spPr>
          <a:xfrm>
            <a:off x="10248550" y="2294184"/>
            <a:ext cx="546071" cy="707886"/>
          </a:xfrm>
          <a:prstGeom prst="rect">
            <a:avLst/>
          </a:prstGeom>
          <a:noFill/>
        </p:spPr>
        <p:txBody>
          <a:bodyPr wrap="square" rtlCol="0">
            <a:spAutoFit/>
          </a:bodyPr>
          <a:lstStyle/>
          <a:p>
            <a:r>
              <a:rPr lang="en-US" sz="4000" b="1">
                <a:solidFill>
                  <a:schemeClr val="tx2"/>
                </a:solidFill>
                <a:latin typeface="Verdana" panose="020B0604030504040204" pitchFamily="34" charset="0"/>
                <a:ea typeface="Verdana" panose="020B0604030504040204" pitchFamily="34" charset="0"/>
              </a:rPr>
              <a:t>3</a:t>
            </a:r>
          </a:p>
        </p:txBody>
      </p:sp>
      <p:sp>
        <p:nvSpPr>
          <p:cNvPr id="9" name="TextBox 8">
            <a:extLst>
              <a:ext uri="{FF2B5EF4-FFF2-40B4-BE49-F238E27FC236}">
                <a16:creationId xmlns:a16="http://schemas.microsoft.com/office/drawing/2014/main" id="{EC81107A-9D0B-2A18-59A0-22A80579B4E3}"/>
              </a:ext>
            </a:extLst>
          </p:cNvPr>
          <p:cNvSpPr txBox="1"/>
          <p:nvPr/>
        </p:nvSpPr>
        <p:spPr>
          <a:xfrm>
            <a:off x="5997030" y="5090160"/>
            <a:ext cx="419111" cy="707886"/>
          </a:xfrm>
          <a:prstGeom prst="rect">
            <a:avLst/>
          </a:prstGeom>
          <a:noFill/>
        </p:spPr>
        <p:txBody>
          <a:bodyPr wrap="square" rtlCol="0">
            <a:spAutoFit/>
          </a:bodyPr>
          <a:lstStyle/>
          <a:p>
            <a:r>
              <a:rPr lang="en-US" sz="4000" b="1">
                <a:solidFill>
                  <a:schemeClr val="tx2"/>
                </a:solidFill>
                <a:latin typeface="Verdana" panose="020B0604030504040204" pitchFamily="34" charset="0"/>
                <a:ea typeface="Verdana" panose="020B0604030504040204" pitchFamily="34" charset="0"/>
              </a:rPr>
              <a:t>5</a:t>
            </a:r>
          </a:p>
        </p:txBody>
      </p:sp>
    </p:spTree>
    <p:extLst>
      <p:ext uri="{BB962C8B-B14F-4D97-AF65-F5344CB8AC3E}">
        <p14:creationId xmlns:p14="http://schemas.microsoft.com/office/powerpoint/2010/main" val="423069213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B6DD71C0-B513-7DAA-7607-B5DCA415410F}"/>
              </a:ext>
            </a:extLst>
          </p:cNvPr>
          <p:cNvSpPr>
            <a:spLocks noGrp="1"/>
          </p:cNvSpPr>
          <p:nvPr>
            <p:ph type="subTitle" idx="1"/>
          </p:nvPr>
        </p:nvSpPr>
        <p:spPr>
          <a:xfrm>
            <a:off x="954653" y="1515941"/>
            <a:ext cx="11976556" cy="4778618"/>
          </a:xfrm>
        </p:spPr>
        <p:txBody>
          <a:bodyPr/>
          <a:lstStyle/>
          <a:p>
            <a:pPr>
              <a:lnSpc>
                <a:spcPct val="100000"/>
              </a:lnSpc>
              <a:spcBef>
                <a:spcPts val="0"/>
              </a:spcBef>
            </a:pPr>
            <a:r>
              <a:rPr lang="en-US" sz="2400" b="1"/>
              <a:t>Moderate to Vigorous Physical Activity (MVPA)-</a:t>
            </a:r>
            <a:r>
              <a:rPr lang="en-US" sz="2400"/>
              <a:t> MVPA refers to an intensity level of physical activity that provides children and adults with important health benefits. It is a combination of moderate-intensity and vigorous-intensity activity levels.</a:t>
            </a:r>
          </a:p>
          <a:p>
            <a:pPr>
              <a:lnSpc>
                <a:spcPct val="100000"/>
              </a:lnSpc>
              <a:spcBef>
                <a:spcPts val="0"/>
              </a:spcBef>
            </a:pPr>
            <a:endParaRPr lang="en-US" sz="2400"/>
          </a:p>
          <a:p>
            <a:pPr>
              <a:lnSpc>
                <a:spcPct val="100000"/>
              </a:lnSpc>
              <a:spcBef>
                <a:spcPts val="0"/>
              </a:spcBef>
            </a:pPr>
            <a:r>
              <a:rPr lang="en-US" sz="2400" b="1"/>
              <a:t>Structured Physical Activity- </a:t>
            </a:r>
            <a:r>
              <a:rPr lang="en-US" sz="2400"/>
              <a:t>A planned activity led by adults to engage children. Also known as adult led physical activity.</a:t>
            </a:r>
          </a:p>
          <a:p>
            <a:pPr>
              <a:lnSpc>
                <a:spcPct val="100000"/>
              </a:lnSpc>
              <a:spcBef>
                <a:spcPts val="0"/>
              </a:spcBef>
            </a:pPr>
            <a:endParaRPr lang="en-US" sz="2400"/>
          </a:p>
          <a:p>
            <a:pPr>
              <a:lnSpc>
                <a:spcPct val="100000"/>
              </a:lnSpc>
              <a:spcBef>
                <a:spcPts val="0"/>
              </a:spcBef>
            </a:pPr>
            <a:r>
              <a:rPr lang="en-US" sz="2400" b="1"/>
              <a:t>Unstructured Physical Activity-</a:t>
            </a:r>
            <a:r>
              <a:rPr lang="en-US" sz="2400"/>
              <a:t> Also known as free play and child directed play. Children start these activities and determine the outcomes of play. Adults may offer equipment, ask questions, or engage in the play on the child’s terms. </a:t>
            </a:r>
          </a:p>
        </p:txBody>
      </p:sp>
      <p:sp>
        <p:nvSpPr>
          <p:cNvPr id="3" name="Title 2">
            <a:extLst>
              <a:ext uri="{FF2B5EF4-FFF2-40B4-BE49-F238E27FC236}">
                <a16:creationId xmlns:a16="http://schemas.microsoft.com/office/drawing/2014/main" id="{148D6D92-3EBB-D8B2-6687-FF6837642535}"/>
              </a:ext>
            </a:extLst>
          </p:cNvPr>
          <p:cNvSpPr>
            <a:spLocks noGrp="1"/>
          </p:cNvSpPr>
          <p:nvPr>
            <p:ph type="title"/>
          </p:nvPr>
        </p:nvSpPr>
        <p:spPr/>
        <p:txBody>
          <a:bodyPr/>
          <a:lstStyle/>
          <a:p>
            <a:r>
              <a:rPr lang="en-US"/>
              <a:t>Terms	</a:t>
            </a:r>
          </a:p>
        </p:txBody>
      </p:sp>
      <p:pic>
        <p:nvPicPr>
          <p:cNvPr id="5" name="Graphic 4" descr="Binoculars outline">
            <a:extLst>
              <a:ext uri="{FF2B5EF4-FFF2-40B4-BE49-F238E27FC236}">
                <a16:creationId xmlns:a16="http://schemas.microsoft.com/office/drawing/2014/main" id="{D8971825-23E7-7275-0AE1-1B4E29DD320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19971" y="5669719"/>
            <a:ext cx="1645920" cy="1645920"/>
          </a:xfrm>
          <a:prstGeom prst="rect">
            <a:avLst/>
          </a:prstGeom>
        </p:spPr>
      </p:pic>
    </p:spTree>
    <p:extLst>
      <p:ext uri="{BB962C8B-B14F-4D97-AF65-F5344CB8AC3E}">
        <p14:creationId xmlns:p14="http://schemas.microsoft.com/office/powerpoint/2010/main" val="379285632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D7A91AD-4F31-B2AD-EAD7-8659D55D9B4C}"/>
              </a:ext>
            </a:extLst>
          </p:cNvPr>
          <p:cNvSpPr>
            <a:spLocks noGrp="1"/>
          </p:cNvSpPr>
          <p:nvPr>
            <p:ph type="title"/>
          </p:nvPr>
        </p:nvSpPr>
        <p:spPr>
          <a:xfrm>
            <a:off x="1527474" y="2908432"/>
            <a:ext cx="10332720" cy="1160153"/>
          </a:xfrm>
        </p:spPr>
        <p:txBody>
          <a:bodyPr/>
          <a:lstStyle/>
          <a:p>
            <a:r>
              <a:rPr lang="en-US"/>
              <a:t>Objective 1</a:t>
            </a:r>
            <a:br>
              <a:rPr lang="en-US"/>
            </a:br>
            <a:r>
              <a:rPr lang="en-US" sz="4400"/>
              <a:t>Describe how recommended practices for physical activity and Farm to ECE support active play in the garden. </a:t>
            </a:r>
            <a:br>
              <a:rPr lang="en-US" sz="4400"/>
            </a:br>
            <a:endParaRPr lang="en-US"/>
          </a:p>
        </p:txBody>
      </p:sp>
    </p:spTree>
    <p:extLst>
      <p:ext uri="{BB962C8B-B14F-4D97-AF65-F5344CB8AC3E}">
        <p14:creationId xmlns:p14="http://schemas.microsoft.com/office/powerpoint/2010/main" val="3778384914"/>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a:extLst>
              <a:ext uri="{FF2B5EF4-FFF2-40B4-BE49-F238E27FC236}">
                <a16:creationId xmlns:a16="http://schemas.microsoft.com/office/drawing/2014/main" id="{044F10A8-B038-73C2-A49C-F7EE3AE22818}"/>
              </a:ext>
            </a:extLst>
          </p:cNvPr>
          <p:cNvSpPr>
            <a:spLocks noGrp="1"/>
          </p:cNvSpPr>
          <p:nvPr>
            <p:ph type="subTitle" idx="4294967295"/>
          </p:nvPr>
        </p:nvSpPr>
        <p:spPr>
          <a:xfrm>
            <a:off x="5654358" y="1954239"/>
            <a:ext cx="7134225" cy="4354512"/>
          </a:xfrm>
        </p:spPr>
        <p:txBody>
          <a:bodyPr>
            <a:noAutofit/>
          </a:bodyPr>
          <a:lstStyle/>
          <a:p>
            <a:pPr>
              <a:lnSpc>
                <a:spcPct val="100000"/>
              </a:lnSpc>
            </a:pPr>
            <a:r>
              <a:rPr lang="en-US" sz="2400"/>
              <a:t>A North Carolina intervention examined physical activity at ECE sites with gardens over two years.</a:t>
            </a:r>
          </a:p>
          <a:p>
            <a:pPr>
              <a:lnSpc>
                <a:spcPct val="100000"/>
              </a:lnSpc>
            </a:pPr>
            <a:endParaRPr lang="en-US" sz="1400"/>
          </a:p>
          <a:p>
            <a:pPr>
              <a:lnSpc>
                <a:spcPct val="100000"/>
              </a:lnSpc>
            </a:pPr>
            <a:r>
              <a:rPr lang="en-US" sz="2400"/>
              <a:t>The study found that children at the intervention sites experienced 6 minutes more Moderate to Vigorous Physical Activity (MVPA) and 14 minutes less sedentary time each day. </a:t>
            </a:r>
          </a:p>
          <a:p>
            <a:pPr>
              <a:lnSpc>
                <a:spcPct val="100000"/>
              </a:lnSpc>
            </a:pPr>
            <a:endParaRPr lang="en-US" sz="1400"/>
          </a:p>
          <a:p>
            <a:pPr>
              <a:lnSpc>
                <a:spcPct val="100000"/>
              </a:lnSpc>
            </a:pPr>
            <a:r>
              <a:rPr lang="en-US" sz="2400"/>
              <a:t>Data showed a stronger impact for boys than girls, and for younger children (3-year-olds) than older children (5-year-olds). </a:t>
            </a:r>
          </a:p>
        </p:txBody>
      </p:sp>
      <p:sp>
        <p:nvSpPr>
          <p:cNvPr id="4" name="Title 3">
            <a:extLst>
              <a:ext uri="{FF2B5EF4-FFF2-40B4-BE49-F238E27FC236}">
                <a16:creationId xmlns:a16="http://schemas.microsoft.com/office/drawing/2014/main" id="{F7DA9C03-1552-2B7D-3FC4-5350500739C3}"/>
              </a:ext>
            </a:extLst>
          </p:cNvPr>
          <p:cNvSpPr>
            <a:spLocks noGrp="1"/>
          </p:cNvSpPr>
          <p:nvPr>
            <p:ph type="title" idx="4294967295"/>
          </p:nvPr>
        </p:nvSpPr>
        <p:spPr>
          <a:xfrm>
            <a:off x="950976" y="585788"/>
            <a:ext cx="11977688" cy="1158875"/>
          </a:xfrm>
        </p:spPr>
        <p:txBody>
          <a:bodyPr/>
          <a:lstStyle/>
          <a:p>
            <a:r>
              <a:rPr lang="en-US"/>
              <a:t>The Impact of Gardening on Physical Activity </a:t>
            </a:r>
          </a:p>
        </p:txBody>
      </p:sp>
      <p:pic>
        <p:nvPicPr>
          <p:cNvPr id="1026" name="Picture 2" descr="Japanese boy digging onion (4 years old)">
            <a:extLst>
              <a:ext uri="{FF2B5EF4-FFF2-40B4-BE49-F238E27FC236}">
                <a16:creationId xmlns:a16="http://schemas.microsoft.com/office/drawing/2014/main" id="{6290EF07-283E-FD4C-85A9-BC3F000F8815}"/>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a:fillRect/>
          </a:stretch>
        </p:blipFill>
        <p:spPr bwMode="auto">
          <a:xfrm>
            <a:off x="846931" y="1954239"/>
            <a:ext cx="4217126" cy="48768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2DB8A2B-A175-8D1D-EB9D-125692168ECF}"/>
              </a:ext>
            </a:extLst>
          </p:cNvPr>
          <p:cNvSpPr txBox="1"/>
          <p:nvPr/>
        </p:nvSpPr>
        <p:spPr>
          <a:xfrm>
            <a:off x="653166" y="7256502"/>
            <a:ext cx="6944978" cy="553998"/>
          </a:xfrm>
          <a:prstGeom prst="rect">
            <a:avLst/>
          </a:prstGeom>
          <a:noFill/>
        </p:spPr>
        <p:txBody>
          <a:bodyPr wrap="square" rtlCol="0">
            <a:spAutoFit/>
          </a:bodyPr>
          <a:lstStyle/>
          <a:p>
            <a:r>
              <a:rPr lang="en-US" sz="1000">
                <a:solidFill>
                  <a:schemeClr val="tx2"/>
                </a:solidFill>
                <a:latin typeface="Verdana" panose="020B0604030504040204" pitchFamily="34" charset="0"/>
                <a:ea typeface="Verdana" panose="020B0604030504040204" pitchFamily="34" charset="0"/>
              </a:rPr>
              <a:t>Well, N. et al, 2023, </a:t>
            </a:r>
            <a:r>
              <a:rPr lang="en-US" sz="1000">
                <a:solidFill>
                  <a:schemeClr val="tx2"/>
                </a:solidFill>
                <a:latin typeface="Verdana" panose="020B0604030504040204" pitchFamily="34" charset="0"/>
                <a:ea typeface="Verdana" panose="020B0604030504040204" pitchFamily="34" charset="0"/>
                <a:hlinkClick r:id="rId4">
                  <a:extLst>
                    <a:ext uri="{A12FA001-AC4F-418D-AE19-62706E023703}">
                      <ahyp:hlinkClr xmlns:ahyp="http://schemas.microsoft.com/office/drawing/2018/hyperlinkcolor" val="tx"/>
                    </a:ext>
                  </a:extLst>
                </a:hlinkClick>
              </a:rPr>
              <a:t>Gardening in Childcare Centers: A Randomized Controlled Trial Examining the Effects of a Garden Intervention on Physical Activity among Children Aged 3–5 Years in North Carolina</a:t>
            </a:r>
            <a:r>
              <a:rPr lang="en-US" sz="1000">
                <a:solidFill>
                  <a:schemeClr val="tx2"/>
                </a:solidFill>
                <a:latin typeface="Verdana" panose="020B0604030504040204" pitchFamily="34" charset="0"/>
                <a:ea typeface="Verdana" panose="020B0604030504040204" pitchFamily="34" charset="0"/>
              </a:rPr>
              <a:t>. </a:t>
            </a:r>
          </a:p>
          <a:p>
            <a:endParaRPr lang="en-US" sz="1000">
              <a:solidFill>
                <a:schemeClr val="tx2"/>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86353194"/>
      </p:ext>
    </p:extLst>
  </p:cSld>
  <p:clrMapOvr>
    <a:masterClrMapping/>
  </p:clrMapOvr>
  <p:transition/>
</p:sld>
</file>

<file path=ppt/theme/theme1.xml><?xml version="1.0" encoding="utf-8"?>
<a:theme xmlns:a="http://schemas.openxmlformats.org/drawingml/2006/main" name="Office Theme">
  <a:themeElements>
    <a:clrScheme name="Custom 8">
      <a:dk1>
        <a:srgbClr val="309C8A"/>
      </a:dk1>
      <a:lt1>
        <a:srgbClr val="FEF3E0"/>
      </a:lt1>
      <a:dk2>
        <a:srgbClr val="004169"/>
      </a:dk2>
      <a:lt2>
        <a:srgbClr val="FEF3E0"/>
      </a:lt2>
      <a:accent1>
        <a:srgbClr val="309C8A"/>
      </a:accent1>
      <a:accent2>
        <a:srgbClr val="004169"/>
      </a:accent2>
      <a:accent3>
        <a:srgbClr val="6660A6"/>
      </a:accent3>
      <a:accent4>
        <a:srgbClr val="F05966"/>
      </a:accent4>
      <a:accent5>
        <a:srgbClr val="00ACBA"/>
      </a:accent5>
      <a:accent6>
        <a:srgbClr val="FAAD1D"/>
      </a:accent6>
      <a:hlink>
        <a:srgbClr val="6660A6"/>
      </a:hlink>
      <a:folHlink>
        <a:srgbClr val="6660A6"/>
      </a:folHlink>
    </a:clrScheme>
    <a:fontScheme name="Constantia-Franklin Gothic Book">
      <a:majorFont>
        <a:latin typeface="Constantia" panose="02030602050306030303"/>
        <a:ea typeface="Arial"/>
        <a:cs typeface="Arial"/>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B0503020102020204"/>
        <a:ea typeface="Arial"/>
        <a:cs typeface="Arial"/>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ardening template  -  Read-Only" id="{BD156FA1-468C-4098-BB49-257C1CBC7017}" vid="{21353778-F2BF-41BF-A4D5-764F82E5660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9B55C9C423ABA45BC650AB4FD6D5476" ma:contentTypeVersion="22" ma:contentTypeDescription="Create a new document." ma:contentTypeScope="" ma:versionID="30d1de74a3f6bcccaa2bd3ec33d7f56d">
  <xsd:schema xmlns:xsd="http://www.w3.org/2001/XMLSchema" xmlns:xs="http://www.w3.org/2001/XMLSchema" xmlns:p="http://schemas.microsoft.com/office/2006/metadata/properties" xmlns:ns1="http://schemas.microsoft.com/sharepoint/v3" xmlns:ns2="128e445f-53bd-4d7c-94e9-7ccc49acf3c2" xmlns:ns3="60dfdbe2-22b5-4261-a021-0a589e027dce" targetNamespace="http://schemas.microsoft.com/office/2006/metadata/properties" ma:root="true" ma:fieldsID="b62cbe75ccb062e2d7c4a79d5548e18a" ns1:_="" ns2:_="" ns3:_="">
    <xsd:import namespace="http://schemas.microsoft.com/sharepoint/v3"/>
    <xsd:import namespace="128e445f-53bd-4d7c-94e9-7ccc49acf3c2"/>
    <xsd:import namespace="60dfdbe2-22b5-4261-a021-0a589e027dc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LengthInSeconds"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Date_x002f_Time"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8e445f-53bd-4d7c-94e9-7ccc49acf3c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ternalName="MediaServiceLocation" ma:readOnly="true">
      <xsd:simpleType>
        <xsd:restriction base="dms:Text"/>
      </xsd:simpleType>
    </xsd:element>
    <xsd:element name="Date_x002f_Time" ma:index="19" nillable="true" ma:displayName="Date/Time" ma:format="DateTime" ma:internalName="Date_x002f_Time">
      <xsd:simpleType>
        <xsd:restriction base="dms:DateTim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5dd6296-2b79-4843-a53e-d30c5b80f8c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0dfdbe2-22b5-4261-a021-0a589e027dce"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5cb0454-a148-475c-934c-527469558b1b}" ma:internalName="TaxCatchAll" ma:showField="CatchAllData" ma:web="60dfdbe2-22b5-4261-a021-0a589e027dc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28e445f-53bd-4d7c-94e9-7ccc49acf3c2">
      <Terms xmlns="http://schemas.microsoft.com/office/infopath/2007/PartnerControls"/>
    </lcf76f155ced4ddcb4097134ff3c332f>
    <Date_x002f_Time xmlns="128e445f-53bd-4d7c-94e9-7ccc49acf3c2" xsi:nil="true"/>
    <TaxCatchAll xmlns="60dfdbe2-22b5-4261-a021-0a589e027dce" xsi:nil="true"/>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D25F4E4-5BED-4E65-88CA-6851522506C0}">
  <ds:schemaRefs>
    <ds:schemaRef ds:uri="128e445f-53bd-4d7c-94e9-7ccc49acf3c2"/>
    <ds:schemaRef ds:uri="60dfdbe2-22b5-4261-a021-0a589e027dc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6F9C65A-88A6-4DBC-A731-B78D15B6708F}">
  <ds:schemaRefs>
    <ds:schemaRef ds:uri="http://schemas.microsoft.com/office/2006/documentManagement/types"/>
    <ds:schemaRef ds:uri="http://schemas.microsoft.com/office/infopath/2007/PartnerControls"/>
    <ds:schemaRef ds:uri="http://schemas.microsoft.com/sharepoint/v3"/>
    <ds:schemaRef ds:uri="http://schemas.microsoft.com/office/2006/metadata/properties"/>
    <ds:schemaRef ds:uri="http://purl.org/dc/elements/1.1/"/>
    <ds:schemaRef ds:uri="http://purl.org/dc/terms/"/>
    <ds:schemaRef ds:uri="128e445f-53bd-4d7c-94e9-7ccc49acf3c2"/>
    <ds:schemaRef ds:uri="http://www.w3.org/XML/1998/namespace"/>
    <ds:schemaRef ds:uri="http://schemas.openxmlformats.org/package/2006/metadata/core-properties"/>
    <ds:schemaRef ds:uri="60dfdbe2-22b5-4261-a021-0a589e027dce"/>
    <ds:schemaRef ds:uri="http://purl.org/dc/dcmitype/"/>
  </ds:schemaRefs>
</ds:datastoreItem>
</file>

<file path=customXml/itemProps3.xml><?xml version="1.0" encoding="utf-8"?>
<ds:datastoreItem xmlns:ds="http://schemas.openxmlformats.org/officeDocument/2006/customXml" ds:itemID="{60452522-C5CB-4CAB-BF99-86A5080446D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7500</TotalTime>
  <Words>9466</Words>
  <Application>Microsoft Office PowerPoint</Application>
  <PresentationFormat>Custom</PresentationFormat>
  <Paragraphs>596</Paragraphs>
  <Slides>37</Slides>
  <Notes>36</Notes>
  <HiddenSlides>0</HiddenSlides>
  <MMClips>3</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37</vt:i4>
      </vt:variant>
    </vt:vector>
  </HeadingPairs>
  <TitlesOfParts>
    <vt:vector size="47" baseType="lpstr">
      <vt:lpstr>Arial</vt:lpstr>
      <vt:lpstr>Franklin Gothic Book</vt:lpstr>
      <vt:lpstr>Gotham</vt:lpstr>
      <vt:lpstr>Monotype Sorts</vt:lpstr>
      <vt:lpstr>Montserrat</vt:lpstr>
      <vt:lpstr>Symbol</vt:lpstr>
      <vt:lpstr>Times New Roman</vt:lpstr>
      <vt:lpstr>Verdana</vt:lpstr>
      <vt:lpstr>Wingdings</vt:lpstr>
      <vt:lpstr>Office Theme</vt:lpstr>
      <vt:lpstr>PowerPoint Presentation</vt:lpstr>
      <vt:lpstr>Funding Acknowledgement &amp; Disclaimer </vt:lpstr>
      <vt:lpstr>Learning Objectives</vt:lpstr>
      <vt:lpstr>PowerPoint Presentation</vt:lpstr>
      <vt:lpstr>What is Farm to ECE?</vt:lpstr>
      <vt:lpstr>ECE Gardens</vt:lpstr>
      <vt:lpstr>Terms </vt:lpstr>
      <vt:lpstr>Objective 1 Describe how recommended practices for physical activity and Farm to ECE support active play in the garden.  </vt:lpstr>
      <vt:lpstr>The Impact of Gardening on Physical Activity </vt:lpstr>
      <vt:lpstr>Recommended Physical Activity Practices </vt:lpstr>
      <vt:lpstr>Outdoor play recommended practices</vt:lpstr>
      <vt:lpstr>Recommended Farm to ECE Practices</vt:lpstr>
      <vt:lpstr>    </vt:lpstr>
      <vt:lpstr>Benefits of time in the garden for children and caregivers</vt:lpstr>
      <vt:lpstr>PowerPoint Presentation</vt:lpstr>
      <vt:lpstr>Food, Farming, Gardens, and Movement</vt:lpstr>
      <vt:lpstr>Objective 2 Identify three garden activities that support motor skill development. </vt:lpstr>
      <vt:lpstr>Motor Development</vt:lpstr>
      <vt:lpstr>Fundamental Movement Skills</vt:lpstr>
      <vt:lpstr>Gardening and Fundamental Movement Skills</vt:lpstr>
      <vt:lpstr>PowerPoint Presentation</vt:lpstr>
      <vt:lpstr>Infants in the Garden</vt:lpstr>
      <vt:lpstr>Toddlers in the Garden</vt:lpstr>
      <vt:lpstr>Preschool Garden Games and Activities</vt:lpstr>
      <vt:lpstr>Hot Potato, Hot Potato</vt:lpstr>
      <vt:lpstr>Red Apple, Yellow Apple, Green Apple</vt:lpstr>
      <vt:lpstr>Gardener Says</vt:lpstr>
      <vt:lpstr>PowerPoint Presentation</vt:lpstr>
      <vt:lpstr>Garden Yoga</vt:lpstr>
      <vt:lpstr>PowerPoint Presentation</vt:lpstr>
      <vt:lpstr>Gardening – Good physical activity for any age! </vt:lpstr>
      <vt:lpstr>Family Engagement </vt:lpstr>
      <vt:lpstr>Key Takeaways</vt:lpstr>
      <vt:lpstr>Summary Activity What are you taking away from this session? </vt:lpstr>
      <vt:lpstr>Questions?</vt:lpstr>
      <vt:lpstr>Thanks for joining today’s session!</vt:lpstr>
      <vt:lpstr>References</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PptxGenJS Presentation</dc:subject>
  <dc:creator>Nemours</dc:creator>
  <cp:lastModifiedBy>Lee, Trevor</cp:lastModifiedBy>
  <cp:revision>14</cp:revision>
  <dcterms:created xsi:type="dcterms:W3CDTF">2023-03-02T21:06:44Z</dcterms:created>
  <dcterms:modified xsi:type="dcterms:W3CDTF">2026-06-10T18:28:36Z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0x01010019B55C9C423ABA45BC650AB4FD6D5476</vt:lpwstr>
  </property>
  <property fmtid="{D5CDD505-2E9C-101B-9397-08002B2CF9AE}" pid="3" name="MediaServiceImageTags">
    <vt:lpwstr/>
  </property>
</Properties>
</file>