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4"/>
  </p:sldMasterIdLst>
  <p:notesMasterIdLst>
    <p:notesMasterId r:id="rId40"/>
  </p:notesMasterIdLst>
  <p:sldIdLst>
    <p:sldId id="366" r:id="rId5"/>
    <p:sldId id="384" r:id="rId6"/>
    <p:sldId id="257" r:id="rId7"/>
    <p:sldId id="373" r:id="rId8"/>
    <p:sldId id="347" r:id="rId9"/>
    <p:sldId id="2116" r:id="rId10"/>
    <p:sldId id="317" r:id="rId11"/>
    <p:sldId id="318" r:id="rId12"/>
    <p:sldId id="369" r:id="rId13"/>
    <p:sldId id="2121" r:id="rId14"/>
    <p:sldId id="2127" r:id="rId15"/>
    <p:sldId id="2117" r:id="rId16"/>
    <p:sldId id="2132" r:id="rId17"/>
    <p:sldId id="2138" r:id="rId18"/>
    <p:sldId id="2128" r:id="rId19"/>
    <p:sldId id="2139" r:id="rId20"/>
    <p:sldId id="2141" r:id="rId21"/>
    <p:sldId id="370" r:id="rId22"/>
    <p:sldId id="2122" r:id="rId23"/>
    <p:sldId id="2123" r:id="rId24"/>
    <p:sldId id="2124" r:id="rId25"/>
    <p:sldId id="2125" r:id="rId26"/>
    <p:sldId id="2126" r:id="rId27"/>
    <p:sldId id="2137" r:id="rId28"/>
    <p:sldId id="2143" r:id="rId29"/>
    <p:sldId id="382" r:id="rId30"/>
    <p:sldId id="2118" r:id="rId31"/>
    <p:sldId id="2120" r:id="rId32"/>
    <p:sldId id="2133" r:id="rId33"/>
    <p:sldId id="2129" r:id="rId34"/>
    <p:sldId id="2134" r:id="rId35"/>
    <p:sldId id="2142" r:id="rId36"/>
    <p:sldId id="346" r:id="rId37"/>
    <p:sldId id="364" r:id="rId38"/>
    <p:sldId id="330"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4CE536-CF07-F113-1263-5DB9053A44BF}" name="Duchette, Rebekah" initials="DR" userId="S::rd0057@nemours.org::165f8d16-cdf4-4bcd-aefd-1ad807eec2cc" providerId="AD"/>
  <p188:author id="{F37C7E67-D692-9EC6-22B4-390FCC89818C}" name="Press, Hannah" initials="HP" userId="S::hp0050@nemours.org::79ae02e8-8d22-42dd-ae3f-95a57fbe11b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00"/>
    <a:srgbClr val="EFE0B5"/>
    <a:srgbClr val="309C8A"/>
    <a:srgbClr val="A6A6A6"/>
    <a:srgbClr val="DDDDDD"/>
    <a:srgbClr val="A5A5A5"/>
    <a:srgbClr val="0042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99A33B-8ED6-4DFC-88C0-1CB007E568C1}" v="1" dt="2026-06-26T18:15:14.1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34" autoAdjust="0"/>
    <p:restoredTop sz="61622" autoAdjust="0"/>
  </p:normalViewPr>
  <p:slideViewPr>
    <p:cSldViewPr snapToGrid="0">
      <p:cViewPr varScale="1">
        <p:scale>
          <a:sx n="68" d="100"/>
          <a:sy n="68" d="100"/>
        </p:scale>
        <p:origin x="2244" y="66"/>
      </p:cViewPr>
      <p:guideLst/>
    </p:cSldViewPr>
  </p:slideViewPr>
  <p:outlineViewPr>
    <p:cViewPr>
      <p:scale>
        <a:sx n="33" d="100"/>
        <a:sy n="33" d="100"/>
      </p:scale>
      <p:origin x="0" y="0"/>
    </p:cViewPr>
  </p:outlineViewPr>
  <p:notesTextViewPr>
    <p:cViewPr>
      <p:scale>
        <a:sx n="1" d="1"/>
        <a:sy n="1" d="1"/>
      </p:scale>
      <p:origin x="0" y="-714"/>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ess, Hannah" userId="79ae02e8-8d22-42dd-ae3f-95a57fbe11b8" providerId="ADAL" clId="{0CC565DC-A577-424E-B994-382365D6E7EE}"/>
    <pc:docChg chg="undo custSel addSld delSld modSld sldOrd">
      <pc:chgData name="Press, Hannah" userId="79ae02e8-8d22-42dd-ae3f-95a57fbe11b8" providerId="ADAL" clId="{0CC565DC-A577-424E-B994-382365D6E7EE}" dt="2026-06-26T18:15:13.917" v="49022" actId="20577"/>
      <pc:docMkLst>
        <pc:docMk/>
      </pc:docMkLst>
      <pc:sldChg chg="modSp mod">
        <pc:chgData name="Press, Hannah" userId="79ae02e8-8d22-42dd-ae3f-95a57fbe11b8" providerId="ADAL" clId="{0CC565DC-A577-424E-B994-382365D6E7EE}" dt="2026-06-10T16:26:26.930" v="48968" actId="14100"/>
        <pc:sldMkLst>
          <pc:docMk/>
          <pc:sldMk cId="1428512779" sldId="373"/>
        </pc:sldMkLst>
        <pc:spChg chg="mod">
          <ac:chgData name="Press, Hannah" userId="79ae02e8-8d22-42dd-ae3f-95a57fbe11b8" providerId="ADAL" clId="{0CC565DC-A577-424E-B994-382365D6E7EE}" dt="2026-06-10T16:26:26.930" v="48968" actId="14100"/>
          <ac:spMkLst>
            <pc:docMk/>
            <pc:sldMk cId="1428512779" sldId="373"/>
            <ac:spMk id="12" creationId="{30B8FD9C-12BC-14E3-8F66-465226DD3492}"/>
          </ac:spMkLst>
        </pc:spChg>
      </pc:sldChg>
      <pc:sldChg chg="modSp">
        <pc:chgData name="Press, Hannah" userId="79ae02e8-8d22-42dd-ae3f-95a57fbe11b8" providerId="ADAL" clId="{0CC565DC-A577-424E-B994-382365D6E7EE}" dt="2026-06-10T16:27:18.605" v="48969"/>
        <pc:sldMkLst>
          <pc:docMk/>
          <pc:sldMk cId="616495818" sldId="384"/>
        </pc:sldMkLst>
        <pc:spChg chg="mod">
          <ac:chgData name="Press, Hannah" userId="79ae02e8-8d22-42dd-ae3f-95a57fbe11b8" providerId="ADAL" clId="{0CC565DC-A577-424E-B994-382365D6E7EE}" dt="2026-06-10T16:27:18.605" v="48969"/>
          <ac:spMkLst>
            <pc:docMk/>
            <pc:sldMk cId="616495818" sldId="384"/>
            <ac:spMk id="7" creationId="{7B1262A0-3683-2210-6B3F-A2628A1FDEDF}"/>
          </ac:spMkLst>
        </pc:spChg>
      </pc:sldChg>
      <pc:sldChg chg="modNotesTx">
        <pc:chgData name="Press, Hannah" userId="79ae02e8-8d22-42dd-ae3f-95a57fbe11b8" providerId="ADAL" clId="{0CC565DC-A577-424E-B994-382365D6E7EE}" dt="2026-06-26T18:15:13.917" v="49022" actId="20577"/>
        <pc:sldMkLst>
          <pc:docMk/>
          <pc:sldMk cId="1743814810" sldId="2120"/>
        </pc:sldMkLst>
      </pc:sldChg>
      <pc:sldChg chg="modSp mod">
        <pc:chgData name="Press, Hannah" userId="79ae02e8-8d22-42dd-ae3f-95a57fbe11b8" providerId="ADAL" clId="{0CC565DC-A577-424E-B994-382365D6E7EE}" dt="2026-06-10T16:27:37.166" v="48970" actId="5793"/>
        <pc:sldMkLst>
          <pc:docMk/>
          <pc:sldMk cId="4085504299" sldId="2121"/>
        </pc:sldMkLst>
        <pc:spChg chg="mod">
          <ac:chgData name="Press, Hannah" userId="79ae02e8-8d22-42dd-ae3f-95a57fbe11b8" providerId="ADAL" clId="{0CC565DC-A577-424E-B994-382365D6E7EE}" dt="2026-06-10T16:27:37.166" v="48970" actId="5793"/>
          <ac:spMkLst>
            <pc:docMk/>
            <pc:sldMk cId="4085504299" sldId="2121"/>
            <ac:spMk id="7" creationId="{E627EB0F-1CB2-E59B-1944-BABAD4E92BD0}"/>
          </ac:spMkLst>
        </pc:spChg>
      </pc:sldChg>
      <pc:sldChg chg="modSp mod">
        <pc:chgData name="Press, Hannah" userId="79ae02e8-8d22-42dd-ae3f-95a57fbe11b8" providerId="ADAL" clId="{0CC565DC-A577-424E-B994-382365D6E7EE}" dt="2026-06-10T16:27:44.803" v="48971" actId="5793"/>
        <pc:sldMkLst>
          <pc:docMk/>
          <pc:sldMk cId="814836323" sldId="2139"/>
        </pc:sldMkLst>
        <pc:spChg chg="mod">
          <ac:chgData name="Press, Hannah" userId="79ae02e8-8d22-42dd-ae3f-95a57fbe11b8" providerId="ADAL" clId="{0CC565DC-A577-424E-B994-382365D6E7EE}" dt="2026-06-10T16:27:44.803" v="48971" actId="5793"/>
          <ac:spMkLst>
            <pc:docMk/>
            <pc:sldMk cId="814836323" sldId="2139"/>
            <ac:spMk id="9" creationId="{9B6E2820-3C32-300B-FFB3-310B4621801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Verdana" panose="020B060403050404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Verdana" panose="020B0604030504040204" pitchFamily="34" charset="0"/>
              </a:defRPr>
            </a:lvl1pPr>
          </a:lstStyle>
          <a:p>
            <a:fld id="{DB9F8266-9895-48B2-8B5C-B0AC70662813}" type="datetimeFigureOut">
              <a:rPr lang="en-US" smtClean="0"/>
              <a:pPr/>
              <a:t>6/26/2026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0"/>
            <a:r>
              <a:rPr lang="en-US"/>
              <a:t>Second level</a:t>
            </a:r>
          </a:p>
          <a:p>
            <a:pPr lvl="0"/>
            <a:r>
              <a:rPr lang="en-US"/>
              <a:t>Third level</a:t>
            </a:r>
          </a:p>
          <a:p>
            <a:pPr lvl="0"/>
            <a:r>
              <a:rPr lang="en-US"/>
              <a:t>Fourth level</a:t>
            </a:r>
          </a:p>
          <a:p>
            <a:pPr lvl="0"/>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Verdana" panose="020B060403050404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Verdana" panose="020B0604030504040204" pitchFamily="34" charset="0"/>
              </a:defRPr>
            </a:lvl1pPr>
          </a:lstStyle>
          <a:p>
            <a:fld id="{47BAB5C7-1500-482C-BC10-F7AECFCB5484}" type="slidenum">
              <a:rPr lang="en-US" smtClean="0"/>
              <a:pPr/>
              <a:t>‹#›</a:t>
            </a:fld>
            <a:endParaRPr lang="en-US"/>
          </a:p>
        </p:txBody>
      </p:sp>
    </p:spTree>
    <p:extLst>
      <p:ext uri="{BB962C8B-B14F-4D97-AF65-F5344CB8AC3E}">
        <p14:creationId xmlns:p14="http://schemas.microsoft.com/office/powerpoint/2010/main" val="1624536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309C8A"/>
                </a:solidFill>
              </a:rPr>
              <a:t>Suggested Speaker Notes:</a:t>
            </a:r>
          </a:p>
          <a:p>
            <a:r>
              <a:rPr lang="en-US" b="0" dirty="0">
                <a:solidFill>
                  <a:srgbClr val="309C8A"/>
                </a:solidFill>
              </a:rPr>
              <a:t>Welcome to today’s training. Our content today will build on the best practice of outdoor play covered in PALS. We’ll specifically talk about supporting active outdoor play in hot weather, including understanding risks and strategies for safe outdoor play during hot weather. </a:t>
            </a:r>
          </a:p>
          <a:p>
            <a:endParaRPr lang="en-US" b="1" dirty="0">
              <a:solidFill>
                <a:srgbClr val="309C8A"/>
              </a:solidFill>
            </a:endParaRPr>
          </a:p>
          <a:p>
            <a:r>
              <a:rPr lang="en-US" b="1" dirty="0">
                <a:solidFill>
                  <a:srgbClr val="309C8A"/>
                </a:solidFill>
              </a:rPr>
              <a:t>Trainer notes:</a:t>
            </a:r>
          </a:p>
          <a:p>
            <a:r>
              <a:rPr lang="en-US" i="1" dirty="0"/>
              <a:t>This PALS Micro Training session is targeted at participants who have attended PALS sessions and understand the best practices of physical activity in early childhood settings. Concepts from PALS will be reviewed. The participants in your training may be a mix of administrators, classroom teachers, and home providers. </a:t>
            </a:r>
          </a:p>
          <a:p>
            <a:r>
              <a:rPr lang="en-US" i="1" dirty="0"/>
              <a:t>Trainers are encouraged to add a GROUP NORMS slide after slide 2. Use your preferred norms and invite participants to share what they would like to see added to the list. A few suggestions are listed below. Having around 5 group norms is a good goal. </a:t>
            </a:r>
          </a:p>
          <a:p>
            <a:pPr marL="171450" indent="-171450">
              <a:buFont typeface="Arial" panose="020B0604020202020204" pitchFamily="34" charset="0"/>
              <a:buChar char="•"/>
            </a:pPr>
            <a:r>
              <a:rPr lang="en-US" sz="1200" i="1" dirty="0"/>
              <a:t>Be considerate of differing opinions</a:t>
            </a:r>
          </a:p>
          <a:p>
            <a:pPr marL="171450" indent="-171450">
              <a:lnSpc>
                <a:spcPct val="100000"/>
              </a:lnSpc>
              <a:spcBef>
                <a:spcPts val="0"/>
              </a:spcBef>
              <a:spcAft>
                <a:spcPts val="1200"/>
              </a:spcAft>
              <a:buClr>
                <a:schemeClr val="tx2"/>
              </a:buClr>
              <a:buFont typeface="Arial" panose="020B0604020202020204" pitchFamily="34" charset="0"/>
              <a:buChar char="•"/>
            </a:pPr>
            <a:r>
              <a:rPr lang="en-US" sz="1200" i="1" dirty="0"/>
              <a:t>Speak respectfully to each other</a:t>
            </a:r>
          </a:p>
          <a:p>
            <a:pPr marL="171450" indent="-171450">
              <a:lnSpc>
                <a:spcPct val="100000"/>
              </a:lnSpc>
              <a:spcBef>
                <a:spcPts val="0"/>
              </a:spcBef>
              <a:spcAft>
                <a:spcPts val="1200"/>
              </a:spcAft>
              <a:buClr>
                <a:schemeClr val="tx2"/>
              </a:buClr>
              <a:buFont typeface="Arial" panose="020B0604020202020204" pitchFamily="34" charset="0"/>
              <a:buChar char="•"/>
            </a:pPr>
            <a:r>
              <a:rPr lang="en-US" sz="1200" i="1" dirty="0"/>
              <a:t>Share your knowledge and experience</a:t>
            </a:r>
          </a:p>
          <a:p>
            <a:pPr marL="171450" indent="-171450">
              <a:lnSpc>
                <a:spcPct val="100000"/>
              </a:lnSpc>
              <a:spcBef>
                <a:spcPts val="0"/>
              </a:spcBef>
              <a:spcAft>
                <a:spcPts val="1200"/>
              </a:spcAft>
              <a:buClr>
                <a:schemeClr val="tx2"/>
              </a:buClr>
              <a:buFont typeface="Arial" panose="020B0604020202020204" pitchFamily="34" charset="0"/>
              <a:buChar char="•"/>
            </a:pPr>
            <a:r>
              <a:rPr lang="en-US" sz="1200" i="1" dirty="0"/>
              <a:t>Minimize side conversations</a:t>
            </a:r>
          </a:p>
          <a:p>
            <a:pPr marL="171450" indent="-171450">
              <a:lnSpc>
                <a:spcPct val="100000"/>
              </a:lnSpc>
              <a:spcBef>
                <a:spcPts val="0"/>
              </a:spcBef>
              <a:spcAft>
                <a:spcPts val="1200"/>
              </a:spcAft>
              <a:buClr>
                <a:schemeClr val="tx2"/>
              </a:buClr>
              <a:buFont typeface="Arial" panose="020B0604020202020204" pitchFamily="34" charset="0"/>
              <a:buChar char="•"/>
            </a:pPr>
            <a:r>
              <a:rPr lang="en-US" sz="1200" i="1" dirty="0"/>
              <a:t>Take care of your needs</a:t>
            </a:r>
          </a:p>
          <a:p>
            <a:pPr marL="171450" indent="-171450">
              <a:lnSpc>
                <a:spcPct val="100000"/>
              </a:lnSpc>
              <a:spcBef>
                <a:spcPts val="0"/>
              </a:spcBef>
              <a:spcAft>
                <a:spcPts val="1200"/>
              </a:spcAft>
              <a:buClr>
                <a:schemeClr val="tx2"/>
              </a:buClr>
              <a:buFont typeface="Arial" panose="020B0604020202020204" pitchFamily="34" charset="0"/>
              <a:buChar char="•"/>
            </a:pPr>
            <a:r>
              <a:rPr lang="en-US" sz="1200" i="1" dirty="0"/>
              <a:t>Celebrate accomplishments</a:t>
            </a:r>
          </a:p>
        </p:txBody>
      </p:sp>
      <p:sp>
        <p:nvSpPr>
          <p:cNvPr id="4" name="Slide Number Placeholder 3"/>
          <p:cNvSpPr>
            <a:spLocks noGrp="1"/>
          </p:cNvSpPr>
          <p:nvPr>
            <p:ph type="sldNum" sz="quarter" idx="5"/>
          </p:nvPr>
        </p:nvSpPr>
        <p:spPr/>
        <p:txBody>
          <a:bodyPr/>
          <a:lstStyle/>
          <a:p>
            <a:fld id="{47BAB5C7-1500-482C-BC10-F7AECFCB5484}" type="slidenum">
              <a:rPr lang="en-US" smtClean="0"/>
              <a:t>1</a:t>
            </a:fld>
            <a:endParaRPr lang="en-US"/>
          </a:p>
        </p:txBody>
      </p:sp>
    </p:spTree>
    <p:extLst>
      <p:ext uri="{BB962C8B-B14F-4D97-AF65-F5344CB8AC3E}">
        <p14:creationId xmlns:p14="http://schemas.microsoft.com/office/powerpoint/2010/main" val="1690202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Suggested Speaker Notes:</a:t>
            </a:r>
          </a:p>
          <a:p>
            <a:r>
              <a:rPr lang="en-US" dirty="0"/>
              <a:t>Think of cooking a potato, if it’s a big potato, heat will have a tough time getting to its core and it will take a while to cook. But smaller potatoes cook much faster because heat can reach their center more quickly. Young children are like the small potato in which heat can get faster to the core. Children also have a larger body surface area compared to their weight. On a hot day, they absorb heat faster because more of their body is exposed, relative to their size. These reasons make children’s health more at risk during hot temperatures.</a:t>
            </a:r>
          </a:p>
          <a:p>
            <a:endParaRPr lang="en-US" dirty="0"/>
          </a:p>
          <a:p>
            <a:r>
              <a:rPr lang="en-US" dirty="0"/>
              <a:t>Young children get dehydrated more easily, not only because a larger percentage of body weight is water, but because they are not good at knowing when they are thirsty or getting dehydrated. Children depend on adults to remind them to hydrate and to provide opportunities to hydrate. </a:t>
            </a:r>
          </a:p>
          <a:p>
            <a:endParaRPr lang="en-US" dirty="0"/>
          </a:p>
          <a:p>
            <a:r>
              <a:rPr lang="en-US" dirty="0"/>
              <a:t>Source: https://www.npr.org/2023/07/28/1190557974/kids-extreme-heat-outdoors-safety-water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ea typeface="+mn-ea"/>
                <a:cs typeface="+mn-cs"/>
              </a:rPr>
              <a:t>Image Source: PowerPoint Online Photo</a:t>
            </a:r>
          </a:p>
        </p:txBody>
      </p:sp>
      <p:sp>
        <p:nvSpPr>
          <p:cNvPr id="4" name="Slide Number Placeholder 3"/>
          <p:cNvSpPr>
            <a:spLocks noGrp="1"/>
          </p:cNvSpPr>
          <p:nvPr>
            <p:ph type="sldNum" sz="quarter" idx="5"/>
          </p:nvPr>
        </p:nvSpPr>
        <p:spPr/>
        <p:txBody>
          <a:bodyPr/>
          <a:lstStyle/>
          <a:p>
            <a:fld id="{47BAB5C7-1500-482C-BC10-F7AECFCB5484}" type="slidenum">
              <a:rPr lang="en-US" smtClean="0"/>
              <a:pPr/>
              <a:t>10</a:t>
            </a:fld>
            <a:endParaRPr lang="en-US"/>
          </a:p>
        </p:txBody>
      </p:sp>
    </p:spTree>
    <p:extLst>
      <p:ext uri="{BB962C8B-B14F-4D97-AF65-F5344CB8AC3E}">
        <p14:creationId xmlns:p14="http://schemas.microsoft.com/office/powerpoint/2010/main" val="367417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t>Suggested Speaker Notes:</a:t>
            </a:r>
          </a:p>
          <a:p>
            <a:r>
              <a:rPr lang="en-US" b="0" i="0" dirty="0"/>
              <a:t>Hot temperatures can cause children to become sick very quickly, so it’s important to know the signs and symptoms of heat-related illness. Staff play a critical role in monitoring children for these signs and symptoms and if they notice them, to provide a break, shade, and/or fluids. The younger children are, the more carefully children should be monitored. </a:t>
            </a:r>
            <a:r>
              <a:rPr lang="en-US" dirty="0"/>
              <a:t>Heat can impact children’s behavior — crankiness or “not acting like themselves” may be due to overheating so that’s something to keep an eye on.</a:t>
            </a:r>
          </a:p>
          <a:p>
            <a:endParaRPr lang="en-US" b="0" i="0" dirty="0"/>
          </a:p>
          <a:p>
            <a:r>
              <a:rPr lang="en-US" b="0" i="0" dirty="0"/>
              <a:t>Sources:</a:t>
            </a:r>
          </a:p>
          <a:p>
            <a:r>
              <a:rPr lang="en-US" b="0" i="0" dirty="0"/>
              <a:t>https://www.healthychildren.org/English/safety-prevention/at-home/Pages/Protecting-Children-from-Extreme-Heat-Information-for-Parents.aspx</a:t>
            </a:r>
          </a:p>
          <a:p>
            <a:r>
              <a:rPr lang="en-US" sz="1200" kern="1200" dirty="0">
                <a:solidFill>
                  <a:schemeClr val="tx1"/>
                </a:solidFill>
                <a:effectLst/>
                <a:latin typeface="Verdana" panose="020B0604030504040204" pitchFamily="34" charset="0"/>
                <a:ea typeface="+mn-ea"/>
                <a:cs typeface="+mn-cs"/>
              </a:rPr>
              <a:t>https://www.cdc.gov/heat-health/about/index.html</a:t>
            </a:r>
          </a:p>
          <a:p>
            <a:endParaRPr lang="en-US" b="0" i="0" dirty="0"/>
          </a:p>
          <a:p>
            <a:r>
              <a:rPr lang="en-US" b="0" i="1" dirty="0"/>
              <a:t>Image Source: Microsoft Co-Pilot</a:t>
            </a:r>
          </a:p>
        </p:txBody>
      </p:sp>
      <p:sp>
        <p:nvSpPr>
          <p:cNvPr id="4" name="Slide Number Placeholder 3"/>
          <p:cNvSpPr>
            <a:spLocks noGrp="1"/>
          </p:cNvSpPr>
          <p:nvPr>
            <p:ph type="sldNum" sz="quarter" idx="5"/>
          </p:nvPr>
        </p:nvSpPr>
        <p:spPr/>
        <p:txBody>
          <a:bodyPr/>
          <a:lstStyle/>
          <a:p>
            <a:fld id="{47BAB5C7-1500-482C-BC10-F7AECFCB5484}" type="slidenum">
              <a:rPr lang="en-US" smtClean="0"/>
              <a:pPr/>
              <a:t>11</a:t>
            </a:fld>
            <a:endParaRPr lang="en-US"/>
          </a:p>
        </p:txBody>
      </p:sp>
    </p:spTree>
    <p:extLst>
      <p:ext uri="{BB962C8B-B14F-4D97-AF65-F5344CB8AC3E}">
        <p14:creationId xmlns:p14="http://schemas.microsoft.com/office/powerpoint/2010/main" val="1672494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Trainer Notes:</a:t>
            </a:r>
            <a:r>
              <a:rPr lang="en-US" b="0" dirty="0"/>
              <a:t> </a:t>
            </a:r>
            <a:r>
              <a:rPr lang="en-US" b="0" i="1" dirty="0"/>
              <a:t>Trainers can replace the screenshot on the right with the health risk for your community, on the day of the training. Trainers can also lead participants in an activity where they prompt participants to use the QR code to access the website and have them check the current heat risk for their zip code and explore the information on the page. - </a:t>
            </a:r>
            <a:r>
              <a:rPr lang="en-US" i="1" dirty="0"/>
              <a:t>https://ephtracking.cdc.gov/Applications/HeatRisk/</a:t>
            </a:r>
            <a:endParaRPr lang="en-US" b="1" dirty="0"/>
          </a:p>
          <a:p>
            <a:endParaRPr lang="en-US" b="1" dirty="0"/>
          </a:p>
          <a:p>
            <a:r>
              <a:rPr lang="en-US" b="1" dirty="0"/>
              <a:t>Suggested Speaker Notes:</a:t>
            </a:r>
          </a:p>
          <a:p>
            <a:r>
              <a:rPr lang="en-US" dirty="0"/>
              <a:t>Now that we know how heat can have negative impacts on children, we need to know how to understand the risk of heat and extreme heat in our community. The CDC has a free ‘</a:t>
            </a:r>
            <a:r>
              <a:rPr lang="en-US" dirty="0" err="1"/>
              <a:t>HeatRisk</a:t>
            </a:r>
            <a:r>
              <a:rPr lang="en-US" dirty="0"/>
              <a:t>’ resource that helps you understand your local Heat Risk. You can enter your zip code, and it will share a color-coded heat risk. You can see from the example on the slide that for Yuma County Arizona on November 12</a:t>
            </a:r>
            <a:r>
              <a:rPr lang="en-US" baseline="30000" dirty="0"/>
              <a:t>th</a:t>
            </a:r>
            <a:r>
              <a:rPr lang="en-US" dirty="0"/>
              <a:t>, the heat risk was “minor.”</a:t>
            </a:r>
          </a:p>
          <a:p>
            <a:endParaRPr lang="en-US" dirty="0"/>
          </a:p>
          <a:p>
            <a:r>
              <a:rPr lang="en-US" dirty="0"/>
              <a:t>This CDC Heat Risk resource also includes information about Air Quality because heat can make air quality worse. We’ll talk a bit more about air quality in a few slides. </a:t>
            </a:r>
          </a:p>
          <a:p>
            <a:endParaRPr lang="en-US" dirty="0"/>
          </a:p>
          <a:p>
            <a:r>
              <a:rPr lang="en-US" dirty="0"/>
              <a:t>Resource: https://ephtracking.cdc.gov/Applications/HeatRisk/</a:t>
            </a:r>
          </a:p>
          <a:p>
            <a:endParaRPr lang="en-US" dirty="0"/>
          </a:p>
        </p:txBody>
      </p:sp>
      <p:sp>
        <p:nvSpPr>
          <p:cNvPr id="4" name="Slide Number Placeholder 3"/>
          <p:cNvSpPr>
            <a:spLocks noGrp="1"/>
          </p:cNvSpPr>
          <p:nvPr>
            <p:ph type="sldNum" sz="quarter" idx="5"/>
          </p:nvPr>
        </p:nvSpPr>
        <p:spPr/>
        <p:txBody>
          <a:bodyPr/>
          <a:lstStyle/>
          <a:p>
            <a:fld id="{47BAB5C7-1500-482C-BC10-F7AECFCB5484}" type="slidenum">
              <a:rPr lang="en-US" smtClean="0"/>
              <a:pPr/>
              <a:t>12</a:t>
            </a:fld>
            <a:endParaRPr lang="en-US"/>
          </a:p>
        </p:txBody>
      </p:sp>
    </p:spTree>
    <p:extLst>
      <p:ext uri="{BB962C8B-B14F-4D97-AF65-F5344CB8AC3E}">
        <p14:creationId xmlns:p14="http://schemas.microsoft.com/office/powerpoint/2010/main" val="25598187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Trainer Notes: </a:t>
            </a:r>
            <a:r>
              <a:rPr lang="en-US" b="0" i="1" dirty="0"/>
              <a:t>Update the information on this slide with any state specific information related to child care licensing and hot weather. The example on the slide is from Tennessee which has the strongest licensure supporting physical activity of all states. If your state does not have licensing that includes information about hot weather, you can keep the Tennessee example and discuss the different parts of the licensure, specifically calling out the heat threshold (a), written policies (b), proper dress and time adjustments for weather (d), and being alert for any signs of distress (e).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5"/>
          </p:nvPr>
        </p:nvSpPr>
        <p:spPr/>
        <p:txBody>
          <a:bodyPr/>
          <a:lstStyle/>
          <a:p>
            <a:fld id="{47BAB5C7-1500-482C-BC10-F7AECFCB5484}" type="slidenum">
              <a:rPr lang="en-US" smtClean="0"/>
              <a:pPr/>
              <a:t>13</a:t>
            </a:fld>
            <a:endParaRPr lang="en-US"/>
          </a:p>
        </p:txBody>
      </p:sp>
    </p:spTree>
    <p:extLst>
      <p:ext uri="{BB962C8B-B14F-4D97-AF65-F5344CB8AC3E}">
        <p14:creationId xmlns:p14="http://schemas.microsoft.com/office/powerpoint/2010/main" val="4066982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CA851-CE1A-3856-F781-8E30615FDB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732807-1D8D-2D3B-687E-72324CE91B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F3467F-90A2-D05B-DB94-08E89F33B9F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Trainer Notes: </a:t>
            </a:r>
            <a:r>
              <a:rPr lang="en-US" b="0" i="1" dirty="0"/>
              <a:t>Update the information on this slide with any state specific information related to child care licensing and hot weather.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Understand state child care licensing rules related to weather.</a:t>
            </a:r>
          </a:p>
          <a:p>
            <a:endParaRPr lang="en-US" dirty="0"/>
          </a:p>
        </p:txBody>
      </p:sp>
      <p:sp>
        <p:nvSpPr>
          <p:cNvPr id="4" name="Slide Number Placeholder 3">
            <a:extLst>
              <a:ext uri="{FF2B5EF4-FFF2-40B4-BE49-F238E27FC236}">
                <a16:creationId xmlns:a16="http://schemas.microsoft.com/office/drawing/2014/main" id="{91FC1452-67BB-D2B1-4EB1-D363F9F62ACD}"/>
              </a:ext>
            </a:extLst>
          </p:cNvPr>
          <p:cNvSpPr>
            <a:spLocks noGrp="1"/>
          </p:cNvSpPr>
          <p:nvPr>
            <p:ph type="sldNum" sz="quarter" idx="5"/>
          </p:nvPr>
        </p:nvSpPr>
        <p:spPr/>
        <p:txBody>
          <a:bodyPr/>
          <a:lstStyle/>
          <a:p>
            <a:fld id="{47BAB5C7-1500-482C-BC10-F7AECFCB5484}" type="slidenum">
              <a:rPr lang="en-US" smtClean="0"/>
              <a:pPr/>
              <a:t>14</a:t>
            </a:fld>
            <a:endParaRPr lang="en-US"/>
          </a:p>
        </p:txBody>
      </p:sp>
    </p:spTree>
    <p:extLst>
      <p:ext uri="{BB962C8B-B14F-4D97-AF65-F5344CB8AC3E}">
        <p14:creationId xmlns:p14="http://schemas.microsoft.com/office/powerpoint/2010/main" val="34732172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 Notes: </a:t>
            </a:r>
            <a:r>
              <a:rPr lang="en-US" b="0" i="1" dirty="0"/>
              <a:t>Note how the image shows the surface temperature for different surfaces on a 92-degree day. The grass is 95 degrees; asphalt is almost 150 degrees and poured rubber surfaces can be the hottest at 165 degrees.</a:t>
            </a:r>
            <a:endParaRPr lang="en-US" b="1" i="1" dirty="0"/>
          </a:p>
          <a:p>
            <a:endParaRPr lang="en-US" b="1" i="1" dirty="0"/>
          </a:p>
          <a:p>
            <a:r>
              <a:rPr lang="en-US" b="1" i="1" dirty="0"/>
              <a:t>Suggested Speaker Notes:</a:t>
            </a:r>
          </a:p>
          <a:p>
            <a:r>
              <a:rPr lang="en-US" b="0" i="0" dirty="0"/>
              <a:t>In addition to the risks of the temperature, hot weather brings additional environmental risks to the equipment and materials of play spaces. Research from the Luskin Center for Innovation at UCLA has shown how different surfaces temperatures can vary based on the surface material, with rubber surfaces getting the hottest. Play areas in the shade can reduce the temperatures even more and be an important strategy for reducing the impact of health that we’ll dive into in the next section. </a:t>
            </a:r>
            <a:br>
              <a:rPr lang="en-US" b="0" i="0" dirty="0"/>
            </a:br>
            <a:r>
              <a:rPr lang="en-US" b="0" i="0" dirty="0"/>
              <a:t>Adults should also be sure to check any play equipment that has been outside in the heat to ensure it is safe for children’s use. Using portable play equipment that you can bring from inside, or from a shaded area, can ensure the equipment is safe for use. </a:t>
            </a:r>
          </a:p>
          <a:p>
            <a:endParaRPr lang="en-US" i="1" dirty="0"/>
          </a:p>
          <a:p>
            <a:r>
              <a:rPr lang="en-US" i="1" dirty="0"/>
              <a:t>Source- https://extension.psu.edu/programs/betterkidcare/news/keeping-your-cool-heat-awareness-and-solutions &amp; </a:t>
            </a:r>
          </a:p>
          <a:p>
            <a:r>
              <a:rPr lang="en-US" i="1" dirty="0"/>
              <a:t>UCLA Luskin Center for Innovation- https://innovation.luskin.ucla.edu/publication/the-problem-with-hot-schools/</a:t>
            </a:r>
          </a:p>
        </p:txBody>
      </p:sp>
      <p:sp>
        <p:nvSpPr>
          <p:cNvPr id="4" name="Slide Number Placeholder 3"/>
          <p:cNvSpPr>
            <a:spLocks noGrp="1"/>
          </p:cNvSpPr>
          <p:nvPr>
            <p:ph type="sldNum" sz="quarter" idx="5"/>
          </p:nvPr>
        </p:nvSpPr>
        <p:spPr/>
        <p:txBody>
          <a:bodyPr/>
          <a:lstStyle/>
          <a:p>
            <a:fld id="{47BAB5C7-1500-482C-BC10-F7AECFCB5484}" type="slidenum">
              <a:rPr lang="en-US" smtClean="0"/>
              <a:pPr/>
              <a:t>15</a:t>
            </a:fld>
            <a:endParaRPr lang="en-US"/>
          </a:p>
        </p:txBody>
      </p:sp>
    </p:spTree>
    <p:extLst>
      <p:ext uri="{BB962C8B-B14F-4D97-AF65-F5344CB8AC3E}">
        <p14:creationId xmlns:p14="http://schemas.microsoft.com/office/powerpoint/2010/main" val="11783612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Suggested Speaker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Another environmental risk to be aware of during hot weather is air quality. Air quality can be negatively impacted by heat. It is important to understand the air quality, because young children breathe faster and breathe more air compared to their body weight than adults. So, if the air quality is at an unsafe level, children can be especially impacted. Additionally, individuals with asthma may be more sensitive to air pollution or higher AQI. AQI is an important risk factor to consider when making decisions about outdoor play in hot weather.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Local air quality information is available on weather apps and airnow.gov. Air quality is measured using an Air Quality Index or AQI and is color-coded. Air quality from 0-50 is considered good; 50-100 moderate and is acceptable for most people. 100-150 is considered unhealthy for sensitive groups such as people with heart and lung diseases. Above 150 is unhealthy and children and caregivers may experience side effects. </a:t>
            </a:r>
          </a:p>
          <a:p>
            <a:endParaRPr lang="en-US" dirty="0"/>
          </a:p>
          <a:p>
            <a:endParaRPr lang="en-US" dirty="0"/>
          </a:p>
          <a:p>
            <a:r>
              <a:rPr lang="en-US" i="1" dirty="0"/>
              <a:t>Sources:</a:t>
            </a:r>
          </a:p>
          <a:p>
            <a:r>
              <a:rPr lang="en-US" i="1" dirty="0"/>
              <a:t>https://www.healthychildren.org/English/safety-prevention/all-around/Pages/how-climate-change-heat-and-air-pollution-affect-kids-health.aspx</a:t>
            </a:r>
          </a:p>
          <a:p>
            <a:r>
              <a:rPr lang="en-US" i="1" dirty="0"/>
              <a:t>https://www.airnow.gov/aqi/aqi-basics/</a:t>
            </a:r>
          </a:p>
        </p:txBody>
      </p:sp>
      <p:sp>
        <p:nvSpPr>
          <p:cNvPr id="4" name="Slide Number Placeholder 3"/>
          <p:cNvSpPr>
            <a:spLocks noGrp="1"/>
          </p:cNvSpPr>
          <p:nvPr>
            <p:ph type="sldNum" sz="quarter" idx="5"/>
          </p:nvPr>
        </p:nvSpPr>
        <p:spPr/>
        <p:txBody>
          <a:bodyPr/>
          <a:lstStyle/>
          <a:p>
            <a:fld id="{47BAB5C7-1500-482C-BC10-F7AECFCB5484}" type="slidenum">
              <a:rPr lang="en-US" smtClean="0"/>
              <a:pPr/>
              <a:t>16</a:t>
            </a:fld>
            <a:endParaRPr lang="en-US"/>
          </a:p>
        </p:txBody>
      </p:sp>
    </p:spTree>
    <p:extLst>
      <p:ext uri="{BB962C8B-B14F-4D97-AF65-F5344CB8AC3E}">
        <p14:creationId xmlns:p14="http://schemas.microsoft.com/office/powerpoint/2010/main" val="8561204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Suggested Speaker Notes:</a:t>
            </a:r>
          </a:p>
          <a:p>
            <a:r>
              <a:rPr lang="en-US" b="0" dirty="0"/>
              <a:t>We know that there are many factors that influence the decision of whether or not to play outside during hot weather. In order to make an informed decision, it’s important to consider all of these factors:</a:t>
            </a:r>
          </a:p>
          <a:p>
            <a:pPr marL="171450" indent="-171450">
              <a:buFont typeface="Arial" panose="020B0604020202020204" pitchFamily="34" charset="0"/>
              <a:buChar char="•"/>
            </a:pPr>
            <a:r>
              <a:rPr lang="en-US" b="0" dirty="0"/>
              <a:t>What are the licensing requirements in your state? Is there a temperature threshold included like the example we saw from Tennessee?</a:t>
            </a:r>
          </a:p>
          <a:p>
            <a:pPr marL="171450" indent="-171450">
              <a:buFont typeface="Arial" panose="020B0604020202020204" pitchFamily="34" charset="0"/>
              <a:buChar char="•"/>
            </a:pPr>
            <a:r>
              <a:rPr lang="en-US" b="0" dirty="0"/>
              <a:t>What is the current heat index or “feels like” temperature? You can find this on most weather apps. Heat Index is a combination of the air temperature and the humidity.</a:t>
            </a:r>
          </a:p>
          <a:p>
            <a:pPr marL="171450" indent="-171450">
              <a:buFont typeface="Arial" panose="020B0604020202020204" pitchFamily="34" charset="0"/>
              <a:buChar char="•"/>
            </a:pPr>
            <a:r>
              <a:rPr lang="en-US" b="0" dirty="0"/>
              <a:t>What is the Air Quality Index? Remember, a higher AQI can be unhealthy, especially for sensitive groups including young children, and children with asthma.</a:t>
            </a:r>
          </a:p>
          <a:p>
            <a:pPr marL="171450" indent="-171450">
              <a:buFont typeface="Arial" panose="020B0604020202020204" pitchFamily="34" charset="0"/>
              <a:buChar char="•"/>
            </a:pPr>
            <a:r>
              <a:rPr lang="en-US" b="0" dirty="0"/>
              <a:t>How much shade does your play area provide? What surfaces are your play area made of? On hot days, opportunities for play outside in the shade or on grassy areas are encouraged because they are not as hot as other surfaces. </a:t>
            </a:r>
          </a:p>
          <a:p>
            <a:pPr marL="171450" indent="-171450">
              <a:buFont typeface="Arial" panose="020B0604020202020204" pitchFamily="34" charset="0"/>
              <a:buChar char="•"/>
            </a:pPr>
            <a:r>
              <a:rPr lang="en-US" b="0" dirty="0"/>
              <a:t>How old are the children in your program? Remember children absorb heat faster because more of their body is exposed, relative to their size. So, if you have all infants or toddlers, your decision to go outside, might be different than if your class is all preschoolers. In all cases, close monitoring of children during outdoor play is critical. </a:t>
            </a:r>
          </a:p>
          <a:p>
            <a:pPr marL="171450" indent="-171450">
              <a:buFont typeface="Arial" panose="020B0604020202020204" pitchFamily="34" charset="0"/>
              <a:buChar char="•"/>
            </a:pPr>
            <a:endParaRPr lang="en-US"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Remember, there are times when the weather is too hot or your outdoor play area is not well-suited for hot weather play. In these cases, it might not be appropriate for younger children, especially infants and toddlers to play outside.</a:t>
            </a:r>
          </a:p>
          <a:p>
            <a:pPr marL="0" indent="0">
              <a:buFont typeface="Arial" panose="020B0604020202020204" pitchFamily="34" charset="0"/>
              <a:buNone/>
            </a:pPr>
            <a:endParaRPr lang="en-US" b="0" dirty="0"/>
          </a:p>
          <a:p>
            <a:pPr marL="0" indent="0">
              <a:buFont typeface="Arial" panose="020B0604020202020204" pitchFamily="34" charset="0"/>
              <a:buNone/>
            </a:pPr>
            <a:r>
              <a:rPr lang="en-US" b="1" dirty="0"/>
              <a:t>Ask participants</a:t>
            </a:r>
            <a:r>
              <a:rPr lang="en-US" b="0" dirty="0"/>
              <a:t>: what other things to do you take into consideration when you decide on hot weather outdoor play?</a:t>
            </a:r>
          </a:p>
          <a:p>
            <a:pPr marL="0" indent="0">
              <a:buFont typeface="Arial" panose="020B0604020202020204" pitchFamily="34" charset="0"/>
              <a:buNone/>
            </a:pPr>
            <a:endParaRPr lang="en-US" b="0" dirty="0"/>
          </a:p>
          <a:p>
            <a:pPr marL="0" indent="0">
              <a:buFont typeface="Arial" panose="020B0604020202020204" pitchFamily="34" charset="0"/>
              <a:buNone/>
            </a:pPr>
            <a:r>
              <a:rPr lang="en-US" b="0" i="1" dirty="0"/>
              <a:t>More information about heat index can be found here: https://www.weather.gov/ama/heatindex</a:t>
            </a:r>
          </a:p>
        </p:txBody>
      </p:sp>
      <p:sp>
        <p:nvSpPr>
          <p:cNvPr id="4" name="Slide Number Placeholder 3"/>
          <p:cNvSpPr>
            <a:spLocks noGrp="1"/>
          </p:cNvSpPr>
          <p:nvPr>
            <p:ph type="sldNum" sz="quarter" idx="5"/>
          </p:nvPr>
        </p:nvSpPr>
        <p:spPr/>
        <p:txBody>
          <a:bodyPr/>
          <a:lstStyle/>
          <a:p>
            <a:fld id="{47BAB5C7-1500-482C-BC10-F7AECFCB5484}" type="slidenum">
              <a:rPr lang="en-US" smtClean="0"/>
              <a:pPr/>
              <a:t>17</a:t>
            </a:fld>
            <a:endParaRPr lang="en-US"/>
          </a:p>
        </p:txBody>
      </p:sp>
    </p:spTree>
    <p:extLst>
      <p:ext uri="{BB962C8B-B14F-4D97-AF65-F5344CB8AC3E}">
        <p14:creationId xmlns:p14="http://schemas.microsoft.com/office/powerpoint/2010/main" val="27354068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309C8A"/>
                </a:solidFill>
              </a:rPr>
              <a:t>Suggested Speaker Notes:</a:t>
            </a:r>
            <a:endParaRPr lang="en-US" b="0" dirty="0">
              <a:solidFill>
                <a:srgbClr val="309C8A"/>
              </a:solidFill>
            </a:endParaRPr>
          </a:p>
          <a:p>
            <a:r>
              <a:rPr lang="en-US" b="0" dirty="0">
                <a:solidFill>
                  <a:srgbClr val="309C8A"/>
                </a:solidFill>
              </a:rPr>
              <a:t>Now that we understand how heat negatively impacts children and how to understand the heat risk in your community, we are going to discuss strategies to reduce the impact of heat during outdoor play. </a:t>
            </a:r>
          </a:p>
        </p:txBody>
      </p:sp>
      <p:sp>
        <p:nvSpPr>
          <p:cNvPr id="4" name="Slide Number Placeholder 3"/>
          <p:cNvSpPr>
            <a:spLocks noGrp="1"/>
          </p:cNvSpPr>
          <p:nvPr>
            <p:ph type="sldNum" sz="quarter" idx="5"/>
          </p:nvPr>
        </p:nvSpPr>
        <p:spPr/>
        <p:txBody>
          <a:bodyPr/>
          <a:lstStyle/>
          <a:p>
            <a:fld id="{47BAB5C7-1500-482C-BC10-F7AECFCB5484}" type="slidenum">
              <a:rPr lang="en-US" smtClean="0"/>
              <a:t>18</a:t>
            </a:fld>
            <a:endParaRPr lang="en-US"/>
          </a:p>
        </p:txBody>
      </p:sp>
    </p:spTree>
    <p:extLst>
      <p:ext uri="{BB962C8B-B14F-4D97-AF65-F5344CB8AC3E}">
        <p14:creationId xmlns:p14="http://schemas.microsoft.com/office/powerpoint/2010/main" val="5863776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Suggested Speaker Notes:</a:t>
            </a:r>
          </a:p>
          <a:p>
            <a:r>
              <a:rPr lang="en-US" dirty="0"/>
              <a:t>Outdoor play is essential for motor development, learning, and well-being. But heat exposure for young children can rise quickly, especially on playground surfaces and in humid climates. Safe, outdoor play during heat requires planning ahead and always monitoring children closely for signs of heat stress! In the next few slides, we’ll discuss these four key strategies for reducing the impact of heat during outdoor play, while keeping children safe, hydrated, comfortable, and active. </a:t>
            </a:r>
          </a:p>
          <a:p>
            <a:endParaRPr lang="en-US" dirty="0"/>
          </a:p>
          <a:p>
            <a:r>
              <a:rPr lang="en-US" i="1" dirty="0"/>
              <a:t>Image source: Getty Images- </a:t>
            </a:r>
            <a:r>
              <a:rPr lang="en-US" i="1" dirty="0" err="1"/>
              <a:t>SolStock</a:t>
            </a:r>
            <a:endParaRPr lang="en-US" i="1" dirty="0"/>
          </a:p>
        </p:txBody>
      </p:sp>
      <p:sp>
        <p:nvSpPr>
          <p:cNvPr id="4" name="Slide Number Placeholder 3"/>
          <p:cNvSpPr>
            <a:spLocks noGrp="1"/>
          </p:cNvSpPr>
          <p:nvPr>
            <p:ph type="sldNum" sz="quarter" idx="5"/>
          </p:nvPr>
        </p:nvSpPr>
        <p:spPr/>
        <p:txBody>
          <a:bodyPr/>
          <a:lstStyle/>
          <a:p>
            <a:fld id="{47BAB5C7-1500-482C-BC10-F7AECFCB5484}" type="slidenum">
              <a:rPr lang="en-US" smtClean="0"/>
              <a:pPr/>
              <a:t>19</a:t>
            </a:fld>
            <a:endParaRPr lang="en-US"/>
          </a:p>
        </p:txBody>
      </p:sp>
    </p:spTree>
    <p:extLst>
      <p:ext uri="{BB962C8B-B14F-4D97-AF65-F5344CB8AC3E}">
        <p14:creationId xmlns:p14="http://schemas.microsoft.com/office/powerpoint/2010/main" val="709562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kern="1200" dirty="0">
                <a:solidFill>
                  <a:srgbClr val="000000"/>
                </a:solidFill>
                <a:effectLst/>
                <a:latin typeface="Verdana" panose="020B0604030504040204" pitchFamily="34" charset="0"/>
                <a:ea typeface="+mn-ea"/>
                <a:cs typeface="+mn-cs"/>
              </a:rPr>
              <a:t>Suggested Speaker Notes:</a:t>
            </a:r>
            <a:r>
              <a:rPr lang="en-US" sz="1200" b="0" i="0" kern="1200" dirty="0">
                <a:solidFill>
                  <a:srgbClr val="000000"/>
                </a:solidFill>
                <a:effectLst/>
                <a:latin typeface="Verdana" panose="020B0604030504040204" pitchFamily="34" charset="0"/>
                <a:ea typeface="+mn-ea"/>
                <a:cs typeface="+mn-cs"/>
              </a:rPr>
              <a:t>​</a:t>
            </a:r>
          </a:p>
          <a:p>
            <a:pPr rtl="0" fontAlgn="base"/>
            <a:r>
              <a:rPr lang="en-US" sz="1200" b="0" i="0" u="none" strike="noStrike" kern="1200" dirty="0">
                <a:solidFill>
                  <a:srgbClr val="000000"/>
                </a:solidFill>
                <a:effectLst/>
                <a:latin typeface="Verdana" panose="020B0604030504040204" pitchFamily="34" charset="0"/>
                <a:ea typeface="+mn-ea"/>
                <a:cs typeface="+mn-cs"/>
              </a:rPr>
              <a:t>Development of the Physical Activity Learning Session (PALS) materials including today’s session was funded by the Centers for Disease Control and Prevention (CDC). The views expressed in this session do not necessarily reflect the official policies of the Department of Health and Human Services or the US Government.</a:t>
            </a:r>
            <a:endParaRPr lang="en-US" sz="1200" b="0" i="0" kern="1200" dirty="0">
              <a:solidFill>
                <a:srgbClr val="000000"/>
              </a:solidFill>
              <a:effectLst/>
              <a:latin typeface="Verdana" panose="020B060403050404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47BAB5C7-1500-482C-BC10-F7AECFCB5484}" type="slidenum">
              <a:rPr lang="en-US" smtClean="0"/>
              <a:pPr/>
              <a:t>2</a:t>
            </a:fld>
            <a:endParaRPr lang="en-US"/>
          </a:p>
        </p:txBody>
      </p:sp>
    </p:spTree>
    <p:extLst>
      <p:ext uri="{BB962C8B-B14F-4D97-AF65-F5344CB8AC3E}">
        <p14:creationId xmlns:p14="http://schemas.microsoft.com/office/powerpoint/2010/main" val="7090352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Suggested Speaker Notes:</a:t>
            </a:r>
          </a:p>
          <a:p>
            <a:r>
              <a:rPr lang="en-US" b="0" dirty="0"/>
              <a:t>Our first strategy is adapting schedules and routines. In our “fact or fiction” opening activity we learned that the hottest part of the day is from 10 AM- 3 PM. So, we want to adjust our schedules to plan for outdoor play either earlier or later in the day when the sun is not as strong. We know our best practice around outdoor play is for children to have 2-3 opportunities a day. Later in the training, we’ll have the opportunity to look at a schedule and identify how it can be adapted.</a:t>
            </a:r>
          </a:p>
          <a:p>
            <a:endParaRPr lang="en-US" b="0" dirty="0"/>
          </a:p>
          <a:p>
            <a:r>
              <a:rPr lang="en-US" b="0" dirty="0"/>
              <a:t>Another way to adapt your routines would be to plan for shorter periods of outdoor play, along with many built-in breaks for water and shade. Additionally, you can plan for less intense or energetic activities, including structured, adult-led activities. We’ll also share some specific examples of these types of activities in the following section.</a:t>
            </a:r>
          </a:p>
          <a:p>
            <a:endParaRPr lang="en-US" b="0" dirty="0"/>
          </a:p>
          <a:p>
            <a:r>
              <a:rPr lang="en-US" b="1" dirty="0"/>
              <a:t>Discussion Prompt: </a:t>
            </a:r>
            <a:r>
              <a:rPr lang="en-US" b="0" dirty="0"/>
              <a:t>Thinking about your schedule, how could you change it for safe outdoor play during hot weather?</a:t>
            </a:r>
          </a:p>
          <a:p>
            <a:r>
              <a:rPr lang="en-US" b="0" i="1" dirty="0"/>
              <a:t>Some potential answers include outdoor play time during arrival, first thing in the morning, or at the end of the day.</a:t>
            </a:r>
            <a:endParaRPr lang="en-US" b="1" i="1" dirty="0"/>
          </a:p>
        </p:txBody>
      </p:sp>
      <p:sp>
        <p:nvSpPr>
          <p:cNvPr id="4" name="Slide Number Placeholder 3"/>
          <p:cNvSpPr>
            <a:spLocks noGrp="1"/>
          </p:cNvSpPr>
          <p:nvPr>
            <p:ph type="sldNum" sz="quarter" idx="5"/>
          </p:nvPr>
        </p:nvSpPr>
        <p:spPr/>
        <p:txBody>
          <a:bodyPr/>
          <a:lstStyle/>
          <a:p>
            <a:fld id="{47BAB5C7-1500-482C-BC10-F7AECFCB5484}" type="slidenum">
              <a:rPr lang="en-US" smtClean="0"/>
              <a:pPr/>
              <a:t>20</a:t>
            </a:fld>
            <a:endParaRPr lang="en-US"/>
          </a:p>
        </p:txBody>
      </p:sp>
    </p:spTree>
    <p:extLst>
      <p:ext uri="{BB962C8B-B14F-4D97-AF65-F5344CB8AC3E}">
        <p14:creationId xmlns:p14="http://schemas.microsoft.com/office/powerpoint/2010/main" val="39374839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t>Suggested Speaker Notes:</a:t>
            </a:r>
          </a:p>
          <a:p>
            <a:r>
              <a:rPr lang="en-US" b="0" i="0" dirty="0"/>
              <a:t>Our second strategy is sun protection. There are many ways we can help protect children from the sun including: shade, using sunscreen, and sun protective clothing and accessories.</a:t>
            </a:r>
          </a:p>
          <a:p>
            <a:r>
              <a:rPr lang="en-US" b="0" i="0" dirty="0"/>
              <a:t>Shade not only provides a place to escape the direct heat from the sun but also provides a cooler space for children’s bodies to better regulate temperatures. Shade can be provided in many ways: trees and shrubs, structures like pergolas, trellises, or canopies (as seen in the photo). </a:t>
            </a:r>
            <a:r>
              <a:rPr lang="en-US" i="0" dirty="0"/>
              <a:t>Consider temporary shade options like shade sail or sheets on the fence or tent pole, parachutes (make temporary forts and drape them over the corner of a fence), pop-up shade structures.</a:t>
            </a:r>
          </a:p>
          <a:p>
            <a:endParaRPr lang="en-US" i="0" dirty="0"/>
          </a:p>
          <a:p>
            <a:r>
              <a:rPr lang="en-US" b="1" i="1" dirty="0"/>
              <a:t>Trainer notes: </a:t>
            </a:r>
            <a:r>
              <a:rPr lang="en-US" b="0" i="1" dirty="0"/>
              <a:t>The Natural Learning Initiative has great resources on shade that are free to download and can be shared with participants- https://naturalearning.org/11-shade-solutions</a:t>
            </a:r>
            <a:endParaRPr lang="en-US" b="1" i="1" dirty="0"/>
          </a:p>
          <a:p>
            <a:endParaRPr lang="en-US" i="0" dirty="0"/>
          </a:p>
          <a:p>
            <a:r>
              <a:rPr lang="en-US" i="0" dirty="0"/>
              <a:t>Sunscreen- with parental permission, for children older than 6 months, use sunscreen with an SPF of 15 or higher on exposed skin. Apply sunscreen 30 mins prior to outside play. Sunscreen is NOT recommended for babies who are 6 months old or younger. Keep young babies out of direct sunlight by finding shade and dressing in sun-protective clothing.</a:t>
            </a:r>
          </a:p>
          <a:p>
            <a:endParaRPr lang="en-US" i="0" dirty="0"/>
          </a:p>
          <a:p>
            <a:r>
              <a:rPr lang="en-US" i="0" dirty="0"/>
              <a:t>Sun protective clothing is lightweight and loose fitting. Sun-protective accessories include hats and sunglasses, which can help protect children’s skin. We’ll talk more when we get to our family engagement strategy, but it’s key to communicate with parents about the best attire to send their children in when the weather is going to be hot. </a:t>
            </a:r>
          </a:p>
          <a:p>
            <a:endParaRPr lang="en-US" i="1" dirty="0"/>
          </a:p>
          <a:p>
            <a:r>
              <a:rPr lang="en-US" i="1" dirty="0"/>
              <a:t>Sources: </a:t>
            </a:r>
          </a:p>
          <a:p>
            <a:r>
              <a:rPr lang="en-US" i="1" dirty="0"/>
              <a:t>https://naturalearning.org/wp-content/uploads/2017/04/Summer-play-beat-the-heat2.pdf</a:t>
            </a:r>
          </a:p>
          <a:p>
            <a:r>
              <a:rPr lang="en-US" i="1" dirty="0"/>
              <a:t>Image Source- </a:t>
            </a:r>
            <a:r>
              <a:rPr lang="en-US" i="1" dirty="0" err="1"/>
              <a:t>Pexels</a:t>
            </a:r>
            <a:r>
              <a:rPr lang="en-US" i="1" dirty="0"/>
              <a:t>, photo by AJ Ahamad</a:t>
            </a:r>
          </a:p>
          <a:p>
            <a:r>
              <a:rPr lang="en-US" i="1" dirty="0"/>
              <a:t>https://www.cdc.gov/early-care/communication-resources/outdoor-play-and-safety-for-children-in-ece.html</a:t>
            </a:r>
          </a:p>
          <a:p>
            <a:r>
              <a:rPr lang="en-US" i="1" dirty="0"/>
              <a:t>https://www.bccancer.bc.ca/prevention/Documents/ShadeLookbook_May2024.pdf</a:t>
            </a:r>
          </a:p>
        </p:txBody>
      </p:sp>
      <p:sp>
        <p:nvSpPr>
          <p:cNvPr id="4" name="Slide Number Placeholder 3"/>
          <p:cNvSpPr>
            <a:spLocks noGrp="1"/>
          </p:cNvSpPr>
          <p:nvPr>
            <p:ph type="sldNum" sz="quarter" idx="5"/>
          </p:nvPr>
        </p:nvSpPr>
        <p:spPr/>
        <p:txBody>
          <a:bodyPr/>
          <a:lstStyle/>
          <a:p>
            <a:fld id="{47BAB5C7-1500-482C-BC10-F7AECFCB5484}" type="slidenum">
              <a:rPr lang="en-US" smtClean="0"/>
              <a:pPr/>
              <a:t>21</a:t>
            </a:fld>
            <a:endParaRPr lang="en-US"/>
          </a:p>
        </p:txBody>
      </p:sp>
    </p:spTree>
    <p:extLst>
      <p:ext uri="{BB962C8B-B14F-4D97-AF65-F5344CB8AC3E}">
        <p14:creationId xmlns:p14="http://schemas.microsoft.com/office/powerpoint/2010/main" val="33584028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Suggested Speaker Notes:</a:t>
            </a:r>
          </a:p>
          <a:p>
            <a:r>
              <a:rPr lang="en-US" b="0" dirty="0"/>
              <a:t>As we mentioned, children are more at risk for heat-related illness because they are less aware of their hydration status and rely on adults in their lives to provide water, and opportunities to drink. Young children may not be able to recognize their need for fluids so it’s extremely important to provide frequent opportunities for water and keep an eye out for symptoms of dehydration. </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Water breaks need to be built into outdoor play, especially when it is hot. Depending on the temperature and how active children are, you should schedule water breaks at least every 15 minutes, if not more often. Add water breaks to daily visual schedules so children expect them. </a:t>
            </a:r>
            <a:r>
              <a:rPr lang="en-US" dirty="0"/>
              <a:t>Plan to bring water outside with you, either a water cooler with cups or reusable water bottles. For children under 6 months old, they should only be drinking breastmilk or formula, not water to keep them hydrated.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0" dirty="0"/>
              <a:t>You may ask, what about beverages other than water to keep children hydrated? </a:t>
            </a:r>
            <a:r>
              <a:rPr lang="en-US" dirty="0"/>
              <a:t>Milk and sugar sweetened beverages do not rehydrate as well as water and should be avoided. </a:t>
            </a:r>
          </a:p>
          <a:p>
            <a:endParaRPr lang="en-US" dirty="0"/>
          </a:p>
          <a:p>
            <a:r>
              <a:rPr lang="en-US" dirty="0"/>
              <a:t>Consider also using water to create “cool down” stations with misters, fans, spray bottles, or damp towels if you have the necessary equipment. Designate a “hydration spot” in a shaded area for when you go outside. </a:t>
            </a:r>
          </a:p>
          <a:p>
            <a:endParaRPr lang="en-US" dirty="0"/>
          </a:p>
          <a:p>
            <a:r>
              <a:rPr lang="en-US" i="1" dirty="0"/>
              <a:t>Image Source: Getty Images- Karl Tapales</a:t>
            </a:r>
          </a:p>
        </p:txBody>
      </p:sp>
      <p:sp>
        <p:nvSpPr>
          <p:cNvPr id="4" name="Slide Number Placeholder 3"/>
          <p:cNvSpPr>
            <a:spLocks noGrp="1"/>
          </p:cNvSpPr>
          <p:nvPr>
            <p:ph type="sldNum" sz="quarter" idx="5"/>
          </p:nvPr>
        </p:nvSpPr>
        <p:spPr/>
        <p:txBody>
          <a:bodyPr/>
          <a:lstStyle/>
          <a:p>
            <a:fld id="{47BAB5C7-1500-482C-BC10-F7AECFCB5484}" type="slidenum">
              <a:rPr lang="en-US" smtClean="0"/>
              <a:pPr/>
              <a:t>22</a:t>
            </a:fld>
            <a:endParaRPr lang="en-US"/>
          </a:p>
        </p:txBody>
      </p:sp>
    </p:spTree>
    <p:extLst>
      <p:ext uri="{BB962C8B-B14F-4D97-AF65-F5344CB8AC3E}">
        <p14:creationId xmlns:p14="http://schemas.microsoft.com/office/powerpoint/2010/main" val="37865107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dirty="0"/>
              <a:t>Trainer Notes: the slide includes animation, starting with the discussion box in green. </a:t>
            </a:r>
          </a:p>
          <a:p>
            <a:endParaRPr lang="en-US" b="0" dirty="0"/>
          </a:p>
          <a:p>
            <a:r>
              <a:rPr lang="en-US" b="1" dirty="0"/>
              <a:t>Discussion Prompt: </a:t>
            </a:r>
            <a:r>
              <a:rPr lang="en-US" b="0" dirty="0"/>
              <a:t>What policies does your program have for hot weather? How do you communicate with families? </a:t>
            </a:r>
          </a:p>
          <a:p>
            <a:r>
              <a:rPr lang="en-US" b="0" i="1" dirty="0"/>
              <a:t>Follow up question: how have policies/communication with families impacted your children’s readiness to play outdoors during hot weather?</a:t>
            </a:r>
          </a:p>
          <a:p>
            <a:endParaRPr lang="en-US" b="0" dirty="0"/>
          </a:p>
          <a:p>
            <a:r>
              <a:rPr lang="en-US" b="0" dirty="0"/>
              <a:t>Strong policies and communication with families are key to ensure that children show up at your program ready to be physically active during hot weather, including wearing the appropriate attire. Having policies on things like the temperature thresholds for going outside, or the way you plan to offer water or breaks for children outside, may help ease some families’ concerns about physical activity during hot weather. Written policies make your practices known, understood, and supported by staff and families. They can help families understand that daily physical activity is important for children’s health and well-being. Consistent routines, policies, and communication reduce risk and keep outdoor play safe and fun.</a:t>
            </a:r>
          </a:p>
          <a:p>
            <a:endParaRPr lang="en-US" b="0" dirty="0"/>
          </a:p>
        </p:txBody>
      </p:sp>
      <p:sp>
        <p:nvSpPr>
          <p:cNvPr id="4" name="Slide Number Placeholder 3"/>
          <p:cNvSpPr>
            <a:spLocks noGrp="1"/>
          </p:cNvSpPr>
          <p:nvPr>
            <p:ph type="sldNum" sz="quarter" idx="5"/>
          </p:nvPr>
        </p:nvSpPr>
        <p:spPr/>
        <p:txBody>
          <a:bodyPr/>
          <a:lstStyle/>
          <a:p>
            <a:fld id="{47BAB5C7-1500-482C-BC10-F7AECFCB5484}" type="slidenum">
              <a:rPr lang="en-US" smtClean="0"/>
              <a:pPr/>
              <a:t>23</a:t>
            </a:fld>
            <a:endParaRPr lang="en-US"/>
          </a:p>
        </p:txBody>
      </p:sp>
    </p:spTree>
    <p:extLst>
      <p:ext uri="{BB962C8B-B14F-4D97-AF65-F5344CB8AC3E}">
        <p14:creationId xmlns:p14="http://schemas.microsoft.com/office/powerpoint/2010/main" val="42548445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 notes:</a:t>
            </a:r>
          </a:p>
          <a:p>
            <a:r>
              <a:rPr lang="en-US" b="0" i="1" dirty="0"/>
              <a:t>Ask for a volunteer to read the slide aloud or give participants time to read the sample policy statement.</a:t>
            </a:r>
          </a:p>
          <a:p>
            <a:r>
              <a:rPr lang="en-US" b="0" i="1" dirty="0"/>
              <a:t>Facilitate a group discussion on policies.</a:t>
            </a:r>
          </a:p>
          <a:p>
            <a:r>
              <a:rPr lang="en-US" b="0" i="1" dirty="0"/>
              <a:t>Note: Sunscreen policies and sunscreen use must comply with child care licensure.</a:t>
            </a:r>
          </a:p>
          <a:p>
            <a:endParaRPr lang="en-US" b="0" dirty="0"/>
          </a:p>
          <a:p>
            <a:r>
              <a:rPr lang="en-US" b="1" dirty="0"/>
              <a:t>Suggested speaker notes:</a:t>
            </a:r>
          </a:p>
          <a:p>
            <a:r>
              <a:rPr lang="en-US" b="0" dirty="0"/>
              <a:t>Policies communicate programs beliefs and practices. </a:t>
            </a:r>
          </a:p>
          <a:p>
            <a:endParaRPr lang="en-US" b="0" dirty="0"/>
          </a:p>
          <a:p>
            <a:r>
              <a:rPr lang="en-US" b="0" dirty="0"/>
              <a:t>Discussion Prompt: What policies does your program have that support outdoor play in hot weather?</a:t>
            </a:r>
          </a:p>
          <a:p>
            <a:endParaRPr lang="en-US" b="0" dirty="0"/>
          </a:p>
          <a:p>
            <a:r>
              <a:rPr lang="en-US" b="0" i="0" dirty="0"/>
              <a:t>Follow up Question: How could your program’s policies be changed/adapted to support you further?</a:t>
            </a:r>
          </a:p>
          <a:p>
            <a:r>
              <a:rPr lang="en-US" b="0" i="1" dirty="0"/>
              <a:t>This question may be especially relevant for participants that are not program directors or do not have the power to make the policies at their program. Encourage participants to think about what statements, if included in their programs policies, would support them as they lead outdoor play during hot weather.</a:t>
            </a:r>
          </a:p>
        </p:txBody>
      </p:sp>
      <p:sp>
        <p:nvSpPr>
          <p:cNvPr id="4" name="Slide Number Placeholder 3"/>
          <p:cNvSpPr>
            <a:spLocks noGrp="1"/>
          </p:cNvSpPr>
          <p:nvPr>
            <p:ph type="sldNum" sz="quarter" idx="5"/>
          </p:nvPr>
        </p:nvSpPr>
        <p:spPr/>
        <p:txBody>
          <a:bodyPr/>
          <a:lstStyle/>
          <a:p>
            <a:fld id="{47BAB5C7-1500-482C-BC10-F7AECFCB5484}" type="slidenum">
              <a:rPr lang="en-US" smtClean="0"/>
              <a:pPr/>
              <a:t>24</a:t>
            </a:fld>
            <a:endParaRPr lang="en-US"/>
          </a:p>
        </p:txBody>
      </p:sp>
    </p:spTree>
    <p:extLst>
      <p:ext uri="{BB962C8B-B14F-4D97-AF65-F5344CB8AC3E}">
        <p14:creationId xmlns:p14="http://schemas.microsoft.com/office/powerpoint/2010/main" val="4584631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i="1" dirty="0">
                <a:latin typeface="Calibri" panose="020F0502020204030204" pitchFamily="34" charset="0"/>
                <a:ea typeface="Calibri" panose="020F0502020204030204" pitchFamily="34" charset="0"/>
                <a:cs typeface="Times New Roman" panose="02020603050405020304" pitchFamily="18" charset="0"/>
              </a:rPr>
              <a:t>Conduct</a:t>
            </a:r>
            <a:r>
              <a:rPr lang="en-US" sz="1800" i="1" baseline="0" dirty="0">
                <a:latin typeface="Calibri" panose="020F0502020204030204" pitchFamily="34" charset="0"/>
                <a:ea typeface="Calibri" panose="020F0502020204030204" pitchFamily="34" charset="0"/>
                <a:cs typeface="Times New Roman" panose="02020603050405020304" pitchFamily="18" charset="0"/>
              </a:rPr>
              <a:t> the Tracing Fingers activity to demonstrate how participants (and children) can use simple movements and breathing to calm their heart rate and relax.</a:t>
            </a:r>
            <a:r>
              <a:rPr lang="en-US" sz="1800" b="1" i="1" baseline="0" dirty="0">
                <a:latin typeface="Calibri" panose="020F0502020204030204" pitchFamily="34" charset="0"/>
                <a:ea typeface="Calibri" panose="020F0502020204030204" pitchFamily="34" charset="0"/>
                <a:cs typeface="Times New Roman" panose="02020603050405020304" pitchFamily="18" charset="0"/>
              </a:rPr>
              <a:t> </a:t>
            </a:r>
            <a:r>
              <a:rPr lang="en-US" sz="1800" b="0" i="1" baseline="0" dirty="0">
                <a:latin typeface="Calibri" panose="020F0502020204030204" pitchFamily="34" charset="0"/>
                <a:ea typeface="Calibri" panose="020F0502020204030204" pitchFamily="34" charset="0"/>
                <a:cs typeface="Times New Roman" panose="02020603050405020304" pitchFamily="18" charset="0"/>
              </a:rPr>
              <a:t>This is an example of an activity that can be done outdoors on a hot day when educators are noticing the children breathing heavily and in need of a reset or break or as a transition activity before moving back indoors.</a:t>
            </a:r>
            <a:endParaRPr lang="en-US" sz="18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Font typeface="Arial" panose="020B0604020202020204" pitchFamily="34" charset="0"/>
              <a:buNone/>
            </a:pPr>
            <a:r>
              <a:rPr lang="en-US" i="1" dirty="0">
                <a:latin typeface="Calibri" panose="020F0502020204030204" pitchFamily="34" charset="0"/>
                <a:ea typeface="Calibri" panose="020F0502020204030204" pitchFamily="34" charset="0"/>
                <a:cs typeface="Times New Roman" panose="02020603050405020304" pitchFamily="18" charset="0"/>
              </a:rPr>
              <a:t>Directions:</a:t>
            </a:r>
          </a:p>
          <a:p>
            <a:pPr marL="177845" indent="-177845">
              <a:lnSpc>
                <a:spcPct val="107000"/>
              </a:lnSpc>
              <a:buFont typeface="Arial" panose="020B0604020202020204" pitchFamily="34" charset="0"/>
              <a:buChar char="•"/>
            </a:pPr>
            <a:r>
              <a:rPr lang="en-US" i="1" dirty="0">
                <a:latin typeface="Calibri" panose="020F0502020204030204" pitchFamily="34" charset="0"/>
                <a:ea typeface="Calibri" panose="020F0502020204030204" pitchFamily="34" charset="0"/>
                <a:cs typeface="Times New Roman" panose="02020603050405020304" pitchFamily="18" charset="0"/>
              </a:rPr>
              <a:t>To initiate this activity, have participants stand the hold your hand in front like you are stopping traffic. Note that this</a:t>
            </a:r>
            <a:r>
              <a:rPr lang="en-US" i="1" baseline="0" dirty="0">
                <a:latin typeface="Calibri" panose="020F0502020204030204" pitchFamily="34" charset="0"/>
                <a:ea typeface="Calibri" panose="020F0502020204030204" pitchFamily="34" charset="0"/>
                <a:cs typeface="Times New Roman" panose="02020603050405020304" pitchFamily="18" charset="0"/>
              </a:rPr>
              <a:t> is the visual signal or cue.</a:t>
            </a:r>
            <a:endParaRPr lang="en-US" i="1" dirty="0">
              <a:latin typeface="Calibri" panose="020F0502020204030204" pitchFamily="34" charset="0"/>
              <a:ea typeface="Calibri" panose="020F0502020204030204" pitchFamily="34" charset="0"/>
              <a:cs typeface="Times New Roman" panose="02020603050405020304" pitchFamily="18" charset="0"/>
            </a:endParaRPr>
          </a:p>
          <a:p>
            <a:pPr marL="177845" indent="-177845">
              <a:lnSpc>
                <a:spcPct val="107000"/>
              </a:lnSpc>
              <a:buFont typeface="Arial" panose="020B0604020202020204" pitchFamily="34" charset="0"/>
              <a:buChar char="•"/>
            </a:pPr>
            <a:r>
              <a:rPr lang="en-US" i="1" dirty="0">
                <a:latin typeface="Calibri" panose="020F0502020204030204" pitchFamily="34" charset="0"/>
                <a:ea typeface="Calibri" panose="020F0502020204030204" pitchFamily="34" charset="0"/>
                <a:cs typeface="Times New Roman" panose="02020603050405020304" pitchFamily="18" charset="0"/>
              </a:rPr>
              <a:t>Wait for everyone to join before you proceed with the breathing exercise</a:t>
            </a:r>
          </a:p>
          <a:p>
            <a:pPr marL="177845" indent="-177845" defTabSz="914266">
              <a:lnSpc>
                <a:spcPct val="107000"/>
              </a:lnSpc>
              <a:spcAft>
                <a:spcPts val="800"/>
              </a:spcAft>
              <a:buFont typeface="Arial" panose="020B0604020202020204" pitchFamily="34" charset="0"/>
              <a:buChar char="•"/>
              <a:defRPr/>
            </a:pPr>
            <a:r>
              <a:rPr lang="en-US" i="1" dirty="0">
                <a:latin typeface="Calibri" panose="020F0502020204030204" pitchFamily="34" charset="0"/>
                <a:ea typeface="Calibri" panose="020F0502020204030204" pitchFamily="34" charset="0"/>
                <a:cs typeface="Times New Roman" panose="02020603050405020304" pitchFamily="18" charset="0"/>
              </a:rPr>
              <a:t>Separate the fingers. </a:t>
            </a:r>
          </a:p>
          <a:p>
            <a:pPr marL="177845" indent="-177845" defTabSz="914266">
              <a:lnSpc>
                <a:spcPct val="107000"/>
              </a:lnSpc>
              <a:spcAft>
                <a:spcPts val="800"/>
              </a:spcAft>
              <a:buFont typeface="Arial" panose="020B0604020202020204" pitchFamily="34" charset="0"/>
              <a:buChar char="•"/>
              <a:defRPr/>
            </a:pPr>
            <a:r>
              <a:rPr lang="en-US" i="1" dirty="0">
                <a:latin typeface="Calibri" panose="020F0502020204030204" pitchFamily="34" charset="0"/>
                <a:ea typeface="Calibri" panose="020F0502020204030204" pitchFamily="34" charset="0"/>
                <a:cs typeface="Times New Roman" panose="02020603050405020304" pitchFamily="18" charset="0"/>
              </a:rPr>
              <a:t>Prepare to trace the hand by placing the pointer finger of the opposite hand at the base of the thumb. </a:t>
            </a:r>
          </a:p>
          <a:p>
            <a:pPr marL="177845" indent="-177845" defTabSz="914266">
              <a:lnSpc>
                <a:spcPct val="107000"/>
              </a:lnSpc>
              <a:spcAft>
                <a:spcPts val="800"/>
              </a:spcAft>
              <a:buFont typeface="Arial" panose="020B0604020202020204" pitchFamily="34" charset="0"/>
              <a:buChar char="•"/>
              <a:defRPr/>
            </a:pPr>
            <a:r>
              <a:rPr lang="en-US" i="1" dirty="0">
                <a:latin typeface="Calibri" panose="020F0502020204030204" pitchFamily="34" charset="0"/>
                <a:ea typeface="Calibri" panose="020F0502020204030204" pitchFamily="34" charset="0"/>
                <a:cs typeface="Times New Roman" panose="02020603050405020304" pitchFamily="18" charset="0"/>
              </a:rPr>
              <a:t>Inhale as you trace up the thumb, exhale as you trace down the thumb. </a:t>
            </a:r>
          </a:p>
          <a:p>
            <a:pPr marL="177845" indent="-177845" defTabSz="914266">
              <a:lnSpc>
                <a:spcPct val="107000"/>
              </a:lnSpc>
              <a:spcAft>
                <a:spcPts val="800"/>
              </a:spcAft>
              <a:buFont typeface="Arial" panose="020B0604020202020204" pitchFamily="34" charset="0"/>
              <a:buChar char="•"/>
              <a:defRPr/>
            </a:pPr>
            <a:r>
              <a:rPr lang="en-US" i="1" dirty="0">
                <a:latin typeface="Calibri" panose="020F0502020204030204" pitchFamily="34" charset="0"/>
                <a:ea typeface="Calibri" panose="020F0502020204030204" pitchFamily="34" charset="0"/>
                <a:cs typeface="Times New Roman" panose="02020603050405020304" pitchFamily="18" charset="0"/>
              </a:rPr>
              <a:t>Repeat breathing pattern as you trace each finger ending at the base of the hand under the pinkie finger. </a:t>
            </a:r>
          </a:p>
          <a:p>
            <a:pPr marL="177845" indent="-177845" defTabSz="914266">
              <a:lnSpc>
                <a:spcPct val="107000"/>
              </a:lnSpc>
              <a:spcAft>
                <a:spcPts val="800"/>
              </a:spcAft>
              <a:buFont typeface="Arial" panose="020B0604020202020204" pitchFamily="34" charset="0"/>
              <a:buChar char="•"/>
              <a:defRPr/>
            </a:pPr>
            <a:r>
              <a:rPr lang="en-US" i="1" dirty="0">
                <a:latin typeface="Calibri" panose="020F0502020204030204" pitchFamily="34" charset="0"/>
                <a:ea typeface="Calibri" panose="020F0502020204030204" pitchFamily="34" charset="0"/>
                <a:cs typeface="Times New Roman" panose="02020603050405020304" pitchFamily="18" charset="0"/>
              </a:rPr>
              <a:t>Note that</a:t>
            </a:r>
            <a:r>
              <a:rPr lang="en-US" i="1" baseline="0" dirty="0">
                <a:latin typeface="Calibri" panose="020F0502020204030204" pitchFamily="34" charset="0"/>
                <a:ea typeface="Calibri" panose="020F0502020204030204" pitchFamily="34" charset="0"/>
                <a:cs typeface="Times New Roman" panose="02020603050405020304" pitchFamily="18" charset="0"/>
              </a:rPr>
              <a:t> consultants may find it useful to exaggerate shoulder movement indicating inhale and exhale.</a:t>
            </a:r>
          </a:p>
          <a:p>
            <a:pPr marL="0" indent="0" defTabSz="914266">
              <a:lnSpc>
                <a:spcPct val="107000"/>
              </a:lnSpc>
              <a:spcAft>
                <a:spcPts val="800"/>
              </a:spcAft>
              <a:buFont typeface="Arial" panose="020B0604020202020204" pitchFamily="34" charset="0"/>
              <a:buNone/>
              <a:defRPr/>
            </a:pPr>
            <a:endParaRPr lang="en-US" i="1" baseline="0" dirty="0">
              <a:latin typeface="Calibri" panose="020F0502020204030204" pitchFamily="34" charset="0"/>
              <a:ea typeface="Calibri" panose="020F0502020204030204" pitchFamily="34" charset="0"/>
              <a:cs typeface="Times New Roman" panose="02020603050405020304" pitchFamily="18" charset="0"/>
            </a:endParaRPr>
          </a:p>
          <a:p>
            <a:r>
              <a:rPr lang="en-US" i="1" dirty="0"/>
              <a:t>Facilitate large group discussion using these</a:t>
            </a:r>
            <a:r>
              <a:rPr lang="en-US" i="1" baseline="0" dirty="0"/>
              <a:t> prompts:</a:t>
            </a:r>
          </a:p>
          <a:p>
            <a:pPr marL="171450" indent="-171450">
              <a:buFont typeface="Arial" panose="020B0604020202020204" pitchFamily="34" charset="0"/>
              <a:buChar char="•"/>
            </a:pPr>
            <a:r>
              <a:rPr lang="en-US" i="1" baseline="0" dirty="0">
                <a:latin typeface="Calibri" panose="020F0502020204030204" pitchFamily="34" charset="0"/>
                <a:ea typeface="Calibri" panose="020F0502020204030204" pitchFamily="34" charset="0"/>
                <a:cs typeface="Times New Roman" panose="02020603050405020304" pitchFamily="18" charset="0"/>
              </a:rPr>
              <a:t>What other times this activity could be used? </a:t>
            </a:r>
          </a:p>
          <a:p>
            <a:pPr marL="177845" indent="-177845" defTabSz="914266">
              <a:lnSpc>
                <a:spcPct val="107000"/>
              </a:lnSpc>
              <a:spcAft>
                <a:spcPts val="800"/>
              </a:spcAft>
              <a:buFont typeface="Arial" panose="020B0604020202020204" pitchFamily="34" charset="0"/>
              <a:buChar char="•"/>
              <a:defRPr/>
            </a:pPr>
            <a:r>
              <a:rPr lang="en-US" i="1" baseline="0" dirty="0">
                <a:latin typeface="Calibri" panose="020F0502020204030204" pitchFamily="34" charset="0"/>
                <a:ea typeface="Calibri" panose="020F0502020204030204" pitchFamily="34" charset="0"/>
                <a:cs typeface="Times New Roman" panose="02020603050405020304" pitchFamily="18" charset="0"/>
              </a:rPr>
              <a:t>How can this activity be used for different age groups? </a:t>
            </a:r>
          </a:p>
          <a:p>
            <a:pPr defTabSz="914266">
              <a:lnSpc>
                <a:spcPct val="107000"/>
              </a:lnSpc>
              <a:spcAft>
                <a:spcPts val="800"/>
              </a:spcAft>
              <a:defRPr/>
            </a:pPr>
            <a:endParaRPr lang="en-US" i="1" dirty="0">
              <a:latin typeface="Calibri" panose="020F0502020204030204" pitchFamily="34" charset="0"/>
              <a:ea typeface="Calibri" panose="020F0502020204030204" pitchFamily="34" charset="0"/>
              <a:cs typeface="Times New Roman" panose="02020603050405020304" pitchFamily="18" charset="0"/>
            </a:endParaRPr>
          </a:p>
          <a:p>
            <a:pPr defTabSz="914266">
              <a:lnSpc>
                <a:spcPct val="107000"/>
              </a:lnSpc>
              <a:spcAft>
                <a:spcPts val="800"/>
              </a:spcAft>
              <a:defRPr/>
            </a:pPr>
            <a:r>
              <a:rPr lang="en-US" i="1" dirty="0">
                <a:latin typeface="Calibri" panose="020F0502020204030204" pitchFamily="34" charset="0"/>
                <a:ea typeface="Calibri" panose="020F0502020204030204" pitchFamily="34" charset="0"/>
                <a:cs typeface="Times New Roman" panose="02020603050405020304" pitchFamily="18" charset="0"/>
              </a:rPr>
              <a:t>Video option for this activity: https://www.youtube.com/watch?v=pPawLNYdMkQ </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47BAB5C7-1500-482C-BC10-F7AECFCB5484}" type="slidenum">
              <a:rPr lang="en-US" smtClean="0"/>
              <a:pPr/>
              <a:t>25</a:t>
            </a:fld>
            <a:endParaRPr lang="en-US"/>
          </a:p>
        </p:txBody>
      </p:sp>
    </p:spTree>
    <p:extLst>
      <p:ext uri="{BB962C8B-B14F-4D97-AF65-F5344CB8AC3E}">
        <p14:creationId xmlns:p14="http://schemas.microsoft.com/office/powerpoint/2010/main" val="22408980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Suggested speaker notes: </a:t>
            </a:r>
            <a:r>
              <a:rPr lang="en-US" b="0" dirty="0"/>
              <a:t>Now we’ll discuss two types of activities that you can do with young children during hot weather. </a:t>
            </a:r>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BAB5C7-1500-482C-BC10-F7AECFCB5484}"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37110741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Suggested Speaker Notes:</a:t>
            </a:r>
          </a:p>
          <a:p>
            <a:r>
              <a:rPr lang="en-US" dirty="0"/>
              <a:t>As we discussed, adapting routines is a key strategy to reduce the risk of heat for young children. One way to do so is to plan for both slower and shorter activities when outside. Consider activities that are in the category of “light physical activity” rather than “moderate to vigorous.”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Practicing gross motor skills like catching or kicking is a great way to encourage activity while promoting fundamental movement skills. </a:t>
            </a:r>
          </a:p>
          <a:p>
            <a:pPr marL="0" indent="0">
              <a:buFont typeface="Arial" panose="020B0604020202020204" pitchFamily="34" charset="0"/>
              <a:buNone/>
            </a:pPr>
            <a:endParaRPr lang="en-US" dirty="0"/>
          </a:p>
          <a:p>
            <a:pPr marL="0" indent="0">
              <a:buFont typeface="Arial" panose="020B0604020202020204" pitchFamily="34" charset="0"/>
              <a:buNone/>
            </a:pPr>
            <a:r>
              <a:rPr lang="en-US" i="1" dirty="0"/>
              <a:t>Trainer Notes: Ask participants what are some of their favorite catching or kicking activities? Consider sharing the tip from Dr. Diane Craft of putting punch balloons in panty hoses, tying them to a clothesline and having children practice kicking or striking. This activity allows for children to practice the skills of kicking or striking without having to run and get the ball, keeping exertion low.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Balance challenges or yoga are other examples of slow and short activities. For balance activities you could use chalk to designate pathways for children to move along.</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The use of wheeled vehicles like tricycles or balance bikes can support children in practicing balance and coordination, without as much physical exertion.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Moving outdoor physical activities into shaded areas can also be a strategy for reducing the impact of heat.</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Many of these activities include staff as active participants in play. Remember, young children are more engaged when adults join them in physical activities, whether that is doing the activity with them, or showing enthusiasm and encouragement. </a:t>
            </a:r>
          </a:p>
          <a:p>
            <a:endParaRPr lang="en-US" dirty="0"/>
          </a:p>
          <a:p>
            <a:r>
              <a:rPr lang="en-US" b="1" dirty="0"/>
              <a:t>Discussion Prompt: </a:t>
            </a:r>
            <a:r>
              <a:rPr lang="en-US" dirty="0"/>
              <a:t>what are your favorite activities to play on a hot day?</a:t>
            </a:r>
          </a:p>
          <a:p>
            <a:endParaRPr lang="en-US" dirty="0"/>
          </a:p>
          <a:p>
            <a:r>
              <a:rPr lang="en-US" i="1" dirty="0"/>
              <a:t>Image Source: Getty Images- </a:t>
            </a:r>
            <a:r>
              <a:rPr lang="en-US" i="1" dirty="0" err="1"/>
              <a:t>struti</a:t>
            </a:r>
            <a:endParaRPr lang="en-US" i="1" dirty="0"/>
          </a:p>
        </p:txBody>
      </p:sp>
      <p:sp>
        <p:nvSpPr>
          <p:cNvPr id="4" name="Slide Number Placeholder 3"/>
          <p:cNvSpPr>
            <a:spLocks noGrp="1"/>
          </p:cNvSpPr>
          <p:nvPr>
            <p:ph type="sldNum" sz="quarter" idx="5"/>
          </p:nvPr>
        </p:nvSpPr>
        <p:spPr/>
        <p:txBody>
          <a:bodyPr/>
          <a:lstStyle/>
          <a:p>
            <a:fld id="{47BAB5C7-1500-482C-BC10-F7AECFCB5484}" type="slidenum">
              <a:rPr lang="en-US" smtClean="0"/>
              <a:pPr/>
              <a:t>27</a:t>
            </a:fld>
            <a:endParaRPr lang="en-US"/>
          </a:p>
        </p:txBody>
      </p:sp>
    </p:spTree>
    <p:extLst>
      <p:ext uri="{BB962C8B-B14F-4D97-AF65-F5344CB8AC3E}">
        <p14:creationId xmlns:p14="http://schemas.microsoft.com/office/powerpoint/2010/main" val="22988670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none" dirty="0"/>
              <a:t>Suggested Speaker Notes:</a:t>
            </a:r>
          </a:p>
          <a:p>
            <a:r>
              <a:rPr lang="en-US" i="0" u="none" dirty="0"/>
              <a:t>Another great option for physical activity during hot weather is water play! Engaging in play with water will help children stay cool during the heat. Portable wading pools are not recommended because they are hard to clean and can promote the spread of disease. Sprinklers, hoses, or small, individual water basins are safer than wading pools. Some examples of water play include:</a:t>
            </a:r>
          </a:p>
          <a:p>
            <a:pPr marL="171450" indent="-171450">
              <a:buFont typeface="Arial" panose="020B0604020202020204" pitchFamily="34" charset="0"/>
              <a:buChar char="•"/>
            </a:pPr>
            <a:r>
              <a:rPr lang="en-US" i="0" u="none" dirty="0"/>
              <a:t>Whole body water play is ideal for keeping cool on hot days, while also encouraging moderate to vigorous physical activity. Examples of whole-body water play include running and moving through sprinklers or squirt toys for older children.</a:t>
            </a:r>
          </a:p>
          <a:p>
            <a:pPr marL="171450" indent="-171450">
              <a:buFont typeface="Arial" panose="020B0604020202020204" pitchFamily="34" charset="0"/>
              <a:buChar char="•"/>
            </a:pPr>
            <a:r>
              <a:rPr lang="en-US" i="0" u="none" dirty="0"/>
              <a:t>Examples of water play activities that are focused on more fine motor movements and include low-cost equipment are:</a:t>
            </a:r>
          </a:p>
          <a:p>
            <a:pPr marL="628650" lvl="1" indent="-171450">
              <a:buFont typeface="Arial" panose="020B0604020202020204" pitchFamily="34" charset="0"/>
              <a:buChar char="•"/>
            </a:pPr>
            <a:r>
              <a:rPr lang="en-US" i="0" u="none" dirty="0"/>
              <a:t>Toy wash- think of a car wash, but for toys! A great activity for a water table or a bucket. Small buckets can also be used for water table fun. For toddlers, using cookie sheets as their water table can make it easier for them to access, while also not using as much water. </a:t>
            </a:r>
          </a:p>
          <a:p>
            <a:pPr marL="628650" lvl="1" indent="-171450">
              <a:buFont typeface="Arial" panose="020B0604020202020204" pitchFamily="34" charset="0"/>
              <a:buChar char="•"/>
            </a:pPr>
            <a:r>
              <a:rPr lang="en-US" i="0" u="none" dirty="0"/>
              <a:t>Sponge games- sponges are a relatively cheap piece of “equipment” that can be used for various games such as sponge tag (tagging others with a wet sponge), sponge pass (passing a wet sponge down the line without dropping it- consider adding in balance poses to make it more difficult), wet sponge hot potato (passing it around a circle while music plays and when the music stops the child with the sponge can squeeze it over their head- you can add large body movements also), or target toss. </a:t>
            </a:r>
          </a:p>
          <a:p>
            <a:pPr marL="628650" lvl="1" indent="-171450">
              <a:buFont typeface="Arial" panose="020B0604020202020204" pitchFamily="34" charset="0"/>
              <a:buChar char="•"/>
            </a:pPr>
            <a:r>
              <a:rPr lang="en-US" i="0" u="none" dirty="0"/>
              <a:t>Ice age bin- Add small plastic items (dinosaurs, safari animals) to containers (or metal bowls) and then add water. Freeze overnight. Bring the bin/bowl outdoors and you can put it directly on the grass or ground. Add additional water toys like cups and spoons and have children enjoy unearthing treasures from the ice! Consider using child safe food coloring for additional sensory engagement. </a:t>
            </a:r>
          </a:p>
          <a:p>
            <a:pPr marL="628650" lvl="1" indent="-171450">
              <a:buFont typeface="Arial" panose="020B0604020202020204" pitchFamily="34" charset="0"/>
              <a:buChar char="•"/>
            </a:pPr>
            <a:r>
              <a:rPr lang="en-US" i="0" u="none" dirty="0"/>
              <a:t>Painting with water- with paint brushes of any size is a wonderful way to engage large muscle groups. Children can paint directly on the sidewalk or fence. </a:t>
            </a:r>
          </a:p>
          <a:p>
            <a:pPr marL="457200" lvl="1" indent="0">
              <a:buFont typeface="Arial" panose="020B0604020202020204" pitchFamily="34" charset="0"/>
              <a:buNone/>
            </a:pPr>
            <a:endParaRPr lang="en-US" i="0" u="none" dirty="0"/>
          </a:p>
          <a:p>
            <a:r>
              <a:rPr lang="en-US" i="0" u="none" dirty="0"/>
              <a:t>Water safety is extremely important. Ensure there is constant adult active supervision. Other things to consider when planning water play include appropriate attire (change of clothes and shoes), towels and scheduling time to change.</a:t>
            </a:r>
          </a:p>
          <a:p>
            <a:endParaRPr lang="en-US" i="0" u="none" dirty="0"/>
          </a:p>
          <a:p>
            <a:r>
              <a:rPr lang="en-US" b="1" i="1" u="none" dirty="0"/>
              <a:t>Discussion prompt: </a:t>
            </a:r>
            <a:r>
              <a:rPr lang="en-US" b="0" i="1" u="none" dirty="0"/>
              <a:t> What other water-based activities do the kids in your program enjoy?</a:t>
            </a:r>
          </a:p>
          <a:p>
            <a:endParaRPr lang="en-US" b="0" i="1" u="none" dirty="0"/>
          </a:p>
          <a:p>
            <a:r>
              <a:rPr lang="en-US" b="1" i="1" u="none" dirty="0"/>
              <a:t>Additional resources:</a:t>
            </a:r>
          </a:p>
          <a:p>
            <a:r>
              <a:rPr lang="en-US" b="0" i="1" u="none" dirty="0"/>
              <a:t>More information on water play ideas can be found here: https://naturalearning.org/40-water-play</a:t>
            </a:r>
          </a:p>
          <a:p>
            <a:r>
              <a:rPr lang="en-US" b="0" i="1" u="none" dirty="0"/>
              <a:t>Ideas for building your own water table: https://activeforlife.com/diy-water-table/?utm_source=AfL&amp;utm_medium=bottom+read&amp;utm_campaign=summer+resources+active-ities</a:t>
            </a:r>
          </a:p>
          <a:p>
            <a:r>
              <a:rPr lang="en-US" b="0" i="1" u="none" dirty="0"/>
              <a:t>Be Active Kids- 50 ways to Cool Off this Summer: www.beactivekids.org/assets/pdf/50_Ways_to_Cool_Off.pdf</a:t>
            </a:r>
            <a:endParaRPr lang="en-US" b="1" i="1" u="none" dirty="0"/>
          </a:p>
          <a:p>
            <a:endParaRPr lang="en-US" i="0" u="none" dirty="0"/>
          </a:p>
          <a:p>
            <a:r>
              <a:rPr lang="en-US" i="1" u="none" dirty="0"/>
              <a:t>Images- </a:t>
            </a:r>
            <a:r>
              <a:rPr lang="en-US" sz="1200" b="0" i="1" u="none" kern="1200" dirty="0">
                <a:solidFill>
                  <a:schemeClr val="tx1"/>
                </a:solidFill>
                <a:effectLst/>
                <a:latin typeface="Verdana" panose="020B0604030504040204" pitchFamily="34" charset="0"/>
                <a:ea typeface="+mn-ea"/>
                <a:cs typeface="+mn-cs"/>
              </a:rPr>
              <a:t>Microsoft Co-Pilot, Rhonda’s Little Angels- Delaware</a:t>
            </a:r>
          </a:p>
          <a:p>
            <a:r>
              <a:rPr lang="en-US" sz="1200" b="0" i="1" u="none" kern="1200" dirty="0">
                <a:solidFill>
                  <a:schemeClr val="tx1"/>
                </a:solidFill>
                <a:effectLst/>
                <a:latin typeface="Verdana" panose="020B0604030504040204" pitchFamily="34" charset="0"/>
                <a:ea typeface="+mn-ea"/>
                <a:cs typeface="+mn-cs"/>
              </a:rPr>
              <a:t>Sources: https://naturalearning.org/40-water-play, https://dpi.wi.gov/sites/default/files/imce/community-nutrition/pdf/grow_healthy_kids_just_add_water_toolkit_.pdf</a:t>
            </a:r>
            <a:endParaRPr lang="en-US" i="1" u="none" dirty="0"/>
          </a:p>
        </p:txBody>
      </p:sp>
      <p:sp>
        <p:nvSpPr>
          <p:cNvPr id="4" name="Slide Number Placeholder 3"/>
          <p:cNvSpPr>
            <a:spLocks noGrp="1"/>
          </p:cNvSpPr>
          <p:nvPr>
            <p:ph type="sldNum" sz="quarter" idx="5"/>
          </p:nvPr>
        </p:nvSpPr>
        <p:spPr/>
        <p:txBody>
          <a:bodyPr/>
          <a:lstStyle/>
          <a:p>
            <a:fld id="{47BAB5C7-1500-482C-BC10-F7AECFCB5484}" type="slidenum">
              <a:rPr lang="en-US" smtClean="0"/>
              <a:pPr/>
              <a:t>28</a:t>
            </a:fld>
            <a:endParaRPr lang="en-US"/>
          </a:p>
        </p:txBody>
      </p:sp>
    </p:spTree>
    <p:extLst>
      <p:ext uri="{BB962C8B-B14F-4D97-AF65-F5344CB8AC3E}">
        <p14:creationId xmlns:p14="http://schemas.microsoft.com/office/powerpoint/2010/main" val="1597378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E55CF-0535-316E-FCE6-6AC2AF31C8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15473C-09B2-4D6E-CFF6-F2511B45AB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CF2750-F30F-F38F-D839-815641BD6CB2}"/>
              </a:ext>
            </a:extLst>
          </p:cNvPr>
          <p:cNvSpPr>
            <a:spLocks noGrp="1"/>
          </p:cNvSpPr>
          <p:nvPr>
            <p:ph type="body" idx="1"/>
          </p:nvPr>
        </p:nvSpPr>
        <p:spPr/>
        <p:txBody>
          <a:bodyPr/>
          <a:lstStyle/>
          <a:p>
            <a:r>
              <a:rPr lang="en-US" b="1" dirty="0"/>
              <a:t>Suggested speaker notes: </a:t>
            </a:r>
            <a:r>
              <a:rPr lang="en-US" b="0" dirty="0"/>
              <a:t>For our final objective today, we are going to explore ways to adjust ECE schedules for safe, outdoor play during hot weather. </a:t>
            </a:r>
            <a:endParaRPr lang="en-US" b="1" dirty="0"/>
          </a:p>
        </p:txBody>
      </p:sp>
      <p:sp>
        <p:nvSpPr>
          <p:cNvPr id="4" name="Slide Number Placeholder 3">
            <a:extLst>
              <a:ext uri="{FF2B5EF4-FFF2-40B4-BE49-F238E27FC236}">
                <a16:creationId xmlns:a16="http://schemas.microsoft.com/office/drawing/2014/main" id="{B0856B47-EF2E-5797-5FDC-A29DFA08D4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BAB5C7-1500-482C-BC10-F7AECFCB5484}"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594427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309C8A"/>
                </a:solidFill>
              </a:rPr>
              <a:t>Suggested Speaker Notes:</a:t>
            </a:r>
            <a:br>
              <a:rPr lang="en-US" dirty="0"/>
            </a:br>
            <a:r>
              <a:rPr lang="en-US" sz="1200" b="0" i="0" u="none" strike="noStrike" kern="1200" dirty="0">
                <a:solidFill>
                  <a:schemeClr val="tx1"/>
                </a:solidFill>
                <a:effectLst/>
                <a:latin typeface="Verdana" panose="020B0604030504040204" pitchFamily="34" charset="0"/>
                <a:ea typeface="+mn-ea"/>
                <a:cs typeface="+mn-cs"/>
              </a:rPr>
              <a:t>Our objectives today will explore strategies that support children and ECE providers in safely enjoying active play in hot weather.</a:t>
            </a:r>
            <a:r>
              <a:rPr lang="en-US" sz="1200" b="0" i="0" kern="1200" dirty="0">
                <a:solidFill>
                  <a:schemeClr val="tx1"/>
                </a:solidFill>
                <a:effectLst/>
                <a:latin typeface="Verdana" panose="020B0604030504040204" pitchFamily="34" charset="0"/>
                <a:ea typeface="+mn-ea"/>
                <a:cs typeface="+mn-cs"/>
              </a:rPr>
              <a:t>​</a:t>
            </a:r>
            <a:endParaRPr lang="en-US" dirty="0"/>
          </a:p>
          <a:p>
            <a:endParaRPr kumimoji="0" lang="en-US" sz="1200" b="0" i="1"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ea typeface="+mn-ea"/>
                <a:cs typeface="+mn-cs"/>
              </a:rPr>
              <a:t>Image source: PowerPoint Online Photo</a:t>
            </a:r>
          </a:p>
          <a:p>
            <a:endParaRPr lang="en-US" dirty="0"/>
          </a:p>
        </p:txBody>
      </p:sp>
      <p:sp>
        <p:nvSpPr>
          <p:cNvPr id="4" name="Slide Number Placeholder 3"/>
          <p:cNvSpPr>
            <a:spLocks noGrp="1"/>
          </p:cNvSpPr>
          <p:nvPr>
            <p:ph type="sldNum" sz="quarter" idx="5"/>
          </p:nvPr>
        </p:nvSpPr>
        <p:spPr/>
        <p:txBody>
          <a:bodyPr/>
          <a:lstStyle/>
          <a:p>
            <a:fld id="{47BAB5C7-1500-482C-BC10-F7AECFCB5484}" type="slidenum">
              <a:rPr lang="en-US" smtClean="0"/>
              <a:t>3</a:t>
            </a:fld>
            <a:endParaRPr lang="en-US"/>
          </a:p>
        </p:txBody>
      </p:sp>
    </p:spTree>
    <p:extLst>
      <p:ext uri="{BB962C8B-B14F-4D97-AF65-F5344CB8AC3E}">
        <p14:creationId xmlns:p14="http://schemas.microsoft.com/office/powerpoint/2010/main" val="40312106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Lead a large group discussion on how to adjust this schedule for a hot weather day.</a:t>
            </a:r>
          </a:p>
          <a:p>
            <a:endParaRPr lang="en-US" i="1" dirty="0"/>
          </a:p>
          <a:p>
            <a:r>
              <a:rPr lang="en-US" i="1" dirty="0"/>
              <a:t>Possible responses include:</a:t>
            </a:r>
          </a:p>
          <a:p>
            <a:pPr marL="228600" indent="-228600">
              <a:buFont typeface="+mj-lt"/>
              <a:buAutoNum type="arabicPeriod"/>
            </a:pPr>
            <a:r>
              <a:rPr lang="en-US" i="1" dirty="0"/>
              <a:t>Including opportunities for physical activity during arrival and/or pick-up.</a:t>
            </a:r>
          </a:p>
          <a:p>
            <a:pPr marL="228600" indent="-228600">
              <a:buFont typeface="+mj-lt"/>
              <a:buAutoNum type="arabicPeriod"/>
            </a:pPr>
            <a:r>
              <a:rPr lang="en-US" i="1" dirty="0"/>
              <a:t>Hold circle time outdoors in a shady area.</a:t>
            </a:r>
          </a:p>
          <a:p>
            <a:pPr marL="228600" indent="-228600">
              <a:buFont typeface="+mj-lt"/>
              <a:buAutoNum type="arabicPeriod"/>
            </a:pPr>
            <a:r>
              <a:rPr lang="en-US" i="1" dirty="0"/>
              <a:t>Move Outdoor Play before Morning snack, so you can get outdoors before 10 AM (beginning of peak UV hours).</a:t>
            </a:r>
          </a:p>
          <a:p>
            <a:pPr marL="228600" indent="-228600">
              <a:buFont typeface="+mj-lt"/>
              <a:buAutoNum type="arabicPeriod"/>
            </a:pPr>
            <a:r>
              <a:rPr lang="en-US" i="1" dirty="0"/>
              <a:t>Group play in the afternoon can be outdoor play.</a:t>
            </a:r>
          </a:p>
          <a:p>
            <a:pPr marL="228600" indent="-228600">
              <a:buFont typeface="+mj-lt"/>
              <a:buAutoNum type="arabicPeriod"/>
            </a:pPr>
            <a:r>
              <a:rPr lang="en-US" i="1" dirty="0"/>
              <a:t>Shorten and break up outdoor play- instead of longer sessions outdoors (45 mins), break outdoor time into shorter periods (~15-20 mins), multiple times per day.</a:t>
            </a:r>
          </a:p>
          <a:p>
            <a:endParaRPr lang="en-US" i="1" dirty="0"/>
          </a:p>
          <a:p>
            <a:r>
              <a:rPr lang="en-US" dirty="0"/>
              <a:t>What are other adjustments you would have to make?</a:t>
            </a:r>
          </a:p>
          <a:p>
            <a:pPr marL="285750" indent="-285750">
              <a:buFont typeface="Arial" panose="020B0604020202020204" pitchFamily="34" charset="0"/>
              <a:buChar char="•"/>
            </a:pPr>
            <a:r>
              <a:rPr lang="en-US" dirty="0"/>
              <a:t>Water availability - especially during arrival and/or pick-up.</a:t>
            </a:r>
          </a:p>
          <a:p>
            <a:pPr marL="285750" indent="-285750">
              <a:buFont typeface="Arial" panose="020B0604020202020204" pitchFamily="34" charset="0"/>
              <a:buChar char="•"/>
            </a:pPr>
            <a:r>
              <a:rPr lang="en-US" dirty="0"/>
              <a:t>Communicating with families – about appropriate attire, expectations for physical activity during arrival and/or pickup</a:t>
            </a:r>
          </a:p>
          <a:p>
            <a:pPr marL="285750" indent="-285750">
              <a:buFont typeface="Arial" panose="020B0604020202020204" pitchFamily="34" charset="0"/>
              <a:buChar char="•"/>
            </a:pPr>
            <a:r>
              <a:rPr lang="en-US" dirty="0"/>
              <a:t>Shade- temporary pop ups to support outdoor play in shade.</a:t>
            </a:r>
          </a:p>
          <a:p>
            <a:pPr marL="0" indent="0">
              <a:buFont typeface="Arial" panose="020B0604020202020204" pitchFamily="34" charset="0"/>
              <a:buNone/>
            </a:pPr>
            <a:endParaRPr lang="en-US" dirty="0"/>
          </a:p>
          <a:p>
            <a:pPr marL="0" indent="0">
              <a:buFont typeface="Arial" panose="020B0604020202020204" pitchFamily="34" charset="0"/>
              <a:buNone/>
            </a:pPr>
            <a:r>
              <a:rPr lang="en-US" i="1" dirty="0"/>
              <a:t>Trainer Note: If you work with programs that cannot change their schedule, consider adjusting the content of this section. Consider an activity where participants have time to reflect on what to do if schedules can't be changed or consider how to integrate one of the other key strategies into their program: extra sun protection, water, or policies and family engagement.</a:t>
            </a:r>
          </a:p>
          <a:p>
            <a:pPr marL="0" indent="0">
              <a:buFont typeface="Arial" panose="020B0604020202020204" pitchFamily="34" charset="0"/>
              <a:buNone/>
            </a:pPr>
            <a:endParaRPr lang="en-US" i="1" dirty="0"/>
          </a:p>
          <a:p>
            <a:endParaRPr lang="en-US" i="0" dirty="0"/>
          </a:p>
          <a:p>
            <a:endParaRPr lang="en-US" i="0" dirty="0"/>
          </a:p>
        </p:txBody>
      </p:sp>
      <p:sp>
        <p:nvSpPr>
          <p:cNvPr id="4" name="Slide Number Placeholder 3"/>
          <p:cNvSpPr>
            <a:spLocks noGrp="1"/>
          </p:cNvSpPr>
          <p:nvPr>
            <p:ph type="sldNum" sz="quarter" idx="5"/>
          </p:nvPr>
        </p:nvSpPr>
        <p:spPr/>
        <p:txBody>
          <a:bodyPr/>
          <a:lstStyle/>
          <a:p>
            <a:fld id="{47BAB5C7-1500-482C-BC10-F7AECFCB5484}" type="slidenum">
              <a:rPr lang="en-US" smtClean="0"/>
              <a:pPr/>
              <a:t>30</a:t>
            </a:fld>
            <a:endParaRPr lang="en-US"/>
          </a:p>
        </p:txBody>
      </p:sp>
    </p:spTree>
    <p:extLst>
      <p:ext uri="{BB962C8B-B14F-4D97-AF65-F5344CB8AC3E}">
        <p14:creationId xmlns:p14="http://schemas.microsoft.com/office/powerpoint/2010/main" val="13525808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This summary activity is meant to be an energizing way to close out the training, have participants reflect on what they learned and identify one step they can do in their program to support active play in hot weather. Depending on the size of the group, you can pair providers or put providers in small groups to identify one action step together and then do the lightning round.</a:t>
            </a:r>
          </a:p>
          <a:p>
            <a:endParaRPr lang="en-US" i="1" dirty="0"/>
          </a:p>
          <a:p>
            <a:r>
              <a:rPr lang="en-US" i="1" dirty="0"/>
              <a:t>Go around quickly and have each participant complete the sentence “One action step my program can take to prepare for safe, outdoor play during hot weather is…”</a:t>
            </a:r>
          </a:p>
          <a:p>
            <a:endParaRPr lang="en-US" i="1" dirty="0"/>
          </a:p>
          <a:p>
            <a:r>
              <a:rPr lang="en-US" i="1" dirty="0"/>
              <a:t>Examples include:</a:t>
            </a:r>
          </a:p>
          <a:p>
            <a:pPr marL="171450" indent="-171450">
              <a:buFont typeface="Arial" panose="020B0604020202020204" pitchFamily="34" charset="0"/>
              <a:buChar char="•"/>
            </a:pPr>
            <a:r>
              <a:rPr lang="en-US" i="1" dirty="0"/>
              <a:t>Review our policies to ensure it includes specific information about hot weather play.</a:t>
            </a:r>
          </a:p>
          <a:p>
            <a:pPr marL="171450" indent="-171450">
              <a:buFont typeface="Arial" panose="020B0604020202020204" pitchFamily="34" charset="0"/>
              <a:buChar char="•"/>
            </a:pPr>
            <a:r>
              <a:rPr lang="en-US" i="1" dirty="0"/>
              <a:t>Develop a newsletter template to share information about hot weather play with families. </a:t>
            </a:r>
          </a:p>
          <a:p>
            <a:pPr marL="171450" indent="-171450">
              <a:buFont typeface="Arial" panose="020B0604020202020204" pitchFamily="34" charset="0"/>
              <a:buChar char="•"/>
            </a:pPr>
            <a:r>
              <a:rPr lang="en-US" i="1" dirty="0"/>
              <a:t>Develop a modified schedule to prepare for hot weather days.</a:t>
            </a:r>
          </a:p>
          <a:p>
            <a:pPr marL="171450" indent="-171450">
              <a:buFont typeface="Arial" panose="020B0604020202020204" pitchFamily="34" charset="0"/>
              <a:buChar char="•"/>
            </a:pPr>
            <a:r>
              <a:rPr lang="en-US" i="1" dirty="0"/>
              <a:t>Write down a list of activities you can do outdoors next time there is hot weather.</a:t>
            </a:r>
          </a:p>
          <a:p>
            <a:pPr marL="171450" indent="-171450">
              <a:buFont typeface="Arial" panose="020B0604020202020204" pitchFamily="34" charset="0"/>
              <a:buChar char="•"/>
            </a:pPr>
            <a:r>
              <a:rPr lang="en-US" i="1" dirty="0"/>
              <a:t>Prepare a “hot weather kit” including equipment and game ideas for the next hot day.</a:t>
            </a:r>
          </a:p>
          <a:p>
            <a:pPr marL="171450" indent="-171450">
              <a:buFont typeface="Arial" panose="020B0604020202020204" pitchFamily="34" charset="0"/>
              <a:buChar char="•"/>
            </a:pPr>
            <a:r>
              <a:rPr lang="en-US" i="1" dirty="0"/>
              <a:t>Install or identify shaded play areas. </a:t>
            </a:r>
          </a:p>
        </p:txBody>
      </p:sp>
      <p:sp>
        <p:nvSpPr>
          <p:cNvPr id="4" name="Slide Number Placeholder 3"/>
          <p:cNvSpPr>
            <a:spLocks noGrp="1"/>
          </p:cNvSpPr>
          <p:nvPr>
            <p:ph type="sldNum" sz="quarter" idx="5"/>
          </p:nvPr>
        </p:nvSpPr>
        <p:spPr/>
        <p:txBody>
          <a:bodyPr/>
          <a:lstStyle/>
          <a:p>
            <a:fld id="{47BAB5C7-1500-482C-BC10-F7AECFCB5484}" type="slidenum">
              <a:rPr lang="en-US" smtClean="0"/>
              <a:pPr/>
              <a:t>31</a:t>
            </a:fld>
            <a:endParaRPr lang="en-US"/>
          </a:p>
        </p:txBody>
      </p:sp>
    </p:spTree>
    <p:extLst>
      <p:ext uri="{BB962C8B-B14F-4D97-AF65-F5344CB8AC3E}">
        <p14:creationId xmlns:p14="http://schemas.microsoft.com/office/powerpoint/2010/main" val="34969503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 Notes: </a:t>
            </a:r>
            <a:r>
              <a:rPr lang="en-US" b="0" dirty="0"/>
              <a:t> Share key takeaways with your participants. </a:t>
            </a:r>
          </a:p>
          <a:p>
            <a:endParaRPr lang="en-US" b="0" dirty="0"/>
          </a:p>
          <a:p>
            <a:r>
              <a:rPr lang="en-US" sz="1200" b="0" i="0" kern="1200" dirty="0">
                <a:solidFill>
                  <a:schemeClr val="tx1"/>
                </a:solidFill>
                <a:effectLst/>
                <a:latin typeface="Verdana" panose="020B0604030504040204" pitchFamily="34" charset="0"/>
                <a:ea typeface="+mn-ea"/>
                <a:cs typeface="+mn-cs"/>
              </a:rPr>
              <a:t>Photo by Beard Kid: https://www.pexels.com/photo/happy-smiling-girl-16057247/</a:t>
            </a:r>
            <a:endParaRPr lang="en-US" b="1" dirty="0"/>
          </a:p>
        </p:txBody>
      </p:sp>
      <p:sp>
        <p:nvSpPr>
          <p:cNvPr id="4" name="Slide Number Placeholder 3"/>
          <p:cNvSpPr>
            <a:spLocks noGrp="1"/>
          </p:cNvSpPr>
          <p:nvPr>
            <p:ph type="sldNum" sz="quarter" idx="5"/>
          </p:nvPr>
        </p:nvSpPr>
        <p:spPr/>
        <p:txBody>
          <a:bodyPr/>
          <a:lstStyle/>
          <a:p>
            <a:fld id="{47BAB5C7-1500-482C-BC10-F7AECFCB5484}" type="slidenum">
              <a:rPr lang="en-US" smtClean="0"/>
              <a:pPr/>
              <a:t>32</a:t>
            </a:fld>
            <a:endParaRPr lang="en-US"/>
          </a:p>
        </p:txBody>
      </p:sp>
    </p:spTree>
    <p:extLst>
      <p:ext uri="{BB962C8B-B14F-4D97-AF65-F5344CB8AC3E}">
        <p14:creationId xmlns:p14="http://schemas.microsoft.com/office/powerpoint/2010/main" val="23351994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chemeClr val="tx2"/>
                </a:solidFill>
              </a:rPr>
              <a:t>Trainer Notes:</a:t>
            </a:r>
          </a:p>
          <a:p>
            <a:r>
              <a:rPr lang="en-US" i="1" dirty="0"/>
              <a:t>Invite your participants to raise any remaining questions or share other comments on hot weather play.</a:t>
            </a:r>
          </a:p>
        </p:txBody>
      </p:sp>
      <p:sp>
        <p:nvSpPr>
          <p:cNvPr id="4" name="Slide Number Placeholder 3"/>
          <p:cNvSpPr>
            <a:spLocks noGrp="1"/>
          </p:cNvSpPr>
          <p:nvPr>
            <p:ph type="sldNum" sz="quarter" idx="5"/>
          </p:nvPr>
        </p:nvSpPr>
        <p:spPr/>
        <p:txBody>
          <a:bodyPr/>
          <a:lstStyle/>
          <a:p>
            <a:fld id="{47BAB5C7-1500-482C-BC10-F7AECFCB5484}" type="slidenum">
              <a:rPr lang="en-US" smtClean="0"/>
              <a:t>33</a:t>
            </a:fld>
            <a:endParaRPr lang="en-US"/>
          </a:p>
        </p:txBody>
      </p:sp>
    </p:spTree>
    <p:extLst>
      <p:ext uri="{BB962C8B-B14F-4D97-AF65-F5344CB8AC3E}">
        <p14:creationId xmlns:p14="http://schemas.microsoft.com/office/powerpoint/2010/main" val="17671653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ea typeface="+mn-ea"/>
                <a:cs typeface="+mn-cs"/>
              </a:rPr>
              <a:t>Image source: </a:t>
            </a:r>
            <a:r>
              <a:rPr kumimoji="0" lang="en-US" sz="1200" b="0" i="1" u="none" strike="noStrike" kern="1200" cap="none" spc="0" normalizeH="0" baseline="0" noProof="0" dirty="0" err="1">
                <a:ln>
                  <a:noFill/>
                </a:ln>
                <a:solidFill>
                  <a:prstClr val="black"/>
                </a:solidFill>
                <a:effectLst/>
                <a:uLnTx/>
                <a:uFillTx/>
                <a:ea typeface="+mn-ea"/>
                <a:cs typeface="+mn-cs"/>
              </a:rPr>
              <a:t>Pexels</a:t>
            </a:r>
            <a:r>
              <a:rPr kumimoji="0" lang="en-US" sz="1200" b="0" i="1" u="none" strike="noStrike" kern="1200" cap="none" spc="0" normalizeH="0" baseline="0" noProof="0" dirty="0">
                <a:ln>
                  <a:noFill/>
                </a:ln>
                <a:solidFill>
                  <a:prstClr val="black"/>
                </a:solidFill>
                <a:effectLst/>
                <a:uLnTx/>
                <a:uFillTx/>
                <a:ea typeface="+mn-ea"/>
                <a:cs typeface="+mn-cs"/>
              </a:rPr>
              <a:t> </a:t>
            </a:r>
            <a:r>
              <a:rPr lang="en-US" sz="1200" b="0" i="1" kern="1200" dirty="0">
                <a:solidFill>
                  <a:schemeClr val="tx1"/>
                </a:solidFill>
                <a:effectLst/>
                <a:latin typeface="Verdana" panose="020B0604030504040204" pitchFamily="34" charset="0"/>
                <a:ea typeface="+mn-ea"/>
                <a:cs typeface="+mn-cs"/>
              </a:rPr>
              <a:t>Photo by Bruno </a:t>
            </a:r>
            <a:r>
              <a:rPr lang="en-US" sz="1200" b="0" i="1" kern="1200" dirty="0" err="1">
                <a:solidFill>
                  <a:schemeClr val="tx1"/>
                </a:solidFill>
                <a:effectLst/>
                <a:latin typeface="Verdana" panose="020B0604030504040204" pitchFamily="34" charset="0"/>
                <a:ea typeface="+mn-ea"/>
                <a:cs typeface="+mn-cs"/>
              </a:rPr>
              <a:t>Scramgnon</a:t>
            </a:r>
            <a:r>
              <a:rPr lang="en-US" sz="1200" b="0" i="1" kern="1200" dirty="0">
                <a:solidFill>
                  <a:schemeClr val="tx1"/>
                </a:solidFill>
                <a:effectLst/>
                <a:latin typeface="Verdana" panose="020B0604030504040204" pitchFamily="34" charset="0"/>
                <a:ea typeface="+mn-ea"/>
                <a:cs typeface="+mn-cs"/>
              </a:rPr>
              <a:t>: https://www.pexels.com/photo/silhouette-photo-of-a-mountain-585759/</a:t>
            </a:r>
            <a:endParaRPr lang="en-US" i="1" dirty="0"/>
          </a:p>
        </p:txBody>
      </p:sp>
      <p:sp>
        <p:nvSpPr>
          <p:cNvPr id="4" name="Slide Number Placeholder 3"/>
          <p:cNvSpPr>
            <a:spLocks noGrp="1"/>
          </p:cNvSpPr>
          <p:nvPr>
            <p:ph type="sldNum" sz="quarter" idx="5"/>
          </p:nvPr>
        </p:nvSpPr>
        <p:spPr/>
        <p:txBody>
          <a:bodyPr/>
          <a:lstStyle/>
          <a:p>
            <a:fld id="{47BAB5C7-1500-482C-BC10-F7AECFCB5484}" type="slidenum">
              <a:rPr lang="en-US" smtClean="0"/>
              <a:t>34</a:t>
            </a:fld>
            <a:endParaRPr lang="en-US"/>
          </a:p>
        </p:txBody>
      </p:sp>
    </p:spTree>
    <p:extLst>
      <p:ext uri="{BB962C8B-B14F-4D97-AF65-F5344CB8AC3E}">
        <p14:creationId xmlns:p14="http://schemas.microsoft.com/office/powerpoint/2010/main" val="28173726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47BAB5C7-1500-482C-BC10-F7AECFCB5484}" type="slidenum">
              <a:rPr lang="en-US" smtClean="0"/>
              <a:t>35</a:t>
            </a:fld>
            <a:endParaRPr lang="en-US"/>
          </a:p>
        </p:txBody>
      </p:sp>
    </p:spTree>
    <p:extLst>
      <p:ext uri="{BB962C8B-B14F-4D97-AF65-F5344CB8AC3E}">
        <p14:creationId xmlns:p14="http://schemas.microsoft.com/office/powerpoint/2010/main" val="1281226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1"/>
                </a:solidFill>
                <a:effectLst/>
                <a:uLnTx/>
                <a:uFillTx/>
                <a:ea typeface="+mn-ea"/>
                <a:cs typeface="+mn-cs"/>
              </a:rPr>
              <a:t>Suggested Speaker Notes;</a:t>
            </a:r>
            <a:br>
              <a:rPr kumimoji="0" lang="en-US" sz="1200" b="0" i="0" u="none" strike="noStrike" kern="1200" cap="none" spc="0" normalizeH="0" baseline="0" noProof="0" dirty="0">
                <a:ln>
                  <a:noFill/>
                </a:ln>
                <a:solidFill>
                  <a:prstClr val="black"/>
                </a:solidFill>
                <a:effectLst/>
                <a:uLnTx/>
                <a:uFillTx/>
                <a:ea typeface="+mn-ea"/>
                <a:cs typeface="+mn-cs"/>
              </a:rPr>
            </a:br>
            <a:r>
              <a:rPr lang="en-US" sz="1200" kern="1200" dirty="0">
                <a:solidFill>
                  <a:schemeClr val="tx1"/>
                </a:solidFill>
                <a:effectLst/>
                <a:latin typeface="Verdana" panose="020B0604030504040204" pitchFamily="34" charset="0"/>
                <a:ea typeface="+mn-ea"/>
                <a:cs typeface="+mn-cs"/>
              </a:rPr>
              <a:t>Our goal is for children to have daily, year‑round outdoor play, and for caregivers to know how to support it safely, even in hot weather.</a:t>
            </a:r>
            <a:endParaRPr kumimoji="0" lang="en-US" sz="12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ea typeface="+mn-ea"/>
                <a:cs typeface="+mn-cs"/>
              </a:rPr>
              <a:t>Image source: </a:t>
            </a:r>
            <a:r>
              <a:rPr kumimoji="0" lang="en-US" sz="1200" b="0" i="1" u="none" strike="noStrike" kern="1200" cap="none" spc="0" normalizeH="0" baseline="0" noProof="0" dirty="0" err="1">
                <a:ln>
                  <a:noFill/>
                </a:ln>
                <a:solidFill>
                  <a:prstClr val="black"/>
                </a:solidFill>
                <a:effectLst/>
                <a:uLnTx/>
                <a:uFillTx/>
                <a:ea typeface="+mn-ea"/>
                <a:cs typeface="+mn-cs"/>
              </a:rPr>
              <a:t>Pexels</a:t>
            </a:r>
            <a:r>
              <a:rPr kumimoji="0" lang="en-US" sz="1200" b="0" i="1" u="none" strike="noStrike" kern="1200" cap="none" spc="0" normalizeH="0" baseline="0" noProof="0" dirty="0">
                <a:ln>
                  <a:noFill/>
                </a:ln>
                <a:solidFill>
                  <a:prstClr val="black"/>
                </a:solidFill>
                <a:effectLst/>
                <a:uLnTx/>
                <a:uFillTx/>
                <a:ea typeface="+mn-ea"/>
                <a:cs typeface="+mn-cs"/>
              </a:rPr>
              <a:t>, Photo by Beard Kid</a:t>
            </a:r>
          </a:p>
          <a:p>
            <a:endParaRPr lang="en-US" dirty="0"/>
          </a:p>
        </p:txBody>
      </p:sp>
      <p:sp>
        <p:nvSpPr>
          <p:cNvPr id="4" name="Slide Number Placeholder 3"/>
          <p:cNvSpPr>
            <a:spLocks noGrp="1"/>
          </p:cNvSpPr>
          <p:nvPr>
            <p:ph type="sldNum" sz="quarter" idx="5"/>
          </p:nvPr>
        </p:nvSpPr>
        <p:spPr/>
        <p:txBody>
          <a:bodyPr/>
          <a:lstStyle/>
          <a:p>
            <a:fld id="{47BAB5C7-1500-482C-BC10-F7AECFCB5484}" type="slidenum">
              <a:rPr lang="en-US" smtClean="0"/>
              <a:t>4</a:t>
            </a:fld>
            <a:endParaRPr lang="en-US"/>
          </a:p>
        </p:txBody>
      </p:sp>
    </p:spTree>
    <p:extLst>
      <p:ext uri="{BB962C8B-B14F-4D97-AF65-F5344CB8AC3E}">
        <p14:creationId xmlns:p14="http://schemas.microsoft.com/office/powerpoint/2010/main" val="3917614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309C8A"/>
                </a:solidFill>
              </a:rPr>
              <a:t>Trainer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solidFill>
                  <a:srgbClr val="309C8A"/>
                </a:solidFill>
              </a:rPr>
              <a:t>This slide includes animations. Participants can engage with this activity in multiple ways- if presenting virtually, they can use the chat box to write fact or fiction, use reactions (thumbs up, thumbs down), or you can assign movements to “fact” and “fiction” to encourage physical activity (i.e., fact = arm circles, fiction = raise the roofs)</a:t>
            </a:r>
            <a:endParaRPr lang="en-US" b="1" dirty="0">
              <a:solidFill>
                <a:srgbClr val="309C8A"/>
              </a:solidFill>
            </a:endParaRPr>
          </a:p>
          <a:p>
            <a:endParaRPr lang="en-US" b="1" dirty="0">
              <a:solidFill>
                <a:srgbClr val="309C8A"/>
              </a:solidFill>
            </a:endParaRPr>
          </a:p>
          <a:p>
            <a:r>
              <a:rPr lang="en-US" b="1" dirty="0">
                <a:solidFill>
                  <a:srgbClr val="309C8A"/>
                </a:solidFill>
              </a:rPr>
              <a:t>Suggested Speaker Notes:</a:t>
            </a:r>
          </a:p>
          <a:p>
            <a:r>
              <a:rPr lang="en-US" b="0" dirty="0">
                <a:solidFill>
                  <a:srgbClr val="309C8A"/>
                </a:solidFill>
              </a:rPr>
              <a:t>For our opening activity today, we are going to do a short game of “Fact or Fiction” to check your knowledge about hot weather play. </a:t>
            </a:r>
          </a:p>
          <a:p>
            <a:endParaRPr lang="en-US" b="0" dirty="0"/>
          </a:p>
          <a:p>
            <a:r>
              <a:rPr lang="en-US" dirty="0"/>
              <a:t>Children should avoid outdoor play entirely during hot weather. </a:t>
            </a:r>
          </a:p>
          <a:p>
            <a:r>
              <a:rPr lang="en-US" dirty="0"/>
              <a:t>FICTION- outdoor play is vital for children’s healthy development. Today we’ll talk about how to manage it safely.</a:t>
            </a:r>
          </a:p>
          <a:p>
            <a:endParaRPr lang="en-US" dirty="0"/>
          </a:p>
          <a:p>
            <a:r>
              <a:rPr lang="en-US" dirty="0"/>
              <a:t>Thirst is the only sign a child needs to drink water.</a:t>
            </a:r>
          </a:p>
          <a:p>
            <a:r>
              <a:rPr lang="en-US" dirty="0"/>
              <a:t>FICTION- Children need regular reminders and frequent water breaks. Children are not as aware of their hydration status, so it’s important to provide water even before they tell you they are thirsty. </a:t>
            </a:r>
          </a:p>
          <a:p>
            <a:endParaRPr lang="en-US" dirty="0"/>
          </a:p>
          <a:p>
            <a:r>
              <a:rPr lang="en-US" dirty="0"/>
              <a:t>The hottest part of the day is usually between 10 AM and 3 PM</a:t>
            </a:r>
          </a:p>
          <a:p>
            <a:r>
              <a:rPr lang="en-US" dirty="0"/>
              <a:t>FACT- Knowing this helps us plan for safe, outdoor play.</a:t>
            </a:r>
          </a:p>
          <a:p>
            <a:endParaRPr lang="en-US" dirty="0"/>
          </a:p>
          <a:p>
            <a:r>
              <a:rPr lang="en-US" i="1" dirty="0"/>
              <a:t>Image Source: Microsoft Copilot</a:t>
            </a:r>
          </a:p>
        </p:txBody>
      </p:sp>
      <p:sp>
        <p:nvSpPr>
          <p:cNvPr id="4" name="Slide Number Placeholder 3"/>
          <p:cNvSpPr>
            <a:spLocks noGrp="1"/>
          </p:cNvSpPr>
          <p:nvPr>
            <p:ph type="sldNum" sz="quarter" idx="5"/>
          </p:nvPr>
        </p:nvSpPr>
        <p:spPr/>
        <p:txBody>
          <a:bodyPr/>
          <a:lstStyle/>
          <a:p>
            <a:fld id="{47BAB5C7-1500-482C-BC10-F7AECFCB5484}" type="slidenum">
              <a:rPr lang="en-US" smtClean="0"/>
              <a:t>5</a:t>
            </a:fld>
            <a:endParaRPr lang="en-US"/>
          </a:p>
        </p:txBody>
      </p:sp>
    </p:spTree>
    <p:extLst>
      <p:ext uri="{BB962C8B-B14F-4D97-AF65-F5344CB8AC3E}">
        <p14:creationId xmlns:p14="http://schemas.microsoft.com/office/powerpoint/2010/main" val="949850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1" u="none" strike="noStrike" kern="1200" cap="none" spc="0" normalizeH="0" baseline="0" noProof="0" dirty="0">
                <a:ln>
                  <a:noFill/>
                </a:ln>
                <a:solidFill>
                  <a:srgbClr val="4472C4"/>
                </a:solidFill>
                <a:effectLst/>
                <a:uLnTx/>
                <a:uFillTx/>
                <a:latin typeface="Verdana" panose="020B0604030504040204" pitchFamily="34" charset="0"/>
                <a:ea typeface="+mn-ea"/>
                <a:cs typeface="+mn-cs"/>
              </a:rPr>
              <a:t>Trainer notes:</a:t>
            </a:r>
          </a:p>
          <a:p>
            <a:r>
              <a:rPr lang="en-US" sz="1100" i="1" dirty="0">
                <a:solidFill>
                  <a:schemeClr val="tx1"/>
                </a:solidFill>
              </a:rPr>
              <a:t>Outdoor play was a part of the PALS learnings session content and was included in multiple recommended practices- space, types, daily activities, and provider role. Outdoor practices related to physical activity should be included in program policies as well. This slide recaps the outdoor play best practices addressed in PALS.</a:t>
            </a:r>
          </a:p>
          <a:p>
            <a:endParaRPr lang="en-US" sz="1100" dirty="0">
              <a:solidFill>
                <a:schemeClr val="accent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solidFill>
                  <a:schemeClr val="accent1"/>
                </a:solidFill>
              </a:rPr>
              <a:t>Suggested speaker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solidFill>
                  <a:schemeClr val="accent1"/>
                </a:solidFill>
              </a:rPr>
              <a:t>The PALS training addressed the best practices of physical activity in eight areas seen in the image on the screen, (Time, Space, Type, Daily Activities, Providers Role, Families, Training &amp; Resources, and Policies)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solidFill>
                  <a:schemeClr val="accent1"/>
                </a:solidFill>
              </a:rPr>
              <a:t>Let’s review a few of the concepts covered in PALS that are relevant to our topic of today, outdoor play during hot weather.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dirty="0">
              <a:solidFill>
                <a:schemeClr val="accent1"/>
              </a:solidFill>
            </a:endParaRPr>
          </a:p>
          <a:p>
            <a:pPr marL="0" indent="0">
              <a:buNone/>
            </a:pPr>
            <a:r>
              <a:rPr lang="en-US" sz="1100" b="1" dirty="0"/>
              <a:t>Space-</a:t>
            </a:r>
            <a:r>
              <a:rPr lang="en-US" sz="1100" b="0" dirty="0"/>
              <a:t>Young children need adequate space to practice gross motor skills including outdoor play areas. Children tend to be more active outdoors as they have more space to move and use large muscles.</a:t>
            </a:r>
          </a:p>
          <a:p>
            <a:pPr marL="0" indent="0">
              <a:buNone/>
            </a:pPr>
            <a:r>
              <a:rPr lang="en-US" sz="1100" b="1" dirty="0"/>
              <a:t>Type</a:t>
            </a:r>
            <a:r>
              <a:rPr lang="en-US" sz="1100" dirty="0"/>
              <a:t>- </a:t>
            </a:r>
            <a:r>
              <a:rPr lang="en-US" sz="1100" b="0" dirty="0"/>
              <a:t>Children should experience different types of play daily including adult-led, free play, MVPA (moderate to vigorous physical activity) and outdoor play.</a:t>
            </a:r>
          </a:p>
          <a:p>
            <a:pPr marL="0" indent="0">
              <a:buNone/>
            </a:pPr>
            <a:r>
              <a:rPr lang="en-US" sz="1100" b="1" dirty="0"/>
              <a:t>Daily Activities</a:t>
            </a:r>
            <a:r>
              <a:rPr lang="en-US" sz="1100" dirty="0"/>
              <a:t>-</a:t>
            </a:r>
            <a:r>
              <a:rPr lang="en-US" sz="1100" b="0" dirty="0"/>
              <a:t>Outdoor play should be woven in the daily schedule 2-3 or more times per day for infants, toddlers, and preschoolers.</a:t>
            </a:r>
          </a:p>
          <a:p>
            <a:pPr marL="0" indent="0">
              <a:lnSpc>
                <a:spcPct val="90000"/>
              </a:lnSpc>
              <a:spcBef>
                <a:spcPts val="1000"/>
              </a:spcBef>
              <a:buNone/>
            </a:pPr>
            <a:r>
              <a:rPr lang="en-US" sz="1100" b="1" dirty="0">
                <a:latin typeface="Verdana" panose="020B0604030504040204" pitchFamily="34" charset="0"/>
              </a:rPr>
              <a:t>Providers Role-</a:t>
            </a:r>
            <a:r>
              <a:rPr lang="en-US" sz="1100" b="0" dirty="0">
                <a:latin typeface="Verdana" panose="020B0604030504040204" pitchFamily="34" charset="0"/>
              </a:rPr>
              <a:t>Providers (adults) are responsible for setting up environments and experiences that support children in active play and practicing fundamental movement skills. Some provider roles include</a:t>
            </a:r>
            <a:r>
              <a:rPr lang="en-US" sz="1100" b="1" dirty="0">
                <a:latin typeface="Verdana" panose="020B0604030504040204" pitchFamily="34" charset="0"/>
              </a:rPr>
              <a:t> </a:t>
            </a:r>
            <a:r>
              <a:rPr lang="en-US" sz="1100" b="0" dirty="0">
                <a:latin typeface="Verdana" panose="020B0604030504040204" pitchFamily="34" charset="0"/>
              </a:rPr>
              <a:t>scheduling outdoor time, setting up experiences during outdoor play, leading activities, encouraging, being a role-model and supervising.</a:t>
            </a:r>
          </a:p>
          <a:p>
            <a:pPr marL="0" indent="0">
              <a:lnSpc>
                <a:spcPct val="90000"/>
              </a:lnSpc>
              <a:spcBef>
                <a:spcPts val="1000"/>
              </a:spcBef>
              <a:buNone/>
            </a:pPr>
            <a:r>
              <a:rPr lang="en-US" sz="1100" b="1" dirty="0">
                <a:latin typeface="Verdana" panose="020B0604030504040204" pitchFamily="34" charset="0"/>
              </a:rPr>
              <a:t>Policies</a:t>
            </a:r>
            <a:r>
              <a:rPr lang="en-US" sz="1100" dirty="0">
                <a:latin typeface="Verdana" panose="020B0604030504040204" pitchFamily="34" charset="0"/>
              </a:rPr>
              <a:t>-</a:t>
            </a:r>
            <a:r>
              <a:rPr lang="en-US" sz="1100" b="0" dirty="0">
                <a:latin typeface="Verdana" panose="020B0604030504040204" pitchFamily="34" charset="0"/>
              </a:rPr>
              <a:t>Policies, family and staff handbooks address outdoor play including clothing, staff roles, and weather considerations. </a:t>
            </a:r>
          </a:p>
          <a:p>
            <a:pPr marL="0" indent="0">
              <a:buNone/>
            </a:pPr>
            <a:endParaRPr lang="en-US" sz="1100" b="0" dirty="0"/>
          </a:p>
          <a:p>
            <a:endParaRPr lang="en-US" sz="1100" dirty="0">
              <a:solidFill>
                <a:schemeClr val="tx1"/>
              </a:solidFill>
            </a:endParaRPr>
          </a:p>
        </p:txBody>
      </p:sp>
      <p:sp>
        <p:nvSpPr>
          <p:cNvPr id="4" name="Slide Number Placeholder 3"/>
          <p:cNvSpPr>
            <a:spLocks noGrp="1"/>
          </p:cNvSpPr>
          <p:nvPr>
            <p:ph type="sldNum" sz="quarter" idx="5"/>
          </p:nvPr>
        </p:nvSpPr>
        <p:spPr>
          <a:xfrm>
            <a:off x="4023092" y="8917422"/>
            <a:ext cx="3077739" cy="471053"/>
          </a:xfrm>
          <a:prstGeom prst="rect">
            <a:avLst/>
          </a:prstGeom>
        </p:spPr>
        <p:txBody>
          <a:bodyPr lIns="94229" tIns="47114" rIns="94229" bIns="47114"/>
          <a:lstStyle/>
          <a:p>
            <a:fld id="{55F09FCD-2DE0-4B0A-9B8D-BEB93CFED989}" type="slidenum">
              <a:rPr lang="en-US" smtClean="0">
                <a:latin typeface="Verdana" panose="020B0604030504040204" pitchFamily="34" charset="0"/>
              </a:rPr>
              <a:t>6</a:t>
            </a:fld>
            <a:endParaRPr lang="en-US" dirty="0">
              <a:latin typeface="Verdana" panose="020B0604030504040204" pitchFamily="34" charset="0"/>
            </a:endParaRPr>
          </a:p>
        </p:txBody>
      </p:sp>
    </p:spTree>
    <p:extLst>
      <p:ext uri="{BB962C8B-B14F-4D97-AF65-F5344CB8AC3E}">
        <p14:creationId xmlns:p14="http://schemas.microsoft.com/office/powerpoint/2010/main" val="2440047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3638033"/>
            <a:ext cx="5701709" cy="5279389"/>
          </a:xfrm>
        </p:spPr>
        <p:txBody>
          <a:bodyPr/>
          <a:lstStyle/>
          <a:p>
            <a:pPr marL="0" indent="0">
              <a:buFont typeface="Monotype Sorts" panose="01010601010101010101" pitchFamily="2" charset="2"/>
              <a:buNone/>
            </a:pPr>
            <a:r>
              <a:rPr lang="en-US" sz="1100" b="1" dirty="0">
                <a:solidFill>
                  <a:srgbClr val="000000"/>
                </a:solidFill>
              </a:rPr>
              <a:t>Suggested speaker notes:</a:t>
            </a:r>
          </a:p>
          <a:p>
            <a:pPr marL="0" indent="0">
              <a:buFont typeface="Monotype Sorts" panose="01010601010101010101" pitchFamily="2" charset="2"/>
              <a:buNone/>
            </a:pPr>
            <a:r>
              <a:rPr lang="en-US" sz="1100" dirty="0">
                <a:solidFill>
                  <a:srgbClr val="000000"/>
                </a:solidFill>
              </a:rPr>
              <a:t>The recommended practices come from Caring for Our Children: National Health and Safety Measures for Young Children in Out of Home Settings, and include 2-3 periods of outdoor play daily, weather permitting, for all children. There is not an established time recommendation for infants to be outdoors. Time outdoors may be shortened due to hot conditions, but children should still go outside 2-3 times each day except in conditions of extreme or dangerous weather.</a:t>
            </a:r>
          </a:p>
          <a:p>
            <a:pPr marL="0" indent="0">
              <a:buFont typeface="Monotype Sorts" panose="01010601010101010101" pitchFamily="2" charset="2"/>
              <a:buNone/>
            </a:pPr>
            <a:endParaRPr lang="en-US" sz="1100" dirty="0">
              <a:solidFill>
                <a:srgbClr val="000000"/>
              </a:solidFill>
            </a:endParaRPr>
          </a:p>
          <a:p>
            <a:pPr marL="0" indent="0">
              <a:buFont typeface="Monotype Sorts" panose="01010601010101010101" pitchFamily="2" charset="2"/>
              <a:buNone/>
            </a:pPr>
            <a:r>
              <a:rPr lang="en-US" sz="1100" dirty="0">
                <a:solidFill>
                  <a:srgbClr val="000000"/>
                </a:solidFill>
              </a:rPr>
              <a:t>Recommended practices also include that children experience a minimum of 2 adult led activities outdoors daily. Structured activities can allow an ECE provider to better regulate the intensity of the activities for children, something that is extra important during hot weather. </a:t>
            </a:r>
          </a:p>
          <a:p>
            <a:pPr marL="0" indent="0">
              <a:buFont typeface="Monotype Sorts" panose="01010601010101010101" pitchFamily="2" charset="2"/>
              <a:buNone/>
            </a:pPr>
            <a:endParaRPr lang="en-US" sz="1100" b="1" dirty="0">
              <a:solidFill>
                <a:srgbClr val="000000"/>
              </a:solidFill>
            </a:endParaRPr>
          </a:p>
          <a:p>
            <a:pPr marL="0" indent="0">
              <a:buFont typeface="Monotype Sorts" panose="01010601010101010101" pitchFamily="2" charset="2"/>
              <a:buNone/>
            </a:pPr>
            <a:r>
              <a:rPr lang="en-US" sz="1100" b="1" i="1" dirty="0">
                <a:solidFill>
                  <a:srgbClr val="000000"/>
                </a:solidFill>
              </a:rPr>
              <a:t>Trainer Note:</a:t>
            </a:r>
          </a:p>
          <a:p>
            <a:pPr marL="0" indent="0">
              <a:buFont typeface="Monotype Sorts" panose="01010601010101010101" pitchFamily="2" charset="2"/>
              <a:buNone/>
            </a:pPr>
            <a:r>
              <a:rPr lang="en-US" sz="1100" b="0" i="1" dirty="0">
                <a:solidFill>
                  <a:srgbClr val="000000"/>
                </a:solidFill>
              </a:rPr>
              <a:t>After discussing the best practices, advance slide to trigger animation. Ask participants how many times each day the children typically go outside? Does outdoor time happen on hot weather days? What happens during outdoor play time? Are ECE providers leading activities, engaging with children, and modeling enjoyment of outdoor play?</a:t>
            </a:r>
          </a:p>
          <a:p>
            <a:pPr marL="0" indent="0">
              <a:buFont typeface="Monotype Sorts" panose="01010601010101010101" pitchFamily="2" charset="2"/>
              <a:buNone/>
            </a:pPr>
            <a:r>
              <a:rPr lang="en-US" sz="1100" dirty="0">
                <a:solidFill>
                  <a:srgbClr val="000000"/>
                </a:solidFill>
              </a:rPr>
              <a:t> </a:t>
            </a:r>
          </a:p>
        </p:txBody>
      </p:sp>
      <p:sp>
        <p:nvSpPr>
          <p:cNvPr id="5" name="Footer Placeholder 4"/>
          <p:cNvSpPr>
            <a:spLocks noGrp="1"/>
          </p:cNvSpPr>
          <p:nvPr>
            <p:ph type="ftr" sz="quarter" idx="4"/>
          </p:nvPr>
        </p:nvSpPr>
        <p:spPr/>
        <p:txBody>
          <a:bodyPr/>
          <a:lstStyle/>
          <a:p>
            <a:pPr marL="0" marR="0" lvl="0" indent="0" algn="l" defTabSz="471145"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PALS: </a:t>
            </a:r>
            <a:r>
              <a:rPr kumimoji="0" lang="en-US" sz="1200" b="0" i="0" u="none" strike="noStrike" kern="1200" cap="none" spc="0" normalizeH="0" baseline="0" noProof="0">
                <a:ln>
                  <a:noFill/>
                </a:ln>
                <a:solidFill>
                  <a:prstClr val="black"/>
                </a:solidFill>
                <a:effectLst/>
                <a:uLnTx/>
                <a:uFillTx/>
                <a:latin typeface="Verdana" panose="020B0604030504040204" pitchFamily="34" charset="0"/>
                <a:ea typeface="+mn-ea"/>
                <a:cs typeface="+mn-cs"/>
              </a:rPr>
              <a:t>Page </a:t>
            </a:r>
            <a:fld id="{9B557D75-8F69-416B-A779-A5D8C6295907}" type="slidenum">
              <a:rPr kumimoji="0" lang="en-US" sz="1200" b="1" i="0" u="none" strike="noStrike" kern="1200" cap="none" spc="0" normalizeH="0" baseline="0" noProof="0">
                <a:ln>
                  <a:noFill/>
                </a:ln>
                <a:solidFill>
                  <a:prstClr val="black"/>
                </a:solidFill>
                <a:effectLst/>
                <a:uLnTx/>
                <a:uFillTx/>
                <a:latin typeface="Verdana" panose="020B0604030504040204" pitchFamily="34" charset="0"/>
                <a:ea typeface="+mn-ea"/>
                <a:cs typeface="+mn-cs"/>
              </a:rPr>
              <a:pPr marL="0" marR="0" lvl="0" indent="0" algn="l" defTabSz="471145" rtl="0" eaLnBrk="1" fontAlgn="auto" latinLnBrk="0" hangingPunct="1">
                <a:lnSpc>
                  <a:spcPct val="100000"/>
                </a:lnSpc>
                <a:spcBef>
                  <a:spcPts val="0"/>
                </a:spcBef>
                <a:spcAft>
                  <a:spcPts val="0"/>
                </a:spcAft>
                <a:buClrTx/>
                <a:buSzTx/>
                <a:buFontTx/>
                <a:buNone/>
                <a:tabLst/>
                <a:defRPr/>
              </a:pPr>
              <a:t>7</a:t>
            </a:fld>
            <a:endParaRPr kumimoji="0" lang="en-US" sz="19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6" name="Header Placeholder 1">
            <a:extLst>
              <a:ext uri="{FF2B5EF4-FFF2-40B4-BE49-F238E27FC236}">
                <a16:creationId xmlns:a16="http://schemas.microsoft.com/office/drawing/2014/main" id="{7CC0404E-8568-4F92-ACDA-B1A90E0D90B5}"/>
              </a:ext>
            </a:extLst>
          </p:cNvPr>
          <p:cNvSpPr>
            <a:spLocks noGrp="1"/>
          </p:cNvSpPr>
          <p:nvPr>
            <p:ph type="hdr" sz="quarter"/>
          </p:nvPr>
        </p:nvSpPr>
        <p:spPr>
          <a:xfrm>
            <a:off x="0" y="176034"/>
            <a:ext cx="5042757" cy="471054"/>
          </a:xfrm>
          <a:prstGeom prst="rect">
            <a:avLst/>
          </a:prstGeom>
        </p:spPr>
        <p:txBody>
          <a:bodyPr vert="horz" lIns="94229" tIns="47114" rIns="94229" bIns="47114" rtlCol="0"/>
          <a:lstStyle>
            <a:lvl1pPr algn="l">
              <a:defRPr sz="1100">
                <a:latin typeface="Gotham" panose="02000504050000020004" pitchFamily="2" charset="0"/>
              </a:defRPr>
            </a:lvl1pPr>
          </a:lstStyle>
          <a:p>
            <a:pPr marL="706717" marR="0" lvl="0" indent="-706717" algn="l" defTabSz="471145" rtl="0" eaLnBrk="1" fontAlgn="auto" latinLnBrk="0" hangingPunct="1">
              <a:lnSpc>
                <a:spcPct val="100000"/>
              </a:lnSpc>
              <a:spcBef>
                <a:spcPts val="0"/>
              </a:spcBef>
              <a:spcAft>
                <a:spcPts val="0"/>
              </a:spcAft>
              <a:buClrTx/>
              <a:buSzTx/>
              <a:buFontTx/>
              <a:buNone/>
              <a:tabLst>
                <a:tab pos="706717" algn="l"/>
              </a:tabLst>
              <a:defRPr/>
            </a:pPr>
            <a:r>
              <a:rPr kumimoji="0" lang="en-US" sz="1100" b="0" i="0" u="none" strike="noStrike" kern="1200" cap="none" spc="0" normalizeH="0" baseline="0" noProof="0">
                <a:ln>
                  <a:noFill/>
                </a:ln>
                <a:solidFill>
                  <a:prstClr val="black"/>
                </a:solidFill>
                <a:effectLst/>
                <a:uLnTx/>
                <a:uFillTx/>
                <a:latin typeface="Verdana" panose="020B0604030504040204" pitchFamily="34" charset="0"/>
                <a:ea typeface="+mn-ea"/>
                <a:cs typeface="+mn-cs"/>
              </a:rPr>
              <a:t>Session 2:	 </a:t>
            </a:r>
            <a:r>
              <a:rPr kumimoji="0" lang="en-US" sz="11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Best practices for physical activity in ECE Settings </a:t>
            </a:r>
            <a:r>
              <a:rPr kumimoji="0" lang="en-US" sz="1100" b="1" i="0" u="none" strike="noStrike" kern="1200" cap="none" spc="0" normalizeH="0" baseline="0" noProof="0">
                <a:ln>
                  <a:noFill/>
                </a:ln>
                <a:solidFill>
                  <a:prstClr val="black"/>
                </a:solidFill>
                <a:effectLst/>
                <a:uLnTx/>
                <a:uFillTx/>
                <a:latin typeface="Verdana" panose="020B0604030504040204" pitchFamily="34" charset="0"/>
                <a:ea typeface="+mn-ea"/>
                <a:cs typeface="+mn-cs"/>
                <a:sym typeface="Symbol" panose="05050102010706020507" pitchFamily="18" charset="2"/>
              </a:rPr>
              <a:t> </a:t>
            </a:r>
            <a:r>
              <a:rPr kumimoji="0" lang="en-US" sz="1100" b="0" i="0" u="none" strike="noStrike" kern="1200" cap="none" spc="0" normalizeH="0" baseline="0" noProof="0">
                <a:ln>
                  <a:noFill/>
                </a:ln>
                <a:solidFill>
                  <a:prstClr val="black"/>
                </a:solidFill>
                <a:effectLst/>
                <a:uLnTx/>
                <a:uFillTx/>
                <a:latin typeface="Verdana" panose="020B0604030504040204" pitchFamily="34" charset="0"/>
                <a:ea typeface="+mn-ea"/>
                <a:cs typeface="+mn-cs"/>
                <a:sym typeface="Symbol" panose="05050102010706020507" pitchFamily="18" charset="2"/>
              </a:rPr>
              <a:t>Time and Space</a:t>
            </a:r>
            <a:endParaRPr kumimoji="0" lang="en-US" sz="11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64103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3638033"/>
            <a:ext cx="5701709" cy="5279389"/>
          </a:xfrm>
        </p:spPr>
        <p:txBody>
          <a:bodyPr/>
          <a:lstStyle/>
          <a:p>
            <a:pPr marL="0" indent="0" algn="l">
              <a:tabLst>
                <a:tab pos="1001182" algn="l"/>
              </a:tabLst>
            </a:pPr>
            <a:r>
              <a:rPr lang="en-US" b="1" dirty="0"/>
              <a:t>Suggested Speaker Notes:</a:t>
            </a:r>
          </a:p>
          <a:p>
            <a:pPr marL="0" indent="0" algn="l">
              <a:tabLst>
                <a:tab pos="1001182" algn="l"/>
              </a:tabLst>
            </a:pPr>
            <a:r>
              <a:rPr lang="en-US" b="0" dirty="0"/>
              <a:t>Adults and Children: </a:t>
            </a:r>
            <a:r>
              <a:rPr lang="en-US" dirty="0"/>
              <a:t>The benefits of time spent outdoors continue to be understood. Research reveals many health benefits to outdoor time including strengthening the immune system. Short periods of exposure to sunlight promotes the production of Vitamin D in the body. Vitamin D helps regulate the amount of calcium and phosphate in the body which are essential for bone, teeth, and muscle development.</a:t>
            </a:r>
          </a:p>
          <a:p>
            <a:pPr marL="0" indent="0" algn="l">
              <a:tabLst>
                <a:tab pos="1001182" algn="l"/>
              </a:tabLst>
            </a:pPr>
            <a:r>
              <a:rPr lang="en-US" dirty="0"/>
              <a:t>Time outdoors supports mental health and well-being. </a:t>
            </a:r>
            <a:r>
              <a:rPr lang="en-US" b="0" dirty="0"/>
              <a:t>It has been shown to reduce stress, boost mood and lessen anxiety and depression. </a:t>
            </a:r>
          </a:p>
          <a:p>
            <a:pPr marL="0" marR="0" lvl="0" indent="0" algn="l" defTabSz="914400" rtl="0" eaLnBrk="1" fontAlgn="auto" latinLnBrk="0" hangingPunct="1">
              <a:lnSpc>
                <a:spcPct val="100000"/>
              </a:lnSpc>
              <a:spcBef>
                <a:spcPts val="0"/>
              </a:spcBef>
              <a:spcAft>
                <a:spcPts val="0"/>
              </a:spcAft>
              <a:buClrTx/>
              <a:buSzTx/>
              <a:buFontTx/>
              <a:buNone/>
              <a:tabLst>
                <a:tab pos="1001182" algn="l"/>
              </a:tabLst>
              <a:defRPr/>
            </a:pPr>
            <a:r>
              <a:rPr lang="en-US" dirty="0"/>
              <a:t>Time spent outdoors decreases the risk of </a:t>
            </a:r>
            <a:r>
              <a:rPr lang="en-US" b="0" i="0" dirty="0">
                <a:solidFill>
                  <a:srgbClr val="232323"/>
                </a:solidFill>
                <a:effectLst/>
              </a:rPr>
              <a:t>Myopia (also called short-sightedness or near-sightedness) in children and ECE providers. </a:t>
            </a:r>
            <a:r>
              <a:rPr lang="en-US" dirty="0"/>
              <a:t>Outdoor time allows us to focus on distant objects like trees or play equipment such as a ball flying through the air— anything that’s more than an arm’s length away. This use of long-distance vision uses different parts of the eye muscles. Think about how much time children and adults spend on devices that limit the use of peripheral and distance vision.</a:t>
            </a:r>
          </a:p>
          <a:p>
            <a:pPr marL="0" indent="0" algn="l">
              <a:tabLst>
                <a:tab pos="1001182" algn="l"/>
              </a:tabLst>
            </a:pPr>
            <a:endParaRPr lang="en-US" b="1" dirty="0"/>
          </a:p>
          <a:p>
            <a:pPr marL="0" indent="0" algn="l">
              <a:tabLst>
                <a:tab pos="1001182" algn="l"/>
              </a:tabLst>
            </a:pPr>
            <a:r>
              <a:rPr lang="en-US" b="0" dirty="0"/>
              <a:t>Children: </a:t>
            </a:r>
            <a:r>
              <a:rPr lang="en-US" dirty="0"/>
              <a:t>The time spent outdoors is strongly linked with children’s physical activity levels. Outdoor open spaces allow children greater opportunities to practice and develop gross motor skills. </a:t>
            </a:r>
          </a:p>
          <a:p>
            <a:pPr marL="0" indent="0">
              <a:tabLst>
                <a:tab pos="1001182" algn="l"/>
              </a:tabLst>
            </a:pPr>
            <a:r>
              <a:rPr lang="en-US" dirty="0"/>
              <a:t>Studies have shown that children who spend time outdoors as young children grow up to be more engaged in the environment and conservation. </a:t>
            </a:r>
          </a:p>
          <a:p>
            <a:pPr marL="0" indent="0">
              <a:tabLst>
                <a:tab pos="1001182" algn="l"/>
              </a:tabLst>
            </a:pPr>
            <a:endParaRPr lang="en-US" dirty="0"/>
          </a:p>
          <a:p>
            <a:pPr marL="1001182" indent="-1001182">
              <a:tabLst>
                <a:tab pos="1001182" algn="l"/>
              </a:tabLst>
            </a:pPr>
            <a:endParaRPr lang="en-US" i="1" dirty="0"/>
          </a:p>
        </p:txBody>
      </p:sp>
      <p:sp>
        <p:nvSpPr>
          <p:cNvPr id="5" name="Footer Placeholder 4"/>
          <p:cNvSpPr>
            <a:spLocks noGrp="1"/>
          </p:cNvSpPr>
          <p:nvPr>
            <p:ph type="ftr" sz="quarter" idx="4"/>
          </p:nvPr>
        </p:nvSpPr>
        <p:spPr/>
        <p:txBody>
          <a:bodyPr/>
          <a:lstStyle/>
          <a:p>
            <a:pPr marL="0" marR="0" lvl="0" indent="0" algn="l" defTabSz="471145"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PALS: </a:t>
            </a:r>
            <a:r>
              <a:rPr kumimoji="0" lang="en-US" sz="1200" b="0" i="0" u="none" strike="noStrike" kern="1200" cap="none" spc="0" normalizeH="0" baseline="0" noProof="0">
                <a:ln>
                  <a:noFill/>
                </a:ln>
                <a:solidFill>
                  <a:prstClr val="black"/>
                </a:solidFill>
                <a:effectLst/>
                <a:uLnTx/>
                <a:uFillTx/>
                <a:latin typeface="Verdana" panose="020B0604030504040204" pitchFamily="34" charset="0"/>
                <a:ea typeface="+mn-ea"/>
                <a:cs typeface="+mn-cs"/>
              </a:rPr>
              <a:t>Page </a:t>
            </a:r>
            <a:fld id="{9B557D75-8F69-416B-A779-A5D8C6295907}" type="slidenum">
              <a:rPr kumimoji="0" lang="en-US" sz="1200" b="1" i="0" u="none" strike="noStrike" kern="1200" cap="none" spc="0" normalizeH="0" baseline="0" noProof="0">
                <a:ln>
                  <a:noFill/>
                </a:ln>
                <a:solidFill>
                  <a:prstClr val="black"/>
                </a:solidFill>
                <a:effectLst/>
                <a:uLnTx/>
                <a:uFillTx/>
                <a:latin typeface="Verdana" panose="020B0604030504040204" pitchFamily="34" charset="0"/>
                <a:ea typeface="+mn-ea"/>
                <a:cs typeface="+mn-cs"/>
              </a:rPr>
              <a:pPr marL="0" marR="0" lvl="0" indent="0" algn="l" defTabSz="471145" rtl="0" eaLnBrk="1" fontAlgn="auto" latinLnBrk="0" hangingPunct="1">
                <a:lnSpc>
                  <a:spcPct val="100000"/>
                </a:lnSpc>
                <a:spcBef>
                  <a:spcPts val="0"/>
                </a:spcBef>
                <a:spcAft>
                  <a:spcPts val="0"/>
                </a:spcAft>
                <a:buClrTx/>
                <a:buSzTx/>
                <a:buFontTx/>
                <a:buNone/>
                <a:tabLst/>
                <a:defRPr/>
              </a:pPr>
              <a:t>8</a:t>
            </a:fld>
            <a:endParaRPr kumimoji="0" lang="en-US" sz="19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6" name="Header Placeholder 1">
            <a:extLst>
              <a:ext uri="{FF2B5EF4-FFF2-40B4-BE49-F238E27FC236}">
                <a16:creationId xmlns:a16="http://schemas.microsoft.com/office/drawing/2014/main" id="{7CC0404E-8568-4F92-ACDA-B1A90E0D90B5}"/>
              </a:ext>
            </a:extLst>
          </p:cNvPr>
          <p:cNvSpPr>
            <a:spLocks noGrp="1"/>
          </p:cNvSpPr>
          <p:nvPr>
            <p:ph type="hdr" sz="quarter"/>
          </p:nvPr>
        </p:nvSpPr>
        <p:spPr>
          <a:xfrm>
            <a:off x="0" y="176034"/>
            <a:ext cx="5042757" cy="471054"/>
          </a:xfrm>
          <a:prstGeom prst="rect">
            <a:avLst/>
          </a:prstGeom>
        </p:spPr>
        <p:txBody>
          <a:bodyPr vert="horz" lIns="94229" tIns="47114" rIns="94229" bIns="47114" rtlCol="0"/>
          <a:lstStyle>
            <a:lvl1pPr algn="l">
              <a:defRPr sz="1100">
                <a:latin typeface="Gotham" panose="02000504050000020004" pitchFamily="2" charset="0"/>
              </a:defRPr>
            </a:lvl1pPr>
          </a:lstStyle>
          <a:p>
            <a:pPr marL="706717" marR="0" lvl="0" indent="-706717" algn="l" defTabSz="471145" rtl="0" eaLnBrk="1" fontAlgn="auto" latinLnBrk="0" hangingPunct="1">
              <a:lnSpc>
                <a:spcPct val="100000"/>
              </a:lnSpc>
              <a:spcBef>
                <a:spcPts val="0"/>
              </a:spcBef>
              <a:spcAft>
                <a:spcPts val="0"/>
              </a:spcAft>
              <a:buClrTx/>
              <a:buSzTx/>
              <a:buFontTx/>
              <a:buNone/>
              <a:tabLst>
                <a:tab pos="706717" algn="l"/>
              </a:tabLst>
              <a:defRPr/>
            </a:pPr>
            <a:r>
              <a:rPr kumimoji="0" lang="en-US" sz="1100" b="0" i="0" u="none" strike="noStrike" kern="1200" cap="none" spc="0" normalizeH="0" baseline="0" noProof="0">
                <a:ln>
                  <a:noFill/>
                </a:ln>
                <a:solidFill>
                  <a:prstClr val="black"/>
                </a:solidFill>
                <a:effectLst/>
                <a:uLnTx/>
                <a:uFillTx/>
                <a:latin typeface="Verdana" panose="020B0604030504040204" pitchFamily="34" charset="0"/>
                <a:ea typeface="+mn-ea"/>
                <a:cs typeface="+mn-cs"/>
              </a:rPr>
              <a:t>Session 2:	 </a:t>
            </a:r>
            <a:r>
              <a:rPr kumimoji="0" lang="en-US" sz="11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Best practices for physical activity in ECE Settings </a:t>
            </a:r>
            <a:r>
              <a:rPr kumimoji="0" lang="en-US" sz="1100" b="1" i="0" u="none" strike="noStrike" kern="1200" cap="none" spc="0" normalizeH="0" baseline="0" noProof="0">
                <a:ln>
                  <a:noFill/>
                </a:ln>
                <a:solidFill>
                  <a:prstClr val="black"/>
                </a:solidFill>
                <a:effectLst/>
                <a:uLnTx/>
                <a:uFillTx/>
                <a:latin typeface="Verdana" panose="020B0604030504040204" pitchFamily="34" charset="0"/>
                <a:ea typeface="+mn-ea"/>
                <a:cs typeface="+mn-cs"/>
                <a:sym typeface="Symbol" panose="05050102010706020507" pitchFamily="18" charset="2"/>
              </a:rPr>
              <a:t> </a:t>
            </a:r>
            <a:r>
              <a:rPr kumimoji="0" lang="en-US" sz="1100" b="0" i="0" u="none" strike="noStrike" kern="1200" cap="none" spc="0" normalizeH="0" baseline="0" noProof="0">
                <a:ln>
                  <a:noFill/>
                </a:ln>
                <a:solidFill>
                  <a:prstClr val="black"/>
                </a:solidFill>
                <a:effectLst/>
                <a:uLnTx/>
                <a:uFillTx/>
                <a:latin typeface="Verdana" panose="020B0604030504040204" pitchFamily="34" charset="0"/>
                <a:ea typeface="+mn-ea"/>
                <a:cs typeface="+mn-cs"/>
                <a:sym typeface="Symbol" panose="05050102010706020507" pitchFamily="18" charset="2"/>
              </a:rPr>
              <a:t>Time and Space</a:t>
            </a:r>
            <a:endParaRPr kumimoji="0" lang="en-US" sz="11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22735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tx1"/>
                </a:solidFill>
              </a:rPr>
              <a:t>Suggested Speaker Notes:</a:t>
            </a:r>
          </a:p>
          <a:p>
            <a:r>
              <a:rPr lang="en-US" b="0" dirty="0">
                <a:solidFill>
                  <a:schemeClr val="tx1"/>
                </a:solidFill>
              </a:rPr>
              <a:t>Let’s discuss the impact of heat on a young child’s body, especially during physical activity. It is important to understand the impacts, so that we can plan and prepare for safe outdoor physical activity during hot weather. </a:t>
            </a:r>
          </a:p>
        </p:txBody>
      </p:sp>
      <p:sp>
        <p:nvSpPr>
          <p:cNvPr id="4" name="Slide Number Placeholder 3"/>
          <p:cNvSpPr>
            <a:spLocks noGrp="1"/>
          </p:cNvSpPr>
          <p:nvPr>
            <p:ph type="sldNum" sz="quarter" idx="5"/>
          </p:nvPr>
        </p:nvSpPr>
        <p:spPr/>
        <p:txBody>
          <a:bodyPr/>
          <a:lstStyle/>
          <a:p>
            <a:fld id="{47BAB5C7-1500-482C-BC10-F7AECFCB5484}" type="slidenum">
              <a:rPr lang="en-US" smtClean="0"/>
              <a:t>9</a:t>
            </a:fld>
            <a:endParaRPr lang="en-US"/>
          </a:p>
        </p:txBody>
      </p:sp>
    </p:spTree>
    <p:extLst>
      <p:ext uri="{BB962C8B-B14F-4D97-AF65-F5344CB8AC3E}">
        <p14:creationId xmlns:p14="http://schemas.microsoft.com/office/powerpoint/2010/main" val="35078878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8284382-8022-4B42-800A-86F4A183D3A1}"/>
              </a:ext>
            </a:extLst>
          </p:cNvPr>
          <p:cNvSpPr>
            <a:spLocks noGrp="1"/>
          </p:cNvSpPr>
          <p:nvPr>
            <p:ph type="body" sz="quarter" idx="14"/>
          </p:nvPr>
        </p:nvSpPr>
        <p:spPr>
          <a:xfrm>
            <a:off x="841248" y="2844836"/>
            <a:ext cx="10570464" cy="1645237"/>
          </a:xfrm>
        </p:spPr>
        <p:txBody>
          <a:bodyPr>
            <a:normAutofit/>
          </a:bodyPr>
          <a:lstStyle>
            <a:lvl1pPr marL="0" indent="0" algn="l">
              <a:buFontTx/>
              <a:buNone/>
              <a:defRPr sz="3600" b="1" i="0">
                <a:solidFill>
                  <a:srgbClr val="FFFFFF"/>
                </a:solidFill>
                <a:latin typeface="Verdana" panose="020B0604030504040204" pitchFamily="34" charset="0"/>
                <a:ea typeface="Verdana" panose="020B0604030504040204" pitchFamily="34" charset="0"/>
              </a:defRPr>
            </a:lvl1pPr>
            <a:lvl2pPr marL="457200" indent="0" algn="l">
              <a:buFontTx/>
              <a:buNone/>
              <a:defRPr sz="3600" b="1">
                <a:solidFill>
                  <a:schemeClr val="tx2"/>
                </a:solidFill>
                <a:latin typeface="Verdana" panose="020B0604030504040204" pitchFamily="34" charset="0"/>
                <a:ea typeface="Verdana" panose="020B0604030504040204" pitchFamily="34" charset="0"/>
              </a:defRPr>
            </a:lvl2pPr>
            <a:lvl3pPr marL="914400" indent="0">
              <a:buFontTx/>
              <a:buNone/>
              <a:defRPr>
                <a:solidFill>
                  <a:srgbClr val="FFFFFF"/>
                </a:solidFill>
              </a:defRPr>
            </a:lvl3pPr>
            <a:lvl4pPr marL="1371600" indent="0">
              <a:buFontTx/>
              <a:buNone/>
              <a:defRPr>
                <a:solidFill>
                  <a:srgbClr val="FFFFFF"/>
                </a:solidFill>
              </a:defRPr>
            </a:lvl4pPr>
            <a:lvl5pPr marL="1828800" indent="0">
              <a:buFontTx/>
              <a:buNone/>
              <a:defRPr>
                <a:solidFill>
                  <a:srgbClr val="FFFFFF"/>
                </a:solidFill>
              </a:defRPr>
            </a:lvl5pPr>
          </a:lstStyle>
          <a:p>
            <a:pPr lvl="0"/>
            <a:r>
              <a:rPr lang="en-US"/>
              <a:t>Click to edit Master text styles</a:t>
            </a:r>
          </a:p>
          <a:p>
            <a:pPr lvl="1"/>
            <a:r>
              <a:rPr lang="en-US"/>
              <a:t>Second level</a:t>
            </a:r>
          </a:p>
        </p:txBody>
      </p:sp>
      <p:pic>
        <p:nvPicPr>
          <p:cNvPr id="5" name="Picture 4">
            <a:extLst>
              <a:ext uri="{FF2B5EF4-FFF2-40B4-BE49-F238E27FC236}">
                <a16:creationId xmlns:a16="http://schemas.microsoft.com/office/drawing/2014/main" id="{23EB350D-6ECF-428C-D3B4-CED9D8ECA12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05077" y="350442"/>
            <a:ext cx="3572276" cy="2139840"/>
          </a:xfrm>
          <a:prstGeom prst="rect">
            <a:avLst/>
          </a:prstGeom>
        </p:spPr>
      </p:pic>
      <p:sp>
        <p:nvSpPr>
          <p:cNvPr id="2" name="TextBox 1">
            <a:extLst>
              <a:ext uri="{FF2B5EF4-FFF2-40B4-BE49-F238E27FC236}">
                <a16:creationId xmlns:a16="http://schemas.microsoft.com/office/drawing/2014/main" id="{B6603713-54B9-E602-390B-8A29C1BC3C57}"/>
              </a:ext>
            </a:extLst>
          </p:cNvPr>
          <p:cNvSpPr txBox="1"/>
          <p:nvPr/>
        </p:nvSpPr>
        <p:spPr>
          <a:xfrm>
            <a:off x="0" y="4754880"/>
            <a:ext cx="12192000" cy="1569660"/>
          </a:xfrm>
          <a:prstGeom prst="rect">
            <a:avLst/>
          </a:prstGeom>
          <a:solidFill>
            <a:srgbClr val="309C8A">
              <a:alpha val="89804"/>
            </a:srgbClr>
          </a:solidFill>
        </p:spPr>
        <p:txBody>
          <a:bodyPr wrap="square" rtlCol="0">
            <a:spAutoFit/>
          </a:bodyPr>
          <a:lstStyle/>
          <a:p>
            <a:r>
              <a:rPr lang="en-US" sz="3200" b="1">
                <a:solidFill>
                  <a:srgbClr val="FFFFFF"/>
                </a:solidFill>
                <a:latin typeface="Verdana" panose="020B0604030504040204" pitchFamily="34" charset="0"/>
                <a:ea typeface="Verdana" panose="020B0604030504040204" pitchFamily="34" charset="0"/>
              </a:rPr>
              <a:t>	</a:t>
            </a:r>
          </a:p>
          <a:p>
            <a:endParaRPr lang="en-US" sz="3200" b="1">
              <a:solidFill>
                <a:srgbClr val="FFFFFF"/>
              </a:solidFill>
              <a:latin typeface="Verdana" panose="020B0604030504040204" pitchFamily="34" charset="0"/>
              <a:ea typeface="Verdana" panose="020B0604030504040204" pitchFamily="34" charset="0"/>
            </a:endParaRPr>
          </a:p>
          <a:p>
            <a:endParaRPr lang="en-US" sz="3200" b="1">
              <a:solidFill>
                <a:srgbClr val="FFFFFF"/>
              </a:solidFill>
              <a:latin typeface="Verdana" panose="020B0604030504040204" pitchFamily="34" charset="0"/>
              <a:ea typeface="Verdana" panose="020B0604030504040204" pitchFamily="34" charset="0"/>
            </a:endParaRPr>
          </a:p>
        </p:txBody>
      </p:sp>
      <p:sp>
        <p:nvSpPr>
          <p:cNvPr id="3" name="Text Placeholder 10">
            <a:extLst>
              <a:ext uri="{FF2B5EF4-FFF2-40B4-BE49-F238E27FC236}">
                <a16:creationId xmlns:a16="http://schemas.microsoft.com/office/drawing/2014/main" id="{F7E2876B-876A-A831-6E02-6A8807219AAC}"/>
              </a:ext>
            </a:extLst>
          </p:cNvPr>
          <p:cNvSpPr>
            <a:spLocks noGrp="1"/>
          </p:cNvSpPr>
          <p:nvPr>
            <p:ph type="body" sz="quarter" idx="15"/>
          </p:nvPr>
        </p:nvSpPr>
        <p:spPr>
          <a:xfrm>
            <a:off x="841248" y="4754881"/>
            <a:ext cx="10570464" cy="1569660"/>
          </a:xfrm>
        </p:spPr>
        <p:txBody>
          <a:bodyPr/>
          <a:lstStyle>
            <a:lvl1pPr marL="0" indent="0" algn="l">
              <a:buFontTx/>
              <a:buNone/>
              <a:defRPr sz="2400" b="0" i="0">
                <a:solidFill>
                  <a:srgbClr val="FFFFFF"/>
                </a:solidFill>
                <a:latin typeface="Verdana" panose="020B0604030504040204" pitchFamily="34" charset="0"/>
                <a:ea typeface="Verdana" panose="020B0604030504040204" pitchFamily="34" charset="0"/>
              </a:defRPr>
            </a:lvl1pPr>
            <a:lvl2pPr marL="457200" indent="0">
              <a:buFontTx/>
              <a:buNone/>
              <a:defRPr>
                <a:solidFill>
                  <a:srgbClr val="FFFFFF"/>
                </a:solidFill>
                <a:latin typeface="Verdana" panose="020B0604030504040204" pitchFamily="34" charset="0"/>
                <a:ea typeface="Verdana" panose="020B0604030504040204" pitchFamily="34" charset="0"/>
              </a:defRPr>
            </a:lvl2pPr>
            <a:lvl3pPr marL="914400" indent="0">
              <a:buFontTx/>
              <a:buNone/>
              <a:defRPr>
                <a:solidFill>
                  <a:srgbClr val="FFFFFF"/>
                </a:solidFill>
              </a:defRPr>
            </a:lvl3pPr>
            <a:lvl4pPr marL="1371600" indent="0">
              <a:buFontTx/>
              <a:buNone/>
              <a:defRPr>
                <a:solidFill>
                  <a:srgbClr val="FFFFFF"/>
                </a:solidFill>
              </a:defRPr>
            </a:lvl4pPr>
            <a:lvl5pPr marL="1828800" indent="0">
              <a:buFontTx/>
              <a:buNone/>
              <a:defRPr>
                <a:solidFill>
                  <a:srgbClr val="FFFFFF"/>
                </a:solidFill>
              </a:defRPr>
            </a:lvl5pPr>
          </a:lstStyle>
          <a:p>
            <a:pPr lvl="0"/>
            <a:r>
              <a:rPr lang="en-US"/>
              <a:t>Click to edit Master text styles</a:t>
            </a:r>
          </a:p>
          <a:p>
            <a:pPr lvl="1"/>
            <a:r>
              <a:rPr lang="en-US"/>
              <a:t>Second level</a:t>
            </a:r>
          </a:p>
          <a:p>
            <a:pPr lvl="2"/>
            <a:r>
              <a:rPr lang="en-US"/>
              <a:t>Third level</a:t>
            </a:r>
          </a:p>
        </p:txBody>
      </p:sp>
      <p:pic>
        <p:nvPicPr>
          <p:cNvPr id="4" name="Picture 3" descr="A black background with blue letters&#10;&#10;Description automatically generated">
            <a:extLst>
              <a:ext uri="{FF2B5EF4-FFF2-40B4-BE49-F238E27FC236}">
                <a16:creationId xmlns:a16="http://schemas.microsoft.com/office/drawing/2014/main" id="{2BBCC6C6-A454-27C4-8D18-8D59DC2D30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2620" y="515172"/>
            <a:ext cx="2743200" cy="670560"/>
          </a:xfrm>
          <a:prstGeom prst="rect">
            <a:avLst/>
          </a:prstGeom>
        </p:spPr>
      </p:pic>
    </p:spTree>
    <p:extLst>
      <p:ext uri="{BB962C8B-B14F-4D97-AF65-F5344CB8AC3E}">
        <p14:creationId xmlns:p14="http://schemas.microsoft.com/office/powerpoint/2010/main" val="70384787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8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7E933-E323-7A46-A490-6FFEAB709B2B}"/>
              </a:ext>
            </a:extLst>
          </p:cNvPr>
          <p:cNvSpPr>
            <a:spLocks noGrp="1"/>
          </p:cNvSpPr>
          <p:nvPr>
            <p:ph type="title"/>
          </p:nvPr>
        </p:nvSpPr>
        <p:spPr/>
        <p:txBody>
          <a:bodyPr anchor="t" anchorCtr="0"/>
          <a:lstStyle>
            <a:lvl1pPr algn="ctr">
              <a:defRPr/>
            </a:lvl1pPr>
          </a:lstStyle>
          <a:p>
            <a:r>
              <a:rPr lang="en-US"/>
              <a:t>Click to edit Master title style</a:t>
            </a:r>
          </a:p>
        </p:txBody>
      </p:sp>
      <p:sp>
        <p:nvSpPr>
          <p:cNvPr id="8" name="Picture Placeholder 7">
            <a:extLst>
              <a:ext uri="{FF2B5EF4-FFF2-40B4-BE49-F238E27FC236}">
                <a16:creationId xmlns:a16="http://schemas.microsoft.com/office/drawing/2014/main" id="{B9D311F3-85D6-7D45-8577-3E1CBA94668E}"/>
              </a:ext>
            </a:extLst>
          </p:cNvPr>
          <p:cNvSpPr>
            <a:spLocks noGrp="1"/>
          </p:cNvSpPr>
          <p:nvPr>
            <p:ph type="pic" sz="quarter" idx="12"/>
          </p:nvPr>
        </p:nvSpPr>
        <p:spPr>
          <a:xfrm>
            <a:off x="0" y="2805129"/>
            <a:ext cx="4114800" cy="2743200"/>
          </a:xfrm>
          <a:solidFill>
            <a:srgbClr val="FFFFFF"/>
          </a:solidFill>
        </p:spPr>
        <p:txBody>
          <a:bodyPr/>
          <a:lstStyle>
            <a:lvl1pPr marL="0" indent="0" algn="ctr">
              <a:buFontTx/>
              <a:buNone/>
              <a:defRPr/>
            </a:lvl1pPr>
          </a:lstStyle>
          <a:p>
            <a:r>
              <a:rPr lang="en-US"/>
              <a:t>Click icon to add picture</a:t>
            </a:r>
          </a:p>
        </p:txBody>
      </p:sp>
      <p:sp>
        <p:nvSpPr>
          <p:cNvPr id="9" name="Picture Placeholder 7">
            <a:extLst>
              <a:ext uri="{FF2B5EF4-FFF2-40B4-BE49-F238E27FC236}">
                <a16:creationId xmlns:a16="http://schemas.microsoft.com/office/drawing/2014/main" id="{BF540E11-C84D-D74E-8A40-623038B58700}"/>
              </a:ext>
            </a:extLst>
          </p:cNvPr>
          <p:cNvSpPr>
            <a:spLocks noGrp="1"/>
          </p:cNvSpPr>
          <p:nvPr>
            <p:ph type="pic" sz="quarter" idx="13"/>
          </p:nvPr>
        </p:nvSpPr>
        <p:spPr>
          <a:xfrm>
            <a:off x="8069179" y="2805129"/>
            <a:ext cx="4114800" cy="2743200"/>
          </a:xfrm>
          <a:solidFill>
            <a:srgbClr val="FFFFFF"/>
          </a:solidFill>
        </p:spPr>
        <p:txBody>
          <a:bodyPr/>
          <a:lstStyle>
            <a:lvl1pPr marL="0" indent="0" algn="ctr">
              <a:buFontTx/>
              <a:buNone/>
              <a:defRPr/>
            </a:lvl1pPr>
          </a:lstStyle>
          <a:p>
            <a:r>
              <a:rPr lang="en-US"/>
              <a:t>Click icon to add picture</a:t>
            </a:r>
          </a:p>
        </p:txBody>
      </p:sp>
      <p:sp>
        <p:nvSpPr>
          <p:cNvPr id="10" name="Rectangle 9">
            <a:extLst>
              <a:ext uri="{FF2B5EF4-FFF2-40B4-BE49-F238E27FC236}">
                <a16:creationId xmlns:a16="http://schemas.microsoft.com/office/drawing/2014/main" id="{53BC2C22-4CC4-094A-84CA-7C7485477B0F}"/>
              </a:ext>
            </a:extLst>
          </p:cNvPr>
          <p:cNvSpPr/>
          <p:nvPr/>
        </p:nvSpPr>
        <p:spPr>
          <a:xfrm>
            <a:off x="4034590" y="2805129"/>
            <a:ext cx="4114800" cy="274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
        <p:nvSpPr>
          <p:cNvPr id="12" name="Text Placeholder 11">
            <a:extLst>
              <a:ext uri="{FF2B5EF4-FFF2-40B4-BE49-F238E27FC236}">
                <a16:creationId xmlns:a16="http://schemas.microsoft.com/office/drawing/2014/main" id="{B2A90B96-4660-B141-B73F-5F987EDAF7AF}"/>
              </a:ext>
            </a:extLst>
          </p:cNvPr>
          <p:cNvSpPr>
            <a:spLocks noGrp="1"/>
          </p:cNvSpPr>
          <p:nvPr>
            <p:ph type="body" sz="quarter" idx="14"/>
          </p:nvPr>
        </p:nvSpPr>
        <p:spPr>
          <a:xfrm>
            <a:off x="4251325" y="3962400"/>
            <a:ext cx="3641725" cy="1395413"/>
          </a:xfrm>
        </p:spPr>
        <p:txBody>
          <a:bodyPr/>
          <a:lstStyle>
            <a:lvl1pPr marL="0" indent="0">
              <a:buFontTx/>
              <a:buNone/>
              <a:defRPr>
                <a:solidFill>
                  <a:srgbClr val="FFFFFF"/>
                </a:solidFill>
              </a:defRPr>
            </a:lvl1pPr>
            <a:lvl2pPr marL="457200" indent="0">
              <a:buNone/>
              <a:defRPr/>
            </a:lvl2pPr>
          </a:lstStyle>
          <a:p>
            <a:pPr lvl="0"/>
            <a:r>
              <a:rPr lang="en-US"/>
              <a:t>Click to edit Master text styles</a:t>
            </a:r>
          </a:p>
        </p:txBody>
      </p:sp>
      <p:sp>
        <p:nvSpPr>
          <p:cNvPr id="11" name="Text Placeholder 6">
            <a:extLst>
              <a:ext uri="{FF2B5EF4-FFF2-40B4-BE49-F238E27FC236}">
                <a16:creationId xmlns:a16="http://schemas.microsoft.com/office/drawing/2014/main" id="{D4EA9C34-D493-D346-B97E-3ACC535C7E00}"/>
              </a:ext>
            </a:extLst>
          </p:cNvPr>
          <p:cNvSpPr>
            <a:spLocks noGrp="1"/>
          </p:cNvSpPr>
          <p:nvPr>
            <p:ph type="body" sz="quarter" idx="15" hasCustomPrompt="1"/>
          </p:nvPr>
        </p:nvSpPr>
        <p:spPr>
          <a:xfrm>
            <a:off x="814387" y="6019952"/>
            <a:ext cx="10515600" cy="255587"/>
          </a:xfrm>
        </p:spPr>
        <p:txBody>
          <a:bodyPr>
            <a:normAutofit/>
          </a:bodyPr>
          <a:lstStyle>
            <a:lvl1pPr marL="0" indent="0">
              <a:buFontTx/>
              <a:buNone/>
              <a:defRPr sz="800" i="1"/>
            </a:lvl1pPr>
          </a:lstStyle>
          <a:p>
            <a:pPr lvl="0"/>
            <a:r>
              <a:rPr lang="en-US"/>
              <a:t>Click to edit Master footnote styles</a:t>
            </a:r>
          </a:p>
        </p:txBody>
      </p:sp>
      <p:sp>
        <p:nvSpPr>
          <p:cNvPr id="3" name="Rectangle 2">
            <a:extLst>
              <a:ext uri="{FF2B5EF4-FFF2-40B4-BE49-F238E27FC236}">
                <a16:creationId xmlns:a16="http://schemas.microsoft.com/office/drawing/2014/main" id="{D1B1051B-AE5C-3897-14A2-970F23BB6052}"/>
              </a:ext>
            </a:extLst>
          </p:cNvPr>
          <p:cNvSpPr/>
          <p:nvPr/>
        </p:nvSpPr>
        <p:spPr>
          <a:xfrm>
            <a:off x="0" y="6565392"/>
            <a:ext cx="12192000" cy="29260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Tree>
    <p:extLst>
      <p:ext uri="{BB962C8B-B14F-4D97-AF65-F5344CB8AC3E}">
        <p14:creationId xmlns:p14="http://schemas.microsoft.com/office/powerpoint/2010/main" val="79631374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6_Custom Layout">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21A3039D-0DCB-6B4F-9576-BE3DA7F3B23A}"/>
              </a:ext>
            </a:extLst>
          </p:cNvPr>
          <p:cNvSpPr/>
          <p:nvPr/>
        </p:nvSpPr>
        <p:spPr>
          <a:xfrm>
            <a:off x="1102887" y="2471765"/>
            <a:ext cx="2286000" cy="3657600"/>
          </a:xfrm>
          <a:prstGeom prst="roundRect">
            <a:avLst>
              <a:gd name="adj" fmla="val 964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
        <p:nvSpPr>
          <p:cNvPr id="29" name="Rounded Rectangle 28">
            <a:extLst>
              <a:ext uri="{FF2B5EF4-FFF2-40B4-BE49-F238E27FC236}">
                <a16:creationId xmlns:a16="http://schemas.microsoft.com/office/drawing/2014/main" id="{CEE4E996-04B4-2343-918B-0260CF977509}"/>
              </a:ext>
            </a:extLst>
          </p:cNvPr>
          <p:cNvSpPr/>
          <p:nvPr/>
        </p:nvSpPr>
        <p:spPr>
          <a:xfrm>
            <a:off x="3581400" y="2471765"/>
            <a:ext cx="2286000" cy="3657600"/>
          </a:xfrm>
          <a:prstGeom prst="roundRect">
            <a:avLst>
              <a:gd name="adj" fmla="val 964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
        <p:nvSpPr>
          <p:cNvPr id="30" name="Rounded Rectangle 29">
            <a:extLst>
              <a:ext uri="{FF2B5EF4-FFF2-40B4-BE49-F238E27FC236}">
                <a16:creationId xmlns:a16="http://schemas.microsoft.com/office/drawing/2014/main" id="{FBED393C-536B-754D-B868-6D4E3205A4A7}"/>
              </a:ext>
            </a:extLst>
          </p:cNvPr>
          <p:cNvSpPr/>
          <p:nvPr/>
        </p:nvSpPr>
        <p:spPr>
          <a:xfrm>
            <a:off x="6108028" y="2471765"/>
            <a:ext cx="2286000" cy="3657600"/>
          </a:xfrm>
          <a:prstGeom prst="roundRect">
            <a:avLst>
              <a:gd name="adj" fmla="val 9649"/>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
        <p:nvSpPr>
          <p:cNvPr id="31" name="Rounded Rectangle 30">
            <a:extLst>
              <a:ext uri="{FF2B5EF4-FFF2-40B4-BE49-F238E27FC236}">
                <a16:creationId xmlns:a16="http://schemas.microsoft.com/office/drawing/2014/main" id="{63B1CE32-353A-BE45-9EFB-BEFB10891E4F}"/>
              </a:ext>
            </a:extLst>
          </p:cNvPr>
          <p:cNvSpPr/>
          <p:nvPr/>
        </p:nvSpPr>
        <p:spPr>
          <a:xfrm>
            <a:off x="8610599" y="2471765"/>
            <a:ext cx="2286000" cy="3657600"/>
          </a:xfrm>
          <a:prstGeom prst="roundRect">
            <a:avLst>
              <a:gd name="adj" fmla="val 964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
        <p:nvSpPr>
          <p:cNvPr id="2" name="Title 1">
            <a:extLst>
              <a:ext uri="{FF2B5EF4-FFF2-40B4-BE49-F238E27FC236}">
                <a16:creationId xmlns:a16="http://schemas.microsoft.com/office/drawing/2014/main" id="{9CD7E933-E323-7A46-A490-6FFEAB709B2B}"/>
              </a:ext>
            </a:extLst>
          </p:cNvPr>
          <p:cNvSpPr>
            <a:spLocks noGrp="1"/>
          </p:cNvSpPr>
          <p:nvPr>
            <p:ph type="title"/>
          </p:nvPr>
        </p:nvSpPr>
        <p:spPr/>
        <p:txBody>
          <a:bodyPr anchor="t" anchorCtr="0"/>
          <a:lstStyle>
            <a:lvl1pPr algn="ctr">
              <a:defRPr/>
            </a:lvl1pPr>
          </a:lstStyle>
          <a:p>
            <a:r>
              <a:rPr lang="en-US"/>
              <a:t>Click to edit Master title style</a:t>
            </a:r>
          </a:p>
        </p:txBody>
      </p:sp>
      <p:sp>
        <p:nvSpPr>
          <p:cNvPr id="3" name="Slide Number Placeholder 2">
            <a:extLst>
              <a:ext uri="{FF2B5EF4-FFF2-40B4-BE49-F238E27FC236}">
                <a16:creationId xmlns:a16="http://schemas.microsoft.com/office/drawing/2014/main" id="{9A3FF66F-2216-8446-9DC8-16BDEEA3252A}"/>
              </a:ext>
            </a:extLst>
          </p:cNvPr>
          <p:cNvSpPr>
            <a:spLocks noGrp="1"/>
          </p:cNvSpPr>
          <p:nvPr>
            <p:ph type="sldNum" sz="quarter" idx="10"/>
          </p:nvPr>
        </p:nvSpPr>
        <p:spPr>
          <a:xfrm>
            <a:off x="838200" y="216726"/>
            <a:ext cx="553720" cy="365125"/>
          </a:xfrm>
          <a:prstGeom prst="rect">
            <a:avLst/>
          </a:prstGeom>
        </p:spPr>
        <p:txBody>
          <a:bodyPr/>
          <a:lstStyle>
            <a:lvl1pPr>
              <a:defRPr b="0" i="0">
                <a:latin typeface="Verdana" panose="020B0604030504040204" pitchFamily="34" charset="0"/>
                <a:ea typeface="Verdana" panose="020B0604030504040204" pitchFamily="34" charset="0"/>
              </a:defRPr>
            </a:lvl1pPr>
          </a:lstStyle>
          <a:p>
            <a:fld id="{26A2BDB5-6D35-4663-BAA4-3947927EB32E}" type="slidenum">
              <a:rPr lang="en-US" smtClean="0"/>
              <a:pPr/>
              <a:t>‹#›</a:t>
            </a:fld>
            <a:endParaRPr lang="en-US"/>
          </a:p>
        </p:txBody>
      </p:sp>
      <p:sp>
        <p:nvSpPr>
          <p:cNvPr id="4" name="Footer Placeholder 3">
            <a:extLst>
              <a:ext uri="{FF2B5EF4-FFF2-40B4-BE49-F238E27FC236}">
                <a16:creationId xmlns:a16="http://schemas.microsoft.com/office/drawing/2014/main" id="{331BB279-9F4D-6445-9A67-954A472F5F30}"/>
              </a:ext>
            </a:extLst>
          </p:cNvPr>
          <p:cNvSpPr>
            <a:spLocks noGrp="1"/>
          </p:cNvSpPr>
          <p:nvPr>
            <p:ph type="ftr" sz="quarter" idx="11"/>
          </p:nvPr>
        </p:nvSpPr>
        <p:spPr>
          <a:xfrm>
            <a:off x="1391920" y="216726"/>
            <a:ext cx="4114800" cy="365125"/>
          </a:xfrm>
          <a:prstGeom prst="rect">
            <a:avLst/>
          </a:prstGeom>
        </p:spPr>
        <p:txBody>
          <a:bodyPr/>
          <a:lstStyle>
            <a:lvl1pPr>
              <a:defRPr>
                <a:ea typeface="Verdana" panose="020B0604030504040204" pitchFamily="34" charset="0"/>
              </a:defRPr>
            </a:lvl1pPr>
          </a:lstStyle>
          <a:p>
            <a:endParaRPr lang="en-US"/>
          </a:p>
        </p:txBody>
      </p:sp>
      <p:sp>
        <p:nvSpPr>
          <p:cNvPr id="20" name="Text Placeholder 19">
            <a:extLst>
              <a:ext uri="{FF2B5EF4-FFF2-40B4-BE49-F238E27FC236}">
                <a16:creationId xmlns:a16="http://schemas.microsoft.com/office/drawing/2014/main" id="{66D0ED8D-0CC9-F14C-837A-E3AD8BA03FDD}"/>
              </a:ext>
            </a:extLst>
          </p:cNvPr>
          <p:cNvSpPr>
            <a:spLocks noGrp="1"/>
          </p:cNvSpPr>
          <p:nvPr>
            <p:ph type="body" sz="quarter" idx="12"/>
          </p:nvPr>
        </p:nvSpPr>
        <p:spPr>
          <a:xfrm>
            <a:off x="1295400" y="3958500"/>
            <a:ext cx="1828800" cy="1808106"/>
          </a:xfrm>
        </p:spPr>
        <p:txBody>
          <a:bodyPr>
            <a:normAutofit/>
          </a:bodyPr>
          <a:lstStyle>
            <a:lvl1pPr marL="0" indent="0" algn="ctr">
              <a:buFontTx/>
              <a:buNone/>
              <a:defRPr sz="1400">
                <a:solidFill>
                  <a:srgbClr val="FFFFFF"/>
                </a:solidFill>
              </a:defRPr>
            </a:lvl1pPr>
          </a:lstStyle>
          <a:p>
            <a:pPr lvl="0"/>
            <a:r>
              <a:rPr lang="en-US"/>
              <a:t>Click to edit Master text styles</a:t>
            </a:r>
          </a:p>
        </p:txBody>
      </p:sp>
      <p:sp>
        <p:nvSpPr>
          <p:cNvPr id="21" name="Text Placeholder 19">
            <a:extLst>
              <a:ext uri="{FF2B5EF4-FFF2-40B4-BE49-F238E27FC236}">
                <a16:creationId xmlns:a16="http://schemas.microsoft.com/office/drawing/2014/main" id="{D54E29DC-938F-7041-951A-A97A91A5FE0B}"/>
              </a:ext>
            </a:extLst>
          </p:cNvPr>
          <p:cNvSpPr>
            <a:spLocks noGrp="1"/>
          </p:cNvSpPr>
          <p:nvPr>
            <p:ph type="body" sz="quarter" idx="13"/>
          </p:nvPr>
        </p:nvSpPr>
        <p:spPr>
          <a:xfrm>
            <a:off x="3834058" y="3958500"/>
            <a:ext cx="1828800" cy="1808106"/>
          </a:xfrm>
        </p:spPr>
        <p:txBody>
          <a:bodyPr>
            <a:normAutofit/>
          </a:bodyPr>
          <a:lstStyle>
            <a:lvl1pPr marL="0" indent="0" algn="ctr">
              <a:buFontTx/>
              <a:buNone/>
              <a:defRPr sz="1400">
                <a:solidFill>
                  <a:srgbClr val="FFFFFF"/>
                </a:solidFill>
              </a:defRPr>
            </a:lvl1pPr>
          </a:lstStyle>
          <a:p>
            <a:pPr lvl="0"/>
            <a:r>
              <a:rPr lang="en-US"/>
              <a:t>Click to edit Master text styles</a:t>
            </a:r>
          </a:p>
        </p:txBody>
      </p:sp>
      <p:sp>
        <p:nvSpPr>
          <p:cNvPr id="22" name="Text Placeholder 19">
            <a:extLst>
              <a:ext uri="{FF2B5EF4-FFF2-40B4-BE49-F238E27FC236}">
                <a16:creationId xmlns:a16="http://schemas.microsoft.com/office/drawing/2014/main" id="{9918A752-0F72-AB4A-8861-F716CFA24762}"/>
              </a:ext>
            </a:extLst>
          </p:cNvPr>
          <p:cNvSpPr>
            <a:spLocks noGrp="1"/>
          </p:cNvSpPr>
          <p:nvPr>
            <p:ph type="body" sz="quarter" idx="14"/>
          </p:nvPr>
        </p:nvSpPr>
        <p:spPr>
          <a:xfrm>
            <a:off x="6336629" y="3958500"/>
            <a:ext cx="1828800" cy="1808106"/>
          </a:xfrm>
        </p:spPr>
        <p:txBody>
          <a:bodyPr>
            <a:normAutofit/>
          </a:bodyPr>
          <a:lstStyle>
            <a:lvl1pPr marL="0" indent="0" algn="ctr">
              <a:buFontTx/>
              <a:buNone/>
              <a:defRPr sz="1400">
                <a:solidFill>
                  <a:srgbClr val="FFFFFF"/>
                </a:solidFill>
              </a:defRPr>
            </a:lvl1pPr>
          </a:lstStyle>
          <a:p>
            <a:pPr lvl="0"/>
            <a:r>
              <a:rPr lang="en-US"/>
              <a:t>Click to edit Master text styles</a:t>
            </a:r>
          </a:p>
        </p:txBody>
      </p:sp>
      <p:sp>
        <p:nvSpPr>
          <p:cNvPr id="23" name="Text Placeholder 19">
            <a:extLst>
              <a:ext uri="{FF2B5EF4-FFF2-40B4-BE49-F238E27FC236}">
                <a16:creationId xmlns:a16="http://schemas.microsoft.com/office/drawing/2014/main" id="{9EC9B96E-1FA7-CA4F-A655-7296E2D115BC}"/>
              </a:ext>
            </a:extLst>
          </p:cNvPr>
          <p:cNvSpPr>
            <a:spLocks noGrp="1"/>
          </p:cNvSpPr>
          <p:nvPr>
            <p:ph type="body" sz="quarter" idx="15"/>
          </p:nvPr>
        </p:nvSpPr>
        <p:spPr>
          <a:xfrm>
            <a:off x="8839200" y="3958203"/>
            <a:ext cx="1828800" cy="1808106"/>
          </a:xfrm>
        </p:spPr>
        <p:txBody>
          <a:bodyPr>
            <a:normAutofit/>
          </a:bodyPr>
          <a:lstStyle>
            <a:lvl1pPr marL="0" indent="0" algn="ctr">
              <a:buFontTx/>
              <a:buNone/>
              <a:defRPr sz="1400">
                <a:solidFill>
                  <a:srgbClr val="FFFFFF"/>
                </a:solidFill>
              </a:defRPr>
            </a:lvl1pPr>
          </a:lstStyle>
          <a:p>
            <a:pPr lvl="0"/>
            <a:r>
              <a:rPr lang="en-US"/>
              <a:t>Click to edit Master text styles</a:t>
            </a:r>
          </a:p>
        </p:txBody>
      </p:sp>
      <p:sp>
        <p:nvSpPr>
          <p:cNvPr id="25" name="Picture Placeholder 24">
            <a:extLst>
              <a:ext uri="{FF2B5EF4-FFF2-40B4-BE49-F238E27FC236}">
                <a16:creationId xmlns:a16="http://schemas.microsoft.com/office/drawing/2014/main" id="{59452F8F-0171-C441-909B-3E00736D1400}"/>
              </a:ext>
            </a:extLst>
          </p:cNvPr>
          <p:cNvSpPr>
            <a:spLocks noGrp="1"/>
          </p:cNvSpPr>
          <p:nvPr>
            <p:ph type="pic" sz="quarter" idx="16"/>
          </p:nvPr>
        </p:nvSpPr>
        <p:spPr>
          <a:xfrm>
            <a:off x="1664493" y="2714597"/>
            <a:ext cx="1090613" cy="1031875"/>
          </a:xfrm>
          <a:prstGeom prst="ellipse">
            <a:avLst/>
          </a:prstGeom>
        </p:spPr>
        <p:txBody>
          <a:bodyPr>
            <a:normAutofit/>
          </a:bodyPr>
          <a:lstStyle>
            <a:lvl1pPr marL="0" indent="0" algn="ctr">
              <a:buFontTx/>
              <a:buNone/>
              <a:defRPr sz="1100">
                <a:solidFill>
                  <a:srgbClr val="FFFFFF"/>
                </a:solidFill>
              </a:defRPr>
            </a:lvl1pPr>
          </a:lstStyle>
          <a:p>
            <a:r>
              <a:rPr lang="en-US"/>
              <a:t>Click icon to add picture</a:t>
            </a:r>
          </a:p>
        </p:txBody>
      </p:sp>
      <p:sp>
        <p:nvSpPr>
          <p:cNvPr id="26" name="Picture Placeholder 24">
            <a:extLst>
              <a:ext uri="{FF2B5EF4-FFF2-40B4-BE49-F238E27FC236}">
                <a16:creationId xmlns:a16="http://schemas.microsoft.com/office/drawing/2014/main" id="{438A846F-D643-7D43-9B74-D59A2764B5B2}"/>
              </a:ext>
            </a:extLst>
          </p:cNvPr>
          <p:cNvSpPr>
            <a:spLocks noGrp="1"/>
          </p:cNvSpPr>
          <p:nvPr>
            <p:ph type="pic" sz="quarter" idx="17"/>
          </p:nvPr>
        </p:nvSpPr>
        <p:spPr>
          <a:xfrm>
            <a:off x="4203151" y="2700059"/>
            <a:ext cx="1090613" cy="1031875"/>
          </a:xfrm>
          <a:prstGeom prst="ellipse">
            <a:avLst/>
          </a:prstGeom>
        </p:spPr>
        <p:txBody>
          <a:bodyPr>
            <a:normAutofit/>
          </a:bodyPr>
          <a:lstStyle>
            <a:lvl1pPr marL="0" indent="0" algn="ctr">
              <a:buFontTx/>
              <a:buNone/>
              <a:defRPr sz="1100">
                <a:solidFill>
                  <a:srgbClr val="FFFFFF"/>
                </a:solidFill>
              </a:defRPr>
            </a:lvl1pPr>
          </a:lstStyle>
          <a:p>
            <a:r>
              <a:rPr lang="en-US"/>
              <a:t>Click icon to add picture</a:t>
            </a:r>
          </a:p>
        </p:txBody>
      </p:sp>
      <p:sp>
        <p:nvSpPr>
          <p:cNvPr id="27" name="Picture Placeholder 24">
            <a:extLst>
              <a:ext uri="{FF2B5EF4-FFF2-40B4-BE49-F238E27FC236}">
                <a16:creationId xmlns:a16="http://schemas.microsoft.com/office/drawing/2014/main" id="{AE4A4290-8022-9B4C-B981-0812DAC04AE9}"/>
              </a:ext>
            </a:extLst>
          </p:cNvPr>
          <p:cNvSpPr>
            <a:spLocks noGrp="1"/>
          </p:cNvSpPr>
          <p:nvPr>
            <p:ph type="pic" sz="quarter" idx="18"/>
          </p:nvPr>
        </p:nvSpPr>
        <p:spPr>
          <a:xfrm>
            <a:off x="6705722" y="2714597"/>
            <a:ext cx="1090613" cy="1031875"/>
          </a:xfrm>
          <a:prstGeom prst="ellipse">
            <a:avLst/>
          </a:prstGeom>
        </p:spPr>
        <p:txBody>
          <a:bodyPr>
            <a:normAutofit/>
          </a:bodyPr>
          <a:lstStyle>
            <a:lvl1pPr marL="0" indent="0" algn="ctr">
              <a:buFontTx/>
              <a:buNone/>
              <a:defRPr sz="1100">
                <a:solidFill>
                  <a:srgbClr val="FFFFFF"/>
                </a:solidFill>
              </a:defRPr>
            </a:lvl1pPr>
          </a:lstStyle>
          <a:p>
            <a:r>
              <a:rPr lang="en-US"/>
              <a:t>Click icon to add picture</a:t>
            </a:r>
          </a:p>
        </p:txBody>
      </p:sp>
      <p:sp>
        <p:nvSpPr>
          <p:cNvPr id="28" name="Picture Placeholder 24">
            <a:extLst>
              <a:ext uri="{FF2B5EF4-FFF2-40B4-BE49-F238E27FC236}">
                <a16:creationId xmlns:a16="http://schemas.microsoft.com/office/drawing/2014/main" id="{0B42A6FC-3B01-7747-811D-0C5C413D2E0A}"/>
              </a:ext>
            </a:extLst>
          </p:cNvPr>
          <p:cNvSpPr>
            <a:spLocks noGrp="1"/>
          </p:cNvSpPr>
          <p:nvPr>
            <p:ph type="pic" sz="quarter" idx="19"/>
          </p:nvPr>
        </p:nvSpPr>
        <p:spPr>
          <a:xfrm>
            <a:off x="9208293" y="2714597"/>
            <a:ext cx="1090613" cy="1031875"/>
          </a:xfrm>
          <a:prstGeom prst="ellipse">
            <a:avLst/>
          </a:prstGeom>
        </p:spPr>
        <p:txBody>
          <a:bodyPr>
            <a:normAutofit/>
          </a:bodyPr>
          <a:lstStyle>
            <a:lvl1pPr marL="0" indent="0" algn="ctr">
              <a:buFontTx/>
              <a:buNone/>
              <a:defRPr sz="1100">
                <a:solidFill>
                  <a:srgbClr val="FFFFFF"/>
                </a:solidFill>
              </a:defRPr>
            </a:lvl1pPr>
          </a:lstStyle>
          <a:p>
            <a:r>
              <a:rPr lang="en-US"/>
              <a:t>Click icon to add picture</a:t>
            </a:r>
          </a:p>
        </p:txBody>
      </p:sp>
      <p:sp>
        <p:nvSpPr>
          <p:cNvPr id="18" name="Text Placeholder 6">
            <a:extLst>
              <a:ext uri="{FF2B5EF4-FFF2-40B4-BE49-F238E27FC236}">
                <a16:creationId xmlns:a16="http://schemas.microsoft.com/office/drawing/2014/main" id="{AFE212D4-C902-7C4C-B013-A7637457D074}"/>
              </a:ext>
            </a:extLst>
          </p:cNvPr>
          <p:cNvSpPr>
            <a:spLocks noGrp="1"/>
          </p:cNvSpPr>
          <p:nvPr>
            <p:ph type="body" sz="quarter" idx="20" hasCustomPrompt="1"/>
          </p:nvPr>
        </p:nvSpPr>
        <p:spPr>
          <a:xfrm>
            <a:off x="838200" y="6291263"/>
            <a:ext cx="10515600" cy="255587"/>
          </a:xfrm>
        </p:spPr>
        <p:txBody>
          <a:bodyPr>
            <a:normAutofit/>
          </a:bodyPr>
          <a:lstStyle>
            <a:lvl1pPr marL="0" indent="0">
              <a:buFontTx/>
              <a:buNone/>
              <a:defRPr sz="800" i="1"/>
            </a:lvl1pPr>
          </a:lstStyle>
          <a:p>
            <a:pPr lvl="0"/>
            <a:r>
              <a:rPr lang="en-US"/>
              <a:t>Click to edit Master footnote styles</a:t>
            </a:r>
          </a:p>
        </p:txBody>
      </p:sp>
    </p:spTree>
    <p:extLst>
      <p:ext uri="{BB962C8B-B14F-4D97-AF65-F5344CB8AC3E}">
        <p14:creationId xmlns:p14="http://schemas.microsoft.com/office/powerpoint/2010/main" val="179715324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AED5C-8B04-2B47-905C-A95E0364351A}"/>
              </a:ext>
            </a:extLst>
          </p:cNvPr>
          <p:cNvSpPr>
            <a:spLocks noGrp="1"/>
          </p:cNvSpPr>
          <p:nvPr>
            <p:ph type="title"/>
          </p:nvPr>
        </p:nvSpPr>
        <p:spPr/>
        <p:txBody>
          <a:bodyPr anchor="t" anchorCtr="0"/>
          <a:lstStyle>
            <a:lvl1pPr algn="ctr">
              <a:defRPr/>
            </a:lvl1pPr>
          </a:lstStyle>
          <a:p>
            <a:r>
              <a:rPr lang="en-US"/>
              <a:t>Click to edit Master title style</a:t>
            </a:r>
          </a:p>
        </p:txBody>
      </p:sp>
      <p:sp>
        <p:nvSpPr>
          <p:cNvPr id="7" name="Picture Placeholder 6">
            <a:extLst>
              <a:ext uri="{FF2B5EF4-FFF2-40B4-BE49-F238E27FC236}">
                <a16:creationId xmlns:a16="http://schemas.microsoft.com/office/drawing/2014/main" id="{3227367D-5400-E34D-A223-6B36597DAEDF}"/>
              </a:ext>
            </a:extLst>
          </p:cNvPr>
          <p:cNvSpPr>
            <a:spLocks noGrp="1"/>
          </p:cNvSpPr>
          <p:nvPr>
            <p:ph type="pic" sz="quarter" idx="12" hasCustomPrompt="1"/>
          </p:nvPr>
        </p:nvSpPr>
        <p:spPr>
          <a:xfrm>
            <a:off x="838200" y="2731424"/>
            <a:ext cx="2403475" cy="2403475"/>
          </a:xfrm>
          <a:prstGeom prst="ellipse">
            <a:avLst/>
          </a:prstGeom>
          <a:solidFill>
            <a:schemeClr val="tx2"/>
          </a:solidFill>
        </p:spPr>
        <p:txBody>
          <a:bodyPr/>
          <a:lstStyle>
            <a:lvl1pPr marL="0" indent="0" algn="ctr">
              <a:buFontTx/>
              <a:buNone/>
              <a:defRPr>
                <a:solidFill>
                  <a:srgbClr val="FFFFFF"/>
                </a:solidFill>
              </a:defRPr>
            </a:lvl1pPr>
          </a:lstStyle>
          <a:p>
            <a:r>
              <a:rPr lang="en-US"/>
              <a:t>Icon</a:t>
            </a:r>
          </a:p>
        </p:txBody>
      </p:sp>
      <p:sp>
        <p:nvSpPr>
          <p:cNvPr id="8" name="Picture Placeholder 6">
            <a:extLst>
              <a:ext uri="{FF2B5EF4-FFF2-40B4-BE49-F238E27FC236}">
                <a16:creationId xmlns:a16="http://schemas.microsoft.com/office/drawing/2014/main" id="{722F0E0D-E761-5741-A5D5-E862299C37D7}"/>
              </a:ext>
            </a:extLst>
          </p:cNvPr>
          <p:cNvSpPr>
            <a:spLocks noGrp="1"/>
          </p:cNvSpPr>
          <p:nvPr>
            <p:ph type="pic" sz="quarter" idx="13" hasCustomPrompt="1"/>
          </p:nvPr>
        </p:nvSpPr>
        <p:spPr>
          <a:xfrm>
            <a:off x="3612012" y="2731424"/>
            <a:ext cx="2403475" cy="2403475"/>
          </a:xfrm>
          <a:prstGeom prst="ellipse">
            <a:avLst/>
          </a:prstGeom>
          <a:solidFill>
            <a:schemeClr val="tx2"/>
          </a:solidFill>
        </p:spPr>
        <p:txBody>
          <a:bodyPr/>
          <a:lstStyle>
            <a:lvl1pPr marL="0" indent="0" algn="ctr">
              <a:buFontTx/>
              <a:buNone/>
              <a:defRPr>
                <a:solidFill>
                  <a:srgbClr val="FFFFFF"/>
                </a:solidFill>
              </a:defRPr>
            </a:lvl1pPr>
          </a:lstStyle>
          <a:p>
            <a:r>
              <a:rPr lang="en-US"/>
              <a:t>Icon</a:t>
            </a:r>
          </a:p>
        </p:txBody>
      </p:sp>
      <p:sp>
        <p:nvSpPr>
          <p:cNvPr id="9" name="Picture Placeholder 6">
            <a:extLst>
              <a:ext uri="{FF2B5EF4-FFF2-40B4-BE49-F238E27FC236}">
                <a16:creationId xmlns:a16="http://schemas.microsoft.com/office/drawing/2014/main" id="{A1B0934C-E215-D946-A18B-78F59830CCB4}"/>
              </a:ext>
            </a:extLst>
          </p:cNvPr>
          <p:cNvSpPr>
            <a:spLocks noGrp="1"/>
          </p:cNvSpPr>
          <p:nvPr>
            <p:ph type="pic" sz="quarter" idx="14" hasCustomPrompt="1"/>
          </p:nvPr>
        </p:nvSpPr>
        <p:spPr>
          <a:xfrm>
            <a:off x="6385824" y="2731424"/>
            <a:ext cx="2403475" cy="2403475"/>
          </a:xfrm>
          <a:prstGeom prst="ellipse">
            <a:avLst/>
          </a:prstGeom>
          <a:solidFill>
            <a:schemeClr val="tx2"/>
          </a:solidFill>
        </p:spPr>
        <p:txBody>
          <a:bodyPr/>
          <a:lstStyle>
            <a:lvl1pPr marL="0" indent="0" algn="ctr">
              <a:buFontTx/>
              <a:buNone/>
              <a:defRPr>
                <a:solidFill>
                  <a:srgbClr val="FFFFFF"/>
                </a:solidFill>
              </a:defRPr>
            </a:lvl1pPr>
          </a:lstStyle>
          <a:p>
            <a:r>
              <a:rPr lang="en-US"/>
              <a:t>Icon</a:t>
            </a:r>
          </a:p>
        </p:txBody>
      </p:sp>
      <p:sp>
        <p:nvSpPr>
          <p:cNvPr id="10" name="Picture Placeholder 6">
            <a:extLst>
              <a:ext uri="{FF2B5EF4-FFF2-40B4-BE49-F238E27FC236}">
                <a16:creationId xmlns:a16="http://schemas.microsoft.com/office/drawing/2014/main" id="{56750189-ECF5-3545-8F89-4FC9DD561CB1}"/>
              </a:ext>
            </a:extLst>
          </p:cNvPr>
          <p:cNvSpPr>
            <a:spLocks noGrp="1"/>
          </p:cNvSpPr>
          <p:nvPr>
            <p:ph type="pic" sz="quarter" idx="15" hasCustomPrompt="1"/>
          </p:nvPr>
        </p:nvSpPr>
        <p:spPr>
          <a:xfrm>
            <a:off x="9159635" y="2731424"/>
            <a:ext cx="2403475" cy="2403475"/>
          </a:xfrm>
          <a:prstGeom prst="ellipse">
            <a:avLst/>
          </a:prstGeom>
          <a:solidFill>
            <a:schemeClr val="tx2"/>
          </a:solidFill>
        </p:spPr>
        <p:txBody>
          <a:bodyPr/>
          <a:lstStyle>
            <a:lvl1pPr marL="0" indent="0" algn="ctr">
              <a:buFontTx/>
              <a:buNone/>
              <a:defRPr>
                <a:solidFill>
                  <a:srgbClr val="FFFFFF"/>
                </a:solidFill>
              </a:defRPr>
            </a:lvl1pPr>
          </a:lstStyle>
          <a:p>
            <a:r>
              <a:rPr lang="en-US"/>
              <a:t>Icon</a:t>
            </a:r>
          </a:p>
        </p:txBody>
      </p:sp>
      <p:sp>
        <p:nvSpPr>
          <p:cNvPr id="11" name="Subtitle 2">
            <a:extLst>
              <a:ext uri="{FF2B5EF4-FFF2-40B4-BE49-F238E27FC236}">
                <a16:creationId xmlns:a16="http://schemas.microsoft.com/office/drawing/2014/main" id="{D464557A-B8CD-C447-90B2-91C307EC1A94}"/>
              </a:ext>
            </a:extLst>
          </p:cNvPr>
          <p:cNvSpPr>
            <a:spLocks noGrp="1"/>
          </p:cNvSpPr>
          <p:nvPr>
            <p:ph type="subTitle" idx="1" hasCustomPrompt="1"/>
          </p:nvPr>
        </p:nvSpPr>
        <p:spPr>
          <a:xfrm>
            <a:off x="838200" y="5503181"/>
            <a:ext cx="10515600" cy="788082"/>
          </a:xfrm>
        </p:spPr>
        <p:txBody>
          <a:bodyPr anchor="t" anchorCtr="0">
            <a:noAutofit/>
          </a:bodyPr>
          <a:lstStyle>
            <a:lvl1pPr marL="0" indent="0" algn="ctr">
              <a:lnSpc>
                <a:spcPts val="2100"/>
              </a:lnSpc>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text style</a:t>
            </a:r>
          </a:p>
        </p:txBody>
      </p:sp>
      <p:sp>
        <p:nvSpPr>
          <p:cNvPr id="12" name="Text Placeholder 6">
            <a:extLst>
              <a:ext uri="{FF2B5EF4-FFF2-40B4-BE49-F238E27FC236}">
                <a16:creationId xmlns:a16="http://schemas.microsoft.com/office/drawing/2014/main" id="{37326E8F-B01E-A345-9782-9A99E58F7A09}"/>
              </a:ext>
            </a:extLst>
          </p:cNvPr>
          <p:cNvSpPr>
            <a:spLocks noGrp="1"/>
          </p:cNvSpPr>
          <p:nvPr>
            <p:ph type="body" sz="quarter" idx="16" hasCustomPrompt="1"/>
          </p:nvPr>
        </p:nvSpPr>
        <p:spPr>
          <a:xfrm>
            <a:off x="838200" y="6291263"/>
            <a:ext cx="10515600" cy="255587"/>
          </a:xfrm>
        </p:spPr>
        <p:txBody>
          <a:bodyPr>
            <a:normAutofit/>
          </a:bodyPr>
          <a:lstStyle>
            <a:lvl1pPr marL="0" indent="0">
              <a:buFontTx/>
              <a:buNone/>
              <a:defRPr sz="800" i="1"/>
            </a:lvl1pPr>
          </a:lstStyle>
          <a:p>
            <a:pPr lvl="0"/>
            <a:r>
              <a:rPr lang="en-US"/>
              <a:t>Click to edit Master footnote styles</a:t>
            </a:r>
          </a:p>
        </p:txBody>
      </p:sp>
    </p:spTree>
    <p:extLst>
      <p:ext uri="{BB962C8B-B14F-4D97-AF65-F5344CB8AC3E}">
        <p14:creationId xmlns:p14="http://schemas.microsoft.com/office/powerpoint/2010/main" val="384103219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Right side imag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65375"/>
            <a:ext cx="5181600" cy="4311587"/>
          </a:xfrm>
        </p:spPr>
        <p:txBody>
          <a:bodyPr anchor="t" anchorCtr="0">
            <a:noAutofit/>
          </a:bodyPr>
          <a:lstStyle>
            <a:lvl1pPr>
              <a:defRPr sz="1800"/>
            </a:lvl1pPr>
            <a:lvl2pPr>
              <a:defRPr sz="1600"/>
            </a:lvl2pPr>
            <a:lvl3pPr>
              <a:defRPr sz="1400"/>
            </a:lvl3pPr>
            <a:lvl4pPr>
              <a:defRPr sz="120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507804" y="1865374"/>
            <a:ext cx="5684196" cy="4700017"/>
          </a:xfrm>
        </p:spPr>
        <p:txBody>
          <a:bodyPr>
            <a:noAutofit/>
          </a:bodyPr>
          <a:lstStyle>
            <a:lvl1pPr>
              <a:defRPr sz="1800"/>
            </a:lvl1pPr>
            <a:lvl2pPr>
              <a:defRPr sz="1600"/>
            </a:lvl2pPr>
            <a:lvl3pPr>
              <a:defRPr sz="1400"/>
            </a:lvl3pPr>
            <a:lvl4pPr>
              <a:defRPr sz="1200"/>
            </a:lvl4pPr>
            <a:lvl5pPr>
              <a:defRPr sz="1050"/>
            </a:lvl5pPr>
          </a:lstStyle>
          <a:p>
            <a:pPr lvl="0"/>
            <a:r>
              <a:rPr lang="en-US"/>
              <a:t>Image</a:t>
            </a:r>
          </a:p>
        </p:txBody>
      </p:sp>
      <p:sp>
        <p:nvSpPr>
          <p:cNvPr id="2" name="Rectangle 1">
            <a:extLst>
              <a:ext uri="{FF2B5EF4-FFF2-40B4-BE49-F238E27FC236}">
                <a16:creationId xmlns:a16="http://schemas.microsoft.com/office/drawing/2014/main" id="{403151FA-9A7C-C2D4-7F95-28CC9B205BF9}"/>
              </a:ext>
            </a:extLst>
          </p:cNvPr>
          <p:cNvSpPr/>
          <p:nvPr/>
        </p:nvSpPr>
        <p:spPr>
          <a:xfrm>
            <a:off x="0" y="6565392"/>
            <a:ext cx="12192000" cy="29260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
        <p:nvSpPr>
          <p:cNvPr id="5" name="Title 1">
            <a:extLst>
              <a:ext uri="{FF2B5EF4-FFF2-40B4-BE49-F238E27FC236}">
                <a16:creationId xmlns:a16="http://schemas.microsoft.com/office/drawing/2014/main" id="{40F2E615-921F-8104-F04A-035FEC265CEE}"/>
              </a:ext>
            </a:extLst>
          </p:cNvPr>
          <p:cNvSpPr>
            <a:spLocks noGrp="1"/>
          </p:cNvSpPr>
          <p:nvPr>
            <p:ph type="title" hasCustomPrompt="1"/>
          </p:nvPr>
        </p:nvSpPr>
        <p:spPr>
          <a:xfrm>
            <a:off x="838200" y="578132"/>
            <a:ext cx="6188675" cy="657681"/>
          </a:xfrm>
        </p:spPr>
        <p:txBody>
          <a:bodyPr anchor="t" anchorCtr="0">
            <a:noAutofit/>
          </a:bodyPr>
          <a:lstStyle>
            <a:lvl1pPr>
              <a:defRPr sz="4400"/>
            </a:lvl1pPr>
          </a:lstStyle>
          <a:p>
            <a:r>
              <a:rPr lang="en-US"/>
              <a:t>Click to edit master text</a:t>
            </a:r>
          </a:p>
        </p:txBody>
      </p:sp>
    </p:spTree>
    <p:extLst>
      <p:ext uri="{BB962C8B-B14F-4D97-AF65-F5344CB8AC3E}">
        <p14:creationId xmlns:p14="http://schemas.microsoft.com/office/powerpoint/2010/main" val="178165167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Left side imag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0" y="172995"/>
            <a:ext cx="5181600" cy="6392397"/>
          </a:xfrm>
        </p:spPr>
        <p:txBody>
          <a:bodyPr anchor="t" anchorCtr="0">
            <a:noAutofit/>
          </a:bodyPr>
          <a:lstStyle>
            <a:lvl1pPr>
              <a:defRPr sz="1800"/>
            </a:lvl1pPr>
            <a:lvl2pPr>
              <a:defRPr sz="1600"/>
            </a:lvl2pPr>
            <a:lvl3pPr>
              <a:defRPr sz="1400"/>
            </a:lvl3pPr>
            <a:lvl4pPr>
              <a:defRPr sz="1200"/>
            </a:lvl4pPr>
            <a:lvl5pPr>
              <a:defRPr sz="1050"/>
            </a:lvl5pPr>
          </a:lstStyle>
          <a:p>
            <a:pPr lvl="0"/>
            <a:r>
              <a:rPr lang="en-US"/>
              <a:t>Image</a:t>
            </a:r>
          </a:p>
          <a:p>
            <a:pPr lvl="4"/>
            <a:endParaRPr lang="en-US"/>
          </a:p>
        </p:txBody>
      </p:sp>
      <p:sp>
        <p:nvSpPr>
          <p:cNvPr id="4" name="Content Placeholder 3"/>
          <p:cNvSpPr>
            <a:spLocks noGrp="1"/>
          </p:cNvSpPr>
          <p:nvPr>
            <p:ph sz="half" idx="2"/>
          </p:nvPr>
        </p:nvSpPr>
        <p:spPr>
          <a:xfrm>
            <a:off x="6172200" y="1865376"/>
            <a:ext cx="5181600" cy="4311588"/>
          </a:xfrm>
        </p:spPr>
        <p:txBody>
          <a:bodyPr>
            <a:noAutofit/>
          </a:bodyPr>
          <a:lstStyle>
            <a:lvl1pPr>
              <a:defRPr sz="1800"/>
            </a:lvl1pPr>
            <a:lvl2pPr>
              <a:defRPr sz="1600"/>
            </a:lvl2pPr>
            <a:lvl3pPr>
              <a:defRPr sz="1400"/>
            </a:lvl3pPr>
            <a:lvl4pPr>
              <a:defRPr sz="120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403151FA-9A7C-C2D4-7F95-28CC9B205BF9}"/>
              </a:ext>
            </a:extLst>
          </p:cNvPr>
          <p:cNvSpPr/>
          <p:nvPr/>
        </p:nvSpPr>
        <p:spPr>
          <a:xfrm>
            <a:off x="0" y="6565392"/>
            <a:ext cx="12192000" cy="29260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
        <p:nvSpPr>
          <p:cNvPr id="5" name="Title 1">
            <a:extLst>
              <a:ext uri="{FF2B5EF4-FFF2-40B4-BE49-F238E27FC236}">
                <a16:creationId xmlns:a16="http://schemas.microsoft.com/office/drawing/2014/main" id="{2FECDD91-A2A1-D187-ED74-775DC2521B81}"/>
              </a:ext>
            </a:extLst>
          </p:cNvPr>
          <p:cNvSpPr>
            <a:spLocks noGrp="1"/>
          </p:cNvSpPr>
          <p:nvPr>
            <p:ph type="title" hasCustomPrompt="1"/>
          </p:nvPr>
        </p:nvSpPr>
        <p:spPr>
          <a:xfrm>
            <a:off x="5614256" y="611083"/>
            <a:ext cx="6297487" cy="657681"/>
          </a:xfrm>
        </p:spPr>
        <p:txBody>
          <a:bodyPr anchor="t" anchorCtr="0">
            <a:noAutofit/>
          </a:bodyPr>
          <a:lstStyle>
            <a:lvl1pPr>
              <a:defRPr sz="4400"/>
            </a:lvl1pPr>
          </a:lstStyle>
          <a:p>
            <a:r>
              <a:rPr lang="en-US"/>
              <a:t>Click to edit master text</a:t>
            </a:r>
          </a:p>
        </p:txBody>
      </p:sp>
    </p:spTree>
    <p:extLst>
      <p:ext uri="{BB962C8B-B14F-4D97-AF65-F5344CB8AC3E}">
        <p14:creationId xmlns:p14="http://schemas.microsoft.com/office/powerpoint/2010/main" val="348016672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Two Column Bulleted Tex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65375"/>
            <a:ext cx="5181600" cy="4311587"/>
          </a:xfrm>
        </p:spPr>
        <p:txBody>
          <a:bodyPr anchor="t" anchorCtr="0">
            <a:noAutofit/>
          </a:bodyPr>
          <a:lstStyle>
            <a:lvl1pPr>
              <a:defRPr sz="1800"/>
            </a:lvl1pPr>
            <a:lvl2pPr>
              <a:defRPr sz="1600"/>
            </a:lvl2pPr>
            <a:lvl3pPr>
              <a:defRPr sz="1400"/>
            </a:lvl3pPr>
            <a:lvl4pPr>
              <a:defRPr sz="120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65376"/>
            <a:ext cx="5181600" cy="4311588"/>
          </a:xfrm>
        </p:spPr>
        <p:txBody>
          <a:bodyPr>
            <a:noAutofit/>
          </a:bodyPr>
          <a:lstStyle>
            <a:lvl1pPr>
              <a:defRPr sz="1800"/>
            </a:lvl1pPr>
            <a:lvl2pPr>
              <a:defRPr sz="1600"/>
            </a:lvl2pPr>
            <a:lvl3pPr>
              <a:defRPr sz="1400"/>
            </a:lvl3pPr>
            <a:lvl4pPr>
              <a:defRPr sz="120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a:extLst>
              <a:ext uri="{FF2B5EF4-FFF2-40B4-BE49-F238E27FC236}">
                <a16:creationId xmlns:a16="http://schemas.microsoft.com/office/drawing/2014/main" id="{A01886FC-FFED-454C-9320-99333FAA1BBD}"/>
              </a:ext>
            </a:extLst>
          </p:cNvPr>
          <p:cNvSpPr>
            <a:spLocks noGrp="1"/>
          </p:cNvSpPr>
          <p:nvPr/>
        </p:nvSpPr>
        <p:spPr>
          <a:xfrm>
            <a:off x="838200" y="868680"/>
            <a:ext cx="10515600" cy="657681"/>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b="1" i="0" kern="1200">
                <a:solidFill>
                  <a:schemeClr val="tx2"/>
                </a:solidFill>
                <a:latin typeface="Times New Roman" panose="02020603050405020304" pitchFamily="18" charset="0"/>
                <a:ea typeface="+mj-ea"/>
                <a:cs typeface="Times New Roman" panose="02020603050405020304" pitchFamily="18" charset="0"/>
              </a:defRPr>
            </a:lvl1pPr>
          </a:lstStyle>
          <a:p>
            <a:r>
              <a:rPr lang="en-US">
                <a:ea typeface="Verdana" panose="020B0604030504040204" pitchFamily="34" charset="0"/>
              </a:rPr>
              <a:t>Click to edit Master title style</a:t>
            </a:r>
          </a:p>
        </p:txBody>
      </p:sp>
      <p:sp>
        <p:nvSpPr>
          <p:cNvPr id="11" name="Text Placeholder 6">
            <a:extLst>
              <a:ext uri="{FF2B5EF4-FFF2-40B4-BE49-F238E27FC236}">
                <a16:creationId xmlns:a16="http://schemas.microsoft.com/office/drawing/2014/main" id="{13955641-F03F-F346-85FC-8D8FD040851C}"/>
              </a:ext>
            </a:extLst>
          </p:cNvPr>
          <p:cNvSpPr>
            <a:spLocks noGrp="1"/>
          </p:cNvSpPr>
          <p:nvPr>
            <p:ph type="body" sz="quarter" idx="13" hasCustomPrompt="1"/>
          </p:nvPr>
        </p:nvSpPr>
        <p:spPr>
          <a:xfrm>
            <a:off x="838200" y="6291263"/>
            <a:ext cx="10515600" cy="255587"/>
          </a:xfrm>
        </p:spPr>
        <p:txBody>
          <a:bodyPr>
            <a:normAutofit/>
          </a:bodyPr>
          <a:lstStyle>
            <a:lvl1pPr marL="0" indent="0">
              <a:buFontTx/>
              <a:buNone/>
              <a:defRPr sz="800" i="1"/>
            </a:lvl1pPr>
          </a:lstStyle>
          <a:p>
            <a:pPr lvl="0"/>
            <a:r>
              <a:rPr lang="en-US"/>
              <a:t>Click to edit Master footnote styles</a:t>
            </a:r>
          </a:p>
        </p:txBody>
      </p:sp>
      <p:sp>
        <p:nvSpPr>
          <p:cNvPr id="2" name="Rectangle 1">
            <a:extLst>
              <a:ext uri="{FF2B5EF4-FFF2-40B4-BE49-F238E27FC236}">
                <a16:creationId xmlns:a16="http://schemas.microsoft.com/office/drawing/2014/main" id="{403151FA-9A7C-C2D4-7F95-28CC9B205BF9}"/>
              </a:ext>
            </a:extLst>
          </p:cNvPr>
          <p:cNvSpPr/>
          <p:nvPr/>
        </p:nvSpPr>
        <p:spPr>
          <a:xfrm>
            <a:off x="0" y="6565392"/>
            <a:ext cx="12192000" cy="29260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Tree>
    <p:extLst>
      <p:ext uri="{BB962C8B-B14F-4D97-AF65-F5344CB8AC3E}">
        <p14:creationId xmlns:p14="http://schemas.microsoft.com/office/powerpoint/2010/main" val="419619445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1261872"/>
            <a:ext cx="10515600" cy="701132"/>
          </a:xfrm>
        </p:spPr>
        <p:txBody>
          <a:bodyPr anchor="t" anchorCtr="0"/>
          <a:lstStyle/>
          <a:p>
            <a:r>
              <a:rPr lang="en-US"/>
              <a:t>Click to edit Master title style</a:t>
            </a:r>
          </a:p>
        </p:txBody>
      </p:sp>
      <p:sp>
        <p:nvSpPr>
          <p:cNvPr id="3" name="Text Placeholder 2"/>
          <p:cNvSpPr>
            <a:spLocks noGrp="1"/>
          </p:cNvSpPr>
          <p:nvPr>
            <p:ph type="body" idx="1"/>
          </p:nvPr>
        </p:nvSpPr>
        <p:spPr>
          <a:xfrm>
            <a:off x="839788" y="2417522"/>
            <a:ext cx="5157787" cy="539163"/>
          </a:xfrm>
        </p:spPr>
        <p:txBody>
          <a:bodyPr anchor="t" anchorCtr="0">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3144576"/>
            <a:ext cx="5157787" cy="2980265"/>
          </a:xfrm>
        </p:spPr>
        <p:txBody>
          <a:bodyPr>
            <a:noAutofit/>
          </a:bodyPr>
          <a:lstStyle>
            <a:lvl1pPr>
              <a:defRPr sz="1800"/>
            </a:lvl1pPr>
            <a:lvl2pPr>
              <a:defRPr sz="1600"/>
            </a:lvl2pPr>
            <a:lvl3pPr>
              <a:defRPr sz="1400"/>
            </a:lvl3pPr>
            <a:lvl4pPr>
              <a:defRPr sz="120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2417522"/>
            <a:ext cx="5183188" cy="539164"/>
          </a:xfrm>
        </p:spPr>
        <p:txBody>
          <a:bodyPr anchor="t" anchorCtr="0">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44576"/>
            <a:ext cx="5183188" cy="2980265"/>
          </a:xfrm>
        </p:spPr>
        <p:txBody>
          <a:bodyPr>
            <a:noAutofit/>
          </a:bodyPr>
          <a:lstStyle>
            <a:lvl1pPr>
              <a:defRPr sz="1800"/>
            </a:lvl1pPr>
            <a:lvl2pPr>
              <a:defRPr sz="1600"/>
            </a:lvl2pPr>
            <a:lvl3pPr>
              <a:defRPr sz="1400"/>
            </a:lvl3pPr>
            <a:lvl4pPr>
              <a:defRPr sz="120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DD6B9C79-1E9B-074D-8FA3-057735846B43}"/>
              </a:ext>
            </a:extLst>
          </p:cNvPr>
          <p:cNvSpPr>
            <a:spLocks noGrp="1"/>
          </p:cNvSpPr>
          <p:nvPr>
            <p:ph type="body" sz="quarter" idx="13" hasCustomPrompt="1"/>
          </p:nvPr>
        </p:nvSpPr>
        <p:spPr>
          <a:xfrm>
            <a:off x="838200" y="6291263"/>
            <a:ext cx="10515600" cy="255587"/>
          </a:xfrm>
        </p:spPr>
        <p:txBody>
          <a:bodyPr>
            <a:normAutofit/>
          </a:bodyPr>
          <a:lstStyle>
            <a:lvl1pPr marL="0" indent="0">
              <a:buFontTx/>
              <a:buNone/>
              <a:defRPr sz="800" i="1"/>
            </a:lvl1pPr>
          </a:lstStyle>
          <a:p>
            <a:pPr lvl="0"/>
            <a:r>
              <a:rPr lang="en-US"/>
              <a:t>Click to edit Master footnote styles</a:t>
            </a:r>
          </a:p>
        </p:txBody>
      </p:sp>
      <p:sp>
        <p:nvSpPr>
          <p:cNvPr id="7" name="Rectangle 6">
            <a:extLst>
              <a:ext uri="{FF2B5EF4-FFF2-40B4-BE49-F238E27FC236}">
                <a16:creationId xmlns:a16="http://schemas.microsoft.com/office/drawing/2014/main" id="{D837A6F8-CFA4-0E7C-DD4C-ABF85493D543}"/>
              </a:ext>
            </a:extLst>
          </p:cNvPr>
          <p:cNvSpPr/>
          <p:nvPr/>
        </p:nvSpPr>
        <p:spPr>
          <a:xfrm>
            <a:off x="0" y="6565392"/>
            <a:ext cx="12192000" cy="29260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Tree>
    <p:extLst>
      <p:ext uri="{BB962C8B-B14F-4D97-AF65-F5344CB8AC3E}">
        <p14:creationId xmlns:p14="http://schemas.microsoft.com/office/powerpoint/2010/main" val="398497481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Question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5F5791-6FF4-FA42-A009-0AEDB5817142}"/>
              </a:ext>
            </a:extLst>
          </p:cNvPr>
          <p:cNvSpPr/>
          <p:nvPr/>
        </p:nvSpPr>
        <p:spPr>
          <a:xfrm>
            <a:off x="0" y="4379495"/>
            <a:ext cx="12192000" cy="247850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Verdana" panose="020B0604030504040204" pitchFamily="34" charset="0"/>
              <a:ea typeface="Verdana" panose="020B0604030504040204" pitchFamily="34" charset="0"/>
            </a:endParaRPr>
          </a:p>
        </p:txBody>
      </p:sp>
      <p:sp>
        <p:nvSpPr>
          <p:cNvPr id="12" name="Text Placeholder 11">
            <a:extLst>
              <a:ext uri="{FF2B5EF4-FFF2-40B4-BE49-F238E27FC236}">
                <a16:creationId xmlns:a16="http://schemas.microsoft.com/office/drawing/2014/main" id="{7866CA94-7281-D64A-BDF5-7838B23C3E0C}"/>
              </a:ext>
            </a:extLst>
          </p:cNvPr>
          <p:cNvSpPr>
            <a:spLocks noGrp="1"/>
          </p:cNvSpPr>
          <p:nvPr>
            <p:ph type="body" sz="quarter" idx="14"/>
          </p:nvPr>
        </p:nvSpPr>
        <p:spPr>
          <a:xfrm>
            <a:off x="838202" y="4514731"/>
            <a:ext cx="5686424" cy="1844929"/>
          </a:xfrm>
        </p:spPr>
        <p:txBody>
          <a:bodyPr/>
          <a:lstStyle>
            <a:lvl1pPr marL="0" indent="0">
              <a:buFontTx/>
              <a:buNone/>
              <a:defRPr/>
            </a:lvl1pPr>
          </a:lstStyle>
          <a:p>
            <a:pPr lvl="0"/>
            <a:r>
              <a:rPr lang="en-US"/>
              <a:t>Click to edit Master text styles</a:t>
            </a:r>
          </a:p>
        </p:txBody>
      </p:sp>
      <p:sp>
        <p:nvSpPr>
          <p:cNvPr id="14" name="Title 1">
            <a:extLst>
              <a:ext uri="{FF2B5EF4-FFF2-40B4-BE49-F238E27FC236}">
                <a16:creationId xmlns:a16="http://schemas.microsoft.com/office/drawing/2014/main" id="{23D52707-058E-9A48-A868-D48FA8ED7303}"/>
              </a:ext>
            </a:extLst>
          </p:cNvPr>
          <p:cNvSpPr>
            <a:spLocks noGrp="1"/>
          </p:cNvSpPr>
          <p:nvPr>
            <p:ph type="title" hasCustomPrompt="1"/>
          </p:nvPr>
        </p:nvSpPr>
        <p:spPr>
          <a:xfrm>
            <a:off x="771524" y="2724341"/>
            <a:ext cx="6920567" cy="773802"/>
          </a:xfrm>
        </p:spPr>
        <p:txBody>
          <a:bodyPr anchor="t" anchorCtr="0"/>
          <a:lstStyle>
            <a:lvl1pPr algn="l">
              <a:defRPr/>
            </a:lvl1pPr>
          </a:lstStyle>
          <a:p>
            <a:r>
              <a:rPr lang="en-US"/>
              <a:t>Questions &amp; Discussion</a:t>
            </a:r>
          </a:p>
        </p:txBody>
      </p:sp>
      <p:pic>
        <p:nvPicPr>
          <p:cNvPr id="28" name="Picture 27">
            <a:extLst>
              <a:ext uri="{FF2B5EF4-FFF2-40B4-BE49-F238E27FC236}">
                <a16:creationId xmlns:a16="http://schemas.microsoft.com/office/drawing/2014/main" id="{81E9BF10-E7BF-FE48-A9BC-67B406469E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6876" y="613774"/>
            <a:ext cx="6255124" cy="2635199"/>
          </a:xfrm>
          <a:prstGeom prst="rect">
            <a:avLst/>
          </a:prstGeom>
        </p:spPr>
      </p:pic>
      <p:pic>
        <p:nvPicPr>
          <p:cNvPr id="7" name="Picture 6" descr="A picture containing person, indoor, child&#10;&#10;Description automatically generated">
            <a:extLst>
              <a:ext uri="{FF2B5EF4-FFF2-40B4-BE49-F238E27FC236}">
                <a16:creationId xmlns:a16="http://schemas.microsoft.com/office/drawing/2014/main" id="{34A93A8D-CFA4-CBB1-5838-AC5931DA59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8809" y="-1"/>
            <a:ext cx="5883192" cy="6858001"/>
          </a:xfrm>
          <a:prstGeom prst="rect">
            <a:avLst/>
          </a:prstGeom>
        </p:spPr>
      </p:pic>
    </p:spTree>
    <p:extLst>
      <p:ext uri="{BB962C8B-B14F-4D97-AF65-F5344CB8AC3E}">
        <p14:creationId xmlns:p14="http://schemas.microsoft.com/office/powerpoint/2010/main" val="4750881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ver Slide Option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E85138-489F-1F68-0552-4060DF2103B1}"/>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
        <p:nvSpPr>
          <p:cNvPr id="6" name="Title 1">
            <a:extLst>
              <a:ext uri="{FF2B5EF4-FFF2-40B4-BE49-F238E27FC236}">
                <a16:creationId xmlns:a16="http://schemas.microsoft.com/office/drawing/2014/main" id="{267FEAD3-F3D4-A64A-82C8-C068ECFD3119}"/>
              </a:ext>
            </a:extLst>
          </p:cNvPr>
          <p:cNvSpPr>
            <a:spLocks noGrp="1"/>
          </p:cNvSpPr>
          <p:nvPr>
            <p:ph type="ctrTitle" hasCustomPrompt="1"/>
          </p:nvPr>
        </p:nvSpPr>
        <p:spPr>
          <a:xfrm>
            <a:off x="816805" y="1760636"/>
            <a:ext cx="9142203" cy="1489460"/>
          </a:xfrm>
        </p:spPr>
        <p:txBody>
          <a:bodyPr wrap="none" lIns="0" tIns="0" rIns="0" bIns="0" anchor="t" anchorCtr="0">
            <a:noAutofit/>
          </a:bodyPr>
          <a:lstStyle>
            <a:lvl1pPr algn="l">
              <a:defRPr sz="5000">
                <a:solidFill>
                  <a:srgbClr val="FFFFFF"/>
                </a:solidFill>
              </a:defRPr>
            </a:lvl1pPr>
          </a:lstStyle>
          <a:p>
            <a:r>
              <a:rPr lang="en-US"/>
              <a:t>Click to edit </a:t>
            </a:r>
            <a:br>
              <a:rPr lang="en-US"/>
            </a:br>
            <a:r>
              <a:rPr lang="en-US"/>
              <a:t>Master title style</a:t>
            </a:r>
          </a:p>
        </p:txBody>
      </p:sp>
      <p:sp>
        <p:nvSpPr>
          <p:cNvPr id="7" name="Subtitle 2">
            <a:extLst>
              <a:ext uri="{FF2B5EF4-FFF2-40B4-BE49-F238E27FC236}">
                <a16:creationId xmlns:a16="http://schemas.microsoft.com/office/drawing/2014/main" id="{09954B61-242D-6E44-BC67-2B5ECF066D5A}"/>
              </a:ext>
            </a:extLst>
          </p:cNvPr>
          <p:cNvSpPr>
            <a:spLocks noGrp="1"/>
          </p:cNvSpPr>
          <p:nvPr>
            <p:ph type="subTitle" idx="1" hasCustomPrompt="1"/>
          </p:nvPr>
        </p:nvSpPr>
        <p:spPr>
          <a:xfrm>
            <a:off x="831161" y="4397080"/>
            <a:ext cx="9142203" cy="888250"/>
          </a:xfrm>
        </p:spPr>
        <p:txBody>
          <a:bodyPr lIns="0" tIns="0" rIns="0" bIns="0" anchor="t" anchorCtr="0">
            <a:normAutofit/>
          </a:bodyPr>
          <a:lstStyle>
            <a:lvl1pPr marL="0" indent="0" algn="l">
              <a:buNone/>
              <a:defRPr sz="18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text style</a:t>
            </a:r>
          </a:p>
        </p:txBody>
      </p:sp>
      <p:pic>
        <p:nvPicPr>
          <p:cNvPr id="10" name="Picture 9">
            <a:extLst>
              <a:ext uri="{FF2B5EF4-FFF2-40B4-BE49-F238E27FC236}">
                <a16:creationId xmlns:a16="http://schemas.microsoft.com/office/drawing/2014/main" id="{2BCAE8B1-097B-B94B-95CD-34DD4FB3BA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42617" y="5482972"/>
            <a:ext cx="1195611" cy="997717"/>
          </a:xfrm>
          <a:prstGeom prst="rect">
            <a:avLst/>
          </a:prstGeom>
        </p:spPr>
      </p:pic>
      <p:sp>
        <p:nvSpPr>
          <p:cNvPr id="3" name="Text Placeholder 2">
            <a:extLst>
              <a:ext uri="{FF2B5EF4-FFF2-40B4-BE49-F238E27FC236}">
                <a16:creationId xmlns:a16="http://schemas.microsoft.com/office/drawing/2014/main" id="{96E74104-E9E2-EB43-94D0-A95C7363AD13}"/>
              </a:ext>
            </a:extLst>
          </p:cNvPr>
          <p:cNvSpPr>
            <a:spLocks noGrp="1"/>
          </p:cNvSpPr>
          <p:nvPr>
            <p:ph type="body" sz="quarter" idx="10" hasCustomPrompt="1"/>
          </p:nvPr>
        </p:nvSpPr>
        <p:spPr>
          <a:xfrm>
            <a:off x="831161" y="3423755"/>
            <a:ext cx="9127847" cy="368300"/>
          </a:xfrm>
        </p:spPr>
        <p:txBody>
          <a:bodyPr>
            <a:normAutofit/>
          </a:bodyPr>
          <a:lstStyle>
            <a:lvl1pPr marL="0" indent="0">
              <a:buFontTx/>
              <a:buNone/>
              <a:defRPr sz="2800" b="1" i="1">
                <a:solidFill>
                  <a:srgbClr val="FFFFFF"/>
                </a:solidFill>
                <a:latin typeface="Times New Roman" panose="02020603050405020304" pitchFamily="18" charset="0"/>
                <a:cs typeface="Times New Roman" panose="02020603050405020304" pitchFamily="18" charset="0"/>
              </a:defRPr>
            </a:lvl1pPr>
            <a:lvl2pPr>
              <a:defRPr b="1" i="1">
                <a:latin typeface="Times New Roman" panose="02020603050405020304" pitchFamily="18" charset="0"/>
                <a:cs typeface="Times New Roman" panose="02020603050405020304" pitchFamily="18" charset="0"/>
              </a:defRPr>
            </a:lvl2pPr>
            <a:lvl3pPr>
              <a:defRPr b="1" i="1">
                <a:latin typeface="Times New Roman" panose="02020603050405020304" pitchFamily="18" charset="0"/>
                <a:cs typeface="Times New Roman" panose="02020603050405020304" pitchFamily="18" charset="0"/>
              </a:defRPr>
            </a:lvl3pPr>
            <a:lvl4pPr>
              <a:defRPr b="1" i="1">
                <a:latin typeface="Times New Roman" panose="02020603050405020304" pitchFamily="18" charset="0"/>
                <a:cs typeface="Times New Roman" panose="02020603050405020304" pitchFamily="18" charset="0"/>
              </a:defRPr>
            </a:lvl4pPr>
            <a:lvl5pPr>
              <a:defRPr b="1" i="1">
                <a:latin typeface="Times New Roman" panose="02020603050405020304" pitchFamily="18" charset="0"/>
                <a:cs typeface="Times New Roman" panose="02020603050405020304" pitchFamily="18" charset="0"/>
              </a:defRPr>
            </a:lvl5pPr>
          </a:lstStyle>
          <a:p>
            <a:pPr lvl="0"/>
            <a:r>
              <a:rPr lang="en-US"/>
              <a:t>Click to edit Master text subhead</a:t>
            </a:r>
          </a:p>
        </p:txBody>
      </p:sp>
      <p:sp>
        <p:nvSpPr>
          <p:cNvPr id="15" name="Text Placeholder 14">
            <a:extLst>
              <a:ext uri="{FF2B5EF4-FFF2-40B4-BE49-F238E27FC236}">
                <a16:creationId xmlns:a16="http://schemas.microsoft.com/office/drawing/2014/main" id="{A17C13C5-0088-6F44-855E-27348104C80D}"/>
              </a:ext>
            </a:extLst>
          </p:cNvPr>
          <p:cNvSpPr>
            <a:spLocks noGrp="1"/>
          </p:cNvSpPr>
          <p:nvPr>
            <p:ph type="body" sz="quarter" idx="11" hasCustomPrompt="1"/>
          </p:nvPr>
        </p:nvSpPr>
        <p:spPr>
          <a:xfrm>
            <a:off x="816805" y="6286220"/>
            <a:ext cx="3411538" cy="388938"/>
          </a:xfrm>
        </p:spPr>
        <p:txBody>
          <a:bodyPr>
            <a:normAutofit/>
          </a:bodyPr>
          <a:lstStyle>
            <a:lvl1pPr marL="0" indent="0">
              <a:buFontTx/>
              <a:buNone/>
              <a:defRPr sz="1200" b="0" i="0">
                <a:solidFill>
                  <a:srgbClr val="FFFFFF"/>
                </a:solidFill>
                <a:latin typeface="Verdana" panose="020B0604030504040204" pitchFamily="34" charset="0"/>
              </a:defRPr>
            </a:lvl1pPr>
            <a:lvl3pPr marL="914400" indent="0">
              <a:buNone/>
              <a:defRPr/>
            </a:lvl3pPr>
          </a:lstStyle>
          <a:p>
            <a:pPr lvl="0"/>
            <a:r>
              <a:rPr lang="en-US"/>
              <a:t>Click to edit Master text date</a:t>
            </a:r>
          </a:p>
        </p:txBody>
      </p:sp>
      <p:pic>
        <p:nvPicPr>
          <p:cNvPr id="17" name="Picture 16">
            <a:extLst>
              <a:ext uri="{FF2B5EF4-FFF2-40B4-BE49-F238E27FC236}">
                <a16:creationId xmlns:a16="http://schemas.microsoft.com/office/drawing/2014/main" id="{DD068DFC-3EDC-BE4A-88FB-9CCBB275DC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161" y="1364303"/>
            <a:ext cx="2093976" cy="170785"/>
          </a:xfrm>
          <a:prstGeom prst="rect">
            <a:avLst/>
          </a:prstGeom>
        </p:spPr>
      </p:pic>
    </p:spTree>
    <p:extLst>
      <p:ext uri="{BB962C8B-B14F-4D97-AF65-F5344CB8AC3E}">
        <p14:creationId xmlns:p14="http://schemas.microsoft.com/office/powerpoint/2010/main" val="389485044"/>
      </p:ext>
    </p:extLst>
  </p:cSld>
  <p:clrMapOvr>
    <a:overrideClrMapping bg1="dk1" tx1="lt1" bg2="dk2" tx2="lt2" accent1="accent1" accent2="accent2" accent3="accent3" accent4="accent4" accent5="accent5" accent6="accent6" hlink="hlink" folHlink="folHlink"/>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975539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ivider Slide 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2C972A3-79CE-C64C-A52C-0738C5508E13}"/>
              </a:ext>
            </a:extLst>
          </p:cNvPr>
          <p:cNvSpPr/>
          <p:nvPr/>
        </p:nvSpPr>
        <p:spPr>
          <a:xfrm>
            <a:off x="0" y="0"/>
            <a:ext cx="12192000" cy="68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
        <p:nvSpPr>
          <p:cNvPr id="2" name="Title 1">
            <a:extLst>
              <a:ext uri="{FF2B5EF4-FFF2-40B4-BE49-F238E27FC236}">
                <a16:creationId xmlns:a16="http://schemas.microsoft.com/office/drawing/2014/main" id="{30C669DB-2BD3-C749-A93F-71AA765530F6}"/>
              </a:ext>
            </a:extLst>
          </p:cNvPr>
          <p:cNvSpPr>
            <a:spLocks noGrp="1"/>
          </p:cNvSpPr>
          <p:nvPr>
            <p:ph type="title"/>
          </p:nvPr>
        </p:nvSpPr>
        <p:spPr>
          <a:xfrm>
            <a:off x="0" y="2853018"/>
            <a:ext cx="12192000" cy="2912782"/>
          </a:xfrm>
        </p:spPr>
        <p:txBody>
          <a:bodyPr>
            <a:noAutofit/>
          </a:bodyPr>
          <a:lstStyle>
            <a:lvl1pPr algn="ctr">
              <a:lnSpc>
                <a:spcPct val="100000"/>
              </a:lnSpc>
              <a:defRPr>
                <a:solidFill>
                  <a:srgbClr val="FFFFFF"/>
                </a:solidFill>
              </a:defRPr>
            </a:lvl1pPr>
          </a:lstStyle>
          <a:p>
            <a:r>
              <a:rPr lang="en-US"/>
              <a:t>Click to edit Master title style</a:t>
            </a:r>
          </a:p>
        </p:txBody>
      </p:sp>
      <p:pic>
        <p:nvPicPr>
          <p:cNvPr id="3" name="Picture 2">
            <a:extLst>
              <a:ext uri="{FF2B5EF4-FFF2-40B4-BE49-F238E27FC236}">
                <a16:creationId xmlns:a16="http://schemas.microsoft.com/office/drawing/2014/main" id="{870190B4-264F-5647-AECF-E5CF652BD1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0650" y="2425700"/>
            <a:ext cx="1790700" cy="146050"/>
          </a:xfrm>
          <a:prstGeom prst="rect">
            <a:avLst/>
          </a:prstGeom>
        </p:spPr>
      </p:pic>
    </p:spTree>
    <p:extLst>
      <p:ext uri="{BB962C8B-B14F-4D97-AF65-F5344CB8AC3E}">
        <p14:creationId xmlns:p14="http://schemas.microsoft.com/office/powerpoint/2010/main" val="739876252"/>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70A54-5A16-9950-360C-A3DFC61300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B08915-CDB2-DDEC-0D1B-C027816566E4}"/>
              </a:ext>
            </a:extLst>
          </p:cNvPr>
          <p:cNvSpPr>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14C73C-AE9A-B12F-DB34-FD0C3021D033}"/>
              </a:ext>
            </a:extLst>
          </p:cNvPr>
          <p:cNvSpPr>
            <a:spLocks noGrp="1"/>
          </p:cNvSpPr>
          <p:nvPr>
            <p:ph type="dt" sz="half" idx="10"/>
          </p:nvPr>
        </p:nvSpPr>
        <p:spPr/>
        <p:txBody>
          <a:bodyPr/>
          <a:lstStyle>
            <a:lvl1pPr>
              <a:defRPr>
                <a:ea typeface="Verdana" panose="020B0604030504040204" pitchFamily="34" charset="0"/>
              </a:defRPr>
            </a:lvl1pPr>
          </a:lstStyle>
          <a:p>
            <a:fld id="{A365CE58-FD30-4FD1-A574-BB8AE10EB292}" type="datetimeFigureOut">
              <a:rPr lang="en-US" smtClean="0"/>
              <a:pPr/>
              <a:t>6/26/2026</a:t>
            </a:fld>
            <a:endParaRPr lang="en-US"/>
          </a:p>
        </p:txBody>
      </p:sp>
      <p:sp>
        <p:nvSpPr>
          <p:cNvPr id="5" name="Footer Placeholder 4">
            <a:extLst>
              <a:ext uri="{FF2B5EF4-FFF2-40B4-BE49-F238E27FC236}">
                <a16:creationId xmlns:a16="http://schemas.microsoft.com/office/drawing/2014/main" id="{98E7A459-52D9-8734-2ACB-D303591E690F}"/>
              </a:ext>
            </a:extLst>
          </p:cNvPr>
          <p:cNvSpPr>
            <a:spLocks noGrp="1"/>
          </p:cNvSpPr>
          <p:nvPr>
            <p:ph type="ftr" sz="quarter" idx="11"/>
          </p:nvPr>
        </p:nvSpPr>
        <p:spPr/>
        <p:txBody>
          <a:bodyPr/>
          <a:lstStyle>
            <a:lvl1pPr>
              <a:defRPr>
                <a:ea typeface="Verdana" panose="020B0604030504040204" pitchFamily="34" charset="0"/>
              </a:defRPr>
            </a:lvl1pPr>
          </a:lstStyle>
          <a:p>
            <a:endParaRPr lang="en-US"/>
          </a:p>
        </p:txBody>
      </p:sp>
      <p:sp>
        <p:nvSpPr>
          <p:cNvPr id="6" name="Slide Number Placeholder 5">
            <a:extLst>
              <a:ext uri="{FF2B5EF4-FFF2-40B4-BE49-F238E27FC236}">
                <a16:creationId xmlns:a16="http://schemas.microsoft.com/office/drawing/2014/main" id="{A2AF69C4-FBF4-C598-D429-9F40D7C7491B}"/>
              </a:ext>
            </a:extLst>
          </p:cNvPr>
          <p:cNvSpPr>
            <a:spLocks noGrp="1"/>
          </p:cNvSpPr>
          <p:nvPr>
            <p:ph type="sldNum" sz="quarter" idx="12"/>
          </p:nvPr>
        </p:nvSpPr>
        <p:spPr/>
        <p:txBody>
          <a:bodyPr/>
          <a:lstStyle>
            <a:lvl1pPr>
              <a:defRPr>
                <a:ea typeface="Verdana" panose="020B0604030504040204" pitchFamily="34" charset="0"/>
              </a:defRPr>
            </a:lvl1pPr>
          </a:lstStyle>
          <a:p>
            <a:fld id="{26A2BDB5-6D35-4663-BAA4-3947927EB32E}" type="slidenum">
              <a:rPr lang="en-US" smtClean="0"/>
              <a:pPr/>
              <a:t>‹#›</a:t>
            </a:fld>
            <a:endParaRPr lang="en-US"/>
          </a:p>
        </p:txBody>
      </p:sp>
    </p:spTree>
    <p:extLst>
      <p:ext uri="{BB962C8B-B14F-4D97-AF65-F5344CB8AC3E}">
        <p14:creationId xmlns:p14="http://schemas.microsoft.com/office/powerpoint/2010/main" val="3562859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77489-58A8-4EF6-8832-721626367D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4E4A67-9FA2-3BE4-5AC1-CF2DC2490A9B}"/>
              </a:ext>
            </a:extLst>
          </p:cNvPr>
          <p:cNvSpPr>
            <a:spLocks noGrp="1"/>
          </p:cNvSpPr>
          <p:nvPr>
            <p:ph sz="half" idx="1"/>
          </p:nvPr>
        </p:nvSpPr>
        <p:spPr>
          <a:xfrm>
            <a:off x="838200" y="1825625"/>
            <a:ext cx="5181600" cy="435133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B1F660-C664-17D4-F2C1-7A220085D1A9}"/>
              </a:ext>
            </a:extLst>
          </p:cNvPr>
          <p:cNvSpPr>
            <a:spLocks noGrp="1"/>
          </p:cNvSpPr>
          <p:nvPr>
            <p:ph sz="half" idx="2"/>
          </p:nvPr>
        </p:nvSpPr>
        <p:spPr>
          <a:xfrm>
            <a:off x="6172200" y="1825625"/>
            <a:ext cx="5181600" cy="435133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7D09AB-D766-1A37-DCEF-4C38D4F8DF72}"/>
              </a:ext>
            </a:extLst>
          </p:cNvPr>
          <p:cNvSpPr>
            <a:spLocks noGrp="1"/>
          </p:cNvSpPr>
          <p:nvPr>
            <p:ph type="dt" sz="half" idx="10"/>
          </p:nvPr>
        </p:nvSpPr>
        <p:spPr/>
        <p:txBody>
          <a:bodyPr/>
          <a:lstStyle>
            <a:lvl1pPr>
              <a:defRPr>
                <a:ea typeface="Verdana" panose="020B0604030504040204" pitchFamily="34" charset="0"/>
              </a:defRPr>
            </a:lvl1pPr>
          </a:lstStyle>
          <a:p>
            <a:fld id="{A365CE58-FD30-4FD1-A574-BB8AE10EB292}" type="datetimeFigureOut">
              <a:rPr lang="en-US" smtClean="0"/>
              <a:pPr/>
              <a:t>6/26/2026</a:t>
            </a:fld>
            <a:endParaRPr lang="en-US"/>
          </a:p>
        </p:txBody>
      </p:sp>
      <p:sp>
        <p:nvSpPr>
          <p:cNvPr id="6" name="Footer Placeholder 5">
            <a:extLst>
              <a:ext uri="{FF2B5EF4-FFF2-40B4-BE49-F238E27FC236}">
                <a16:creationId xmlns:a16="http://schemas.microsoft.com/office/drawing/2014/main" id="{E94FA643-D6EF-89FE-D47A-DB35ED8AD9B1}"/>
              </a:ext>
            </a:extLst>
          </p:cNvPr>
          <p:cNvSpPr>
            <a:spLocks noGrp="1"/>
          </p:cNvSpPr>
          <p:nvPr>
            <p:ph type="ftr" sz="quarter" idx="11"/>
          </p:nvPr>
        </p:nvSpPr>
        <p:spPr/>
        <p:txBody>
          <a:bodyPr/>
          <a:lstStyle>
            <a:lvl1pPr>
              <a:defRPr>
                <a:ea typeface="Verdana" panose="020B0604030504040204" pitchFamily="34" charset="0"/>
              </a:defRPr>
            </a:lvl1pPr>
          </a:lstStyle>
          <a:p>
            <a:endParaRPr lang="en-US"/>
          </a:p>
        </p:txBody>
      </p:sp>
      <p:sp>
        <p:nvSpPr>
          <p:cNvPr id="7" name="Slide Number Placeholder 6">
            <a:extLst>
              <a:ext uri="{FF2B5EF4-FFF2-40B4-BE49-F238E27FC236}">
                <a16:creationId xmlns:a16="http://schemas.microsoft.com/office/drawing/2014/main" id="{B138614B-5C3D-3A0F-4EAE-350FB7C702E6}"/>
              </a:ext>
            </a:extLst>
          </p:cNvPr>
          <p:cNvSpPr>
            <a:spLocks noGrp="1"/>
          </p:cNvSpPr>
          <p:nvPr>
            <p:ph type="sldNum" sz="quarter" idx="12"/>
          </p:nvPr>
        </p:nvSpPr>
        <p:spPr/>
        <p:txBody>
          <a:bodyPr/>
          <a:lstStyle>
            <a:lvl1pPr>
              <a:defRPr>
                <a:ea typeface="Verdana" panose="020B0604030504040204" pitchFamily="34" charset="0"/>
              </a:defRPr>
            </a:lvl1pPr>
          </a:lstStyle>
          <a:p>
            <a:fld id="{26A2BDB5-6D35-4663-BAA4-3947927EB32E}" type="slidenum">
              <a:rPr lang="en-US" smtClean="0"/>
              <a:pPr/>
              <a:t>‹#›</a:t>
            </a:fld>
            <a:endParaRPr lang="en-US"/>
          </a:p>
        </p:txBody>
      </p:sp>
    </p:spTree>
    <p:extLst>
      <p:ext uri="{BB962C8B-B14F-4D97-AF65-F5344CB8AC3E}">
        <p14:creationId xmlns:p14="http://schemas.microsoft.com/office/powerpoint/2010/main" val="35732271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5BBAE-F691-89D8-00A2-97E6C3FFDE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20DE6A-C24B-1BB2-218D-D2B31BB772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13451F-20B2-04E1-5D79-FE41A2332C80}"/>
              </a:ext>
            </a:extLst>
          </p:cNvPr>
          <p:cNvSpPr>
            <a:spLocks noGrp="1"/>
          </p:cNvSpPr>
          <p:nvPr>
            <p:ph type="dt" sz="half" idx="10"/>
          </p:nvPr>
        </p:nvSpPr>
        <p:spPr/>
        <p:txBody>
          <a:bodyPr/>
          <a:lstStyle>
            <a:lvl1pPr>
              <a:defRPr>
                <a:ea typeface="Verdana" panose="020B0604030504040204" pitchFamily="34" charset="0"/>
              </a:defRPr>
            </a:lvl1pPr>
          </a:lstStyle>
          <a:p>
            <a:fld id="{A365CE58-FD30-4FD1-A574-BB8AE10EB292}" type="datetimeFigureOut">
              <a:rPr lang="en-US" smtClean="0"/>
              <a:pPr/>
              <a:t>6/26/2026</a:t>
            </a:fld>
            <a:endParaRPr lang="en-US"/>
          </a:p>
        </p:txBody>
      </p:sp>
      <p:sp>
        <p:nvSpPr>
          <p:cNvPr id="5" name="Footer Placeholder 4">
            <a:extLst>
              <a:ext uri="{FF2B5EF4-FFF2-40B4-BE49-F238E27FC236}">
                <a16:creationId xmlns:a16="http://schemas.microsoft.com/office/drawing/2014/main" id="{78A29FC9-A9E5-9159-8154-AA187C680271}"/>
              </a:ext>
            </a:extLst>
          </p:cNvPr>
          <p:cNvSpPr>
            <a:spLocks noGrp="1"/>
          </p:cNvSpPr>
          <p:nvPr>
            <p:ph type="ftr" sz="quarter" idx="11"/>
          </p:nvPr>
        </p:nvSpPr>
        <p:spPr/>
        <p:txBody>
          <a:bodyPr/>
          <a:lstStyle>
            <a:lvl1pPr>
              <a:defRPr>
                <a:ea typeface="Verdana" panose="020B0604030504040204" pitchFamily="34" charset="0"/>
              </a:defRPr>
            </a:lvl1pPr>
          </a:lstStyle>
          <a:p>
            <a:endParaRPr lang="en-US"/>
          </a:p>
        </p:txBody>
      </p:sp>
      <p:sp>
        <p:nvSpPr>
          <p:cNvPr id="6" name="Slide Number Placeholder 5">
            <a:extLst>
              <a:ext uri="{FF2B5EF4-FFF2-40B4-BE49-F238E27FC236}">
                <a16:creationId xmlns:a16="http://schemas.microsoft.com/office/drawing/2014/main" id="{AA550241-4E6E-4D99-B033-5283AB3F81D3}"/>
              </a:ext>
            </a:extLst>
          </p:cNvPr>
          <p:cNvSpPr>
            <a:spLocks noGrp="1"/>
          </p:cNvSpPr>
          <p:nvPr>
            <p:ph type="sldNum" sz="quarter" idx="12"/>
          </p:nvPr>
        </p:nvSpPr>
        <p:spPr/>
        <p:txBody>
          <a:bodyPr/>
          <a:lstStyle>
            <a:lvl1pPr>
              <a:defRPr>
                <a:ea typeface="Verdana" panose="020B0604030504040204" pitchFamily="34" charset="0"/>
              </a:defRPr>
            </a:lvl1pPr>
          </a:lstStyle>
          <a:p>
            <a:fld id="{26A2BDB5-6D35-4663-BAA4-3947927EB32E}" type="slidenum">
              <a:rPr lang="en-US" smtClean="0"/>
              <a:pPr/>
              <a:t>‹#›</a:t>
            </a:fld>
            <a:endParaRPr lang="en-US"/>
          </a:p>
        </p:txBody>
      </p:sp>
    </p:spTree>
    <p:extLst>
      <p:ext uri="{BB962C8B-B14F-4D97-AF65-F5344CB8AC3E}">
        <p14:creationId xmlns:p14="http://schemas.microsoft.com/office/powerpoint/2010/main" val="1371642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lumn Paragraph Text">
    <p:spTree>
      <p:nvGrpSpPr>
        <p:cNvPr id="1" name=""/>
        <p:cNvGrpSpPr/>
        <p:nvPr/>
      </p:nvGrpSpPr>
      <p:grpSpPr>
        <a:xfrm>
          <a:off x="0" y="0"/>
          <a:ext cx="0" cy="0"/>
          <a:chOff x="0" y="0"/>
          <a:chExt cx="0" cy="0"/>
        </a:xfrm>
      </p:grpSpPr>
      <p:sp>
        <p:nvSpPr>
          <p:cNvPr id="2" name="Title 1"/>
          <p:cNvSpPr>
            <a:spLocks noGrp="1"/>
          </p:cNvSpPr>
          <p:nvPr>
            <p:ph type="ctrTitle"/>
          </p:nvPr>
        </p:nvSpPr>
        <p:spPr>
          <a:xfrm>
            <a:off x="838199" y="865997"/>
            <a:ext cx="10515600" cy="668859"/>
          </a:xfrm>
        </p:spPr>
        <p:txBody>
          <a:bodyPr anchor="t" anchorCtr="0">
            <a:noAutofit/>
          </a:bodyPr>
          <a:lstStyle>
            <a:lvl1pPr algn="l">
              <a:defRPr sz="4400"/>
            </a:lvl1pPr>
          </a:lstStyle>
          <a:p>
            <a:r>
              <a:rPr lang="en-US"/>
              <a:t>Click to edit Master title style</a:t>
            </a:r>
          </a:p>
        </p:txBody>
      </p:sp>
      <p:sp>
        <p:nvSpPr>
          <p:cNvPr id="3" name="Subtitle 2"/>
          <p:cNvSpPr>
            <a:spLocks noGrp="1"/>
          </p:cNvSpPr>
          <p:nvPr>
            <p:ph type="subTitle" idx="1" hasCustomPrompt="1"/>
          </p:nvPr>
        </p:nvSpPr>
        <p:spPr>
          <a:xfrm>
            <a:off x="838199" y="1901952"/>
            <a:ext cx="10515599" cy="4090051"/>
          </a:xfrm>
        </p:spPr>
        <p:txBody>
          <a:bodyPr numCol="2" spcCol="914400">
            <a:normAutofit/>
          </a:bodyPr>
          <a:lstStyle>
            <a:lvl1pPr marL="0" indent="0" algn="l">
              <a:lnSpc>
                <a:spcPct val="100000"/>
              </a:lnSpc>
              <a:spcBef>
                <a:spcPts val="0"/>
              </a:spcBef>
              <a:buNone/>
              <a:defRPr sz="1800">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a:t>
            </a:r>
          </a:p>
        </p:txBody>
      </p:sp>
      <p:sp>
        <p:nvSpPr>
          <p:cNvPr id="7" name="Text Placeholder 6">
            <a:extLst>
              <a:ext uri="{FF2B5EF4-FFF2-40B4-BE49-F238E27FC236}">
                <a16:creationId xmlns:a16="http://schemas.microsoft.com/office/drawing/2014/main" id="{648A7756-F4D2-4B4F-A354-5D90B864358A}"/>
              </a:ext>
            </a:extLst>
          </p:cNvPr>
          <p:cNvSpPr>
            <a:spLocks noGrp="1"/>
          </p:cNvSpPr>
          <p:nvPr>
            <p:ph type="body" sz="quarter" idx="13" hasCustomPrompt="1"/>
          </p:nvPr>
        </p:nvSpPr>
        <p:spPr>
          <a:xfrm>
            <a:off x="838199" y="6150904"/>
            <a:ext cx="10515600" cy="255587"/>
          </a:xfrm>
        </p:spPr>
        <p:txBody>
          <a:bodyPr>
            <a:normAutofit/>
          </a:bodyPr>
          <a:lstStyle>
            <a:lvl1pPr marL="0" indent="0">
              <a:buFontTx/>
              <a:buNone/>
              <a:defRPr sz="800" i="1"/>
            </a:lvl1pPr>
          </a:lstStyle>
          <a:p>
            <a:pPr lvl="0"/>
            <a:r>
              <a:rPr lang="en-US"/>
              <a:t>Click to edit Master footnote styles</a:t>
            </a:r>
          </a:p>
        </p:txBody>
      </p:sp>
      <p:sp>
        <p:nvSpPr>
          <p:cNvPr id="4" name="Rectangle 3">
            <a:extLst>
              <a:ext uri="{FF2B5EF4-FFF2-40B4-BE49-F238E27FC236}">
                <a16:creationId xmlns:a16="http://schemas.microsoft.com/office/drawing/2014/main" id="{D00BB9E5-6F62-BCC4-8BB4-3FC0DCBFF71D}"/>
              </a:ext>
            </a:extLst>
          </p:cNvPr>
          <p:cNvSpPr/>
          <p:nvPr/>
        </p:nvSpPr>
        <p:spPr>
          <a:xfrm>
            <a:off x="0" y="6565392"/>
            <a:ext cx="12192000" cy="29260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Tree>
    <p:extLst>
      <p:ext uri="{BB962C8B-B14F-4D97-AF65-F5344CB8AC3E}">
        <p14:creationId xmlns:p14="http://schemas.microsoft.com/office/powerpoint/2010/main" val="77228276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One Column Paragraph Text">
    <p:spTree>
      <p:nvGrpSpPr>
        <p:cNvPr id="1" name=""/>
        <p:cNvGrpSpPr/>
        <p:nvPr/>
      </p:nvGrpSpPr>
      <p:grpSpPr>
        <a:xfrm>
          <a:off x="0" y="0"/>
          <a:ext cx="0" cy="0"/>
          <a:chOff x="0" y="0"/>
          <a:chExt cx="0" cy="0"/>
        </a:xfrm>
      </p:grpSpPr>
      <p:sp>
        <p:nvSpPr>
          <p:cNvPr id="2" name="Title 1"/>
          <p:cNvSpPr>
            <a:spLocks noGrp="1"/>
          </p:cNvSpPr>
          <p:nvPr>
            <p:ph type="ctrTitle"/>
          </p:nvPr>
        </p:nvSpPr>
        <p:spPr>
          <a:xfrm>
            <a:off x="838199" y="865997"/>
            <a:ext cx="10515600" cy="668859"/>
          </a:xfrm>
        </p:spPr>
        <p:txBody>
          <a:bodyPr anchor="t" anchorCtr="0">
            <a:noAutofit/>
          </a:bodyPr>
          <a:lstStyle>
            <a:lvl1pPr algn="l">
              <a:defRPr sz="4400"/>
            </a:lvl1pPr>
          </a:lstStyle>
          <a:p>
            <a:r>
              <a:rPr lang="en-US"/>
              <a:t>Click to edit Master title style</a:t>
            </a:r>
          </a:p>
        </p:txBody>
      </p:sp>
      <p:sp>
        <p:nvSpPr>
          <p:cNvPr id="3" name="Subtitle 2"/>
          <p:cNvSpPr>
            <a:spLocks noGrp="1"/>
          </p:cNvSpPr>
          <p:nvPr>
            <p:ph type="subTitle" idx="1" hasCustomPrompt="1"/>
          </p:nvPr>
        </p:nvSpPr>
        <p:spPr>
          <a:xfrm>
            <a:off x="838199" y="1901952"/>
            <a:ext cx="10515599" cy="4090051"/>
          </a:xfrm>
        </p:spPr>
        <p:txBody>
          <a:bodyPr>
            <a:noAutofit/>
          </a:bodyPr>
          <a:lstStyle>
            <a:lvl1pPr marL="0" indent="0" algn="l">
              <a:lnSpc>
                <a:spcPct val="100000"/>
              </a:lnSpc>
              <a:spcBef>
                <a:spcPts val="0"/>
              </a:spcBef>
              <a:buNone/>
              <a:defRPr sz="1800">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text</a:t>
            </a:r>
          </a:p>
        </p:txBody>
      </p:sp>
      <p:sp>
        <p:nvSpPr>
          <p:cNvPr id="7" name="Text Placeholder 6">
            <a:extLst>
              <a:ext uri="{FF2B5EF4-FFF2-40B4-BE49-F238E27FC236}">
                <a16:creationId xmlns:a16="http://schemas.microsoft.com/office/drawing/2014/main" id="{648A7756-F4D2-4B4F-A354-5D90B864358A}"/>
              </a:ext>
            </a:extLst>
          </p:cNvPr>
          <p:cNvSpPr>
            <a:spLocks noGrp="1"/>
          </p:cNvSpPr>
          <p:nvPr>
            <p:ph type="body" sz="quarter" idx="13" hasCustomPrompt="1"/>
          </p:nvPr>
        </p:nvSpPr>
        <p:spPr>
          <a:xfrm>
            <a:off x="838199" y="6150904"/>
            <a:ext cx="10515600" cy="255587"/>
          </a:xfrm>
        </p:spPr>
        <p:txBody>
          <a:bodyPr>
            <a:normAutofit/>
          </a:bodyPr>
          <a:lstStyle>
            <a:lvl1pPr marL="0" indent="0">
              <a:buFontTx/>
              <a:buNone/>
              <a:defRPr sz="800" i="1"/>
            </a:lvl1pPr>
          </a:lstStyle>
          <a:p>
            <a:pPr lvl="0"/>
            <a:r>
              <a:rPr lang="en-US"/>
              <a:t>Click to edit Master footnote styles</a:t>
            </a:r>
          </a:p>
        </p:txBody>
      </p:sp>
      <p:sp>
        <p:nvSpPr>
          <p:cNvPr id="4" name="Rectangle 3">
            <a:extLst>
              <a:ext uri="{FF2B5EF4-FFF2-40B4-BE49-F238E27FC236}">
                <a16:creationId xmlns:a16="http://schemas.microsoft.com/office/drawing/2014/main" id="{D00BB9E5-6F62-BCC4-8BB4-3FC0DCBFF71D}"/>
              </a:ext>
            </a:extLst>
          </p:cNvPr>
          <p:cNvSpPr/>
          <p:nvPr/>
        </p:nvSpPr>
        <p:spPr>
          <a:xfrm>
            <a:off x="0" y="6565392"/>
            <a:ext cx="12192000" cy="29260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Tree>
    <p:extLst>
      <p:ext uri="{BB962C8B-B14F-4D97-AF65-F5344CB8AC3E}">
        <p14:creationId xmlns:p14="http://schemas.microsoft.com/office/powerpoint/2010/main" val="366740886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sclaimer">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38199" y="865997"/>
            <a:ext cx="10515600" cy="668859"/>
          </a:xfrm>
        </p:spPr>
        <p:txBody>
          <a:bodyPr anchor="t" anchorCtr="0">
            <a:noAutofit/>
          </a:bodyPr>
          <a:lstStyle>
            <a:lvl1pPr algn="l">
              <a:defRPr sz="4400"/>
            </a:lvl1pPr>
          </a:lstStyle>
          <a:p>
            <a:r>
              <a:rPr lang="en-US"/>
              <a:t>Disclaimer</a:t>
            </a:r>
          </a:p>
        </p:txBody>
      </p:sp>
      <p:cxnSp>
        <p:nvCxnSpPr>
          <p:cNvPr id="5" name="Straight Connector 4">
            <a:extLst>
              <a:ext uri="{FF2B5EF4-FFF2-40B4-BE49-F238E27FC236}">
                <a16:creationId xmlns:a16="http://schemas.microsoft.com/office/drawing/2014/main" id="{99377C0F-5503-3374-BF60-0801E1FD8BF4}"/>
              </a:ext>
            </a:extLst>
          </p:cNvPr>
          <p:cNvCxnSpPr/>
          <p:nvPr/>
        </p:nvCxnSpPr>
        <p:spPr>
          <a:xfrm>
            <a:off x="838199" y="1702340"/>
            <a:ext cx="3111231" cy="0"/>
          </a:xfrm>
          <a:prstGeom prst="line">
            <a:avLst/>
          </a:prstGeom>
          <a:ln/>
        </p:spPr>
        <p:style>
          <a:lnRef idx="3">
            <a:schemeClr val="accent2"/>
          </a:lnRef>
          <a:fillRef idx="0">
            <a:schemeClr val="accent2"/>
          </a:fillRef>
          <a:effectRef idx="2">
            <a:schemeClr val="accent2"/>
          </a:effectRef>
          <a:fontRef idx="minor">
            <a:schemeClr val="tx1"/>
          </a:fontRef>
        </p:style>
      </p:cxnSp>
      <p:sp>
        <p:nvSpPr>
          <p:cNvPr id="6" name="Rectangle 5">
            <a:extLst>
              <a:ext uri="{FF2B5EF4-FFF2-40B4-BE49-F238E27FC236}">
                <a16:creationId xmlns:a16="http://schemas.microsoft.com/office/drawing/2014/main" id="{A7B542BF-D93C-4D13-7AA8-2A8C4303566A}"/>
              </a:ext>
            </a:extLst>
          </p:cNvPr>
          <p:cNvSpPr/>
          <p:nvPr/>
        </p:nvSpPr>
        <p:spPr>
          <a:xfrm>
            <a:off x="0" y="6565392"/>
            <a:ext cx="12192000" cy="29260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pic>
        <p:nvPicPr>
          <p:cNvPr id="11" name="Picture 10" descr="A blue text on a black background&#10;&#10;Description automatically generated">
            <a:extLst>
              <a:ext uri="{FF2B5EF4-FFF2-40B4-BE49-F238E27FC236}">
                <a16:creationId xmlns:a16="http://schemas.microsoft.com/office/drawing/2014/main" id="{416C73D2-9707-2022-E976-0849897EB2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495" y="1942827"/>
            <a:ext cx="10887008" cy="4214594"/>
          </a:xfrm>
          <a:prstGeom prst="rect">
            <a:avLst/>
          </a:prstGeom>
        </p:spPr>
      </p:pic>
    </p:spTree>
    <p:extLst>
      <p:ext uri="{BB962C8B-B14F-4D97-AF65-F5344CB8AC3E}">
        <p14:creationId xmlns:p14="http://schemas.microsoft.com/office/powerpoint/2010/main" val="251532122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nfographic Callout and Text">
    <p:spTree>
      <p:nvGrpSpPr>
        <p:cNvPr id="1" name=""/>
        <p:cNvGrpSpPr/>
        <p:nvPr/>
      </p:nvGrpSpPr>
      <p:grpSpPr>
        <a:xfrm>
          <a:off x="0" y="0"/>
          <a:ext cx="0" cy="0"/>
          <a:chOff x="0" y="0"/>
          <a:chExt cx="0" cy="0"/>
        </a:xfrm>
      </p:grpSpPr>
      <p:sp>
        <p:nvSpPr>
          <p:cNvPr id="2" name="Title 1"/>
          <p:cNvSpPr>
            <a:spLocks noGrp="1"/>
          </p:cNvSpPr>
          <p:nvPr>
            <p:ph type="ctrTitle"/>
          </p:nvPr>
        </p:nvSpPr>
        <p:spPr>
          <a:xfrm>
            <a:off x="838200" y="777240"/>
            <a:ext cx="10515600" cy="668859"/>
          </a:xfrm>
        </p:spPr>
        <p:txBody>
          <a:bodyPr anchor="t" anchorCtr="0">
            <a:noAutofit/>
          </a:bodyPr>
          <a:lstStyle>
            <a:lvl1pPr algn="l">
              <a:defRPr sz="4400"/>
            </a:lvl1pPr>
          </a:lstStyle>
          <a:p>
            <a:r>
              <a:rPr lang="en-US"/>
              <a:t>Click to edit Master title style</a:t>
            </a:r>
          </a:p>
        </p:txBody>
      </p:sp>
      <p:sp>
        <p:nvSpPr>
          <p:cNvPr id="3" name="Subtitle 2"/>
          <p:cNvSpPr>
            <a:spLocks noGrp="1"/>
          </p:cNvSpPr>
          <p:nvPr>
            <p:ph type="subTitle" idx="1" hasCustomPrompt="1"/>
          </p:nvPr>
        </p:nvSpPr>
        <p:spPr>
          <a:xfrm>
            <a:off x="6448926" y="2407921"/>
            <a:ext cx="4904872" cy="3584082"/>
          </a:xfrm>
        </p:spPr>
        <p:txBody>
          <a:bodyPr>
            <a:noAutofit/>
          </a:bodyPr>
          <a:lstStyle>
            <a:lvl1pPr marL="0" indent="0" algn="l">
              <a:lnSpc>
                <a:spcPct val="100000"/>
              </a:lnSpc>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text</a:t>
            </a:r>
          </a:p>
        </p:txBody>
      </p:sp>
      <p:sp>
        <p:nvSpPr>
          <p:cNvPr id="4" name="Rounded Rectangle 3">
            <a:extLst>
              <a:ext uri="{FF2B5EF4-FFF2-40B4-BE49-F238E27FC236}">
                <a16:creationId xmlns:a16="http://schemas.microsoft.com/office/drawing/2014/main" id="{A53CD0CB-70A0-894B-94F3-F531FC3576BE}"/>
              </a:ext>
            </a:extLst>
          </p:cNvPr>
          <p:cNvSpPr/>
          <p:nvPr/>
        </p:nvSpPr>
        <p:spPr>
          <a:xfrm>
            <a:off x="838200" y="2229853"/>
            <a:ext cx="5257800" cy="4026568"/>
          </a:xfrm>
          <a:prstGeom prst="roundRect">
            <a:avLst>
              <a:gd name="adj" fmla="val 591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Verdana" panose="020B0604030504040204" pitchFamily="34" charset="0"/>
              <a:ea typeface="Verdana" panose="020B0604030504040204" pitchFamily="34" charset="0"/>
            </a:endParaRPr>
          </a:p>
        </p:txBody>
      </p:sp>
      <p:sp>
        <p:nvSpPr>
          <p:cNvPr id="9" name="Text Placeholder 8">
            <a:extLst>
              <a:ext uri="{FF2B5EF4-FFF2-40B4-BE49-F238E27FC236}">
                <a16:creationId xmlns:a16="http://schemas.microsoft.com/office/drawing/2014/main" id="{C4FC4FED-3196-DE4F-9161-9E3D87525D6F}"/>
              </a:ext>
            </a:extLst>
          </p:cNvPr>
          <p:cNvSpPr>
            <a:spLocks noGrp="1"/>
          </p:cNvSpPr>
          <p:nvPr>
            <p:ph type="body" sz="quarter" idx="13" hasCustomPrompt="1"/>
          </p:nvPr>
        </p:nvSpPr>
        <p:spPr>
          <a:xfrm>
            <a:off x="1293269" y="2839126"/>
            <a:ext cx="4347662" cy="589874"/>
          </a:xfrm>
        </p:spPr>
        <p:txBody>
          <a:bodyPr>
            <a:noAutofit/>
          </a:bodyPr>
          <a:lstStyle>
            <a:lvl1pPr marL="0" indent="0">
              <a:buFontTx/>
              <a:buNone/>
              <a:defRPr sz="3200" b="0" i="0">
                <a:solidFill>
                  <a:srgbClr val="FFFFFF"/>
                </a:solidFill>
                <a:latin typeface="Verdana" panose="020B0604030504040204" pitchFamily="34" charset="0"/>
                <a:ea typeface="Verdana" panose="020B0604030504040204" pitchFamily="34"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text</a:t>
            </a:r>
          </a:p>
        </p:txBody>
      </p:sp>
      <p:sp>
        <p:nvSpPr>
          <p:cNvPr id="12" name="Text Placeholder 8">
            <a:extLst>
              <a:ext uri="{FF2B5EF4-FFF2-40B4-BE49-F238E27FC236}">
                <a16:creationId xmlns:a16="http://schemas.microsoft.com/office/drawing/2014/main" id="{EA14D114-8E15-594F-87EE-3581895A4109}"/>
              </a:ext>
            </a:extLst>
          </p:cNvPr>
          <p:cNvSpPr>
            <a:spLocks noGrp="1"/>
          </p:cNvSpPr>
          <p:nvPr>
            <p:ph type="body" sz="quarter" idx="14" hasCustomPrompt="1"/>
          </p:nvPr>
        </p:nvSpPr>
        <p:spPr>
          <a:xfrm>
            <a:off x="1293269" y="4475747"/>
            <a:ext cx="4347662" cy="589874"/>
          </a:xfrm>
        </p:spPr>
        <p:txBody>
          <a:bodyPr>
            <a:noAutofit/>
          </a:bodyPr>
          <a:lstStyle>
            <a:lvl1pPr marL="0" indent="0">
              <a:buFontTx/>
              <a:buNone/>
              <a:defRPr sz="3200" b="0" i="0">
                <a:solidFill>
                  <a:srgbClr val="FFFFFF"/>
                </a:solidFill>
                <a:latin typeface="Verdana" panose="020B0604030504040204" pitchFamily="34"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text</a:t>
            </a:r>
          </a:p>
        </p:txBody>
      </p:sp>
      <p:sp>
        <p:nvSpPr>
          <p:cNvPr id="15" name="Text Placeholder 8">
            <a:extLst>
              <a:ext uri="{FF2B5EF4-FFF2-40B4-BE49-F238E27FC236}">
                <a16:creationId xmlns:a16="http://schemas.microsoft.com/office/drawing/2014/main" id="{058A2847-F016-2248-89DE-1F627BE7E7AF}"/>
              </a:ext>
            </a:extLst>
          </p:cNvPr>
          <p:cNvSpPr>
            <a:spLocks noGrp="1"/>
          </p:cNvSpPr>
          <p:nvPr>
            <p:ph type="body" sz="quarter" idx="15" hasCustomPrompt="1"/>
          </p:nvPr>
        </p:nvSpPr>
        <p:spPr>
          <a:xfrm>
            <a:off x="1293269" y="3443324"/>
            <a:ext cx="4347662" cy="589874"/>
          </a:xfrm>
        </p:spPr>
        <p:txBody>
          <a:bodyPr>
            <a:noAutofit/>
          </a:bodyPr>
          <a:lstStyle>
            <a:lvl1pPr marL="0" indent="0">
              <a:buFontTx/>
              <a:buNone/>
              <a:defRPr sz="1800" b="0" i="0">
                <a:solidFill>
                  <a:srgbClr val="FFFFFF"/>
                </a:solidFill>
                <a:latin typeface="Verdana" panose="020B0604030504040204" pitchFamily="34" charset="0"/>
                <a:ea typeface="Verdana" panose="020B0604030504040204" pitchFamily="34"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text</a:t>
            </a:r>
          </a:p>
        </p:txBody>
      </p:sp>
      <p:sp>
        <p:nvSpPr>
          <p:cNvPr id="16" name="Text Placeholder 8">
            <a:extLst>
              <a:ext uri="{FF2B5EF4-FFF2-40B4-BE49-F238E27FC236}">
                <a16:creationId xmlns:a16="http://schemas.microsoft.com/office/drawing/2014/main" id="{B1D8F495-F525-2543-A6E6-162AC7AE28DD}"/>
              </a:ext>
            </a:extLst>
          </p:cNvPr>
          <p:cNvSpPr>
            <a:spLocks noGrp="1"/>
          </p:cNvSpPr>
          <p:nvPr>
            <p:ph type="body" sz="quarter" idx="16" hasCustomPrompt="1"/>
          </p:nvPr>
        </p:nvSpPr>
        <p:spPr>
          <a:xfrm>
            <a:off x="1293269" y="5065908"/>
            <a:ext cx="4347662" cy="589874"/>
          </a:xfrm>
        </p:spPr>
        <p:txBody>
          <a:bodyPr>
            <a:noAutofit/>
          </a:bodyPr>
          <a:lstStyle>
            <a:lvl1pPr marL="0" indent="0">
              <a:buFontTx/>
              <a:buNone/>
              <a:defRPr sz="1800" b="0" i="0">
                <a:solidFill>
                  <a:srgbClr val="FFFFFF"/>
                </a:solidFill>
                <a:latin typeface="Verdana" panose="020B0604030504040204" pitchFamily="34" charset="0"/>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text</a:t>
            </a:r>
          </a:p>
        </p:txBody>
      </p:sp>
      <p:sp>
        <p:nvSpPr>
          <p:cNvPr id="13" name="Text Placeholder 6">
            <a:extLst>
              <a:ext uri="{FF2B5EF4-FFF2-40B4-BE49-F238E27FC236}">
                <a16:creationId xmlns:a16="http://schemas.microsoft.com/office/drawing/2014/main" id="{DB072436-56AB-B548-8ABA-E541334E34AA}"/>
              </a:ext>
            </a:extLst>
          </p:cNvPr>
          <p:cNvSpPr>
            <a:spLocks noGrp="1"/>
          </p:cNvSpPr>
          <p:nvPr>
            <p:ph type="body" sz="quarter" idx="17" hasCustomPrompt="1"/>
          </p:nvPr>
        </p:nvSpPr>
        <p:spPr>
          <a:xfrm>
            <a:off x="838200" y="6291263"/>
            <a:ext cx="10515600" cy="255587"/>
          </a:xfrm>
        </p:spPr>
        <p:txBody>
          <a:bodyPr>
            <a:normAutofit/>
          </a:bodyPr>
          <a:lstStyle>
            <a:lvl1pPr marL="0" indent="0">
              <a:buFontTx/>
              <a:buNone/>
              <a:defRPr sz="800" i="1"/>
            </a:lvl1pPr>
          </a:lstStyle>
          <a:p>
            <a:pPr lvl="0"/>
            <a:r>
              <a:rPr lang="en-US"/>
              <a:t>Click to edit Master footnote styles</a:t>
            </a:r>
          </a:p>
        </p:txBody>
      </p:sp>
    </p:spTree>
    <p:extLst>
      <p:ext uri="{BB962C8B-B14F-4D97-AF65-F5344CB8AC3E}">
        <p14:creationId xmlns:p14="http://schemas.microsoft.com/office/powerpoint/2010/main" val="318094832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lumn Text">
    <p:spTree>
      <p:nvGrpSpPr>
        <p:cNvPr id="1" name=""/>
        <p:cNvGrpSpPr/>
        <p:nvPr/>
      </p:nvGrpSpPr>
      <p:grpSpPr>
        <a:xfrm>
          <a:off x="0" y="0"/>
          <a:ext cx="0" cy="0"/>
          <a:chOff x="0" y="0"/>
          <a:chExt cx="0" cy="0"/>
        </a:xfrm>
      </p:grpSpPr>
      <p:sp>
        <p:nvSpPr>
          <p:cNvPr id="2" name="Title 1"/>
          <p:cNvSpPr>
            <a:spLocks noGrp="1"/>
          </p:cNvSpPr>
          <p:nvPr>
            <p:ph type="ctrTitle"/>
          </p:nvPr>
        </p:nvSpPr>
        <p:spPr>
          <a:xfrm>
            <a:off x="838199" y="747657"/>
            <a:ext cx="10515600" cy="668859"/>
          </a:xfrm>
        </p:spPr>
        <p:txBody>
          <a:bodyPr anchor="t" anchorCtr="0">
            <a:noAutofit/>
          </a:bodyPr>
          <a:lstStyle>
            <a:lvl1pPr algn="l">
              <a:defRPr sz="4400"/>
            </a:lvl1pPr>
          </a:lstStyle>
          <a:p>
            <a:r>
              <a:rPr lang="en-US"/>
              <a:t>Click to edit Master title style</a:t>
            </a:r>
          </a:p>
        </p:txBody>
      </p:sp>
      <p:sp>
        <p:nvSpPr>
          <p:cNvPr id="3" name="Subtitle 2"/>
          <p:cNvSpPr>
            <a:spLocks noGrp="1" noChangeAspect="1"/>
          </p:cNvSpPr>
          <p:nvPr>
            <p:ph type="subTitle" idx="1" hasCustomPrompt="1"/>
          </p:nvPr>
        </p:nvSpPr>
        <p:spPr>
          <a:xfrm>
            <a:off x="838199" y="1865376"/>
            <a:ext cx="10515599" cy="4244967"/>
          </a:xfrm>
        </p:spPr>
        <p:txBody>
          <a:bodyPr wrap="square" lIns="91440" tIns="0" bIns="0" numCol="2" spcCol="91440">
            <a:noAutofit/>
          </a:bodyPr>
          <a:lstStyle>
            <a:lvl1pPr marL="0" marR="0" indent="0" algn="l" defTabSz="914400" rtl="0" eaLnBrk="1" fontAlgn="auto" latinLnBrk="0" hangingPunct="1">
              <a:lnSpc>
                <a:spcPct val="100000"/>
              </a:lnSpc>
              <a:spcBef>
                <a:spcPts val="0"/>
              </a:spcBef>
              <a:spcAft>
                <a:spcPct val="0"/>
              </a:spcAft>
              <a:buClr>
                <a:schemeClr val="tx1"/>
              </a:buClr>
              <a:buSzTx/>
              <a:buFont typeface="Arial" panose="020B0604020202020204" pitchFamily="34" charset="0"/>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r>
              <a:rPr lang="en-US"/>
              <a:t>Click to edit text. Click to edit text. </a:t>
            </a:r>
          </a:p>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r>
              <a:rPr lang="en-US"/>
              <a:t>Click to edit text. Click to edit text. </a:t>
            </a:r>
          </a:p>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r>
              <a:rPr lang="en-US"/>
              <a:t>Click to edit text. Click to edit text. </a:t>
            </a:r>
          </a:p>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r>
              <a:rPr lang="en-US"/>
              <a:t>Click to edit text. Click to edit text. </a:t>
            </a:r>
          </a:p>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r>
              <a:rPr lang="en-US"/>
              <a:t>Click to edit text. Click to edit text. </a:t>
            </a:r>
          </a:p>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r>
              <a:rPr lang="en-US"/>
              <a:t>Click to edit text. Click to edit text. </a:t>
            </a:r>
          </a:p>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r>
              <a:rPr lang="en-US"/>
              <a:t>Click to edit text. Click to edit text. </a:t>
            </a:r>
          </a:p>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r>
              <a:rPr lang="en-US"/>
              <a:t>Click to edit text. Click to edit text. </a:t>
            </a:r>
          </a:p>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r>
              <a:rPr lang="en-US"/>
              <a:t>Click to edit text. Click to edit text. </a:t>
            </a:r>
          </a:p>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r>
              <a:rPr lang="en-US"/>
              <a:t>Click to edit text. Click to edit text. </a:t>
            </a:r>
          </a:p>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r>
              <a:rPr lang="en-US"/>
              <a:t>Click to edit text. Click to edit text. </a:t>
            </a:r>
          </a:p>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r>
              <a:rPr lang="en-US"/>
              <a:t>Click to edit text. Click to edit text. </a:t>
            </a:r>
          </a:p>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r>
              <a:rPr lang="en-US"/>
              <a:t>Click to edit text. Click to edit text. </a:t>
            </a:r>
          </a:p>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r>
              <a:rPr lang="en-US"/>
              <a:t>Click to edit text. Click to edit text. </a:t>
            </a:r>
          </a:p>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r>
              <a:rPr lang="en-US"/>
              <a:t>Click to edit text. Click to edit text. </a:t>
            </a:r>
          </a:p>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r>
              <a:rPr lang="en-US"/>
              <a:t>Click to edit text. Click to edit text. </a:t>
            </a:r>
          </a:p>
          <a:p>
            <a:pPr marL="0" marR="0" lvl="0" indent="0" algn="l" defTabSz="914400" rtl="0" eaLnBrk="1" fontAlgn="auto" latinLnBrk="0" hangingPunct="1">
              <a:lnSpc>
                <a:spcPts val="2100"/>
              </a:lnSpc>
              <a:spcBef>
                <a:spcPts val="1000"/>
              </a:spcBef>
              <a:spcAft>
                <a:spcPct val="0"/>
              </a:spcAft>
              <a:buClr>
                <a:schemeClr val="tx1"/>
              </a:buClr>
              <a:buSzTx/>
              <a:buFont typeface="Arial" panose="020B0604020202020204" pitchFamily="34" charset="0"/>
              <a:buNone/>
              <a:defRPr/>
            </a:pPr>
            <a:endParaRPr lang="en-US"/>
          </a:p>
          <a:p>
            <a:endParaRPr lang="en-US"/>
          </a:p>
        </p:txBody>
      </p:sp>
      <p:sp>
        <p:nvSpPr>
          <p:cNvPr id="9" name="Text Placeholder 6">
            <a:extLst>
              <a:ext uri="{FF2B5EF4-FFF2-40B4-BE49-F238E27FC236}">
                <a16:creationId xmlns:a16="http://schemas.microsoft.com/office/drawing/2014/main" id="{99ED4A71-C085-9640-87BF-4B857A65DADB}"/>
              </a:ext>
            </a:extLst>
          </p:cNvPr>
          <p:cNvSpPr>
            <a:spLocks noGrp="1"/>
          </p:cNvSpPr>
          <p:nvPr>
            <p:ph type="body" sz="quarter" idx="13" hasCustomPrompt="1"/>
          </p:nvPr>
        </p:nvSpPr>
        <p:spPr>
          <a:xfrm>
            <a:off x="838200" y="6291263"/>
            <a:ext cx="10515600" cy="255587"/>
          </a:xfrm>
        </p:spPr>
        <p:txBody>
          <a:bodyPr>
            <a:normAutofit/>
          </a:bodyPr>
          <a:lstStyle>
            <a:lvl1pPr marL="0" indent="0">
              <a:buFontTx/>
              <a:buNone/>
              <a:defRPr sz="800" i="1"/>
            </a:lvl1pPr>
          </a:lstStyle>
          <a:p>
            <a:pPr lvl="0"/>
            <a:r>
              <a:rPr lang="en-US"/>
              <a:t>Click to edit Master footnote styles</a:t>
            </a:r>
          </a:p>
        </p:txBody>
      </p:sp>
      <p:sp>
        <p:nvSpPr>
          <p:cNvPr id="4" name="Rectangle 3">
            <a:extLst>
              <a:ext uri="{FF2B5EF4-FFF2-40B4-BE49-F238E27FC236}">
                <a16:creationId xmlns:a16="http://schemas.microsoft.com/office/drawing/2014/main" id="{7AA13757-E5CD-F3FF-CFD2-2A7D5BDF0E4D}"/>
              </a:ext>
            </a:extLst>
          </p:cNvPr>
          <p:cNvSpPr/>
          <p:nvPr/>
        </p:nvSpPr>
        <p:spPr>
          <a:xfrm>
            <a:off x="0" y="6565392"/>
            <a:ext cx="12192000" cy="29260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Tree>
    <p:extLst>
      <p:ext uri="{BB962C8B-B14F-4D97-AF65-F5344CB8AC3E}">
        <p14:creationId xmlns:p14="http://schemas.microsoft.com/office/powerpoint/2010/main" val="318412273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Photo Sidebar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41250" y="1261872"/>
            <a:ext cx="6297487" cy="657681"/>
          </a:xfrm>
        </p:spPr>
        <p:txBody>
          <a:bodyPr anchor="t" anchorCtr="0">
            <a:noAutofit/>
          </a:bodyPr>
          <a:lstStyle>
            <a:lvl1pPr>
              <a:defRPr sz="4400"/>
            </a:lvl1pPr>
          </a:lstStyle>
          <a:p>
            <a:r>
              <a:rPr lang="en-US"/>
              <a:t>Click to edit master text</a:t>
            </a:r>
          </a:p>
        </p:txBody>
      </p:sp>
      <p:sp>
        <p:nvSpPr>
          <p:cNvPr id="7" name="Subtitle 2">
            <a:extLst>
              <a:ext uri="{FF2B5EF4-FFF2-40B4-BE49-F238E27FC236}">
                <a16:creationId xmlns:a16="http://schemas.microsoft.com/office/drawing/2014/main" id="{5501354B-B359-5C4B-B1BA-F34054488828}"/>
              </a:ext>
            </a:extLst>
          </p:cNvPr>
          <p:cNvSpPr>
            <a:spLocks noGrp="1"/>
          </p:cNvSpPr>
          <p:nvPr>
            <p:ph type="subTitle" idx="1" hasCustomPrompt="1"/>
          </p:nvPr>
        </p:nvSpPr>
        <p:spPr>
          <a:xfrm>
            <a:off x="838200" y="2306321"/>
            <a:ext cx="5787189" cy="3837796"/>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text style</a:t>
            </a:r>
          </a:p>
        </p:txBody>
      </p:sp>
      <p:sp>
        <p:nvSpPr>
          <p:cNvPr id="3" name="Rectangle 2">
            <a:extLst>
              <a:ext uri="{FF2B5EF4-FFF2-40B4-BE49-F238E27FC236}">
                <a16:creationId xmlns:a16="http://schemas.microsoft.com/office/drawing/2014/main" id="{9CF47DC8-836F-6642-94F3-9CB2ACADFA57}"/>
              </a:ext>
            </a:extLst>
          </p:cNvPr>
          <p:cNvSpPr/>
          <p:nvPr/>
        </p:nvSpPr>
        <p:spPr>
          <a:xfrm>
            <a:off x="8077200" y="613775"/>
            <a:ext cx="4114800" cy="62442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
        <p:nvSpPr>
          <p:cNvPr id="11" name="Picture Placeholder 10">
            <a:extLst>
              <a:ext uri="{FF2B5EF4-FFF2-40B4-BE49-F238E27FC236}">
                <a16:creationId xmlns:a16="http://schemas.microsoft.com/office/drawing/2014/main" id="{608C128D-74F4-C74F-8A0C-40E36C959883}"/>
              </a:ext>
            </a:extLst>
          </p:cNvPr>
          <p:cNvSpPr>
            <a:spLocks noGrp="1"/>
          </p:cNvSpPr>
          <p:nvPr>
            <p:ph type="pic" sz="quarter" idx="13"/>
          </p:nvPr>
        </p:nvSpPr>
        <p:spPr>
          <a:xfrm>
            <a:off x="7351921" y="1261871"/>
            <a:ext cx="3930650" cy="2286000"/>
          </a:xfrm>
          <a:solidFill>
            <a:srgbClr val="FFFFFF"/>
          </a:solidFill>
        </p:spPr>
        <p:txBody>
          <a:bodyPr/>
          <a:lstStyle>
            <a:lvl1pPr marL="0" indent="0" algn="ctr">
              <a:buFontTx/>
              <a:buNone/>
              <a:defRPr/>
            </a:lvl1pPr>
          </a:lstStyle>
          <a:p>
            <a:r>
              <a:rPr lang="en-US"/>
              <a:t>Click icon to add picture</a:t>
            </a:r>
          </a:p>
        </p:txBody>
      </p:sp>
      <p:sp>
        <p:nvSpPr>
          <p:cNvPr id="13" name="Picture Placeholder 10">
            <a:extLst>
              <a:ext uri="{FF2B5EF4-FFF2-40B4-BE49-F238E27FC236}">
                <a16:creationId xmlns:a16="http://schemas.microsoft.com/office/drawing/2014/main" id="{E2D93337-5949-5140-BD8B-25D41B777AF5}"/>
              </a:ext>
            </a:extLst>
          </p:cNvPr>
          <p:cNvSpPr>
            <a:spLocks noGrp="1"/>
          </p:cNvSpPr>
          <p:nvPr>
            <p:ph type="pic" sz="quarter" idx="14"/>
          </p:nvPr>
        </p:nvSpPr>
        <p:spPr>
          <a:xfrm>
            <a:off x="7350668" y="3958225"/>
            <a:ext cx="3930650" cy="2286000"/>
          </a:xfrm>
          <a:solidFill>
            <a:srgbClr val="FFFFFF"/>
          </a:solidFill>
        </p:spPr>
        <p:txBody>
          <a:bodyPr/>
          <a:lstStyle>
            <a:lvl1pPr marL="0" indent="0" algn="ctr">
              <a:buFontTx/>
              <a:buNone/>
              <a:defRPr/>
            </a:lvl1pPr>
          </a:lstStyle>
          <a:p>
            <a:r>
              <a:rPr lang="en-US"/>
              <a:t>Click icon to add picture</a:t>
            </a:r>
          </a:p>
        </p:txBody>
      </p:sp>
      <p:sp>
        <p:nvSpPr>
          <p:cNvPr id="14" name="Text Placeholder 6">
            <a:extLst>
              <a:ext uri="{FF2B5EF4-FFF2-40B4-BE49-F238E27FC236}">
                <a16:creationId xmlns:a16="http://schemas.microsoft.com/office/drawing/2014/main" id="{617BB095-467A-C84E-A1B3-25FA5BC541DD}"/>
              </a:ext>
            </a:extLst>
          </p:cNvPr>
          <p:cNvSpPr>
            <a:spLocks noGrp="1"/>
          </p:cNvSpPr>
          <p:nvPr>
            <p:ph type="body" sz="quarter" idx="15" hasCustomPrompt="1"/>
          </p:nvPr>
        </p:nvSpPr>
        <p:spPr>
          <a:xfrm>
            <a:off x="838200" y="6244225"/>
            <a:ext cx="5787189" cy="302625"/>
          </a:xfrm>
        </p:spPr>
        <p:txBody>
          <a:bodyPr>
            <a:normAutofit/>
          </a:bodyPr>
          <a:lstStyle>
            <a:lvl1pPr marL="0" indent="0">
              <a:buFontTx/>
              <a:buNone/>
              <a:defRPr sz="800" i="1"/>
            </a:lvl1pPr>
          </a:lstStyle>
          <a:p>
            <a:pPr lvl="0"/>
            <a:r>
              <a:rPr lang="en-US"/>
              <a:t>Click to edit Master footnote styles</a:t>
            </a:r>
          </a:p>
        </p:txBody>
      </p:sp>
    </p:spTree>
    <p:extLst>
      <p:ext uri="{BB962C8B-B14F-4D97-AF65-F5344CB8AC3E}">
        <p14:creationId xmlns:p14="http://schemas.microsoft.com/office/powerpoint/2010/main" val="351792173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Photo, Icons, Captions">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36FAED6B-C7FA-E74A-919F-61014B8E7DE8}"/>
              </a:ext>
            </a:extLst>
          </p:cNvPr>
          <p:cNvSpPr>
            <a:spLocks noGrp="1"/>
          </p:cNvSpPr>
          <p:nvPr>
            <p:ph type="subTitle" idx="1" hasCustomPrompt="1"/>
          </p:nvPr>
        </p:nvSpPr>
        <p:spPr>
          <a:xfrm>
            <a:off x="6164060" y="2283921"/>
            <a:ext cx="5161166" cy="810453"/>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text style</a:t>
            </a:r>
          </a:p>
        </p:txBody>
      </p:sp>
      <p:sp>
        <p:nvSpPr>
          <p:cNvPr id="12" name="Title 1">
            <a:extLst>
              <a:ext uri="{FF2B5EF4-FFF2-40B4-BE49-F238E27FC236}">
                <a16:creationId xmlns:a16="http://schemas.microsoft.com/office/drawing/2014/main" id="{8D2B3BBA-4801-D247-A7F4-75FAF9EA395F}"/>
              </a:ext>
            </a:extLst>
          </p:cNvPr>
          <p:cNvSpPr>
            <a:spLocks noGrp="1"/>
          </p:cNvSpPr>
          <p:nvPr>
            <p:ph type="title" hasCustomPrompt="1"/>
          </p:nvPr>
        </p:nvSpPr>
        <p:spPr>
          <a:xfrm>
            <a:off x="457820" y="868680"/>
            <a:ext cx="10895980" cy="657681"/>
          </a:xfrm>
        </p:spPr>
        <p:txBody>
          <a:bodyPr anchor="t" anchorCtr="0">
            <a:noAutofit/>
          </a:bodyPr>
          <a:lstStyle>
            <a:lvl1pPr algn="ctr">
              <a:defRPr sz="4400"/>
            </a:lvl1pPr>
          </a:lstStyle>
          <a:p>
            <a:r>
              <a:rPr lang="en-US"/>
              <a:t>Click to edit title style</a:t>
            </a:r>
          </a:p>
        </p:txBody>
      </p:sp>
      <p:sp>
        <p:nvSpPr>
          <p:cNvPr id="7" name="Picture Placeholder 6">
            <a:extLst>
              <a:ext uri="{FF2B5EF4-FFF2-40B4-BE49-F238E27FC236}">
                <a16:creationId xmlns:a16="http://schemas.microsoft.com/office/drawing/2014/main" id="{3F66A0BD-4525-C442-BFED-C1335E7E3E54}"/>
              </a:ext>
            </a:extLst>
          </p:cNvPr>
          <p:cNvSpPr>
            <a:spLocks noGrp="1"/>
          </p:cNvSpPr>
          <p:nvPr>
            <p:ph type="pic" sz="quarter" idx="12"/>
          </p:nvPr>
        </p:nvSpPr>
        <p:spPr>
          <a:xfrm>
            <a:off x="457821" y="2081720"/>
            <a:ext cx="4114180" cy="4297024"/>
          </a:xfrm>
          <a:solidFill>
            <a:srgbClr val="FFFFFF"/>
          </a:solidFill>
        </p:spPr>
        <p:txBody>
          <a:bodyPr/>
          <a:lstStyle>
            <a:lvl1pPr marL="0" indent="0" algn="ctr">
              <a:buFontTx/>
              <a:buNone/>
              <a:defRPr/>
            </a:lvl1pPr>
          </a:lstStyle>
          <a:p>
            <a:r>
              <a:rPr lang="en-US"/>
              <a:t>Click icon to add picture</a:t>
            </a:r>
          </a:p>
        </p:txBody>
      </p:sp>
      <p:sp>
        <p:nvSpPr>
          <p:cNvPr id="2" name="Oval 1">
            <a:extLst>
              <a:ext uri="{FF2B5EF4-FFF2-40B4-BE49-F238E27FC236}">
                <a16:creationId xmlns:a16="http://schemas.microsoft.com/office/drawing/2014/main" id="{7B581A29-A5EF-C842-B954-26B798023BDC}"/>
              </a:ext>
            </a:extLst>
          </p:cNvPr>
          <p:cNvSpPr/>
          <p:nvPr/>
        </p:nvSpPr>
        <p:spPr>
          <a:xfrm>
            <a:off x="4836752" y="2116832"/>
            <a:ext cx="1054769" cy="105476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
        <p:nvSpPr>
          <p:cNvPr id="13" name="Oval 12">
            <a:extLst>
              <a:ext uri="{FF2B5EF4-FFF2-40B4-BE49-F238E27FC236}">
                <a16:creationId xmlns:a16="http://schemas.microsoft.com/office/drawing/2014/main" id="{E1B667AB-11D0-6F4C-B60F-9888E85DF899}"/>
              </a:ext>
            </a:extLst>
          </p:cNvPr>
          <p:cNvSpPr/>
          <p:nvPr/>
        </p:nvSpPr>
        <p:spPr>
          <a:xfrm>
            <a:off x="4851041" y="3650628"/>
            <a:ext cx="1054769" cy="105476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
        <p:nvSpPr>
          <p:cNvPr id="14" name="Oval 13">
            <a:extLst>
              <a:ext uri="{FF2B5EF4-FFF2-40B4-BE49-F238E27FC236}">
                <a16:creationId xmlns:a16="http://schemas.microsoft.com/office/drawing/2014/main" id="{65763D52-407B-3143-AACB-0B5BFA6F68F9}"/>
              </a:ext>
            </a:extLst>
          </p:cNvPr>
          <p:cNvSpPr/>
          <p:nvPr/>
        </p:nvSpPr>
        <p:spPr>
          <a:xfrm>
            <a:off x="4842170" y="5175504"/>
            <a:ext cx="1054769" cy="105476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
        <p:nvSpPr>
          <p:cNvPr id="15" name="Text Placeholder 14">
            <a:extLst>
              <a:ext uri="{FF2B5EF4-FFF2-40B4-BE49-F238E27FC236}">
                <a16:creationId xmlns:a16="http://schemas.microsoft.com/office/drawing/2014/main" id="{A1A22550-D6B4-D84D-B840-768A384926BC}"/>
              </a:ext>
            </a:extLst>
          </p:cNvPr>
          <p:cNvSpPr>
            <a:spLocks noGrp="1"/>
          </p:cNvSpPr>
          <p:nvPr>
            <p:ph type="body" sz="quarter" idx="13"/>
          </p:nvPr>
        </p:nvSpPr>
        <p:spPr>
          <a:xfrm>
            <a:off x="6184850" y="3822196"/>
            <a:ext cx="5186692" cy="768350"/>
          </a:xfrm>
        </p:spPr>
        <p:txBody>
          <a:bodyPr/>
          <a:lstStyle>
            <a:lvl1pPr marL="0" indent="0">
              <a:buFontTx/>
              <a:buNone/>
              <a:defRPr/>
            </a:lvl1pPr>
            <a:lvl2pPr marL="457200" indent="0">
              <a:buNone/>
              <a:defRPr/>
            </a:lvl2pPr>
          </a:lstStyle>
          <a:p>
            <a:pPr lvl="0"/>
            <a:r>
              <a:rPr lang="en-US"/>
              <a:t>Click to edit Master text styles</a:t>
            </a:r>
          </a:p>
        </p:txBody>
      </p:sp>
      <p:sp>
        <p:nvSpPr>
          <p:cNvPr id="17" name="Text Placeholder 16">
            <a:extLst>
              <a:ext uri="{FF2B5EF4-FFF2-40B4-BE49-F238E27FC236}">
                <a16:creationId xmlns:a16="http://schemas.microsoft.com/office/drawing/2014/main" id="{E1ABEBEF-F147-5346-9B31-2BCB6C323977}"/>
              </a:ext>
            </a:extLst>
          </p:cNvPr>
          <p:cNvSpPr>
            <a:spLocks noGrp="1"/>
          </p:cNvSpPr>
          <p:nvPr>
            <p:ph type="body" sz="quarter" idx="14"/>
          </p:nvPr>
        </p:nvSpPr>
        <p:spPr>
          <a:xfrm>
            <a:off x="6164059" y="5350102"/>
            <a:ext cx="5161165" cy="787400"/>
          </a:xfrm>
        </p:spPr>
        <p:txBody>
          <a:bodyPr/>
          <a:lstStyle>
            <a:lvl1pPr marL="0" indent="0">
              <a:buFontTx/>
              <a:buNone/>
              <a:defRPr/>
            </a:lvl1pPr>
            <a:lvl2pPr marL="457200" indent="0">
              <a:buNone/>
              <a:defRPr/>
            </a:lvl2pPr>
          </a:lstStyle>
          <a:p>
            <a:pPr lvl="0"/>
            <a:r>
              <a:rPr lang="en-US"/>
              <a:t>Click to edit Master text styles</a:t>
            </a:r>
          </a:p>
        </p:txBody>
      </p:sp>
      <p:sp>
        <p:nvSpPr>
          <p:cNvPr id="3" name="Rectangle 2">
            <a:extLst>
              <a:ext uri="{FF2B5EF4-FFF2-40B4-BE49-F238E27FC236}">
                <a16:creationId xmlns:a16="http://schemas.microsoft.com/office/drawing/2014/main" id="{18538B81-9DB4-DB28-86E1-1714171E67AF}"/>
              </a:ext>
            </a:extLst>
          </p:cNvPr>
          <p:cNvSpPr/>
          <p:nvPr/>
        </p:nvSpPr>
        <p:spPr>
          <a:xfrm>
            <a:off x="0" y="6565392"/>
            <a:ext cx="12192000" cy="29260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ea typeface="Verdana" panose="020B0604030504040204" pitchFamily="34" charset="0"/>
            </a:endParaRPr>
          </a:p>
        </p:txBody>
      </p:sp>
    </p:spTree>
    <p:extLst>
      <p:ext uri="{BB962C8B-B14F-4D97-AF65-F5344CB8AC3E}">
        <p14:creationId xmlns:p14="http://schemas.microsoft.com/office/powerpoint/2010/main" val="94356014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582461"/>
            <a:ext cx="10515600" cy="1018671"/>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838200" y="1792224"/>
            <a:ext cx="10515600" cy="448331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03393683"/>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5" r:id="rId20"/>
    <p:sldLayoutId id="2147483736" r:id="rId21"/>
    <p:sldLayoutId id="2147483737" r:id="rId22"/>
  </p:sldLayoutIdLst>
  <p:transition/>
  <p:txStyles>
    <p:titleStyle>
      <a:lvl1pPr algn="l" defTabSz="914400" rtl="0" eaLnBrk="1" latinLnBrk="0" hangingPunct="1">
        <a:lnSpc>
          <a:spcPct val="90000"/>
        </a:lnSpc>
        <a:spcBef>
          <a:spcPct val="0"/>
        </a:spcBef>
        <a:buNone/>
        <a:defRPr sz="4400" b="1" i="0" kern="1200">
          <a:solidFill>
            <a:schemeClr val="tx2"/>
          </a:solidFill>
          <a:latin typeface="Times New Roman" panose="02020603050405020304" pitchFamily="18" charset="0"/>
          <a:ea typeface="Verdana" panose="020B0604030504040204" pitchFamily="34" charset="0"/>
          <a:cs typeface="Times New Roman" panose="02020603050405020304" pitchFamily="18" charset="0"/>
        </a:defRPr>
      </a:lvl1pPr>
    </p:titleStyle>
    <p:bodyStyle>
      <a:lvl1pPr marL="228600" indent="-228600" algn="l" defTabSz="914400" rtl="0" eaLnBrk="1" latinLnBrk="0" hangingPunct="1">
        <a:lnSpc>
          <a:spcPct val="100000"/>
        </a:lnSpc>
        <a:spcBef>
          <a:spcPts val="0"/>
        </a:spcBef>
        <a:buClr>
          <a:schemeClr val="tx1"/>
        </a:buClr>
        <a:buFont typeface="Arial" panose="020B0604020202020204" pitchFamily="34" charset="0"/>
        <a:buChar char="•"/>
        <a:defRPr sz="2000" b="0" i="0" kern="1200">
          <a:solidFill>
            <a:schemeClr val="tx2"/>
          </a:solidFill>
          <a:latin typeface="Verdana" panose="020B0604030504040204" pitchFamily="34" charset="0"/>
          <a:ea typeface="Verdana" panose="020B0604030504040204" pitchFamily="34" charset="0"/>
          <a:cs typeface="Calibri" panose="020F0502020204030204" pitchFamily="34" charset="0"/>
        </a:defRPr>
      </a:lvl1pPr>
      <a:lvl2pPr marL="685800" indent="-228600" algn="l" defTabSz="914400" rtl="0" eaLnBrk="1" latinLnBrk="0" hangingPunct="1">
        <a:lnSpc>
          <a:spcPct val="100000"/>
        </a:lnSpc>
        <a:spcBef>
          <a:spcPts val="0"/>
        </a:spcBef>
        <a:buClr>
          <a:schemeClr val="tx1"/>
        </a:buClr>
        <a:buFont typeface="Arial" panose="020B0604020202020204" pitchFamily="34" charset="0"/>
        <a:buChar char="•"/>
        <a:defRPr sz="1800" b="0" i="0" kern="1200">
          <a:solidFill>
            <a:schemeClr val="tx2"/>
          </a:solidFill>
          <a:latin typeface="Verdana" panose="020B0604030504040204" pitchFamily="34" charset="0"/>
          <a:ea typeface="Verdana" panose="020B0604030504040204" pitchFamily="34" charset="0"/>
          <a:cs typeface="Calibri" panose="020F0502020204030204" pitchFamily="34" charset="0"/>
        </a:defRPr>
      </a:lvl2pPr>
      <a:lvl3pPr marL="1143000" indent="-228600" algn="l" defTabSz="914400" rtl="0" eaLnBrk="1" latinLnBrk="0" hangingPunct="1">
        <a:lnSpc>
          <a:spcPct val="100000"/>
        </a:lnSpc>
        <a:spcBef>
          <a:spcPts val="0"/>
        </a:spcBef>
        <a:buClr>
          <a:schemeClr val="tx1"/>
        </a:buClr>
        <a:buFont typeface="Arial" panose="020B0604020202020204" pitchFamily="34" charset="0"/>
        <a:buChar char="•"/>
        <a:defRPr sz="1600" b="0" i="0" kern="1200">
          <a:solidFill>
            <a:schemeClr val="tx2"/>
          </a:solidFill>
          <a:latin typeface="Verdana" panose="020B0604030504040204" pitchFamily="34" charset="0"/>
          <a:ea typeface="Verdana" panose="020B0604030504040204" pitchFamily="34" charset="0"/>
          <a:cs typeface="Arial" panose="020B0604020202020204" pitchFamily="34" charset="0"/>
        </a:defRPr>
      </a:lvl3pPr>
      <a:lvl4pPr marL="1600200" indent="-228600" algn="l" defTabSz="914400" rtl="0" eaLnBrk="1" latinLnBrk="0" hangingPunct="1">
        <a:lnSpc>
          <a:spcPct val="100000"/>
        </a:lnSpc>
        <a:spcBef>
          <a:spcPts val="0"/>
        </a:spcBef>
        <a:buClr>
          <a:schemeClr val="tx1"/>
        </a:buClr>
        <a:buFont typeface="Arial" panose="020B0604020202020204" pitchFamily="34" charset="0"/>
        <a:buChar char="•"/>
        <a:defRPr sz="1400" b="0" i="0" kern="1200">
          <a:solidFill>
            <a:schemeClr val="tx2"/>
          </a:solidFill>
          <a:latin typeface="Verdana" panose="020B0604030504040204" pitchFamily="34" charset="0"/>
          <a:ea typeface="Verdana" panose="020B0604030504040204" pitchFamily="34" charset="0"/>
          <a:cs typeface="Arial" panose="020B0604020202020204" pitchFamily="34" charset="0"/>
        </a:defRPr>
      </a:lvl4pPr>
      <a:lvl5pPr marL="2057400" indent="-228600" algn="l" defTabSz="914400" rtl="0" eaLnBrk="1" latinLnBrk="0" hangingPunct="1">
        <a:lnSpc>
          <a:spcPct val="100000"/>
        </a:lnSpc>
        <a:spcBef>
          <a:spcPts val="0"/>
        </a:spcBef>
        <a:buClr>
          <a:schemeClr val="tx1"/>
        </a:buClr>
        <a:buFont typeface="Arial" panose="020B0604020202020204" pitchFamily="34" charset="0"/>
        <a:buChar char="•"/>
        <a:defRPr sz="1200" b="0" i="0" kern="1200">
          <a:solidFill>
            <a:schemeClr val="tx2"/>
          </a:solidFill>
          <a:latin typeface="Verdana" panose="020B0604030504040204" pitchFamily="34" charset="0"/>
          <a:ea typeface="Verdana" panose="020B060403050404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hyperlink" Target="https://pxhere.com/es/photo/1039808"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hyperlink" Target="https://creativecommons.org/licenses/by/3.0/" TargetMode="External"/><Relationship Id="rId4" Type="http://schemas.openxmlformats.org/officeDocument/2006/relationships/hyperlink" Target="https://www.preschools.sa.gov.au/riverton-kindergarten/our-centre/show-and-tell"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www.cdc.gov/nccdphp/divisions-offices/about-the-division-of-nutrition-physical-activity-and-obesity.html"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26.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1.xml"/><Relationship Id="rId4" Type="http://schemas.openxmlformats.org/officeDocument/2006/relationships/hyperlink" Target="https://regoslife.com/2013/09/13/for-the-weekenders-surfboard-diy-bombay-bliss-ninja-lessons/"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2.xml"/><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8" Type="http://schemas.openxmlformats.org/officeDocument/2006/relationships/hyperlink" Target="https://www.cacfp.org/assets/pdf/August-2025-Mealtime-Memo-Staying-Hydrated-In-The-Summer/" TargetMode="External"/><Relationship Id="rId13" Type="http://schemas.openxmlformats.org/officeDocument/2006/relationships/hyperlink" Target="https://www.npr.org/2023/07/28/1190557974/kids-extreme-heat-outdoors-safety-water" TargetMode="External"/><Relationship Id="rId3" Type="http://schemas.openxmlformats.org/officeDocument/2006/relationships/hyperlink" Target="https://www.healthychildren.org/English/safety-prevention/at-home/Pages/Protecting-Children-from-Extreme-Heat-Information-for-Parents.aspx" TargetMode="External"/><Relationship Id="rId7" Type="http://schemas.openxmlformats.org/officeDocument/2006/relationships/hyperlink" Target="https://www.bccancer.bc.ca/prevention/Documents/ShadeLookbook_May2024.pdf" TargetMode="External"/><Relationship Id="rId12" Type="http://schemas.openxmlformats.org/officeDocument/2006/relationships/hyperlink" Target="https://www.c-uphd.org/documents/wellness/weatherwatch.pdf" TargetMode="External"/><Relationship Id="rId2" Type="http://schemas.openxmlformats.org/officeDocument/2006/relationships/notesSlide" Target="../notesSlides/notesSlide35.xml"/><Relationship Id="rId16" Type="http://schemas.openxmlformats.org/officeDocument/2006/relationships/hyperlink" Target="https://www.airnow.gov/aqi/aqi-basics/" TargetMode="External"/><Relationship Id="rId1" Type="http://schemas.openxmlformats.org/officeDocument/2006/relationships/slideLayout" Target="../slideLayouts/slideLayout4.xml"/><Relationship Id="rId6" Type="http://schemas.openxmlformats.org/officeDocument/2006/relationships/hyperlink" Target="https://naturalearning.org/40-water-play" TargetMode="External"/><Relationship Id="rId11" Type="http://schemas.openxmlformats.org/officeDocument/2006/relationships/hyperlink" Target="https://innovation.luskin.ucla.edu/publication/the-problem-with-hot-schools/" TargetMode="External"/><Relationship Id="rId5" Type="http://schemas.openxmlformats.org/officeDocument/2006/relationships/hyperlink" Target="https://naturalearning.org/wp-content/uploads/2017/04/Summer-play-beat-the-heat2.pdf" TargetMode="External"/><Relationship Id="rId15" Type="http://schemas.openxmlformats.org/officeDocument/2006/relationships/hyperlink" Target="https://www.healthychildren.org/English/safety-prevention/all-around/Pages/how-climate-change-heat-and-air-pollution-affect-kids-health.aspx" TargetMode="External"/><Relationship Id="rId10" Type="http://schemas.openxmlformats.org/officeDocument/2006/relationships/hyperlink" Target="https://extension.psu.edu/programs/betterkidcare/news/keeping-your-cool-heat-awareness-and-solutions" TargetMode="External"/><Relationship Id="rId4" Type="http://schemas.openxmlformats.org/officeDocument/2006/relationships/hyperlink" Target="https://www.healthychildren.org/English/healthy-living/nutrition/Pages/Choose-Water-for-Healthy-Hydration.aspx" TargetMode="External"/><Relationship Id="rId9" Type="http://schemas.openxmlformats.org/officeDocument/2006/relationships/hyperlink" Target="https://www.cdc.gov/early-care/communication-resources/outdoor-play-and-safety-for-children-in-ece.html" TargetMode="External"/><Relationship Id="rId14" Type="http://schemas.openxmlformats.org/officeDocument/2006/relationships/hyperlink" Target="https://headstart.gov/publication/summer-safety-tip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CEFED6-FB87-5D98-56AC-771FF438A0AC}"/>
              </a:ext>
            </a:extLst>
          </p:cNvPr>
          <p:cNvSpPr>
            <a:spLocks noGrp="1"/>
          </p:cNvSpPr>
          <p:nvPr>
            <p:ph type="body" sz="quarter" idx="14"/>
          </p:nvPr>
        </p:nvSpPr>
        <p:spPr>
          <a:xfrm>
            <a:off x="780288" y="3109644"/>
            <a:ext cx="10570464" cy="1645237"/>
          </a:xfrm>
        </p:spPr>
        <p:txBody>
          <a:bodyPr>
            <a:normAutofit/>
          </a:bodyPr>
          <a:lstStyle/>
          <a:p>
            <a:pPr algn="l"/>
            <a:r>
              <a:rPr lang="en-US" sz="3600" b="1" dirty="0">
                <a:solidFill>
                  <a:schemeClr val="tx2"/>
                </a:solidFill>
              </a:rPr>
              <a:t>Active Play in Hot Weather: </a:t>
            </a:r>
          </a:p>
          <a:p>
            <a:pPr algn="l"/>
            <a:r>
              <a:rPr lang="en-US" sz="3600" b="1" dirty="0">
                <a:solidFill>
                  <a:schemeClr val="tx2"/>
                </a:solidFill>
              </a:rPr>
              <a:t>Supporting Outdoor Play in ECE Settings</a:t>
            </a:r>
          </a:p>
        </p:txBody>
      </p:sp>
      <p:sp>
        <p:nvSpPr>
          <p:cNvPr id="4" name="Text Placeholder 3">
            <a:extLst>
              <a:ext uri="{FF2B5EF4-FFF2-40B4-BE49-F238E27FC236}">
                <a16:creationId xmlns:a16="http://schemas.microsoft.com/office/drawing/2014/main" id="{92FE3869-5A68-FE7A-C92C-D8183C82EB35}"/>
              </a:ext>
            </a:extLst>
          </p:cNvPr>
          <p:cNvSpPr>
            <a:spLocks noGrp="1"/>
          </p:cNvSpPr>
          <p:nvPr>
            <p:ph type="body" sz="quarter" idx="15"/>
          </p:nvPr>
        </p:nvSpPr>
        <p:spPr/>
        <p:txBody>
          <a:bodyPr/>
          <a:lstStyle/>
          <a:p>
            <a:endParaRPr lang="en-US" dirty="0"/>
          </a:p>
          <a:p>
            <a:r>
              <a:rPr lang="en-US" dirty="0"/>
              <a:t>Add Trainer information here</a:t>
            </a:r>
          </a:p>
        </p:txBody>
      </p:sp>
      <p:pic>
        <p:nvPicPr>
          <p:cNvPr id="6" name="Picture 5" descr="A black background with blue letters&#10;&#10;Description automatically generated">
            <a:extLst>
              <a:ext uri="{FF2B5EF4-FFF2-40B4-BE49-F238E27FC236}">
                <a16:creationId xmlns:a16="http://schemas.microsoft.com/office/drawing/2014/main" id="{B1E64292-2C61-D592-35F2-4A96322C14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2620" y="515172"/>
            <a:ext cx="2743200" cy="670560"/>
          </a:xfrm>
          <a:prstGeom prst="rect">
            <a:avLst/>
          </a:prstGeom>
        </p:spPr>
      </p:pic>
      <p:sp>
        <p:nvSpPr>
          <p:cNvPr id="7" name="TextBox 6">
            <a:extLst>
              <a:ext uri="{FF2B5EF4-FFF2-40B4-BE49-F238E27FC236}">
                <a16:creationId xmlns:a16="http://schemas.microsoft.com/office/drawing/2014/main" id="{AFB81BE3-7D73-7E18-5295-532D005E8F2A}"/>
              </a:ext>
            </a:extLst>
          </p:cNvPr>
          <p:cNvSpPr txBox="1"/>
          <p:nvPr/>
        </p:nvSpPr>
        <p:spPr>
          <a:xfrm>
            <a:off x="8532620" y="2159000"/>
            <a:ext cx="2879092" cy="1200329"/>
          </a:xfrm>
          <a:prstGeom prst="rect">
            <a:avLst/>
          </a:prstGeom>
          <a:noFill/>
        </p:spPr>
        <p:txBody>
          <a:bodyPr wrap="square" rtlCol="0">
            <a:spAutoFit/>
          </a:bodyPr>
          <a:lstStyle/>
          <a:p>
            <a:r>
              <a:rPr lang="en-US">
                <a:ea typeface="Verdana" panose="020B0604030504040204" pitchFamily="34" charset="0"/>
              </a:rPr>
              <a:t>Add your agency logo here</a:t>
            </a:r>
          </a:p>
          <a:p>
            <a:endParaRPr lang="en-US">
              <a:ea typeface="Verdana" panose="020B0604030504040204" pitchFamily="34" charset="0"/>
            </a:endParaRPr>
          </a:p>
          <a:p>
            <a:endParaRPr lang="en-US">
              <a:ea typeface="Verdana" panose="020B0604030504040204" pitchFamily="34" charset="0"/>
            </a:endParaRPr>
          </a:p>
          <a:p>
            <a:endParaRPr lang="en-US">
              <a:ea typeface="Verdana" panose="020B0604030504040204" pitchFamily="34" charset="0"/>
            </a:endParaRPr>
          </a:p>
        </p:txBody>
      </p:sp>
    </p:spTree>
    <p:extLst>
      <p:ext uri="{BB962C8B-B14F-4D97-AF65-F5344CB8AC3E}">
        <p14:creationId xmlns:p14="http://schemas.microsoft.com/office/powerpoint/2010/main" val="257228731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5040E3F-487E-20C6-E409-5245FF7AF85D}"/>
              </a:ext>
            </a:extLst>
          </p:cNvPr>
          <p:cNvSpPr>
            <a:spLocks noGrp="1"/>
          </p:cNvSpPr>
          <p:nvPr>
            <p:ph type="ctrTitle"/>
          </p:nvPr>
        </p:nvSpPr>
        <p:spPr/>
        <p:txBody>
          <a:bodyPr/>
          <a:lstStyle/>
          <a:p>
            <a:r>
              <a:rPr lang="en-US" dirty="0"/>
              <a:t>How does heat impact young children?</a:t>
            </a:r>
          </a:p>
        </p:txBody>
      </p:sp>
      <p:sp>
        <p:nvSpPr>
          <p:cNvPr id="7" name="Subtitle 6">
            <a:extLst>
              <a:ext uri="{FF2B5EF4-FFF2-40B4-BE49-F238E27FC236}">
                <a16:creationId xmlns:a16="http://schemas.microsoft.com/office/drawing/2014/main" id="{E627EB0F-1CB2-E59B-1944-BABAD4E92BD0}"/>
              </a:ext>
            </a:extLst>
          </p:cNvPr>
          <p:cNvSpPr>
            <a:spLocks noGrp="1"/>
          </p:cNvSpPr>
          <p:nvPr>
            <p:ph type="subTitle" idx="1"/>
          </p:nvPr>
        </p:nvSpPr>
        <p:spPr>
          <a:xfrm>
            <a:off x="838199" y="1901952"/>
            <a:ext cx="7114675" cy="4222122"/>
          </a:xfrm>
        </p:spPr>
        <p:txBody>
          <a:bodyPr/>
          <a:lstStyle/>
          <a:p>
            <a:r>
              <a:rPr lang="en-US" sz="2800" dirty="0"/>
              <a:t>Children can become sick more quickly</a:t>
            </a:r>
          </a:p>
          <a:p>
            <a:pPr marL="742950" lvl="1" indent="-285750" algn="l">
              <a:buFont typeface="Arial" panose="020B0604020202020204" pitchFamily="34" charset="0"/>
              <a:buChar char="•"/>
            </a:pPr>
            <a:r>
              <a:rPr lang="en-US" sz="2400" dirty="0"/>
              <a:t>Smaller bodies = heat more quickly reaches children’s center</a:t>
            </a:r>
          </a:p>
          <a:p>
            <a:pPr marL="742950" lvl="1" indent="-285750" algn="l">
              <a:buFont typeface="Arial" panose="020B0604020202020204" pitchFamily="34" charset="0"/>
              <a:buChar char="•"/>
            </a:pPr>
            <a:r>
              <a:rPr lang="en-US" sz="2400" dirty="0"/>
              <a:t>Bodies take longer to increase sweat production</a:t>
            </a:r>
          </a:p>
          <a:p>
            <a:pPr marL="742950" lvl="1" indent="-285750" algn="l">
              <a:buFont typeface="Arial" panose="020B0604020202020204" pitchFamily="34" charset="0"/>
              <a:buChar char="•"/>
            </a:pPr>
            <a:r>
              <a:rPr lang="en-US" sz="2400" dirty="0"/>
              <a:t>Get dehydrated more easily</a:t>
            </a:r>
          </a:p>
          <a:p>
            <a:pPr marL="742950" lvl="1" indent="-285750" algn="l">
              <a:buFont typeface="Arial" panose="020B0604020202020204" pitchFamily="34" charset="0"/>
              <a:buChar char="•"/>
            </a:pPr>
            <a:r>
              <a:rPr lang="en-US" sz="2400" dirty="0"/>
              <a:t>Not good at knowing when they are thirsty or getting dehydrated</a:t>
            </a:r>
          </a:p>
        </p:txBody>
      </p:sp>
      <p:pic>
        <p:nvPicPr>
          <p:cNvPr id="3" name="Picture 2">
            <a:extLst>
              <a:ext uri="{FF2B5EF4-FFF2-40B4-BE49-F238E27FC236}">
                <a16:creationId xmlns:a16="http://schemas.microsoft.com/office/drawing/2014/main" id="{3A16C300-C8E6-230C-9CD0-D0BBE224AB9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952874" y="1901952"/>
            <a:ext cx="3296653" cy="3296653"/>
          </a:xfrm>
          <a:prstGeom prst="rect">
            <a:avLst/>
          </a:prstGeom>
        </p:spPr>
      </p:pic>
    </p:spTree>
    <p:extLst>
      <p:ext uri="{BB962C8B-B14F-4D97-AF65-F5344CB8AC3E}">
        <p14:creationId xmlns:p14="http://schemas.microsoft.com/office/powerpoint/2010/main" val="408550429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23B26-007A-0D0A-1D0D-96F3B65B0D69}"/>
              </a:ext>
            </a:extLst>
          </p:cNvPr>
          <p:cNvSpPr>
            <a:spLocks noGrp="1"/>
          </p:cNvSpPr>
          <p:nvPr>
            <p:ph type="ctrTitle"/>
          </p:nvPr>
        </p:nvSpPr>
        <p:spPr/>
        <p:txBody>
          <a:bodyPr/>
          <a:lstStyle/>
          <a:p>
            <a:r>
              <a:rPr lang="en-US" dirty="0"/>
              <a:t>Heat-related illness</a:t>
            </a:r>
          </a:p>
        </p:txBody>
      </p:sp>
      <p:sp>
        <p:nvSpPr>
          <p:cNvPr id="3" name="Subtitle 2">
            <a:extLst>
              <a:ext uri="{FF2B5EF4-FFF2-40B4-BE49-F238E27FC236}">
                <a16:creationId xmlns:a16="http://schemas.microsoft.com/office/drawing/2014/main" id="{817ADD10-B6DD-ED7A-9249-8D997DD5C99E}"/>
              </a:ext>
            </a:extLst>
          </p:cNvPr>
          <p:cNvSpPr>
            <a:spLocks noGrp="1"/>
          </p:cNvSpPr>
          <p:nvPr>
            <p:ph type="subTitle" idx="1"/>
          </p:nvPr>
        </p:nvSpPr>
        <p:spPr>
          <a:xfrm>
            <a:off x="838199" y="1700463"/>
            <a:ext cx="5899484" cy="4176608"/>
          </a:xfrm>
        </p:spPr>
        <p:txBody>
          <a:bodyPr vert="horz" lIns="0" tIns="0" rIns="0" bIns="0" rtlCol="0" anchor="t">
            <a:noAutofit/>
          </a:bodyPr>
          <a:lstStyle/>
          <a:p>
            <a:pPr marL="285750" indent="-285750">
              <a:buFont typeface="Arial" panose="020B0604020202020204" pitchFamily="34" charset="0"/>
              <a:buChar char="•"/>
            </a:pPr>
            <a:r>
              <a:rPr lang="en-US" sz="2200" dirty="0"/>
              <a:t>Occurs when a person is subject to extreme heat and the body temperature rises faster than it can cool down. </a:t>
            </a:r>
          </a:p>
          <a:p>
            <a:pPr marL="285750" indent="-285750">
              <a:buFont typeface="Arial" panose="020B0604020202020204" pitchFamily="34" charset="0"/>
              <a:buChar char="•"/>
            </a:pPr>
            <a:r>
              <a:rPr lang="en-US" sz="2200" dirty="0"/>
              <a:t>Signs and symptoms:</a:t>
            </a:r>
          </a:p>
          <a:p>
            <a:pPr marL="742950" lvl="1" indent="-285750" algn="l">
              <a:buFont typeface="Arial" panose="020B0604020202020204" pitchFamily="34" charset="0"/>
              <a:buChar char="•"/>
            </a:pPr>
            <a:r>
              <a:rPr lang="en-US" sz="2200" dirty="0"/>
              <a:t>Dizziness</a:t>
            </a:r>
          </a:p>
          <a:p>
            <a:pPr marL="742950" lvl="1" indent="-285750" algn="l">
              <a:buFont typeface="Arial" panose="020B0604020202020204" pitchFamily="34" charset="0"/>
              <a:buChar char="•"/>
            </a:pPr>
            <a:r>
              <a:rPr lang="en-US" sz="2200" dirty="0"/>
              <a:t>Shortness of breath</a:t>
            </a:r>
          </a:p>
          <a:p>
            <a:pPr marL="742950" lvl="1" indent="-285750" algn="l">
              <a:buFont typeface="Arial" panose="020B0604020202020204" pitchFamily="34" charset="0"/>
              <a:buChar char="•"/>
            </a:pPr>
            <a:r>
              <a:rPr lang="en-US" sz="2200" dirty="0">
                <a:latin typeface="Verdana"/>
                <a:ea typeface="Verdana"/>
                <a:cs typeface="Calibri"/>
              </a:rPr>
              <a:t>Unusually heavy sweating</a:t>
            </a:r>
          </a:p>
          <a:p>
            <a:pPr marL="742950" lvl="1" indent="-285750" algn="l">
              <a:buFont typeface="Arial" panose="020B0604020202020204" pitchFamily="34" charset="0"/>
              <a:buChar char="•"/>
            </a:pPr>
            <a:r>
              <a:rPr lang="en-US" sz="2200" dirty="0"/>
              <a:t>Muscle cramps</a:t>
            </a:r>
          </a:p>
          <a:p>
            <a:pPr marL="742950" lvl="1" indent="-285750" algn="l">
              <a:buFont typeface="Arial" panose="020B0604020202020204" pitchFamily="34" charset="0"/>
              <a:buChar char="•"/>
            </a:pPr>
            <a:r>
              <a:rPr lang="en-US" sz="2200" dirty="0"/>
              <a:t>Change in behavior</a:t>
            </a:r>
          </a:p>
          <a:p>
            <a:pPr marL="742950" lvl="1" indent="-285750" algn="l">
              <a:buFont typeface="Arial" panose="020B0604020202020204" pitchFamily="34" charset="0"/>
              <a:buChar char="•"/>
            </a:pPr>
            <a:endParaRPr lang="en-US" sz="2200" dirty="0"/>
          </a:p>
        </p:txBody>
      </p:sp>
      <p:pic>
        <p:nvPicPr>
          <p:cNvPr id="5" name="Picture 4" descr="A baby sitting on a bench&#10;&#10;AI-generated content may be incorrect.">
            <a:extLst>
              <a:ext uri="{FF2B5EF4-FFF2-40B4-BE49-F238E27FC236}">
                <a16:creationId xmlns:a16="http://schemas.microsoft.com/office/drawing/2014/main" id="{16C53029-7589-1A72-B5A5-D939660D66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1389" y="473501"/>
            <a:ext cx="3770489" cy="5655733"/>
          </a:xfrm>
          <a:prstGeom prst="rect">
            <a:avLst/>
          </a:prstGeom>
        </p:spPr>
      </p:pic>
      <p:sp>
        <p:nvSpPr>
          <p:cNvPr id="4" name="Rectangle: Rounded Corners 3">
            <a:extLst>
              <a:ext uri="{FF2B5EF4-FFF2-40B4-BE49-F238E27FC236}">
                <a16:creationId xmlns:a16="http://schemas.microsoft.com/office/drawing/2014/main" id="{8DE825AA-E39A-BE0C-ED2F-FC516A02E46E}"/>
              </a:ext>
            </a:extLst>
          </p:cNvPr>
          <p:cNvSpPr/>
          <p:nvPr/>
        </p:nvSpPr>
        <p:spPr>
          <a:xfrm>
            <a:off x="813756" y="5374105"/>
            <a:ext cx="5899484" cy="984994"/>
          </a:xfrm>
          <a:prstGeom prst="roundRect">
            <a:avLst/>
          </a:prstGeom>
          <a:solidFill>
            <a:srgbClr val="0042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FFFFFF"/>
                </a:solidFill>
                <a:latin typeface="Verdana" panose="020B0604030504040204" pitchFamily="34" charset="0"/>
                <a:ea typeface="Verdana" panose="020B0604030504040204" pitchFamily="34" charset="0"/>
              </a:rPr>
              <a:t>Important: </a:t>
            </a:r>
            <a:r>
              <a:rPr lang="en-US" sz="2200" dirty="0">
                <a:solidFill>
                  <a:srgbClr val="FFFFFF"/>
                </a:solidFill>
                <a:latin typeface="Verdana" panose="020B0604030504040204" pitchFamily="34" charset="0"/>
                <a:ea typeface="Verdana" panose="020B0604030504040204" pitchFamily="34" charset="0"/>
              </a:rPr>
              <a:t>These are signs a child needs a break, shade, and/or fluids</a:t>
            </a:r>
            <a:endParaRPr lang="en-US" sz="2200" b="1" dirty="0">
              <a:solidFill>
                <a:srgbClr val="FFFFFF"/>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8537988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385671-E1B5-C974-0A85-4E4345B9F1F5}"/>
              </a:ext>
            </a:extLst>
          </p:cNvPr>
          <p:cNvSpPr>
            <a:spLocks noGrp="1"/>
          </p:cNvSpPr>
          <p:nvPr>
            <p:ph type="ctrTitle"/>
          </p:nvPr>
        </p:nvSpPr>
        <p:spPr>
          <a:xfrm>
            <a:off x="838200" y="622080"/>
            <a:ext cx="10515600" cy="668859"/>
          </a:xfrm>
        </p:spPr>
        <p:txBody>
          <a:bodyPr/>
          <a:lstStyle/>
          <a:p>
            <a:r>
              <a:rPr lang="en-US" dirty="0"/>
              <a:t>Understanding Risk</a:t>
            </a:r>
          </a:p>
        </p:txBody>
      </p:sp>
      <p:pic>
        <p:nvPicPr>
          <p:cNvPr id="7" name="Picture 6" descr="A screenshot of a website&#10;&#10;AI-generated content may be incorrect.">
            <a:extLst>
              <a:ext uri="{FF2B5EF4-FFF2-40B4-BE49-F238E27FC236}">
                <a16:creationId xmlns:a16="http://schemas.microsoft.com/office/drawing/2014/main" id="{62D9F885-BA03-78AC-0CC3-D6AC509815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780" y="1514803"/>
            <a:ext cx="6376017" cy="4276518"/>
          </a:xfrm>
          <a:prstGeom prst="rect">
            <a:avLst/>
          </a:prstGeom>
        </p:spPr>
      </p:pic>
      <p:pic>
        <p:nvPicPr>
          <p:cNvPr id="9" name="Picture 8" descr="A screenshot of a health check&#10;&#10;AI-generated content may be incorrect.">
            <a:extLst>
              <a:ext uri="{FF2B5EF4-FFF2-40B4-BE49-F238E27FC236}">
                <a16:creationId xmlns:a16="http://schemas.microsoft.com/office/drawing/2014/main" id="{16A3DB0B-9D5E-F1D9-D993-F55F48690D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4254" y="1892968"/>
            <a:ext cx="4886696" cy="4571999"/>
          </a:xfrm>
          <a:prstGeom prst="rect">
            <a:avLst/>
          </a:prstGeom>
        </p:spPr>
      </p:pic>
      <p:pic>
        <p:nvPicPr>
          <p:cNvPr id="6" name="Picture 5">
            <a:extLst>
              <a:ext uri="{FF2B5EF4-FFF2-40B4-BE49-F238E27FC236}">
                <a16:creationId xmlns:a16="http://schemas.microsoft.com/office/drawing/2014/main" id="{1942E82C-9E35-6526-745D-E3D9B557FA3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8858212" y="199109"/>
            <a:ext cx="1533135" cy="1514803"/>
          </a:xfrm>
          <a:prstGeom prst="rect">
            <a:avLst/>
          </a:prstGeom>
        </p:spPr>
      </p:pic>
    </p:spTree>
    <p:extLst>
      <p:ext uri="{BB962C8B-B14F-4D97-AF65-F5344CB8AC3E}">
        <p14:creationId xmlns:p14="http://schemas.microsoft.com/office/powerpoint/2010/main" val="31182056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E762B-3037-3161-C035-31081CD0E85B}"/>
              </a:ext>
            </a:extLst>
          </p:cNvPr>
          <p:cNvSpPr>
            <a:spLocks noGrp="1"/>
          </p:cNvSpPr>
          <p:nvPr>
            <p:ph type="title"/>
          </p:nvPr>
        </p:nvSpPr>
        <p:spPr>
          <a:xfrm>
            <a:off x="838199" y="288644"/>
            <a:ext cx="10515600" cy="1018671"/>
          </a:xfrm>
        </p:spPr>
        <p:txBody>
          <a:bodyPr/>
          <a:lstStyle/>
          <a:p>
            <a:r>
              <a:rPr lang="en-US" dirty="0"/>
              <a:t>Child Care Licensing &amp; Heat </a:t>
            </a:r>
            <a:r>
              <a:rPr lang="en-US" i="1" dirty="0"/>
              <a:t>example</a:t>
            </a:r>
            <a:br>
              <a:rPr lang="en-US" i="1" dirty="0"/>
            </a:br>
            <a:r>
              <a:rPr lang="en-US" sz="1600" i="1" dirty="0"/>
              <a:t>Tennessee Licensure Chapter 1240-04-01 November 2025</a:t>
            </a:r>
            <a:br>
              <a:rPr lang="en-US" i="1" dirty="0"/>
            </a:br>
            <a:endParaRPr lang="en-US" i="1" dirty="0"/>
          </a:p>
        </p:txBody>
      </p:sp>
      <p:sp>
        <p:nvSpPr>
          <p:cNvPr id="3" name="Content Placeholder 2">
            <a:extLst>
              <a:ext uri="{FF2B5EF4-FFF2-40B4-BE49-F238E27FC236}">
                <a16:creationId xmlns:a16="http://schemas.microsoft.com/office/drawing/2014/main" id="{2E62FC9C-3A97-2A2F-3747-89E9EF640EE3}"/>
              </a:ext>
            </a:extLst>
          </p:cNvPr>
          <p:cNvSpPr>
            <a:spLocks noGrp="1"/>
          </p:cNvSpPr>
          <p:nvPr>
            <p:ph idx="1"/>
          </p:nvPr>
        </p:nvSpPr>
        <p:spPr>
          <a:xfrm>
            <a:off x="579582" y="1307315"/>
            <a:ext cx="11032835" cy="5211873"/>
          </a:xfrm>
        </p:spPr>
        <p:txBody>
          <a:bodyPr>
            <a:normAutofit/>
          </a:bodyPr>
          <a:lstStyle/>
          <a:p>
            <a:pPr marL="0" indent="0">
              <a:buNone/>
            </a:pPr>
            <a:r>
              <a:rPr lang="en-US" dirty="0"/>
              <a:t>(3) </a:t>
            </a:r>
            <a:r>
              <a:rPr lang="en-US" sz="1800" dirty="0"/>
              <a:t>Outdoor Play and Playground Routines. </a:t>
            </a:r>
          </a:p>
          <a:p>
            <a:pPr marL="457200" lvl="1" indent="0">
              <a:buNone/>
            </a:pPr>
            <a:r>
              <a:rPr lang="en-US" dirty="0"/>
              <a:t>(a) Children of all ages, including infants, who are in care more than three (3) daylight hours, </a:t>
            </a:r>
            <a:r>
              <a:rPr lang="en-US" b="1" dirty="0"/>
              <a:t>shall have a daily opportunity for outdoor play when the temperature range, after adjustment for wind chill and heat index, is between thirty-two degrees and ninety-five degrees Fahrenheit (32°F and 95°F) and it is not raining</a:t>
            </a:r>
            <a:r>
              <a:rPr lang="en-US" dirty="0"/>
              <a:t>. </a:t>
            </a:r>
          </a:p>
          <a:p>
            <a:pPr marL="457200" lvl="1" indent="0">
              <a:buNone/>
            </a:pPr>
            <a:r>
              <a:rPr lang="en-US" dirty="0"/>
              <a:t>(b) Agencies shall develop </a:t>
            </a:r>
            <a:r>
              <a:rPr lang="en-US" b="1" dirty="0"/>
              <a:t>written policies</a:t>
            </a:r>
            <a:r>
              <a:rPr lang="en-US" dirty="0"/>
              <a:t> promoting physical activity and shall strive to </a:t>
            </a:r>
            <a:r>
              <a:rPr lang="en-US" b="1" dirty="0"/>
              <a:t>remove any potential barriers </a:t>
            </a:r>
            <a:r>
              <a:rPr lang="en-US" dirty="0"/>
              <a:t>for children to participating in physical activity,</a:t>
            </a:r>
          </a:p>
          <a:p>
            <a:pPr marL="457200" lvl="1" indent="0">
              <a:buNone/>
            </a:pPr>
            <a:r>
              <a:rPr lang="en-US" dirty="0"/>
              <a:t>(c) Outdoor play and moderate to vigorous indoor or outdoor physical activity shall be available as follows:</a:t>
            </a:r>
          </a:p>
          <a:p>
            <a:pPr marL="914400" lvl="2" indent="0">
              <a:buNone/>
            </a:pPr>
            <a:r>
              <a:rPr lang="en-US" sz="1700" dirty="0"/>
              <a:t>1. Weather permitting, infants shall be taken outside two to three times per day.</a:t>
            </a:r>
          </a:p>
          <a:p>
            <a:pPr marL="914400" lvl="2" indent="0">
              <a:buNone/>
            </a:pPr>
            <a:r>
              <a:rPr lang="en-US" sz="1700" dirty="0"/>
              <a:t>2. Toddlers and preschoolers shall have sixty (60) to ninety (90) minutes of outdoor play per day for full-time programs. Exception: Indoor activity can be increased if adverse weather does not permit outdoor play.</a:t>
            </a:r>
          </a:p>
          <a:p>
            <a:pPr marL="914400" lvl="2" indent="0">
              <a:buNone/>
            </a:pPr>
            <a:r>
              <a:rPr lang="en-US" sz="1700" dirty="0"/>
              <a:t>3. Toddlers shall have sixty (60) to ninety (90) minutes of moderate to vigorous physical activity per eight (8) hour day for full-time programs.</a:t>
            </a:r>
          </a:p>
          <a:p>
            <a:pPr marL="914400" lvl="2" indent="0">
              <a:buNone/>
            </a:pPr>
            <a:r>
              <a:rPr lang="en-US" sz="1700" dirty="0"/>
              <a:t>4. Preschoolers shall have ninety (90) to one hundred and twenty (120) minutes of moderate to vigorous physical activity per eight (8) hour day for full-time programs.</a:t>
            </a:r>
          </a:p>
          <a:p>
            <a:pPr marL="914400" lvl="2" indent="0">
              <a:buNone/>
            </a:pPr>
            <a:r>
              <a:rPr lang="en-US" sz="1700" dirty="0"/>
              <a:t>5. Physical Activity Requirements for Part-Time Providers</a:t>
            </a:r>
          </a:p>
        </p:txBody>
      </p:sp>
    </p:spTree>
    <p:extLst>
      <p:ext uri="{BB962C8B-B14F-4D97-AF65-F5344CB8AC3E}">
        <p14:creationId xmlns:p14="http://schemas.microsoft.com/office/powerpoint/2010/main" val="3269921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8D78C-417A-1D97-68CB-D15928B90A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1DA4F9-E1D7-F70B-7181-6386B11E0A3A}"/>
              </a:ext>
            </a:extLst>
          </p:cNvPr>
          <p:cNvSpPr>
            <a:spLocks noGrp="1"/>
          </p:cNvSpPr>
          <p:nvPr>
            <p:ph type="title"/>
          </p:nvPr>
        </p:nvSpPr>
        <p:spPr>
          <a:xfrm>
            <a:off x="838199" y="288644"/>
            <a:ext cx="10515600" cy="1018671"/>
          </a:xfrm>
        </p:spPr>
        <p:txBody>
          <a:bodyPr/>
          <a:lstStyle/>
          <a:p>
            <a:r>
              <a:rPr lang="en-US" dirty="0"/>
              <a:t>Child Care Licensing &amp; Heat </a:t>
            </a:r>
            <a:r>
              <a:rPr lang="en-US" i="1" dirty="0"/>
              <a:t>example</a:t>
            </a:r>
            <a:br>
              <a:rPr lang="en-US" i="1" dirty="0"/>
            </a:br>
            <a:r>
              <a:rPr lang="en-US" sz="1600" i="1" dirty="0"/>
              <a:t>Tennessee Licensure Chapter 1240-04-01 November 2025</a:t>
            </a:r>
            <a:br>
              <a:rPr lang="en-US" i="1" dirty="0"/>
            </a:br>
            <a:endParaRPr lang="en-US" i="1" dirty="0"/>
          </a:p>
        </p:txBody>
      </p:sp>
      <p:sp>
        <p:nvSpPr>
          <p:cNvPr id="3" name="Content Placeholder 2">
            <a:extLst>
              <a:ext uri="{FF2B5EF4-FFF2-40B4-BE49-F238E27FC236}">
                <a16:creationId xmlns:a16="http://schemas.microsoft.com/office/drawing/2014/main" id="{9B84F590-1D9E-3800-5835-D58DD54F27FD}"/>
              </a:ext>
            </a:extLst>
          </p:cNvPr>
          <p:cNvSpPr>
            <a:spLocks noGrp="1"/>
          </p:cNvSpPr>
          <p:nvPr>
            <p:ph idx="1"/>
          </p:nvPr>
        </p:nvSpPr>
        <p:spPr>
          <a:xfrm>
            <a:off x="838200" y="1307315"/>
            <a:ext cx="10515600" cy="8584831"/>
          </a:xfrm>
        </p:spPr>
        <p:txBody>
          <a:bodyPr>
            <a:normAutofit/>
          </a:bodyPr>
          <a:lstStyle/>
          <a:p>
            <a:pPr marL="457200" lvl="1" indent="0">
              <a:buNone/>
            </a:pPr>
            <a:endParaRPr lang="en-US" dirty="0"/>
          </a:p>
          <a:p>
            <a:pPr marL="457200" lvl="1" indent="0">
              <a:buNone/>
            </a:pPr>
            <a:endParaRPr lang="en-US" dirty="0"/>
          </a:p>
          <a:p>
            <a:pPr marL="457200" lvl="1" indent="0">
              <a:buNone/>
            </a:pPr>
            <a:r>
              <a:rPr lang="en-US" dirty="0"/>
              <a:t>(d) Children shall </a:t>
            </a:r>
            <a:r>
              <a:rPr lang="en-US" b="1" dirty="0"/>
              <a:t>be properly dressed</a:t>
            </a:r>
            <a:r>
              <a:rPr lang="en-US" dirty="0"/>
              <a:t>, and the </a:t>
            </a:r>
            <a:r>
              <a:rPr lang="en-US" b="1" dirty="0"/>
              <a:t>length of time outside adjusted according to the weather conditions and the age of the children</a:t>
            </a:r>
            <a:r>
              <a:rPr lang="en-US" dirty="0"/>
              <a:t>.</a:t>
            </a:r>
          </a:p>
          <a:p>
            <a:pPr marL="457200" lvl="1" indent="0">
              <a:buNone/>
            </a:pPr>
            <a:r>
              <a:rPr lang="en-US" dirty="0"/>
              <a:t>(e) Educators shall be </a:t>
            </a:r>
            <a:r>
              <a:rPr lang="en-US" b="1" dirty="0"/>
              <a:t>alert for any signs of weather-related distress</a:t>
            </a:r>
            <a:r>
              <a:rPr lang="en-US" dirty="0"/>
              <a:t>, including </a:t>
            </a:r>
          </a:p>
          <a:p>
            <a:pPr marL="457200" lvl="1" indent="0">
              <a:buNone/>
            </a:pPr>
            <a:r>
              <a:rPr lang="en-US" dirty="0"/>
              <a:t>dehydration, heat stroke, and frostbite.</a:t>
            </a:r>
          </a:p>
          <a:p>
            <a:pPr marL="457200" lvl="1" indent="0">
              <a:buNone/>
            </a:pPr>
            <a:r>
              <a:rPr lang="en-US" dirty="0"/>
              <a:t>(f) Each child care agency shall develop simple playground rules that use positive </a:t>
            </a:r>
          </a:p>
          <a:p>
            <a:pPr marL="457200" lvl="1" indent="0">
              <a:buNone/>
            </a:pPr>
            <a:r>
              <a:rPr lang="en-US" dirty="0"/>
              <a:t>language. Staff shall verbally communicate these rules to children prior to outdoor play.</a:t>
            </a:r>
          </a:p>
          <a:p>
            <a:pPr marL="457200" lvl="1" indent="0">
              <a:buNone/>
            </a:pPr>
            <a:r>
              <a:rPr lang="en-US" dirty="0"/>
              <a:t>(g) Staff shall plan and implement activities that engage all children in developmentally appropriate active, physical play such as skipping, running, and jumping.</a:t>
            </a:r>
          </a:p>
        </p:txBody>
      </p:sp>
    </p:spTree>
    <p:extLst>
      <p:ext uri="{BB962C8B-B14F-4D97-AF65-F5344CB8AC3E}">
        <p14:creationId xmlns:p14="http://schemas.microsoft.com/office/powerpoint/2010/main" val="3296814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
            <a:extLst>
              <a:ext uri="{FF2B5EF4-FFF2-40B4-BE49-F238E27FC236}">
                <a16:creationId xmlns:a16="http://schemas.microsoft.com/office/drawing/2014/main" id="{8A1E00A1-BD8F-18F9-16DC-EC4EE6C47F36}"/>
              </a:ext>
            </a:extLst>
          </p:cNvPr>
          <p:cNvSpPr>
            <a:spLocks noGrp="1"/>
          </p:cNvSpPr>
          <p:nvPr>
            <p:ph sz="half" idx="1"/>
          </p:nvPr>
        </p:nvSpPr>
        <p:spPr>
          <a:xfrm>
            <a:off x="838200" y="1865375"/>
            <a:ext cx="4834180" cy="4311587"/>
          </a:xfrm>
        </p:spPr>
        <p:txBody>
          <a:bodyPr/>
          <a:lstStyle/>
          <a:p>
            <a:r>
              <a:rPr lang="en-US" sz="2800" dirty="0"/>
              <a:t>Paved concrete or asphalt play surfaces can be 50-90 degrees hotter than shaded surfaces on a sunny day</a:t>
            </a:r>
          </a:p>
          <a:p>
            <a:r>
              <a:rPr lang="en-US" sz="2800" dirty="0"/>
              <a:t>Ensure equipment is safe use</a:t>
            </a:r>
          </a:p>
        </p:txBody>
      </p:sp>
      <p:sp>
        <p:nvSpPr>
          <p:cNvPr id="16" name="Title 3">
            <a:extLst>
              <a:ext uri="{FF2B5EF4-FFF2-40B4-BE49-F238E27FC236}">
                <a16:creationId xmlns:a16="http://schemas.microsoft.com/office/drawing/2014/main" id="{ADD5D2A3-3FAC-926C-A9AF-4C9357EC0A14}"/>
              </a:ext>
            </a:extLst>
          </p:cNvPr>
          <p:cNvSpPr>
            <a:spLocks noGrp="1"/>
          </p:cNvSpPr>
          <p:nvPr>
            <p:ph type="title"/>
          </p:nvPr>
        </p:nvSpPr>
        <p:spPr>
          <a:xfrm>
            <a:off x="838200" y="578132"/>
            <a:ext cx="8636000" cy="657681"/>
          </a:xfrm>
        </p:spPr>
        <p:txBody>
          <a:bodyPr/>
          <a:lstStyle/>
          <a:p>
            <a:r>
              <a:rPr lang="en-US" dirty="0"/>
              <a:t>Other Environmental Risks</a:t>
            </a:r>
          </a:p>
        </p:txBody>
      </p:sp>
      <p:sp>
        <p:nvSpPr>
          <p:cNvPr id="2" name="TextBox 1">
            <a:extLst>
              <a:ext uri="{FF2B5EF4-FFF2-40B4-BE49-F238E27FC236}">
                <a16:creationId xmlns:a16="http://schemas.microsoft.com/office/drawing/2014/main" id="{A72FE26E-871B-49B9-57B6-B181ABFA2B7C}"/>
              </a:ext>
            </a:extLst>
          </p:cNvPr>
          <p:cNvSpPr txBox="1"/>
          <p:nvPr/>
        </p:nvSpPr>
        <p:spPr>
          <a:xfrm>
            <a:off x="6149309" y="5633537"/>
            <a:ext cx="5684569" cy="646331"/>
          </a:xfrm>
          <a:prstGeom prst="rect">
            <a:avLst/>
          </a:prstGeom>
          <a:noFill/>
        </p:spPr>
        <p:txBody>
          <a:bodyPr wrap="none" rtlCol="0">
            <a:spAutoFit/>
          </a:bodyPr>
          <a:lstStyle/>
          <a:p>
            <a:r>
              <a:rPr lang="en-US" dirty="0">
                <a:solidFill>
                  <a:schemeClr val="tx2"/>
                </a:solidFill>
                <a:latin typeface="Verdana" panose="020B0604030504040204" pitchFamily="34" charset="0"/>
                <a:ea typeface="Verdana" panose="020B0604030504040204" pitchFamily="34" charset="0"/>
              </a:rPr>
              <a:t>Adapted from ‘The Problem with Hot Schools”- </a:t>
            </a:r>
          </a:p>
          <a:p>
            <a:r>
              <a:rPr lang="en-US" dirty="0">
                <a:solidFill>
                  <a:schemeClr val="tx2"/>
                </a:solidFill>
                <a:latin typeface="Verdana" panose="020B0604030504040204" pitchFamily="34" charset="0"/>
                <a:ea typeface="Verdana" panose="020B0604030504040204" pitchFamily="34" charset="0"/>
              </a:rPr>
              <a:t>Luskin Center for Innovation at UCLA</a:t>
            </a:r>
          </a:p>
        </p:txBody>
      </p:sp>
      <p:pic>
        <p:nvPicPr>
          <p:cNvPr id="4" name="Picture 3" descr="A diagram of the sun&#10;&#10;AI-generated content may be incorrect.">
            <a:extLst>
              <a:ext uri="{FF2B5EF4-FFF2-40B4-BE49-F238E27FC236}">
                <a16:creationId xmlns:a16="http://schemas.microsoft.com/office/drawing/2014/main" id="{4B6F435C-8FA5-C062-6B54-9EDF5226157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5946170" y="1879169"/>
            <a:ext cx="6090849" cy="3345065"/>
          </a:xfrm>
          <a:prstGeom prst="rect">
            <a:avLst/>
          </a:prstGeom>
        </p:spPr>
      </p:pic>
    </p:spTree>
    <p:extLst>
      <p:ext uri="{BB962C8B-B14F-4D97-AF65-F5344CB8AC3E}">
        <p14:creationId xmlns:p14="http://schemas.microsoft.com/office/powerpoint/2010/main" val="48278502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9B6E2820-3C32-300B-FFB3-310B46218019}"/>
              </a:ext>
            </a:extLst>
          </p:cNvPr>
          <p:cNvSpPr>
            <a:spLocks noGrp="1"/>
          </p:cNvSpPr>
          <p:nvPr>
            <p:ph sz="half" idx="1"/>
          </p:nvPr>
        </p:nvSpPr>
        <p:spPr>
          <a:xfrm>
            <a:off x="631188" y="1417398"/>
            <a:ext cx="5464812" cy="4311587"/>
          </a:xfrm>
        </p:spPr>
        <p:txBody>
          <a:bodyPr anchor="t">
            <a:normAutofit/>
          </a:bodyPr>
          <a:lstStyle/>
          <a:p>
            <a:pPr marL="0" indent="0">
              <a:spcAft>
                <a:spcPts val="600"/>
              </a:spcAft>
              <a:buNone/>
            </a:pPr>
            <a:r>
              <a:rPr lang="en-US" sz="2800" dirty="0"/>
              <a:t>Air Quality:</a:t>
            </a:r>
          </a:p>
          <a:p>
            <a:pPr marL="342900" indent="-342900">
              <a:spcAft>
                <a:spcPts val="600"/>
              </a:spcAft>
              <a:buFont typeface="Arial" panose="020B0604020202020204" pitchFamily="34" charset="0"/>
              <a:buChar char="•"/>
            </a:pPr>
            <a:r>
              <a:rPr lang="en-US" sz="2400" dirty="0"/>
              <a:t>AQI or Air Quality Index is a tool for communicating about outdoor air quality.</a:t>
            </a:r>
          </a:p>
          <a:p>
            <a:pPr marL="342900" indent="-342900">
              <a:spcAft>
                <a:spcPts val="600"/>
              </a:spcAft>
              <a:buFont typeface="Arial" panose="020B0604020202020204" pitchFamily="34" charset="0"/>
              <a:buChar char="•"/>
            </a:pPr>
            <a:r>
              <a:rPr lang="en-US" sz="2400" dirty="0"/>
              <a:t>The higher the AQI value, the greater the level of air pollution and the greater the health concern.</a:t>
            </a:r>
          </a:p>
          <a:p>
            <a:pPr marL="342900" indent="-342900">
              <a:spcAft>
                <a:spcPts val="600"/>
              </a:spcAft>
              <a:buFont typeface="Arial" panose="020B0604020202020204" pitchFamily="34" charset="0"/>
              <a:buChar char="•"/>
            </a:pPr>
            <a:r>
              <a:rPr lang="en-US" sz="2400" dirty="0"/>
              <a:t>Air quality can be negatively impacted by heat.</a:t>
            </a:r>
          </a:p>
        </p:txBody>
      </p:sp>
      <p:pic>
        <p:nvPicPr>
          <p:cNvPr id="15" name="Picture Placeholder 14" descr="A chart of different colors&#10;&#10;AI-generated content may be incorrect.">
            <a:extLst>
              <a:ext uri="{FF2B5EF4-FFF2-40B4-BE49-F238E27FC236}">
                <a16:creationId xmlns:a16="http://schemas.microsoft.com/office/drawing/2014/main" id="{5CC6E42F-5833-A90C-085F-F06B5A50E5F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31213" y="2045280"/>
            <a:ext cx="5514194" cy="3184445"/>
          </a:xfrm>
          <a:noFill/>
        </p:spPr>
      </p:pic>
      <p:sp>
        <p:nvSpPr>
          <p:cNvPr id="8" name="Title 7">
            <a:extLst>
              <a:ext uri="{FF2B5EF4-FFF2-40B4-BE49-F238E27FC236}">
                <a16:creationId xmlns:a16="http://schemas.microsoft.com/office/drawing/2014/main" id="{833EEA28-8A64-9E45-2B0F-032CDD806F07}"/>
              </a:ext>
            </a:extLst>
          </p:cNvPr>
          <p:cNvSpPr>
            <a:spLocks noGrp="1"/>
          </p:cNvSpPr>
          <p:nvPr>
            <p:ph type="title"/>
          </p:nvPr>
        </p:nvSpPr>
        <p:spPr>
          <a:xfrm>
            <a:off x="838200" y="578132"/>
            <a:ext cx="9003224" cy="657681"/>
          </a:xfrm>
        </p:spPr>
        <p:txBody>
          <a:bodyPr anchor="t">
            <a:noAutofit/>
          </a:bodyPr>
          <a:lstStyle/>
          <a:p>
            <a:r>
              <a:rPr lang="en-US" dirty="0"/>
              <a:t>Other Environmental Risks cont.</a:t>
            </a:r>
          </a:p>
        </p:txBody>
      </p:sp>
    </p:spTree>
    <p:extLst>
      <p:ext uri="{BB962C8B-B14F-4D97-AF65-F5344CB8AC3E}">
        <p14:creationId xmlns:p14="http://schemas.microsoft.com/office/powerpoint/2010/main" val="81483632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F16275-5FA7-FDB0-2A6F-F4417F7BB953}"/>
              </a:ext>
            </a:extLst>
          </p:cNvPr>
          <p:cNvSpPr>
            <a:spLocks noGrp="1"/>
          </p:cNvSpPr>
          <p:nvPr>
            <p:ph type="ctrTitle"/>
          </p:nvPr>
        </p:nvSpPr>
        <p:spPr>
          <a:xfrm>
            <a:off x="838199" y="531567"/>
            <a:ext cx="10515600" cy="668859"/>
          </a:xfrm>
        </p:spPr>
        <p:txBody>
          <a:bodyPr/>
          <a:lstStyle/>
          <a:p>
            <a:r>
              <a:rPr lang="en-US" dirty="0"/>
              <a:t>Deciding When Outdoor Play is Safe</a:t>
            </a:r>
          </a:p>
        </p:txBody>
      </p:sp>
      <p:sp>
        <p:nvSpPr>
          <p:cNvPr id="6" name="Subtitle 5">
            <a:extLst>
              <a:ext uri="{FF2B5EF4-FFF2-40B4-BE49-F238E27FC236}">
                <a16:creationId xmlns:a16="http://schemas.microsoft.com/office/drawing/2014/main" id="{05BB5864-8F0E-D756-CCE4-A98890B863F5}"/>
              </a:ext>
            </a:extLst>
          </p:cNvPr>
          <p:cNvSpPr>
            <a:spLocks noGrp="1"/>
          </p:cNvSpPr>
          <p:nvPr>
            <p:ph type="subTitle" idx="1"/>
          </p:nvPr>
        </p:nvSpPr>
        <p:spPr>
          <a:xfrm>
            <a:off x="838199" y="1485068"/>
            <a:ext cx="10515599" cy="4418036"/>
          </a:xfrm>
        </p:spPr>
        <p:txBody>
          <a:bodyPr/>
          <a:lstStyle/>
          <a:p>
            <a:pPr marL="457200" indent="-457200">
              <a:buFont typeface="Arial" panose="020B0604020202020204" pitchFamily="34" charset="0"/>
              <a:buChar char="•"/>
            </a:pPr>
            <a:r>
              <a:rPr lang="en-US" sz="2800" dirty="0"/>
              <a:t>Licensing Requirements</a:t>
            </a:r>
          </a:p>
          <a:p>
            <a:pPr marL="457200" indent="-457200">
              <a:buFont typeface="Arial" panose="020B0604020202020204" pitchFamily="34" charset="0"/>
              <a:buChar char="•"/>
            </a:pPr>
            <a:r>
              <a:rPr lang="en-US" sz="2800" dirty="0"/>
              <a:t>Heat Index or “Feels Like” Temperature</a:t>
            </a:r>
          </a:p>
          <a:p>
            <a:pPr marL="457200" indent="-457200">
              <a:buFont typeface="Arial" panose="020B0604020202020204" pitchFamily="34" charset="0"/>
              <a:buChar char="•"/>
            </a:pPr>
            <a:r>
              <a:rPr lang="en-US" sz="2800" dirty="0"/>
              <a:t>Air Quality Index (AQI)</a:t>
            </a:r>
          </a:p>
          <a:p>
            <a:pPr marL="457200" indent="-457200">
              <a:buFont typeface="Arial" panose="020B0604020202020204" pitchFamily="34" charset="0"/>
              <a:buChar char="•"/>
            </a:pPr>
            <a:r>
              <a:rPr lang="en-US" sz="2800" dirty="0"/>
              <a:t>Access to Shade</a:t>
            </a:r>
          </a:p>
          <a:p>
            <a:pPr marL="457200" indent="-457200">
              <a:buFont typeface="Arial" panose="020B0604020202020204" pitchFamily="34" charset="0"/>
              <a:buChar char="•"/>
            </a:pPr>
            <a:r>
              <a:rPr lang="en-US" sz="2800" dirty="0"/>
              <a:t>Surfaces for Play</a:t>
            </a:r>
          </a:p>
          <a:p>
            <a:pPr marL="457200" indent="-457200">
              <a:buFont typeface="Arial" panose="020B0604020202020204" pitchFamily="34" charset="0"/>
              <a:buChar char="•"/>
            </a:pPr>
            <a:r>
              <a:rPr lang="en-US" sz="2800" dirty="0"/>
              <a:t>Age of Children</a:t>
            </a:r>
          </a:p>
          <a:p>
            <a:pPr marL="285750" indent="-285750">
              <a:buFont typeface="Arial" panose="020B0604020202020204" pitchFamily="34" charset="0"/>
              <a:buChar char="•"/>
            </a:pPr>
            <a:endParaRPr lang="en-US" dirty="0"/>
          </a:p>
        </p:txBody>
      </p:sp>
      <p:pic>
        <p:nvPicPr>
          <p:cNvPr id="9" name="Picture 8">
            <a:extLst>
              <a:ext uri="{FF2B5EF4-FFF2-40B4-BE49-F238E27FC236}">
                <a16:creationId xmlns:a16="http://schemas.microsoft.com/office/drawing/2014/main" id="{3920DF99-9F36-FB02-6288-3C23D8DAD42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316185" y="2968824"/>
            <a:ext cx="6037613" cy="2934280"/>
          </a:xfrm>
          <a:prstGeom prst="rect">
            <a:avLst/>
          </a:prstGeom>
        </p:spPr>
      </p:pic>
      <p:sp>
        <p:nvSpPr>
          <p:cNvPr id="10" name="TextBox 9">
            <a:extLst>
              <a:ext uri="{FF2B5EF4-FFF2-40B4-BE49-F238E27FC236}">
                <a16:creationId xmlns:a16="http://schemas.microsoft.com/office/drawing/2014/main" id="{1EFF0B80-FA46-99A5-CB68-FF9CBF1C2868}"/>
              </a:ext>
            </a:extLst>
          </p:cNvPr>
          <p:cNvSpPr txBox="1"/>
          <p:nvPr/>
        </p:nvSpPr>
        <p:spPr>
          <a:xfrm>
            <a:off x="9258300" y="6391656"/>
            <a:ext cx="2933700" cy="230832"/>
          </a:xfrm>
          <a:prstGeom prst="rect">
            <a:avLst/>
          </a:prstGeom>
          <a:noFill/>
        </p:spPr>
        <p:txBody>
          <a:bodyPr wrap="square" rtlCol="0">
            <a:spAutoFit/>
          </a:bodyPr>
          <a:lstStyle/>
          <a:p>
            <a:r>
              <a:rPr lang="en-US" sz="900">
                <a:hlinkClick r:id="rId4" tooltip="https://www.preschools.sa.gov.au/riverton-kindergarten/our-centre/show-and-tell"/>
              </a:rPr>
              <a:t>This Photo</a:t>
            </a:r>
            <a:r>
              <a:rPr lang="en-US" sz="900"/>
              <a:t> by Unknown Author is licensed under </a:t>
            </a:r>
            <a:r>
              <a:rPr lang="en-US" sz="900">
                <a:hlinkClick r:id="rId5" tooltip="https://creativecommons.org/licenses/by/3.0/"/>
              </a:rPr>
              <a:t>CC BY</a:t>
            </a:r>
            <a:endParaRPr lang="en-US" sz="900"/>
          </a:p>
        </p:txBody>
      </p:sp>
    </p:spTree>
    <p:extLst>
      <p:ext uri="{BB962C8B-B14F-4D97-AF65-F5344CB8AC3E}">
        <p14:creationId xmlns:p14="http://schemas.microsoft.com/office/powerpoint/2010/main" val="386023759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C7B1EF-B09B-35B7-C50C-F70FBAD0DEF2}"/>
              </a:ext>
            </a:extLst>
          </p:cNvPr>
          <p:cNvSpPr>
            <a:spLocks noGrp="1"/>
          </p:cNvSpPr>
          <p:nvPr>
            <p:ph type="title"/>
          </p:nvPr>
        </p:nvSpPr>
        <p:spPr/>
        <p:txBody>
          <a:bodyPr/>
          <a:lstStyle/>
          <a:p>
            <a:r>
              <a:rPr lang="en-US" sz="4400" dirty="0"/>
              <a:t>Objective 2:                                                                    </a:t>
            </a:r>
            <a:r>
              <a:rPr lang="en-US" dirty="0"/>
              <a:t>Recognize strategies to reduce the impact of heat during outdoor play.</a:t>
            </a:r>
            <a:br>
              <a:rPr lang="en-US" sz="4400" dirty="0"/>
            </a:br>
            <a:endParaRPr lang="en-US" dirty="0"/>
          </a:p>
        </p:txBody>
      </p:sp>
    </p:spTree>
    <p:extLst>
      <p:ext uri="{BB962C8B-B14F-4D97-AF65-F5344CB8AC3E}">
        <p14:creationId xmlns:p14="http://schemas.microsoft.com/office/powerpoint/2010/main" val="237485887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D749CAC-6D02-C198-8F02-40B777E149D2}"/>
              </a:ext>
            </a:extLst>
          </p:cNvPr>
          <p:cNvSpPr>
            <a:spLocks noGrp="1"/>
          </p:cNvSpPr>
          <p:nvPr>
            <p:ph sz="half" idx="1"/>
          </p:nvPr>
        </p:nvSpPr>
        <p:spPr>
          <a:xfrm>
            <a:off x="838200" y="1865375"/>
            <a:ext cx="5181600" cy="4311587"/>
          </a:xfrm>
        </p:spPr>
        <p:txBody>
          <a:bodyPr anchor="t">
            <a:normAutofit/>
          </a:bodyPr>
          <a:lstStyle/>
          <a:p>
            <a:pPr marL="342900" indent="-342900">
              <a:spcAft>
                <a:spcPts val="600"/>
              </a:spcAft>
              <a:buFont typeface="+mj-lt"/>
              <a:buAutoNum type="arabicPeriod"/>
            </a:pPr>
            <a:r>
              <a:rPr lang="en-US" sz="2400" dirty="0"/>
              <a:t>Adapting schedules &amp; routines</a:t>
            </a:r>
          </a:p>
          <a:p>
            <a:pPr marL="342900" indent="-342900">
              <a:spcAft>
                <a:spcPts val="600"/>
              </a:spcAft>
              <a:buFont typeface="+mj-lt"/>
              <a:buAutoNum type="arabicPeriod"/>
            </a:pPr>
            <a:r>
              <a:rPr lang="en-US" sz="2400" dirty="0"/>
              <a:t>Extra sun protection</a:t>
            </a:r>
          </a:p>
          <a:p>
            <a:pPr marL="342900" indent="-342900">
              <a:spcAft>
                <a:spcPts val="600"/>
              </a:spcAft>
              <a:buFont typeface="+mj-lt"/>
              <a:buAutoNum type="arabicPeriod"/>
            </a:pPr>
            <a:r>
              <a:rPr lang="en-US" sz="2400" dirty="0"/>
              <a:t>Water</a:t>
            </a:r>
          </a:p>
          <a:p>
            <a:pPr marL="342900" indent="-342900">
              <a:spcAft>
                <a:spcPts val="600"/>
              </a:spcAft>
              <a:buFont typeface="+mj-lt"/>
              <a:buAutoNum type="arabicPeriod"/>
            </a:pPr>
            <a:r>
              <a:rPr lang="en-US" sz="2400" dirty="0"/>
              <a:t>Policies and Family Engagement</a:t>
            </a:r>
          </a:p>
          <a:p>
            <a:pPr marL="342900" indent="-342900">
              <a:spcAft>
                <a:spcPts val="600"/>
              </a:spcAft>
              <a:buFont typeface="+mj-lt"/>
              <a:buAutoNum type="arabicPeriod"/>
            </a:pPr>
            <a:endParaRPr lang="en-US" dirty="0"/>
          </a:p>
        </p:txBody>
      </p:sp>
      <p:pic>
        <p:nvPicPr>
          <p:cNvPr id="6" name="Picture 5">
            <a:extLst>
              <a:ext uri="{FF2B5EF4-FFF2-40B4-BE49-F238E27FC236}">
                <a16:creationId xmlns:a16="http://schemas.microsoft.com/office/drawing/2014/main" id="{DA41133D-E62D-A5AD-5A00-6577F82FD0C8}"/>
              </a:ext>
            </a:extLst>
          </p:cNvPr>
          <p:cNvPicPr>
            <a:picLocks noChangeAspect="1"/>
          </p:cNvPicPr>
          <p:nvPr/>
        </p:nvPicPr>
        <p:blipFill>
          <a:blip r:embed="rId3">
            <a:extLst>
              <a:ext uri="{28A0092B-C50C-407E-A947-70E740481C1C}">
                <a14:useLocalDpi xmlns:a14="http://schemas.microsoft.com/office/drawing/2010/main" val="0"/>
              </a:ext>
            </a:extLst>
          </a:blip>
          <a:srcRect l="3263" r="16010"/>
          <a:stretch>
            <a:fillRect/>
          </a:stretch>
        </p:blipFill>
        <p:spPr>
          <a:xfrm>
            <a:off x="6316769" y="1712975"/>
            <a:ext cx="5875231" cy="4857976"/>
          </a:xfrm>
          <a:prstGeom prst="rect">
            <a:avLst/>
          </a:prstGeom>
          <a:noFill/>
        </p:spPr>
      </p:pic>
      <p:sp>
        <p:nvSpPr>
          <p:cNvPr id="2" name="Title 1">
            <a:extLst>
              <a:ext uri="{FF2B5EF4-FFF2-40B4-BE49-F238E27FC236}">
                <a16:creationId xmlns:a16="http://schemas.microsoft.com/office/drawing/2014/main" id="{58A3BB7D-EFB8-BB49-D15D-472158EB0A84}"/>
              </a:ext>
            </a:extLst>
          </p:cNvPr>
          <p:cNvSpPr>
            <a:spLocks noGrp="1"/>
          </p:cNvSpPr>
          <p:nvPr>
            <p:ph type="title"/>
          </p:nvPr>
        </p:nvSpPr>
        <p:spPr>
          <a:xfrm>
            <a:off x="838200" y="578132"/>
            <a:ext cx="6188675" cy="657681"/>
          </a:xfrm>
        </p:spPr>
        <p:txBody>
          <a:bodyPr anchor="t">
            <a:normAutofit/>
          </a:bodyPr>
          <a:lstStyle/>
          <a:p>
            <a:r>
              <a:rPr lang="en-US" dirty="0"/>
              <a:t>Key Strategies </a:t>
            </a:r>
          </a:p>
        </p:txBody>
      </p:sp>
    </p:spTree>
    <p:extLst>
      <p:ext uri="{BB962C8B-B14F-4D97-AF65-F5344CB8AC3E}">
        <p14:creationId xmlns:p14="http://schemas.microsoft.com/office/powerpoint/2010/main" val="409922293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7844258-A038-A473-A0D8-A2BDBDBE5E12}"/>
              </a:ext>
            </a:extLst>
          </p:cNvPr>
          <p:cNvSpPr>
            <a:spLocks noGrp="1"/>
          </p:cNvSpPr>
          <p:nvPr>
            <p:ph type="ctrTitle"/>
          </p:nvPr>
        </p:nvSpPr>
        <p:spPr/>
        <p:txBody>
          <a:bodyPr/>
          <a:lstStyle/>
          <a:p>
            <a:r>
              <a:rPr lang="en-US" dirty="0"/>
              <a:t>Disclaimer</a:t>
            </a:r>
          </a:p>
        </p:txBody>
      </p:sp>
      <p:sp>
        <p:nvSpPr>
          <p:cNvPr id="7" name="Subtitle 6">
            <a:extLst>
              <a:ext uri="{FF2B5EF4-FFF2-40B4-BE49-F238E27FC236}">
                <a16:creationId xmlns:a16="http://schemas.microsoft.com/office/drawing/2014/main" id="{7B1262A0-3683-2210-6B3F-A2628A1FDEDF}"/>
              </a:ext>
            </a:extLst>
          </p:cNvPr>
          <p:cNvSpPr>
            <a:spLocks noGrp="1"/>
          </p:cNvSpPr>
          <p:nvPr>
            <p:ph type="subTitle" idx="1"/>
          </p:nvPr>
        </p:nvSpPr>
        <p:spPr/>
        <p:txBody>
          <a:bodyPr/>
          <a:lstStyle/>
          <a:p>
            <a:r>
              <a:rPr lang="en-US" i="1" dirty="0"/>
              <a:t>Nemours Children’s Healthy Kids, Healthy Future Technical Assistance Program is funded through a subaward agreement with the Association of State Public Health Nutritionists, the funding for which comes from the Division of Nutrition, Physical Activity and Obesity (DNPAO) in the National Center for Chronic Disease Prevention and Health Promotion (NCCDPHP) at the Centers for Disease Control and Prevention (CDC) of the U.S. Department of Health and Human Services (HHS) as part of a financial assistance award (cooperative agreement number 6NU38PW000047-02-02) totaling $</a:t>
            </a:r>
            <a:r>
              <a:rPr lang="en-US" dirty="0"/>
              <a:t> </a:t>
            </a:r>
            <a:r>
              <a:rPr lang="en-US" i="1" dirty="0"/>
              <a:t>2,775,000, which funds several ASPHN and Nemours Children’s Health programs. This program is 100 percent funded by DNPAO/NCCDPHP/CDC/HHS. The contents are those of the author(s) and do not necessarily represent the official views of, nor an endorsement, by CDC/HHS, or the U.S. government. For more information visit </a:t>
            </a:r>
            <a:r>
              <a:rPr lang="en-US" i="1" u="sng" dirty="0">
                <a:hlinkClick r:id="rId3"/>
              </a:rPr>
              <a:t>https://www.cdc.gov/nccdphp/divisions-offices/about-the-division-of-nutrition-physical-activity-and-obesity.html</a:t>
            </a:r>
            <a:r>
              <a:rPr lang="en-US" i="1" dirty="0"/>
              <a:t>.</a:t>
            </a:r>
            <a:r>
              <a:rPr lang="en-US" dirty="0"/>
              <a:t> </a:t>
            </a:r>
          </a:p>
        </p:txBody>
      </p:sp>
    </p:spTree>
    <p:extLst>
      <p:ext uri="{BB962C8B-B14F-4D97-AF65-F5344CB8AC3E}">
        <p14:creationId xmlns:p14="http://schemas.microsoft.com/office/powerpoint/2010/main" val="61649581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4BDD6-5DFE-1C59-D76C-53E7A193E185}"/>
              </a:ext>
            </a:extLst>
          </p:cNvPr>
          <p:cNvSpPr>
            <a:spLocks noGrp="1"/>
          </p:cNvSpPr>
          <p:nvPr>
            <p:ph type="ctrTitle"/>
          </p:nvPr>
        </p:nvSpPr>
        <p:spPr/>
        <p:txBody>
          <a:bodyPr/>
          <a:lstStyle/>
          <a:p>
            <a:r>
              <a:rPr lang="en-US" dirty="0"/>
              <a:t>Adapting Schedules &amp; Routines</a:t>
            </a:r>
          </a:p>
        </p:txBody>
      </p:sp>
      <p:sp>
        <p:nvSpPr>
          <p:cNvPr id="3" name="Subtitle 2">
            <a:extLst>
              <a:ext uri="{FF2B5EF4-FFF2-40B4-BE49-F238E27FC236}">
                <a16:creationId xmlns:a16="http://schemas.microsoft.com/office/drawing/2014/main" id="{974A5D72-D34F-AB2A-57F5-13ECDF601C4D}"/>
              </a:ext>
            </a:extLst>
          </p:cNvPr>
          <p:cNvSpPr>
            <a:spLocks noGrp="1"/>
          </p:cNvSpPr>
          <p:nvPr>
            <p:ph type="subTitle" idx="1"/>
          </p:nvPr>
        </p:nvSpPr>
        <p:spPr>
          <a:xfrm>
            <a:off x="838198" y="1749552"/>
            <a:ext cx="10515599" cy="4090051"/>
          </a:xfrm>
        </p:spPr>
        <p:txBody>
          <a:bodyPr/>
          <a:lstStyle/>
          <a:p>
            <a:pPr marL="285750" indent="-285750">
              <a:buFont typeface="Arial" panose="020B0604020202020204" pitchFamily="34" charset="0"/>
              <a:buChar char="•"/>
            </a:pPr>
            <a:r>
              <a:rPr lang="en-US" sz="2400" dirty="0"/>
              <a:t>Plan outdoor play earlier or later in the day when the sun is not as strong</a:t>
            </a:r>
          </a:p>
          <a:p>
            <a:pPr marL="285750" indent="-285750">
              <a:buFont typeface="Arial" panose="020B0604020202020204" pitchFamily="34" charset="0"/>
              <a:buChar char="•"/>
            </a:pPr>
            <a:r>
              <a:rPr lang="en-US" sz="2400" dirty="0"/>
              <a:t>Avoid the hottest part of the day:</a:t>
            </a:r>
          </a:p>
          <a:p>
            <a:pPr marL="742950" lvl="1" indent="-285750" algn="l">
              <a:buFont typeface="Arial" panose="020B0604020202020204" pitchFamily="34" charset="0"/>
              <a:buChar char="•"/>
            </a:pPr>
            <a:r>
              <a:rPr lang="en-US" sz="2400" dirty="0"/>
              <a:t>10 AM- 3 PM</a:t>
            </a:r>
          </a:p>
          <a:p>
            <a:pPr marL="285750" indent="-285750">
              <a:buFont typeface="Arial" panose="020B0604020202020204" pitchFamily="34" charset="0"/>
              <a:buChar char="•"/>
            </a:pPr>
            <a:r>
              <a:rPr lang="en-US" sz="2400" dirty="0"/>
              <a:t>Shorter periods of play and many breaks</a:t>
            </a:r>
          </a:p>
          <a:p>
            <a:pPr marL="285750" indent="-285750">
              <a:buFont typeface="Arial" panose="020B0604020202020204" pitchFamily="34" charset="0"/>
              <a:buChar char="•"/>
            </a:pPr>
            <a:r>
              <a:rPr lang="en-US" sz="2400" dirty="0"/>
              <a:t>Less intense activities</a:t>
            </a:r>
          </a:p>
          <a:p>
            <a:pPr marL="285750" indent="-285750">
              <a:buFont typeface="Arial" panose="020B0604020202020204" pitchFamily="34" charset="0"/>
              <a:buChar char="•"/>
            </a:pPr>
            <a:endParaRPr lang="en-US" sz="2200" dirty="0"/>
          </a:p>
          <a:p>
            <a:pPr marL="742950" lvl="1" indent="-285750">
              <a:buFont typeface="Arial" panose="020B0604020202020204" pitchFamily="34" charset="0"/>
              <a:buChar char="•"/>
            </a:pPr>
            <a:endParaRPr lang="en-US" dirty="0"/>
          </a:p>
        </p:txBody>
      </p:sp>
      <p:sp>
        <p:nvSpPr>
          <p:cNvPr id="5" name="Rectangle: Rounded Corners 4">
            <a:extLst>
              <a:ext uri="{FF2B5EF4-FFF2-40B4-BE49-F238E27FC236}">
                <a16:creationId xmlns:a16="http://schemas.microsoft.com/office/drawing/2014/main" id="{685BAAC1-EACF-B662-B5F5-A465ED50307D}"/>
              </a:ext>
            </a:extLst>
          </p:cNvPr>
          <p:cNvSpPr/>
          <p:nvPr/>
        </p:nvSpPr>
        <p:spPr>
          <a:xfrm>
            <a:off x="1722520" y="4348743"/>
            <a:ext cx="8746956" cy="1643260"/>
          </a:xfrm>
          <a:prstGeom prst="roundRect">
            <a:avLst/>
          </a:prstGeom>
          <a:solidFill>
            <a:srgbClr val="309C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FFFF"/>
                </a:solidFill>
                <a:latin typeface="Verdana" panose="020B0604030504040204" pitchFamily="34" charset="0"/>
                <a:ea typeface="Verdana" panose="020B0604030504040204" pitchFamily="34" charset="0"/>
              </a:rPr>
              <a:t>Thinking about your schedule, how could you modify it for safe outdoor play during hot weather?</a:t>
            </a:r>
          </a:p>
        </p:txBody>
      </p:sp>
    </p:spTree>
    <p:extLst>
      <p:ext uri="{BB962C8B-B14F-4D97-AF65-F5344CB8AC3E}">
        <p14:creationId xmlns:p14="http://schemas.microsoft.com/office/powerpoint/2010/main" val="41677878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
            <a:extLst>
              <a:ext uri="{FF2B5EF4-FFF2-40B4-BE49-F238E27FC236}">
                <a16:creationId xmlns:a16="http://schemas.microsoft.com/office/drawing/2014/main" id="{56B0C419-295D-6E1D-610B-A39FE3575E79}"/>
              </a:ext>
            </a:extLst>
          </p:cNvPr>
          <p:cNvSpPr>
            <a:spLocks noGrp="1"/>
          </p:cNvSpPr>
          <p:nvPr>
            <p:ph sz="half" idx="1"/>
          </p:nvPr>
        </p:nvSpPr>
        <p:spPr>
          <a:xfrm>
            <a:off x="838200" y="1865375"/>
            <a:ext cx="5181600" cy="4311587"/>
          </a:xfrm>
        </p:spPr>
        <p:txBody>
          <a:bodyPr/>
          <a:lstStyle/>
          <a:p>
            <a:r>
              <a:rPr lang="en-US" sz="2800" dirty="0"/>
              <a:t>Shade</a:t>
            </a:r>
          </a:p>
          <a:p>
            <a:r>
              <a:rPr lang="en-US" sz="2800" dirty="0"/>
              <a:t>Sunscreen</a:t>
            </a:r>
          </a:p>
          <a:p>
            <a:pPr lvl="1"/>
            <a:r>
              <a:rPr lang="en-US" sz="2400" dirty="0"/>
              <a:t>For children over 6 months</a:t>
            </a:r>
          </a:p>
          <a:p>
            <a:pPr lvl="1"/>
            <a:r>
              <a:rPr lang="en-US" sz="2400" dirty="0"/>
              <a:t>SPF 15 or higher</a:t>
            </a:r>
          </a:p>
          <a:p>
            <a:r>
              <a:rPr lang="en-US" sz="2800" dirty="0"/>
              <a:t>Sun protective clothing</a:t>
            </a:r>
          </a:p>
          <a:p>
            <a:pPr lvl="1"/>
            <a:r>
              <a:rPr lang="en-US" sz="2400" dirty="0"/>
              <a:t>Lightweight, loose-fitting</a:t>
            </a:r>
          </a:p>
          <a:p>
            <a:r>
              <a:rPr lang="en-US" sz="2800" dirty="0"/>
              <a:t>Hats and Sunglasses</a:t>
            </a:r>
          </a:p>
        </p:txBody>
      </p:sp>
      <p:pic>
        <p:nvPicPr>
          <p:cNvPr id="6" name="Picture 5" descr="A playground with a shade over it&#10;&#10;AI-generated content may be incorrect.">
            <a:extLst>
              <a:ext uri="{FF2B5EF4-FFF2-40B4-BE49-F238E27FC236}">
                <a16:creationId xmlns:a16="http://schemas.microsoft.com/office/drawing/2014/main" id="{8FD38451-6CEF-7DE5-EACD-82FC2DB05EF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507804" y="1865374"/>
            <a:ext cx="5684196" cy="4700017"/>
          </a:xfrm>
          <a:prstGeom prst="rect">
            <a:avLst/>
          </a:prstGeom>
          <a:noFill/>
        </p:spPr>
      </p:pic>
      <p:sp>
        <p:nvSpPr>
          <p:cNvPr id="2" name="Title 1">
            <a:extLst>
              <a:ext uri="{FF2B5EF4-FFF2-40B4-BE49-F238E27FC236}">
                <a16:creationId xmlns:a16="http://schemas.microsoft.com/office/drawing/2014/main" id="{E0BF1708-C2EE-C609-BAA8-D2D92C840F8B}"/>
              </a:ext>
            </a:extLst>
          </p:cNvPr>
          <p:cNvSpPr>
            <a:spLocks noGrp="1"/>
          </p:cNvSpPr>
          <p:nvPr>
            <p:ph type="title"/>
          </p:nvPr>
        </p:nvSpPr>
        <p:spPr>
          <a:xfrm>
            <a:off x="838200" y="578132"/>
            <a:ext cx="6188675" cy="657681"/>
          </a:xfrm>
        </p:spPr>
        <p:txBody>
          <a:bodyPr anchor="t">
            <a:normAutofit/>
          </a:bodyPr>
          <a:lstStyle/>
          <a:p>
            <a:r>
              <a:rPr lang="en-US" dirty="0"/>
              <a:t>Sun Protection</a:t>
            </a:r>
          </a:p>
        </p:txBody>
      </p:sp>
    </p:spTree>
    <p:extLst>
      <p:ext uri="{BB962C8B-B14F-4D97-AF65-F5344CB8AC3E}">
        <p14:creationId xmlns:p14="http://schemas.microsoft.com/office/powerpoint/2010/main" val="50046788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72D7AFF-9DA9-10A3-77C0-45F7AC537056}"/>
              </a:ext>
            </a:extLst>
          </p:cNvPr>
          <p:cNvPicPr>
            <a:picLocks noChangeAspect="1"/>
          </p:cNvPicPr>
          <p:nvPr/>
        </p:nvPicPr>
        <p:blipFill>
          <a:blip r:embed="rId3">
            <a:extLst>
              <a:ext uri="{28A0092B-C50C-407E-A947-70E740481C1C}">
                <a14:useLocalDpi xmlns:a14="http://schemas.microsoft.com/office/drawing/2010/main" val="0"/>
              </a:ext>
            </a:extLst>
          </a:blip>
          <a:srcRect l="38571" r="7323" b="2"/>
          <a:stretch>
            <a:fillRect/>
          </a:stretch>
        </p:blipFill>
        <p:spPr>
          <a:xfrm>
            <a:off x="20" y="172995"/>
            <a:ext cx="5181580" cy="6392397"/>
          </a:xfrm>
          <a:prstGeom prst="rect">
            <a:avLst/>
          </a:prstGeom>
          <a:noFill/>
        </p:spPr>
      </p:pic>
      <p:sp>
        <p:nvSpPr>
          <p:cNvPr id="5" name="Subtitle 4">
            <a:extLst>
              <a:ext uri="{FF2B5EF4-FFF2-40B4-BE49-F238E27FC236}">
                <a16:creationId xmlns:a16="http://schemas.microsoft.com/office/drawing/2014/main" id="{CC233548-599B-A55A-AAAC-231A6F66A6B1}"/>
              </a:ext>
            </a:extLst>
          </p:cNvPr>
          <p:cNvSpPr>
            <a:spLocks noGrp="1"/>
          </p:cNvSpPr>
          <p:nvPr>
            <p:ph sz="half" idx="2"/>
          </p:nvPr>
        </p:nvSpPr>
        <p:spPr>
          <a:xfrm>
            <a:off x="6172200" y="1865376"/>
            <a:ext cx="5181600" cy="4311588"/>
          </a:xfrm>
        </p:spPr>
        <p:txBody>
          <a:bodyPr>
            <a:normAutofit/>
          </a:bodyPr>
          <a:lstStyle/>
          <a:p>
            <a:pPr marL="285750" indent="-285750">
              <a:spcAft>
                <a:spcPts val="600"/>
              </a:spcAft>
              <a:buFont typeface="Arial" panose="020B0604020202020204" pitchFamily="34" charset="0"/>
              <a:buChar char="•"/>
            </a:pPr>
            <a:r>
              <a:rPr lang="en-US" sz="2400" dirty="0"/>
              <a:t>Young children rely on caregivers to keep them cool and hydrated</a:t>
            </a:r>
          </a:p>
          <a:p>
            <a:pPr marL="285750" indent="-285750">
              <a:spcAft>
                <a:spcPts val="600"/>
              </a:spcAft>
              <a:buFont typeface="Arial" panose="020B0604020202020204" pitchFamily="34" charset="0"/>
              <a:buChar char="•"/>
            </a:pPr>
            <a:r>
              <a:rPr lang="en-US" sz="2400" dirty="0"/>
              <a:t>Water breaks need to be built into outdoor play</a:t>
            </a:r>
          </a:p>
          <a:p>
            <a:pPr marL="285750" indent="-285750">
              <a:spcAft>
                <a:spcPts val="600"/>
              </a:spcAft>
              <a:buFont typeface="Arial" panose="020B0604020202020204" pitchFamily="34" charset="0"/>
              <a:buChar char="•"/>
            </a:pPr>
            <a:r>
              <a:rPr lang="en-US" sz="2400" dirty="0"/>
              <a:t>For less than 6-month-olds, no water- extra breastmilk or formula</a:t>
            </a:r>
          </a:p>
        </p:txBody>
      </p:sp>
      <p:sp>
        <p:nvSpPr>
          <p:cNvPr id="4" name="Title 3">
            <a:extLst>
              <a:ext uri="{FF2B5EF4-FFF2-40B4-BE49-F238E27FC236}">
                <a16:creationId xmlns:a16="http://schemas.microsoft.com/office/drawing/2014/main" id="{6FD39A2A-B42B-CB97-8232-BF12D327D9BB}"/>
              </a:ext>
            </a:extLst>
          </p:cNvPr>
          <p:cNvSpPr>
            <a:spLocks noGrp="1"/>
          </p:cNvSpPr>
          <p:nvPr>
            <p:ph type="title"/>
          </p:nvPr>
        </p:nvSpPr>
        <p:spPr>
          <a:xfrm>
            <a:off x="5614256" y="611083"/>
            <a:ext cx="6297487" cy="657681"/>
          </a:xfrm>
        </p:spPr>
        <p:txBody>
          <a:bodyPr anchor="t">
            <a:normAutofit/>
          </a:bodyPr>
          <a:lstStyle/>
          <a:p>
            <a:r>
              <a:rPr lang="en-US" dirty="0"/>
              <a:t>Water</a:t>
            </a:r>
          </a:p>
        </p:txBody>
      </p:sp>
    </p:spTree>
    <p:extLst>
      <p:ext uri="{BB962C8B-B14F-4D97-AF65-F5344CB8AC3E}">
        <p14:creationId xmlns:p14="http://schemas.microsoft.com/office/powerpoint/2010/main" val="305500293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985AFA-4FFD-DD90-1BCF-C3238494542D}"/>
              </a:ext>
            </a:extLst>
          </p:cNvPr>
          <p:cNvSpPr>
            <a:spLocks noGrp="1"/>
          </p:cNvSpPr>
          <p:nvPr>
            <p:ph type="ctrTitle"/>
          </p:nvPr>
        </p:nvSpPr>
        <p:spPr/>
        <p:txBody>
          <a:bodyPr/>
          <a:lstStyle/>
          <a:p>
            <a:r>
              <a:rPr lang="en-US" dirty="0"/>
              <a:t>Policies &amp; Family Engagement</a:t>
            </a:r>
          </a:p>
        </p:txBody>
      </p:sp>
      <p:sp>
        <p:nvSpPr>
          <p:cNvPr id="5" name="Subtitle 4">
            <a:extLst>
              <a:ext uri="{FF2B5EF4-FFF2-40B4-BE49-F238E27FC236}">
                <a16:creationId xmlns:a16="http://schemas.microsoft.com/office/drawing/2014/main" id="{41266132-D3CF-33DB-372A-B328A3FDCBEC}"/>
              </a:ext>
            </a:extLst>
          </p:cNvPr>
          <p:cNvSpPr>
            <a:spLocks noGrp="1"/>
          </p:cNvSpPr>
          <p:nvPr>
            <p:ph type="subTitle" idx="1"/>
          </p:nvPr>
        </p:nvSpPr>
        <p:spPr>
          <a:xfrm>
            <a:off x="838199" y="4162037"/>
            <a:ext cx="10515599" cy="2093771"/>
          </a:xfrm>
        </p:spPr>
        <p:txBody>
          <a:bodyPr/>
          <a:lstStyle/>
          <a:p>
            <a:pPr marL="285750" indent="-285750">
              <a:buFont typeface="Arial" panose="020B0604020202020204" pitchFamily="34" charset="0"/>
              <a:buChar char="•"/>
            </a:pPr>
            <a:r>
              <a:rPr lang="en-US" sz="2800" dirty="0"/>
              <a:t>Policies on outdoor play, availability of water</a:t>
            </a:r>
          </a:p>
          <a:p>
            <a:pPr marL="285750" indent="-285750">
              <a:buFont typeface="Arial" panose="020B0604020202020204" pitchFamily="34" charset="0"/>
              <a:buChar char="•"/>
            </a:pPr>
            <a:r>
              <a:rPr lang="en-US" sz="2800" dirty="0"/>
              <a:t>Communicating with families</a:t>
            </a:r>
          </a:p>
          <a:p>
            <a:pPr marL="742950" lvl="1" indent="-285750" algn="l">
              <a:buFont typeface="Arial" panose="020B0604020202020204" pitchFamily="34" charset="0"/>
              <a:buChar char="•"/>
            </a:pPr>
            <a:r>
              <a:rPr lang="en-US" sz="2800" dirty="0"/>
              <a:t>Appropriate attire</a:t>
            </a:r>
          </a:p>
          <a:p>
            <a:pPr marL="742950" lvl="1" indent="-285750" algn="l">
              <a:buFont typeface="Arial" panose="020B0604020202020204" pitchFamily="34" charset="0"/>
              <a:buChar char="•"/>
            </a:pPr>
            <a:r>
              <a:rPr lang="en-US" sz="2800" dirty="0"/>
              <a:t>Sunscreen use</a:t>
            </a:r>
          </a:p>
          <a:p>
            <a:pPr lvl="1" algn="l"/>
            <a:endParaRPr lang="en-US" sz="2400" dirty="0"/>
          </a:p>
        </p:txBody>
      </p:sp>
      <p:sp>
        <p:nvSpPr>
          <p:cNvPr id="7" name="Rectangle: Rounded Corners 6">
            <a:extLst>
              <a:ext uri="{FF2B5EF4-FFF2-40B4-BE49-F238E27FC236}">
                <a16:creationId xmlns:a16="http://schemas.microsoft.com/office/drawing/2014/main" id="{30C68225-004B-3B49-C9AA-C380F0B1F806}"/>
              </a:ext>
            </a:extLst>
          </p:cNvPr>
          <p:cNvSpPr/>
          <p:nvPr/>
        </p:nvSpPr>
        <p:spPr>
          <a:xfrm>
            <a:off x="2277979" y="1780980"/>
            <a:ext cx="7816516" cy="2134933"/>
          </a:xfrm>
          <a:prstGeom prst="roundRect">
            <a:avLst/>
          </a:prstGeom>
          <a:solidFill>
            <a:srgbClr val="309C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FFFF"/>
                </a:solidFill>
                <a:latin typeface="Verdana" panose="020B0604030504040204" pitchFamily="34" charset="0"/>
                <a:ea typeface="Verdana" panose="020B0604030504040204" pitchFamily="34" charset="0"/>
              </a:rPr>
              <a:t>What policies does your program have for hot weather? How do you communicate with families?</a:t>
            </a:r>
          </a:p>
        </p:txBody>
      </p:sp>
    </p:spTree>
    <p:extLst>
      <p:ext uri="{BB962C8B-B14F-4D97-AF65-F5344CB8AC3E}">
        <p14:creationId xmlns:p14="http://schemas.microsoft.com/office/powerpoint/2010/main" val="33021867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ABCEC-6D30-9BE9-AE93-7DED0C0FB922}"/>
              </a:ext>
            </a:extLst>
          </p:cNvPr>
          <p:cNvSpPr>
            <a:spLocks noGrp="1"/>
          </p:cNvSpPr>
          <p:nvPr>
            <p:ph type="ctrTitle"/>
          </p:nvPr>
        </p:nvSpPr>
        <p:spPr/>
        <p:txBody>
          <a:bodyPr/>
          <a:lstStyle/>
          <a:p>
            <a:r>
              <a:rPr lang="en-US" dirty="0"/>
              <a:t>Hot Weather Policy Statement </a:t>
            </a:r>
            <a:r>
              <a:rPr lang="en-US" i="1" dirty="0"/>
              <a:t>example</a:t>
            </a:r>
          </a:p>
        </p:txBody>
      </p:sp>
      <p:sp>
        <p:nvSpPr>
          <p:cNvPr id="3" name="Subtitle 2">
            <a:extLst>
              <a:ext uri="{FF2B5EF4-FFF2-40B4-BE49-F238E27FC236}">
                <a16:creationId xmlns:a16="http://schemas.microsoft.com/office/drawing/2014/main" id="{35EAA5DC-1827-88AE-CEA5-37C68F7D7755}"/>
              </a:ext>
            </a:extLst>
          </p:cNvPr>
          <p:cNvSpPr>
            <a:spLocks noGrp="1"/>
          </p:cNvSpPr>
          <p:nvPr>
            <p:ph type="subTitle" idx="1"/>
          </p:nvPr>
        </p:nvSpPr>
        <p:spPr>
          <a:xfrm>
            <a:off x="838199" y="1760333"/>
            <a:ext cx="10515599" cy="4090051"/>
          </a:xfrm>
        </p:spPr>
        <p:txBody>
          <a:bodyPr/>
          <a:lstStyle/>
          <a:p>
            <a:r>
              <a:rPr lang="en-US" dirty="0"/>
              <a:t>ABC early education center is committed to safe, daily outdoor experiences for all children. We strive for 90 minutes of outdoor time daily, weather permitting. We will adjust our schedule to prioritize outdoor time based on the weather conditions and air quality.</a:t>
            </a:r>
          </a:p>
          <a:p>
            <a:endParaRPr lang="en-US" dirty="0"/>
          </a:p>
          <a:p>
            <a:pPr marL="342900" indent="-342900">
              <a:buFont typeface="+mj-lt"/>
              <a:buAutoNum type="arabicPeriod"/>
            </a:pPr>
            <a:r>
              <a:rPr lang="en-US" dirty="0"/>
              <a:t>Families should dress their child in lightweight clothing that supports outdoor play, hats that shade the face and neck, and apply sunscreen before arriving at the center.</a:t>
            </a:r>
          </a:p>
          <a:p>
            <a:pPr marL="342900" indent="-342900">
              <a:buFont typeface="+mj-lt"/>
              <a:buAutoNum type="arabicPeriod"/>
            </a:pPr>
            <a:r>
              <a:rPr lang="en-US" dirty="0"/>
              <a:t>Outdoor time will be limited and children closely monitored when the heat index is 90</a:t>
            </a:r>
            <a:r>
              <a:rPr lang="en-US" dirty="0">
                <a:sym typeface="Symbol" panose="05050102010706020507" pitchFamily="18" charset="2"/>
              </a:rPr>
              <a:t>F or higher.</a:t>
            </a:r>
          </a:p>
          <a:p>
            <a:pPr marL="342900" indent="-342900">
              <a:buFont typeface="+mj-lt"/>
              <a:buAutoNum type="arabicPeriod"/>
            </a:pPr>
            <a:r>
              <a:rPr lang="en-US" dirty="0">
                <a:sym typeface="Symbol" panose="05050102010706020507" pitchFamily="18" charset="2"/>
              </a:rPr>
              <a:t>Outdoor time may be cancelled when the heat index is 100 F or higher.</a:t>
            </a:r>
          </a:p>
          <a:p>
            <a:pPr marL="342900" indent="-342900">
              <a:buFont typeface="+mj-lt"/>
              <a:buAutoNum type="arabicPeriod"/>
            </a:pPr>
            <a:r>
              <a:rPr lang="en-US" dirty="0">
                <a:sym typeface="Symbol" panose="05050102010706020507" pitchFamily="18" charset="2"/>
              </a:rPr>
              <a:t>The ABC director will monitor weather conditions and make decisions on outdoor time.</a:t>
            </a:r>
          </a:p>
          <a:p>
            <a:pPr marL="342900" indent="-342900">
              <a:buFont typeface="+mj-lt"/>
              <a:buAutoNum type="arabicPeriod"/>
            </a:pPr>
            <a:r>
              <a:rPr lang="en-US" dirty="0">
                <a:sym typeface="Symbol" panose="05050102010706020507" pitchFamily="18" charset="2"/>
              </a:rPr>
              <a:t>Staff will modify activities to encourage children to play in the shade and frequent water breaks. </a:t>
            </a:r>
            <a:endParaRPr lang="en-US" dirty="0"/>
          </a:p>
        </p:txBody>
      </p:sp>
      <p:sp>
        <p:nvSpPr>
          <p:cNvPr id="5" name="Rectangle: Rounded Corners 4">
            <a:extLst>
              <a:ext uri="{FF2B5EF4-FFF2-40B4-BE49-F238E27FC236}">
                <a16:creationId xmlns:a16="http://schemas.microsoft.com/office/drawing/2014/main" id="{3F5F59CE-0F53-5733-F819-80C371B01822}"/>
              </a:ext>
            </a:extLst>
          </p:cNvPr>
          <p:cNvSpPr/>
          <p:nvPr/>
        </p:nvSpPr>
        <p:spPr>
          <a:xfrm>
            <a:off x="2187740" y="5341669"/>
            <a:ext cx="7816516" cy="1017430"/>
          </a:xfrm>
          <a:prstGeom prst="roundRect">
            <a:avLst/>
          </a:prstGeom>
          <a:solidFill>
            <a:srgbClr val="309C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FFFF"/>
                </a:solidFill>
                <a:latin typeface="Verdana" panose="020B0604030504040204" pitchFamily="34" charset="0"/>
                <a:ea typeface="Verdana" panose="020B0604030504040204" pitchFamily="34" charset="0"/>
              </a:rPr>
              <a:t>What policies does your program have that support outdoor play in hot weather?</a:t>
            </a:r>
          </a:p>
        </p:txBody>
      </p:sp>
    </p:spTree>
    <p:extLst>
      <p:ext uri="{BB962C8B-B14F-4D97-AF65-F5344CB8AC3E}">
        <p14:creationId xmlns:p14="http://schemas.microsoft.com/office/powerpoint/2010/main" val="25782432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D7856-A546-6EDF-F852-9A30752B11ED}"/>
              </a:ext>
            </a:extLst>
          </p:cNvPr>
          <p:cNvSpPr>
            <a:spLocks noGrp="1"/>
          </p:cNvSpPr>
          <p:nvPr>
            <p:ph type="ctrTitle"/>
          </p:nvPr>
        </p:nvSpPr>
        <p:spPr/>
        <p:txBody>
          <a:bodyPr/>
          <a:lstStyle/>
          <a:p>
            <a:r>
              <a:rPr lang="en-US" dirty="0"/>
              <a:t>Brain Boost</a:t>
            </a:r>
          </a:p>
        </p:txBody>
      </p:sp>
      <p:sp>
        <p:nvSpPr>
          <p:cNvPr id="5" name="Text Placeholder 3">
            <a:extLst>
              <a:ext uri="{FF2B5EF4-FFF2-40B4-BE49-F238E27FC236}">
                <a16:creationId xmlns:a16="http://schemas.microsoft.com/office/drawing/2014/main" id="{515EC701-948E-CE76-98F2-DE473A9A454F}"/>
              </a:ext>
            </a:extLst>
          </p:cNvPr>
          <p:cNvSpPr txBox="1">
            <a:spLocks/>
          </p:cNvSpPr>
          <p:nvPr/>
        </p:nvSpPr>
        <p:spPr>
          <a:xfrm>
            <a:off x="6058285" y="3191947"/>
            <a:ext cx="4552950" cy="1919288"/>
          </a:xfrm>
          <a:prstGeom prst="rect">
            <a:avLst/>
          </a:prstGeom>
        </p:spPr>
        <p:txBody>
          <a:bodyPr vert="horz" lIns="0" tIns="0" rIns="0" bIns="0" rtlCol="0">
            <a:normAutofit/>
          </a:bodyPr>
          <a:lstStyle>
            <a:lvl1pPr marL="228600" indent="-228600" algn="l" defTabSz="914400" rtl="0" eaLnBrk="1" latinLnBrk="0" hangingPunct="1">
              <a:lnSpc>
                <a:spcPct val="100000"/>
              </a:lnSpc>
              <a:spcBef>
                <a:spcPts val="0"/>
              </a:spcBef>
              <a:buClr>
                <a:schemeClr val="tx1"/>
              </a:buClr>
              <a:buFont typeface="Arial" panose="020B0604020202020204" pitchFamily="34" charset="0"/>
              <a:buChar char="•"/>
              <a:defRPr sz="2000" b="0" i="0" kern="1200">
                <a:solidFill>
                  <a:schemeClr val="tx2"/>
                </a:solidFill>
                <a:latin typeface="Verdana" panose="020B0604030504040204" pitchFamily="34" charset="0"/>
                <a:ea typeface="Verdana" panose="020B0604030504040204" pitchFamily="34" charset="0"/>
                <a:cs typeface="Calibri" panose="020F0502020204030204" pitchFamily="34" charset="0"/>
              </a:defRPr>
            </a:lvl1pPr>
            <a:lvl2pPr marL="685800" indent="-228600" algn="l" defTabSz="914400" rtl="0" eaLnBrk="1" latinLnBrk="0" hangingPunct="1">
              <a:lnSpc>
                <a:spcPct val="100000"/>
              </a:lnSpc>
              <a:spcBef>
                <a:spcPts val="0"/>
              </a:spcBef>
              <a:buClr>
                <a:schemeClr val="tx1"/>
              </a:buClr>
              <a:buFont typeface="Arial" panose="020B0604020202020204" pitchFamily="34" charset="0"/>
              <a:buChar char="•"/>
              <a:defRPr sz="1800" b="0" i="0" kern="1200">
                <a:solidFill>
                  <a:schemeClr val="tx2"/>
                </a:solidFill>
                <a:latin typeface="Verdana" panose="020B0604030504040204" pitchFamily="34" charset="0"/>
                <a:ea typeface="Verdana" panose="020B0604030504040204" pitchFamily="34" charset="0"/>
                <a:cs typeface="Calibri" panose="020F0502020204030204" pitchFamily="34" charset="0"/>
              </a:defRPr>
            </a:lvl2pPr>
            <a:lvl3pPr marL="1143000" indent="-228600" algn="l" defTabSz="914400" rtl="0" eaLnBrk="1" latinLnBrk="0" hangingPunct="1">
              <a:lnSpc>
                <a:spcPct val="100000"/>
              </a:lnSpc>
              <a:spcBef>
                <a:spcPts val="0"/>
              </a:spcBef>
              <a:buClr>
                <a:schemeClr val="tx1"/>
              </a:buClr>
              <a:buFont typeface="Arial" panose="020B0604020202020204" pitchFamily="34" charset="0"/>
              <a:buChar char="•"/>
              <a:defRPr sz="1600" b="0" i="0" kern="1200">
                <a:solidFill>
                  <a:schemeClr val="tx2"/>
                </a:solidFill>
                <a:latin typeface="Verdana" panose="020B0604030504040204" pitchFamily="34" charset="0"/>
                <a:ea typeface="Verdana" panose="020B0604030504040204" pitchFamily="34" charset="0"/>
                <a:cs typeface="Arial" panose="020B0604020202020204" pitchFamily="34" charset="0"/>
              </a:defRPr>
            </a:lvl3pPr>
            <a:lvl4pPr marL="1600200" indent="-228600" algn="l" defTabSz="914400" rtl="0" eaLnBrk="1" latinLnBrk="0" hangingPunct="1">
              <a:lnSpc>
                <a:spcPct val="100000"/>
              </a:lnSpc>
              <a:spcBef>
                <a:spcPts val="0"/>
              </a:spcBef>
              <a:buClr>
                <a:schemeClr val="tx1"/>
              </a:buClr>
              <a:buFont typeface="Arial" panose="020B0604020202020204" pitchFamily="34" charset="0"/>
              <a:buChar char="•"/>
              <a:defRPr sz="1400" b="0" i="0" kern="1200">
                <a:solidFill>
                  <a:schemeClr val="tx2"/>
                </a:solidFill>
                <a:latin typeface="Verdana" panose="020B0604030504040204" pitchFamily="34" charset="0"/>
                <a:ea typeface="Verdana" panose="020B0604030504040204" pitchFamily="34" charset="0"/>
                <a:cs typeface="Arial" panose="020B0604020202020204" pitchFamily="34" charset="0"/>
              </a:defRPr>
            </a:lvl4pPr>
            <a:lvl5pPr marL="2057400" indent="-228600" algn="l" defTabSz="914400" rtl="0" eaLnBrk="1" latinLnBrk="0" hangingPunct="1">
              <a:lnSpc>
                <a:spcPct val="100000"/>
              </a:lnSpc>
              <a:spcBef>
                <a:spcPts val="0"/>
              </a:spcBef>
              <a:buClr>
                <a:schemeClr val="tx1"/>
              </a:buClr>
              <a:buFont typeface="Arial" panose="020B0604020202020204" pitchFamily="34" charset="0"/>
              <a:buChar char="•"/>
              <a:defRPr sz="1200" b="0" i="0" kern="1200">
                <a:solidFill>
                  <a:schemeClr val="tx2"/>
                </a:solidFill>
                <a:latin typeface="Verdana" panose="020B0604030504040204" pitchFamily="34" charset="0"/>
                <a:ea typeface="Verdana" panose="020B0604030504040204" pitchFamily="34"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a:t>Tracing fingers</a:t>
            </a:r>
          </a:p>
        </p:txBody>
      </p:sp>
      <p:pic>
        <p:nvPicPr>
          <p:cNvPr id="6" name="Picture 2">
            <a:extLst>
              <a:ext uri="{FF2B5EF4-FFF2-40B4-BE49-F238E27FC236}">
                <a16:creationId xmlns:a16="http://schemas.microsoft.com/office/drawing/2014/main" id="{0A5F620E-02A3-C939-5FBF-6F342418C7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4065" y="1360572"/>
            <a:ext cx="4687072" cy="4918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9984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5B746B-CA8E-804C-C273-F423D756F670}"/>
              </a:ext>
            </a:extLst>
          </p:cNvPr>
          <p:cNvSpPr>
            <a:spLocks noGrp="1"/>
          </p:cNvSpPr>
          <p:nvPr>
            <p:ph type="title"/>
          </p:nvPr>
        </p:nvSpPr>
        <p:spPr>
          <a:xfrm>
            <a:off x="693820" y="2853018"/>
            <a:ext cx="10804359" cy="2912782"/>
          </a:xfrm>
        </p:spPr>
        <p:txBody>
          <a:bodyPr/>
          <a:lstStyle/>
          <a:p>
            <a:r>
              <a:rPr lang="en-US" dirty="0"/>
              <a:t>Objective 3</a:t>
            </a:r>
            <a:br>
              <a:rPr lang="en-US" dirty="0"/>
            </a:br>
            <a:r>
              <a:rPr lang="en-US" sz="4400" dirty="0"/>
              <a:t>Identify two activities to do with young children during hot weather.</a:t>
            </a:r>
            <a:br>
              <a:rPr lang="en-US" sz="4400" dirty="0"/>
            </a:br>
            <a:endParaRPr lang="en-US" dirty="0"/>
          </a:p>
        </p:txBody>
      </p:sp>
    </p:spTree>
    <p:extLst>
      <p:ext uri="{BB962C8B-B14F-4D97-AF65-F5344CB8AC3E}">
        <p14:creationId xmlns:p14="http://schemas.microsoft.com/office/powerpoint/2010/main" val="364203173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27BCA1-488D-323D-3F21-8CD1A3C19F5F}"/>
              </a:ext>
            </a:extLst>
          </p:cNvPr>
          <p:cNvSpPr>
            <a:spLocks noGrp="1"/>
          </p:cNvSpPr>
          <p:nvPr>
            <p:ph type="title"/>
          </p:nvPr>
        </p:nvSpPr>
        <p:spPr/>
        <p:txBody>
          <a:bodyPr/>
          <a:lstStyle/>
          <a:p>
            <a:r>
              <a:rPr lang="en-US" dirty="0"/>
              <a:t>Slower &amp; Shorter Activities</a:t>
            </a:r>
          </a:p>
        </p:txBody>
      </p:sp>
      <p:sp>
        <p:nvSpPr>
          <p:cNvPr id="4" name="Subtitle 3">
            <a:extLst>
              <a:ext uri="{FF2B5EF4-FFF2-40B4-BE49-F238E27FC236}">
                <a16:creationId xmlns:a16="http://schemas.microsoft.com/office/drawing/2014/main" id="{A8473234-9EE5-0A56-5388-36E8933B63B9}"/>
              </a:ext>
            </a:extLst>
          </p:cNvPr>
          <p:cNvSpPr>
            <a:spLocks noGrp="1"/>
          </p:cNvSpPr>
          <p:nvPr>
            <p:ph type="subTitle" idx="1"/>
          </p:nvPr>
        </p:nvSpPr>
        <p:spPr>
          <a:xfrm>
            <a:off x="841250" y="2906823"/>
            <a:ext cx="5787189" cy="3837796"/>
          </a:xfrm>
        </p:spPr>
        <p:txBody>
          <a:bodyPr/>
          <a:lstStyle/>
          <a:p>
            <a:pPr marL="285750" indent="-285750">
              <a:buFont typeface="Arial" panose="020B0604020202020204" pitchFamily="34" charset="0"/>
              <a:buChar char="•"/>
            </a:pPr>
            <a:r>
              <a:rPr lang="en-US" sz="2800" dirty="0"/>
              <a:t>Catching Activities</a:t>
            </a:r>
          </a:p>
          <a:p>
            <a:pPr marL="285750" indent="-285750">
              <a:buFont typeface="Arial" panose="020B0604020202020204" pitchFamily="34" charset="0"/>
              <a:buChar char="•"/>
            </a:pPr>
            <a:r>
              <a:rPr lang="en-US" sz="2800" dirty="0"/>
              <a:t>Kicking Activities</a:t>
            </a:r>
          </a:p>
          <a:p>
            <a:pPr marL="285750" indent="-285750">
              <a:buFont typeface="Arial" panose="020B0604020202020204" pitchFamily="34" charset="0"/>
              <a:buChar char="•"/>
            </a:pPr>
            <a:r>
              <a:rPr lang="en-US" sz="2800" dirty="0"/>
              <a:t>Balance Challenges</a:t>
            </a:r>
          </a:p>
          <a:p>
            <a:pPr marL="285750" indent="-285750">
              <a:buFont typeface="Arial" panose="020B0604020202020204" pitchFamily="34" charset="0"/>
              <a:buChar char="•"/>
            </a:pPr>
            <a:r>
              <a:rPr lang="en-US" sz="2800" dirty="0"/>
              <a:t>Yoga</a:t>
            </a:r>
          </a:p>
          <a:p>
            <a:pPr marL="285750" indent="-285750">
              <a:buFont typeface="Arial" panose="020B0604020202020204" pitchFamily="34" charset="0"/>
              <a:buChar char="•"/>
            </a:pPr>
            <a:r>
              <a:rPr lang="en-US" sz="2800" dirty="0"/>
              <a:t>Wheeled Vehicles</a:t>
            </a:r>
          </a:p>
          <a:p>
            <a:endParaRPr lang="en-US" sz="2400" dirty="0"/>
          </a:p>
        </p:txBody>
      </p:sp>
      <p:pic>
        <p:nvPicPr>
          <p:cNvPr id="9" name="Picture Placeholder 8">
            <a:extLst>
              <a:ext uri="{FF2B5EF4-FFF2-40B4-BE49-F238E27FC236}">
                <a16:creationId xmlns:a16="http://schemas.microsoft.com/office/drawing/2014/main" id="{BAF81F06-FFB6-DD01-B23E-05016BCB5E4C}"/>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a:xfrm>
            <a:off x="5549840" y="1919553"/>
            <a:ext cx="6321666" cy="3676575"/>
          </a:xfrm>
        </p:spPr>
      </p:pic>
    </p:spTree>
    <p:extLst>
      <p:ext uri="{BB962C8B-B14F-4D97-AF65-F5344CB8AC3E}">
        <p14:creationId xmlns:p14="http://schemas.microsoft.com/office/powerpoint/2010/main" val="241399812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A5562-1D85-6B7C-A9D5-91BCFBAB355B}"/>
              </a:ext>
            </a:extLst>
          </p:cNvPr>
          <p:cNvSpPr>
            <a:spLocks noGrp="1"/>
          </p:cNvSpPr>
          <p:nvPr>
            <p:ph type="title"/>
          </p:nvPr>
        </p:nvSpPr>
        <p:spPr/>
        <p:txBody>
          <a:bodyPr/>
          <a:lstStyle/>
          <a:p>
            <a:r>
              <a:rPr lang="en-US" dirty="0"/>
              <a:t>Water Play</a:t>
            </a:r>
          </a:p>
        </p:txBody>
      </p:sp>
      <p:sp>
        <p:nvSpPr>
          <p:cNvPr id="3" name="Subtitle 2">
            <a:extLst>
              <a:ext uri="{FF2B5EF4-FFF2-40B4-BE49-F238E27FC236}">
                <a16:creationId xmlns:a16="http://schemas.microsoft.com/office/drawing/2014/main" id="{01D780A4-FA16-1854-D8A8-F758DEE00EDD}"/>
              </a:ext>
            </a:extLst>
          </p:cNvPr>
          <p:cNvSpPr>
            <a:spLocks noGrp="1"/>
          </p:cNvSpPr>
          <p:nvPr>
            <p:ph type="subTitle" idx="1"/>
          </p:nvPr>
        </p:nvSpPr>
        <p:spPr>
          <a:xfrm>
            <a:off x="838200" y="2306321"/>
            <a:ext cx="6055895" cy="3837796"/>
          </a:xfrm>
        </p:spPr>
        <p:txBody>
          <a:bodyPr/>
          <a:lstStyle/>
          <a:p>
            <a:pPr marL="285750" indent="-285750">
              <a:buFont typeface="Arial" panose="020B0604020202020204" pitchFamily="34" charset="0"/>
              <a:buChar char="•"/>
            </a:pPr>
            <a:r>
              <a:rPr lang="en-US" sz="2800" dirty="0"/>
              <a:t>Whole body water play</a:t>
            </a:r>
          </a:p>
          <a:p>
            <a:pPr marL="285750" indent="-285750">
              <a:buFont typeface="Arial" panose="020B0604020202020204" pitchFamily="34" charset="0"/>
              <a:buChar char="•"/>
            </a:pPr>
            <a:r>
              <a:rPr lang="en-US" sz="2800" dirty="0"/>
              <a:t>Toy wash, sponge games, ice age bin</a:t>
            </a:r>
          </a:p>
          <a:p>
            <a:pPr marL="285750" indent="-285750">
              <a:buFont typeface="Arial" panose="020B0604020202020204" pitchFamily="34" charset="0"/>
              <a:buChar char="•"/>
            </a:pPr>
            <a:r>
              <a:rPr lang="en-US" sz="2800" dirty="0"/>
              <a:t>Painting with water</a:t>
            </a:r>
          </a:p>
        </p:txBody>
      </p:sp>
      <p:pic>
        <p:nvPicPr>
          <p:cNvPr id="15" name="Picture Placeholder 14" descr="A group of boys playing in a pool&#10;&#10;AI-generated content may be incorrect.">
            <a:extLst>
              <a:ext uri="{FF2B5EF4-FFF2-40B4-BE49-F238E27FC236}">
                <a16:creationId xmlns:a16="http://schemas.microsoft.com/office/drawing/2014/main" id="{682458FC-FB97-BD98-452A-ABCC45B50776}"/>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a:stretch>
            <a:fillRect/>
          </a:stretch>
        </p:blipFill>
        <p:spPr>
          <a:xfrm>
            <a:off x="7651750" y="3958225"/>
            <a:ext cx="3930650" cy="2286000"/>
          </a:xfrm>
        </p:spPr>
      </p:pic>
      <p:sp>
        <p:nvSpPr>
          <p:cNvPr id="4" name="TextBox 3">
            <a:extLst>
              <a:ext uri="{FF2B5EF4-FFF2-40B4-BE49-F238E27FC236}">
                <a16:creationId xmlns:a16="http://schemas.microsoft.com/office/drawing/2014/main" id="{397DBC98-D2FF-6AF2-959C-09811F59BB91}"/>
              </a:ext>
            </a:extLst>
          </p:cNvPr>
          <p:cNvSpPr txBox="1"/>
          <p:nvPr/>
        </p:nvSpPr>
        <p:spPr>
          <a:xfrm>
            <a:off x="8541183" y="6264732"/>
            <a:ext cx="3041217" cy="261610"/>
          </a:xfrm>
          <a:prstGeom prst="rect">
            <a:avLst/>
          </a:prstGeom>
          <a:noFill/>
        </p:spPr>
        <p:txBody>
          <a:bodyPr wrap="none" rtlCol="0">
            <a:spAutoFit/>
          </a:bodyPr>
          <a:lstStyle/>
          <a:p>
            <a:r>
              <a:rPr lang="en-US" sz="1100" dirty="0">
                <a:solidFill>
                  <a:schemeClr val="tx2"/>
                </a:solidFill>
                <a:latin typeface="Verdana" panose="020B0604030504040204" pitchFamily="34" charset="0"/>
                <a:ea typeface="Verdana" panose="020B0604030504040204" pitchFamily="34" charset="0"/>
              </a:rPr>
              <a:t>Photo Credit: Rhonda’s Little Angels, DE</a:t>
            </a:r>
          </a:p>
        </p:txBody>
      </p:sp>
      <p:pic>
        <p:nvPicPr>
          <p:cNvPr id="10" name="Picture Placeholder 9">
            <a:extLst>
              <a:ext uri="{FF2B5EF4-FFF2-40B4-BE49-F238E27FC236}">
                <a16:creationId xmlns:a16="http://schemas.microsoft.com/office/drawing/2014/main" id="{FE688FA9-1936-081F-8B08-D734F4D05B1B}"/>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74381481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5D421-F6C5-BA31-D0DB-C8297A01134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B8E11D5-5E31-DDD0-E5B8-5F617A536182}"/>
              </a:ext>
            </a:extLst>
          </p:cNvPr>
          <p:cNvSpPr>
            <a:spLocks noGrp="1"/>
          </p:cNvSpPr>
          <p:nvPr>
            <p:ph type="title"/>
          </p:nvPr>
        </p:nvSpPr>
        <p:spPr>
          <a:xfrm>
            <a:off x="693820" y="2853018"/>
            <a:ext cx="10804359" cy="2912782"/>
          </a:xfrm>
        </p:spPr>
        <p:txBody>
          <a:bodyPr/>
          <a:lstStyle/>
          <a:p>
            <a:r>
              <a:rPr lang="en-US" dirty="0"/>
              <a:t>Objective 4:</a:t>
            </a:r>
            <a:br>
              <a:rPr lang="en-US" dirty="0"/>
            </a:br>
            <a:r>
              <a:rPr lang="en-US" dirty="0"/>
              <a:t>Explore how to adjust ECE schedules to keep outdoor play safe in hot weather.</a:t>
            </a:r>
            <a:br>
              <a:rPr lang="en-US" dirty="0"/>
            </a:br>
            <a:br>
              <a:rPr lang="en-US" dirty="0"/>
            </a:br>
            <a:br>
              <a:rPr lang="en-US" dirty="0"/>
            </a:br>
            <a:br>
              <a:rPr lang="en-US" sz="4400" dirty="0"/>
            </a:br>
            <a:br>
              <a:rPr lang="en-US" sz="4400" dirty="0"/>
            </a:br>
            <a:endParaRPr lang="en-US" dirty="0"/>
          </a:p>
        </p:txBody>
      </p:sp>
    </p:spTree>
    <p:extLst>
      <p:ext uri="{BB962C8B-B14F-4D97-AF65-F5344CB8AC3E}">
        <p14:creationId xmlns:p14="http://schemas.microsoft.com/office/powerpoint/2010/main" val="172848037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FDA8A-FAEF-7014-B0DA-A160616BDBD2}"/>
              </a:ext>
            </a:extLst>
          </p:cNvPr>
          <p:cNvSpPr>
            <a:spLocks noGrp="1"/>
          </p:cNvSpPr>
          <p:nvPr>
            <p:ph type="title"/>
          </p:nvPr>
        </p:nvSpPr>
        <p:spPr>
          <a:xfrm>
            <a:off x="838200" y="582461"/>
            <a:ext cx="10515600" cy="1018671"/>
          </a:xfrm>
        </p:spPr>
        <p:txBody>
          <a:bodyPr anchor="t">
            <a:normAutofit/>
          </a:bodyPr>
          <a:lstStyle/>
          <a:p>
            <a:r>
              <a:rPr lang="en-US"/>
              <a:t>Session Objectives	</a:t>
            </a:r>
          </a:p>
        </p:txBody>
      </p:sp>
      <p:sp>
        <p:nvSpPr>
          <p:cNvPr id="3" name="Content Placeholder 2">
            <a:extLst>
              <a:ext uri="{FF2B5EF4-FFF2-40B4-BE49-F238E27FC236}">
                <a16:creationId xmlns:a16="http://schemas.microsoft.com/office/drawing/2014/main" id="{D3DFBA79-D993-3EDE-D8F4-1741A6DE2FE1}"/>
              </a:ext>
            </a:extLst>
          </p:cNvPr>
          <p:cNvSpPr>
            <a:spLocks noGrp="1"/>
          </p:cNvSpPr>
          <p:nvPr>
            <p:ph sz="half" idx="1"/>
          </p:nvPr>
        </p:nvSpPr>
        <p:spPr>
          <a:xfrm>
            <a:off x="838200" y="1825625"/>
            <a:ext cx="5181600" cy="4351338"/>
          </a:xfrm>
        </p:spPr>
        <p:txBody>
          <a:bodyPr>
            <a:normAutofit/>
          </a:bodyPr>
          <a:lstStyle/>
          <a:p>
            <a:pPr marL="457200" indent="-457200">
              <a:spcAft>
                <a:spcPts val="600"/>
              </a:spcAft>
              <a:buClr>
                <a:srgbClr val="00426A"/>
              </a:buClr>
              <a:buFont typeface="+mj-lt"/>
              <a:buAutoNum type="arabicPeriod"/>
            </a:pPr>
            <a:r>
              <a:rPr lang="en-US" dirty="0"/>
              <a:t>Understand how heat affects young children’s bodies.</a:t>
            </a:r>
          </a:p>
          <a:p>
            <a:pPr marL="457200" indent="-457200">
              <a:spcAft>
                <a:spcPts val="600"/>
              </a:spcAft>
              <a:buClr>
                <a:srgbClr val="00426A"/>
              </a:buClr>
              <a:buFont typeface="+mj-lt"/>
              <a:buAutoNum type="arabicPeriod"/>
            </a:pPr>
            <a:endParaRPr lang="en-US" dirty="0"/>
          </a:p>
          <a:p>
            <a:pPr marL="457200" indent="-457200">
              <a:spcAft>
                <a:spcPts val="600"/>
              </a:spcAft>
              <a:buClr>
                <a:srgbClr val="00426A"/>
              </a:buClr>
              <a:buFont typeface="+mj-lt"/>
              <a:buAutoNum type="arabicPeriod"/>
            </a:pPr>
            <a:r>
              <a:rPr lang="en-US" dirty="0"/>
              <a:t>Recognize strategies to reduce the impact of heat during outdoor play.</a:t>
            </a:r>
          </a:p>
          <a:p>
            <a:pPr marL="457200" indent="-457200">
              <a:spcAft>
                <a:spcPts val="600"/>
              </a:spcAft>
              <a:buClr>
                <a:srgbClr val="00426A"/>
              </a:buClr>
              <a:buFont typeface="+mj-lt"/>
              <a:buAutoNum type="arabicPeriod"/>
            </a:pPr>
            <a:endParaRPr lang="en-US" dirty="0"/>
          </a:p>
          <a:p>
            <a:pPr marL="457200" indent="-457200">
              <a:spcAft>
                <a:spcPts val="600"/>
              </a:spcAft>
              <a:buClr>
                <a:srgbClr val="00426A"/>
              </a:buClr>
              <a:buFont typeface="+mj-lt"/>
              <a:buAutoNum type="arabicPeriod"/>
            </a:pPr>
            <a:r>
              <a:rPr lang="en-US" dirty="0"/>
              <a:t>Identify two activities to do with young children during hot weather.</a:t>
            </a:r>
          </a:p>
          <a:p>
            <a:pPr marL="457200" indent="-457200">
              <a:spcAft>
                <a:spcPts val="600"/>
              </a:spcAft>
              <a:buClr>
                <a:srgbClr val="00426A"/>
              </a:buClr>
              <a:buFont typeface="+mj-lt"/>
              <a:buAutoNum type="arabicPeriod"/>
            </a:pPr>
            <a:endParaRPr lang="en-US" dirty="0"/>
          </a:p>
          <a:p>
            <a:pPr marL="457200" indent="-457200">
              <a:spcAft>
                <a:spcPts val="600"/>
              </a:spcAft>
              <a:buClr>
                <a:srgbClr val="00426A"/>
              </a:buClr>
              <a:buFont typeface="+mj-lt"/>
              <a:buAutoNum type="arabicPeriod"/>
            </a:pPr>
            <a:r>
              <a:rPr lang="en-US" dirty="0"/>
              <a:t>Explore how to adjust ECE schedules to keep outdoor play safe in hot weather.</a:t>
            </a:r>
          </a:p>
        </p:txBody>
      </p:sp>
      <p:pic>
        <p:nvPicPr>
          <p:cNvPr id="5" name="Picture 4">
            <a:extLst>
              <a:ext uri="{FF2B5EF4-FFF2-40B4-BE49-F238E27FC236}">
                <a16:creationId xmlns:a16="http://schemas.microsoft.com/office/drawing/2014/main" id="{F7937206-52CC-E748-4661-DAAEBA203B8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b="-1"/>
          <a:stretch>
            <a:fillRect/>
          </a:stretch>
        </p:blipFill>
        <p:spPr>
          <a:xfrm>
            <a:off x="6403848" y="1601132"/>
            <a:ext cx="5181600" cy="4351338"/>
          </a:xfrm>
          <a:prstGeom prst="rect">
            <a:avLst/>
          </a:prstGeom>
          <a:noFill/>
        </p:spPr>
      </p:pic>
    </p:spTree>
    <p:extLst>
      <p:ext uri="{BB962C8B-B14F-4D97-AF65-F5344CB8AC3E}">
        <p14:creationId xmlns:p14="http://schemas.microsoft.com/office/powerpoint/2010/main" val="547960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4720037-5746-4374-4020-78FEA5E571FF}"/>
              </a:ext>
            </a:extLst>
          </p:cNvPr>
          <p:cNvSpPr>
            <a:spLocks noGrp="1"/>
          </p:cNvSpPr>
          <p:nvPr>
            <p:ph type="ctrTitle"/>
          </p:nvPr>
        </p:nvSpPr>
        <p:spPr>
          <a:xfrm>
            <a:off x="457199" y="1707303"/>
            <a:ext cx="5638801" cy="668859"/>
          </a:xfrm>
        </p:spPr>
        <p:txBody>
          <a:bodyPr/>
          <a:lstStyle/>
          <a:p>
            <a:r>
              <a:rPr lang="en-US" dirty="0"/>
              <a:t>Daily Schedule Activity</a:t>
            </a:r>
          </a:p>
        </p:txBody>
      </p:sp>
      <p:sp>
        <p:nvSpPr>
          <p:cNvPr id="5" name="Subtitle 4">
            <a:extLst>
              <a:ext uri="{FF2B5EF4-FFF2-40B4-BE49-F238E27FC236}">
                <a16:creationId xmlns:a16="http://schemas.microsoft.com/office/drawing/2014/main" id="{46CC3EFE-6103-B3C7-08F6-EC15F9B43B4E}"/>
              </a:ext>
            </a:extLst>
          </p:cNvPr>
          <p:cNvSpPr>
            <a:spLocks noGrp="1"/>
          </p:cNvSpPr>
          <p:nvPr>
            <p:ph type="subTitle" idx="1"/>
          </p:nvPr>
        </p:nvSpPr>
        <p:spPr>
          <a:xfrm>
            <a:off x="558799" y="2694572"/>
            <a:ext cx="5537201" cy="2791603"/>
          </a:xfrm>
        </p:spPr>
        <p:txBody>
          <a:bodyPr/>
          <a:lstStyle/>
          <a:p>
            <a:r>
              <a:rPr lang="en-US" sz="2400" dirty="0"/>
              <a:t>How can this schedule be adjusted for a hot weather day?</a:t>
            </a:r>
          </a:p>
          <a:p>
            <a:endParaRPr lang="en-US" dirty="0"/>
          </a:p>
          <a:p>
            <a:pPr marL="285750" indent="-285750">
              <a:buFont typeface="Arial" panose="020B0604020202020204" pitchFamily="34" charset="0"/>
              <a:buChar char="•"/>
            </a:pPr>
            <a:endParaRPr lang="en-US" dirty="0"/>
          </a:p>
        </p:txBody>
      </p:sp>
      <p:graphicFrame>
        <p:nvGraphicFramePr>
          <p:cNvPr id="13" name="Table 12">
            <a:extLst>
              <a:ext uri="{FF2B5EF4-FFF2-40B4-BE49-F238E27FC236}">
                <a16:creationId xmlns:a16="http://schemas.microsoft.com/office/drawing/2014/main" id="{CB93DFC2-F009-4DF9-AB62-066544236C21}"/>
              </a:ext>
            </a:extLst>
          </p:cNvPr>
          <p:cNvGraphicFramePr>
            <a:graphicFrameLocks noGrp="1"/>
          </p:cNvGraphicFramePr>
          <p:nvPr>
            <p:extLst>
              <p:ext uri="{D42A27DB-BD31-4B8C-83A1-F6EECF244321}">
                <p14:modId xmlns:p14="http://schemas.microsoft.com/office/powerpoint/2010/main" val="2392540743"/>
              </p:ext>
            </p:extLst>
          </p:nvPr>
        </p:nvGraphicFramePr>
        <p:xfrm>
          <a:off x="6243053" y="794029"/>
          <a:ext cx="5771149" cy="5269942"/>
        </p:xfrm>
        <a:graphic>
          <a:graphicData uri="http://schemas.openxmlformats.org/drawingml/2006/table">
            <a:tbl>
              <a:tblPr>
                <a:tableStyleId>{9DCAF9ED-07DC-4A11-8D7F-57B35C25682E}</a:tableStyleId>
              </a:tblPr>
              <a:tblGrid>
                <a:gridCol w="2724484">
                  <a:extLst>
                    <a:ext uri="{9D8B030D-6E8A-4147-A177-3AD203B41FA5}">
                      <a16:colId xmlns:a16="http://schemas.microsoft.com/office/drawing/2014/main" val="2012848817"/>
                    </a:ext>
                  </a:extLst>
                </a:gridCol>
                <a:gridCol w="3046665">
                  <a:extLst>
                    <a:ext uri="{9D8B030D-6E8A-4147-A177-3AD203B41FA5}">
                      <a16:colId xmlns:a16="http://schemas.microsoft.com/office/drawing/2014/main" val="3379492413"/>
                    </a:ext>
                  </a:extLst>
                </a:gridCol>
              </a:tblGrid>
              <a:tr h="344854">
                <a:tc>
                  <a:txBody>
                    <a:bodyPr/>
                    <a:lstStyle/>
                    <a:p>
                      <a:pPr algn="l">
                        <a:buNone/>
                      </a:pPr>
                      <a:r>
                        <a:rPr lang="en-US" sz="1600">
                          <a:solidFill>
                            <a:schemeClr val="tx2"/>
                          </a:solidFill>
                          <a:effectLst/>
                          <a:latin typeface="Verdana" panose="020B0604030504040204" pitchFamily="34" charset="0"/>
                          <a:ea typeface="Verdana" panose="020B0604030504040204" pitchFamily="34" charset="0"/>
                        </a:rPr>
                        <a:t>8:00am - 9:00am</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sz="1600">
                          <a:solidFill>
                            <a:schemeClr val="tx2"/>
                          </a:solidFill>
                          <a:effectLst/>
                          <a:latin typeface="Verdana" panose="020B0604030504040204" pitchFamily="34" charset="0"/>
                          <a:ea typeface="Verdana" panose="020B0604030504040204" pitchFamily="34" charset="0"/>
                        </a:rPr>
                        <a:t>Drop-off + breakfast</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9401295"/>
                  </a:ext>
                </a:extLst>
              </a:tr>
              <a:tr h="344854">
                <a:tc>
                  <a:txBody>
                    <a:bodyPr/>
                    <a:lstStyle/>
                    <a:p>
                      <a:pPr algn="l">
                        <a:buNone/>
                      </a:pPr>
                      <a:r>
                        <a:rPr lang="en-US" sz="1600" dirty="0">
                          <a:solidFill>
                            <a:schemeClr val="tx2"/>
                          </a:solidFill>
                          <a:effectLst/>
                          <a:latin typeface="Verdana" panose="020B0604030504040204" pitchFamily="34" charset="0"/>
                          <a:ea typeface="Verdana" panose="020B0604030504040204" pitchFamily="34" charset="0"/>
                        </a:rPr>
                        <a:t>9:00am - 9:30am</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sz="1600">
                          <a:solidFill>
                            <a:schemeClr val="tx2"/>
                          </a:solidFill>
                          <a:effectLst/>
                          <a:latin typeface="Verdana" panose="020B0604030504040204" pitchFamily="34" charset="0"/>
                          <a:ea typeface="Verdana" panose="020B0604030504040204" pitchFamily="34" charset="0"/>
                        </a:rPr>
                        <a:t>Independent play/play centers</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9102784"/>
                  </a:ext>
                </a:extLst>
              </a:tr>
              <a:tr h="344854">
                <a:tc>
                  <a:txBody>
                    <a:bodyPr/>
                    <a:lstStyle/>
                    <a:p>
                      <a:pPr algn="l">
                        <a:buNone/>
                      </a:pPr>
                      <a:r>
                        <a:rPr lang="en-US" sz="1600" dirty="0">
                          <a:solidFill>
                            <a:schemeClr val="tx2"/>
                          </a:solidFill>
                          <a:effectLst/>
                          <a:latin typeface="Verdana" panose="020B0604030504040204" pitchFamily="34" charset="0"/>
                          <a:ea typeface="Verdana" panose="020B0604030504040204" pitchFamily="34" charset="0"/>
                        </a:rPr>
                        <a:t>9:30am - 10:00am</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sz="1600" dirty="0">
                          <a:solidFill>
                            <a:schemeClr val="tx2"/>
                          </a:solidFill>
                          <a:effectLst/>
                          <a:latin typeface="Verdana" panose="020B0604030504040204" pitchFamily="34" charset="0"/>
                          <a:ea typeface="Verdana" panose="020B0604030504040204" pitchFamily="34" charset="0"/>
                        </a:rPr>
                        <a:t>Circle time (morning routine + songs)</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553000"/>
                  </a:ext>
                </a:extLst>
              </a:tr>
              <a:tr h="344854">
                <a:tc>
                  <a:txBody>
                    <a:bodyPr/>
                    <a:lstStyle/>
                    <a:p>
                      <a:pPr algn="l">
                        <a:buNone/>
                      </a:pPr>
                      <a:r>
                        <a:rPr lang="en-US" sz="1600">
                          <a:solidFill>
                            <a:schemeClr val="tx2"/>
                          </a:solidFill>
                          <a:effectLst/>
                          <a:latin typeface="Verdana" panose="020B0604030504040204" pitchFamily="34" charset="0"/>
                          <a:ea typeface="Verdana" panose="020B0604030504040204" pitchFamily="34" charset="0"/>
                        </a:rPr>
                        <a:t>10:00am - 10:15am</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sz="1600" dirty="0">
                          <a:solidFill>
                            <a:schemeClr val="tx2"/>
                          </a:solidFill>
                          <a:effectLst/>
                          <a:latin typeface="Verdana" panose="020B0604030504040204" pitchFamily="34" charset="0"/>
                          <a:ea typeface="Verdana" panose="020B0604030504040204" pitchFamily="34" charset="0"/>
                        </a:rPr>
                        <a:t>Morning snack</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2817731"/>
                  </a:ext>
                </a:extLst>
              </a:tr>
              <a:tr h="344854">
                <a:tc>
                  <a:txBody>
                    <a:bodyPr/>
                    <a:lstStyle/>
                    <a:p>
                      <a:pPr algn="l">
                        <a:buNone/>
                      </a:pPr>
                      <a:r>
                        <a:rPr lang="en-US" sz="1600">
                          <a:solidFill>
                            <a:schemeClr val="tx2"/>
                          </a:solidFill>
                          <a:effectLst/>
                          <a:latin typeface="Verdana" panose="020B0604030504040204" pitchFamily="34" charset="0"/>
                          <a:ea typeface="Verdana" panose="020B0604030504040204" pitchFamily="34" charset="0"/>
                        </a:rPr>
                        <a:t>10:15am - 11:30am</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sz="1600" dirty="0">
                          <a:solidFill>
                            <a:schemeClr val="tx2"/>
                          </a:solidFill>
                          <a:effectLst/>
                          <a:latin typeface="Verdana" panose="020B0604030504040204" pitchFamily="34" charset="0"/>
                          <a:ea typeface="Verdana" panose="020B0604030504040204" pitchFamily="34" charset="0"/>
                        </a:rPr>
                        <a:t>Outside play + physical activity</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2968462"/>
                  </a:ext>
                </a:extLst>
              </a:tr>
              <a:tr h="344854">
                <a:tc>
                  <a:txBody>
                    <a:bodyPr/>
                    <a:lstStyle/>
                    <a:p>
                      <a:pPr algn="l">
                        <a:buNone/>
                      </a:pPr>
                      <a:r>
                        <a:rPr lang="en-US" sz="1600">
                          <a:solidFill>
                            <a:schemeClr val="tx2"/>
                          </a:solidFill>
                          <a:effectLst/>
                          <a:latin typeface="Verdana" panose="020B0604030504040204" pitchFamily="34" charset="0"/>
                          <a:ea typeface="Verdana" panose="020B0604030504040204" pitchFamily="34" charset="0"/>
                        </a:rPr>
                        <a:t>11:30am - 12:00pm</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sz="1600" dirty="0">
                          <a:solidFill>
                            <a:schemeClr val="tx2"/>
                          </a:solidFill>
                          <a:effectLst/>
                          <a:latin typeface="Verdana" panose="020B0604030504040204" pitchFamily="34" charset="0"/>
                          <a:ea typeface="Verdana" panose="020B0604030504040204" pitchFamily="34" charset="0"/>
                        </a:rPr>
                        <a:t>Lunch</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6927442"/>
                  </a:ext>
                </a:extLst>
              </a:tr>
              <a:tr h="344854">
                <a:tc>
                  <a:txBody>
                    <a:bodyPr/>
                    <a:lstStyle/>
                    <a:p>
                      <a:pPr algn="l">
                        <a:buNone/>
                      </a:pPr>
                      <a:r>
                        <a:rPr lang="en-US" sz="1600">
                          <a:solidFill>
                            <a:schemeClr val="tx2"/>
                          </a:solidFill>
                          <a:effectLst/>
                          <a:latin typeface="Verdana" panose="020B0604030504040204" pitchFamily="34" charset="0"/>
                          <a:ea typeface="Verdana" panose="020B0604030504040204" pitchFamily="34" charset="0"/>
                        </a:rPr>
                        <a:t>12:00pm - 1:00pm</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sz="1600" dirty="0">
                          <a:solidFill>
                            <a:schemeClr val="tx2"/>
                          </a:solidFill>
                          <a:effectLst/>
                          <a:latin typeface="Verdana" panose="020B0604030504040204" pitchFamily="34" charset="0"/>
                          <a:ea typeface="Verdana" panose="020B0604030504040204" pitchFamily="34" charset="0"/>
                        </a:rPr>
                        <a:t>Sensory or art activity</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17796"/>
                  </a:ext>
                </a:extLst>
              </a:tr>
              <a:tr h="344854">
                <a:tc>
                  <a:txBody>
                    <a:bodyPr/>
                    <a:lstStyle/>
                    <a:p>
                      <a:pPr algn="l">
                        <a:buNone/>
                      </a:pPr>
                      <a:r>
                        <a:rPr lang="en-US" sz="1600">
                          <a:solidFill>
                            <a:schemeClr val="tx2"/>
                          </a:solidFill>
                          <a:effectLst/>
                          <a:latin typeface="Verdana" panose="020B0604030504040204" pitchFamily="34" charset="0"/>
                          <a:ea typeface="Verdana" panose="020B0604030504040204" pitchFamily="34" charset="0"/>
                        </a:rPr>
                        <a:t>1:00pm - 1:30pm</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sz="1600">
                          <a:solidFill>
                            <a:schemeClr val="tx2"/>
                          </a:solidFill>
                          <a:effectLst/>
                          <a:latin typeface="Verdana" panose="020B0604030504040204" pitchFamily="34" charset="0"/>
                          <a:ea typeface="Verdana" panose="020B0604030504040204" pitchFamily="34" charset="0"/>
                        </a:rPr>
                        <a:t>Story time (books + songs)</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8487261"/>
                  </a:ext>
                </a:extLst>
              </a:tr>
              <a:tr h="344854">
                <a:tc>
                  <a:txBody>
                    <a:bodyPr/>
                    <a:lstStyle/>
                    <a:p>
                      <a:pPr algn="l">
                        <a:buNone/>
                      </a:pPr>
                      <a:r>
                        <a:rPr lang="en-US" sz="1600">
                          <a:solidFill>
                            <a:schemeClr val="tx2"/>
                          </a:solidFill>
                          <a:effectLst/>
                          <a:latin typeface="Verdana" panose="020B0604030504040204" pitchFamily="34" charset="0"/>
                          <a:ea typeface="Verdana" panose="020B0604030504040204" pitchFamily="34" charset="0"/>
                        </a:rPr>
                        <a:t>1:30pm - 2:30pm</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sz="1600">
                          <a:solidFill>
                            <a:schemeClr val="tx2"/>
                          </a:solidFill>
                          <a:effectLst/>
                          <a:latin typeface="Verdana" panose="020B0604030504040204" pitchFamily="34" charset="0"/>
                          <a:ea typeface="Verdana" panose="020B0604030504040204" pitchFamily="34" charset="0"/>
                        </a:rPr>
                        <a:t>Nap time</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4711731"/>
                  </a:ext>
                </a:extLst>
              </a:tr>
              <a:tr h="344854">
                <a:tc>
                  <a:txBody>
                    <a:bodyPr/>
                    <a:lstStyle/>
                    <a:p>
                      <a:pPr algn="l">
                        <a:buNone/>
                      </a:pPr>
                      <a:r>
                        <a:rPr lang="en-US" sz="1600">
                          <a:solidFill>
                            <a:schemeClr val="tx2"/>
                          </a:solidFill>
                          <a:effectLst/>
                          <a:latin typeface="Verdana" panose="020B0604030504040204" pitchFamily="34" charset="0"/>
                          <a:ea typeface="Verdana" panose="020B0604030504040204" pitchFamily="34" charset="0"/>
                        </a:rPr>
                        <a:t>2:30pm - 3:00pm</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sz="1600" dirty="0">
                          <a:solidFill>
                            <a:schemeClr val="tx2"/>
                          </a:solidFill>
                          <a:effectLst/>
                          <a:latin typeface="Verdana" panose="020B0604030504040204" pitchFamily="34" charset="0"/>
                          <a:ea typeface="Verdana" panose="020B0604030504040204" pitchFamily="34" charset="0"/>
                        </a:rPr>
                        <a:t>Afternoon snack</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128886"/>
                  </a:ext>
                </a:extLst>
              </a:tr>
              <a:tr h="344854">
                <a:tc>
                  <a:txBody>
                    <a:bodyPr/>
                    <a:lstStyle/>
                    <a:p>
                      <a:pPr algn="l">
                        <a:buNone/>
                      </a:pPr>
                      <a:r>
                        <a:rPr lang="en-US" sz="1600" dirty="0">
                          <a:solidFill>
                            <a:schemeClr val="tx2"/>
                          </a:solidFill>
                          <a:effectLst/>
                          <a:latin typeface="Verdana" panose="020B0604030504040204" pitchFamily="34" charset="0"/>
                          <a:ea typeface="Verdana" panose="020B0604030504040204" pitchFamily="34" charset="0"/>
                        </a:rPr>
                        <a:t>3:00pm - 4:00pm</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sz="1600" dirty="0">
                          <a:solidFill>
                            <a:schemeClr val="tx2"/>
                          </a:solidFill>
                          <a:effectLst/>
                          <a:latin typeface="Verdana" panose="020B0604030504040204" pitchFamily="34" charset="0"/>
                          <a:ea typeface="Verdana" panose="020B0604030504040204" pitchFamily="34" charset="0"/>
                        </a:rPr>
                        <a:t>Group play (puzzles + games + center activities)</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18353442"/>
                  </a:ext>
                </a:extLst>
              </a:tr>
              <a:tr h="344854">
                <a:tc>
                  <a:txBody>
                    <a:bodyPr/>
                    <a:lstStyle/>
                    <a:p>
                      <a:pPr algn="l">
                        <a:buNone/>
                      </a:pPr>
                      <a:r>
                        <a:rPr lang="en-US" sz="1600">
                          <a:solidFill>
                            <a:schemeClr val="tx2"/>
                          </a:solidFill>
                          <a:effectLst/>
                          <a:latin typeface="Verdana" panose="020B0604030504040204" pitchFamily="34" charset="0"/>
                          <a:ea typeface="Verdana" panose="020B0604030504040204" pitchFamily="34" charset="0"/>
                        </a:rPr>
                        <a:t>4:00pm - 4:30pm</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sz="1600">
                          <a:solidFill>
                            <a:schemeClr val="tx2"/>
                          </a:solidFill>
                          <a:effectLst/>
                          <a:latin typeface="Verdana" panose="020B0604030504040204" pitchFamily="34" charset="0"/>
                          <a:ea typeface="Verdana" panose="020B0604030504040204" pitchFamily="34" charset="0"/>
                        </a:rPr>
                        <a:t>Closing circle</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32945531"/>
                  </a:ext>
                </a:extLst>
              </a:tr>
              <a:tr h="344854">
                <a:tc>
                  <a:txBody>
                    <a:bodyPr/>
                    <a:lstStyle/>
                    <a:p>
                      <a:pPr algn="l">
                        <a:buNone/>
                      </a:pPr>
                      <a:r>
                        <a:rPr lang="en-US" sz="1600">
                          <a:solidFill>
                            <a:schemeClr val="tx2"/>
                          </a:solidFill>
                          <a:effectLst/>
                          <a:latin typeface="Verdana" panose="020B0604030504040204" pitchFamily="34" charset="0"/>
                          <a:ea typeface="Verdana" panose="020B0604030504040204" pitchFamily="34" charset="0"/>
                        </a:rPr>
                        <a:t>4:30pm - 5:00pm</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buNone/>
                      </a:pPr>
                      <a:r>
                        <a:rPr lang="en-US" sz="1600" dirty="0">
                          <a:solidFill>
                            <a:schemeClr val="tx2"/>
                          </a:solidFill>
                          <a:effectLst/>
                          <a:latin typeface="Verdana" panose="020B0604030504040204" pitchFamily="34" charset="0"/>
                          <a:ea typeface="Verdana" panose="020B0604030504040204" pitchFamily="34" charset="0"/>
                        </a:rPr>
                        <a:t>Choice time/Pick Up</a:t>
                      </a:r>
                    </a:p>
                  </a:txBody>
                  <a:tcPr marL="26942" marR="26942" marT="26942" marB="2694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47298284"/>
                  </a:ext>
                </a:extLst>
              </a:tr>
            </a:tbl>
          </a:graphicData>
        </a:graphic>
      </p:graphicFrame>
    </p:spTree>
    <p:extLst>
      <p:ext uri="{BB962C8B-B14F-4D97-AF65-F5344CB8AC3E}">
        <p14:creationId xmlns:p14="http://schemas.microsoft.com/office/powerpoint/2010/main" val="174543043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49B67-974B-299B-B616-B9C2B4EBA764}"/>
              </a:ext>
            </a:extLst>
          </p:cNvPr>
          <p:cNvSpPr>
            <a:spLocks noGrp="1"/>
          </p:cNvSpPr>
          <p:nvPr>
            <p:ph type="ctrTitle"/>
          </p:nvPr>
        </p:nvSpPr>
        <p:spPr/>
        <p:txBody>
          <a:bodyPr/>
          <a:lstStyle/>
          <a:p>
            <a:r>
              <a:rPr lang="en-US" dirty="0"/>
              <a:t>Summary Activity: Lightning Round</a:t>
            </a:r>
          </a:p>
        </p:txBody>
      </p:sp>
      <p:sp>
        <p:nvSpPr>
          <p:cNvPr id="3" name="Subtitle 2">
            <a:extLst>
              <a:ext uri="{FF2B5EF4-FFF2-40B4-BE49-F238E27FC236}">
                <a16:creationId xmlns:a16="http://schemas.microsoft.com/office/drawing/2014/main" id="{53694B10-7B48-1C89-2E2F-66C941BA0EAD}"/>
              </a:ext>
            </a:extLst>
          </p:cNvPr>
          <p:cNvSpPr>
            <a:spLocks noGrp="1"/>
          </p:cNvSpPr>
          <p:nvPr>
            <p:ph type="subTitle" idx="1"/>
          </p:nvPr>
        </p:nvSpPr>
        <p:spPr>
          <a:xfrm>
            <a:off x="1432559" y="1901952"/>
            <a:ext cx="4815841" cy="4090051"/>
          </a:xfrm>
        </p:spPr>
        <p:txBody>
          <a:bodyPr/>
          <a:lstStyle/>
          <a:p>
            <a:endParaRPr lang="en-US" sz="3200" dirty="0"/>
          </a:p>
          <a:p>
            <a:r>
              <a:rPr lang="en-US" sz="3200" i="1" dirty="0"/>
              <a:t>One action step my program can take to prepare for safe, outdoor play during hot weather is…</a:t>
            </a:r>
          </a:p>
        </p:txBody>
      </p:sp>
      <p:pic>
        <p:nvPicPr>
          <p:cNvPr id="6" name="Graphic 5" descr="Lightning bolt with solid fill">
            <a:extLst>
              <a:ext uri="{FF2B5EF4-FFF2-40B4-BE49-F238E27FC236}">
                <a16:creationId xmlns:a16="http://schemas.microsoft.com/office/drawing/2014/main" id="{609CDAA7-1171-2776-85C4-2CC632FD162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48400" y="2181720"/>
            <a:ext cx="3048000" cy="3048000"/>
          </a:xfrm>
          <a:prstGeom prst="rect">
            <a:avLst/>
          </a:prstGeom>
        </p:spPr>
      </p:pic>
    </p:spTree>
    <p:extLst>
      <p:ext uri="{BB962C8B-B14F-4D97-AF65-F5344CB8AC3E}">
        <p14:creationId xmlns:p14="http://schemas.microsoft.com/office/powerpoint/2010/main" val="18192236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0BA9-0819-193B-FA37-6640F888B96E}"/>
              </a:ext>
            </a:extLst>
          </p:cNvPr>
          <p:cNvSpPr>
            <a:spLocks noGrp="1"/>
          </p:cNvSpPr>
          <p:nvPr>
            <p:ph type="title"/>
          </p:nvPr>
        </p:nvSpPr>
        <p:spPr>
          <a:xfrm>
            <a:off x="838200" y="582461"/>
            <a:ext cx="10515600" cy="1018671"/>
          </a:xfrm>
        </p:spPr>
        <p:txBody>
          <a:bodyPr anchor="t">
            <a:normAutofit/>
          </a:bodyPr>
          <a:lstStyle/>
          <a:p>
            <a:r>
              <a:rPr lang="en-US" dirty="0"/>
              <a:t>Key Takeaways</a:t>
            </a:r>
          </a:p>
        </p:txBody>
      </p:sp>
      <p:sp>
        <p:nvSpPr>
          <p:cNvPr id="3" name="Subtitle 2">
            <a:extLst>
              <a:ext uri="{FF2B5EF4-FFF2-40B4-BE49-F238E27FC236}">
                <a16:creationId xmlns:a16="http://schemas.microsoft.com/office/drawing/2014/main" id="{1B23C273-1DBB-C21C-E30C-9C60168225AD}"/>
              </a:ext>
            </a:extLst>
          </p:cNvPr>
          <p:cNvSpPr>
            <a:spLocks noGrp="1"/>
          </p:cNvSpPr>
          <p:nvPr>
            <p:ph sz="half" idx="1"/>
          </p:nvPr>
        </p:nvSpPr>
        <p:spPr>
          <a:xfrm>
            <a:off x="838200" y="1825625"/>
            <a:ext cx="5181600" cy="4351338"/>
          </a:xfrm>
        </p:spPr>
        <p:txBody>
          <a:bodyPr>
            <a:normAutofit/>
          </a:bodyPr>
          <a:lstStyle/>
          <a:p>
            <a:pPr marL="342900" indent="-342900">
              <a:spcAft>
                <a:spcPts val="600"/>
              </a:spcAft>
              <a:buFont typeface="+mj-lt"/>
              <a:buAutoNum type="arabicPeriod"/>
            </a:pPr>
            <a:r>
              <a:rPr lang="en-US"/>
              <a:t>All children should experience outdoor play 2-3 times daily when weather conditions are safe.​</a:t>
            </a:r>
          </a:p>
          <a:p>
            <a:pPr marL="342900" indent="-342900">
              <a:spcAft>
                <a:spcPts val="600"/>
              </a:spcAft>
              <a:buFont typeface="+mj-lt"/>
              <a:buAutoNum type="arabicPeriod"/>
            </a:pPr>
            <a:endParaRPr lang="en-US"/>
          </a:p>
          <a:p>
            <a:pPr marL="342900" indent="-342900">
              <a:spcAft>
                <a:spcPts val="600"/>
              </a:spcAft>
              <a:buFont typeface="+mj-lt"/>
              <a:buAutoNum type="arabicPeriod"/>
            </a:pPr>
            <a:r>
              <a:rPr lang="en-US"/>
              <a:t>Heat impacts young children differently, so safe, outdoor play during heat requires planning ahead.</a:t>
            </a:r>
          </a:p>
          <a:p>
            <a:pPr marL="342900" indent="-342900">
              <a:spcAft>
                <a:spcPts val="600"/>
              </a:spcAft>
              <a:buFont typeface="+mj-lt"/>
              <a:buAutoNum type="arabicPeriod"/>
            </a:pPr>
            <a:endParaRPr lang="en-US"/>
          </a:p>
          <a:p>
            <a:pPr marL="342900" indent="-342900">
              <a:spcAft>
                <a:spcPts val="600"/>
              </a:spcAft>
              <a:buFont typeface="+mj-lt"/>
              <a:buAutoNum type="arabicPeriod"/>
            </a:pPr>
            <a:r>
              <a:rPr lang="en-US"/>
              <a:t>Keeping outdoor play safe in hot weather involves understanding environmental factors, adapting schedules and activities, and engaging with families. </a:t>
            </a:r>
          </a:p>
        </p:txBody>
      </p:sp>
      <p:pic>
        <p:nvPicPr>
          <p:cNvPr id="7" name="Picture 6">
            <a:extLst>
              <a:ext uri="{FF2B5EF4-FFF2-40B4-BE49-F238E27FC236}">
                <a16:creationId xmlns:a16="http://schemas.microsoft.com/office/drawing/2014/main" id="{92AE7EB8-E4A3-5E94-1A88-191581CF1F40}"/>
              </a:ext>
            </a:extLst>
          </p:cNvPr>
          <p:cNvPicPr>
            <a:picLocks noChangeAspect="1"/>
          </p:cNvPicPr>
          <p:nvPr/>
        </p:nvPicPr>
        <p:blipFill>
          <a:blip r:embed="rId3">
            <a:extLst>
              <a:ext uri="{28A0092B-C50C-407E-A947-70E740481C1C}">
                <a14:useLocalDpi xmlns:a14="http://schemas.microsoft.com/office/drawing/2010/main" val="0"/>
              </a:ext>
            </a:extLst>
          </a:blip>
          <a:srcRect r="20513" b="-1"/>
          <a:stretch>
            <a:fillRect/>
          </a:stretch>
        </p:blipFill>
        <p:spPr>
          <a:xfrm>
            <a:off x="6172200" y="1825625"/>
            <a:ext cx="5181600" cy="4351338"/>
          </a:xfrm>
          <a:prstGeom prst="rect">
            <a:avLst/>
          </a:prstGeom>
          <a:noFill/>
        </p:spPr>
      </p:pic>
    </p:spTree>
    <p:extLst>
      <p:ext uri="{BB962C8B-B14F-4D97-AF65-F5344CB8AC3E}">
        <p14:creationId xmlns:p14="http://schemas.microsoft.com/office/powerpoint/2010/main" val="356283613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537AA8-2DD5-3256-5BE7-EE0B0D21F8F9}"/>
              </a:ext>
            </a:extLst>
          </p:cNvPr>
          <p:cNvSpPr>
            <a:spLocks noGrp="1"/>
          </p:cNvSpPr>
          <p:nvPr>
            <p:ph type="body" sz="quarter" idx="14"/>
          </p:nvPr>
        </p:nvSpPr>
        <p:spPr/>
        <p:txBody>
          <a:bodyPr/>
          <a:lstStyle/>
          <a:p>
            <a:endParaRPr lang="en-US"/>
          </a:p>
        </p:txBody>
      </p:sp>
      <p:sp>
        <p:nvSpPr>
          <p:cNvPr id="2" name="Title 1">
            <a:extLst>
              <a:ext uri="{FF2B5EF4-FFF2-40B4-BE49-F238E27FC236}">
                <a16:creationId xmlns:a16="http://schemas.microsoft.com/office/drawing/2014/main" id="{4BB853B3-F56A-5B46-8438-1A02D6A3F396}"/>
              </a:ext>
            </a:extLst>
          </p:cNvPr>
          <p:cNvSpPr>
            <a:spLocks noGrp="1"/>
          </p:cNvSpPr>
          <p:nvPr>
            <p:ph type="title"/>
          </p:nvPr>
        </p:nvSpPr>
        <p:spPr/>
        <p:txBody>
          <a:bodyPr>
            <a:normAutofit/>
          </a:bodyPr>
          <a:lstStyle/>
          <a:p>
            <a:r>
              <a:rPr lang="en-US" sz="4000"/>
              <a:t>Question and Comments</a:t>
            </a:r>
          </a:p>
        </p:txBody>
      </p:sp>
    </p:spTree>
    <p:extLst>
      <p:ext uri="{BB962C8B-B14F-4D97-AF65-F5344CB8AC3E}">
        <p14:creationId xmlns:p14="http://schemas.microsoft.com/office/powerpoint/2010/main" val="3549499070"/>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623FAB-5399-3F37-170D-6D110CA637B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50447" y="2173932"/>
            <a:ext cx="4086590" cy="3233057"/>
          </a:xfrm>
          <a:prstGeom prst="ellipse">
            <a:avLst/>
          </a:prstGeom>
          <a:ln w="63500" cap="rnd">
            <a:solidFill>
              <a:schemeClr val="tx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4" name="TextBox 13">
            <a:extLst>
              <a:ext uri="{FF2B5EF4-FFF2-40B4-BE49-F238E27FC236}">
                <a16:creationId xmlns:a16="http://schemas.microsoft.com/office/drawing/2014/main" id="{C88A419B-550C-EFF0-E2B3-DA3D96C6F025}"/>
              </a:ext>
            </a:extLst>
          </p:cNvPr>
          <p:cNvSpPr txBox="1"/>
          <p:nvPr/>
        </p:nvSpPr>
        <p:spPr>
          <a:xfrm>
            <a:off x="1386569" y="812199"/>
            <a:ext cx="9715500" cy="769441"/>
          </a:xfrm>
          <a:prstGeom prst="rect">
            <a:avLst/>
          </a:prstGeom>
          <a:noFill/>
        </p:spPr>
        <p:txBody>
          <a:bodyPr wrap="square" rtlCol="0">
            <a:spAutoFit/>
          </a:bodyPr>
          <a:lstStyle/>
          <a:p>
            <a:r>
              <a:rPr lang="en-US" sz="4400" b="1">
                <a:solidFill>
                  <a:schemeClr val="tx2"/>
                </a:solidFill>
                <a:latin typeface="Times New Roman" panose="02020603050405020304" pitchFamily="18" charset="0"/>
                <a:ea typeface="Verdana" panose="020B0604030504040204" pitchFamily="34" charset="0"/>
                <a:cs typeface="Times New Roman" panose="02020603050405020304" pitchFamily="18" charset="0"/>
              </a:rPr>
              <a:t>Thank you for joining today’s training!</a:t>
            </a:r>
          </a:p>
        </p:txBody>
      </p:sp>
      <p:sp>
        <p:nvSpPr>
          <p:cNvPr id="16" name="TextBox 15">
            <a:extLst>
              <a:ext uri="{FF2B5EF4-FFF2-40B4-BE49-F238E27FC236}">
                <a16:creationId xmlns:a16="http://schemas.microsoft.com/office/drawing/2014/main" id="{A619C770-982C-FF3C-44D4-4F61C89FC8B6}"/>
              </a:ext>
            </a:extLst>
          </p:cNvPr>
          <p:cNvSpPr txBox="1"/>
          <p:nvPr/>
        </p:nvSpPr>
        <p:spPr>
          <a:xfrm>
            <a:off x="5615669" y="3198167"/>
            <a:ext cx="5529942" cy="461665"/>
          </a:xfrm>
          <a:prstGeom prst="rect">
            <a:avLst/>
          </a:prstGeom>
          <a:noFill/>
        </p:spPr>
        <p:txBody>
          <a:bodyPr wrap="square" rtlCol="0">
            <a:spAutoFit/>
          </a:bodyPr>
          <a:lstStyle/>
          <a:p>
            <a:r>
              <a:rPr lang="en-US" sz="2400">
                <a:solidFill>
                  <a:schemeClr val="tx2"/>
                </a:solidFill>
                <a:latin typeface="Verdana" panose="020B0604030504040204" pitchFamily="34" charset="0"/>
                <a:ea typeface="Verdana" panose="020B0604030504040204" pitchFamily="34" charset="0"/>
              </a:rPr>
              <a:t>Insert Trainer Contact information</a:t>
            </a:r>
          </a:p>
        </p:txBody>
      </p:sp>
      <p:pic>
        <p:nvPicPr>
          <p:cNvPr id="3" name="Picture 2" descr="A black background with blue and pink text&#10;&#10;Description automatically generated">
            <a:extLst>
              <a:ext uri="{FF2B5EF4-FFF2-40B4-BE49-F238E27FC236}">
                <a16:creationId xmlns:a16="http://schemas.microsoft.com/office/drawing/2014/main" id="{7DCD69D4-AEE9-8728-DCA2-8006E07DC0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1800" y="4955822"/>
            <a:ext cx="2833811" cy="1697490"/>
          </a:xfrm>
          <a:prstGeom prst="rect">
            <a:avLst/>
          </a:prstGeom>
        </p:spPr>
      </p:pic>
    </p:spTree>
    <p:extLst>
      <p:ext uri="{BB962C8B-B14F-4D97-AF65-F5344CB8AC3E}">
        <p14:creationId xmlns:p14="http://schemas.microsoft.com/office/powerpoint/2010/main" val="219956711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0063C-DB02-F2E3-6CED-AC3B64E004E2}"/>
              </a:ext>
            </a:extLst>
          </p:cNvPr>
          <p:cNvSpPr>
            <a:spLocks noGrp="1"/>
          </p:cNvSpPr>
          <p:nvPr>
            <p:ph type="ctrTitle"/>
          </p:nvPr>
        </p:nvSpPr>
        <p:spPr/>
        <p:txBody>
          <a:bodyPr/>
          <a:lstStyle/>
          <a:p>
            <a:r>
              <a:rPr lang="en-US" dirty="0"/>
              <a:t>References &amp; Resources</a:t>
            </a:r>
          </a:p>
        </p:txBody>
      </p:sp>
      <p:sp>
        <p:nvSpPr>
          <p:cNvPr id="3" name="Content Placeholder 2">
            <a:extLst>
              <a:ext uri="{FF2B5EF4-FFF2-40B4-BE49-F238E27FC236}">
                <a16:creationId xmlns:a16="http://schemas.microsoft.com/office/drawing/2014/main" id="{2F4F1352-6676-7C14-D63D-8567C5EABF31}"/>
              </a:ext>
            </a:extLst>
          </p:cNvPr>
          <p:cNvSpPr>
            <a:spLocks noGrp="1"/>
          </p:cNvSpPr>
          <p:nvPr>
            <p:ph type="subTitle" idx="1"/>
          </p:nvPr>
        </p:nvSpPr>
        <p:spPr>
          <a:xfrm>
            <a:off x="838199" y="1778127"/>
            <a:ext cx="10515599" cy="4090051"/>
          </a:xfrm>
        </p:spPr>
        <p:txBody>
          <a:bodyPr>
            <a:noAutofit/>
          </a:bodyPr>
          <a:lstStyle/>
          <a:p>
            <a:pPr marL="285750" indent="-285750">
              <a:buFont typeface="Arial" panose="020B0604020202020204" pitchFamily="34" charset="0"/>
              <a:buChar char="•"/>
            </a:pPr>
            <a:r>
              <a:rPr lang="en-US" sz="1400" dirty="0">
                <a:hlinkClick r:id="rId3"/>
              </a:rPr>
              <a:t>https://www.healthychildren.org/English/safety-prevention/at-home/Pages/Protecting-Children-from-Extreme-Heat-Information-for-Parents.aspx</a:t>
            </a:r>
            <a:endParaRPr lang="en-US" sz="1400" dirty="0"/>
          </a:p>
          <a:p>
            <a:pPr marL="285750" indent="-285750">
              <a:buFont typeface="Arial" panose="020B0604020202020204" pitchFamily="34" charset="0"/>
              <a:buChar char="•"/>
            </a:pPr>
            <a:r>
              <a:rPr lang="en-US" sz="1400" dirty="0">
                <a:hlinkClick r:id="rId4"/>
              </a:rPr>
              <a:t>https://www.healthychildren.org/English/healthy-living/nutrition/Pages/Choose-Water-for-Healthy-Hydration.aspx</a:t>
            </a:r>
            <a:endParaRPr lang="en-US" sz="1400" dirty="0"/>
          </a:p>
          <a:p>
            <a:pPr marL="285750" indent="-285750">
              <a:buFont typeface="Arial" panose="020B0604020202020204" pitchFamily="34" charset="0"/>
              <a:buChar char="•"/>
            </a:pPr>
            <a:r>
              <a:rPr lang="en-US" sz="1400" dirty="0">
                <a:hlinkClick r:id="rId5"/>
              </a:rPr>
              <a:t>https://naturalearning.org/wp-content/uploads/2017/04/Summer-play-beat-the-heat2.pdf</a:t>
            </a:r>
            <a:endParaRPr lang="en-US" sz="1400" dirty="0"/>
          </a:p>
          <a:p>
            <a:pPr marL="285750" indent="-285750">
              <a:buFont typeface="Arial" panose="020B0604020202020204" pitchFamily="34" charset="0"/>
              <a:buChar char="•"/>
            </a:pPr>
            <a:r>
              <a:rPr lang="en-US" sz="1400" dirty="0">
                <a:hlinkClick r:id="rId6"/>
              </a:rPr>
              <a:t>https://naturalearning.org/40-water-play</a:t>
            </a:r>
            <a:endParaRPr lang="en-US" sz="1400" dirty="0"/>
          </a:p>
          <a:p>
            <a:pPr marL="285750" indent="-285750">
              <a:buFont typeface="Arial" panose="020B0604020202020204" pitchFamily="34" charset="0"/>
              <a:buChar char="•"/>
            </a:pPr>
            <a:r>
              <a:rPr lang="en-US" sz="1400" dirty="0">
                <a:hlinkClick r:id="rId7"/>
              </a:rPr>
              <a:t>https://www.bccancer.bc.ca/prevention/Documents/ShadeLookbook_May2024.pdf</a:t>
            </a:r>
            <a:endParaRPr lang="en-US" sz="1400" dirty="0"/>
          </a:p>
          <a:p>
            <a:pPr marL="285750" indent="-285750">
              <a:buFont typeface="Arial" panose="020B0604020202020204" pitchFamily="34" charset="0"/>
              <a:buChar char="•"/>
            </a:pPr>
            <a:r>
              <a:rPr lang="en-US" sz="1400" dirty="0">
                <a:hlinkClick r:id="rId8"/>
              </a:rPr>
              <a:t>https://www.cacfp.org/assets/pdf/August-2025-Mealtime-Memo-Staying-Hydrated-In-The-Summer/</a:t>
            </a:r>
            <a:endParaRPr lang="en-US" sz="1400" dirty="0"/>
          </a:p>
          <a:p>
            <a:pPr marL="285750" indent="-285750">
              <a:buFont typeface="Arial" panose="020B0604020202020204" pitchFamily="34" charset="0"/>
              <a:buChar char="•"/>
            </a:pPr>
            <a:r>
              <a:rPr lang="en-US" sz="1400" i="1" dirty="0">
                <a:hlinkClick r:id="rId9"/>
              </a:rPr>
              <a:t>https://www.cdc.gov/early-care/communication-resources/outdoor-play-and-safety-for-children-in-ece.html</a:t>
            </a:r>
            <a:endParaRPr lang="en-US" sz="1400" i="1" dirty="0"/>
          </a:p>
          <a:p>
            <a:pPr marL="285750" indent="-285750">
              <a:buFont typeface="Arial" panose="020B0604020202020204" pitchFamily="34" charset="0"/>
              <a:buChar char="•"/>
            </a:pPr>
            <a:r>
              <a:rPr lang="en-US" sz="1400" i="1" dirty="0">
                <a:hlinkClick r:id="rId10"/>
              </a:rPr>
              <a:t>https://extension.psu.edu/programs/betterkidcare/news/keeping-your-cool-heat-awareness-and-solutions</a:t>
            </a:r>
            <a:endParaRPr lang="en-US" sz="1400" i="1" dirty="0"/>
          </a:p>
          <a:p>
            <a:pPr marL="285750" indent="-285750">
              <a:buFont typeface="Arial" panose="020B0604020202020204" pitchFamily="34" charset="0"/>
              <a:buChar char="•"/>
            </a:pPr>
            <a:r>
              <a:rPr lang="en-US" sz="1400" i="1" dirty="0">
                <a:hlinkClick r:id="rId11"/>
              </a:rPr>
              <a:t>https://innovation.luskin.ucla.edu/publication/the-problem-with-hot-schools/</a:t>
            </a:r>
            <a:endParaRPr lang="en-US" sz="1400" i="1" dirty="0"/>
          </a:p>
          <a:p>
            <a:pPr marL="285750" indent="-285750">
              <a:buFont typeface="Arial" panose="020B0604020202020204" pitchFamily="34" charset="0"/>
              <a:buChar char="•"/>
            </a:pPr>
            <a:r>
              <a:rPr lang="en-US" sz="1400" dirty="0">
                <a:hlinkClick r:id="rId12"/>
              </a:rPr>
              <a:t>https://www.c-uphd.org/documents/wellness/weatherwatch.pdf</a:t>
            </a:r>
            <a:endParaRPr lang="en-US" sz="1400" dirty="0"/>
          </a:p>
          <a:p>
            <a:pPr marL="285750" indent="-285750">
              <a:buFont typeface="Arial" panose="020B0604020202020204" pitchFamily="34" charset="0"/>
              <a:buChar char="•"/>
            </a:pPr>
            <a:r>
              <a:rPr lang="en-US" sz="1400" dirty="0">
                <a:hlinkClick r:id="rId13"/>
              </a:rPr>
              <a:t>https://www.npr.org/2023/07/28/1190557974/kids-extreme-heat-outdoors-safety-water</a:t>
            </a:r>
            <a:endParaRPr lang="en-US" sz="1400" dirty="0"/>
          </a:p>
          <a:p>
            <a:pPr marL="285750" indent="-285750">
              <a:buFont typeface="Arial" panose="020B0604020202020204" pitchFamily="34" charset="0"/>
              <a:buChar char="•"/>
            </a:pPr>
            <a:r>
              <a:rPr lang="en-US" sz="1400" dirty="0">
                <a:hlinkClick r:id="rId14"/>
              </a:rPr>
              <a:t>https://headstart.gov/publication/summer-safety-tips</a:t>
            </a:r>
            <a:endParaRPr lang="en-US" sz="1400" dirty="0"/>
          </a:p>
          <a:p>
            <a:pPr marL="285750" indent="-285750">
              <a:buFont typeface="Arial" panose="020B0604020202020204" pitchFamily="34" charset="0"/>
              <a:buChar char="•"/>
            </a:pPr>
            <a:r>
              <a:rPr lang="en-US" sz="1400" dirty="0">
                <a:hlinkClick r:id="rId15"/>
              </a:rPr>
              <a:t>https://www.healthychildren.org/English/safety-prevention/all-around/Pages/how-climate-change-heat-and-air-pollution-affect-kids-health.aspx</a:t>
            </a:r>
            <a:endParaRPr lang="en-US" sz="1400" dirty="0"/>
          </a:p>
          <a:p>
            <a:pPr marL="285750" indent="-285750">
              <a:buFont typeface="Arial" panose="020B0604020202020204" pitchFamily="34" charset="0"/>
              <a:buChar char="•"/>
            </a:pPr>
            <a:r>
              <a:rPr lang="en-US" sz="1400" dirty="0">
                <a:hlinkClick r:id="rId16"/>
              </a:rPr>
              <a:t>https://www.airnow.gov/aqi/aqi-basics/</a:t>
            </a:r>
            <a:endParaRPr lang="en-US" sz="1400" dirty="0"/>
          </a:p>
          <a:p>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i="1" dirty="0"/>
          </a:p>
          <a:p>
            <a:pPr marL="285750" indent="-285750">
              <a:buFont typeface="Arial" panose="020B0604020202020204" pitchFamily="34" charset="0"/>
              <a:buChar char="•"/>
            </a:pPr>
            <a:endParaRPr lang="en-US" sz="1400" i="1"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endParaRPr lang="en-US" sz="1400" dirty="0"/>
          </a:p>
        </p:txBody>
      </p:sp>
    </p:spTree>
    <p:extLst>
      <p:ext uri="{BB962C8B-B14F-4D97-AF65-F5344CB8AC3E}">
        <p14:creationId xmlns:p14="http://schemas.microsoft.com/office/powerpoint/2010/main" val="184062385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hild in a dress in a field&#10;&#10;AI-generated content may be incorrect.">
            <a:extLst>
              <a:ext uri="{FF2B5EF4-FFF2-40B4-BE49-F238E27FC236}">
                <a16:creationId xmlns:a16="http://schemas.microsoft.com/office/drawing/2014/main" id="{458D50B4-E5D4-DDA2-2376-F01419743F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262" y="-282496"/>
            <a:ext cx="12405262" cy="8270175"/>
          </a:xfrm>
          <a:prstGeom prst="rect">
            <a:avLst/>
          </a:prstGeom>
        </p:spPr>
      </p:pic>
      <p:sp>
        <p:nvSpPr>
          <p:cNvPr id="12" name="Rectangle: Rounded Corners 11">
            <a:extLst>
              <a:ext uri="{FF2B5EF4-FFF2-40B4-BE49-F238E27FC236}">
                <a16:creationId xmlns:a16="http://schemas.microsoft.com/office/drawing/2014/main" id="{30B8FD9C-12BC-14E3-8F66-465226DD3492}"/>
              </a:ext>
            </a:extLst>
          </p:cNvPr>
          <p:cNvSpPr/>
          <p:nvPr/>
        </p:nvSpPr>
        <p:spPr>
          <a:xfrm>
            <a:off x="367596" y="3144854"/>
            <a:ext cx="7257847" cy="1787237"/>
          </a:xfrm>
          <a:prstGeom prst="roundRect">
            <a:avLst/>
          </a:prstGeom>
          <a:solidFill>
            <a:srgbClr val="EFE0B5">
              <a:alpha val="6588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000" b="1" dirty="0">
                <a:solidFill>
                  <a:srgbClr val="00426A"/>
                </a:solidFill>
                <a:latin typeface="Times New Roman" panose="02020603050405020304" pitchFamily="18" charset="0"/>
                <a:ea typeface="Verdana" panose="020B0604030504040204" pitchFamily="34" charset="0"/>
                <a:cs typeface="Times New Roman" panose="02020603050405020304" pitchFamily="18" charset="0"/>
              </a:rPr>
              <a:t>Goal</a:t>
            </a:r>
          </a:p>
          <a:p>
            <a:r>
              <a:rPr lang="en-US" sz="2600" dirty="0">
                <a:solidFill>
                  <a:srgbClr val="00426A"/>
                </a:solidFill>
                <a:latin typeface="Verdana" panose="020B0604030504040204" pitchFamily="34" charset="0"/>
                <a:ea typeface="Verdana" panose="020B0604030504040204" pitchFamily="34" charset="0"/>
              </a:rPr>
              <a:t>Increase daily outdoor play for children.</a:t>
            </a:r>
          </a:p>
        </p:txBody>
      </p:sp>
    </p:spTree>
    <p:extLst>
      <p:ext uri="{BB962C8B-B14F-4D97-AF65-F5344CB8AC3E}">
        <p14:creationId xmlns:p14="http://schemas.microsoft.com/office/powerpoint/2010/main" val="142851277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C1F2AA26-788B-C3A9-19A4-9B565F3F6292}"/>
              </a:ext>
            </a:extLst>
          </p:cNvPr>
          <p:cNvSpPr>
            <a:spLocks noGrp="1"/>
          </p:cNvSpPr>
          <p:nvPr>
            <p:ph type="subTitle" idx="1"/>
          </p:nvPr>
        </p:nvSpPr>
        <p:spPr>
          <a:xfrm>
            <a:off x="6164060" y="3429001"/>
            <a:ext cx="5161166" cy="1337552"/>
          </a:xfrm>
        </p:spPr>
        <p:txBody>
          <a:bodyPr vert="horz" lIns="0" tIns="0" rIns="0" bIns="0" rtlCol="0">
            <a:normAutofit/>
          </a:bodyPr>
          <a:lstStyle/>
          <a:p>
            <a:pPr>
              <a:spcAft>
                <a:spcPts val="600"/>
              </a:spcAft>
            </a:pPr>
            <a:r>
              <a:rPr lang="en-US" sz="2000" dirty="0"/>
              <a:t>​</a:t>
            </a:r>
            <a:endParaRPr lang="en-US" sz="2000" b="0" i="0" kern="1200" dirty="0">
              <a:latin typeface="Verdana" panose="020B0604030504040204" pitchFamily="34" charset="0"/>
              <a:ea typeface="Verdana" panose="020B0604030504040204" pitchFamily="34" charset="0"/>
              <a:cs typeface="Calibri" panose="020F0502020204030204" pitchFamily="34" charset="0"/>
            </a:endParaRPr>
          </a:p>
          <a:p>
            <a:pPr>
              <a:spcAft>
                <a:spcPts val="600"/>
              </a:spcAft>
            </a:pPr>
            <a:r>
              <a:rPr lang="en-US" sz="2400" b="0" i="0" kern="1200" dirty="0">
                <a:latin typeface="Verdana" panose="020B0604030504040204" pitchFamily="34" charset="0"/>
                <a:ea typeface="Verdana" panose="020B0604030504040204" pitchFamily="34" charset="0"/>
                <a:cs typeface="Calibri" panose="020F0502020204030204" pitchFamily="34" charset="0"/>
              </a:rPr>
              <a:t>Thirst is the only sign a child needs to drink water.</a:t>
            </a:r>
          </a:p>
        </p:txBody>
      </p:sp>
      <p:sp>
        <p:nvSpPr>
          <p:cNvPr id="7" name="Title 6">
            <a:extLst>
              <a:ext uri="{FF2B5EF4-FFF2-40B4-BE49-F238E27FC236}">
                <a16:creationId xmlns:a16="http://schemas.microsoft.com/office/drawing/2014/main" id="{0AF8D300-597B-CB3C-FECB-D189B8919115}"/>
              </a:ext>
            </a:extLst>
          </p:cNvPr>
          <p:cNvSpPr>
            <a:spLocks noGrp="1"/>
          </p:cNvSpPr>
          <p:nvPr>
            <p:ph type="title"/>
          </p:nvPr>
        </p:nvSpPr>
        <p:spPr>
          <a:xfrm>
            <a:off x="457820" y="868680"/>
            <a:ext cx="10895980" cy="657681"/>
          </a:xfrm>
        </p:spPr>
        <p:txBody>
          <a:bodyPr vert="horz" lIns="0" tIns="0" rIns="0" bIns="0" rtlCol="0" anchor="t" anchorCtr="0">
            <a:normAutofit/>
          </a:bodyPr>
          <a:lstStyle/>
          <a:p>
            <a:r>
              <a:rPr lang="en-US" sz="4100" b="1" i="0" kern="1200">
                <a:latin typeface="Times New Roman" panose="02020603050405020304" pitchFamily="18" charset="0"/>
                <a:ea typeface="Verdana" panose="020B0604030504040204" pitchFamily="34" charset="0"/>
                <a:cs typeface="Times New Roman" panose="02020603050405020304" pitchFamily="18" charset="0"/>
              </a:rPr>
              <a:t>Opening Activity: Hot Weather Fact or Fiction</a:t>
            </a:r>
          </a:p>
        </p:txBody>
      </p:sp>
      <p:pic>
        <p:nvPicPr>
          <p:cNvPr id="9" name="Picture 8" descr="A child running on grass&#10;&#10;AI-generated content may be incorrect.">
            <a:extLst>
              <a:ext uri="{FF2B5EF4-FFF2-40B4-BE49-F238E27FC236}">
                <a16:creationId xmlns:a16="http://schemas.microsoft.com/office/drawing/2014/main" id="{F0433905-A122-9067-DBB1-661C61DE4B2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57821" y="2081720"/>
            <a:ext cx="4114180" cy="4297024"/>
          </a:xfrm>
          <a:prstGeom prst="rect">
            <a:avLst/>
          </a:prstGeom>
          <a:noFill/>
        </p:spPr>
      </p:pic>
      <p:sp>
        <p:nvSpPr>
          <p:cNvPr id="6" name="Subtitle 2">
            <a:extLst>
              <a:ext uri="{FF2B5EF4-FFF2-40B4-BE49-F238E27FC236}">
                <a16:creationId xmlns:a16="http://schemas.microsoft.com/office/drawing/2014/main" id="{AB08A9B2-4178-BBBC-1F00-B901328899B0}"/>
              </a:ext>
            </a:extLst>
          </p:cNvPr>
          <p:cNvSpPr txBox="1">
            <a:spLocks/>
          </p:cNvSpPr>
          <p:nvPr/>
        </p:nvSpPr>
        <p:spPr>
          <a:xfrm>
            <a:off x="6164060" y="5311123"/>
            <a:ext cx="5202504" cy="76835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Clr>
                <a:schemeClr val="tx1"/>
              </a:buClr>
              <a:buFont typeface="Arial" panose="020B0604020202020204" pitchFamily="34" charset="0"/>
              <a:buNone/>
              <a:defRPr sz="1800" b="0" i="0" kern="1200">
                <a:solidFill>
                  <a:schemeClr val="tx2"/>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100000"/>
              </a:lnSpc>
              <a:spcBef>
                <a:spcPts val="0"/>
              </a:spcBef>
              <a:buClr>
                <a:schemeClr val="tx1"/>
              </a:buClr>
              <a:buFont typeface="Arial" panose="020B0604020202020204" pitchFamily="34" charset="0"/>
              <a:buNone/>
              <a:defRPr sz="2000" b="0" i="0" kern="1200">
                <a:solidFill>
                  <a:schemeClr val="tx2"/>
                </a:solidFill>
                <a:latin typeface="Verdana" panose="020B0604030504040204" pitchFamily="34" charset="0"/>
                <a:ea typeface="Verdana" panose="020B0604030504040204" pitchFamily="34" charset="0"/>
                <a:cs typeface="Calibri" panose="020F0502020204030204" pitchFamily="34" charset="0"/>
              </a:defRPr>
            </a:lvl2pPr>
            <a:lvl3pPr marL="914400" indent="0" algn="ctr" defTabSz="914400" rtl="0" eaLnBrk="1" latinLnBrk="0" hangingPunct="1">
              <a:lnSpc>
                <a:spcPct val="100000"/>
              </a:lnSpc>
              <a:spcBef>
                <a:spcPts val="0"/>
              </a:spcBef>
              <a:buClr>
                <a:schemeClr val="tx1"/>
              </a:buClr>
              <a:buFont typeface="Arial" panose="020B0604020202020204" pitchFamily="34" charset="0"/>
              <a:buNone/>
              <a:defRPr sz="1800" b="0" i="0" kern="1200">
                <a:solidFill>
                  <a:schemeClr val="tx2"/>
                </a:solidFill>
                <a:latin typeface="Verdana" panose="020B0604030504040204" pitchFamily="34" charset="0"/>
                <a:ea typeface="Verdana" panose="020B0604030504040204" pitchFamily="34" charset="0"/>
                <a:cs typeface="Arial" panose="020B0604020202020204" pitchFamily="34" charset="0"/>
              </a:defRPr>
            </a:lvl3pPr>
            <a:lvl4pPr marL="1371600" indent="0" algn="ctr" defTabSz="914400" rtl="0" eaLnBrk="1" latinLnBrk="0" hangingPunct="1">
              <a:lnSpc>
                <a:spcPct val="100000"/>
              </a:lnSpc>
              <a:spcBef>
                <a:spcPts val="0"/>
              </a:spcBef>
              <a:buClr>
                <a:schemeClr val="tx1"/>
              </a:buClr>
              <a:buFont typeface="Arial" panose="020B0604020202020204" pitchFamily="34" charset="0"/>
              <a:buNone/>
              <a:defRPr sz="1600" b="0" i="0" kern="1200">
                <a:solidFill>
                  <a:schemeClr val="tx2"/>
                </a:solidFill>
                <a:latin typeface="Verdana" panose="020B0604030504040204" pitchFamily="34" charset="0"/>
                <a:ea typeface="Verdana" panose="020B0604030504040204" pitchFamily="34" charset="0"/>
                <a:cs typeface="Arial" panose="020B0604020202020204" pitchFamily="34" charset="0"/>
              </a:defRPr>
            </a:lvl4pPr>
            <a:lvl5pPr marL="1828800" indent="0" algn="ctr" defTabSz="914400" rtl="0" eaLnBrk="1" latinLnBrk="0" hangingPunct="1">
              <a:lnSpc>
                <a:spcPct val="100000"/>
              </a:lnSpc>
              <a:spcBef>
                <a:spcPts val="0"/>
              </a:spcBef>
              <a:buClr>
                <a:schemeClr val="tx1"/>
              </a:buClr>
              <a:buFont typeface="Arial" panose="020B0604020202020204" pitchFamily="34" charset="0"/>
              <a:buNone/>
              <a:defRPr sz="1600" b="0" i="0" kern="1200">
                <a:solidFill>
                  <a:schemeClr val="tx2"/>
                </a:solidFill>
                <a:latin typeface="Verdana" panose="020B0604030504040204" pitchFamily="34" charset="0"/>
                <a:ea typeface="Verdana" panose="020B0604030504040204" pitchFamily="34" charset="0"/>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600"/>
              </a:spcAft>
            </a:pPr>
            <a:r>
              <a:rPr lang="en-US" sz="2400" b="0" i="0" kern="1200" dirty="0">
                <a:latin typeface="Verdana" panose="020B0604030504040204" pitchFamily="34" charset="0"/>
                <a:ea typeface="Verdana" panose="020B0604030504040204" pitchFamily="34" charset="0"/>
                <a:cs typeface="Calibri" panose="020F0502020204030204" pitchFamily="34" charset="0"/>
              </a:rPr>
              <a:t>The hottest part of the day is usually between 10 AM and 3 PM.</a:t>
            </a:r>
          </a:p>
        </p:txBody>
      </p:sp>
      <p:sp>
        <p:nvSpPr>
          <p:cNvPr id="5" name="Subtitle 2">
            <a:extLst>
              <a:ext uri="{FF2B5EF4-FFF2-40B4-BE49-F238E27FC236}">
                <a16:creationId xmlns:a16="http://schemas.microsoft.com/office/drawing/2014/main" id="{8B80B910-BB95-99AF-76D5-A368430037EA}"/>
              </a:ext>
            </a:extLst>
          </p:cNvPr>
          <p:cNvSpPr txBox="1">
            <a:spLocks/>
          </p:cNvSpPr>
          <p:nvPr/>
        </p:nvSpPr>
        <p:spPr>
          <a:xfrm>
            <a:off x="6192635" y="2251294"/>
            <a:ext cx="5161165" cy="787400"/>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buClr>
                <a:schemeClr val="tx1"/>
              </a:buClr>
              <a:buFont typeface="Arial" panose="020B0604020202020204" pitchFamily="34" charset="0"/>
              <a:buNone/>
              <a:defRPr sz="1800" b="0" i="0" kern="1200">
                <a:solidFill>
                  <a:schemeClr val="tx2"/>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100000"/>
              </a:lnSpc>
              <a:spcBef>
                <a:spcPts val="0"/>
              </a:spcBef>
              <a:buClr>
                <a:schemeClr val="tx1"/>
              </a:buClr>
              <a:buFont typeface="Arial" panose="020B0604020202020204" pitchFamily="34" charset="0"/>
              <a:buNone/>
              <a:defRPr sz="2000" b="0" i="0" kern="1200">
                <a:solidFill>
                  <a:schemeClr val="tx2"/>
                </a:solidFill>
                <a:latin typeface="Verdana" panose="020B0604030504040204" pitchFamily="34" charset="0"/>
                <a:ea typeface="Verdana" panose="020B0604030504040204" pitchFamily="34" charset="0"/>
                <a:cs typeface="Calibri" panose="020F0502020204030204" pitchFamily="34" charset="0"/>
              </a:defRPr>
            </a:lvl2pPr>
            <a:lvl3pPr marL="914400" indent="0" algn="ctr" defTabSz="914400" rtl="0" eaLnBrk="1" latinLnBrk="0" hangingPunct="1">
              <a:lnSpc>
                <a:spcPct val="100000"/>
              </a:lnSpc>
              <a:spcBef>
                <a:spcPts val="0"/>
              </a:spcBef>
              <a:buClr>
                <a:schemeClr val="tx1"/>
              </a:buClr>
              <a:buFont typeface="Arial" panose="020B0604020202020204" pitchFamily="34" charset="0"/>
              <a:buNone/>
              <a:defRPr sz="1800" b="0" i="0" kern="1200">
                <a:solidFill>
                  <a:schemeClr val="tx2"/>
                </a:solidFill>
                <a:latin typeface="Verdana" panose="020B0604030504040204" pitchFamily="34" charset="0"/>
                <a:ea typeface="Verdana" panose="020B0604030504040204" pitchFamily="34" charset="0"/>
                <a:cs typeface="Arial" panose="020B0604020202020204" pitchFamily="34" charset="0"/>
              </a:defRPr>
            </a:lvl3pPr>
            <a:lvl4pPr marL="1371600" indent="0" algn="ctr" defTabSz="914400" rtl="0" eaLnBrk="1" latinLnBrk="0" hangingPunct="1">
              <a:lnSpc>
                <a:spcPct val="100000"/>
              </a:lnSpc>
              <a:spcBef>
                <a:spcPts val="0"/>
              </a:spcBef>
              <a:buClr>
                <a:schemeClr val="tx1"/>
              </a:buClr>
              <a:buFont typeface="Arial" panose="020B0604020202020204" pitchFamily="34" charset="0"/>
              <a:buNone/>
              <a:defRPr sz="1600" b="0" i="0" kern="1200">
                <a:solidFill>
                  <a:schemeClr val="tx2"/>
                </a:solidFill>
                <a:latin typeface="Verdana" panose="020B0604030504040204" pitchFamily="34" charset="0"/>
                <a:ea typeface="Verdana" panose="020B0604030504040204" pitchFamily="34" charset="0"/>
                <a:cs typeface="Arial" panose="020B0604020202020204" pitchFamily="34" charset="0"/>
              </a:defRPr>
            </a:lvl4pPr>
            <a:lvl5pPr marL="1828800" indent="0" algn="ctr" defTabSz="914400" rtl="0" eaLnBrk="1" latinLnBrk="0" hangingPunct="1">
              <a:lnSpc>
                <a:spcPct val="100000"/>
              </a:lnSpc>
              <a:spcBef>
                <a:spcPts val="0"/>
              </a:spcBef>
              <a:buClr>
                <a:schemeClr val="tx1"/>
              </a:buClr>
              <a:buFont typeface="Arial" panose="020B0604020202020204" pitchFamily="34" charset="0"/>
              <a:buNone/>
              <a:defRPr sz="1600" b="0" i="0" kern="1200">
                <a:solidFill>
                  <a:schemeClr val="tx2"/>
                </a:solidFill>
                <a:latin typeface="Verdana" panose="020B0604030504040204" pitchFamily="34" charset="0"/>
                <a:ea typeface="Verdana" panose="020B0604030504040204" pitchFamily="34" charset="0"/>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600"/>
              </a:spcAft>
            </a:pPr>
            <a:r>
              <a:rPr lang="en-US" sz="2400" b="0" i="0" kern="1200" dirty="0">
                <a:latin typeface="Verdana" panose="020B0604030504040204" pitchFamily="34" charset="0"/>
                <a:ea typeface="Verdana" panose="020B0604030504040204" pitchFamily="34" charset="0"/>
                <a:cs typeface="Calibri" panose="020F0502020204030204" pitchFamily="34" charset="0"/>
              </a:rPr>
              <a:t>Children should avoid outdoor play entirely during hot weather.</a:t>
            </a:r>
          </a:p>
        </p:txBody>
      </p:sp>
    </p:spTree>
    <p:extLst>
      <p:ext uri="{BB962C8B-B14F-4D97-AF65-F5344CB8AC3E}">
        <p14:creationId xmlns:p14="http://schemas.microsoft.com/office/powerpoint/2010/main" val="245928877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uiExpand="1" build="p"/>
      <p:bldP spid="6"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419AA-C150-F853-3D37-A162DEFD3E42}"/>
              </a:ext>
            </a:extLst>
          </p:cNvPr>
          <p:cNvSpPr>
            <a:spLocks noGrp="1"/>
          </p:cNvSpPr>
          <p:nvPr>
            <p:ph type="title"/>
          </p:nvPr>
        </p:nvSpPr>
        <p:spPr>
          <a:xfrm>
            <a:off x="664146" y="427543"/>
            <a:ext cx="10515600" cy="999217"/>
          </a:xfrm>
        </p:spPr>
        <p:txBody>
          <a:bodyPr/>
          <a:lstStyle/>
          <a:p>
            <a:r>
              <a:rPr lang="en-US" dirty="0"/>
              <a:t>Review of PALS content</a:t>
            </a:r>
          </a:p>
        </p:txBody>
      </p:sp>
      <p:sp>
        <p:nvSpPr>
          <p:cNvPr id="3" name="Content Placeholder 2">
            <a:extLst>
              <a:ext uri="{FF2B5EF4-FFF2-40B4-BE49-F238E27FC236}">
                <a16:creationId xmlns:a16="http://schemas.microsoft.com/office/drawing/2014/main" id="{8902824A-6B5C-815C-FEFF-028E6EC118BC}"/>
              </a:ext>
            </a:extLst>
          </p:cNvPr>
          <p:cNvSpPr>
            <a:spLocks noGrp="1"/>
          </p:cNvSpPr>
          <p:nvPr>
            <p:ph idx="1"/>
          </p:nvPr>
        </p:nvSpPr>
        <p:spPr>
          <a:xfrm>
            <a:off x="664146" y="1239251"/>
            <a:ext cx="8354885" cy="5510463"/>
          </a:xfrm>
        </p:spPr>
        <p:txBody>
          <a:bodyPr>
            <a:normAutofit fontScale="92500" lnSpcReduction="10000"/>
          </a:bodyPr>
          <a:lstStyle/>
          <a:p>
            <a:pPr marL="0" indent="0">
              <a:lnSpc>
                <a:spcPct val="110000"/>
              </a:lnSpc>
              <a:buNone/>
            </a:pPr>
            <a:r>
              <a:rPr lang="en-US" sz="2400" b="1" dirty="0"/>
              <a:t>Space-</a:t>
            </a:r>
            <a:r>
              <a:rPr lang="en-US" sz="2400" dirty="0"/>
              <a:t> </a:t>
            </a:r>
            <a:r>
              <a:rPr lang="en-US" sz="2400" b="0" dirty="0"/>
              <a:t>Young children need adequate space to practice gross motor skills including outdoor play areas.</a:t>
            </a:r>
          </a:p>
          <a:p>
            <a:pPr marL="0" indent="0">
              <a:lnSpc>
                <a:spcPct val="110000"/>
              </a:lnSpc>
              <a:buNone/>
            </a:pPr>
            <a:endParaRPr lang="en-US" sz="2400" b="0" dirty="0"/>
          </a:p>
          <a:p>
            <a:pPr marL="0" indent="0">
              <a:lnSpc>
                <a:spcPct val="110000"/>
              </a:lnSpc>
              <a:buNone/>
            </a:pPr>
            <a:r>
              <a:rPr lang="en-US" sz="2400" b="1" dirty="0"/>
              <a:t>Type-</a:t>
            </a:r>
            <a:r>
              <a:rPr lang="en-US" sz="2400" dirty="0"/>
              <a:t> </a:t>
            </a:r>
            <a:r>
              <a:rPr lang="en-US" sz="2400" b="0" dirty="0"/>
              <a:t>Children should experience different types of play daily including adult-led, free play, MVPA and outdoor play.</a:t>
            </a:r>
          </a:p>
          <a:p>
            <a:pPr marL="0" indent="0">
              <a:lnSpc>
                <a:spcPct val="110000"/>
              </a:lnSpc>
              <a:buNone/>
            </a:pPr>
            <a:endParaRPr lang="en-US" sz="2400" b="0" dirty="0"/>
          </a:p>
          <a:p>
            <a:pPr marL="0" indent="0">
              <a:lnSpc>
                <a:spcPct val="110000"/>
              </a:lnSpc>
              <a:buNone/>
            </a:pPr>
            <a:r>
              <a:rPr lang="en-US" sz="2400" b="1" dirty="0"/>
              <a:t>Daily Activities- </a:t>
            </a:r>
            <a:r>
              <a:rPr lang="en-US" sz="2400" dirty="0"/>
              <a:t>Outdoor </a:t>
            </a:r>
            <a:r>
              <a:rPr lang="en-US" sz="2400" b="0" dirty="0"/>
              <a:t>play should be woven in the daily schedule 2-3 or more times per day.</a:t>
            </a:r>
          </a:p>
          <a:p>
            <a:pPr marL="0" indent="0">
              <a:lnSpc>
                <a:spcPct val="110000"/>
              </a:lnSpc>
              <a:buNone/>
            </a:pPr>
            <a:endParaRPr lang="en-US" sz="2400" b="0" dirty="0"/>
          </a:p>
          <a:p>
            <a:pPr marL="0" indent="0">
              <a:lnSpc>
                <a:spcPct val="110000"/>
              </a:lnSpc>
              <a:buNone/>
            </a:pPr>
            <a:r>
              <a:rPr lang="en-US" sz="2400" b="1" dirty="0"/>
              <a:t>Providers Role-</a:t>
            </a:r>
            <a:r>
              <a:rPr lang="en-US" sz="2400" dirty="0"/>
              <a:t>Schedule outdoor time, set up experiences during outdoor play, lead activities, encourage, role-model and supervise.</a:t>
            </a:r>
          </a:p>
          <a:p>
            <a:pPr marL="0" indent="0">
              <a:lnSpc>
                <a:spcPct val="110000"/>
              </a:lnSpc>
              <a:buNone/>
            </a:pPr>
            <a:endParaRPr lang="en-US" sz="2400" dirty="0"/>
          </a:p>
          <a:p>
            <a:pPr marL="0" indent="0">
              <a:lnSpc>
                <a:spcPct val="110000"/>
              </a:lnSpc>
              <a:buNone/>
            </a:pPr>
            <a:r>
              <a:rPr lang="en-US" sz="2400" b="1" dirty="0"/>
              <a:t>Policies</a:t>
            </a:r>
            <a:r>
              <a:rPr lang="en-US" sz="2400" dirty="0"/>
              <a:t>-Policies, family and staff handbooks address outdoor play including clothing, staff roles, and weather considerations. </a:t>
            </a:r>
          </a:p>
          <a:p>
            <a:pPr marL="0" indent="0">
              <a:buNone/>
            </a:pPr>
            <a:endParaRPr lang="en-US" sz="2400" b="0" dirty="0"/>
          </a:p>
        </p:txBody>
      </p:sp>
      <p:grpSp>
        <p:nvGrpSpPr>
          <p:cNvPr id="4" name="Group 3">
            <a:extLst>
              <a:ext uri="{FF2B5EF4-FFF2-40B4-BE49-F238E27FC236}">
                <a16:creationId xmlns:a16="http://schemas.microsoft.com/office/drawing/2014/main" id="{5E610256-7C0D-64F1-7982-E6F6AC4C8303}"/>
              </a:ext>
            </a:extLst>
          </p:cNvPr>
          <p:cNvGrpSpPr>
            <a:grpSpLocks noChangeAspect="1"/>
          </p:cNvGrpSpPr>
          <p:nvPr/>
        </p:nvGrpSpPr>
        <p:grpSpPr>
          <a:xfrm>
            <a:off x="8459894" y="2858527"/>
            <a:ext cx="3302850" cy="3200400"/>
            <a:chOff x="8366839" y="390210"/>
            <a:chExt cx="3049182" cy="2954600"/>
          </a:xfrm>
        </p:grpSpPr>
        <p:sp>
          <p:nvSpPr>
            <p:cNvPr id="5" name="Freeform: Shape 4">
              <a:extLst>
                <a:ext uri="{FF2B5EF4-FFF2-40B4-BE49-F238E27FC236}">
                  <a16:creationId xmlns:a16="http://schemas.microsoft.com/office/drawing/2014/main" id="{398D78DF-E5F1-886E-0BCF-25AA9FA40A93}"/>
                </a:ext>
              </a:extLst>
            </p:cNvPr>
            <p:cNvSpPr>
              <a:spLocks noChangeAspect="1"/>
            </p:cNvSpPr>
            <p:nvPr/>
          </p:nvSpPr>
          <p:spPr>
            <a:xfrm>
              <a:off x="9363512" y="1377456"/>
              <a:ext cx="1094129" cy="1094129"/>
            </a:xfrm>
            <a:custGeom>
              <a:avLst/>
              <a:gdLst>
                <a:gd name="connsiteX0" fmla="*/ 0 w 1420683"/>
                <a:gd name="connsiteY0" fmla="*/ 710342 h 1420683"/>
                <a:gd name="connsiteX1" fmla="*/ 710342 w 1420683"/>
                <a:gd name="connsiteY1" fmla="*/ 0 h 1420683"/>
                <a:gd name="connsiteX2" fmla="*/ 1420684 w 1420683"/>
                <a:gd name="connsiteY2" fmla="*/ 710342 h 1420683"/>
                <a:gd name="connsiteX3" fmla="*/ 710342 w 1420683"/>
                <a:gd name="connsiteY3" fmla="*/ 1420684 h 1420683"/>
                <a:gd name="connsiteX4" fmla="*/ 0 w 1420683"/>
                <a:gd name="connsiteY4" fmla="*/ 710342 h 142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683" h="1420683">
                  <a:moveTo>
                    <a:pt x="0" y="710342"/>
                  </a:moveTo>
                  <a:cubicBezTo>
                    <a:pt x="0" y="318031"/>
                    <a:pt x="318031" y="0"/>
                    <a:pt x="710342" y="0"/>
                  </a:cubicBezTo>
                  <a:cubicBezTo>
                    <a:pt x="1102653" y="0"/>
                    <a:pt x="1420684" y="318031"/>
                    <a:pt x="1420684" y="710342"/>
                  </a:cubicBezTo>
                  <a:cubicBezTo>
                    <a:pt x="1420684" y="1102653"/>
                    <a:pt x="1102653" y="1420684"/>
                    <a:pt x="710342" y="1420684"/>
                  </a:cubicBezTo>
                  <a:cubicBezTo>
                    <a:pt x="318031" y="1420684"/>
                    <a:pt x="0" y="1102653"/>
                    <a:pt x="0" y="710342"/>
                  </a:cubicBezTo>
                  <a:close/>
                </a:path>
              </a:pathLst>
            </a:custGeom>
            <a:solidFill>
              <a:srgbClr val="00ACBA"/>
            </a:solidFill>
            <a:effectLst>
              <a:outerShdw blurRad="50800" dist="38100" dir="5400000" algn="t" rotWithShape="0">
                <a:prstClr val="black">
                  <a:alpha val="40000"/>
                </a:prstClr>
              </a:outerShdw>
            </a:effectLst>
            <a:scene3d>
              <a:camera prst="orthographicFront">
                <a:rot lat="0" lon="0" rev="0"/>
              </a:camera>
              <a:lightRig rig="soft" dir="t"/>
            </a:scene3d>
            <a:sp3d contourW="19050" prstMaterial="metal">
              <a:bevelT w="88900" h="203200"/>
              <a:bevelB w="165100" h="254000"/>
            </a:sp3d>
          </p:spPr>
          <p:style>
            <a:lnRef idx="0">
              <a:schemeClr val="lt1">
                <a:hueOff val="0"/>
                <a:satOff val="0"/>
                <a:lumOff val="0"/>
                <a:alphaOff val="0"/>
              </a:schemeClr>
            </a:lnRef>
            <a:fillRef idx="1">
              <a:scrgbClr r="0" g="0" b="0"/>
            </a:fillRef>
            <a:effectRef idx="1">
              <a:scrgbClr r="0" g="0" b="0"/>
            </a:effectRef>
            <a:fontRef idx="minor">
              <a:schemeClr val="lt1"/>
            </a:fontRef>
          </p:style>
          <p:txBody>
            <a:bodyPr spcFirstLastPara="0" vert="horz" wrap="square" lIns="230914" tIns="230914" rIns="230914" bIns="230914" numCol="1" spcCol="1270" anchor="ctr" anchorCtr="0">
              <a:noAutofit/>
            </a:bodyPr>
            <a:lstStyle/>
            <a:p>
              <a:pPr marL="0" lvl="0" indent="0" algn="ctr" defTabSz="800100">
                <a:lnSpc>
                  <a:spcPct val="90000"/>
                </a:lnSpc>
                <a:spcBef>
                  <a:spcPct val="0"/>
                </a:spcBef>
                <a:spcAft>
                  <a:spcPct val="35000"/>
                </a:spcAft>
                <a:buNone/>
              </a:pPr>
              <a:r>
                <a:rPr lang="en-US" sz="800" b="1" kern="1200" cap="none" spc="0" dirty="0">
                  <a:ln w="0"/>
                  <a:solidFill>
                    <a:schemeClr val="bg1"/>
                  </a:solidFill>
                  <a:effectLst>
                    <a:outerShdw blurRad="38100" dist="19050" dir="2700000" algn="tl" rotWithShape="0">
                      <a:schemeClr val="dk1">
                        <a:alpha val="40000"/>
                      </a:schemeClr>
                    </a:outerShdw>
                  </a:effectLst>
                  <a:latin typeface="Verdana" panose="020B0604030504040204" pitchFamily="34" charset="0"/>
                </a:rPr>
                <a:t>Policies</a:t>
              </a:r>
              <a:r>
                <a:rPr lang="en-US" sz="800" kern="1200" dirty="0">
                  <a:latin typeface="Verdana" panose="020B0604030504040204" pitchFamily="34" charset="0"/>
                </a:rPr>
                <a:t> </a:t>
              </a:r>
            </a:p>
          </p:txBody>
        </p:sp>
        <p:grpSp>
          <p:nvGrpSpPr>
            <p:cNvPr id="6" name="Group 5">
              <a:extLst>
                <a:ext uri="{FF2B5EF4-FFF2-40B4-BE49-F238E27FC236}">
                  <a16:creationId xmlns:a16="http://schemas.microsoft.com/office/drawing/2014/main" id="{FDFC8751-C847-2601-9820-5D1C690523B8}"/>
                </a:ext>
              </a:extLst>
            </p:cNvPr>
            <p:cNvGrpSpPr/>
            <p:nvPr/>
          </p:nvGrpSpPr>
          <p:grpSpPr>
            <a:xfrm>
              <a:off x="8715034" y="773856"/>
              <a:ext cx="2355914" cy="2348305"/>
              <a:chOff x="693008" y="2825284"/>
              <a:chExt cx="3059061" cy="3049182"/>
            </a:xfrm>
          </p:grpSpPr>
          <p:sp>
            <p:nvSpPr>
              <p:cNvPr id="14" name="Block Arc 13">
                <a:extLst>
                  <a:ext uri="{FF2B5EF4-FFF2-40B4-BE49-F238E27FC236}">
                    <a16:creationId xmlns:a16="http://schemas.microsoft.com/office/drawing/2014/main" id="{12250475-9A82-EA70-57BA-DE5B96C5256E}"/>
                  </a:ext>
                </a:extLst>
              </p:cNvPr>
              <p:cNvSpPr/>
              <p:nvPr/>
            </p:nvSpPr>
            <p:spPr>
              <a:xfrm>
                <a:off x="697948" y="2825284"/>
                <a:ext cx="3049182" cy="3049182"/>
              </a:xfrm>
              <a:prstGeom prst="blockArc">
                <a:avLst>
                  <a:gd name="adj1" fmla="val 13114286"/>
                  <a:gd name="adj2" fmla="val 16200000"/>
                  <a:gd name="adj3" fmla="val 3881"/>
                </a:avLst>
              </a:prstGeom>
              <a:solidFill>
                <a:srgbClr val="F200C4"/>
              </a:solidFill>
              <a:ln>
                <a:noFill/>
              </a:ln>
              <a:scene3d>
                <a:camera prst="orthographicFront">
                  <a:rot lat="0" lon="0" rev="0"/>
                </a:camera>
                <a:lightRig rig="contrasting" dir="t">
                  <a:rot lat="0" lon="0" rev="1200000"/>
                </a:lightRig>
              </a:scene3d>
              <a:sp3d z="-182000" contourW="19050" prstMaterial="metal">
                <a:bevelT w="88900" h="203200"/>
                <a:bevelB w="165100" h="254000"/>
              </a:sp3d>
            </p:spPr>
            <p:style>
              <a:lnRef idx="0">
                <a:scrgbClr r="0" g="0" b="0"/>
              </a:lnRef>
              <a:fillRef idx="1">
                <a:scrgbClr r="0" g="0" b="0"/>
              </a:fillRef>
              <a:effectRef idx="0">
                <a:schemeClr val="accent1">
                  <a:tint val="60000"/>
                  <a:hueOff val="0"/>
                  <a:satOff val="0"/>
                  <a:lumOff val="0"/>
                  <a:alphaOff val="0"/>
                </a:schemeClr>
              </a:effectRef>
              <a:fontRef idx="minor">
                <a:schemeClr val="lt1"/>
              </a:fontRef>
            </p:style>
            <p:txBody>
              <a:bodyPr/>
              <a:lstStyle/>
              <a:p>
                <a:endParaRPr lang="en-US" dirty="0">
                  <a:latin typeface="Verdana" panose="020B0604030504040204" pitchFamily="34" charset="0"/>
                </a:endParaRPr>
              </a:p>
            </p:txBody>
          </p:sp>
          <p:sp>
            <p:nvSpPr>
              <p:cNvPr id="15" name="Block Arc 14">
                <a:extLst>
                  <a:ext uri="{FF2B5EF4-FFF2-40B4-BE49-F238E27FC236}">
                    <a16:creationId xmlns:a16="http://schemas.microsoft.com/office/drawing/2014/main" id="{997EBAC3-DBD9-1B97-0CD1-07B9CB30C413}"/>
                  </a:ext>
                </a:extLst>
              </p:cNvPr>
              <p:cNvSpPr/>
              <p:nvPr/>
            </p:nvSpPr>
            <p:spPr>
              <a:xfrm>
                <a:off x="697948" y="2825284"/>
                <a:ext cx="3049182" cy="3049182"/>
              </a:xfrm>
              <a:prstGeom prst="blockArc">
                <a:avLst>
                  <a:gd name="adj1" fmla="val 10028571"/>
                  <a:gd name="adj2" fmla="val 13114286"/>
                  <a:gd name="adj3" fmla="val 3881"/>
                </a:avLst>
              </a:prstGeom>
              <a:solidFill>
                <a:srgbClr val="F200C4"/>
              </a:solidFill>
              <a:ln>
                <a:noFill/>
              </a:ln>
              <a:scene3d>
                <a:camera prst="orthographicFront">
                  <a:rot lat="0" lon="0" rev="0"/>
                </a:camera>
                <a:lightRig rig="contrasting" dir="t">
                  <a:rot lat="0" lon="0" rev="1200000"/>
                </a:lightRig>
              </a:scene3d>
              <a:sp3d z="-182000" contourW="19050" prstMaterial="metal">
                <a:bevelT w="88900" h="203200"/>
                <a:bevelB w="165100" h="254000"/>
              </a:sp3d>
            </p:spPr>
            <p:style>
              <a:lnRef idx="0">
                <a:scrgbClr r="0" g="0" b="0"/>
              </a:lnRef>
              <a:fillRef idx="1">
                <a:scrgbClr r="0" g="0" b="0"/>
              </a:fillRef>
              <a:effectRef idx="0">
                <a:schemeClr val="accent1">
                  <a:tint val="60000"/>
                  <a:hueOff val="0"/>
                  <a:satOff val="0"/>
                  <a:lumOff val="0"/>
                  <a:alphaOff val="0"/>
                </a:schemeClr>
              </a:effectRef>
              <a:fontRef idx="minor">
                <a:schemeClr val="lt1"/>
              </a:fontRef>
            </p:style>
            <p:txBody>
              <a:bodyPr/>
              <a:lstStyle/>
              <a:p>
                <a:endParaRPr lang="en-US" dirty="0">
                  <a:latin typeface="Verdana" panose="020B0604030504040204" pitchFamily="34" charset="0"/>
                </a:endParaRPr>
              </a:p>
            </p:txBody>
          </p:sp>
          <p:sp>
            <p:nvSpPr>
              <p:cNvPr id="16" name="Block Arc 15">
                <a:extLst>
                  <a:ext uri="{FF2B5EF4-FFF2-40B4-BE49-F238E27FC236}">
                    <a16:creationId xmlns:a16="http://schemas.microsoft.com/office/drawing/2014/main" id="{D588C2A3-1132-F4FA-578F-0C52631B7217}"/>
                  </a:ext>
                </a:extLst>
              </p:cNvPr>
              <p:cNvSpPr/>
              <p:nvPr/>
            </p:nvSpPr>
            <p:spPr>
              <a:xfrm>
                <a:off x="697948" y="2825284"/>
                <a:ext cx="3049182" cy="3049182"/>
              </a:xfrm>
              <a:prstGeom prst="blockArc">
                <a:avLst>
                  <a:gd name="adj1" fmla="val 6942857"/>
                  <a:gd name="adj2" fmla="val 10028571"/>
                  <a:gd name="adj3" fmla="val 3881"/>
                </a:avLst>
              </a:prstGeom>
              <a:solidFill>
                <a:srgbClr val="DFDA00"/>
              </a:solidFill>
              <a:ln>
                <a:noFill/>
              </a:ln>
              <a:scene3d>
                <a:camera prst="orthographicFront">
                  <a:rot lat="0" lon="0" rev="0"/>
                </a:camera>
                <a:lightRig rig="contrasting" dir="t">
                  <a:rot lat="0" lon="0" rev="1200000"/>
                </a:lightRig>
              </a:scene3d>
              <a:sp3d z="-182000" contourW="19050" prstMaterial="metal">
                <a:bevelT w="88900" h="203200"/>
                <a:bevelB w="165100" h="254000"/>
              </a:sp3d>
            </p:spPr>
            <p:style>
              <a:lnRef idx="0">
                <a:scrgbClr r="0" g="0" b="0"/>
              </a:lnRef>
              <a:fillRef idx="1">
                <a:scrgbClr r="0" g="0" b="0"/>
              </a:fillRef>
              <a:effectRef idx="0">
                <a:schemeClr val="accent1">
                  <a:tint val="60000"/>
                  <a:hueOff val="0"/>
                  <a:satOff val="0"/>
                  <a:lumOff val="0"/>
                  <a:alphaOff val="0"/>
                </a:schemeClr>
              </a:effectRef>
              <a:fontRef idx="minor">
                <a:schemeClr val="lt1"/>
              </a:fontRef>
            </p:style>
            <p:txBody>
              <a:bodyPr/>
              <a:lstStyle/>
              <a:p>
                <a:endParaRPr lang="en-US" dirty="0">
                  <a:latin typeface="Verdana" panose="020B0604030504040204" pitchFamily="34" charset="0"/>
                </a:endParaRPr>
              </a:p>
            </p:txBody>
          </p:sp>
          <p:sp>
            <p:nvSpPr>
              <p:cNvPr id="17" name="Block Arc 16">
                <a:extLst>
                  <a:ext uri="{FF2B5EF4-FFF2-40B4-BE49-F238E27FC236}">
                    <a16:creationId xmlns:a16="http://schemas.microsoft.com/office/drawing/2014/main" id="{D5702A7F-2193-06E6-1A96-5550B136C5B5}"/>
                  </a:ext>
                </a:extLst>
              </p:cNvPr>
              <p:cNvSpPr/>
              <p:nvPr/>
            </p:nvSpPr>
            <p:spPr>
              <a:xfrm>
                <a:off x="697948" y="2825284"/>
                <a:ext cx="3049182" cy="3049182"/>
              </a:xfrm>
              <a:prstGeom prst="blockArc">
                <a:avLst>
                  <a:gd name="adj1" fmla="val 3857143"/>
                  <a:gd name="adj2" fmla="val 6942857"/>
                  <a:gd name="adj3" fmla="val 3881"/>
                </a:avLst>
              </a:prstGeom>
              <a:solidFill>
                <a:srgbClr val="A10792"/>
              </a:solidFill>
              <a:ln>
                <a:noFill/>
              </a:ln>
              <a:scene3d>
                <a:camera prst="orthographicFront">
                  <a:rot lat="0" lon="0" rev="0"/>
                </a:camera>
                <a:lightRig rig="contrasting" dir="t">
                  <a:rot lat="0" lon="0" rev="1200000"/>
                </a:lightRig>
              </a:scene3d>
              <a:sp3d z="-182000" contourW="19050" prstMaterial="metal">
                <a:bevelT w="88900" h="203200"/>
                <a:bevelB w="165100" h="254000"/>
              </a:sp3d>
            </p:spPr>
            <p:style>
              <a:lnRef idx="0">
                <a:scrgbClr r="0" g="0" b="0"/>
              </a:lnRef>
              <a:fillRef idx="1">
                <a:scrgbClr r="0" g="0" b="0"/>
              </a:fillRef>
              <a:effectRef idx="0">
                <a:schemeClr val="accent1">
                  <a:tint val="60000"/>
                  <a:hueOff val="0"/>
                  <a:satOff val="0"/>
                  <a:lumOff val="0"/>
                  <a:alphaOff val="0"/>
                </a:schemeClr>
              </a:effectRef>
              <a:fontRef idx="minor">
                <a:schemeClr val="lt1"/>
              </a:fontRef>
            </p:style>
            <p:txBody>
              <a:bodyPr/>
              <a:lstStyle/>
              <a:p>
                <a:endParaRPr lang="en-US" dirty="0">
                  <a:latin typeface="Verdana" panose="020B0604030504040204" pitchFamily="34" charset="0"/>
                </a:endParaRPr>
              </a:p>
            </p:txBody>
          </p:sp>
          <p:sp>
            <p:nvSpPr>
              <p:cNvPr id="18" name="Block Arc 17">
                <a:extLst>
                  <a:ext uri="{FF2B5EF4-FFF2-40B4-BE49-F238E27FC236}">
                    <a16:creationId xmlns:a16="http://schemas.microsoft.com/office/drawing/2014/main" id="{C1CCF116-F77F-DCC0-4574-BA86C82F7841}"/>
                  </a:ext>
                </a:extLst>
              </p:cNvPr>
              <p:cNvSpPr/>
              <p:nvPr/>
            </p:nvSpPr>
            <p:spPr>
              <a:xfrm>
                <a:off x="697948" y="2825284"/>
                <a:ext cx="3049182" cy="3049182"/>
              </a:xfrm>
              <a:prstGeom prst="blockArc">
                <a:avLst>
                  <a:gd name="adj1" fmla="val 771429"/>
                  <a:gd name="adj2" fmla="val 3857143"/>
                  <a:gd name="adj3" fmla="val 3881"/>
                </a:avLst>
              </a:prstGeom>
              <a:solidFill>
                <a:srgbClr val="00AC56"/>
              </a:solidFill>
              <a:ln>
                <a:noFill/>
              </a:ln>
              <a:scene3d>
                <a:camera prst="orthographicFront">
                  <a:rot lat="0" lon="0" rev="0"/>
                </a:camera>
                <a:lightRig rig="contrasting" dir="t">
                  <a:rot lat="0" lon="0" rev="1200000"/>
                </a:lightRig>
              </a:scene3d>
              <a:sp3d z="-182000" contourW="19050" prstMaterial="metal">
                <a:bevelT w="88900" h="203200"/>
                <a:bevelB w="165100" h="254000"/>
              </a:sp3d>
            </p:spPr>
            <p:style>
              <a:lnRef idx="0">
                <a:scrgbClr r="0" g="0" b="0"/>
              </a:lnRef>
              <a:fillRef idx="1">
                <a:scrgbClr r="0" g="0" b="0"/>
              </a:fillRef>
              <a:effectRef idx="0">
                <a:schemeClr val="accent1">
                  <a:tint val="60000"/>
                  <a:hueOff val="0"/>
                  <a:satOff val="0"/>
                  <a:lumOff val="0"/>
                  <a:alphaOff val="0"/>
                </a:schemeClr>
              </a:effectRef>
              <a:fontRef idx="minor">
                <a:schemeClr val="lt1"/>
              </a:fontRef>
            </p:style>
            <p:txBody>
              <a:bodyPr/>
              <a:lstStyle/>
              <a:p>
                <a:endParaRPr lang="en-US" dirty="0">
                  <a:latin typeface="Verdana" panose="020B0604030504040204" pitchFamily="34" charset="0"/>
                </a:endParaRPr>
              </a:p>
            </p:txBody>
          </p:sp>
          <p:sp>
            <p:nvSpPr>
              <p:cNvPr id="19" name="Block Arc 18">
                <a:extLst>
                  <a:ext uri="{FF2B5EF4-FFF2-40B4-BE49-F238E27FC236}">
                    <a16:creationId xmlns:a16="http://schemas.microsoft.com/office/drawing/2014/main" id="{3922EBE8-5BBE-5EAD-0867-03036600E4C2}"/>
                  </a:ext>
                </a:extLst>
              </p:cNvPr>
              <p:cNvSpPr/>
              <p:nvPr/>
            </p:nvSpPr>
            <p:spPr>
              <a:xfrm>
                <a:off x="693008" y="2839326"/>
                <a:ext cx="3059061" cy="3021099"/>
              </a:xfrm>
              <a:prstGeom prst="blockArc">
                <a:avLst>
                  <a:gd name="adj1" fmla="val 19285714"/>
                  <a:gd name="adj2" fmla="val 771429"/>
                  <a:gd name="adj3" fmla="val 3881"/>
                </a:avLst>
              </a:prstGeom>
              <a:solidFill>
                <a:srgbClr val="FAAD14"/>
              </a:solidFill>
              <a:ln>
                <a:noFill/>
              </a:ln>
              <a:scene3d>
                <a:camera prst="orthographicFront">
                  <a:rot lat="0" lon="0" rev="0"/>
                </a:camera>
                <a:lightRig rig="contrasting" dir="t">
                  <a:rot lat="0" lon="0" rev="1200000"/>
                </a:lightRig>
              </a:scene3d>
              <a:sp3d z="-182000" contourW="19050" prstMaterial="metal">
                <a:bevelT w="88900" h="203200"/>
                <a:bevelB w="165100" h="254000"/>
              </a:sp3d>
            </p:spPr>
            <p:style>
              <a:lnRef idx="0">
                <a:scrgbClr r="0" g="0" b="0"/>
              </a:lnRef>
              <a:fillRef idx="1">
                <a:scrgbClr r="0" g="0" b="0"/>
              </a:fillRef>
              <a:effectRef idx="0">
                <a:schemeClr val="accent1">
                  <a:tint val="60000"/>
                  <a:hueOff val="0"/>
                  <a:satOff val="0"/>
                  <a:lumOff val="0"/>
                  <a:alphaOff val="0"/>
                </a:schemeClr>
              </a:effectRef>
              <a:fontRef idx="minor">
                <a:schemeClr val="lt1"/>
              </a:fontRef>
            </p:style>
            <p:txBody>
              <a:bodyPr/>
              <a:lstStyle/>
              <a:p>
                <a:endParaRPr lang="en-US" dirty="0">
                  <a:latin typeface="Verdana" panose="020B0604030504040204" pitchFamily="34" charset="0"/>
                </a:endParaRPr>
              </a:p>
            </p:txBody>
          </p:sp>
          <p:sp>
            <p:nvSpPr>
              <p:cNvPr id="20" name="Block Arc 19">
                <a:extLst>
                  <a:ext uri="{FF2B5EF4-FFF2-40B4-BE49-F238E27FC236}">
                    <a16:creationId xmlns:a16="http://schemas.microsoft.com/office/drawing/2014/main" id="{4A909570-69AB-A5A9-1CAD-DA9A221C5747}"/>
                  </a:ext>
                </a:extLst>
              </p:cNvPr>
              <p:cNvSpPr/>
              <p:nvPr/>
            </p:nvSpPr>
            <p:spPr>
              <a:xfrm>
                <a:off x="697948" y="2825284"/>
                <a:ext cx="3049182" cy="3049182"/>
              </a:xfrm>
              <a:prstGeom prst="blockArc">
                <a:avLst>
                  <a:gd name="adj1" fmla="val 16200000"/>
                  <a:gd name="adj2" fmla="val 19285714"/>
                  <a:gd name="adj3" fmla="val 3881"/>
                </a:avLst>
              </a:prstGeom>
              <a:solidFill>
                <a:srgbClr val="F05A66"/>
              </a:solidFill>
              <a:ln>
                <a:noFill/>
              </a:ln>
              <a:scene3d>
                <a:camera prst="orthographicFront">
                  <a:rot lat="0" lon="0" rev="0"/>
                </a:camera>
                <a:lightRig rig="contrasting" dir="t">
                  <a:rot lat="0" lon="0" rev="1200000"/>
                </a:lightRig>
              </a:scene3d>
              <a:sp3d z="-182000" contourW="19050" prstMaterial="metal">
                <a:bevelT w="88900" h="203200"/>
                <a:bevelB w="165100" h="254000"/>
              </a:sp3d>
            </p:spPr>
            <p:style>
              <a:lnRef idx="0">
                <a:scrgbClr r="0" g="0" b="0"/>
              </a:lnRef>
              <a:fillRef idx="1">
                <a:scrgbClr r="0" g="0" b="0"/>
              </a:fillRef>
              <a:effectRef idx="0">
                <a:schemeClr val="accent1">
                  <a:tint val="60000"/>
                  <a:hueOff val="0"/>
                  <a:satOff val="0"/>
                  <a:lumOff val="0"/>
                  <a:alphaOff val="0"/>
                </a:schemeClr>
              </a:effectRef>
              <a:fontRef idx="minor">
                <a:schemeClr val="lt1"/>
              </a:fontRef>
            </p:style>
            <p:txBody>
              <a:bodyPr/>
              <a:lstStyle/>
              <a:p>
                <a:endParaRPr lang="en-US" dirty="0">
                  <a:latin typeface="Verdana" panose="020B0604030504040204" pitchFamily="34" charset="0"/>
                </a:endParaRPr>
              </a:p>
            </p:txBody>
          </p:sp>
        </p:grpSp>
        <p:sp>
          <p:nvSpPr>
            <p:cNvPr id="7" name="Freeform: Shape 6">
              <a:extLst>
                <a:ext uri="{FF2B5EF4-FFF2-40B4-BE49-F238E27FC236}">
                  <a16:creationId xmlns:a16="http://schemas.microsoft.com/office/drawing/2014/main" id="{4A5CB727-CC69-8D03-C581-7C8B9CE2D151}"/>
                </a:ext>
              </a:extLst>
            </p:cNvPr>
            <p:cNvSpPr/>
            <p:nvPr/>
          </p:nvSpPr>
          <p:spPr>
            <a:xfrm>
              <a:off x="9527632" y="390210"/>
              <a:ext cx="765890" cy="765890"/>
            </a:xfrm>
            <a:custGeom>
              <a:avLst/>
              <a:gdLst>
                <a:gd name="connsiteX0" fmla="*/ 0 w 994478"/>
                <a:gd name="connsiteY0" fmla="*/ 497239 h 994478"/>
                <a:gd name="connsiteX1" fmla="*/ 497239 w 994478"/>
                <a:gd name="connsiteY1" fmla="*/ 0 h 994478"/>
                <a:gd name="connsiteX2" fmla="*/ 994478 w 994478"/>
                <a:gd name="connsiteY2" fmla="*/ 497239 h 994478"/>
                <a:gd name="connsiteX3" fmla="*/ 497239 w 994478"/>
                <a:gd name="connsiteY3" fmla="*/ 994478 h 994478"/>
                <a:gd name="connsiteX4" fmla="*/ 0 w 994478"/>
                <a:gd name="connsiteY4" fmla="*/ 497239 h 99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478" h="994478">
                  <a:moveTo>
                    <a:pt x="0" y="497239"/>
                  </a:moveTo>
                  <a:cubicBezTo>
                    <a:pt x="0" y="222621"/>
                    <a:pt x="222621" y="0"/>
                    <a:pt x="497239" y="0"/>
                  </a:cubicBezTo>
                  <a:cubicBezTo>
                    <a:pt x="771857" y="0"/>
                    <a:pt x="994478" y="222621"/>
                    <a:pt x="994478" y="497239"/>
                  </a:cubicBezTo>
                  <a:cubicBezTo>
                    <a:pt x="994478" y="771857"/>
                    <a:pt x="771857" y="994478"/>
                    <a:pt x="497239" y="994478"/>
                  </a:cubicBezTo>
                  <a:cubicBezTo>
                    <a:pt x="222621" y="994478"/>
                    <a:pt x="0" y="771857"/>
                    <a:pt x="0" y="497239"/>
                  </a:cubicBezTo>
                  <a:close/>
                </a:path>
              </a:pathLst>
            </a:custGeom>
            <a:solidFill>
              <a:srgbClr val="F05A66"/>
            </a:solidFill>
            <a:effectLst>
              <a:outerShdw blurRad="50800" dist="38100" dir="5400000" algn="t" rotWithShape="0">
                <a:prstClr val="black">
                  <a:alpha val="40000"/>
                </a:prstClr>
              </a:outerShdw>
            </a:effectLst>
            <a:scene3d>
              <a:camera prst="orthographicFront">
                <a:rot lat="0" lon="0" rev="0"/>
              </a:camera>
              <a:lightRig rig="soft" dir="t"/>
            </a:scene3d>
            <a:sp3d contourW="19050" prstMaterial="metal">
              <a:bevelT w="88900" h="203200"/>
              <a:bevelB w="165100" h="254000"/>
            </a:sp3d>
          </p:spPr>
          <p:style>
            <a:lnRef idx="0">
              <a:schemeClr val="lt1">
                <a:hueOff val="0"/>
                <a:satOff val="0"/>
                <a:lumOff val="0"/>
                <a:alphaOff val="0"/>
              </a:schemeClr>
            </a:lnRef>
            <a:fillRef idx="1">
              <a:scrgbClr r="0" g="0" b="0"/>
            </a:fillRef>
            <a:effectRef idx="2">
              <a:scrgbClr r="0" g="0" b="0"/>
            </a:effectRef>
            <a:fontRef idx="minor">
              <a:schemeClr val="lt1"/>
            </a:fontRef>
          </p:style>
          <p:txBody>
            <a:bodyPr spcFirstLastPara="0" vert="horz" wrap="square" lIns="160878" tIns="160878" rIns="160878" bIns="160878" numCol="1" spcCol="1270" anchor="ctr" anchorCtr="0">
              <a:noAutofit/>
            </a:bodyPr>
            <a:lstStyle/>
            <a:p>
              <a:pPr marL="0" lvl="0" indent="0" algn="ctr" defTabSz="533400">
                <a:lnSpc>
                  <a:spcPct val="90000"/>
                </a:lnSpc>
                <a:spcBef>
                  <a:spcPct val="0"/>
                </a:spcBef>
                <a:spcAft>
                  <a:spcPct val="35000"/>
                </a:spcAft>
                <a:buNone/>
              </a:pPr>
              <a:r>
                <a:rPr lang="en-US" sz="800" b="1" kern="1200" cap="none" spc="0" dirty="0">
                  <a:ln w="0"/>
                  <a:solidFill>
                    <a:schemeClr val="bg1"/>
                  </a:solidFill>
                  <a:effectLst>
                    <a:outerShdw blurRad="38100" dist="19050" dir="2700000" algn="tl" rotWithShape="0">
                      <a:schemeClr val="dk1">
                        <a:alpha val="40000"/>
                      </a:schemeClr>
                    </a:outerShdw>
                  </a:effectLst>
                  <a:latin typeface="Verdana" panose="020B0604030504040204" pitchFamily="34" charset="0"/>
                </a:rPr>
                <a:t>Time</a:t>
              </a:r>
            </a:p>
          </p:txBody>
        </p:sp>
        <p:sp>
          <p:nvSpPr>
            <p:cNvPr id="8" name="Freeform: Shape 7">
              <a:extLst>
                <a:ext uri="{FF2B5EF4-FFF2-40B4-BE49-F238E27FC236}">
                  <a16:creationId xmlns:a16="http://schemas.microsoft.com/office/drawing/2014/main" id="{CBF8AAE2-0D72-DB54-88B6-F788AB4149AF}"/>
                </a:ext>
              </a:extLst>
            </p:cNvPr>
            <p:cNvSpPr/>
            <p:nvPr/>
          </p:nvSpPr>
          <p:spPr>
            <a:xfrm>
              <a:off x="10427806" y="823711"/>
              <a:ext cx="765890" cy="765890"/>
            </a:xfrm>
            <a:custGeom>
              <a:avLst/>
              <a:gdLst>
                <a:gd name="connsiteX0" fmla="*/ 0 w 994478"/>
                <a:gd name="connsiteY0" fmla="*/ 497239 h 994478"/>
                <a:gd name="connsiteX1" fmla="*/ 497239 w 994478"/>
                <a:gd name="connsiteY1" fmla="*/ 0 h 994478"/>
                <a:gd name="connsiteX2" fmla="*/ 994478 w 994478"/>
                <a:gd name="connsiteY2" fmla="*/ 497239 h 994478"/>
                <a:gd name="connsiteX3" fmla="*/ 497239 w 994478"/>
                <a:gd name="connsiteY3" fmla="*/ 994478 h 994478"/>
                <a:gd name="connsiteX4" fmla="*/ 0 w 994478"/>
                <a:gd name="connsiteY4" fmla="*/ 497239 h 99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478" h="994478">
                  <a:moveTo>
                    <a:pt x="0" y="497239"/>
                  </a:moveTo>
                  <a:cubicBezTo>
                    <a:pt x="0" y="222621"/>
                    <a:pt x="222621" y="0"/>
                    <a:pt x="497239" y="0"/>
                  </a:cubicBezTo>
                  <a:cubicBezTo>
                    <a:pt x="771857" y="0"/>
                    <a:pt x="994478" y="222621"/>
                    <a:pt x="994478" y="497239"/>
                  </a:cubicBezTo>
                  <a:cubicBezTo>
                    <a:pt x="994478" y="771857"/>
                    <a:pt x="771857" y="994478"/>
                    <a:pt x="497239" y="994478"/>
                  </a:cubicBezTo>
                  <a:cubicBezTo>
                    <a:pt x="222621" y="994478"/>
                    <a:pt x="0" y="771857"/>
                    <a:pt x="0" y="497239"/>
                  </a:cubicBezTo>
                  <a:close/>
                </a:path>
              </a:pathLst>
            </a:custGeom>
            <a:solidFill>
              <a:srgbClr val="FAAD14"/>
            </a:solidFill>
            <a:effectLst>
              <a:outerShdw blurRad="50800" dist="38100" dir="5400000" algn="t" rotWithShape="0">
                <a:prstClr val="black">
                  <a:alpha val="40000"/>
                </a:prstClr>
              </a:outerShdw>
            </a:effectLst>
            <a:scene3d>
              <a:camera prst="orthographicFront">
                <a:rot lat="0" lon="0" rev="0"/>
              </a:camera>
              <a:lightRig rig="soft" dir="t"/>
            </a:scene3d>
            <a:sp3d contourW="19050" prstMaterial="metal">
              <a:bevelT w="88900" h="203200"/>
              <a:bevelB w="165100" h="254000"/>
            </a:sp3d>
          </p:spPr>
          <p:style>
            <a:lnRef idx="0">
              <a:schemeClr val="lt1">
                <a:hueOff val="0"/>
                <a:satOff val="0"/>
                <a:lumOff val="0"/>
                <a:alphaOff val="0"/>
              </a:schemeClr>
            </a:lnRef>
            <a:fillRef idx="1">
              <a:scrgbClr r="0" g="0" b="0"/>
            </a:fillRef>
            <a:effectRef idx="2">
              <a:scrgbClr r="0" g="0" b="0"/>
            </a:effectRef>
            <a:fontRef idx="minor">
              <a:schemeClr val="lt1"/>
            </a:fontRef>
          </p:style>
          <p:txBody>
            <a:bodyPr spcFirstLastPara="0" vert="horz" wrap="square" lIns="160878" tIns="160878" rIns="160878" bIns="160878" numCol="1" spcCol="1270" anchor="ctr" anchorCtr="0">
              <a:noAutofit/>
            </a:bodyPr>
            <a:lstStyle/>
            <a:p>
              <a:pPr marL="0" lvl="0" indent="0" algn="ctr" defTabSz="533400">
                <a:lnSpc>
                  <a:spcPct val="90000"/>
                </a:lnSpc>
                <a:spcBef>
                  <a:spcPct val="0"/>
                </a:spcBef>
                <a:spcAft>
                  <a:spcPct val="35000"/>
                </a:spcAft>
                <a:buNone/>
              </a:pPr>
              <a:r>
                <a:rPr lang="en-US" sz="800" b="1" kern="1200" cap="none" spc="0" dirty="0">
                  <a:ln w="0"/>
                  <a:solidFill>
                    <a:schemeClr val="bg1"/>
                  </a:solidFill>
                  <a:effectLst>
                    <a:outerShdw blurRad="38100" dist="19050" dir="2700000" algn="tl" rotWithShape="0">
                      <a:schemeClr val="dk1">
                        <a:alpha val="40000"/>
                      </a:schemeClr>
                    </a:outerShdw>
                  </a:effectLst>
                  <a:latin typeface="Verdana" panose="020B0604030504040204" pitchFamily="34" charset="0"/>
                </a:rPr>
                <a:t>Space</a:t>
              </a:r>
            </a:p>
          </p:txBody>
        </p:sp>
        <p:sp>
          <p:nvSpPr>
            <p:cNvPr id="9" name="Freeform: Shape 8">
              <a:extLst>
                <a:ext uri="{FF2B5EF4-FFF2-40B4-BE49-F238E27FC236}">
                  <a16:creationId xmlns:a16="http://schemas.microsoft.com/office/drawing/2014/main" id="{63780828-F29F-F9AD-0456-405D5AA3C633}"/>
                </a:ext>
              </a:extLst>
            </p:cNvPr>
            <p:cNvSpPr/>
            <p:nvPr/>
          </p:nvSpPr>
          <p:spPr>
            <a:xfrm>
              <a:off x="10650131" y="1797779"/>
              <a:ext cx="765890" cy="765890"/>
            </a:xfrm>
            <a:custGeom>
              <a:avLst/>
              <a:gdLst>
                <a:gd name="connsiteX0" fmla="*/ 0 w 994478"/>
                <a:gd name="connsiteY0" fmla="*/ 497239 h 994478"/>
                <a:gd name="connsiteX1" fmla="*/ 497239 w 994478"/>
                <a:gd name="connsiteY1" fmla="*/ 0 h 994478"/>
                <a:gd name="connsiteX2" fmla="*/ 994478 w 994478"/>
                <a:gd name="connsiteY2" fmla="*/ 497239 h 994478"/>
                <a:gd name="connsiteX3" fmla="*/ 497239 w 994478"/>
                <a:gd name="connsiteY3" fmla="*/ 994478 h 994478"/>
                <a:gd name="connsiteX4" fmla="*/ 0 w 994478"/>
                <a:gd name="connsiteY4" fmla="*/ 497239 h 99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478" h="994478">
                  <a:moveTo>
                    <a:pt x="0" y="497239"/>
                  </a:moveTo>
                  <a:cubicBezTo>
                    <a:pt x="0" y="222621"/>
                    <a:pt x="222621" y="0"/>
                    <a:pt x="497239" y="0"/>
                  </a:cubicBezTo>
                  <a:cubicBezTo>
                    <a:pt x="771857" y="0"/>
                    <a:pt x="994478" y="222621"/>
                    <a:pt x="994478" y="497239"/>
                  </a:cubicBezTo>
                  <a:cubicBezTo>
                    <a:pt x="994478" y="771857"/>
                    <a:pt x="771857" y="994478"/>
                    <a:pt x="497239" y="994478"/>
                  </a:cubicBezTo>
                  <a:cubicBezTo>
                    <a:pt x="222621" y="994478"/>
                    <a:pt x="0" y="771857"/>
                    <a:pt x="0" y="497239"/>
                  </a:cubicBezTo>
                  <a:close/>
                </a:path>
              </a:pathLst>
            </a:custGeom>
            <a:solidFill>
              <a:srgbClr val="00AC56"/>
            </a:solidFill>
            <a:effectLst>
              <a:outerShdw blurRad="50800" dist="38100" dir="5400000" algn="t" rotWithShape="0">
                <a:prstClr val="black">
                  <a:alpha val="40000"/>
                </a:prstClr>
              </a:outerShdw>
            </a:effectLst>
            <a:scene3d>
              <a:camera prst="orthographicFront">
                <a:rot lat="0" lon="0" rev="0"/>
              </a:camera>
              <a:lightRig rig="soft" dir="t"/>
            </a:scene3d>
            <a:sp3d contourW="19050" prstMaterial="metal">
              <a:bevelT w="88900" h="203200"/>
              <a:bevelB w="165100" h="254000"/>
            </a:sp3d>
          </p:spPr>
          <p:style>
            <a:lnRef idx="0">
              <a:schemeClr val="lt1">
                <a:hueOff val="0"/>
                <a:satOff val="0"/>
                <a:lumOff val="0"/>
                <a:alphaOff val="0"/>
              </a:schemeClr>
            </a:lnRef>
            <a:fillRef idx="1">
              <a:scrgbClr r="0" g="0" b="0"/>
            </a:fillRef>
            <a:effectRef idx="2">
              <a:scrgbClr r="0" g="0" b="0"/>
            </a:effectRef>
            <a:fontRef idx="minor">
              <a:schemeClr val="lt1"/>
            </a:fontRef>
          </p:style>
          <p:txBody>
            <a:bodyPr spcFirstLastPara="0" vert="horz" wrap="square" lIns="160878" tIns="160878" rIns="160878" bIns="160878" numCol="1" spcCol="1270" anchor="ctr" anchorCtr="0">
              <a:noAutofit/>
            </a:bodyPr>
            <a:lstStyle/>
            <a:p>
              <a:pPr marL="0" lvl="0" indent="0" algn="ctr" defTabSz="533400">
                <a:lnSpc>
                  <a:spcPct val="90000"/>
                </a:lnSpc>
                <a:spcBef>
                  <a:spcPct val="0"/>
                </a:spcBef>
                <a:spcAft>
                  <a:spcPct val="35000"/>
                </a:spcAft>
                <a:buNone/>
              </a:pPr>
              <a:r>
                <a:rPr lang="en-US" sz="800" b="1" kern="1200" cap="none" spc="0" dirty="0">
                  <a:ln w="0"/>
                  <a:solidFill>
                    <a:schemeClr val="bg1"/>
                  </a:solidFill>
                  <a:effectLst>
                    <a:outerShdw blurRad="38100" dist="19050" dir="2700000" algn="tl" rotWithShape="0">
                      <a:schemeClr val="dk1">
                        <a:alpha val="40000"/>
                      </a:schemeClr>
                    </a:outerShdw>
                  </a:effectLst>
                  <a:latin typeface="Verdana" panose="020B0604030504040204" pitchFamily="34" charset="0"/>
                </a:rPr>
                <a:t>Type</a:t>
              </a:r>
              <a:r>
                <a:rPr lang="en-US" sz="800" b="1" kern="1200" dirty="0">
                  <a:latin typeface="Verdana" panose="020B0604030504040204" pitchFamily="34" charset="0"/>
                </a:rPr>
                <a:t> </a:t>
              </a:r>
            </a:p>
          </p:txBody>
        </p:sp>
        <p:sp>
          <p:nvSpPr>
            <p:cNvPr id="10" name="Freeform: Shape 9">
              <a:extLst>
                <a:ext uri="{FF2B5EF4-FFF2-40B4-BE49-F238E27FC236}">
                  <a16:creationId xmlns:a16="http://schemas.microsoft.com/office/drawing/2014/main" id="{75F85EDD-C262-A475-62F3-9B2ADCA7207F}"/>
                </a:ext>
              </a:extLst>
            </p:cNvPr>
            <p:cNvSpPr/>
            <p:nvPr/>
          </p:nvSpPr>
          <p:spPr>
            <a:xfrm>
              <a:off x="10027191" y="2578920"/>
              <a:ext cx="804672" cy="765890"/>
            </a:xfrm>
            <a:custGeom>
              <a:avLst/>
              <a:gdLst>
                <a:gd name="connsiteX0" fmla="*/ 0 w 994478"/>
                <a:gd name="connsiteY0" fmla="*/ 497239 h 994478"/>
                <a:gd name="connsiteX1" fmla="*/ 497239 w 994478"/>
                <a:gd name="connsiteY1" fmla="*/ 0 h 994478"/>
                <a:gd name="connsiteX2" fmla="*/ 994478 w 994478"/>
                <a:gd name="connsiteY2" fmla="*/ 497239 h 994478"/>
                <a:gd name="connsiteX3" fmla="*/ 497239 w 994478"/>
                <a:gd name="connsiteY3" fmla="*/ 994478 h 994478"/>
                <a:gd name="connsiteX4" fmla="*/ 0 w 994478"/>
                <a:gd name="connsiteY4" fmla="*/ 497239 h 99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478" h="994478">
                  <a:moveTo>
                    <a:pt x="0" y="497239"/>
                  </a:moveTo>
                  <a:cubicBezTo>
                    <a:pt x="0" y="222621"/>
                    <a:pt x="222621" y="0"/>
                    <a:pt x="497239" y="0"/>
                  </a:cubicBezTo>
                  <a:cubicBezTo>
                    <a:pt x="771857" y="0"/>
                    <a:pt x="994478" y="222621"/>
                    <a:pt x="994478" y="497239"/>
                  </a:cubicBezTo>
                  <a:cubicBezTo>
                    <a:pt x="994478" y="771857"/>
                    <a:pt x="771857" y="994478"/>
                    <a:pt x="497239" y="994478"/>
                  </a:cubicBezTo>
                  <a:cubicBezTo>
                    <a:pt x="222621" y="994478"/>
                    <a:pt x="0" y="771857"/>
                    <a:pt x="0" y="497239"/>
                  </a:cubicBezTo>
                  <a:close/>
                </a:path>
              </a:pathLst>
            </a:custGeom>
            <a:solidFill>
              <a:srgbClr val="A10792"/>
            </a:solidFill>
            <a:effectLst>
              <a:outerShdw blurRad="50800" dist="38100" dir="5400000" algn="t" rotWithShape="0">
                <a:prstClr val="black">
                  <a:alpha val="40000"/>
                </a:prstClr>
              </a:outerShdw>
            </a:effectLst>
            <a:scene3d>
              <a:camera prst="orthographicFront">
                <a:rot lat="0" lon="0" rev="0"/>
              </a:camera>
              <a:lightRig rig="soft" dir="t"/>
            </a:scene3d>
            <a:sp3d contourW="19050" prstMaterial="metal">
              <a:bevelT w="88900" h="203200"/>
              <a:bevelB w="165100" h="254000"/>
            </a:sp3d>
          </p:spPr>
          <p:style>
            <a:lnRef idx="0">
              <a:schemeClr val="lt1">
                <a:hueOff val="0"/>
                <a:satOff val="0"/>
                <a:lumOff val="0"/>
                <a:alphaOff val="0"/>
              </a:schemeClr>
            </a:lnRef>
            <a:fillRef idx="1">
              <a:scrgbClr r="0" g="0" b="0"/>
            </a:fillRef>
            <a:effectRef idx="2">
              <a:scrgbClr r="0" g="0" b="0"/>
            </a:effectRef>
            <a:fontRef idx="minor">
              <a:schemeClr val="lt1"/>
            </a:fontRef>
          </p:style>
          <p:txBody>
            <a:bodyPr spcFirstLastPara="0" vert="horz" wrap="square" lIns="145638" tIns="145638" rIns="145638" bIns="145638" numCol="1" spcCol="1270" anchor="ctr" anchorCtr="0">
              <a:noAutofit/>
            </a:bodyPr>
            <a:lstStyle/>
            <a:p>
              <a:pPr marL="0" lvl="0" indent="0" algn="ctr" defTabSz="488950">
                <a:lnSpc>
                  <a:spcPct val="90000"/>
                </a:lnSpc>
                <a:spcBef>
                  <a:spcPct val="0"/>
                </a:spcBef>
                <a:spcAft>
                  <a:spcPct val="35000"/>
                </a:spcAft>
                <a:buNone/>
              </a:pPr>
              <a:r>
                <a:rPr lang="en-US" sz="800" b="1" kern="1200" cap="none" spc="0" dirty="0">
                  <a:ln w="0"/>
                  <a:solidFill>
                    <a:schemeClr val="bg1"/>
                  </a:solidFill>
                  <a:effectLst>
                    <a:outerShdw blurRad="38100" dist="19050" dir="2700000" algn="tl" rotWithShape="0">
                      <a:schemeClr val="dk1">
                        <a:alpha val="40000"/>
                      </a:schemeClr>
                    </a:outerShdw>
                  </a:effectLst>
                  <a:latin typeface="Verdana" panose="020B0604030504040204" pitchFamily="34" charset="0"/>
                </a:rPr>
                <a:t>Daily Activitie</a:t>
              </a:r>
              <a:r>
                <a:rPr lang="en-US" sz="800" b="1" kern="1200" dirty="0">
                  <a:solidFill>
                    <a:schemeClr val="bg1"/>
                  </a:solidFill>
                  <a:latin typeface="Verdana" panose="020B0604030504040204" pitchFamily="34" charset="0"/>
                </a:rPr>
                <a:t>s </a:t>
              </a:r>
            </a:p>
          </p:txBody>
        </p:sp>
        <p:sp>
          <p:nvSpPr>
            <p:cNvPr id="11" name="Freeform: Shape 10">
              <a:extLst>
                <a:ext uri="{FF2B5EF4-FFF2-40B4-BE49-F238E27FC236}">
                  <a16:creationId xmlns:a16="http://schemas.microsoft.com/office/drawing/2014/main" id="{621F7070-DF1F-8162-6C36-CE220A25D5B4}"/>
                </a:ext>
              </a:extLst>
            </p:cNvPr>
            <p:cNvSpPr/>
            <p:nvPr/>
          </p:nvSpPr>
          <p:spPr>
            <a:xfrm>
              <a:off x="9028073" y="2578920"/>
              <a:ext cx="813816" cy="765890"/>
            </a:xfrm>
            <a:custGeom>
              <a:avLst/>
              <a:gdLst>
                <a:gd name="connsiteX0" fmla="*/ 0 w 994478"/>
                <a:gd name="connsiteY0" fmla="*/ 497239 h 994478"/>
                <a:gd name="connsiteX1" fmla="*/ 497239 w 994478"/>
                <a:gd name="connsiteY1" fmla="*/ 0 h 994478"/>
                <a:gd name="connsiteX2" fmla="*/ 994478 w 994478"/>
                <a:gd name="connsiteY2" fmla="*/ 497239 h 994478"/>
                <a:gd name="connsiteX3" fmla="*/ 497239 w 994478"/>
                <a:gd name="connsiteY3" fmla="*/ 994478 h 994478"/>
                <a:gd name="connsiteX4" fmla="*/ 0 w 994478"/>
                <a:gd name="connsiteY4" fmla="*/ 497239 h 99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478" h="994478">
                  <a:moveTo>
                    <a:pt x="0" y="497239"/>
                  </a:moveTo>
                  <a:cubicBezTo>
                    <a:pt x="0" y="222621"/>
                    <a:pt x="222621" y="0"/>
                    <a:pt x="497239" y="0"/>
                  </a:cubicBezTo>
                  <a:cubicBezTo>
                    <a:pt x="771857" y="0"/>
                    <a:pt x="994478" y="222621"/>
                    <a:pt x="994478" y="497239"/>
                  </a:cubicBezTo>
                  <a:cubicBezTo>
                    <a:pt x="994478" y="771857"/>
                    <a:pt x="771857" y="994478"/>
                    <a:pt x="497239" y="994478"/>
                  </a:cubicBezTo>
                  <a:cubicBezTo>
                    <a:pt x="222621" y="994478"/>
                    <a:pt x="0" y="771857"/>
                    <a:pt x="0" y="497239"/>
                  </a:cubicBezTo>
                  <a:close/>
                </a:path>
              </a:pathLst>
            </a:custGeom>
            <a:solidFill>
              <a:srgbClr val="D2CD00"/>
            </a:solidFill>
            <a:effectLst>
              <a:outerShdw blurRad="50800" dist="38100" dir="5400000" algn="t" rotWithShape="0">
                <a:prstClr val="black">
                  <a:alpha val="40000"/>
                </a:prstClr>
              </a:outerShdw>
            </a:effectLst>
            <a:scene3d>
              <a:camera prst="orthographicFront">
                <a:rot lat="0" lon="0" rev="0"/>
              </a:camera>
              <a:lightRig rig="soft" dir="t"/>
            </a:scene3d>
            <a:sp3d contourW="19050" prstMaterial="metal">
              <a:bevelT w="88900" h="203200"/>
              <a:bevelB w="165100" h="254000"/>
            </a:sp3d>
          </p:spPr>
          <p:style>
            <a:lnRef idx="0">
              <a:schemeClr val="lt1">
                <a:hueOff val="0"/>
                <a:satOff val="0"/>
                <a:lumOff val="0"/>
                <a:alphaOff val="0"/>
              </a:schemeClr>
            </a:lnRef>
            <a:fillRef idx="1">
              <a:scrgbClr r="0" g="0" b="0"/>
            </a:fillRef>
            <a:effectRef idx="2">
              <a:scrgbClr r="0" g="0" b="0"/>
            </a:effectRef>
            <a:fontRef idx="minor">
              <a:schemeClr val="lt1"/>
            </a:fontRef>
          </p:style>
          <p:txBody>
            <a:bodyPr spcFirstLastPara="0" vert="horz" wrap="square" lIns="159608" tIns="159608" rIns="159608" bIns="159608" numCol="1" spcCol="1270" anchor="ctr" anchorCtr="0">
              <a:noAutofit/>
            </a:bodyPr>
            <a:lstStyle/>
            <a:p>
              <a:pPr marL="0" lvl="0" indent="0" algn="ctr" defTabSz="466725">
                <a:lnSpc>
                  <a:spcPct val="90000"/>
                </a:lnSpc>
                <a:spcBef>
                  <a:spcPct val="0"/>
                </a:spcBef>
                <a:spcAft>
                  <a:spcPct val="35000"/>
                </a:spcAft>
                <a:buNone/>
              </a:pPr>
              <a:r>
                <a:rPr lang="en-US" sz="800" b="1" kern="1200" cap="none" spc="0" dirty="0">
                  <a:ln w="0"/>
                  <a:solidFill>
                    <a:schemeClr val="bg1"/>
                  </a:solidFill>
                  <a:effectLst>
                    <a:outerShdw blurRad="38100" dist="19050" dir="2700000" algn="tl" rotWithShape="0">
                      <a:schemeClr val="dk1">
                        <a:alpha val="40000"/>
                      </a:schemeClr>
                    </a:outerShdw>
                  </a:effectLst>
                  <a:latin typeface="Verdana" panose="020B0604030504040204" pitchFamily="34" charset="0"/>
                </a:rPr>
                <a:t>Providers</a:t>
              </a:r>
              <a:r>
                <a:rPr lang="en-US" sz="800" b="0" kern="1200" cap="none" spc="0" dirty="0">
                  <a:ln w="0"/>
                  <a:solidFill>
                    <a:schemeClr val="tx1"/>
                  </a:solidFill>
                  <a:effectLst>
                    <a:outerShdw blurRad="38100" dist="19050" dir="2700000" algn="tl" rotWithShape="0">
                      <a:schemeClr val="dk1">
                        <a:alpha val="40000"/>
                      </a:schemeClr>
                    </a:outerShdw>
                  </a:effectLst>
                  <a:latin typeface="Verdana" panose="020B0604030504040204" pitchFamily="34" charset="0"/>
                </a:rPr>
                <a:t> </a:t>
              </a:r>
            </a:p>
          </p:txBody>
        </p:sp>
        <p:sp>
          <p:nvSpPr>
            <p:cNvPr id="12" name="Freeform: Shape 11">
              <a:extLst>
                <a:ext uri="{FF2B5EF4-FFF2-40B4-BE49-F238E27FC236}">
                  <a16:creationId xmlns:a16="http://schemas.microsoft.com/office/drawing/2014/main" id="{FAC06402-AC3D-0D45-373A-4D50266EB637}"/>
                </a:ext>
              </a:extLst>
            </p:cNvPr>
            <p:cNvSpPr/>
            <p:nvPr/>
          </p:nvSpPr>
          <p:spPr>
            <a:xfrm>
              <a:off x="8366839" y="1759484"/>
              <a:ext cx="842479" cy="842479"/>
            </a:xfrm>
            <a:custGeom>
              <a:avLst/>
              <a:gdLst>
                <a:gd name="connsiteX0" fmla="*/ 0 w 1093926"/>
                <a:gd name="connsiteY0" fmla="*/ 546963 h 1093926"/>
                <a:gd name="connsiteX1" fmla="*/ 546963 w 1093926"/>
                <a:gd name="connsiteY1" fmla="*/ 0 h 1093926"/>
                <a:gd name="connsiteX2" fmla="*/ 1093926 w 1093926"/>
                <a:gd name="connsiteY2" fmla="*/ 546963 h 1093926"/>
                <a:gd name="connsiteX3" fmla="*/ 546963 w 1093926"/>
                <a:gd name="connsiteY3" fmla="*/ 1093926 h 1093926"/>
                <a:gd name="connsiteX4" fmla="*/ 0 w 1093926"/>
                <a:gd name="connsiteY4" fmla="*/ 546963 h 1093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926" h="1093926">
                  <a:moveTo>
                    <a:pt x="0" y="546963"/>
                  </a:moveTo>
                  <a:cubicBezTo>
                    <a:pt x="0" y="244884"/>
                    <a:pt x="244884" y="0"/>
                    <a:pt x="546963" y="0"/>
                  </a:cubicBezTo>
                  <a:cubicBezTo>
                    <a:pt x="849042" y="0"/>
                    <a:pt x="1093926" y="244884"/>
                    <a:pt x="1093926" y="546963"/>
                  </a:cubicBezTo>
                  <a:cubicBezTo>
                    <a:pt x="1093926" y="849042"/>
                    <a:pt x="849042" y="1093926"/>
                    <a:pt x="546963" y="1093926"/>
                  </a:cubicBezTo>
                  <a:cubicBezTo>
                    <a:pt x="244884" y="1093926"/>
                    <a:pt x="0" y="849042"/>
                    <a:pt x="0" y="546963"/>
                  </a:cubicBezTo>
                  <a:close/>
                </a:path>
              </a:pathLst>
            </a:custGeom>
            <a:solidFill>
              <a:srgbClr val="00426A"/>
            </a:solidFill>
            <a:effectLst>
              <a:outerShdw blurRad="50800" dist="38100" dir="5400000" algn="t" rotWithShape="0">
                <a:prstClr val="black">
                  <a:alpha val="40000"/>
                </a:prstClr>
              </a:outerShdw>
            </a:effectLst>
            <a:scene3d>
              <a:camera prst="orthographicFront">
                <a:rot lat="0" lon="0" rev="0"/>
              </a:camera>
              <a:lightRig rig="soft" dir="t"/>
            </a:scene3d>
            <a:sp3d contourW="19050" prstMaterial="metal">
              <a:bevelT w="88900" h="203200"/>
              <a:bevelB w="165100" h="254000"/>
            </a:sp3d>
          </p:spPr>
          <p:style>
            <a:lnRef idx="0">
              <a:schemeClr val="lt1">
                <a:hueOff val="0"/>
                <a:satOff val="0"/>
                <a:lumOff val="0"/>
                <a:alphaOff val="0"/>
              </a:schemeClr>
            </a:lnRef>
            <a:fillRef idx="1">
              <a:scrgbClr r="0" g="0" b="0"/>
            </a:fillRef>
            <a:effectRef idx="2">
              <a:scrgbClr r="0" g="0" b="0"/>
            </a:effectRef>
            <a:fontRef idx="minor">
              <a:schemeClr val="lt1"/>
            </a:fontRef>
          </p:style>
          <p:txBody>
            <a:bodyPr spcFirstLastPara="0" vert="horz" wrap="square" lIns="175442" tIns="175442" rIns="175442" bIns="175442" numCol="1" spcCol="1270" anchor="ctr" anchorCtr="0">
              <a:noAutofit/>
            </a:bodyPr>
            <a:lstStyle/>
            <a:p>
              <a:pPr marL="0" lvl="0" indent="0" algn="ctr" defTabSz="533400">
                <a:lnSpc>
                  <a:spcPct val="90000"/>
                </a:lnSpc>
                <a:spcBef>
                  <a:spcPct val="0"/>
                </a:spcBef>
                <a:spcAft>
                  <a:spcPct val="35000"/>
                </a:spcAft>
                <a:buNone/>
              </a:pPr>
              <a:r>
                <a:rPr lang="en-US" sz="800" b="1" kern="1200" cap="none" spc="0" dirty="0">
                  <a:ln w="0"/>
                  <a:solidFill>
                    <a:schemeClr val="bg1"/>
                  </a:solidFill>
                  <a:effectLst>
                    <a:outerShdw blurRad="38100" dist="19050" dir="2700000" algn="tl" rotWithShape="0">
                      <a:schemeClr val="dk1">
                        <a:alpha val="40000"/>
                      </a:schemeClr>
                    </a:outerShdw>
                  </a:effectLst>
                  <a:latin typeface="Verdana" panose="020B0604030504040204" pitchFamily="34" charset="0"/>
                </a:rPr>
                <a:t>Families</a:t>
              </a:r>
              <a:r>
                <a:rPr lang="en-US" sz="800" b="0" kern="1200" cap="none" spc="0" dirty="0">
                  <a:ln w="0"/>
                  <a:solidFill>
                    <a:schemeClr val="tx1"/>
                  </a:solidFill>
                  <a:effectLst>
                    <a:outerShdw blurRad="38100" dist="19050" dir="2700000" algn="tl" rotWithShape="0">
                      <a:schemeClr val="dk1">
                        <a:alpha val="40000"/>
                      </a:schemeClr>
                    </a:outerShdw>
                  </a:effectLst>
                  <a:latin typeface="Verdana" panose="020B0604030504040204" pitchFamily="34" charset="0"/>
                </a:rPr>
                <a:t> </a:t>
              </a:r>
            </a:p>
          </p:txBody>
        </p:sp>
        <p:sp>
          <p:nvSpPr>
            <p:cNvPr id="13" name="Freeform: Shape 12">
              <a:extLst>
                <a:ext uri="{FF2B5EF4-FFF2-40B4-BE49-F238E27FC236}">
                  <a16:creationId xmlns:a16="http://schemas.microsoft.com/office/drawing/2014/main" id="{530D88E9-9D3B-342F-D8AF-EE4FDDBF04AA}"/>
                </a:ext>
              </a:extLst>
            </p:cNvPr>
            <p:cNvSpPr/>
            <p:nvPr/>
          </p:nvSpPr>
          <p:spPr>
            <a:xfrm>
              <a:off x="8627458" y="823711"/>
              <a:ext cx="765890" cy="765890"/>
            </a:xfrm>
            <a:custGeom>
              <a:avLst/>
              <a:gdLst>
                <a:gd name="connsiteX0" fmla="*/ 0 w 994478"/>
                <a:gd name="connsiteY0" fmla="*/ 497239 h 994478"/>
                <a:gd name="connsiteX1" fmla="*/ 497239 w 994478"/>
                <a:gd name="connsiteY1" fmla="*/ 0 h 994478"/>
                <a:gd name="connsiteX2" fmla="*/ 994478 w 994478"/>
                <a:gd name="connsiteY2" fmla="*/ 497239 h 994478"/>
                <a:gd name="connsiteX3" fmla="*/ 497239 w 994478"/>
                <a:gd name="connsiteY3" fmla="*/ 994478 h 994478"/>
                <a:gd name="connsiteX4" fmla="*/ 0 w 994478"/>
                <a:gd name="connsiteY4" fmla="*/ 497239 h 9944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4478" h="994478">
                  <a:moveTo>
                    <a:pt x="0" y="497239"/>
                  </a:moveTo>
                  <a:cubicBezTo>
                    <a:pt x="0" y="222621"/>
                    <a:pt x="222621" y="0"/>
                    <a:pt x="497239" y="0"/>
                  </a:cubicBezTo>
                  <a:cubicBezTo>
                    <a:pt x="771857" y="0"/>
                    <a:pt x="994478" y="222621"/>
                    <a:pt x="994478" y="497239"/>
                  </a:cubicBezTo>
                  <a:cubicBezTo>
                    <a:pt x="994478" y="771857"/>
                    <a:pt x="771857" y="994478"/>
                    <a:pt x="497239" y="994478"/>
                  </a:cubicBezTo>
                  <a:cubicBezTo>
                    <a:pt x="222621" y="994478"/>
                    <a:pt x="0" y="771857"/>
                    <a:pt x="0" y="497239"/>
                  </a:cubicBezTo>
                  <a:close/>
                </a:path>
              </a:pathLst>
            </a:custGeom>
            <a:solidFill>
              <a:srgbClr val="F200C4"/>
            </a:solidFill>
            <a:effectLst>
              <a:outerShdw blurRad="50800" dist="38100" dir="5400000" algn="t" rotWithShape="0">
                <a:prstClr val="black">
                  <a:alpha val="40000"/>
                </a:prstClr>
              </a:outerShdw>
            </a:effectLst>
            <a:scene3d>
              <a:camera prst="orthographicFront">
                <a:rot lat="0" lon="0" rev="0"/>
              </a:camera>
              <a:lightRig rig="soft" dir="t"/>
            </a:scene3d>
            <a:sp3d contourW="19050" prstMaterial="metal">
              <a:bevelT w="88900" h="203200"/>
              <a:bevelB w="165100" h="254000"/>
            </a:sp3d>
          </p:spPr>
          <p:style>
            <a:lnRef idx="0">
              <a:schemeClr val="lt1">
                <a:hueOff val="0"/>
                <a:satOff val="0"/>
                <a:lumOff val="0"/>
                <a:alphaOff val="0"/>
              </a:schemeClr>
            </a:lnRef>
            <a:fillRef idx="1">
              <a:scrgbClr r="0" g="0" b="0"/>
            </a:fillRef>
            <a:effectRef idx="2">
              <a:scrgbClr r="0" g="0" b="0"/>
            </a:effectRef>
            <a:fontRef idx="minor">
              <a:schemeClr val="lt1"/>
            </a:fontRef>
          </p:style>
          <p:txBody>
            <a:bodyPr spcFirstLastPara="0" vert="horz" wrap="square" lIns="145638" tIns="160878" rIns="145638" bIns="160878" numCol="1" spcCol="1270" anchor="ctr" anchorCtr="0">
              <a:noAutofit/>
            </a:bodyPr>
            <a:lstStyle/>
            <a:p>
              <a:pPr marL="0" lvl="0" indent="0" algn="ctr" defTabSz="533400">
                <a:lnSpc>
                  <a:spcPct val="90000"/>
                </a:lnSpc>
                <a:spcBef>
                  <a:spcPct val="0"/>
                </a:spcBef>
                <a:spcAft>
                  <a:spcPct val="35000"/>
                </a:spcAft>
                <a:buNone/>
              </a:pPr>
              <a:r>
                <a:rPr lang="en-US" sz="800" b="1" kern="1200" cap="none" spc="0" dirty="0">
                  <a:ln w="0"/>
                  <a:solidFill>
                    <a:schemeClr val="bg1"/>
                  </a:solidFill>
                  <a:effectLst>
                    <a:outerShdw blurRad="38100" dist="19050" dir="2700000" algn="tl" rotWithShape="0">
                      <a:schemeClr val="dk1">
                        <a:alpha val="40000"/>
                      </a:schemeClr>
                    </a:outerShdw>
                  </a:effectLst>
                  <a:latin typeface="Verdana" panose="020B0604030504040204" pitchFamily="34" charset="0"/>
                </a:rPr>
                <a:t>Training</a:t>
              </a:r>
              <a:r>
                <a:rPr lang="en-US" sz="800" kern="1200" dirty="0">
                  <a:solidFill>
                    <a:schemeClr val="bg1"/>
                  </a:solidFill>
                  <a:latin typeface="Verdana" panose="020B0604030504040204" pitchFamily="34" charset="0"/>
                </a:rPr>
                <a:t> </a:t>
              </a:r>
            </a:p>
          </p:txBody>
        </p:sp>
      </p:grpSp>
    </p:spTree>
    <p:extLst>
      <p:ext uri="{BB962C8B-B14F-4D97-AF65-F5344CB8AC3E}">
        <p14:creationId xmlns:p14="http://schemas.microsoft.com/office/powerpoint/2010/main" val="824379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7B64CAD2-CED7-508A-A27A-5D06C38C6704}"/>
              </a:ext>
            </a:extLst>
          </p:cNvPr>
          <p:cNvSpPr txBox="1"/>
          <p:nvPr/>
        </p:nvSpPr>
        <p:spPr>
          <a:xfrm>
            <a:off x="838200" y="2579730"/>
            <a:ext cx="6315075" cy="461665"/>
          </a:xfrm>
          <a:prstGeom prst="rect">
            <a:avLst/>
          </a:prstGeom>
          <a:noFill/>
        </p:spPr>
        <p:txBody>
          <a:bodyPr wrap="square">
            <a:spAutoFit/>
          </a:bodyPr>
          <a:lstStyle/>
          <a:p>
            <a:pPr marL="457200" indent="-457200">
              <a:buFont typeface="Arial" panose="020B0604020202020204" pitchFamily="34" charset="0"/>
              <a:buChar char="•"/>
            </a:pPr>
            <a:r>
              <a:rPr lang="en-US" sz="2400" dirty="0">
                <a:solidFill>
                  <a:schemeClr val="tx2"/>
                </a:solidFill>
                <a:latin typeface="Verdana" panose="020B0604030504040204" pitchFamily="34" charset="0"/>
                <a:ea typeface="Verdana" panose="020B0604030504040204" pitchFamily="34" charset="0"/>
                <a:cs typeface="Calibri" panose="020F0502020204030204" pitchFamily="34" charset="0"/>
              </a:rPr>
              <a:t>Outdoor play 2-3 times daily</a:t>
            </a:r>
          </a:p>
        </p:txBody>
      </p:sp>
      <p:sp>
        <p:nvSpPr>
          <p:cNvPr id="8" name="Rectangle: Rounded Corners 7">
            <a:extLst>
              <a:ext uri="{FF2B5EF4-FFF2-40B4-BE49-F238E27FC236}">
                <a16:creationId xmlns:a16="http://schemas.microsoft.com/office/drawing/2014/main" id="{51CBBAA0-0516-CB67-F5BC-32FA314E9642}"/>
              </a:ext>
            </a:extLst>
          </p:cNvPr>
          <p:cNvSpPr/>
          <p:nvPr/>
        </p:nvSpPr>
        <p:spPr>
          <a:xfrm>
            <a:off x="838200" y="1595438"/>
            <a:ext cx="4000500" cy="849270"/>
          </a:xfrm>
          <a:prstGeom prst="roundRect">
            <a:avLst/>
          </a:prstGeom>
          <a:solidFill>
            <a:srgbClr val="0042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FFFF"/>
                </a:solidFill>
                <a:latin typeface="Verdana" panose="020B0604030504040204" pitchFamily="34" charset="0"/>
                <a:ea typeface="Verdana" panose="020B0604030504040204" pitchFamily="34" charset="0"/>
              </a:rPr>
              <a:t>Infants</a:t>
            </a:r>
          </a:p>
        </p:txBody>
      </p:sp>
      <p:sp>
        <p:nvSpPr>
          <p:cNvPr id="9" name="Rectangle: Rounded Corners 8">
            <a:extLst>
              <a:ext uri="{FF2B5EF4-FFF2-40B4-BE49-F238E27FC236}">
                <a16:creationId xmlns:a16="http://schemas.microsoft.com/office/drawing/2014/main" id="{4BE4A584-C7F8-FE80-6D17-4C7B1783BA2D}"/>
              </a:ext>
            </a:extLst>
          </p:cNvPr>
          <p:cNvSpPr/>
          <p:nvPr/>
        </p:nvSpPr>
        <p:spPr>
          <a:xfrm>
            <a:off x="876300" y="3299521"/>
            <a:ext cx="4162425" cy="1057869"/>
          </a:xfrm>
          <a:prstGeom prst="roundRect">
            <a:avLst/>
          </a:prstGeom>
          <a:solidFill>
            <a:srgbClr val="0042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FFFF"/>
                </a:solidFill>
                <a:latin typeface="Verdana" panose="020B0604030504040204" pitchFamily="34" charset="0"/>
                <a:ea typeface="Verdana" panose="020B0604030504040204" pitchFamily="34" charset="0"/>
              </a:rPr>
              <a:t>Toddlers &amp; Preschoolers</a:t>
            </a:r>
          </a:p>
        </p:txBody>
      </p:sp>
      <p:sp>
        <p:nvSpPr>
          <p:cNvPr id="15" name="TextBox 14">
            <a:extLst>
              <a:ext uri="{FF2B5EF4-FFF2-40B4-BE49-F238E27FC236}">
                <a16:creationId xmlns:a16="http://schemas.microsoft.com/office/drawing/2014/main" id="{125A92CA-FF59-D0DB-BC47-61DD877F980B}"/>
              </a:ext>
            </a:extLst>
          </p:cNvPr>
          <p:cNvSpPr txBox="1"/>
          <p:nvPr/>
        </p:nvSpPr>
        <p:spPr>
          <a:xfrm>
            <a:off x="838200" y="4766412"/>
            <a:ext cx="8972550" cy="1569660"/>
          </a:xfrm>
          <a:prstGeom prst="rect">
            <a:avLst/>
          </a:prstGeom>
          <a:noFill/>
        </p:spPr>
        <p:txBody>
          <a:bodyPr wrap="square">
            <a:spAutoFit/>
          </a:bodyPr>
          <a:lstStyle/>
          <a:p>
            <a:pPr marL="457200" indent="-457200">
              <a:buFont typeface="Arial" panose="020B0604020202020204" pitchFamily="34" charset="0"/>
              <a:buChar char="•"/>
            </a:pPr>
            <a:r>
              <a:rPr lang="en-US" sz="2400" b="0" dirty="0">
                <a:solidFill>
                  <a:schemeClr val="tx2"/>
                </a:solidFill>
                <a:latin typeface="Verdana" panose="020B0604030504040204" pitchFamily="34" charset="0"/>
                <a:ea typeface="Verdana" panose="020B0604030504040204" pitchFamily="34" charset="0"/>
                <a:cs typeface="Calibri" panose="020F0502020204030204" pitchFamily="34" charset="0"/>
              </a:rPr>
              <a:t>Outdoor play 2-3 times daily</a:t>
            </a:r>
          </a:p>
          <a:p>
            <a:pPr marL="457200" indent="-457200">
              <a:buFont typeface="Arial" panose="020B0604020202020204" pitchFamily="34" charset="0"/>
              <a:buChar char="•"/>
            </a:pPr>
            <a:r>
              <a:rPr lang="en-US" sz="2400" b="0" dirty="0">
                <a:solidFill>
                  <a:schemeClr val="tx2"/>
                </a:solidFill>
                <a:latin typeface="Verdana" panose="020B0604030504040204" pitchFamily="34" charset="0"/>
                <a:ea typeface="Verdana" panose="020B0604030504040204" pitchFamily="34" charset="0"/>
                <a:cs typeface="Calibri" panose="020F0502020204030204" pitchFamily="34" charset="0"/>
              </a:rPr>
              <a:t>60-90 minutes of outdoor play daily</a:t>
            </a:r>
          </a:p>
          <a:p>
            <a:pPr marL="457200" indent="-457200">
              <a:buFont typeface="Arial" panose="020B0604020202020204" pitchFamily="34" charset="0"/>
              <a:buChar char="•"/>
            </a:pPr>
            <a:r>
              <a:rPr lang="en-US" sz="2400" b="0" dirty="0">
                <a:solidFill>
                  <a:schemeClr val="tx2"/>
                </a:solidFill>
                <a:latin typeface="Verdana" panose="020B0604030504040204" pitchFamily="34" charset="0"/>
                <a:ea typeface="Verdana" panose="020B0604030504040204" pitchFamily="34" charset="0"/>
                <a:cs typeface="Calibri" panose="020F0502020204030204" pitchFamily="34" charset="0"/>
              </a:rPr>
              <a:t>2 or more structured (adult-led) activities</a:t>
            </a:r>
            <a:br>
              <a:rPr lang="en-US" sz="2400" b="0" dirty="0">
                <a:solidFill>
                  <a:schemeClr val="tx2"/>
                </a:solidFill>
                <a:latin typeface="Verdana" panose="020B0604030504040204" pitchFamily="34" charset="0"/>
                <a:ea typeface="Verdana" panose="020B0604030504040204" pitchFamily="34" charset="0"/>
                <a:cs typeface="Calibri" panose="020F0502020204030204" pitchFamily="34" charset="0"/>
              </a:rPr>
            </a:br>
            <a:endParaRPr lang="en-US" sz="2400" dirty="0">
              <a:solidFill>
                <a:schemeClr val="tx2"/>
              </a:solidFill>
              <a:latin typeface="Verdana" panose="020B0604030504040204" pitchFamily="34" charset="0"/>
              <a:ea typeface="Verdana" panose="020B0604030504040204" pitchFamily="34" charset="0"/>
            </a:endParaRPr>
          </a:p>
        </p:txBody>
      </p:sp>
      <p:sp>
        <p:nvSpPr>
          <p:cNvPr id="16" name="Rectangle: Rounded Corners 15">
            <a:extLst>
              <a:ext uri="{FF2B5EF4-FFF2-40B4-BE49-F238E27FC236}">
                <a16:creationId xmlns:a16="http://schemas.microsoft.com/office/drawing/2014/main" id="{46FCF197-A4EF-F985-CE9F-7D3AEFAAC9CF}"/>
              </a:ext>
            </a:extLst>
          </p:cNvPr>
          <p:cNvSpPr/>
          <p:nvPr/>
        </p:nvSpPr>
        <p:spPr>
          <a:xfrm>
            <a:off x="7353302" y="2128532"/>
            <a:ext cx="3962398" cy="2134933"/>
          </a:xfrm>
          <a:prstGeom prst="roundRect">
            <a:avLst/>
          </a:prstGeom>
          <a:solidFill>
            <a:srgbClr val="309C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FFFFFF"/>
                </a:solidFill>
                <a:latin typeface="Verdana" panose="020B0604030504040204" pitchFamily="34" charset="0"/>
                <a:ea typeface="Verdana" panose="020B0604030504040204" pitchFamily="34" charset="0"/>
              </a:rPr>
              <a:t>How many times each day do children go outside at your program?</a:t>
            </a:r>
          </a:p>
        </p:txBody>
      </p:sp>
      <p:sp>
        <p:nvSpPr>
          <p:cNvPr id="2" name="Title 1">
            <a:extLst>
              <a:ext uri="{FF2B5EF4-FFF2-40B4-BE49-F238E27FC236}">
                <a16:creationId xmlns:a16="http://schemas.microsoft.com/office/drawing/2014/main" id="{5091DA46-AC59-9E7B-9B33-6BE74AC8B46A}"/>
              </a:ext>
            </a:extLst>
          </p:cNvPr>
          <p:cNvSpPr>
            <a:spLocks noGrp="1"/>
          </p:cNvSpPr>
          <p:nvPr>
            <p:ph type="ctrTitle"/>
          </p:nvPr>
        </p:nvSpPr>
        <p:spPr>
          <a:xfrm>
            <a:off x="838200" y="713933"/>
            <a:ext cx="10515600" cy="668859"/>
          </a:xfrm>
        </p:spPr>
        <p:txBody>
          <a:bodyPr/>
          <a:lstStyle/>
          <a:p>
            <a:r>
              <a:rPr lang="en-US" dirty="0"/>
              <a:t>PALS recap – Outdoor play best practices</a:t>
            </a:r>
          </a:p>
        </p:txBody>
      </p:sp>
    </p:spTree>
    <p:extLst>
      <p:ext uri="{BB962C8B-B14F-4D97-AF65-F5344CB8AC3E}">
        <p14:creationId xmlns:p14="http://schemas.microsoft.com/office/powerpoint/2010/main" val="41917282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5E0C6-ED4E-4716-9CDD-53BDB846263A}"/>
              </a:ext>
            </a:extLst>
          </p:cNvPr>
          <p:cNvSpPr>
            <a:spLocks noGrp="1"/>
          </p:cNvSpPr>
          <p:nvPr>
            <p:ph type="ctrTitle"/>
          </p:nvPr>
        </p:nvSpPr>
        <p:spPr/>
        <p:txBody>
          <a:bodyPr>
            <a:noAutofit/>
          </a:bodyPr>
          <a:lstStyle/>
          <a:p>
            <a:pPr>
              <a:lnSpc>
                <a:spcPct val="100000"/>
              </a:lnSpc>
              <a:spcBef>
                <a:spcPts val="0"/>
              </a:spcBef>
              <a:defRPr/>
            </a:pPr>
            <a:br>
              <a:rPr lang="en-US" sz="3200" b="0">
                <a:solidFill>
                  <a:prstClr val="black"/>
                </a:solidFill>
                <a:latin typeface="Verdana" panose="020B0604030504040204" pitchFamily="34" charset="0"/>
                <a:cs typeface="Calibri" panose="020F0502020204030204" pitchFamily="34" charset="0"/>
              </a:rPr>
            </a:br>
            <a:br>
              <a:rPr lang="en-US" sz="3200" b="0">
                <a:solidFill>
                  <a:prstClr val="black"/>
                </a:solidFill>
                <a:latin typeface="Verdana" panose="020B0604030504040204" pitchFamily="34" charset="0"/>
                <a:cs typeface="Calibri" panose="020F0502020204030204" pitchFamily="34" charset="0"/>
              </a:rPr>
            </a:br>
            <a:br>
              <a:rPr lang="en-US" sz="3200" b="0">
                <a:solidFill>
                  <a:prstClr val="black"/>
                </a:solidFill>
                <a:latin typeface="Verdana" panose="020B0604030504040204" pitchFamily="34" charset="0"/>
                <a:cs typeface="Calibri" panose="020F0502020204030204" pitchFamily="34" charset="0"/>
              </a:rPr>
            </a:br>
            <a:br>
              <a:rPr lang="en-US" sz="3200" b="0">
                <a:solidFill>
                  <a:prstClr val="black"/>
                </a:solidFill>
                <a:latin typeface="Verdana" panose="020B0604030504040204" pitchFamily="34" charset="0"/>
                <a:cs typeface="Calibri" panose="020F0502020204030204" pitchFamily="34" charset="0"/>
              </a:rPr>
            </a:br>
            <a:endParaRPr lang="en-US" sz="3200" b="0">
              <a:solidFill>
                <a:srgbClr val="00426A"/>
              </a:solidFill>
              <a:latin typeface="Verdana" panose="020B0604030504040204" pitchFamily="34" charset="0"/>
              <a:cs typeface="Calibri" panose="020F0502020204030204" pitchFamily="34" charset="0"/>
            </a:endParaRPr>
          </a:p>
        </p:txBody>
      </p:sp>
      <p:sp>
        <p:nvSpPr>
          <p:cNvPr id="10" name="Title 1">
            <a:extLst>
              <a:ext uri="{FF2B5EF4-FFF2-40B4-BE49-F238E27FC236}">
                <a16:creationId xmlns:a16="http://schemas.microsoft.com/office/drawing/2014/main" id="{7CE3E3F5-C5CA-656E-CE8F-5112076464DB}"/>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solidFill>
                  <a:srgbClr val="00426A"/>
                </a:solidFill>
                <a:latin typeface="Times New Roman" panose="02020603050405020304" pitchFamily="18" charset="0"/>
                <a:ea typeface="Verdana" panose="020B0604030504040204" pitchFamily="34" charset="0"/>
                <a:cs typeface="Times New Roman" panose="02020603050405020304" pitchFamily="18" charset="0"/>
              </a:rPr>
              <a:t>Benefits of outdoor play and outdoor time</a:t>
            </a:r>
          </a:p>
        </p:txBody>
      </p:sp>
      <p:sp>
        <p:nvSpPr>
          <p:cNvPr id="13" name="TextBox 12">
            <a:extLst>
              <a:ext uri="{FF2B5EF4-FFF2-40B4-BE49-F238E27FC236}">
                <a16:creationId xmlns:a16="http://schemas.microsoft.com/office/drawing/2014/main" id="{7B64CAD2-CED7-508A-A27A-5D06C38C6704}"/>
              </a:ext>
            </a:extLst>
          </p:cNvPr>
          <p:cNvSpPr txBox="1"/>
          <p:nvPr/>
        </p:nvSpPr>
        <p:spPr>
          <a:xfrm>
            <a:off x="838199" y="2485795"/>
            <a:ext cx="5255513" cy="3908762"/>
          </a:xfrm>
          <a:prstGeom prst="rect">
            <a:avLst/>
          </a:prstGeom>
          <a:noFill/>
        </p:spPr>
        <p:txBody>
          <a:bodyPr wrap="square">
            <a:spAutoFit/>
          </a:bodyPr>
          <a:lstStyle/>
          <a:p>
            <a:pPr marL="457200" indent="-457200">
              <a:buFont typeface="Arial" panose="020B0604020202020204" pitchFamily="34" charset="0"/>
              <a:buChar char="•"/>
            </a:pPr>
            <a:r>
              <a:rPr lang="en-US" sz="2800" dirty="0">
                <a:solidFill>
                  <a:schemeClr val="tx2"/>
                </a:solidFill>
                <a:latin typeface="Verdana" panose="020B0604030504040204" pitchFamily="34" charset="0"/>
                <a:ea typeface="Verdana" panose="020B0604030504040204" pitchFamily="34" charset="0"/>
                <a:cs typeface="Calibri" panose="020F0502020204030204" pitchFamily="34" charset="0"/>
              </a:rPr>
              <a:t>Boosts immunity</a:t>
            </a:r>
          </a:p>
          <a:p>
            <a:pPr marL="457200" indent="-457200">
              <a:buFont typeface="Arial" panose="020B0604020202020204" pitchFamily="34" charset="0"/>
              <a:buChar char="•"/>
            </a:pPr>
            <a:r>
              <a:rPr lang="en-US" sz="2800" dirty="0">
                <a:solidFill>
                  <a:schemeClr val="tx2"/>
                </a:solidFill>
                <a:latin typeface="Verdana" panose="020B0604030504040204" pitchFamily="34" charset="0"/>
                <a:ea typeface="Verdana" panose="020B0604030504040204" pitchFamily="34" charset="0"/>
                <a:cs typeface="Calibri" panose="020F0502020204030204" pitchFamily="34" charset="0"/>
              </a:rPr>
              <a:t>Exposure to fresh air</a:t>
            </a:r>
          </a:p>
          <a:p>
            <a:pPr marL="457200" indent="-457200">
              <a:buFont typeface="Arial" panose="020B0604020202020204" pitchFamily="34" charset="0"/>
              <a:buChar char="•"/>
            </a:pPr>
            <a:r>
              <a:rPr lang="en-US" sz="2800" dirty="0">
                <a:solidFill>
                  <a:schemeClr val="tx2"/>
                </a:solidFill>
                <a:latin typeface="Verdana" panose="020B0604030504040204" pitchFamily="34" charset="0"/>
                <a:ea typeface="Verdana" panose="020B0604030504040204" pitchFamily="34" charset="0"/>
                <a:cs typeface="Calibri" panose="020F0502020204030204" pitchFamily="34" charset="0"/>
              </a:rPr>
              <a:t>Vitamin D</a:t>
            </a:r>
          </a:p>
          <a:p>
            <a:pPr marL="457200" indent="-457200">
              <a:buFont typeface="Arial" panose="020B0604020202020204" pitchFamily="34" charset="0"/>
              <a:buChar char="•"/>
            </a:pPr>
            <a:r>
              <a:rPr lang="en-US" sz="2800" dirty="0">
                <a:solidFill>
                  <a:schemeClr val="tx2"/>
                </a:solidFill>
                <a:latin typeface="Verdana" panose="020B0604030504040204" pitchFamily="34" charset="0"/>
                <a:ea typeface="Verdana" panose="020B0604030504040204" pitchFamily="34" charset="0"/>
                <a:cs typeface="Calibri" panose="020F0502020204030204" pitchFamily="34" charset="0"/>
              </a:rPr>
              <a:t>Strengthens mental wellbeing</a:t>
            </a:r>
          </a:p>
          <a:p>
            <a:pPr marL="457200" indent="-457200">
              <a:buFont typeface="Arial" panose="020B0604020202020204" pitchFamily="34" charset="0"/>
              <a:buChar char="•"/>
            </a:pPr>
            <a:r>
              <a:rPr lang="en-US" sz="2800" dirty="0">
                <a:solidFill>
                  <a:schemeClr val="tx2"/>
                </a:solidFill>
                <a:latin typeface="Verdana" panose="020B0604030504040204" pitchFamily="34" charset="0"/>
                <a:ea typeface="Verdana" panose="020B0604030504040204" pitchFamily="34" charset="0"/>
                <a:cs typeface="Calibri" panose="020F0502020204030204" pitchFamily="34" charset="0"/>
              </a:rPr>
              <a:t>Improves vision</a:t>
            </a:r>
          </a:p>
          <a:p>
            <a:pPr marL="457200" indent="-457200">
              <a:buFont typeface="Arial" panose="020B0604020202020204" pitchFamily="34" charset="0"/>
              <a:buChar char="•"/>
            </a:pPr>
            <a:r>
              <a:rPr lang="en-US" sz="2800" dirty="0">
                <a:solidFill>
                  <a:schemeClr val="tx2"/>
                </a:solidFill>
                <a:latin typeface="Verdana" panose="020B0604030504040204" pitchFamily="34" charset="0"/>
                <a:ea typeface="Verdana" panose="020B0604030504040204" pitchFamily="34" charset="0"/>
                <a:cs typeface="Calibri" panose="020F0502020204030204" pitchFamily="34" charset="0"/>
              </a:rPr>
              <a:t>Lowers stress</a:t>
            </a:r>
          </a:p>
          <a:p>
            <a:pPr marL="457200" indent="-457200">
              <a:buFont typeface="Arial" panose="020B0604020202020204" pitchFamily="34" charset="0"/>
              <a:buChar char="•"/>
            </a:pPr>
            <a:r>
              <a:rPr lang="en-US" sz="2800" dirty="0">
                <a:solidFill>
                  <a:schemeClr val="tx2"/>
                </a:solidFill>
                <a:latin typeface="Verdana" panose="020B0604030504040204" pitchFamily="34" charset="0"/>
                <a:ea typeface="Verdana" panose="020B0604030504040204" pitchFamily="34" charset="0"/>
                <a:cs typeface="Calibri" panose="020F0502020204030204" pitchFamily="34" charset="0"/>
              </a:rPr>
              <a:t>Improves sleep</a:t>
            </a:r>
          </a:p>
          <a:p>
            <a:endParaRPr lang="en-US" sz="2400" dirty="0">
              <a:solidFill>
                <a:prstClr val="black"/>
              </a:solidFill>
              <a:latin typeface="Verdana" panose="020B0604030504040204" pitchFamily="34" charset="0"/>
              <a:ea typeface="Verdana" panose="020B060403050404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5FD6F5D9-91A7-544C-B614-AA0AEAE9D9E3}"/>
              </a:ext>
            </a:extLst>
          </p:cNvPr>
          <p:cNvSpPr/>
          <p:nvPr/>
        </p:nvSpPr>
        <p:spPr>
          <a:xfrm>
            <a:off x="923706" y="1534856"/>
            <a:ext cx="4457700" cy="849270"/>
          </a:xfrm>
          <a:prstGeom prst="roundRect">
            <a:avLst/>
          </a:prstGeom>
          <a:solidFill>
            <a:srgbClr val="0042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a:solidFill>
                  <a:srgbClr val="FFFFFF"/>
                </a:solidFill>
                <a:latin typeface="Verdana" panose="020B0604030504040204" pitchFamily="34" charset="0"/>
                <a:ea typeface="Verdana" panose="020B0604030504040204" pitchFamily="34" charset="0"/>
              </a:rPr>
              <a:t>Caregivers &amp; Children</a:t>
            </a:r>
          </a:p>
        </p:txBody>
      </p:sp>
      <p:sp>
        <p:nvSpPr>
          <p:cNvPr id="15" name="Rectangle: Rounded Corners 14">
            <a:extLst>
              <a:ext uri="{FF2B5EF4-FFF2-40B4-BE49-F238E27FC236}">
                <a16:creationId xmlns:a16="http://schemas.microsoft.com/office/drawing/2014/main" id="{82A98790-9225-4658-BC58-74B84C5706D0}"/>
              </a:ext>
            </a:extLst>
          </p:cNvPr>
          <p:cNvSpPr/>
          <p:nvPr/>
        </p:nvSpPr>
        <p:spPr>
          <a:xfrm>
            <a:off x="6093712" y="1536192"/>
            <a:ext cx="4457700" cy="849270"/>
          </a:xfrm>
          <a:prstGeom prst="roundRect">
            <a:avLst/>
          </a:prstGeom>
          <a:solidFill>
            <a:srgbClr val="0042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a:solidFill>
                  <a:srgbClr val="FFFFFF"/>
                </a:solidFill>
                <a:latin typeface="Verdana" panose="020B0604030504040204" pitchFamily="34" charset="0"/>
                <a:ea typeface="Verdana" panose="020B0604030504040204" pitchFamily="34" charset="0"/>
              </a:rPr>
              <a:t>Children</a:t>
            </a:r>
          </a:p>
        </p:txBody>
      </p:sp>
      <p:sp>
        <p:nvSpPr>
          <p:cNvPr id="4" name="TextBox 3">
            <a:extLst>
              <a:ext uri="{FF2B5EF4-FFF2-40B4-BE49-F238E27FC236}">
                <a16:creationId xmlns:a16="http://schemas.microsoft.com/office/drawing/2014/main" id="{D7B2A738-F0DF-C4B6-623F-FAE44CEB5DC1}"/>
              </a:ext>
            </a:extLst>
          </p:cNvPr>
          <p:cNvSpPr txBox="1"/>
          <p:nvPr/>
        </p:nvSpPr>
        <p:spPr>
          <a:xfrm>
            <a:off x="6093712" y="2434961"/>
            <a:ext cx="5891464" cy="3970318"/>
          </a:xfrm>
          <a:prstGeom prst="rect">
            <a:avLst/>
          </a:prstGeom>
          <a:noFill/>
        </p:spPr>
        <p:txBody>
          <a:bodyPr wrap="square">
            <a:spAutoFit/>
          </a:bodyPr>
          <a:lstStyle/>
          <a:p>
            <a:pPr marL="457200" indent="-457200">
              <a:buFont typeface="Arial" panose="020B0604020202020204" pitchFamily="34" charset="0"/>
              <a:buChar char="•"/>
            </a:pPr>
            <a:r>
              <a:rPr lang="en-US" sz="2800" b="0" dirty="0">
                <a:solidFill>
                  <a:schemeClr val="tx2"/>
                </a:solidFill>
                <a:latin typeface="Verdana" panose="020B0604030504040204" pitchFamily="34" charset="0"/>
                <a:ea typeface="Verdana" panose="020B0604030504040204" pitchFamily="34" charset="0"/>
                <a:cs typeface="Calibri" panose="020F0502020204030204" pitchFamily="34" charset="0"/>
              </a:rPr>
              <a:t>Increases amounts of </a:t>
            </a:r>
          </a:p>
          <a:p>
            <a:pPr marL="914400" lvl="1" indent="-457200">
              <a:buFont typeface="Arial" panose="020B0604020202020204" pitchFamily="34" charset="0"/>
              <a:buChar char="•"/>
            </a:pPr>
            <a:r>
              <a:rPr lang="en-US" sz="2800" b="0" dirty="0">
                <a:solidFill>
                  <a:schemeClr val="tx2"/>
                </a:solidFill>
                <a:latin typeface="Verdana" panose="020B0604030504040204" pitchFamily="34" charset="0"/>
                <a:ea typeface="Verdana" panose="020B0604030504040204" pitchFamily="34" charset="0"/>
                <a:cs typeface="Calibri" panose="020F0502020204030204" pitchFamily="34" charset="0"/>
              </a:rPr>
              <a:t>active play</a:t>
            </a:r>
          </a:p>
          <a:p>
            <a:pPr marL="914400" lvl="1" indent="-457200">
              <a:buFont typeface="Arial" panose="020B0604020202020204" pitchFamily="34" charset="0"/>
              <a:buChar char="•"/>
            </a:pPr>
            <a:r>
              <a:rPr lang="en-US" sz="2800" b="0" dirty="0">
                <a:solidFill>
                  <a:schemeClr val="tx2"/>
                </a:solidFill>
                <a:latin typeface="Verdana" panose="020B0604030504040204" pitchFamily="34" charset="0"/>
                <a:ea typeface="Verdana" panose="020B0604030504040204" pitchFamily="34" charset="0"/>
                <a:cs typeface="Calibri" panose="020F0502020204030204" pitchFamily="34" charset="0"/>
              </a:rPr>
              <a:t>creative </a:t>
            </a:r>
            <a:r>
              <a:rPr lang="en-US" sz="2800" dirty="0">
                <a:solidFill>
                  <a:schemeClr val="tx2"/>
                </a:solidFill>
                <a:latin typeface="Verdana" panose="020B0604030504040204" pitchFamily="34" charset="0"/>
                <a:ea typeface="Verdana" panose="020B0604030504040204" pitchFamily="34" charset="0"/>
                <a:cs typeface="Calibri" panose="020F0502020204030204" pitchFamily="34" charset="0"/>
              </a:rPr>
              <a:t>play</a:t>
            </a:r>
          </a:p>
          <a:p>
            <a:pPr marL="914400" lvl="1" indent="-457200">
              <a:buFont typeface="Arial" panose="020B0604020202020204" pitchFamily="34" charset="0"/>
              <a:buChar char="•"/>
            </a:pPr>
            <a:r>
              <a:rPr lang="en-US" sz="2800" b="0" dirty="0">
                <a:solidFill>
                  <a:schemeClr val="tx2"/>
                </a:solidFill>
                <a:latin typeface="Verdana" panose="020B0604030504040204" pitchFamily="34" charset="0"/>
                <a:ea typeface="Verdana" panose="020B0604030504040204" pitchFamily="34" charset="0"/>
                <a:cs typeface="Calibri" panose="020F0502020204030204" pitchFamily="34" charset="0"/>
              </a:rPr>
              <a:t>problem-solving play</a:t>
            </a:r>
          </a:p>
          <a:p>
            <a:pPr marL="914400" lvl="1" indent="-457200">
              <a:buFont typeface="Arial" panose="020B0604020202020204" pitchFamily="34" charset="0"/>
              <a:buChar char="•"/>
            </a:pPr>
            <a:r>
              <a:rPr lang="en-US" sz="2800" b="0" dirty="0">
                <a:solidFill>
                  <a:schemeClr val="tx2"/>
                </a:solidFill>
                <a:latin typeface="Verdana" panose="020B0604030504040204" pitchFamily="34" charset="0"/>
                <a:ea typeface="Verdana" panose="020B0604030504040204" pitchFamily="34" charset="0"/>
                <a:cs typeface="Calibri" panose="020F0502020204030204" pitchFamily="34" charset="0"/>
              </a:rPr>
              <a:t>cooperative play</a:t>
            </a:r>
          </a:p>
          <a:p>
            <a:pPr marL="457200" indent="-457200">
              <a:buFont typeface="Arial" panose="020B0604020202020204" pitchFamily="34" charset="0"/>
              <a:buChar char="•"/>
            </a:pPr>
            <a:r>
              <a:rPr lang="en-US" sz="2800" b="0" dirty="0">
                <a:solidFill>
                  <a:schemeClr val="tx2"/>
                </a:solidFill>
                <a:latin typeface="Verdana" panose="020B0604030504040204" pitchFamily="34" charset="0"/>
                <a:ea typeface="Verdana" panose="020B0604030504040204" pitchFamily="34" charset="0"/>
                <a:cs typeface="Calibri" panose="020F0502020204030204" pitchFamily="34" charset="0"/>
              </a:rPr>
              <a:t>Increases awareness and appreciation of the environment</a:t>
            </a:r>
            <a:br>
              <a:rPr lang="en-US" sz="2800" b="0" dirty="0">
                <a:solidFill>
                  <a:schemeClr val="tx2"/>
                </a:solidFill>
                <a:latin typeface="Verdana" panose="020B0604030504040204" pitchFamily="34" charset="0"/>
                <a:ea typeface="Verdana" panose="020B0604030504040204" pitchFamily="34" charset="0"/>
                <a:cs typeface="Calibri" panose="020F0502020204030204" pitchFamily="34" charset="0"/>
              </a:rPr>
            </a:br>
            <a:endParaRPr lang="en-US" sz="2800" dirty="0">
              <a:solidFill>
                <a:schemeClr val="tx2"/>
              </a:solidFill>
              <a:latin typeface="Verdana" panose="020B0604030504040204" pitchFamily="34" charset="0"/>
              <a:ea typeface="Verdana" panose="020B0604030504040204" pitchFamily="34" charset="0"/>
              <a:cs typeface="Calibri" panose="020F0502020204030204" pitchFamily="34" charset="0"/>
            </a:endParaRPr>
          </a:p>
        </p:txBody>
      </p:sp>
    </p:spTree>
    <p:extLst>
      <p:ext uri="{BB962C8B-B14F-4D97-AF65-F5344CB8AC3E}">
        <p14:creationId xmlns:p14="http://schemas.microsoft.com/office/powerpoint/2010/main" val="290289865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A360C9-136F-E3AB-524E-130CB30A9C17}"/>
              </a:ext>
            </a:extLst>
          </p:cNvPr>
          <p:cNvSpPr>
            <a:spLocks noGrp="1"/>
          </p:cNvSpPr>
          <p:nvPr>
            <p:ph type="title"/>
          </p:nvPr>
        </p:nvSpPr>
        <p:spPr/>
        <p:txBody>
          <a:bodyPr/>
          <a:lstStyle/>
          <a:p>
            <a:r>
              <a:rPr lang="en-US" dirty="0"/>
              <a:t>Objective 1:</a:t>
            </a:r>
            <a:br>
              <a:rPr lang="en-US" dirty="0"/>
            </a:br>
            <a:r>
              <a:rPr lang="en-US" dirty="0"/>
              <a:t>Understand how heat affects </a:t>
            </a:r>
            <a:br>
              <a:rPr lang="en-US" dirty="0"/>
            </a:br>
            <a:r>
              <a:rPr lang="en-US" dirty="0"/>
              <a:t>young children’s bodies</a:t>
            </a:r>
            <a:br>
              <a:rPr lang="en-US" dirty="0"/>
            </a:br>
            <a:br>
              <a:rPr lang="en-US" dirty="0"/>
            </a:br>
            <a:br>
              <a:rPr lang="en-US" sz="4400" dirty="0"/>
            </a:br>
            <a:endParaRPr lang="en-US" dirty="0"/>
          </a:p>
        </p:txBody>
      </p:sp>
    </p:spTree>
    <p:extLst>
      <p:ext uri="{BB962C8B-B14F-4D97-AF65-F5344CB8AC3E}">
        <p14:creationId xmlns:p14="http://schemas.microsoft.com/office/powerpoint/2010/main" val="524563938"/>
      </p:ext>
    </p:extLst>
  </p:cSld>
  <p:clrMapOvr>
    <a:masterClrMapping/>
  </p:clrMapOvr>
  <p:transition/>
</p:sld>
</file>

<file path=ppt/theme/theme1.xml><?xml version="1.0" encoding="utf-8"?>
<a:theme xmlns:a="http://schemas.openxmlformats.org/drawingml/2006/main" name="1_Office Theme">
  <a:themeElements>
    <a:clrScheme name="Custom 8">
      <a:dk1>
        <a:srgbClr val="309C8A"/>
      </a:dk1>
      <a:lt1>
        <a:srgbClr val="FEF3E0"/>
      </a:lt1>
      <a:dk2>
        <a:srgbClr val="004169"/>
      </a:dk2>
      <a:lt2>
        <a:srgbClr val="FEF3E0"/>
      </a:lt2>
      <a:accent1>
        <a:srgbClr val="309C8A"/>
      </a:accent1>
      <a:accent2>
        <a:srgbClr val="004169"/>
      </a:accent2>
      <a:accent3>
        <a:srgbClr val="6660A6"/>
      </a:accent3>
      <a:accent4>
        <a:srgbClr val="F05966"/>
      </a:accent4>
      <a:accent5>
        <a:srgbClr val="00ACBA"/>
      </a:accent5>
      <a:accent6>
        <a:srgbClr val="FAAD1D"/>
      </a:accent6>
      <a:hlink>
        <a:srgbClr val="6660A6"/>
      </a:hlink>
      <a:folHlink>
        <a:srgbClr val="6660A6"/>
      </a:folHlink>
    </a:clrScheme>
    <a:fontScheme name="Constantia-Franklin Gothic Book">
      <a:majorFont>
        <a:latin typeface="Constantia" panose="02030602050306030303"/>
        <a:ea typeface="Arial"/>
        <a:cs typeface="Arial"/>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B0503020102020204"/>
        <a:ea typeface="Arial"/>
        <a:cs typeface="Arial"/>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cro Template" id="{FAC62241-6176-4E9F-B36E-584A6411546C}" vid="{8894E723-861C-454A-AC3D-F69FB31D82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28e445f-53bd-4d7c-94e9-7ccc49acf3c2">
      <Terms xmlns="http://schemas.microsoft.com/office/infopath/2007/PartnerControls"/>
    </lcf76f155ced4ddcb4097134ff3c332f>
    <Date_x002f_Time xmlns="128e445f-53bd-4d7c-94e9-7ccc49acf3c2" xsi:nil="true"/>
    <TaxCatchAll xmlns="60dfdbe2-22b5-4261-a021-0a589e027dce" xsi:nil="true"/>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9B55C9C423ABA45BC650AB4FD6D5476" ma:contentTypeVersion="22" ma:contentTypeDescription="Create a new document." ma:contentTypeScope="" ma:versionID="30d1de74a3f6bcccaa2bd3ec33d7f56d">
  <xsd:schema xmlns:xsd="http://www.w3.org/2001/XMLSchema" xmlns:xs="http://www.w3.org/2001/XMLSchema" xmlns:p="http://schemas.microsoft.com/office/2006/metadata/properties" xmlns:ns1="http://schemas.microsoft.com/sharepoint/v3" xmlns:ns2="128e445f-53bd-4d7c-94e9-7ccc49acf3c2" xmlns:ns3="60dfdbe2-22b5-4261-a021-0a589e027dce" targetNamespace="http://schemas.microsoft.com/office/2006/metadata/properties" ma:root="true" ma:fieldsID="b62cbe75ccb062e2d7c4a79d5548e18a" ns1:_="" ns2:_="" ns3:_="">
    <xsd:import namespace="http://schemas.microsoft.com/sharepoint/v3"/>
    <xsd:import namespace="128e445f-53bd-4d7c-94e9-7ccc49acf3c2"/>
    <xsd:import namespace="60dfdbe2-22b5-4261-a021-0a589e027dc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LengthInSeconds"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Date_x002f_Time"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8e445f-53bd-4d7c-94e9-7ccc49acf3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Date_x002f_Time" ma:index="19" nillable="true" ma:displayName="Date/Time" ma:format="DateTime" ma:internalName="Date_x002f_Time">
      <xsd:simpleType>
        <xsd:restriction base="dms:DateTim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55dd6296-2b79-4843-a53e-d30c5b80f8c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dfdbe2-22b5-4261-a021-0a589e027dce"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25cb0454-a148-475c-934c-527469558b1b}" ma:internalName="TaxCatchAll" ma:showField="CatchAllData" ma:web="60dfdbe2-22b5-4261-a021-0a589e027d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791643-6762-4CE6-86E7-4979AB9E6164}">
  <ds:schemaRefs>
    <ds:schemaRef ds:uri="http://purl.org/dc/terms/"/>
    <ds:schemaRef ds:uri="http://purl.org/dc/elements/1.1/"/>
    <ds:schemaRef ds:uri="http://schemas.microsoft.com/office/infopath/2007/PartnerControls"/>
    <ds:schemaRef ds:uri="http://schemas.openxmlformats.org/package/2006/metadata/core-properties"/>
    <ds:schemaRef ds:uri="60dfdbe2-22b5-4261-a021-0a589e027dce"/>
    <ds:schemaRef ds:uri="http://schemas.microsoft.com/office/2006/documentManagement/types"/>
    <ds:schemaRef ds:uri="128e445f-53bd-4d7c-94e9-7ccc49acf3c2"/>
    <ds:schemaRef ds:uri="http://purl.org/dc/dcmitype/"/>
    <ds:schemaRef ds:uri="http://schemas.microsoft.com/sharepoint/v3"/>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41333654-3F04-433F-91B2-7575230262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28e445f-53bd-4d7c-94e9-7ccc49acf3c2"/>
    <ds:schemaRef ds:uri="60dfdbe2-22b5-4261-a021-0a589e027d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D2EAAD0-5E15-47CE-A89E-2460F563EA4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Micro Template</Template>
  <TotalTime>63507</TotalTime>
  <Words>7729</Words>
  <Application>Microsoft Office PowerPoint</Application>
  <PresentationFormat>Widescreen</PresentationFormat>
  <Paragraphs>540</Paragraphs>
  <Slides>35</Slides>
  <Notes>35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Monotype Sorts</vt:lpstr>
      <vt:lpstr>Symbol</vt:lpstr>
      <vt:lpstr>Times New Roman</vt:lpstr>
      <vt:lpstr>Verdana</vt:lpstr>
      <vt:lpstr>1_Office Theme</vt:lpstr>
      <vt:lpstr>PowerPoint Presentation</vt:lpstr>
      <vt:lpstr>Disclaimer</vt:lpstr>
      <vt:lpstr>Session Objectives </vt:lpstr>
      <vt:lpstr>PowerPoint Presentation</vt:lpstr>
      <vt:lpstr>Opening Activity: Hot Weather Fact or Fiction</vt:lpstr>
      <vt:lpstr>Review of PALS content</vt:lpstr>
      <vt:lpstr>PALS recap – Outdoor play best practices</vt:lpstr>
      <vt:lpstr>    </vt:lpstr>
      <vt:lpstr>Objective 1: Understand how heat affects  young children’s bodies   </vt:lpstr>
      <vt:lpstr>How does heat impact young children?</vt:lpstr>
      <vt:lpstr>Heat-related illness</vt:lpstr>
      <vt:lpstr>Understanding Risk</vt:lpstr>
      <vt:lpstr>Child Care Licensing &amp; Heat example Tennessee Licensure Chapter 1240-04-01 November 2025 </vt:lpstr>
      <vt:lpstr>Child Care Licensing &amp; Heat example Tennessee Licensure Chapter 1240-04-01 November 2025 </vt:lpstr>
      <vt:lpstr>Other Environmental Risks</vt:lpstr>
      <vt:lpstr>Other Environmental Risks cont.</vt:lpstr>
      <vt:lpstr>Deciding When Outdoor Play is Safe</vt:lpstr>
      <vt:lpstr>Objective 2:                                                                    Recognize strategies to reduce the impact of heat during outdoor play. </vt:lpstr>
      <vt:lpstr>Key Strategies </vt:lpstr>
      <vt:lpstr>Adapting Schedules &amp; Routines</vt:lpstr>
      <vt:lpstr>Sun Protection</vt:lpstr>
      <vt:lpstr>Water</vt:lpstr>
      <vt:lpstr>Policies &amp; Family Engagement</vt:lpstr>
      <vt:lpstr>Hot Weather Policy Statement example</vt:lpstr>
      <vt:lpstr>Brain Boost</vt:lpstr>
      <vt:lpstr>Objective 3 Identify two activities to do with young children during hot weather. </vt:lpstr>
      <vt:lpstr>Slower &amp; Shorter Activities</vt:lpstr>
      <vt:lpstr>Water Play</vt:lpstr>
      <vt:lpstr>Objective 4: Explore how to adjust ECE schedules to keep outdoor play safe in hot weather.     </vt:lpstr>
      <vt:lpstr>Daily Schedule Activity</vt:lpstr>
      <vt:lpstr>Summary Activity: Lightning Round</vt:lpstr>
      <vt:lpstr>Key Takeaways</vt:lpstr>
      <vt:lpstr>Question and Comments</vt:lpstr>
      <vt:lpstr>PowerPoint Presentation</vt:lpstr>
      <vt:lpstr>References &amp; Resources</vt:lpstr>
    </vt:vector>
  </TitlesOfParts>
  <Company>Nemours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 and fun outdoor cold weather play</dc:title>
  <dc:creator>Duchette, Rebekah</dc:creator>
  <cp:lastModifiedBy>Press, Hannah</cp:lastModifiedBy>
  <cp:revision>2</cp:revision>
  <cp:lastPrinted>2026-03-19T15:02:36Z</cp:lastPrinted>
  <dcterms:created xsi:type="dcterms:W3CDTF">2023-12-05T17:33:07Z</dcterms:created>
  <dcterms:modified xsi:type="dcterms:W3CDTF">2026-06-26T18:15:22Z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0x01010019B55C9C423ABA45BC650AB4FD6D5476</vt:lpwstr>
  </property>
  <property fmtid="{D5CDD505-2E9C-101B-9397-08002B2CF9AE}" pid="3" name="MediaServiceImageTags">
    <vt:lpwstr/>
  </property>
</Properties>
</file>