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notesMasterIdLst>
    <p:notesMasterId r:id="rId45"/>
  </p:notesMasterIdLst>
  <p:sldIdLst>
    <p:sldId id="366" r:id="rId5"/>
    <p:sldId id="368" r:id="rId6"/>
    <p:sldId id="257" r:id="rId7"/>
    <p:sldId id="373" r:id="rId8"/>
    <p:sldId id="347" r:id="rId9"/>
    <p:sldId id="317" r:id="rId10"/>
    <p:sldId id="318" r:id="rId11"/>
    <p:sldId id="333" r:id="rId12"/>
    <p:sldId id="369" r:id="rId13"/>
    <p:sldId id="320" r:id="rId14"/>
    <p:sldId id="359" r:id="rId15"/>
    <p:sldId id="323" r:id="rId16"/>
    <p:sldId id="322" r:id="rId17"/>
    <p:sldId id="370" r:id="rId18"/>
    <p:sldId id="325" r:id="rId19"/>
    <p:sldId id="338" r:id="rId20"/>
    <p:sldId id="371" r:id="rId21"/>
    <p:sldId id="372" r:id="rId22"/>
    <p:sldId id="378" r:id="rId23"/>
    <p:sldId id="334" r:id="rId24"/>
    <p:sldId id="381" r:id="rId25"/>
    <p:sldId id="374" r:id="rId26"/>
    <p:sldId id="328" r:id="rId27"/>
    <p:sldId id="343" r:id="rId28"/>
    <p:sldId id="335" r:id="rId29"/>
    <p:sldId id="324" r:id="rId30"/>
    <p:sldId id="336" r:id="rId31"/>
    <p:sldId id="332" r:id="rId32"/>
    <p:sldId id="357" r:id="rId33"/>
    <p:sldId id="376" r:id="rId34"/>
    <p:sldId id="380" r:id="rId35"/>
    <p:sldId id="363" r:id="rId36"/>
    <p:sldId id="337" r:id="rId37"/>
    <p:sldId id="382" r:id="rId38"/>
    <p:sldId id="377" r:id="rId39"/>
    <p:sldId id="346" r:id="rId40"/>
    <p:sldId id="364" r:id="rId41"/>
    <p:sldId id="330" r:id="rId42"/>
    <p:sldId id="355" r:id="rId43"/>
    <p:sldId id="38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CE536-CF07-F113-1263-5DB9053A44BF}" name="Duchette, Rebekah" initials="DR" userId="S::rd0057@nemours.org::165f8d16-cdf4-4bcd-aefd-1ad807eec2c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FE0B5"/>
    <a:srgbClr val="FFFFFF"/>
    <a:srgbClr val="309C8A"/>
    <a:srgbClr val="A6A6A6"/>
    <a:srgbClr val="DDDDDD"/>
    <a:srgbClr val="A5A5A5"/>
    <a:srgbClr val="00426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8923F4-F1DC-4C80-B2C6-BD7EC9A399D8}" v="2" dt="2026-08-06T19:53:31.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147" autoAdjust="0"/>
  </p:normalViewPr>
  <p:slideViewPr>
    <p:cSldViewPr snapToGrid="0">
      <p:cViewPr varScale="1">
        <p:scale>
          <a:sx n="42" d="100"/>
          <a:sy n="42" d="100"/>
        </p:scale>
        <p:origin x="1794"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Trevor" userId="c7e0a812-03f7-4b39-850b-3801fa74a7ef" providerId="ADAL" clId="{E8701657-9EF1-43DD-AF73-6584874CA066}"/>
    <pc:docChg chg="modSld">
      <pc:chgData name="Lee, Trevor" userId="c7e0a812-03f7-4b39-850b-3801fa74a7ef" providerId="ADAL" clId="{E8701657-9EF1-43DD-AF73-6584874CA066}" dt="2026-08-06T19:51:30.337" v="7" actId="1035"/>
      <pc:docMkLst>
        <pc:docMk/>
      </pc:docMkLst>
      <pc:sldChg chg="modSp mod">
        <pc:chgData name="Lee, Trevor" userId="c7e0a812-03f7-4b39-850b-3801fa74a7ef" providerId="ADAL" clId="{E8701657-9EF1-43DD-AF73-6584874CA066}" dt="2026-08-06T19:51:30.337" v="7" actId="1035"/>
        <pc:sldMkLst>
          <pc:docMk/>
          <pc:sldMk cId="4053137885" sldId="377"/>
        </pc:sldMkLst>
        <pc:graphicFrameChg chg="mod">
          <ac:chgData name="Lee, Trevor" userId="c7e0a812-03f7-4b39-850b-3801fa74a7ef" providerId="ADAL" clId="{E8701657-9EF1-43DD-AF73-6584874CA066}" dt="2026-08-06T19:51:30.337" v="7" actId="1035"/>
          <ac:graphicFrameMkLst>
            <pc:docMk/>
            <pc:sldMk cId="4053137885" sldId="377"/>
            <ac:graphicFrameMk id="16" creationId="{D77AAF31-E754-F480-FF00-522FD08AD6A3}"/>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0F1C8C-5917-4B85-913F-3382F0AF46B6}" type="doc">
      <dgm:prSet loTypeId="urn:microsoft.com/office/officeart/2005/8/layout/cycle3" loCatId="cycle" qsTypeId="urn:microsoft.com/office/officeart/2005/8/quickstyle/simple1" qsCatId="simple" csTypeId="urn:microsoft.com/office/officeart/2005/8/colors/accent2_2" csCatId="accent2" phldr="1"/>
      <dgm:spPr/>
      <dgm:t>
        <a:bodyPr/>
        <a:lstStyle/>
        <a:p>
          <a:endParaRPr lang="en-US"/>
        </a:p>
      </dgm:t>
    </dgm:pt>
    <dgm:pt modelId="{EE99CBB5-9077-472D-B928-2C19B78202EB}">
      <dgm:prSet phldrT="[Text]"/>
      <dgm:spPr/>
      <dgm:t>
        <a:bodyPr/>
        <a:lstStyle/>
        <a:p>
          <a:r>
            <a:rPr lang="en-US" dirty="0">
              <a:solidFill>
                <a:srgbClr val="FFFFFF"/>
              </a:solidFill>
              <a:latin typeface="Verdana" panose="020B0604030504040204" pitchFamily="34" charset="0"/>
              <a:ea typeface="Verdana" panose="020B0604030504040204" pitchFamily="34" charset="0"/>
            </a:rPr>
            <a:t>1</a:t>
          </a:r>
        </a:p>
        <a:p>
          <a:r>
            <a:rPr lang="en-US" dirty="0">
              <a:solidFill>
                <a:srgbClr val="FFFFFF"/>
              </a:solidFill>
              <a:latin typeface="Verdana" panose="020B0604030504040204" pitchFamily="34" charset="0"/>
              <a:ea typeface="Verdana" panose="020B0604030504040204" pitchFamily="34" charset="0"/>
            </a:rPr>
            <a:t>Misunderstandings about cold weather</a:t>
          </a:r>
        </a:p>
      </dgm:t>
    </dgm:pt>
    <dgm:pt modelId="{00C51C02-E074-41B9-832F-EB6BEFEA4A20}" type="parTrans" cxnId="{FDE3EF33-A65C-4E51-89DC-0F8C51A0C99D}">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B882F1D6-DC82-4C72-A9D8-E8CD4D1EC260}" type="sibTrans" cxnId="{FDE3EF33-A65C-4E51-89DC-0F8C51A0C99D}">
      <dgm:prSet/>
      <dgm:spPr>
        <a:solidFill>
          <a:srgbClr val="309C8A"/>
        </a:solidFill>
      </dgm:spPr>
      <dgm:t>
        <a:bodyPr/>
        <a:lstStyle/>
        <a:p>
          <a:endParaRPr lang="en-US">
            <a:solidFill>
              <a:srgbClr val="FFFFFF"/>
            </a:solidFill>
            <a:latin typeface="Verdana" panose="020B0604030504040204" pitchFamily="34" charset="0"/>
            <a:ea typeface="Verdana" panose="020B0604030504040204" pitchFamily="34" charset="0"/>
          </a:endParaRPr>
        </a:p>
      </dgm:t>
    </dgm:pt>
    <dgm:pt modelId="{2EF22712-C3A7-4F08-9CCE-C769251D66A2}">
      <dgm:prSet phldrT="[Text]"/>
      <dgm:spPr/>
      <dgm:t>
        <a:bodyPr/>
        <a:lstStyle/>
        <a:p>
          <a:r>
            <a:rPr lang="en-US">
              <a:solidFill>
                <a:srgbClr val="FFFFFF"/>
              </a:solidFill>
              <a:latin typeface="Verdana" panose="020B0604030504040204" pitchFamily="34" charset="0"/>
              <a:ea typeface="Verdana" panose="020B0604030504040204" pitchFamily="34" charset="0"/>
            </a:rPr>
            <a:t>3</a:t>
          </a:r>
        </a:p>
        <a:p>
          <a:r>
            <a:rPr lang="en-US">
              <a:solidFill>
                <a:srgbClr val="FFFFFF"/>
              </a:solidFill>
              <a:latin typeface="Verdana" panose="020B0604030504040204" pitchFamily="34" charset="0"/>
              <a:ea typeface="Verdana" panose="020B0604030504040204" pitchFamily="34" charset="0"/>
            </a:rPr>
            <a:t>Time to Dress for Outdoor Play</a:t>
          </a:r>
        </a:p>
      </dgm:t>
    </dgm:pt>
    <dgm:pt modelId="{18CE7D8D-408E-43BD-8C52-35F4970CF14E}" type="parTrans" cxnId="{D739C388-E8F0-4363-B828-732BE9B345AC}">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CBC092D5-239F-4571-B164-6A8EE2C5AF3F}" type="sibTrans" cxnId="{D739C388-E8F0-4363-B828-732BE9B345AC}">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820A3640-F34A-4DA6-9880-718AF052B9FB}">
      <dgm:prSet phldrT="[Text]"/>
      <dgm:spPr/>
      <dgm:t>
        <a:bodyPr/>
        <a:lstStyle/>
        <a:p>
          <a:r>
            <a:rPr lang="en-US">
              <a:solidFill>
                <a:srgbClr val="FFFFFF"/>
              </a:solidFill>
              <a:latin typeface="Verdana" panose="020B0604030504040204" pitchFamily="34" charset="0"/>
              <a:ea typeface="Verdana" panose="020B0604030504040204" pitchFamily="34" charset="0"/>
            </a:rPr>
            <a:t>4</a:t>
          </a:r>
        </a:p>
        <a:p>
          <a:r>
            <a:rPr lang="en-US">
              <a:solidFill>
                <a:srgbClr val="FFFFFF"/>
              </a:solidFill>
              <a:latin typeface="Verdana" panose="020B0604030504040204" pitchFamily="34" charset="0"/>
              <a:ea typeface="Verdana" panose="020B0604030504040204" pitchFamily="34" charset="0"/>
            </a:rPr>
            <a:t>Family Resistance</a:t>
          </a:r>
        </a:p>
      </dgm:t>
    </dgm:pt>
    <dgm:pt modelId="{98451FD4-E184-46BA-BC0C-7247F93E5C7C}" type="parTrans" cxnId="{1BBB300E-2C7D-4D05-9F6D-8FBD10481B55}">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29E30A35-C52D-4B21-9335-F8F07B00801C}" type="sibTrans" cxnId="{1BBB300E-2C7D-4D05-9F6D-8FBD10481B55}">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97AD5BFE-7F56-4D05-93EC-2F15F9790532}">
      <dgm:prSet phldrT="[Text]"/>
      <dgm:spPr/>
      <dgm:t>
        <a:bodyPr/>
        <a:lstStyle/>
        <a:p>
          <a:r>
            <a:rPr lang="en-US">
              <a:solidFill>
                <a:srgbClr val="FFFFFF"/>
              </a:solidFill>
              <a:latin typeface="Verdana" panose="020B0604030504040204" pitchFamily="34" charset="0"/>
              <a:ea typeface="Verdana" panose="020B0604030504040204" pitchFamily="34" charset="0"/>
            </a:rPr>
            <a:t>5</a:t>
          </a:r>
        </a:p>
        <a:p>
          <a:r>
            <a:rPr lang="en-US">
              <a:solidFill>
                <a:srgbClr val="FFFFFF"/>
              </a:solidFill>
              <a:latin typeface="Verdana" panose="020B0604030504040204" pitchFamily="34" charset="0"/>
              <a:ea typeface="Verdana" panose="020B0604030504040204" pitchFamily="34" charset="0"/>
            </a:rPr>
            <a:t>Provider Resistance</a:t>
          </a:r>
        </a:p>
      </dgm:t>
    </dgm:pt>
    <dgm:pt modelId="{AFD6C909-0B5A-43D3-A537-7C9B03764787}" type="parTrans" cxnId="{9BB63146-47D8-48A5-BDD0-621F0C2FB4E7}">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E2C7A9FF-979D-40BD-93ED-61D71DF97FBA}" type="sibTrans" cxnId="{9BB63146-47D8-48A5-BDD0-621F0C2FB4E7}">
      <dgm:prSet/>
      <dgm:spPr/>
      <dgm:t>
        <a:bodyPr/>
        <a:lstStyle/>
        <a:p>
          <a:endParaRPr lang="en-US">
            <a:solidFill>
              <a:srgbClr val="FFFFFF"/>
            </a:solidFill>
            <a:latin typeface="Verdana" panose="020B0604030504040204" pitchFamily="34" charset="0"/>
            <a:ea typeface="Verdana" panose="020B0604030504040204" pitchFamily="34" charset="0"/>
          </a:endParaRPr>
        </a:p>
      </dgm:t>
    </dgm:pt>
    <dgm:pt modelId="{F7F26F69-D5BF-4566-AE61-8F2255B2FC87}">
      <dgm:prSet/>
      <dgm:spPr/>
      <dgm:t>
        <a:bodyPr/>
        <a:lstStyle/>
        <a:p>
          <a:r>
            <a:rPr lang="en-US">
              <a:solidFill>
                <a:srgbClr val="FFFFFF"/>
              </a:solidFill>
              <a:latin typeface="Verdana" panose="020B0604030504040204" pitchFamily="34" charset="0"/>
              <a:ea typeface="Verdana" panose="020B0604030504040204" pitchFamily="34" charset="0"/>
            </a:rPr>
            <a:t>2</a:t>
          </a:r>
        </a:p>
        <a:p>
          <a:r>
            <a:rPr lang="en-US">
              <a:solidFill>
                <a:srgbClr val="FFFFFF"/>
              </a:solidFill>
              <a:latin typeface="Verdana" panose="020B0604030504040204" pitchFamily="34" charset="0"/>
              <a:ea typeface="Verdana" panose="020B0604030504040204" pitchFamily="34" charset="0"/>
            </a:rPr>
            <a:t>Access to cold weather clothing</a:t>
          </a:r>
        </a:p>
      </dgm:t>
    </dgm:pt>
    <dgm:pt modelId="{D71FD978-9214-49AC-BD92-D9E228DC3B36}" type="parTrans" cxnId="{031083B3-3AF5-49D3-89B5-5178FB091290}">
      <dgm:prSet/>
      <dgm:spPr/>
      <dgm:t>
        <a:bodyPr/>
        <a:lstStyle/>
        <a:p>
          <a:endParaRPr lang="en-US">
            <a:latin typeface="Verdana" panose="020B0604030504040204" pitchFamily="34" charset="0"/>
            <a:ea typeface="Verdana" panose="020B0604030504040204" pitchFamily="34" charset="0"/>
          </a:endParaRPr>
        </a:p>
      </dgm:t>
    </dgm:pt>
    <dgm:pt modelId="{9FA4B15F-C5D2-4099-B8F5-29177B02D306}" type="sibTrans" cxnId="{031083B3-3AF5-49D3-89B5-5178FB091290}">
      <dgm:prSet/>
      <dgm:spPr/>
      <dgm:t>
        <a:bodyPr/>
        <a:lstStyle/>
        <a:p>
          <a:endParaRPr lang="en-US">
            <a:latin typeface="Verdana" panose="020B0604030504040204" pitchFamily="34" charset="0"/>
            <a:ea typeface="Verdana" panose="020B0604030504040204" pitchFamily="34" charset="0"/>
          </a:endParaRPr>
        </a:p>
      </dgm:t>
    </dgm:pt>
    <dgm:pt modelId="{2C8B53C6-3D06-4AFE-8A70-081DCAC46E41}" type="pres">
      <dgm:prSet presAssocID="{030F1C8C-5917-4B85-913F-3382F0AF46B6}" presName="Name0" presStyleCnt="0">
        <dgm:presLayoutVars>
          <dgm:dir/>
          <dgm:resizeHandles val="exact"/>
        </dgm:presLayoutVars>
      </dgm:prSet>
      <dgm:spPr/>
    </dgm:pt>
    <dgm:pt modelId="{B2F77037-F28E-4998-9453-49F348DC2C28}" type="pres">
      <dgm:prSet presAssocID="{030F1C8C-5917-4B85-913F-3382F0AF46B6}" presName="cycle" presStyleCnt="0"/>
      <dgm:spPr/>
    </dgm:pt>
    <dgm:pt modelId="{B730AB92-6A77-41D9-B690-DE764A8D9D81}" type="pres">
      <dgm:prSet presAssocID="{EE99CBB5-9077-472D-B928-2C19B78202EB}" presName="nodeFirstNode" presStyleLbl="node1" presStyleIdx="0" presStyleCnt="5">
        <dgm:presLayoutVars>
          <dgm:bulletEnabled val="1"/>
        </dgm:presLayoutVars>
      </dgm:prSet>
      <dgm:spPr/>
    </dgm:pt>
    <dgm:pt modelId="{850084B4-67A9-4739-9262-ABFFCBE1C627}" type="pres">
      <dgm:prSet presAssocID="{B882F1D6-DC82-4C72-A9D8-E8CD4D1EC260}" presName="sibTransFirstNode" presStyleLbl="bgShp" presStyleIdx="0" presStyleCnt="1"/>
      <dgm:spPr/>
    </dgm:pt>
    <dgm:pt modelId="{19AE1859-7C00-48E3-9EFA-B7D79CA52E2F}" type="pres">
      <dgm:prSet presAssocID="{F7F26F69-D5BF-4566-AE61-8F2255B2FC87}" presName="nodeFollowingNodes" presStyleLbl="node1" presStyleIdx="1" presStyleCnt="5">
        <dgm:presLayoutVars>
          <dgm:bulletEnabled val="1"/>
        </dgm:presLayoutVars>
      </dgm:prSet>
      <dgm:spPr/>
    </dgm:pt>
    <dgm:pt modelId="{C0F57EFC-FCB0-4AEE-BE13-BD343B62BB79}" type="pres">
      <dgm:prSet presAssocID="{2EF22712-C3A7-4F08-9CCE-C769251D66A2}" presName="nodeFollowingNodes" presStyleLbl="node1" presStyleIdx="2" presStyleCnt="5">
        <dgm:presLayoutVars>
          <dgm:bulletEnabled val="1"/>
        </dgm:presLayoutVars>
      </dgm:prSet>
      <dgm:spPr/>
    </dgm:pt>
    <dgm:pt modelId="{63F8CD52-92D9-4844-A625-D2A1E860C494}" type="pres">
      <dgm:prSet presAssocID="{820A3640-F34A-4DA6-9880-718AF052B9FB}" presName="nodeFollowingNodes" presStyleLbl="node1" presStyleIdx="3" presStyleCnt="5">
        <dgm:presLayoutVars>
          <dgm:bulletEnabled val="1"/>
        </dgm:presLayoutVars>
      </dgm:prSet>
      <dgm:spPr/>
    </dgm:pt>
    <dgm:pt modelId="{E17E4493-B1E0-45E1-A474-6482379355B3}" type="pres">
      <dgm:prSet presAssocID="{97AD5BFE-7F56-4D05-93EC-2F15F9790532}" presName="nodeFollowingNodes" presStyleLbl="node1" presStyleIdx="4" presStyleCnt="5" custRadScaleRad="101708" custRadScaleInc="-111">
        <dgm:presLayoutVars>
          <dgm:bulletEnabled val="1"/>
        </dgm:presLayoutVars>
      </dgm:prSet>
      <dgm:spPr/>
    </dgm:pt>
  </dgm:ptLst>
  <dgm:cxnLst>
    <dgm:cxn modelId="{1BBB300E-2C7D-4D05-9F6D-8FBD10481B55}" srcId="{030F1C8C-5917-4B85-913F-3382F0AF46B6}" destId="{820A3640-F34A-4DA6-9880-718AF052B9FB}" srcOrd="3" destOrd="0" parTransId="{98451FD4-E184-46BA-BC0C-7247F93E5C7C}" sibTransId="{29E30A35-C52D-4B21-9335-F8F07B00801C}"/>
    <dgm:cxn modelId="{271E4A23-1C0E-4D76-BF3C-08E2E4F73609}" type="presOf" srcId="{97AD5BFE-7F56-4D05-93EC-2F15F9790532}" destId="{E17E4493-B1E0-45E1-A474-6482379355B3}" srcOrd="0" destOrd="0" presId="urn:microsoft.com/office/officeart/2005/8/layout/cycle3"/>
    <dgm:cxn modelId="{A534242B-E791-4366-9153-6C9FA70A730F}" type="presOf" srcId="{EE99CBB5-9077-472D-B928-2C19B78202EB}" destId="{B730AB92-6A77-41D9-B690-DE764A8D9D81}" srcOrd="0" destOrd="0" presId="urn:microsoft.com/office/officeart/2005/8/layout/cycle3"/>
    <dgm:cxn modelId="{FDE3EF33-A65C-4E51-89DC-0F8C51A0C99D}" srcId="{030F1C8C-5917-4B85-913F-3382F0AF46B6}" destId="{EE99CBB5-9077-472D-B928-2C19B78202EB}" srcOrd="0" destOrd="0" parTransId="{00C51C02-E074-41B9-832F-EB6BEFEA4A20}" sibTransId="{B882F1D6-DC82-4C72-A9D8-E8CD4D1EC260}"/>
    <dgm:cxn modelId="{56D2D73B-01F0-4D26-86B5-2F1F21DF713A}" type="presOf" srcId="{030F1C8C-5917-4B85-913F-3382F0AF46B6}" destId="{2C8B53C6-3D06-4AFE-8A70-081DCAC46E41}" srcOrd="0" destOrd="0" presId="urn:microsoft.com/office/officeart/2005/8/layout/cycle3"/>
    <dgm:cxn modelId="{F5C6D33F-6994-4D70-9967-965E4C48C45C}" type="presOf" srcId="{F7F26F69-D5BF-4566-AE61-8F2255B2FC87}" destId="{19AE1859-7C00-48E3-9EFA-B7D79CA52E2F}" srcOrd="0" destOrd="0" presId="urn:microsoft.com/office/officeart/2005/8/layout/cycle3"/>
    <dgm:cxn modelId="{92859244-2539-4E2E-88BB-875092D438F8}" type="presOf" srcId="{2EF22712-C3A7-4F08-9CCE-C769251D66A2}" destId="{C0F57EFC-FCB0-4AEE-BE13-BD343B62BB79}" srcOrd="0" destOrd="0" presId="urn:microsoft.com/office/officeart/2005/8/layout/cycle3"/>
    <dgm:cxn modelId="{9BB63146-47D8-48A5-BDD0-621F0C2FB4E7}" srcId="{030F1C8C-5917-4B85-913F-3382F0AF46B6}" destId="{97AD5BFE-7F56-4D05-93EC-2F15F9790532}" srcOrd="4" destOrd="0" parTransId="{AFD6C909-0B5A-43D3-A537-7C9B03764787}" sibTransId="{E2C7A9FF-979D-40BD-93ED-61D71DF97FBA}"/>
    <dgm:cxn modelId="{0C3B2947-28D7-4A08-86A6-629218325368}" type="presOf" srcId="{820A3640-F34A-4DA6-9880-718AF052B9FB}" destId="{63F8CD52-92D9-4844-A625-D2A1E860C494}" srcOrd="0" destOrd="0" presId="urn:microsoft.com/office/officeart/2005/8/layout/cycle3"/>
    <dgm:cxn modelId="{D739C388-E8F0-4363-B828-732BE9B345AC}" srcId="{030F1C8C-5917-4B85-913F-3382F0AF46B6}" destId="{2EF22712-C3A7-4F08-9CCE-C769251D66A2}" srcOrd="2" destOrd="0" parTransId="{18CE7D8D-408E-43BD-8C52-35F4970CF14E}" sibTransId="{CBC092D5-239F-4571-B164-6A8EE2C5AF3F}"/>
    <dgm:cxn modelId="{031083B3-3AF5-49D3-89B5-5178FB091290}" srcId="{030F1C8C-5917-4B85-913F-3382F0AF46B6}" destId="{F7F26F69-D5BF-4566-AE61-8F2255B2FC87}" srcOrd="1" destOrd="0" parTransId="{D71FD978-9214-49AC-BD92-D9E228DC3B36}" sibTransId="{9FA4B15F-C5D2-4099-B8F5-29177B02D306}"/>
    <dgm:cxn modelId="{087031F5-E72F-4882-B368-DC0F9812478B}" type="presOf" srcId="{B882F1D6-DC82-4C72-A9D8-E8CD4D1EC260}" destId="{850084B4-67A9-4739-9262-ABFFCBE1C627}" srcOrd="0" destOrd="0" presId="urn:microsoft.com/office/officeart/2005/8/layout/cycle3"/>
    <dgm:cxn modelId="{A70E6349-FF6B-4B10-AA55-9C152D25E544}" type="presParOf" srcId="{2C8B53C6-3D06-4AFE-8A70-081DCAC46E41}" destId="{B2F77037-F28E-4998-9453-49F348DC2C28}" srcOrd="0" destOrd="0" presId="urn:microsoft.com/office/officeart/2005/8/layout/cycle3"/>
    <dgm:cxn modelId="{CCCDFF2A-16FC-431A-9055-2764093BF655}" type="presParOf" srcId="{B2F77037-F28E-4998-9453-49F348DC2C28}" destId="{B730AB92-6A77-41D9-B690-DE764A8D9D81}" srcOrd="0" destOrd="0" presId="urn:microsoft.com/office/officeart/2005/8/layout/cycle3"/>
    <dgm:cxn modelId="{98474B51-1E7F-4858-BDA5-9C38FAF09F78}" type="presParOf" srcId="{B2F77037-F28E-4998-9453-49F348DC2C28}" destId="{850084B4-67A9-4739-9262-ABFFCBE1C627}" srcOrd="1" destOrd="0" presId="urn:microsoft.com/office/officeart/2005/8/layout/cycle3"/>
    <dgm:cxn modelId="{68722714-5B49-4E20-A197-C36AACFAC3FC}" type="presParOf" srcId="{B2F77037-F28E-4998-9453-49F348DC2C28}" destId="{19AE1859-7C00-48E3-9EFA-B7D79CA52E2F}" srcOrd="2" destOrd="0" presId="urn:microsoft.com/office/officeart/2005/8/layout/cycle3"/>
    <dgm:cxn modelId="{BDB12D46-FFD2-4704-A5A6-B2D3534241B9}" type="presParOf" srcId="{B2F77037-F28E-4998-9453-49F348DC2C28}" destId="{C0F57EFC-FCB0-4AEE-BE13-BD343B62BB79}" srcOrd="3" destOrd="0" presId="urn:microsoft.com/office/officeart/2005/8/layout/cycle3"/>
    <dgm:cxn modelId="{3D0E0587-5AC0-4FB2-8A1E-A33C459640E2}" type="presParOf" srcId="{B2F77037-F28E-4998-9453-49F348DC2C28}" destId="{63F8CD52-92D9-4844-A625-D2A1E860C494}" srcOrd="4" destOrd="0" presId="urn:microsoft.com/office/officeart/2005/8/layout/cycle3"/>
    <dgm:cxn modelId="{CFBB9C5B-6F90-4B6A-8A10-6A351457A5D1}" type="presParOf" srcId="{B2F77037-F28E-4998-9453-49F348DC2C28}" destId="{E17E4493-B1E0-45E1-A474-6482379355B3}"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0084B4-67A9-4739-9262-ABFFCBE1C627}">
      <dsp:nvSpPr>
        <dsp:cNvPr id="0" name=""/>
        <dsp:cNvSpPr/>
      </dsp:nvSpPr>
      <dsp:spPr>
        <a:xfrm>
          <a:off x="1374164" y="-32039"/>
          <a:ext cx="5379671" cy="5379671"/>
        </a:xfrm>
        <a:prstGeom prst="circularArrow">
          <a:avLst>
            <a:gd name="adj1" fmla="val 5544"/>
            <a:gd name="adj2" fmla="val 330680"/>
            <a:gd name="adj3" fmla="val 13767645"/>
            <a:gd name="adj4" fmla="val 17391005"/>
            <a:gd name="adj5" fmla="val 5757"/>
          </a:avLst>
        </a:prstGeom>
        <a:solidFill>
          <a:srgbClr val="309C8A"/>
        </a:solidFill>
        <a:ln>
          <a:noFill/>
        </a:ln>
        <a:effectLst/>
      </dsp:spPr>
      <dsp:style>
        <a:lnRef idx="0">
          <a:scrgbClr r="0" g="0" b="0"/>
        </a:lnRef>
        <a:fillRef idx="1">
          <a:scrgbClr r="0" g="0" b="0"/>
        </a:fillRef>
        <a:effectRef idx="0">
          <a:scrgbClr r="0" g="0" b="0"/>
        </a:effectRef>
        <a:fontRef idx="minor"/>
      </dsp:style>
    </dsp:sp>
    <dsp:sp modelId="{B730AB92-6A77-41D9-B690-DE764A8D9D81}">
      <dsp:nvSpPr>
        <dsp:cNvPr id="0" name=""/>
        <dsp:cNvSpPr/>
      </dsp:nvSpPr>
      <dsp:spPr>
        <a:xfrm>
          <a:off x="2799953" y="2274"/>
          <a:ext cx="2528093" cy="1264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Verdana" panose="020B0604030504040204" pitchFamily="34" charset="0"/>
              <a:ea typeface="Verdana" panose="020B0604030504040204" pitchFamily="34" charset="0"/>
            </a:rPr>
            <a:t>1</a:t>
          </a:r>
        </a:p>
        <a:p>
          <a:pPr marL="0" lvl="0" indent="0" algn="ctr" defTabSz="800100">
            <a:lnSpc>
              <a:spcPct val="90000"/>
            </a:lnSpc>
            <a:spcBef>
              <a:spcPct val="0"/>
            </a:spcBef>
            <a:spcAft>
              <a:spcPct val="35000"/>
            </a:spcAft>
            <a:buNone/>
          </a:pPr>
          <a:r>
            <a:rPr lang="en-US" sz="1800" kern="1200" dirty="0">
              <a:solidFill>
                <a:srgbClr val="FFFFFF"/>
              </a:solidFill>
              <a:latin typeface="Verdana" panose="020B0604030504040204" pitchFamily="34" charset="0"/>
              <a:ea typeface="Verdana" panose="020B0604030504040204" pitchFamily="34" charset="0"/>
            </a:rPr>
            <a:t>Misunderstandings about cold weather</a:t>
          </a:r>
        </a:p>
      </dsp:txBody>
      <dsp:txXfrm>
        <a:off x="2861659" y="63980"/>
        <a:ext cx="2404681" cy="1140634"/>
      </dsp:txXfrm>
    </dsp:sp>
    <dsp:sp modelId="{19AE1859-7C00-48E3-9EFA-B7D79CA52E2F}">
      <dsp:nvSpPr>
        <dsp:cNvPr id="0" name=""/>
        <dsp:cNvSpPr/>
      </dsp:nvSpPr>
      <dsp:spPr>
        <a:xfrm>
          <a:off x="4981774" y="1587460"/>
          <a:ext cx="2528093" cy="1264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2</a:t>
          </a:r>
        </a:p>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Access to cold weather clothing</a:t>
          </a:r>
        </a:p>
      </dsp:txBody>
      <dsp:txXfrm>
        <a:off x="5043480" y="1649166"/>
        <a:ext cx="2404681" cy="1140634"/>
      </dsp:txXfrm>
    </dsp:sp>
    <dsp:sp modelId="{C0F57EFC-FCB0-4AEE-BE13-BD343B62BB79}">
      <dsp:nvSpPr>
        <dsp:cNvPr id="0" name=""/>
        <dsp:cNvSpPr/>
      </dsp:nvSpPr>
      <dsp:spPr>
        <a:xfrm>
          <a:off x="4148393" y="4152345"/>
          <a:ext cx="2528093" cy="1264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3</a:t>
          </a:r>
        </a:p>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Time to Dress for Outdoor Play</a:t>
          </a:r>
        </a:p>
      </dsp:txBody>
      <dsp:txXfrm>
        <a:off x="4210099" y="4214051"/>
        <a:ext cx="2404681" cy="1140634"/>
      </dsp:txXfrm>
    </dsp:sp>
    <dsp:sp modelId="{63F8CD52-92D9-4844-A625-D2A1E860C494}">
      <dsp:nvSpPr>
        <dsp:cNvPr id="0" name=""/>
        <dsp:cNvSpPr/>
      </dsp:nvSpPr>
      <dsp:spPr>
        <a:xfrm>
          <a:off x="1451513" y="4152345"/>
          <a:ext cx="2528093" cy="1264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4</a:t>
          </a:r>
        </a:p>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Family Resistance</a:t>
          </a:r>
        </a:p>
      </dsp:txBody>
      <dsp:txXfrm>
        <a:off x="1513219" y="4214051"/>
        <a:ext cx="2404681" cy="1140634"/>
      </dsp:txXfrm>
    </dsp:sp>
    <dsp:sp modelId="{E17E4493-B1E0-45E1-A474-6482379355B3}">
      <dsp:nvSpPr>
        <dsp:cNvPr id="0" name=""/>
        <dsp:cNvSpPr/>
      </dsp:nvSpPr>
      <dsp:spPr>
        <a:xfrm>
          <a:off x="580029" y="1577932"/>
          <a:ext cx="2528093" cy="12640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5</a:t>
          </a:r>
        </a:p>
        <a:p>
          <a:pPr marL="0" lvl="0" indent="0" algn="ctr" defTabSz="800100">
            <a:lnSpc>
              <a:spcPct val="90000"/>
            </a:lnSpc>
            <a:spcBef>
              <a:spcPct val="0"/>
            </a:spcBef>
            <a:spcAft>
              <a:spcPct val="35000"/>
            </a:spcAft>
            <a:buNone/>
          </a:pPr>
          <a:r>
            <a:rPr lang="en-US" sz="1800" kern="1200">
              <a:solidFill>
                <a:srgbClr val="FFFFFF"/>
              </a:solidFill>
              <a:latin typeface="Verdana" panose="020B0604030504040204" pitchFamily="34" charset="0"/>
              <a:ea typeface="Verdana" panose="020B0604030504040204" pitchFamily="34" charset="0"/>
            </a:rPr>
            <a:t>Provider Resistance</a:t>
          </a:r>
        </a:p>
      </dsp:txBody>
      <dsp:txXfrm>
        <a:off x="641735" y="1639638"/>
        <a:ext cx="2404681" cy="1140634"/>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panose="020B060403050404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Verdana" panose="020B0604030504040204" pitchFamily="34" charset="0"/>
              </a:defRPr>
            </a:lvl1pPr>
          </a:lstStyle>
          <a:p>
            <a:fld id="{DB9F8266-9895-48B2-8B5C-B0AC70662813}" type="datetimeFigureOut">
              <a:rPr lang="en-US" smtClean="0"/>
              <a:pPr/>
              <a:t>8/6/2026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0"/>
            <a:r>
              <a:rPr lang="en-US"/>
              <a:t>Second level</a:t>
            </a:r>
          </a:p>
          <a:p>
            <a:pPr lvl="0"/>
            <a:r>
              <a:rPr lang="en-US"/>
              <a:t>Third level</a:t>
            </a:r>
          </a:p>
          <a:p>
            <a:pPr lvl="0"/>
            <a:r>
              <a:rPr lang="en-US"/>
              <a:t>Fourth level</a:t>
            </a:r>
          </a:p>
          <a:p>
            <a:pPr lvl="0"/>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Verdana" panose="020B060403050404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Verdana" panose="020B0604030504040204" pitchFamily="34" charset="0"/>
              </a:defRPr>
            </a:lvl1pPr>
          </a:lstStyle>
          <a:p>
            <a:fld id="{47BAB5C7-1500-482C-BC10-F7AECFCB5484}" type="slidenum">
              <a:rPr lang="en-US" smtClean="0"/>
              <a:pPr/>
              <a:t>‹#›</a:t>
            </a:fld>
            <a:endParaRPr lang="en-US"/>
          </a:p>
        </p:txBody>
      </p:sp>
    </p:spTree>
    <p:extLst>
      <p:ext uri="{BB962C8B-B14F-4D97-AF65-F5344CB8AC3E}">
        <p14:creationId xmlns:p14="http://schemas.microsoft.com/office/powerpoint/2010/main" val="1624536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allergyasthmanetwork.org/news/cold-air-asthma-in-winter/"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Trainer notes:</a:t>
            </a:r>
          </a:p>
          <a:p>
            <a:r>
              <a:rPr lang="en-US"/>
              <a:t>Welcome your participants to the session, introduce yourself and share housekeeping information such as restroom locations and requesting cell phones to be silenced. Trainers are welcome to add a slide with group norms as desired. Sample group norms you might include:</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Be considerate of differing opinions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Speak respectfully to each other</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Share your knowledge and experience</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Minimize side conversations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Take care of your needs</a:t>
            </a:r>
          </a:p>
          <a:p>
            <a:pPr marL="171450" indent="-171450">
              <a:lnSpc>
                <a:spcPct val="100000"/>
              </a:lnSpc>
              <a:spcBef>
                <a:spcPts val="0"/>
              </a:spcBef>
              <a:spcAft>
                <a:spcPts val="1200"/>
              </a:spcAft>
              <a:buClr>
                <a:schemeClr val="tx2"/>
              </a:buClr>
              <a:buFont typeface="Arial" panose="020B0604020202020204" pitchFamily="34" charset="0"/>
              <a:buChar char="•"/>
            </a:pPr>
            <a:r>
              <a:rPr lang="en-US" sz="1200"/>
              <a:t>Celebrate accomplishments</a:t>
            </a:r>
          </a:p>
          <a:p>
            <a:r>
              <a:rPr lang="en-US"/>
              <a:t> </a:t>
            </a:r>
          </a:p>
          <a:p>
            <a:endParaRPr lang="en-US"/>
          </a:p>
          <a:p>
            <a:r>
              <a:rPr lang="en-US"/>
              <a:t> </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a:t>
            </a:fld>
            <a:endParaRPr lang="en-US"/>
          </a:p>
        </p:txBody>
      </p:sp>
    </p:spTree>
    <p:extLst>
      <p:ext uri="{BB962C8B-B14F-4D97-AF65-F5344CB8AC3E}">
        <p14:creationId xmlns:p14="http://schemas.microsoft.com/office/powerpoint/2010/main" val="1690202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Suggested Speaker Notes:</a:t>
            </a:r>
          </a:p>
          <a:p>
            <a:r>
              <a:rPr lang="en-US"/>
              <a:t>Development of the Physical Activity Learning Session (PALS) materials including today’s session was funded by the Centers for Disease Control and Prevention (CDC). The views express in this session do not necessarily reflect the official policies of the Department of Health and Human Services.</a:t>
            </a:r>
          </a:p>
        </p:txBody>
      </p:sp>
      <p:sp>
        <p:nvSpPr>
          <p:cNvPr id="4" name="Slide Number Placeholder 3"/>
          <p:cNvSpPr>
            <a:spLocks noGrp="1"/>
          </p:cNvSpPr>
          <p:nvPr>
            <p:ph type="sldNum" sz="quarter" idx="5"/>
          </p:nvPr>
        </p:nvSpPr>
        <p:spPr/>
        <p:txBody>
          <a:bodyPr/>
          <a:lstStyle/>
          <a:p>
            <a:fld id="{47BAB5C7-1500-482C-BC10-F7AECFCB5484}" type="slidenum">
              <a:rPr lang="en-US" smtClean="0"/>
              <a:t>2</a:t>
            </a:fld>
            <a:endParaRPr lang="en-US"/>
          </a:p>
        </p:txBody>
      </p:sp>
    </p:spTree>
    <p:extLst>
      <p:ext uri="{BB962C8B-B14F-4D97-AF65-F5344CB8AC3E}">
        <p14:creationId xmlns:p14="http://schemas.microsoft.com/office/powerpoint/2010/main" val="179360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Suggested Speaker Notes:</a:t>
            </a:r>
            <a:br>
              <a:rPr lang="en-US"/>
            </a:br>
            <a:r>
              <a:rPr lang="en-US"/>
              <a:t>While some ECE provider and children enjoy being outdoors in the cold weather, others may need a shift in mindset to learn to enjoy the experience.  Our objectives today will explore strategies that support children and ECE providers in safely enjoying active play in cold weather.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PowerPoint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3</a:t>
            </a:fld>
            <a:endParaRPr lang="en-US"/>
          </a:p>
        </p:txBody>
      </p:sp>
    </p:spTree>
    <p:extLst>
      <p:ext uri="{BB962C8B-B14F-4D97-AF65-F5344CB8AC3E}">
        <p14:creationId xmlns:p14="http://schemas.microsoft.com/office/powerpoint/2010/main" val="4031210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1"/>
                </a:solidFill>
                <a:effectLst/>
                <a:uLnTx/>
                <a:uFillTx/>
                <a:ea typeface="+mn-ea"/>
                <a:cs typeface="+mn-cs"/>
              </a:rPr>
              <a:t>Suggested Speaker Notes;</a:t>
            </a:r>
            <a:br>
              <a:rPr kumimoji="0" lang="en-US" sz="1200" b="0" i="0" u="none" strike="noStrike" kern="1200" cap="none" spc="0" normalizeH="0" baseline="0" noProof="0">
                <a:ln>
                  <a:noFill/>
                </a:ln>
                <a:solidFill>
                  <a:prstClr val="black"/>
                </a:solidFill>
                <a:effectLst/>
                <a:uLnTx/>
                <a:uFillTx/>
                <a:ea typeface="+mn-ea"/>
                <a:cs typeface="+mn-cs"/>
              </a:rPr>
            </a:br>
            <a:r>
              <a:rPr kumimoji="0" lang="en-US" sz="1200" b="0" i="0" u="none" strike="noStrike" kern="1200" cap="none" spc="0" normalizeH="0" baseline="0" noProof="0">
                <a:ln>
                  <a:noFill/>
                </a:ln>
                <a:solidFill>
                  <a:prstClr val="black"/>
                </a:solidFill>
                <a:effectLst/>
                <a:uLnTx/>
                <a:uFillTx/>
                <a:ea typeface="+mn-ea"/>
                <a:cs typeface="+mn-cs"/>
              </a:rPr>
              <a:t>The goal or outcome of our session is that more children experience outdoor play best practice daily, year-round, in early care and education settings.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4</a:t>
            </a:fld>
            <a:endParaRPr lang="en-US"/>
          </a:p>
        </p:txBody>
      </p:sp>
    </p:spTree>
    <p:extLst>
      <p:ext uri="{BB962C8B-B14F-4D97-AF65-F5344CB8AC3E}">
        <p14:creationId xmlns:p14="http://schemas.microsoft.com/office/powerpoint/2010/main" val="3917614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Trainer note</a:t>
            </a:r>
            <a:r>
              <a:rPr lang="en-US"/>
              <a:t>: </a:t>
            </a:r>
          </a:p>
          <a:p>
            <a:r>
              <a:rPr lang="en-US"/>
              <a:t>Share something positive you experience after being outdoors then ask participants to introduce themselves and share a benefit or positive things they notice after being outdoors. This might be a personal benefit or something they notice in the children they care for. </a:t>
            </a:r>
          </a:p>
          <a:p>
            <a:endParaRPr lang="en-US" i="1"/>
          </a:p>
          <a:p>
            <a:r>
              <a:rPr lang="en-US" i="1"/>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5</a:t>
            </a:fld>
            <a:endParaRPr lang="en-US"/>
          </a:p>
        </p:txBody>
      </p:sp>
    </p:spTree>
    <p:extLst>
      <p:ext uri="{BB962C8B-B14F-4D97-AF65-F5344CB8AC3E}">
        <p14:creationId xmlns:p14="http://schemas.microsoft.com/office/powerpoint/2010/main" val="94985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buFont typeface="Monotype Sorts" panose="01010601010101010101" pitchFamily="2" charset="2"/>
              <a:buNone/>
            </a:pPr>
            <a:r>
              <a:rPr lang="en-US" b="1"/>
              <a:t>Suggested speaker notes:</a:t>
            </a:r>
          </a:p>
          <a:p>
            <a:pPr marL="0" indent="0">
              <a:buFont typeface="Monotype Sorts" panose="01010601010101010101" pitchFamily="2" charset="2"/>
              <a:buNone/>
            </a:pPr>
            <a:r>
              <a:rPr lang="en-US"/>
              <a:t>The recommended practices come from Caring for Our Children: National Health and Safety Measures for Young Children in Out of Home Settings include 2-3 periods of outdoor play daily, weather permitting, for all children. There is not an established time recommendation for infants to be outdoors. Time outdoors may be shortened due to cold conditions, but children should still go outside 2-3 times each day except in conditions of extreme or dangerous weather.</a:t>
            </a:r>
          </a:p>
          <a:p>
            <a:pPr marL="0" indent="0">
              <a:buFont typeface="Monotype Sorts" panose="01010601010101010101" pitchFamily="2" charset="2"/>
              <a:buNone/>
            </a:pPr>
            <a:endParaRPr lang="en-US"/>
          </a:p>
          <a:p>
            <a:pPr marL="0" indent="0">
              <a:buFont typeface="Monotype Sorts" panose="01010601010101010101" pitchFamily="2" charset="2"/>
              <a:buNone/>
            </a:pPr>
            <a:r>
              <a:rPr lang="en-US"/>
              <a:t>Recommended practices also include that children experience a minimum of 2 adult led activities outdoors daily. Children may be more active in structured activities and movement is important for children (and ECE provider) staying warm when it is cold outside.</a:t>
            </a:r>
          </a:p>
          <a:p>
            <a:pPr marL="0" indent="0">
              <a:buFont typeface="Monotype Sorts" panose="01010601010101010101" pitchFamily="2" charset="2"/>
              <a:buNone/>
            </a:pPr>
            <a:endParaRPr lang="en-US" b="1"/>
          </a:p>
          <a:p>
            <a:pPr marL="0" indent="0">
              <a:buFont typeface="Monotype Sorts" panose="01010601010101010101" pitchFamily="2" charset="2"/>
              <a:buNone/>
            </a:pPr>
            <a:r>
              <a:rPr lang="en-US" b="1"/>
              <a:t>Trainer Note:</a:t>
            </a:r>
          </a:p>
          <a:p>
            <a:pPr marL="0" indent="0">
              <a:buFont typeface="Monotype Sorts" panose="01010601010101010101" pitchFamily="2" charset="2"/>
              <a:buNone/>
            </a:pPr>
            <a:r>
              <a:rPr lang="en-US" b="0"/>
              <a:t>After discussing the best practices advance slide to trigger animation. Ask participant how many time each day to the children typically go outside? Does outdoor time happen on cold weather days? What happens during outdoor play time? Are ECE provider leading activities, engaging with children and modeling enjoyment of outdoor play?</a:t>
            </a:r>
          </a:p>
          <a:p>
            <a:pPr marL="0" indent="0">
              <a:buFont typeface="Monotype Sorts" panose="01010601010101010101" pitchFamily="2" charset="2"/>
              <a:buNone/>
            </a:pPr>
            <a:r>
              <a:rPr lang="en-US"/>
              <a:t> </a:t>
            </a:r>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6</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64103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lgn="l">
              <a:tabLst>
                <a:tab pos="1001182" algn="l"/>
              </a:tabLst>
            </a:pPr>
            <a:r>
              <a:rPr lang="en-US" b="1" dirty="0"/>
              <a:t>Adults and Children</a:t>
            </a:r>
          </a:p>
          <a:p>
            <a:pPr marL="0" indent="0" algn="l">
              <a:tabLst>
                <a:tab pos="1001182" algn="l"/>
              </a:tabLst>
            </a:pPr>
            <a:r>
              <a:rPr lang="en-US" dirty="0"/>
              <a:t>The benefits of time spent outdoors continue to be understood. Research reveals many health benefits to outdoor time including strengthening the immune system. Short periods of exposure to sunlight allow promotes the production of Vitamin D in the body. Vitamin D helps regulate the amount of calcium and phosphate in the body which are essential for bone, teeth, and muscle development.</a:t>
            </a:r>
          </a:p>
          <a:p>
            <a:pPr marL="0" indent="0" algn="l">
              <a:tabLst>
                <a:tab pos="1001182" algn="l"/>
              </a:tabLst>
            </a:pPr>
            <a:r>
              <a:rPr lang="en-US" dirty="0"/>
              <a:t>Mental Health-fights depression and anxiety.</a:t>
            </a:r>
          </a:p>
          <a:p>
            <a:pPr marL="0" marR="0" lvl="0" indent="0" algn="l" defTabSz="914400" rtl="0" eaLnBrk="1" fontAlgn="auto" latinLnBrk="0" hangingPunct="1">
              <a:lnSpc>
                <a:spcPct val="100000"/>
              </a:lnSpc>
              <a:spcBef>
                <a:spcPts val="0"/>
              </a:spcBef>
              <a:spcAft>
                <a:spcPts val="0"/>
              </a:spcAft>
              <a:buClrTx/>
              <a:buSzTx/>
              <a:buFontTx/>
              <a:buNone/>
              <a:tabLst>
                <a:tab pos="1001182" algn="l"/>
              </a:tabLst>
              <a:defRPr/>
            </a:pPr>
            <a:r>
              <a:rPr lang="en-US" dirty="0"/>
              <a:t>Time spent outdoors decreases the risk of </a:t>
            </a:r>
            <a:r>
              <a:rPr lang="en-US" b="0" i="0" dirty="0">
                <a:solidFill>
                  <a:srgbClr val="232323"/>
                </a:solidFill>
                <a:effectLst/>
              </a:rPr>
              <a:t>Myopia (also called short-sightedness or near-sightedness) in children and ECE provider. </a:t>
            </a:r>
            <a:r>
              <a:rPr lang="en-US" dirty="0"/>
              <a:t>Outdoor time allows us to focus on distant objects like trees or play equipment such as a ball flying through the air— anything that’s more than an arm’s length away. This use of long-distance vision uses different parts of the eye muscles. Think about how much time children and adults spend on devices that limit the use of peripheral and distance vision.</a:t>
            </a:r>
          </a:p>
          <a:p>
            <a:pPr marL="0" indent="0" algn="l">
              <a:tabLst>
                <a:tab pos="1001182" algn="l"/>
              </a:tabLst>
            </a:pPr>
            <a:endParaRPr lang="en-US" b="1" dirty="0"/>
          </a:p>
          <a:p>
            <a:pPr marL="0" indent="0" algn="l">
              <a:tabLst>
                <a:tab pos="1001182" algn="l"/>
              </a:tabLst>
            </a:pPr>
            <a:r>
              <a:rPr lang="en-US" b="1" dirty="0"/>
              <a:t>Children</a:t>
            </a:r>
          </a:p>
          <a:p>
            <a:pPr marL="0" indent="0" algn="l">
              <a:tabLst>
                <a:tab pos="1001182" algn="l"/>
              </a:tabLst>
            </a:pPr>
            <a:r>
              <a:rPr lang="en-US" dirty="0"/>
              <a:t>The time spent outdoors is a strongly linked with children’s physical activity levels. Outdoor open spaces allow children greater opportunities to practice and develop gross motor skills. </a:t>
            </a:r>
          </a:p>
          <a:p>
            <a:pPr marL="0" indent="0">
              <a:tabLst>
                <a:tab pos="1001182" algn="l"/>
              </a:tabLst>
            </a:pPr>
            <a:r>
              <a:rPr lang="en-US" dirty="0"/>
              <a:t>Studies have shown that children who spend time outdoors as young children grow up to be more engaged in </a:t>
            </a:r>
            <a:r>
              <a:rPr lang="en-US"/>
              <a:t>their surroundings </a:t>
            </a:r>
            <a:r>
              <a:rPr lang="en-US" dirty="0"/>
              <a:t>and conservation. </a:t>
            </a:r>
          </a:p>
          <a:p>
            <a:pPr marL="0" indent="0">
              <a:tabLst>
                <a:tab pos="1001182" algn="l"/>
              </a:tabLst>
            </a:pPr>
            <a:endParaRPr lang="en-US" dirty="0"/>
          </a:p>
          <a:p>
            <a:pPr marL="0" indent="0">
              <a:tabLst>
                <a:tab pos="1001182" algn="l"/>
              </a:tabLst>
            </a:pPr>
            <a:r>
              <a:rPr lang="en-US" dirty="0"/>
              <a:t>Next we will consider national guidance on outdoor play in cold weather.</a:t>
            </a:r>
          </a:p>
          <a:p>
            <a:pPr marL="1001182" indent="-1001182">
              <a:tabLst>
                <a:tab pos="1001182" algn="l"/>
              </a:tabLst>
            </a:pPr>
            <a:endParaRPr lang="en-US" i="1" dirty="0"/>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7</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22735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Suggested Speaker Notes:</a:t>
            </a:r>
          </a:p>
          <a:p>
            <a:r>
              <a:rPr lang="en-US"/>
              <a:t>Days with perfect weather conditions are rare. As adults we need to adapt </a:t>
            </a:r>
            <a:r>
              <a:rPr lang="en-US" u="none"/>
              <a:t>to less than </a:t>
            </a:r>
            <a:r>
              <a:rPr lang="en-US"/>
              <a:t>perfect weather and help children learn to enjoy being outdoors in those conditions.</a:t>
            </a:r>
          </a:p>
          <a:p>
            <a:endParaRPr lang="en-US"/>
          </a:p>
          <a:p>
            <a:r>
              <a:rPr lang="en-US"/>
              <a:t>The slide captures some of the common challenges regarding outdoor play in cold weather. </a:t>
            </a:r>
          </a:p>
          <a:p>
            <a:r>
              <a:rPr lang="en-US"/>
              <a:t>What other challenges do you face in this situation?</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During our time together today, we will discuss the challenges and strategies to address these challenges</a:t>
            </a:r>
          </a:p>
          <a:p>
            <a:r>
              <a:rPr lang="en-US"/>
              <a:t>Let’s start with misunderstanding of myths about cold weather play.</a:t>
            </a:r>
          </a:p>
        </p:txBody>
      </p:sp>
      <p:sp>
        <p:nvSpPr>
          <p:cNvPr id="4" name="Slide Number Placeholder 3"/>
          <p:cNvSpPr>
            <a:spLocks noGrp="1"/>
          </p:cNvSpPr>
          <p:nvPr>
            <p:ph type="sldNum" sz="quarter" idx="5"/>
          </p:nvPr>
        </p:nvSpPr>
        <p:spPr/>
        <p:txBody>
          <a:bodyPr/>
          <a:lstStyle/>
          <a:p>
            <a:fld id="{47BAB5C7-1500-482C-BC10-F7AECFCB5484}" type="slidenum">
              <a:rPr lang="en-US" smtClean="0"/>
              <a:t>8</a:t>
            </a:fld>
            <a:endParaRPr lang="en-US"/>
          </a:p>
        </p:txBody>
      </p:sp>
    </p:spTree>
    <p:extLst>
      <p:ext uri="{BB962C8B-B14F-4D97-AF65-F5344CB8AC3E}">
        <p14:creationId xmlns:p14="http://schemas.microsoft.com/office/powerpoint/2010/main" val="595085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b="1">
                <a:solidFill>
                  <a:schemeClr val="tx1"/>
                </a:solidFill>
              </a:rPr>
              <a:t>Trainer Notes:</a:t>
            </a:r>
            <a:br>
              <a:rPr lang="en-US"/>
            </a:br>
            <a:r>
              <a:rPr lang="en-US"/>
              <a:t>The next 4 sides address common myths or misunderstandings about cold weather</a:t>
            </a:r>
            <a:r>
              <a:rPr lang="en-US" sz="1200"/>
              <a:t>. </a:t>
            </a:r>
            <a:r>
              <a:rPr lang="en-US" sz="1200" kern="1200">
                <a:effectLst/>
                <a:latin typeface="Verdana" panose="020B0604030504040204" pitchFamily="34" charset="0"/>
                <a:ea typeface="Times New Roman" panose="02020603050405020304" pitchFamily="18" charset="0"/>
                <a:cs typeface="Calibri" panose="020F0502020204030204" pitchFamily="34" charset="0"/>
              </a:rPr>
              <a:t>Trainers can read the slide content and lead a brief discussion on each misunderstanding. A second method for facilitating these slides would be to print </a:t>
            </a:r>
            <a:r>
              <a:rPr lang="en-US" sz="1200" i="1" kern="1200">
                <a:effectLst/>
                <a:latin typeface="Verdana" panose="020B0604030504040204" pitchFamily="34" charset="0"/>
                <a:ea typeface="Times New Roman" panose="02020603050405020304" pitchFamily="18" charset="0"/>
                <a:cs typeface="Calibri" panose="020F0502020204030204" pitchFamily="34" charset="0"/>
              </a:rPr>
              <a:t>them (see the facilitator guidance document for printing)</a:t>
            </a:r>
            <a:r>
              <a:rPr lang="en-US" sz="1200" kern="1200">
                <a:effectLst/>
                <a:latin typeface="Verdana" panose="020B0604030504040204" pitchFamily="34" charset="0"/>
                <a:ea typeface="Times New Roman" panose="02020603050405020304" pitchFamily="18" charset="0"/>
                <a:cs typeface="Calibri" panose="020F0502020204030204" pitchFamily="34" charset="0"/>
              </a:rPr>
              <a:t> and do a table activity to share this content. Divide your participants into four or more groups giving each group one slide. Give them 5 minutes to discuss the slide. Instruct groups to be prepared to share their discussion highlights with the full group.</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r>
              <a:rPr lang="en-US" sz="1200" b="0">
                <a:solidFill>
                  <a:schemeClr val="tx1"/>
                </a:solidFill>
              </a:rPr>
              <a:t>If you have a large participant group, print 2 or more copies of the slides as you may want to have 2 groups discussing the same slide.</a:t>
            </a:r>
          </a:p>
          <a:p>
            <a:r>
              <a:rPr lang="en-US" sz="1200" b="1">
                <a:solidFill>
                  <a:schemeClr val="tx1"/>
                </a:solidFill>
              </a:rPr>
              <a:t>Suggested Speaking Notes:</a:t>
            </a:r>
          </a:p>
          <a:p>
            <a:r>
              <a:rPr lang="en-US" sz="1200" b="0">
                <a:solidFill>
                  <a:schemeClr val="tx1"/>
                </a:solidFill>
              </a:rPr>
              <a:t>Let's address some common misunderstanding about cold weather play. Talking about misunderstandings or myths about the weather can increase awareness and encourage a healthy attitude about being outdoors in the cold weather.</a:t>
            </a:r>
          </a:p>
          <a:p>
            <a:endParaRPr lang="en-US" b="0">
              <a:solidFill>
                <a:schemeClr val="tx1"/>
              </a:solidFill>
            </a:endParaRPr>
          </a:p>
        </p:txBody>
      </p:sp>
      <p:sp>
        <p:nvSpPr>
          <p:cNvPr id="4" name="Slide Number Placeholder 3"/>
          <p:cNvSpPr>
            <a:spLocks noGrp="1"/>
          </p:cNvSpPr>
          <p:nvPr>
            <p:ph type="sldNum" sz="quarter" idx="5"/>
          </p:nvPr>
        </p:nvSpPr>
        <p:spPr/>
        <p:txBody>
          <a:bodyPr/>
          <a:lstStyle/>
          <a:p>
            <a:fld id="{47BAB5C7-1500-482C-BC10-F7AECFCB5484}" type="slidenum">
              <a:rPr lang="en-US" smtClean="0"/>
              <a:t>9</a:t>
            </a:fld>
            <a:endParaRPr lang="en-US"/>
          </a:p>
        </p:txBody>
      </p:sp>
    </p:spTree>
    <p:extLst>
      <p:ext uri="{BB962C8B-B14F-4D97-AF65-F5344CB8AC3E}">
        <p14:creationId xmlns:p14="http://schemas.microsoft.com/office/powerpoint/2010/main" val="3507887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chemeClr val="tx1"/>
                </a:solidFill>
              </a:rPr>
              <a:t>Trainer notes: </a:t>
            </a:r>
          </a:p>
          <a:p>
            <a:r>
              <a:rPr lang="en-US" b="0" i="0">
                <a:solidFill>
                  <a:schemeClr val="tx1"/>
                </a:solidFill>
              </a:rPr>
              <a:t>Depending on your facilitation method, read the slide or ask group(s) to share on their discussion.</a:t>
            </a:r>
          </a:p>
          <a:p>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Verdana" panose="020B0604030504040204" pitchFamily="34" charset="0"/>
                <a:ea typeface="+mn-ea"/>
                <a:cs typeface="+mn-cs"/>
              </a:rPr>
              <a:t>Image Source: </a:t>
            </a:r>
            <a:r>
              <a:rPr kumimoji="0" lang="pl-PL" sz="1200" b="0" i="1" u="none" strike="noStrike" kern="1200" cap="none" spc="0" normalizeH="0" baseline="0" noProof="0">
                <a:ln>
                  <a:noFill/>
                </a:ln>
                <a:solidFill>
                  <a:prstClr val="black"/>
                </a:solidFill>
                <a:effectLst/>
                <a:uLnTx/>
                <a:uFillTx/>
                <a:latin typeface="Verdana" panose="020B0604030504040204" pitchFamily="34" charset="0"/>
                <a:ea typeface="+mn-ea"/>
                <a:cs typeface="+mn-cs"/>
              </a:rPr>
              <a:t> </a:t>
            </a:r>
            <a:r>
              <a:rPr kumimoji="0" lang="pl-PL"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Yan Krukau: https://www.pexels.com/photo/a-smiling-child-in-snow-suit-sitting-on-a-red-slide-beside-a-laughing-woman-6615678/</a:t>
            </a:r>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10</a:t>
            </a:fld>
            <a:endParaRPr lang="en-US"/>
          </a:p>
        </p:txBody>
      </p:sp>
    </p:spTree>
    <p:extLst>
      <p:ext uri="{BB962C8B-B14F-4D97-AF65-F5344CB8AC3E}">
        <p14:creationId xmlns:p14="http://schemas.microsoft.com/office/powerpoint/2010/main" val="2430118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1"/>
                </a:solidFill>
                <a:effectLst/>
                <a:uLnTx/>
                <a:uFillTx/>
                <a:ea typeface="+mn-ea"/>
                <a:cs typeface="+mn-cs"/>
              </a:rPr>
              <a:t>Trainer notes: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Depending on your facilitation method, read the slide or ask group(s) to share on their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While a loss of 10% of body may not seem like a lot, it is in fact a significant amount. Always wear a winter hat in cold weather to reduce heat from radiating off the body.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11</a:t>
            </a:fld>
            <a:endParaRPr lang="en-US"/>
          </a:p>
        </p:txBody>
      </p:sp>
    </p:spTree>
    <p:extLst>
      <p:ext uri="{BB962C8B-B14F-4D97-AF65-F5344CB8AC3E}">
        <p14:creationId xmlns:p14="http://schemas.microsoft.com/office/powerpoint/2010/main" val="3647090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Trainer notes: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Depending on your facilitation method, read the slide or ask group(s) to share on their discussion.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Very young children cannot ask for water, so it is important for providers to offer water regularly to children over 6 months of 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12</a:t>
            </a:fld>
            <a:endParaRPr lang="en-US"/>
          </a:p>
        </p:txBody>
      </p:sp>
    </p:spTree>
    <p:extLst>
      <p:ext uri="{BB962C8B-B14F-4D97-AF65-F5344CB8AC3E}">
        <p14:creationId xmlns:p14="http://schemas.microsoft.com/office/powerpoint/2010/main" val="4268159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Trainer notes: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Depending on your facilitation method, read the slide or ask group(s) to share on their discussion</a:t>
            </a:r>
            <a:r>
              <a:rPr kumimoji="0" lang="en-US" sz="1200" b="0" i="1" u="none" strike="noStrike" kern="1200" cap="none" spc="0" normalizeH="0" baseline="0" noProof="0">
                <a:ln>
                  <a:noFill/>
                </a:ln>
                <a:solidFill>
                  <a:prstClr val="black"/>
                </a:solidFill>
                <a:effectLst/>
                <a:uLnTx/>
                <a:uFillTx/>
                <a:ea typeface="+mn-ea"/>
                <a:cs typeface="+mn-cs"/>
              </a:rPr>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13</a:t>
            </a:fld>
            <a:endParaRPr lang="en-US"/>
          </a:p>
        </p:txBody>
      </p:sp>
    </p:spTree>
    <p:extLst>
      <p:ext uri="{BB962C8B-B14F-4D97-AF65-F5344CB8AC3E}">
        <p14:creationId xmlns:p14="http://schemas.microsoft.com/office/powerpoint/2010/main" val="3758631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Suggested Speaker Notes:</a:t>
            </a:r>
          </a:p>
          <a:p>
            <a:r>
              <a:rPr lang="en-US"/>
              <a:t>Being aware of challenges can help us plan solutions. As we go through each challenge, we will present some solutions, but I encourage you to share strategies you incorporate and your ideas to overcome the challenges. </a:t>
            </a:r>
          </a:p>
          <a:p>
            <a:r>
              <a:rPr lang="en-US"/>
              <a:t>Our first challenge is on cold weather clothing. </a:t>
            </a:r>
          </a:p>
        </p:txBody>
      </p:sp>
      <p:sp>
        <p:nvSpPr>
          <p:cNvPr id="4" name="Slide Number Placeholder 3"/>
          <p:cNvSpPr>
            <a:spLocks noGrp="1"/>
          </p:cNvSpPr>
          <p:nvPr>
            <p:ph type="sldNum" sz="quarter" idx="5"/>
          </p:nvPr>
        </p:nvSpPr>
        <p:spPr/>
        <p:txBody>
          <a:bodyPr/>
          <a:lstStyle/>
          <a:p>
            <a:fld id="{47BAB5C7-1500-482C-BC10-F7AECFCB5484}" type="slidenum">
              <a:rPr lang="en-US" smtClean="0"/>
              <a:t>14</a:t>
            </a:fld>
            <a:endParaRPr lang="en-US"/>
          </a:p>
        </p:txBody>
      </p:sp>
    </p:spTree>
    <p:extLst>
      <p:ext uri="{BB962C8B-B14F-4D97-AF65-F5344CB8AC3E}">
        <p14:creationId xmlns:p14="http://schemas.microsoft.com/office/powerpoint/2010/main" val="586377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309C8A"/>
                </a:solidFill>
              </a:rPr>
              <a:t>Trainer Notes: </a:t>
            </a:r>
            <a:r>
              <a:rPr lang="en-US" i="0"/>
              <a:t>Ask participants to refer to the handout shown on the slide, </a:t>
            </a:r>
            <a:r>
              <a:rPr lang="en-US" i="1"/>
              <a:t>Dressing kids for winter: Playing safely in cold weather.</a:t>
            </a:r>
            <a:r>
              <a:rPr lang="en-US" i="0"/>
              <a:t> This resource was developed by Active for Life</a:t>
            </a:r>
            <a:r>
              <a:rPr lang="en-US" i="0">
                <a:sym typeface="Symbol" panose="05050102010706020507" pitchFamily="18" charset="2"/>
              </a:rPr>
              <a:t></a:t>
            </a:r>
            <a:r>
              <a:rPr lang="en-US" i="0"/>
              <a:t> and is used with permission. Active for Life</a:t>
            </a:r>
            <a:r>
              <a:rPr lang="en-US" i="0">
                <a:sym typeface="Symbol" panose="05050102010706020507" pitchFamily="18" charset="2"/>
              </a:rPr>
              <a:t></a:t>
            </a:r>
            <a:r>
              <a:rPr lang="en-US" i="0"/>
              <a:t> adjusted the document from Celsius to Fahrenheit and this version is not available on their website.</a:t>
            </a:r>
          </a:p>
          <a:p>
            <a:endParaRPr lang="en-US" b="1" i="0">
              <a:solidFill>
                <a:srgbClr val="309C8A"/>
              </a:solidFill>
            </a:endParaRPr>
          </a:p>
          <a:p>
            <a:r>
              <a:rPr lang="en-US" b="1" i="0">
                <a:solidFill>
                  <a:srgbClr val="309C8A"/>
                </a:solidFill>
              </a:rPr>
              <a:t>Suggested Speaker Notes:</a:t>
            </a:r>
          </a:p>
          <a:p>
            <a:r>
              <a:rPr lang="en-US"/>
              <a:t>You may have heard the saying, “there is not bad weather, only poor clothing choices.”  Having the right clothing and gear can make the difference between unpleasant and wonderful outdoor experiences for both ECE provider and children. Let's consider what dressing for cold weather looks like in practice.</a:t>
            </a:r>
          </a:p>
          <a:p>
            <a:r>
              <a:rPr lang="en-US"/>
              <a:t>The first lesson for dressing for cold weather is layering. Light layers provide insulation and are more effective at keeping us warm than one thick layer. The first layer or base layer is long underwear or long johns. The middle layer provides warmth. This might be a sweater, sweatshirt, or fleece. The outer layer also adds warmth but also protects from elements including water and wind. </a:t>
            </a:r>
          </a:p>
          <a:p>
            <a:r>
              <a:rPr lang="en-US"/>
              <a:t>Try to keep most of your skin covered.</a:t>
            </a:r>
          </a:p>
          <a:p>
            <a:endParaRPr lang="en-US"/>
          </a:p>
          <a:p>
            <a:r>
              <a:rPr lang="en-US"/>
              <a:t>Think function over fashion. For example, a hat is much more effective in retaining body heat than earmuffs.  </a:t>
            </a:r>
          </a:p>
          <a:p>
            <a:r>
              <a:rPr lang="en-US"/>
              <a:t>Notice the jacket is all the way zipped, the wrist is covered by the jacket. Children may outgrow a winter coat before winter is over. If the coat sleeves leave the wrist exposed, cut tube socks make effective inexpensive wrist warmers.</a:t>
            </a:r>
          </a:p>
          <a:p>
            <a:r>
              <a:rPr lang="en-US"/>
              <a:t>Ideally outer layers are water and wind resistant to allow children to play in snow. Bib snow pants or 1 one-piece suits are ideal for snow play.</a:t>
            </a:r>
          </a:p>
          <a:p>
            <a:endParaRPr lang="en-US" b="1"/>
          </a:p>
          <a:p>
            <a:r>
              <a:rPr lang="en-US" b="0"/>
              <a:t>We will discuss two challenges related to cold weather clothing. First, we will discuss access and availability of clothing, then we will address the additional time required for young children to dress and undress.</a:t>
            </a:r>
          </a:p>
        </p:txBody>
      </p:sp>
      <p:sp>
        <p:nvSpPr>
          <p:cNvPr id="4" name="Slide Number Placeholder 3"/>
          <p:cNvSpPr>
            <a:spLocks noGrp="1"/>
          </p:cNvSpPr>
          <p:nvPr>
            <p:ph type="sldNum" sz="quarter" idx="5"/>
          </p:nvPr>
        </p:nvSpPr>
        <p:spPr/>
        <p:txBody>
          <a:bodyPr/>
          <a:lstStyle/>
          <a:p>
            <a:fld id="{47BAB5C7-1500-482C-BC10-F7AECFCB5484}" type="slidenum">
              <a:rPr lang="en-US" smtClean="0"/>
              <a:t>15</a:t>
            </a:fld>
            <a:endParaRPr lang="en-US"/>
          </a:p>
        </p:txBody>
      </p:sp>
    </p:spTree>
    <p:extLst>
      <p:ext uri="{BB962C8B-B14F-4D97-AF65-F5344CB8AC3E}">
        <p14:creationId xmlns:p14="http://schemas.microsoft.com/office/powerpoint/2010/main" val="1317607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Suggested Speaker Notes:</a:t>
            </a:r>
          </a:p>
          <a:p>
            <a:r>
              <a:rPr lang="en-US"/>
              <a:t>There are several reasons that children may arrive at a program without adequate cold weather clothing.</a:t>
            </a:r>
          </a:p>
          <a:p>
            <a:r>
              <a:rPr lang="en-US"/>
              <a:t>One consideration is that some families may bring their child into a program quickly from a warm car without cold weather clothing. Keep in mind that it is not safe for children to wear bulky winter coats in a car seat. In a crash, bulky materials compress leaving space under the straps for a child to be ejected from the seat. Children can quickly get overheated in a warm car if they are wearing coats, hats and mittens. </a:t>
            </a:r>
          </a:p>
          <a:p>
            <a:r>
              <a:rPr lang="en-US"/>
              <a:t>Another challenge is the expense of clothing. Coats and cold weather gear can be costly posing a challenge for many families and rapidly growing children can go through multiple coats or boots over a winter season. </a:t>
            </a:r>
          </a:p>
          <a:p>
            <a:r>
              <a:rPr lang="en-US"/>
              <a:t>What solutions do you see to this challenge?</a:t>
            </a:r>
            <a:br>
              <a:rPr lang="en-US"/>
            </a:br>
            <a:endParaRPr lang="en-US"/>
          </a:p>
          <a:p>
            <a:r>
              <a:rPr lang="en-US" b="1"/>
              <a:t>Trainer Note:</a:t>
            </a:r>
            <a:br>
              <a:rPr lang="en-US"/>
            </a:br>
            <a:r>
              <a:rPr lang="en-US"/>
              <a:t>Facilitate a brainstorming of solutions to the questions and then advance the slide for the animation to reveal sample solutions.</a:t>
            </a:r>
          </a:p>
          <a:p>
            <a:endParaRPr lang="en-US" b="1">
              <a:solidFill>
                <a:srgbClr val="309C8A"/>
              </a:solidFill>
            </a:endParaRPr>
          </a:p>
          <a:p>
            <a:r>
              <a:rPr lang="en-US" b="1">
                <a:solidFill>
                  <a:srgbClr val="309C8A"/>
                </a:solidFill>
              </a:rPr>
              <a:t>Suggested Speaker Notes continued: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These are some ideas to gather cold weather gear to keep at your program. Having spare cold weather gear available allows all children to experience outdoor play. Gear can be stored in each child’s cubby or storage space.</a:t>
            </a:r>
          </a:p>
          <a:p>
            <a:endParaRPr lang="en-US"/>
          </a:p>
          <a:p>
            <a:pPr marL="228600" indent="-228600">
              <a:buFont typeface="+mj-lt"/>
              <a:buAutoNum type="arabicPeriod"/>
            </a:pPr>
            <a:r>
              <a:rPr lang="en-US"/>
              <a:t>For cold weather clothing drive ask that families to send in outgrown coats, snow boots, hats, and gloves.</a:t>
            </a:r>
          </a:p>
          <a:p>
            <a:endParaRPr lang="en-US"/>
          </a:p>
          <a:p>
            <a:r>
              <a:rPr lang="en-US"/>
              <a:t>Success story:</a:t>
            </a:r>
          </a:p>
          <a:p>
            <a:r>
              <a:rPr lang="en-US"/>
              <a:t>A family reached out to a child care program in Louisville, Kentucky to ask how they could support the program and honor their child who had attended the program. The director and family worked together on ideas. The family purchased 100 sets of child sized rainboots and 15 pairs of adult sized rainboots for staff as well as a storage rack for the program to hold boots. This purchase allows children to play outside on cold, rainy days and when the playground is muddy. </a:t>
            </a:r>
          </a:p>
          <a:p>
            <a:endParaRPr lang="en-US"/>
          </a:p>
          <a:p>
            <a:r>
              <a:rPr lang="en-US" i="1"/>
              <a:t>Transition statement: </a:t>
            </a:r>
            <a:r>
              <a:rPr lang="en-US"/>
              <a:t>Cold weather clothing is one challenge we may encounter with families. Let’s consider a few strategies we can apply to encourage families understand our programs outdoor play practices.</a:t>
            </a:r>
          </a:p>
        </p:txBody>
      </p:sp>
      <p:sp>
        <p:nvSpPr>
          <p:cNvPr id="4" name="Slide Number Placeholder 3"/>
          <p:cNvSpPr>
            <a:spLocks noGrp="1"/>
          </p:cNvSpPr>
          <p:nvPr>
            <p:ph type="sldNum" sz="quarter" idx="5"/>
          </p:nvPr>
        </p:nvSpPr>
        <p:spPr/>
        <p:txBody>
          <a:bodyPr/>
          <a:lstStyle/>
          <a:p>
            <a:fld id="{47BAB5C7-1500-482C-BC10-F7AECFCB5484}" type="slidenum">
              <a:rPr lang="en-US" smtClean="0"/>
              <a:t>16</a:t>
            </a:fld>
            <a:endParaRPr lang="en-US"/>
          </a:p>
        </p:txBody>
      </p:sp>
    </p:spTree>
    <p:extLst>
      <p:ext uri="{BB962C8B-B14F-4D97-AF65-F5344CB8AC3E}">
        <p14:creationId xmlns:p14="http://schemas.microsoft.com/office/powerpoint/2010/main" val="2472098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As on the previous challenge slide, present the challenge to participants and allow a few minutes for brainstorming solutions. Then advance the slide and discuss the solutions presented.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Suggested Speaker Notes: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Discuss the order of putting things on. Post pictures with the order for dressing as a visual cue. Help children learn to follow along with the order.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Pair older children with a younger child to assist in putting on gear. Pair up similar aged children to help each other. Sometimes it is easier to zip a friend's coat than your 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Save the final layer, hats, for putting on outside. Children can get overheated in the process of dressing and waiting for everyone. Teach them to put the last layer on as they walk out the door.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If staffing allows stagger classroom departure with children who are dressed first going outside with one provider, so they don’t get overheated. </a:t>
            </a:r>
          </a:p>
          <a:p>
            <a:endParaRPr lang="en-US"/>
          </a:p>
          <a:p>
            <a:r>
              <a:rPr lang="en-US"/>
              <a:t>Additional Resources on visual cues in ECE settings:</a:t>
            </a:r>
          </a:p>
          <a:p>
            <a:r>
              <a:rPr lang="en-US"/>
              <a:t>https://afirm.fpg.unc.edu/sites/afirm.fpg.unc.edu/files/imce/resources/Home%20Companion%20Guide%20for%20Visual%20Cues.pdf</a:t>
            </a:r>
          </a:p>
        </p:txBody>
      </p:sp>
      <p:sp>
        <p:nvSpPr>
          <p:cNvPr id="4" name="Slide Number Placeholder 3"/>
          <p:cNvSpPr>
            <a:spLocks noGrp="1"/>
          </p:cNvSpPr>
          <p:nvPr>
            <p:ph type="sldNum" sz="quarter" idx="5"/>
          </p:nvPr>
        </p:nvSpPr>
        <p:spPr/>
        <p:txBody>
          <a:bodyPr/>
          <a:lstStyle/>
          <a:p>
            <a:fld id="{47BAB5C7-1500-482C-BC10-F7AECFCB5484}" type="slidenum">
              <a:rPr lang="en-US" smtClean="0"/>
              <a:t>17</a:t>
            </a:fld>
            <a:endParaRPr lang="en-US"/>
          </a:p>
        </p:txBody>
      </p:sp>
    </p:spTree>
    <p:extLst>
      <p:ext uri="{BB962C8B-B14F-4D97-AF65-F5344CB8AC3E}">
        <p14:creationId xmlns:p14="http://schemas.microsoft.com/office/powerpoint/2010/main" val="2526223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309C8A"/>
                </a:solidFill>
              </a:rPr>
              <a:t>Suggested Speaker Notes:</a:t>
            </a:r>
          </a:p>
          <a:p>
            <a:r>
              <a:rPr lang="en-US"/>
              <a:t>It is not uncommon for families to be resistant to their young children going outside in cold weather. While some reluctance may stem from the misunderstandings or myths about cold weather play, we discussed earlier, families may have concerns about their children getting wet, clothing getting dirty, safety, or other considerations. Take the time to connect with families to understand where their reluctance is coming from so you can assist. Communicating with the appreciation that each of you is thinking of the needs of their individual child and how you can support that child’s growth creates a space of shared respect and allows for an open dialogue. </a:t>
            </a:r>
          </a:p>
          <a:p>
            <a:endParaRPr lang="en-US"/>
          </a:p>
          <a:p>
            <a:r>
              <a:rPr lang="en-US"/>
              <a:t>Families of children with asthma may be especially concerned about their child playing outside. Weather changes and cold, dry air are common triggers for asthma symptoms.  Talk with families about their child’s known triggers. Some children with asthma have success covering their mouth and nose with a loose scarf or face mask in very cold weather.</a:t>
            </a:r>
          </a:p>
          <a:p>
            <a:r>
              <a:rPr lang="en-US"/>
              <a:t> </a:t>
            </a:r>
          </a:p>
          <a:p>
            <a:r>
              <a:rPr lang="en-US"/>
              <a:t>There are strategies that programs or child care homes can put in place to support families from the start and reduce resistance.</a:t>
            </a:r>
          </a:p>
          <a:p>
            <a:pPr marL="228600" indent="-228600">
              <a:buAutoNum type="arabicPeriod"/>
            </a:pPr>
            <a:r>
              <a:rPr lang="en-US"/>
              <a:t>Present year-round outdoor play as the standard at your program. When prospective families visit your site, share the outdoor spaces and equipment, and discuss how outdoor play is on the schedule daily.</a:t>
            </a:r>
          </a:p>
          <a:p>
            <a:pPr marL="0" indent="0">
              <a:buNone/>
            </a:pPr>
            <a:r>
              <a:rPr lang="en-US"/>
              <a:t>Talk about seasonal clothing that families are expected to supply. If your program has coats and gear for children to use, discuss how this happens at your site.</a:t>
            </a:r>
          </a:p>
          <a:p>
            <a:pPr marL="0" indent="0">
              <a:buNone/>
            </a:pPr>
            <a:r>
              <a:rPr lang="en-US"/>
              <a:t>Share information on safety procedures. Talk with families about what weather and temperatures are the limits for outdoor play at your program. Share information on you programs outdoor play policy including who makes decisions on when outdoor play is cancelled due to weather. </a:t>
            </a:r>
          </a:p>
          <a:p>
            <a:endParaRPr lang="en-US"/>
          </a:p>
          <a:p>
            <a:r>
              <a:rPr lang="en-US"/>
              <a:t>2. Encourage families to spend time at pick up or drop off playing outdoors. Set up an obstacle course or nature walk around the playground perimeter as a short activity they can share with their child. </a:t>
            </a:r>
          </a:p>
          <a:p>
            <a:endParaRPr lang="en-US"/>
          </a:p>
          <a:p>
            <a:r>
              <a:rPr lang="en-US"/>
              <a:t>3. Share pictures and stories of outdoor play experiences on closed SM groups, newsletters, or parent information boards. A picture is worth a thousand words!</a:t>
            </a:r>
          </a:p>
          <a:p>
            <a:endParaRPr lang="en-US"/>
          </a:p>
          <a:p>
            <a:r>
              <a:rPr lang="en-US"/>
              <a:t>4. Help families be prepared for the season changes. Several weeks ahead start sending and posting reminders about gear needed. This is important year-round not just in the winter. Remind families to label items to reduce loss.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chemeClr val="accent1"/>
                </a:solidFill>
                <a:effectLst/>
                <a:uLnTx/>
                <a:uFillTx/>
                <a:ea typeface="+mn-ea"/>
                <a:cs typeface="+mn-cs"/>
              </a:rPr>
              <a:t>Additional Resources on asthma and cold weather:</a:t>
            </a:r>
            <a:br>
              <a:rPr kumimoji="0" lang="en-US" sz="1200" b="0" i="1" u="none" strike="noStrike" kern="1200" cap="none" spc="0" normalizeH="0" baseline="0" noProof="0">
                <a:ln>
                  <a:noFill/>
                </a:ln>
                <a:solidFill>
                  <a:prstClr val="black"/>
                </a:solidFill>
                <a:effectLst/>
                <a:uLnTx/>
                <a:uFillTx/>
                <a:ea typeface="+mn-ea"/>
                <a:cs typeface="+mn-cs"/>
              </a:rPr>
            </a:br>
            <a:r>
              <a:rPr kumimoji="0" lang="en-US" sz="1200" b="0" i="1" u="none" strike="noStrike" kern="1200" cap="none" spc="0" normalizeH="0" baseline="0" noProof="0">
                <a:ln>
                  <a:noFill/>
                </a:ln>
                <a:solidFill>
                  <a:prstClr val="black"/>
                </a:solidFill>
                <a:effectLst/>
                <a:uLnTx/>
                <a:uFillTx/>
                <a:ea typeface="+mn-ea"/>
                <a:cs typeface="+mn-cs"/>
              </a:rPr>
              <a:t>https://kidshealth.org/en/parents/weather-asthma.htm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u="sng" kern="1200">
                <a:solidFill>
                  <a:srgbClr val="0563C1"/>
                </a:solidFill>
                <a:effectLst/>
                <a:ea typeface="Times New Roman" panose="02020603050405020304" pitchFamily="18" charset="0"/>
                <a:cs typeface="Calibri" panose="020F0502020204030204" pitchFamily="34" charset="0"/>
                <a:hlinkClick r:id="rId3"/>
              </a:rPr>
              <a:t>https://allergyasthmanetwork.org/news/cold-air-asthma-in-winter/</a:t>
            </a:r>
            <a:endParaRPr lang="en-US" sz="1800" kern="100">
              <a:effectLst/>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ea typeface="+mn-ea"/>
              <a:cs typeface="+mn-cs"/>
            </a:endParaRP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18</a:t>
            </a:fld>
            <a:endParaRPr lang="en-US"/>
          </a:p>
        </p:txBody>
      </p:sp>
    </p:spTree>
    <p:extLst>
      <p:ext uri="{BB962C8B-B14F-4D97-AF65-F5344CB8AC3E}">
        <p14:creationId xmlns:p14="http://schemas.microsoft.com/office/powerpoint/2010/main" val="377330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09C8A"/>
                </a:solidFill>
                <a:effectLst/>
                <a:uLnTx/>
                <a:uFillTx/>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Facilitate a large group discussion how participants communicate with families to support seasonal transitions and concerns over cold weather play currently and how they might enhance their practices to better support 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ea typeface="+mn-ea"/>
              <a:cs typeface="+mn-cs"/>
            </a:endParaRPr>
          </a:p>
          <a:p>
            <a:r>
              <a:rPr lang="en-US" i="1"/>
              <a:t>Image source: </a:t>
            </a:r>
            <a:r>
              <a:rPr lang="en-US" i="1" err="1"/>
              <a:t>href</a:t>
            </a:r>
            <a:r>
              <a:rPr lang="en-US" i="1"/>
              <a:t>="https://www.freepik.com/free-photo/young-father-tying-his-daughter-s-jacked-snowy-winter-day_24238504.htm#&amp;position=48&amp;from_view=collections&amp;uuid=1f22d680-a8ed-433e-804d-79036510aed9"&gt;Freepik&lt;/a&gt;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8174230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rgbClr val="309C8A"/>
                </a:solidFill>
              </a:rPr>
              <a:t>Trainer Notes:</a:t>
            </a:r>
          </a:p>
          <a:p>
            <a:r>
              <a:rPr lang="en-US" i="0"/>
              <a:t>Ask participants to refer to the handout shown on the slide, Cold Weather Play for Young Children. </a:t>
            </a:r>
          </a:p>
          <a:p>
            <a:endParaRPr lang="en-US" i="0"/>
          </a:p>
          <a:p>
            <a:r>
              <a:rPr lang="en-US" i="0"/>
              <a:t>Walk through the handout reviewing the concepts discussed in the session. Facilitate a group discussion on how they might use this handout with families.</a:t>
            </a:r>
          </a:p>
          <a:p>
            <a:endParaRPr lang="en-US" i="0"/>
          </a:p>
          <a:p>
            <a:r>
              <a:rPr lang="en-US" i="0"/>
              <a:t>This is the suggested end point for session 1 if the content is being delivered over two-30-minute sessions.</a:t>
            </a:r>
          </a:p>
          <a:p>
            <a:endParaRPr lang="en-US" i="1"/>
          </a:p>
        </p:txBody>
      </p:sp>
      <p:sp>
        <p:nvSpPr>
          <p:cNvPr id="4" name="Slide Number Placeholder 3"/>
          <p:cNvSpPr>
            <a:spLocks noGrp="1"/>
          </p:cNvSpPr>
          <p:nvPr>
            <p:ph type="sldNum" sz="quarter" idx="5"/>
          </p:nvPr>
        </p:nvSpPr>
        <p:spPr/>
        <p:txBody>
          <a:bodyPr/>
          <a:lstStyle/>
          <a:p>
            <a:fld id="{47BAB5C7-1500-482C-BC10-F7AECFCB5484}" type="slidenum">
              <a:rPr lang="en-US" smtClean="0"/>
              <a:t>20</a:t>
            </a:fld>
            <a:endParaRPr lang="en-US"/>
          </a:p>
        </p:txBody>
      </p:sp>
    </p:spTree>
    <p:extLst>
      <p:ext uri="{BB962C8B-B14F-4D97-AF65-F5344CB8AC3E}">
        <p14:creationId xmlns:p14="http://schemas.microsoft.com/office/powerpoint/2010/main" val="330655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a:solidFill>
                  <a:schemeClr val="tx1"/>
                </a:solidFill>
              </a:rPr>
              <a:t>Trainer Notes:</a:t>
            </a:r>
            <a:br>
              <a:rPr lang="en-US" b="1" noProof="0">
                <a:solidFill>
                  <a:schemeClr val="tx1"/>
                </a:solidFill>
              </a:rPr>
            </a:br>
            <a:r>
              <a:rPr lang="en-US" b="0" noProof="0">
                <a:solidFill>
                  <a:schemeClr val="tx1"/>
                </a:solidFill>
              </a:rPr>
              <a:t>This is a brain break stretching activity. As you read the script, pause to allow time for participants to stretch in the positions for approximately 10-20 seconds. </a:t>
            </a:r>
          </a:p>
          <a:p>
            <a:endParaRPr lang="en-US" b="1" noProof="0">
              <a:solidFill>
                <a:schemeClr val="tx1"/>
              </a:solidFill>
            </a:endParaRPr>
          </a:p>
          <a:p>
            <a:r>
              <a:rPr lang="en-US" b="1" noProof="0">
                <a:solidFill>
                  <a:schemeClr val="tx1"/>
                </a:solidFill>
              </a:rPr>
              <a:t>Suggested Speaker Notes:</a:t>
            </a:r>
            <a:br>
              <a:rPr lang="en-US" noProof="0"/>
            </a:br>
            <a:r>
              <a:rPr lang="en-US" noProof="0"/>
              <a:t>I invite you to join me in a brain break activity where we move our bodies. You can stand with me or remain seated, moving as you are comfortable.</a:t>
            </a:r>
          </a:p>
          <a:p>
            <a:r>
              <a:rPr lang="en-US" noProof="0"/>
              <a:t>We will move our bodies in some of the ways children and ECE providers might move during an outdoor activity.  </a:t>
            </a:r>
          </a:p>
          <a:p>
            <a:pPr marL="171450" indent="-171450">
              <a:buFont typeface="Arial" panose="020B0604020202020204" pitchFamily="34" charset="0"/>
              <a:buChar char="•"/>
            </a:pPr>
            <a:r>
              <a:rPr lang="en-US" noProof="0"/>
              <a:t>Let's start with gazing at the snow around us. Relax your shoulders and turn you head gently to the right as far you can. Hold there as you look out at the snow and feel the stretch in your neck. Now let's look at the snow behind us over our left shoulder. Bring your head back to the center and look straight up to see the snow swirling down.</a:t>
            </a:r>
          </a:p>
          <a:p>
            <a:pPr marL="171450" indent="-171450">
              <a:buFont typeface="Arial" panose="020B0604020202020204" pitchFamily="34" charset="0"/>
              <a:buChar char="•"/>
            </a:pPr>
            <a:r>
              <a:rPr lang="en-US" sz="1200"/>
              <a:t>Next let's loosen our shoulder by reaching up to catch falling snowflakes. Reach up high and gently lean to the right and left stretching out our side bodies. </a:t>
            </a:r>
          </a:p>
          <a:p>
            <a:pPr marL="171450" indent="-171450">
              <a:buFont typeface="Arial" panose="020B0604020202020204" pitchFamily="34" charset="0"/>
              <a:buChar char="•"/>
            </a:pPr>
            <a:r>
              <a:rPr lang="en-US" sz="1200"/>
              <a:t>Let’s go to the trees to find arms for our snowperson. Walk across the snow and imagine it crunching under your feet. Can you walk with your toes in? Try walking with your toes out. Lift your knees and march in the snow. We’ve made it to the tree line, let’s look for small branches or twigs we can use for arms. Oh look, a perfect one is on the ground can you bend to reach it? While you are reaching down, notice the stretch in your lower back. There are few acorn caps we can make a face from. Pick up some! Do you have everything you need to trim your snowperson?</a:t>
            </a:r>
          </a:p>
          <a:p>
            <a:pPr marL="171450" indent="-171450">
              <a:buFont typeface="Arial" panose="020B0604020202020204" pitchFamily="34" charset="0"/>
              <a:buChar char="•"/>
            </a:pPr>
            <a:r>
              <a:rPr lang="en-US" sz="1200"/>
              <a:t>Let's pretend to skate back to our building spot. Push out with each leg and notice the stretch in your glutes and quads.</a:t>
            </a:r>
          </a:p>
          <a:p>
            <a:pPr marL="171450" indent="-171450">
              <a:buFont typeface="Arial" panose="020B0604020202020204" pitchFamily="34" charset="0"/>
              <a:buChar char="•"/>
            </a:pPr>
            <a:r>
              <a:rPr lang="en-US" sz="1200"/>
              <a:t>It’s time to build! Let’s squat down and pack snow into a large ball for the snowpersons base. Nice job! Next let’s turn to the left for fresh snow and repeat the squat. Gather up snow to pack it into a smaller ball for the middle section. Hold it in your arms as you carefully stand. Feel your quads working to stand! Place the second ball on the first and pack it in. One more squat to make our snowman’s head! Once you have the perfect head, carefully stand and reach up to put it on top. Steady!</a:t>
            </a:r>
          </a:p>
          <a:p>
            <a:pPr marL="171450" indent="-171450">
              <a:buFont typeface="Arial" panose="020B0604020202020204" pitchFamily="34" charset="0"/>
              <a:buChar char="•"/>
            </a:pPr>
            <a:r>
              <a:rPr lang="en-US" sz="1200"/>
              <a:t>Take a few moments to add the branch arms and acorn cap face. Personalize your snowperson with final touches!</a:t>
            </a:r>
          </a:p>
          <a:p>
            <a:pPr marL="171450" indent="-171450">
              <a:buFont typeface="Arial" panose="020B0604020202020204" pitchFamily="34" charset="0"/>
              <a:buChar char="•"/>
            </a:pPr>
            <a:r>
              <a:rPr lang="en-US" sz="1200"/>
              <a:t>Take a giant step backwards and admire your work. Nice job!</a:t>
            </a:r>
          </a:p>
          <a:p>
            <a:pPr marL="171450" indent="-171450">
              <a:buFont typeface="Arial" panose="020B0604020202020204" pitchFamily="34" charset="0"/>
              <a:buChar char="•"/>
            </a:pPr>
            <a:r>
              <a:rPr lang="en-US" sz="1200"/>
              <a:t>To wrap up our activity, bend down one last time and pick up enough snow for the perfect snowball. Stand and pack your ball. When it is ready toss it at the screen!</a:t>
            </a:r>
          </a:p>
          <a:p>
            <a:endParaRPr lang="en-US" sz="1200"/>
          </a:p>
          <a:p>
            <a:r>
              <a:rPr lang="en-US" sz="1200"/>
              <a:t>Great job stretching!                                  </a:t>
            </a:r>
          </a:p>
          <a:p>
            <a:endParaRPr lang="en-US" sz="1200"/>
          </a:p>
          <a:p>
            <a:endParaRPr lang="en-US" noProof="0"/>
          </a:p>
          <a:p>
            <a:r>
              <a:rPr lang="en-US" noProof="0"/>
              <a:t>Image source source snowman:   Jana: https://www.pexels.com/photo/a-snowman-is-standing-in-front-of-a-house-15393693</a:t>
            </a:r>
          </a:p>
          <a:p>
            <a:r>
              <a:rPr lang="en-US" noProof="0"/>
              <a:t>Image source source child: /</a:t>
            </a:r>
            <a:r>
              <a:rPr lang="en-US" i="1" noProof="0"/>
              <a:t>Image source Ariel Skelley  #514410343 Collection: DigitalVision</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21</a:t>
            </a:fld>
            <a:endParaRPr lang="en-US"/>
          </a:p>
        </p:txBody>
      </p:sp>
    </p:spTree>
    <p:extLst>
      <p:ext uri="{BB962C8B-B14F-4D97-AF65-F5344CB8AC3E}">
        <p14:creationId xmlns:p14="http://schemas.microsoft.com/office/powerpoint/2010/main" val="741587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Suggested Speaker Notes:</a:t>
            </a:r>
            <a:br>
              <a:rPr lang="en-US"/>
            </a:br>
            <a:r>
              <a:rPr lang="en-US"/>
              <a:t>The final challenge we will address today is overcoming personal resistance to being outdoors in cold weather. While you may not have this resistance, you may work with peers or administrators who don’t enjoy going outside in the cold or in any weather. Maybe understanding the benefits of outdoor play, learning from the fact or fiction discussion or other content has influenced your thoughts. Perhaps you realized in our cold weather clothing discussion the impact of a warm coat and winter boots to better tolerate your work time outdoors. Let’s discuss the provider role in cold weather play and consider how we can shift our mindset or that of co-workers.</a:t>
            </a:r>
          </a:p>
          <a:p>
            <a:endParaRPr lang="en-US" i="1"/>
          </a:p>
          <a:p>
            <a:r>
              <a:rPr lang="en-US" i="1"/>
              <a:t>Image source source: Microsoft Stock Photo</a:t>
            </a:r>
          </a:p>
        </p:txBody>
      </p:sp>
      <p:sp>
        <p:nvSpPr>
          <p:cNvPr id="4" name="Slide Number Placeholder 3"/>
          <p:cNvSpPr>
            <a:spLocks noGrp="1"/>
          </p:cNvSpPr>
          <p:nvPr>
            <p:ph type="sldNum" sz="quarter" idx="5"/>
          </p:nvPr>
        </p:nvSpPr>
        <p:spPr/>
        <p:txBody>
          <a:bodyPr/>
          <a:lstStyle/>
          <a:p>
            <a:fld id="{47BAB5C7-1500-482C-BC10-F7AECFCB5484}" type="slidenum">
              <a:rPr lang="en-US" smtClean="0"/>
              <a:t>22</a:t>
            </a:fld>
            <a:endParaRPr lang="en-US"/>
          </a:p>
        </p:txBody>
      </p:sp>
    </p:spTree>
    <p:extLst>
      <p:ext uri="{BB962C8B-B14F-4D97-AF65-F5344CB8AC3E}">
        <p14:creationId xmlns:p14="http://schemas.microsoft.com/office/powerpoint/2010/main" val="3440666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Suggested Speaker Notes:</a:t>
            </a:r>
          </a:p>
          <a:p>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Role Model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ea typeface="+mn-ea"/>
                <a:cs typeface="+mn-cs"/>
              </a:rPr>
              <a:t>Children watch ECE providers nonstop and learn how and what to do as they observe. Role modeling for outdoor play includes your clothing choices, how much fun you are having (or pretending to have), and how you move and engage with nature. </a:t>
            </a:r>
          </a:p>
          <a:p>
            <a:endParaRPr lang="en-US" b="1"/>
          </a:p>
          <a:p>
            <a:r>
              <a:rPr lang="en-US" b="1"/>
              <a:t>Plan</a:t>
            </a:r>
            <a:r>
              <a:rPr lang="en-US"/>
              <a:t> While cold weather gear is essential, children and ECE provider must be moving to stay comfortable outdoors. Active play gets our hearts pumping blood and help the body stay warm. Have several structured (adult-led) activities available. We will talk more about specific activities in a few minutes. Providers should also plan the length of time children will be outside. The length of time can vary based on the temperature, conditions, and precipitation.</a:t>
            </a:r>
          </a:p>
          <a:p>
            <a:endParaRPr lang="en-US"/>
          </a:p>
          <a:p>
            <a:r>
              <a:rPr lang="en-US" b="1"/>
              <a:t>Communicate</a:t>
            </a:r>
            <a:r>
              <a:rPr lang="en-US"/>
              <a:t> Talk with families about benefits of play. Share stories of what children did during outdoor play and what they enjoyed.</a:t>
            </a:r>
          </a:p>
          <a:p>
            <a:endParaRPr lang="en-US" b="1"/>
          </a:p>
          <a:p>
            <a:r>
              <a:rPr lang="en-US" b="1"/>
              <a:t>Support: </a:t>
            </a:r>
            <a:r>
              <a:rPr lang="en-US" b="0"/>
              <a:t>Practice patience as children are learning the important self-care and independence skills of dressing for cold weather play. We discussed some classroom strategies for this previously (visual cues, scheduling time, pairing children, staggering exit, hat on outside)  but having patience with the process supports children as they are become proficient at these important life skills.</a:t>
            </a:r>
          </a:p>
          <a:p>
            <a:endParaRPr lang="en-US" b="1"/>
          </a:p>
          <a:p>
            <a:r>
              <a:rPr lang="en-US" b="1"/>
              <a:t>Monitor and supervise</a:t>
            </a:r>
          </a:p>
          <a:p>
            <a:pPr algn="l"/>
            <a:r>
              <a:rPr lang="en-US"/>
              <a:t>Watch the temperature and wind child. If temperatures are extremely cold-limit time outdoors to 20-30 minutes.</a:t>
            </a:r>
          </a:p>
          <a:p>
            <a:pPr algn="l"/>
            <a:r>
              <a:rPr lang="en-US"/>
              <a:t>Notice </a:t>
            </a:r>
            <a:r>
              <a:rPr lang="en-US" u="sng"/>
              <a:t>which children are not engaging in active </a:t>
            </a:r>
            <a:r>
              <a:rPr lang="en-US"/>
              <a:t>play and may chill sooner.</a:t>
            </a:r>
          </a:p>
          <a:p>
            <a:pPr algn="l"/>
            <a:r>
              <a:rPr lang="en-US"/>
              <a:t>Monitor gloves and clothing for wetness. Hands will get cold much faster in wet gloves. If possible, have a backup pair.</a:t>
            </a:r>
          </a:p>
          <a:p>
            <a:pPr algn="l"/>
            <a:r>
              <a:rPr lang="en-US"/>
              <a:t>Cold weather can be a trigger for some children with asthma. Communicate with families to understand their child’s asthma triggers and control measures.</a:t>
            </a:r>
          </a:p>
          <a:p>
            <a:pPr algn="l"/>
            <a:r>
              <a:rPr lang="en-US"/>
              <a:t>	</a:t>
            </a:r>
          </a:p>
          <a:p>
            <a:r>
              <a:rPr lang="en-US" i="1"/>
              <a:t>Image source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23</a:t>
            </a:fld>
            <a:endParaRPr lang="en-US"/>
          </a:p>
        </p:txBody>
      </p:sp>
    </p:spTree>
    <p:extLst>
      <p:ext uri="{BB962C8B-B14F-4D97-AF65-F5344CB8AC3E}">
        <p14:creationId xmlns:p14="http://schemas.microsoft.com/office/powerpoint/2010/main" val="34878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tx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Rather than eliminating outdoor play, schedule shorter periods allowing children to experience the benefits of outdoor play.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Monitor the weather at the time play is scheduled.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Check each child- </a:t>
            </a:r>
            <a:r>
              <a:rPr lang="en-US"/>
              <a:t>Monitor children for early signs of frost nip or frost bite. These include red skin, blue lips and shivering. Move children indoors when these signs appear.</a:t>
            </a:r>
          </a:p>
          <a:p>
            <a:r>
              <a:rPr lang="en-US" b="0"/>
              <a:t>Be aware and monitor for the signs of overheating. </a:t>
            </a:r>
          </a:p>
          <a:p>
            <a:endParaRPr lang="en-US" b="0" i="0">
              <a:solidFill>
                <a:srgbClr val="000000"/>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rPr>
              <a:t>Check gloves and clothing-</a:t>
            </a:r>
            <a:r>
              <a:rPr lang="en-US" b="1" i="0">
                <a:solidFill>
                  <a:srgbClr val="000000"/>
                </a:solidFill>
                <a:effectLst/>
              </a:rPr>
              <a:t> </a:t>
            </a:r>
            <a:r>
              <a:rPr lang="en-US" b="0" i="0">
                <a:solidFill>
                  <a:srgbClr val="000000"/>
                </a:solidFill>
                <a:effectLst/>
              </a:rPr>
              <a:t>Wet clothing can draw heat away from the body, so it’s important to keep kids and babies dry in any cool temps. </a:t>
            </a:r>
            <a:r>
              <a:rPr lang="en-US"/>
              <a:t>Sometimes, children may only need dry gloves. Put an extra pair of gloves or mittens in their pockets if they plan to be outdoors for a while.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Help children learn that when being cold becomes unpleasant, it's time to go inside. </a:t>
            </a:r>
          </a:p>
          <a:p>
            <a:endParaRPr lang="en-US"/>
          </a:p>
          <a:p>
            <a:r>
              <a:rPr lang="en-US"/>
              <a:t>https://kidshealth.org/en/parents/winter-safety.html</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a:solidFill>
                  <a:srgbClr val="000000"/>
                </a:solidFill>
                <a:effectLst/>
              </a:rPr>
              <a:t>Image source: Photo by Janko </a:t>
            </a:r>
            <a:r>
              <a:rPr lang="en-US" b="0" i="1" err="1">
                <a:solidFill>
                  <a:srgbClr val="000000"/>
                </a:solidFill>
                <a:effectLst/>
              </a:rPr>
              <a:t>Ferlic</a:t>
            </a:r>
            <a:r>
              <a:rPr lang="en-US" b="0" i="1">
                <a:solidFill>
                  <a:srgbClr val="000000"/>
                </a:solidFill>
                <a:effectLst/>
              </a:rPr>
              <a:t>: https://www.pexels.com/photo/toddler-boy-wearing-red-and-black-winter-jacket-and-gray-ushanka-hat-standing-on-snow-covered-field-744790/</a:t>
            </a:r>
            <a:endParaRPr lang="en-US" i="1"/>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454396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Trainer Notes:</a:t>
            </a:r>
            <a:br>
              <a:rPr lang="en-US"/>
            </a:br>
            <a:r>
              <a:rPr lang="en-US"/>
              <a:t>Read the bullets on the slide.</a:t>
            </a:r>
          </a:p>
          <a:p>
            <a:endParaRPr lang="en-US"/>
          </a:p>
          <a:p>
            <a:endParaRPr lang="en-US"/>
          </a:p>
          <a:p>
            <a:r>
              <a:rPr lang="en-US" i="1"/>
              <a:t>Image source: Photo by </a:t>
            </a:r>
            <a:r>
              <a:rPr lang="en-US" i="1" err="1"/>
              <a:t>Noé</a:t>
            </a:r>
            <a:r>
              <a:rPr lang="en-US" i="1"/>
              <a:t> </a:t>
            </a:r>
            <a:r>
              <a:rPr lang="en-US" i="1" err="1"/>
              <a:t>Villalta</a:t>
            </a:r>
            <a:r>
              <a:rPr lang="en-US" i="1"/>
              <a:t> Photography: https://www.pexels.com/photo/a-young-girl-sitting-on-the-snow-11023373/</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95329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Share this 2-minute video with your participants. As a prompt before the video ask participants to notice what the ECE provider are role modeling and the activities the children are doing.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video starts 6 seconds after the music and has no captions or voices, only music. The video embedded in the presentation has captions in English.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Captions in additional languages can be accessed at https://activeplay.ca/videos/. Language options include English, Arabic, Farsi, Inuktitut, Ojibwe, Plains Cree, Simplified Chinese, Spanish, Tagalog and Urdu.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chemeClr val="tx1"/>
                </a:solidFill>
              </a:rPr>
              <a:t>Suggested Speaker notes after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What did you notice in the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On the video clip we saw children engaging in several activities in the snow and cold weather with engaged adults. Next, we will look at some outdoor activities to consider adding to our outdoor routines. </a:t>
            </a:r>
          </a:p>
          <a:p>
            <a:endParaRPr lang="en-US" i="0" dirty="0"/>
          </a:p>
          <a:p>
            <a:r>
              <a:rPr lang="en-US" b="1" i="0" dirty="0"/>
              <a:t>Video synopsis:</a:t>
            </a:r>
          </a:p>
          <a:p>
            <a:r>
              <a:rPr lang="en-US" i="0" dirty="0"/>
              <a:t>The video shows children dressing for play independently and with adult help. Children are shown playing on a snow-covered play outdoor play space, using a playground slide, rolling down a small bank of snow, making snow angels, swinging, playing hopscotch on a grid made with colored water, and playing tug of war. </a:t>
            </a:r>
            <a:br>
              <a:rPr lang="en-US" i="0" dirty="0"/>
            </a:br>
            <a:endParaRPr lang="en-US" i="0" dirty="0"/>
          </a:p>
        </p:txBody>
      </p:sp>
      <p:sp>
        <p:nvSpPr>
          <p:cNvPr id="4" name="Slide Number Placeholder 3"/>
          <p:cNvSpPr>
            <a:spLocks noGrp="1"/>
          </p:cNvSpPr>
          <p:nvPr>
            <p:ph type="sldNum" sz="quarter" idx="5"/>
          </p:nvPr>
        </p:nvSpPr>
        <p:spPr/>
        <p:txBody>
          <a:bodyPr/>
          <a:lstStyle/>
          <a:p>
            <a:fld id="{47BAB5C7-1500-482C-BC10-F7AECFCB5484}" type="slidenum">
              <a:rPr lang="en-US" smtClean="0"/>
              <a:t>26</a:t>
            </a:fld>
            <a:endParaRPr lang="en-US"/>
          </a:p>
        </p:txBody>
      </p:sp>
    </p:spTree>
    <p:extLst>
      <p:ext uri="{BB962C8B-B14F-4D97-AF65-F5344CB8AC3E}">
        <p14:creationId xmlns:p14="http://schemas.microsoft.com/office/powerpoint/2010/main" val="20619664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Suggested Speaker Notes:</a:t>
            </a:r>
          </a:p>
          <a:p>
            <a:r>
              <a:rPr lang="en-US"/>
              <a:t>As with indoor play, infant experiences involve engaged ECE provider. Caregivers that are on the ground during tummy time and engage in play, assist in rolling or holding them in a standing position. </a:t>
            </a:r>
          </a:p>
          <a:p>
            <a:r>
              <a:rPr lang="en-US"/>
              <a:t>Holding the infant in the lap or carrying the infant helping them learn to enjoy time outdoors. </a:t>
            </a:r>
          </a:p>
          <a:p>
            <a:r>
              <a:rPr lang="en-US" sz="1200"/>
              <a:t>Caregivers can position equipment to allow infants to pull to stand on play equipment or snowbanks. </a:t>
            </a:r>
          </a:p>
          <a:p>
            <a:r>
              <a:rPr lang="en-US" sz="1200"/>
              <a:t>What cold weather activities do you do with infants?</a:t>
            </a:r>
          </a:p>
          <a:p>
            <a:endParaRPr lang="en-US" sz="1200"/>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a:p>
            <a:r>
              <a:rPr lang="en-US"/>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87000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Adult led activities games are more likely to keep children moving. Start your time outside with a quick activity to warm kids up.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slide lists several activities children can do with snow on the ground but there will be cold days without snow. On non snowy days keep toddlers engaged in the usual movement activities you do outdoors. Many of your normal movement activities are possible with snow or with a few </a:t>
            </a:r>
            <a:r>
              <a:rPr lang="en-US" err="1"/>
              <a:t>modifications.Push</a:t>
            </a:r>
            <a:r>
              <a:rPr lang="en-US"/>
              <a:t> pull toys for toddlers are even more challenging in a  bit of snow.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Note that frozen bubbles are fun. Several websites have tips to make your own solution that tends to freeze better. See the resource document for websites.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i="1"/>
              <a:t>Image source: Photo by Alexander Dummer: https://www.pexels.com/photo/woman-pulling-snow-sled-with-baby-132677/</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303416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cs typeface="Calibri" panose="020F0502020204030204" pitchFamily="34" charset="0"/>
              </a:rPr>
              <a:t>Suggested speaker notes:</a:t>
            </a:r>
          </a:p>
          <a:p>
            <a:r>
              <a:rPr lang="en-US" b="0" i="0">
                <a:solidFill>
                  <a:srgbClr val="414042"/>
                </a:solidFill>
                <a:effectLst/>
                <a:cs typeface="Calibri" panose="020F0502020204030204" pitchFamily="34" charset="0"/>
              </a:rPr>
              <a:t>Start outdoor time with a structured activity to help children warm up. Identify 1-2 structured activities to lead during the outdoor period that are designed to keep children’s bodies moving and active. Provide equipment that supports continued movement and play.</a:t>
            </a:r>
          </a:p>
          <a:p>
            <a:r>
              <a:rPr lang="en-US" b="0" i="0">
                <a:solidFill>
                  <a:srgbClr val="414042"/>
                </a:solidFill>
                <a:effectLst/>
                <a:cs typeface="Calibri" panose="020F0502020204030204" pitchFamily="34" charset="0"/>
              </a:rPr>
              <a:t>The list on the slide has some ideas for snowy weather and cold days without snow. You will notice many games that can be played year-round or with small adaptions for the winter.</a:t>
            </a:r>
          </a:p>
          <a:p>
            <a:r>
              <a:rPr lang="en-US">
                <a:cs typeface="Calibri" panose="020F0502020204030204" pitchFamily="34" charset="0"/>
              </a:rPr>
              <a:t>Obstacle courses can include hopping over and balancing on snow piles, crawling over snow mounds. </a:t>
            </a:r>
          </a:p>
          <a:p>
            <a:r>
              <a:rPr lang="en-US">
                <a:cs typeface="Calibri" panose="020F0502020204030204" pitchFamily="34" charset="0"/>
              </a:rPr>
              <a:t>Dance while nature watches! Search children's winter music on your music source. If you have Spotify, Maine WinterKids Playlist is great list.</a:t>
            </a:r>
            <a:endParaRPr lang="en-US" b="1">
              <a:cs typeface="Calibri" panose="020F0502020204030204" pitchFamily="34" charset="0"/>
            </a:endParaRPr>
          </a:p>
          <a:p>
            <a:endParaRPr lang="en-US">
              <a:cs typeface="Calibri" panose="020F0502020204030204" pitchFamily="34" charset="0"/>
            </a:endParaRPr>
          </a:p>
          <a:p>
            <a:r>
              <a:rPr lang="en-US" b="1" i="1">
                <a:cs typeface="Calibri" panose="020F0502020204030204" pitchFamily="34" charset="0"/>
              </a:rPr>
              <a:t>Optional information</a:t>
            </a:r>
          </a:p>
          <a:p>
            <a:r>
              <a:rPr lang="en-US" b="1" i="1">
                <a:cs typeface="Calibri" panose="020F0502020204030204" pitchFamily="34" charset="0"/>
              </a:rPr>
              <a:t>Directions for Snowflake tag</a:t>
            </a:r>
          </a:p>
          <a:p>
            <a:pPr algn="l"/>
            <a:r>
              <a:rPr lang="en-US" b="0" i="0">
                <a:solidFill>
                  <a:srgbClr val="523830"/>
                </a:solidFill>
                <a:effectLst/>
                <a:cs typeface="Calibri" panose="020F0502020204030204" pitchFamily="34" charset="0"/>
              </a:rPr>
              <a:t>Running is a great way to stay warm when it’s cold outside. Running is a great way to stay warm when it’s cold outside. To play snowflake tag, choose a couple of children to be old man winter, old woman winter, or Jack Frost and 2-3 children to be the “sunshine.” When the children are tagged by Jack Frost, they become snowflakes and must stand frozen with arms and legs extended. If the frozen children are tagged by a sunshine, they melt and return to the </a:t>
            </a:r>
            <a:r>
              <a:rPr lang="en-US" b="0" i="0" err="1">
                <a:solidFill>
                  <a:srgbClr val="523830"/>
                </a:solidFill>
                <a:effectLst/>
                <a:cs typeface="Calibri" panose="020F0502020204030204" pitchFamily="34" charset="0"/>
              </a:rPr>
              <a:t>game.</a:t>
            </a:r>
            <a:r>
              <a:rPr lang="en-US" err="1">
                <a:cs typeface="Calibri" panose="020F0502020204030204" pitchFamily="34" charset="0"/>
              </a:rPr>
              <a:t>Source</a:t>
            </a:r>
            <a:r>
              <a:rPr lang="en-US">
                <a:cs typeface="Calibri" panose="020F0502020204030204" pitchFamily="34" charset="0"/>
              </a:rPr>
              <a:t>: https://activeforlife.com/outdoor-winter-activities-for-kids-no-snow/</a:t>
            </a:r>
          </a:p>
          <a:p>
            <a:endParaRPr lang="en-US">
              <a:cs typeface="Calibri" panose="020F0502020204030204" pitchFamily="34" charset="0"/>
            </a:endParaRPr>
          </a:p>
          <a:p>
            <a:r>
              <a:rPr lang="en-US" i="1">
                <a:cs typeface="Calibri" panose="020F0502020204030204" pitchFamily="34" charset="0"/>
              </a:rPr>
              <a:t>Image source: </a:t>
            </a:r>
            <a:r>
              <a:rPr lang="pl-PL" i="1">
                <a:cs typeface="Calibri" panose="020F0502020204030204" pitchFamily="34" charset="0"/>
              </a:rPr>
              <a:t>Photo by Polesie Toys: https://www.pexels.com/photo/a-kid-playing-in-the-snow-6138612/</a:t>
            </a:r>
            <a:endParaRPr lang="en-US" i="1">
              <a:cs typeface="Calibri" panose="020F0502020204030204" pitchFamily="34" charset="0"/>
            </a:endParaRPr>
          </a:p>
        </p:txBody>
      </p:sp>
      <p:sp>
        <p:nvSpPr>
          <p:cNvPr id="4" name="Slide Number Placeholder 3"/>
          <p:cNvSpPr>
            <a:spLocks noGrp="1"/>
          </p:cNvSpPr>
          <p:nvPr>
            <p:ph type="sldNum" sz="quarter" idx="5"/>
          </p:nvPr>
        </p:nvSpPr>
        <p:spPr/>
        <p:txBody>
          <a:bodyPr/>
          <a:lstStyle/>
          <a:p>
            <a:fld id="{47BAB5C7-1500-482C-BC10-F7AECFCB5484}" type="slidenum">
              <a:rPr lang="en-US" smtClean="0"/>
              <a:t>29</a:t>
            </a:fld>
            <a:endParaRPr lang="en-US"/>
          </a:p>
        </p:txBody>
      </p:sp>
    </p:spTree>
    <p:extLst>
      <p:ext uri="{BB962C8B-B14F-4D97-AF65-F5344CB8AC3E}">
        <p14:creationId xmlns:p14="http://schemas.microsoft.com/office/powerpoint/2010/main" val="11881528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 </a:t>
            </a:r>
          </a:p>
          <a:p>
            <a:r>
              <a:rPr lang="en-US"/>
              <a:t>While having a health mindset and appropriate clothing supports outdoor play, we should also understand how regulations and policies support or challenge outdoor play practices.</a:t>
            </a:r>
          </a:p>
        </p:txBody>
      </p:sp>
      <p:sp>
        <p:nvSpPr>
          <p:cNvPr id="4" name="Slide Number Placeholder 3"/>
          <p:cNvSpPr>
            <a:spLocks noGrp="1"/>
          </p:cNvSpPr>
          <p:nvPr>
            <p:ph type="sldNum" sz="quarter" idx="5"/>
          </p:nvPr>
        </p:nvSpPr>
        <p:spPr/>
        <p:txBody>
          <a:bodyPr/>
          <a:lstStyle/>
          <a:p>
            <a:fld id="{47BAB5C7-1500-482C-BC10-F7AECFCB5484}" type="slidenum">
              <a:rPr lang="en-US" smtClean="0"/>
              <a:t>30</a:t>
            </a:fld>
            <a:endParaRPr lang="en-US"/>
          </a:p>
        </p:txBody>
      </p:sp>
    </p:spTree>
    <p:extLst>
      <p:ext uri="{BB962C8B-B14F-4D97-AF65-F5344CB8AC3E}">
        <p14:creationId xmlns:p14="http://schemas.microsoft.com/office/powerpoint/2010/main" val="3820181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tx1"/>
                </a:solidFill>
              </a:rPr>
              <a:t>Suggested Speaker Notes</a:t>
            </a:r>
            <a:br>
              <a:rPr lang="en-US" b="1">
                <a:solidFill>
                  <a:schemeClr val="tx1"/>
                </a:solidFill>
              </a:rPr>
            </a:br>
            <a:r>
              <a:rPr lang="en-US"/>
              <a:t>Caring for our Children, the national guidelines for children in out of home care states that children should play outdoor when conditions do not pose significant health and safety concerns. During our session today we discussed with proper clothing, planning and supervision, how outdoor play can be safely enjoyed in most weather conditions.  You will notice that the slide states that wind chill below -15 degrees Fahrenheit poses a health risk meaning children outdoor play should not occur.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Some states set standards in licensure as well that we will discuss next.</a:t>
            </a:r>
          </a:p>
          <a:p>
            <a:r>
              <a:rPr lang="en-US"/>
              <a:t>Consider that the understanding of what is extreme weather varies regionally. While a provider in Maine, Minnesota or New York State might consider an overcast 20 degrees Fahrenheit a great day for outdoor play, a provider in Georgia may find this too cold for the children in care. </a:t>
            </a:r>
          </a:p>
          <a:p>
            <a:endParaRPr lang="en-US"/>
          </a:p>
          <a:p>
            <a:r>
              <a:rPr lang="en-US"/>
              <a:t>Temperature and wind-chill should be checked at the time of scheduled play as they change over the day. This information can be found on many weather apps or from the National Weather Service </a:t>
            </a:r>
          </a:p>
          <a:p>
            <a:r>
              <a:rPr lang="en-US"/>
              <a:t>https://www.weather.gov/unr/hourly_wx_forecast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ea typeface="+mn-ea"/>
                <a:cs typeface="+mn-cs"/>
              </a:rPr>
              <a:t>Wind chill </a:t>
            </a:r>
            <a:r>
              <a:rPr kumimoji="0" lang="en-US" sz="1200" b="0" i="0" u="none" strike="noStrike" kern="1200" cap="none" spc="0" normalizeH="0" baseline="0" noProof="0">
                <a:ln>
                  <a:noFill/>
                </a:ln>
                <a:solidFill>
                  <a:prstClr val="black"/>
                </a:solidFill>
                <a:effectLst/>
                <a:uLnTx/>
                <a:uFillTx/>
                <a:ea typeface="+mn-ea"/>
                <a:cs typeface="+mn-cs"/>
              </a:rPr>
              <a:t>Source: https://www.weather.gov/ama/WindChill</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ea typeface="+mn-ea"/>
                <a:cs typeface="+mn-cs"/>
              </a:rPr>
              <a:t>Wind Chill is a term used to describe what the air temperature </a:t>
            </a:r>
            <a:r>
              <a:rPr kumimoji="0" lang="en-US" sz="1200" b="0" i="1" u="none" strike="noStrike" kern="1200" cap="none" spc="0" normalizeH="0" baseline="0" noProof="0">
                <a:ln>
                  <a:noFill/>
                </a:ln>
                <a:solidFill>
                  <a:srgbClr val="000000"/>
                </a:solidFill>
                <a:effectLst/>
                <a:uLnTx/>
                <a:uFillTx/>
                <a:ea typeface="+mn-ea"/>
                <a:cs typeface="+mn-cs"/>
              </a:rPr>
              <a:t>feels</a:t>
            </a:r>
            <a:r>
              <a:rPr kumimoji="0" lang="en-US" sz="1200" b="0" i="0" u="none" strike="noStrike" kern="1200" cap="none" spc="0" normalizeH="0" baseline="0" noProof="0">
                <a:ln>
                  <a:noFill/>
                </a:ln>
                <a:solidFill>
                  <a:srgbClr val="000000"/>
                </a:solidFill>
                <a:effectLst/>
                <a:uLnTx/>
                <a:uFillTx/>
                <a:ea typeface="+mn-ea"/>
                <a:cs typeface="+mn-cs"/>
              </a:rPr>
              <a:t> like to the skin due to the combination of cold temperatures and winds blowing on exposed skin. The colder the air temperature and the higher the wind speeds the colder it will feel on your skin if you're outside. So even if it remains the same temperature, but the wind speed increases it will feel colder to your skin because as wind blows across our bodies it takes the heat we naturally emit and blows it away from our bodies. </a:t>
            </a:r>
          </a:p>
          <a:p>
            <a:r>
              <a:rPr lang="en-US"/>
              <a:t> </a:t>
            </a:r>
          </a:p>
          <a:p>
            <a:r>
              <a:rPr lang="en-US" b="1">
                <a:solidFill>
                  <a:schemeClr val="tx2"/>
                </a:solidFill>
              </a:rPr>
              <a:t>Trainer notes:</a:t>
            </a:r>
          </a:p>
          <a:p>
            <a:r>
              <a:rPr lang="en-US"/>
              <a:t>The Iowa department of Health developed the Child Care Weather Watch a tool used by many states to provide guidance on determining outdoor play decisions. https://hhs.iowa.gov/media/2901/download?inline=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7872745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solidFill>
                  <a:schemeClr val="tx1"/>
                </a:solidFill>
              </a:rPr>
              <a:t>Trainer Notes:</a:t>
            </a:r>
          </a:p>
          <a:p>
            <a:pPr marL="0" marR="0">
              <a:lnSpc>
                <a:spcPct val="107000"/>
              </a:lnSpc>
              <a:spcBef>
                <a:spcPts val="0"/>
              </a:spcBef>
              <a:spcAft>
                <a:spcPts val="800"/>
              </a:spcAft>
            </a:pPr>
            <a:r>
              <a:rPr lang="en-US" sz="1200" kern="100">
                <a:effectLst/>
                <a:ea typeface="Verdana" panose="020B0604030504040204" pitchFamily="34" charset="0"/>
                <a:cs typeface="Times New Roman" panose="02020603050405020304" pitchFamily="18" charset="0"/>
              </a:rPr>
              <a:t>Trainers are encouraged to pull information from their state child care administrative regulations/licensure related to outdoor play and post it on the slide. Look in regulations for guidance on number of times outdoor play or amount of time outdoors is mandated. Check if your states regulations define temperature limits or the term weather permitting. While there are states that provide temperature guides, many states leave this up to provider interpretation. </a:t>
            </a:r>
          </a:p>
          <a:p>
            <a:pPr marL="0" marR="0">
              <a:lnSpc>
                <a:spcPct val="107000"/>
              </a:lnSpc>
              <a:spcBef>
                <a:spcPts val="0"/>
              </a:spcBef>
              <a:spcAft>
                <a:spcPts val="800"/>
              </a:spcAft>
            </a:pPr>
            <a:r>
              <a:rPr lang="en-US" sz="1200" kern="100">
                <a:effectLst/>
                <a:ea typeface="Verdana" panose="020B0604030504040204" pitchFamily="34" charset="0"/>
                <a:cs typeface="Times New Roman" panose="02020603050405020304" pitchFamily="18" charset="0"/>
              </a:rPr>
              <a:t>Different types of care (Small/Large Child Care Home, Child Care Centers, Preschools) typically have different regulations and thus may have different standards for outdoor play. </a:t>
            </a:r>
          </a:p>
          <a:p>
            <a:pPr marL="0" marR="0">
              <a:lnSpc>
                <a:spcPct val="107000"/>
              </a:lnSpc>
              <a:spcBef>
                <a:spcPts val="0"/>
              </a:spcBef>
              <a:spcAft>
                <a:spcPts val="800"/>
              </a:spcAft>
            </a:pPr>
            <a:r>
              <a:rPr lang="en-US" sz="1200" kern="100">
                <a:effectLst/>
                <a:ea typeface="Verdana" panose="020B0604030504040204" pitchFamily="34" charset="0"/>
                <a:cs typeface="Times New Roman" panose="02020603050405020304" pitchFamily="18" charset="0"/>
              </a:rPr>
              <a:t>Other aspects of cold weather play to look for in regulations are the standards on provider role during outdoor play. There may be standards on providing structured (adult-led) activities, engaging in play with children or providing equipment that supports gross motor development.</a:t>
            </a:r>
          </a:p>
          <a:p>
            <a:endParaRPr lang="en-US" sz="1200"/>
          </a:p>
          <a:p>
            <a:r>
              <a:rPr lang="en-US" sz="1200" b="1"/>
              <a:t>Suggested speaker notes:</a:t>
            </a:r>
          </a:p>
          <a:p>
            <a:r>
              <a:rPr lang="en-US" sz="1200"/>
              <a:t>Let’s take a moment to consider how today’s content aligns with our state’s child care licensing/administrative regulations. </a:t>
            </a:r>
          </a:p>
          <a:p>
            <a:r>
              <a:rPr lang="en-US" sz="1200"/>
              <a:t>New York State child care regulations state that outdoor play is required daily. The licensure also lists exceptions including extreme weather, health care provider order, and parent request (if supervision is available indoors). Notice that the regulations do not define inclement or extreme weather. </a:t>
            </a:r>
          </a:p>
          <a:p>
            <a:endParaRPr lang="en-US" sz="1200"/>
          </a:p>
          <a:p>
            <a:r>
              <a:rPr lang="en-US" sz="1200" b="1">
                <a:solidFill>
                  <a:schemeClr val="tx1"/>
                </a:solidFill>
              </a:rPr>
              <a:t>Trainer notes: </a:t>
            </a:r>
          </a:p>
          <a:p>
            <a:r>
              <a:rPr lang="en-US" sz="1200"/>
              <a:t>If the session time allows, facilitate a large group discussion asking participates to reflect and share how the listed licensure standard supports in supporting children to experience outdoor play in cold weather.</a:t>
            </a:r>
          </a:p>
          <a:p>
            <a:endParaRPr lang="en-US" sz="12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591274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accent1"/>
                </a:solidFill>
              </a:rPr>
              <a:t>Suggested speaker notes:</a:t>
            </a:r>
          </a:p>
          <a:p>
            <a:r>
              <a:rPr lang="en-US"/>
              <a:t>A written policy that outlines the criteria for outdoor play can ensure that children are allowed to experience it daily. </a:t>
            </a:r>
          </a:p>
          <a:p>
            <a:r>
              <a:rPr lang="en-US"/>
              <a:t>While children need protection during extreme weather, they should also learn how to safely enjoy time outdoors in the winter.</a:t>
            </a:r>
          </a:p>
          <a:p>
            <a:r>
              <a:rPr lang="en-US"/>
              <a:t>Strong family handbooks contain information about the program policy as well as how parents can support the policy including providing clothing to allow outdoor play. Staff handbooks that contain information about staff clothing and define roles and responsibilities during outdoor play support recommended practices.</a:t>
            </a:r>
          </a:p>
        </p:txBody>
      </p:sp>
      <p:sp>
        <p:nvSpPr>
          <p:cNvPr id="4" name="Slide Number Placeholder 3"/>
          <p:cNvSpPr>
            <a:spLocks noGrp="1"/>
          </p:cNvSpPr>
          <p:nvPr>
            <p:ph type="sldNum" sz="quarter" idx="5"/>
          </p:nvPr>
        </p:nvSpPr>
        <p:spPr/>
        <p:txBody>
          <a:bodyPr/>
          <a:lstStyle/>
          <a:p>
            <a:fld id="{47BAB5C7-1500-482C-BC10-F7AECFCB5484}" type="slidenum">
              <a:rPr lang="en-US" smtClean="0"/>
              <a:t>33</a:t>
            </a:fld>
            <a:endParaRPr lang="en-US"/>
          </a:p>
        </p:txBody>
      </p:sp>
    </p:spTree>
    <p:extLst>
      <p:ext uri="{BB962C8B-B14F-4D97-AF65-F5344CB8AC3E}">
        <p14:creationId xmlns:p14="http://schemas.microsoft.com/office/powerpoint/2010/main" val="2551017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Suggested speaker notes: </a:t>
            </a:r>
          </a:p>
          <a:p>
            <a:r>
              <a:rPr lang="en-US"/>
              <a:t>In our session today we have discussed how enjoyment of outdoor play can be improved with the </a:t>
            </a:r>
            <a:r>
              <a:rPr lang="en-US" b="1"/>
              <a:t>appropriate clothing </a:t>
            </a:r>
            <a:r>
              <a:rPr lang="en-US"/>
              <a:t>(coats, hats, mittens, boots) and </a:t>
            </a:r>
            <a:r>
              <a:rPr lang="en-US" b="1"/>
              <a:t>engaged ECE provider </a:t>
            </a:r>
            <a:r>
              <a:rPr lang="en-US"/>
              <a:t>providing </a:t>
            </a:r>
            <a:r>
              <a:rPr lang="en-US" b="1"/>
              <a:t>equipment and activities that keep kids moving </a:t>
            </a:r>
            <a:r>
              <a:rPr lang="en-US"/>
              <a:t>and role modeling for children. Having patience while children learn to enjoy outside play is essential. Let’s know think about solutions to the challenges we discussed that can keep both ECE provider and children from enjoying outdoor play.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711074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chemeClr val="tx1"/>
                </a:solidFill>
              </a:rPr>
              <a:t>Trainer Notes:</a:t>
            </a:r>
          </a:p>
          <a:p>
            <a:r>
              <a:rPr lang="en-US"/>
              <a:t>This summary activity can be facilitated as a pair and share or large group activity. </a:t>
            </a:r>
          </a:p>
          <a:p>
            <a:endParaRPr lang="en-US" b="1">
              <a:solidFill>
                <a:schemeClr val="tx1"/>
              </a:solidFill>
            </a:endParaRPr>
          </a:p>
          <a:p>
            <a:r>
              <a:rPr lang="en-US" b="1">
                <a:solidFill>
                  <a:schemeClr val="tx1"/>
                </a:solidFill>
              </a:rPr>
              <a:t>Suggested Speaker Notes:</a:t>
            </a:r>
          </a:p>
          <a:p>
            <a:r>
              <a:rPr lang="en-US" i="1"/>
              <a:t>For a large group activity</a:t>
            </a:r>
          </a:p>
          <a:p>
            <a:r>
              <a:rPr lang="en-US"/>
              <a:t>For our summary activity we will recap solutions and strategies we discussed  to the challenges listed on the screen.</a:t>
            </a:r>
          </a:p>
          <a:p>
            <a:r>
              <a:rPr lang="en-US"/>
              <a:t>What solutions or strategy will you use to address misunderstands or myths about cold weather play?</a:t>
            </a:r>
          </a:p>
          <a:p>
            <a:r>
              <a:rPr lang="en-US" i="1"/>
              <a:t>Continue around challenges in the circle, allowing time for reflection and discussion</a:t>
            </a:r>
          </a:p>
          <a:p>
            <a:endParaRPr lang="en-US" i="1"/>
          </a:p>
          <a:p>
            <a:r>
              <a:rPr lang="en-US" i="1"/>
              <a:t>For a pair and share activity, divide Participants into groups of 2-4, assign each group a challenge number 1-5,</a:t>
            </a:r>
            <a:r>
              <a:rPr lang="en-US" i="1" u="none"/>
              <a:t> </a:t>
            </a:r>
            <a:r>
              <a:rPr lang="en-US" i="1"/>
              <a:t>and challenge the groups to identify 2 or more solutions or strategies they will use to address the challenge. Give 4-5 minutes for discussion. Debrief the activity by asking each group to share aloud their solutions and discussions.</a:t>
            </a:r>
          </a:p>
          <a:p>
            <a:endParaRPr lang="en-US" i="1"/>
          </a:p>
          <a:p>
            <a:r>
              <a:rPr lang="en-US" i="1"/>
              <a:t>Possible responses include:</a:t>
            </a:r>
          </a:p>
          <a:p>
            <a:pPr marL="0" indent="0">
              <a:buNone/>
            </a:pPr>
            <a:r>
              <a:rPr lang="en-US" i="1"/>
              <a:t>1) Share fact or fiction information with staff and families. Provide family handout on the benefits of play. </a:t>
            </a:r>
          </a:p>
          <a:p>
            <a:pPr marL="0" indent="0">
              <a:buNone/>
            </a:pPr>
            <a:r>
              <a:rPr lang="en-US" i="1"/>
              <a:t>2) Host a coat and boot drive, Shop a resale shops for gently used clothing, Look for local agency grants, Ask for donations from local Civic groups</a:t>
            </a:r>
          </a:p>
          <a:p>
            <a:pPr marL="0" indent="0">
              <a:lnSpc>
                <a:spcPct val="120000"/>
              </a:lnSpc>
              <a:spcBef>
                <a:spcPts val="0"/>
              </a:spcBef>
              <a:buFont typeface="+mj-lt"/>
              <a:buNone/>
            </a:pPr>
            <a:r>
              <a:rPr lang="en-US" sz="1200" i="1">
                <a:solidFill>
                  <a:srgbClr val="FFFFFF"/>
                </a:solidFill>
                <a:latin typeface="Verdana" panose="020B0604030504040204" pitchFamily="34" charset="0"/>
                <a:ea typeface="Verdana" panose="020B0604030504040204" pitchFamily="34" charset="0"/>
              </a:rPr>
              <a:t>3) Build time in the schedule for getting dressed, Post visual cues with the order of dressing , Pair up older children with a younger child, Save some layers for outside, Stagger departure as staffing allows</a:t>
            </a:r>
          </a:p>
          <a:p>
            <a:pPr marL="0" indent="0">
              <a:lnSpc>
                <a:spcPct val="120000"/>
              </a:lnSpc>
              <a:spcBef>
                <a:spcPts val="0"/>
              </a:spcBef>
              <a:buFont typeface="+mj-lt"/>
              <a:buNone/>
            </a:pPr>
            <a:r>
              <a:rPr lang="en-US" sz="1200" i="1">
                <a:solidFill>
                  <a:srgbClr val="FFFFFF"/>
                </a:solidFill>
                <a:latin typeface="Verdana" panose="020B0604030504040204" pitchFamily="34" charset="0"/>
                <a:ea typeface="Verdana" panose="020B0604030504040204" pitchFamily="34" charset="0"/>
              </a:rPr>
              <a:t>4) Share family handout, Share photos of children enjoying outdoor play on closed SM groups or bulletin boards.</a:t>
            </a:r>
          </a:p>
          <a:p>
            <a:pPr marL="0" indent="0">
              <a:lnSpc>
                <a:spcPct val="120000"/>
              </a:lnSpc>
              <a:spcBef>
                <a:spcPts val="0"/>
              </a:spcBef>
              <a:buFont typeface="+mj-lt"/>
              <a:buNone/>
            </a:pPr>
            <a:r>
              <a:rPr lang="en-US" sz="1200" i="1">
                <a:solidFill>
                  <a:srgbClr val="FFFFFF"/>
                </a:solidFill>
                <a:latin typeface="Verdana" panose="020B0604030504040204" pitchFamily="34" charset="0"/>
                <a:ea typeface="Verdana" panose="020B0604030504040204" pitchFamily="34" charset="0"/>
              </a:rPr>
              <a:t>5) Dress for the weather, Lead active play games or activities so children and adults stay warm, Develop program policy and staff handbooks that define staff responsibilities, </a:t>
            </a:r>
          </a:p>
          <a:p>
            <a:pPr marL="228600" indent="-228600">
              <a:buAutoNum type="arabicParenR"/>
            </a:pPr>
            <a:endParaRPr lang="en-US" i="1"/>
          </a:p>
          <a:p>
            <a:pPr marL="228600" indent="-228600">
              <a:buAutoNum type="arabicParenR"/>
            </a:pPr>
            <a:endParaRPr lang="en-US" i="0"/>
          </a:p>
          <a:p>
            <a:pPr marL="228600" indent="-228600">
              <a:buAutoNum type="arabicParenR"/>
            </a:pPr>
            <a:endParaRPr lang="en-US" i="1"/>
          </a:p>
        </p:txBody>
      </p:sp>
      <p:sp>
        <p:nvSpPr>
          <p:cNvPr id="4" name="Slide Number Placeholder 3"/>
          <p:cNvSpPr>
            <a:spLocks noGrp="1"/>
          </p:cNvSpPr>
          <p:nvPr>
            <p:ph type="sldNum" sz="quarter" idx="5"/>
          </p:nvPr>
        </p:nvSpPr>
        <p:spPr/>
        <p:txBody>
          <a:bodyPr/>
          <a:lstStyle/>
          <a:p>
            <a:fld id="{47BAB5C7-1500-482C-BC10-F7AECFCB5484}" type="slidenum">
              <a:rPr lang="en-US" smtClean="0"/>
              <a:t>35</a:t>
            </a:fld>
            <a:endParaRPr lang="en-US"/>
          </a:p>
        </p:txBody>
      </p:sp>
    </p:spTree>
    <p:extLst>
      <p:ext uri="{BB962C8B-B14F-4D97-AF65-F5344CB8AC3E}">
        <p14:creationId xmlns:p14="http://schemas.microsoft.com/office/powerpoint/2010/main" val="10226659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a:solidFill>
                  <a:schemeClr val="tx2"/>
                </a:solidFill>
              </a:rPr>
              <a:t>Trainer Notes:</a:t>
            </a:r>
          </a:p>
          <a:p>
            <a:r>
              <a:rPr lang="en-US" i="0"/>
              <a:t>Invite your participants to raise any remaining questions or share other comments on cold weather play.</a:t>
            </a:r>
          </a:p>
        </p:txBody>
      </p:sp>
      <p:sp>
        <p:nvSpPr>
          <p:cNvPr id="4" name="Slide Number Placeholder 3"/>
          <p:cNvSpPr>
            <a:spLocks noGrp="1"/>
          </p:cNvSpPr>
          <p:nvPr>
            <p:ph type="sldNum" sz="quarter" idx="5"/>
          </p:nvPr>
        </p:nvSpPr>
        <p:spPr/>
        <p:txBody>
          <a:bodyPr/>
          <a:lstStyle/>
          <a:p>
            <a:fld id="{47BAB5C7-1500-482C-BC10-F7AECFCB5484}" type="slidenum">
              <a:rPr lang="en-US" smtClean="0"/>
              <a:t>36</a:t>
            </a:fld>
            <a:endParaRPr lang="en-US"/>
          </a:p>
        </p:txBody>
      </p:sp>
    </p:spTree>
    <p:extLst>
      <p:ext uri="{BB962C8B-B14F-4D97-AF65-F5344CB8AC3E}">
        <p14:creationId xmlns:p14="http://schemas.microsoft.com/office/powerpoint/2010/main" val="1767165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ea typeface="+mn-ea"/>
                <a:cs typeface="+mn-cs"/>
              </a:rPr>
              <a:t>Image source: Microsoft Stock Photo</a:t>
            </a:r>
          </a:p>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37</a:t>
            </a:fld>
            <a:endParaRPr lang="en-US"/>
          </a:p>
        </p:txBody>
      </p:sp>
    </p:spTree>
    <p:extLst>
      <p:ext uri="{BB962C8B-B14F-4D97-AF65-F5344CB8AC3E}">
        <p14:creationId xmlns:p14="http://schemas.microsoft.com/office/powerpoint/2010/main" val="2817372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AB5C7-1500-482C-BC10-F7AECFCB5484}" type="slidenum">
              <a:rPr lang="en-US" smtClean="0"/>
              <a:t>38</a:t>
            </a:fld>
            <a:endParaRPr lang="en-US"/>
          </a:p>
        </p:txBody>
      </p:sp>
    </p:spTree>
    <p:extLst>
      <p:ext uri="{BB962C8B-B14F-4D97-AF65-F5344CB8AC3E}">
        <p14:creationId xmlns:p14="http://schemas.microsoft.com/office/powerpoint/2010/main" val="1281226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Image source: Photo by&lt;a </a:t>
            </a:r>
            <a:r>
              <a:rPr lang="en-US" i="1" err="1"/>
              <a:t>href</a:t>
            </a:r>
            <a:r>
              <a:rPr lang="en-US" i="1"/>
              <a:t>="https://unsplash.com/photos/girl-in-blue-bubble-jacket-and-gray-knit-cap-standing-on-snow-covered-ground-during-daytime-pUt-XlkQCSI?utm_content=</a:t>
            </a:r>
            <a:r>
              <a:rPr lang="en-US" i="1" err="1"/>
              <a:t>creditCopyText&amp;utm_medium</a:t>
            </a:r>
            <a:r>
              <a:rPr lang="en-US" i="1"/>
              <a:t>=</a:t>
            </a:r>
            <a:r>
              <a:rPr lang="en-US" i="1" err="1"/>
              <a:t>referral&amp;utm_source</a:t>
            </a:r>
            <a:r>
              <a:rPr lang="en-US" i="1"/>
              <a:t>=</a:t>
            </a:r>
            <a:r>
              <a:rPr lang="en-US" i="1" err="1"/>
              <a:t>unsplash</a:t>
            </a:r>
            <a:r>
              <a:rPr lang="en-US" i="1"/>
              <a:t>"&gt;Unsplash&lt;/a&gt;</a:t>
            </a:r>
          </a:p>
          <a:p>
            <a:r>
              <a:rPr lang="en-US"/>
              <a:t> </a:t>
            </a:r>
          </a:p>
        </p:txBody>
      </p:sp>
      <p:sp>
        <p:nvSpPr>
          <p:cNvPr id="4" name="Slide Number Placeholder 3"/>
          <p:cNvSpPr>
            <a:spLocks noGrp="1"/>
          </p:cNvSpPr>
          <p:nvPr>
            <p:ph type="sldNum" sz="quarter" idx="5"/>
          </p:nvPr>
        </p:nvSpPr>
        <p:spPr/>
        <p:txBody>
          <a:bodyPr/>
          <a:lstStyle/>
          <a:p>
            <a:fld id="{47BAB5C7-1500-482C-BC10-F7AECFCB5484}" type="slidenum">
              <a:rPr lang="en-US" smtClean="0"/>
              <a:t>39</a:t>
            </a:fld>
            <a:endParaRPr lang="en-US"/>
          </a:p>
        </p:txBody>
      </p:sp>
    </p:spTree>
    <p:extLst>
      <p:ext uri="{BB962C8B-B14F-4D97-AF65-F5344CB8AC3E}">
        <p14:creationId xmlns:p14="http://schemas.microsoft.com/office/powerpoint/2010/main" val="33595988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Verdana" panose="020B0604030504040204" pitchFamily="34" charset="0"/>
                <a:ea typeface="+mn-ea"/>
                <a:cs typeface="+mn-cs"/>
              </a:rPr>
              <a:t>Image source: </a:t>
            </a:r>
            <a:r>
              <a:rPr kumimoji="0" lang="en-US" sz="1200" b="0" i="1" u="none" strike="noStrike" kern="1200" cap="none" spc="0" normalizeH="0" baseline="0" noProof="0" err="1">
                <a:ln>
                  <a:noFill/>
                </a:ln>
                <a:solidFill>
                  <a:prstClr val="black"/>
                </a:solidFill>
                <a:effectLst/>
                <a:uLnTx/>
                <a:uFillTx/>
                <a:latin typeface="Verdana" panose="020B0604030504040204" pitchFamily="34" charset="0"/>
                <a:ea typeface="+mn-ea"/>
                <a:cs typeface="+mn-cs"/>
              </a:rPr>
              <a:t>Unsplash</a:t>
            </a:r>
            <a:r>
              <a:rPr kumimoji="0" lang="en-US" sz="1200" b="0" i="1" u="none" strike="noStrike" kern="1200" cap="none" spc="0" normalizeH="0" baseline="0" noProof="0">
                <a:ln>
                  <a:noFill/>
                </a:ln>
                <a:solidFill>
                  <a:prstClr val="black"/>
                </a:solidFill>
                <a:effectLst/>
                <a:uLnTx/>
                <a:uFillTx/>
                <a:latin typeface="Verdana" panose="020B0604030504040204" pitchFamily="34" charset="0"/>
                <a:ea typeface="+mn-ea"/>
                <a:cs typeface="+mn-cs"/>
              </a:rPr>
              <a:t>-Jason Hawke</a:t>
            </a:r>
          </a:p>
        </p:txBody>
      </p:sp>
      <p:sp>
        <p:nvSpPr>
          <p:cNvPr id="4" name="Slide Number Placeholder 3"/>
          <p:cNvSpPr>
            <a:spLocks noGrp="1"/>
          </p:cNvSpPr>
          <p:nvPr>
            <p:ph type="sldNum" sz="quarter" idx="5"/>
          </p:nvPr>
        </p:nvSpPr>
        <p:spPr/>
        <p:txBody>
          <a:bodyPr/>
          <a:lstStyle/>
          <a:p>
            <a:fld id="{47BAB5C7-1500-482C-BC10-F7AECFCB5484}" type="slidenum">
              <a:rPr lang="en-US" smtClean="0"/>
              <a:t>40</a:t>
            </a:fld>
            <a:endParaRPr lang="en-US"/>
          </a:p>
        </p:txBody>
      </p:sp>
    </p:spTree>
    <p:extLst>
      <p:ext uri="{BB962C8B-B14F-4D97-AF65-F5344CB8AC3E}">
        <p14:creationId xmlns:p14="http://schemas.microsoft.com/office/powerpoint/2010/main" val="34947322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a:extLst>
              <a:ext uri="{FF2B5EF4-FFF2-40B4-BE49-F238E27FC236}">
                <a16:creationId xmlns:a16="http://schemas.microsoft.com/office/drawing/2014/main" id="{23EB350D-6ECF-428C-D3B4-CED9D8ECA12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105077" y="350442"/>
            <a:ext cx="3572276"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a:solidFill>
                  <a:srgbClr val="FFFFFF"/>
                </a:solidFill>
                <a:latin typeface="Verdana" panose="020B0604030504040204" pitchFamily="34" charset="0"/>
                <a:ea typeface="Verdana" panose="020B0604030504040204" pitchFamily="34" charset="0"/>
              </a:rPr>
              <a:t>	</a:t>
            </a:r>
          </a:p>
          <a:p>
            <a:endParaRPr lang="en-US" sz="3200" b="1">
              <a:solidFill>
                <a:srgbClr val="FFFFFF"/>
              </a:solidFill>
              <a:latin typeface="Verdana" panose="020B0604030504040204" pitchFamily="34" charset="0"/>
              <a:ea typeface="Verdana" panose="020B0604030504040204" pitchFamily="34" charset="0"/>
            </a:endParaRPr>
          </a:p>
          <a:p>
            <a:endParaRPr lang="en-US" sz="3200" b="1">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70384787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7398762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numCol="2" spcCol="914400">
            <a:norm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77228276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66740886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251532122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1809483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a:p>
          <a:p>
            <a:endParaRPr lang="en-US"/>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18412273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51792173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94356014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79631374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ea typeface="Verdana" panose="020B0604030504040204" pitchFamily="34" charset="0"/>
              </a:defRPr>
            </a:lvl1pPr>
          </a:lstStyle>
          <a:p>
            <a:fld id="{26A2BDB5-6D35-4663-BAA4-3947927EB32E}" type="slidenum">
              <a:rPr lang="en-US" smtClean="0"/>
              <a:pPr/>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lvl1pPr>
              <a:defRPr>
                <a:ea typeface="Verdana" panose="020B0604030504040204" pitchFamily="34" charset="0"/>
              </a:defRPr>
            </a:lvl1pPr>
          </a:lstStyle>
          <a:p>
            <a:endParaRPr lang="en-US"/>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79715324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84103219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178165167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Image</a:t>
            </a:r>
          </a:p>
          <a:p>
            <a:pPr lvl="4"/>
            <a:endParaRPr lang="en-US"/>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348016672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01886FC-FFED-454C-9320-99333FAA1BBD}"/>
              </a:ext>
            </a:extLst>
          </p:cNvPr>
          <p:cNvSpPr>
            <a:spLocks noGrp="1"/>
          </p:cNvSpPr>
          <p:nvPr/>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ea typeface="Verdana" panose="020B0604030504040204" pitchFamily="34" charset="0"/>
              </a:rPr>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419619445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98497481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4750881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Verdana" panose="020B0604030504040204" pitchFamily="34" charset="0"/>
              </a:defRPr>
            </a:lvl1pPr>
            <a:lvl3pPr marL="914400" indent="0">
              <a:buNone/>
              <a:defRPr/>
            </a:lvl3pPr>
          </a:lstStyle>
          <a:p>
            <a:pPr lvl="0"/>
            <a:r>
              <a:rPr lang="en-US"/>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389485044"/>
      </p:ext>
    </p:extLst>
  </p:cSld>
  <p:clrMapOvr>
    <a:overrideClrMapping bg1="dk1" tx1="lt1" bg2="dk2" tx2="lt2" accent1="accent1" accent2="accent2" accent3="accent3" accent4="accent4" accent5="accent5" accent6="accent6" hlink="hlink" folHlink="folHlink"/>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975539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0A54-5A16-9950-360C-A3DFC61300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B08915-CDB2-DDEC-0D1B-C027816566E4}"/>
              </a:ext>
            </a:extLst>
          </p:cNvPr>
          <p:cNvSpPr>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4C73C-AE9A-B12F-DB34-FD0C3021D033}"/>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8/6/2026</a:t>
            </a:fld>
            <a:endParaRPr lang="en-US"/>
          </a:p>
        </p:txBody>
      </p:sp>
      <p:sp>
        <p:nvSpPr>
          <p:cNvPr id="5" name="Footer Placeholder 4">
            <a:extLst>
              <a:ext uri="{FF2B5EF4-FFF2-40B4-BE49-F238E27FC236}">
                <a16:creationId xmlns:a16="http://schemas.microsoft.com/office/drawing/2014/main" id="{98E7A459-52D9-8734-2ACB-D303591E690F}"/>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2AF69C4-FBF4-C598-D429-9F40D7C7491B}"/>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356285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77489-58A8-4EF6-8832-721626367D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4E4A67-9FA2-3BE4-5AC1-CF2DC2490A9B}"/>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B1F660-C664-17D4-F2C1-7A220085D1A9}"/>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D09AB-D766-1A37-DCEF-4C38D4F8DF72}"/>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8/6/2026</a:t>
            </a:fld>
            <a:endParaRPr lang="en-US"/>
          </a:p>
        </p:txBody>
      </p:sp>
      <p:sp>
        <p:nvSpPr>
          <p:cNvPr id="6" name="Footer Placeholder 5">
            <a:extLst>
              <a:ext uri="{FF2B5EF4-FFF2-40B4-BE49-F238E27FC236}">
                <a16:creationId xmlns:a16="http://schemas.microsoft.com/office/drawing/2014/main" id="{E94FA643-D6EF-89FE-D47A-DB35ED8AD9B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7" name="Slide Number Placeholder 6">
            <a:extLst>
              <a:ext uri="{FF2B5EF4-FFF2-40B4-BE49-F238E27FC236}">
                <a16:creationId xmlns:a16="http://schemas.microsoft.com/office/drawing/2014/main" id="{B138614B-5C3D-3A0F-4EAE-350FB7C702E6}"/>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3573227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BBAE-F691-89D8-00A2-97E6C3FFDE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20DE6A-C24B-1BB2-218D-D2B31BB77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13451F-20B2-04E1-5D79-FE41A2332C80}"/>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8/6/2026</a:t>
            </a:fld>
            <a:endParaRPr lang="en-US"/>
          </a:p>
        </p:txBody>
      </p:sp>
      <p:sp>
        <p:nvSpPr>
          <p:cNvPr id="5" name="Footer Placeholder 4">
            <a:extLst>
              <a:ext uri="{FF2B5EF4-FFF2-40B4-BE49-F238E27FC236}">
                <a16:creationId xmlns:a16="http://schemas.microsoft.com/office/drawing/2014/main" id="{78A29FC9-A9E5-9159-8154-AA187C68027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A550241-4E6E-4D99-B033-5283AB3F81D3}"/>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371642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3D5AD-2263-F957-9010-CC8E71DAB3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D5F903-C02E-C34A-3E83-B8DEB0BAB4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9F9DAB-6857-9DC7-F427-E38A1BC2D615}"/>
              </a:ext>
            </a:extLst>
          </p:cNvPr>
          <p:cNvSpPr>
            <a:spLocks noGrp="1"/>
          </p:cNvSpPr>
          <p:nvPr>
            <p:ph sz="half" idx="2"/>
          </p:nvPr>
        </p:nvSpPr>
        <p:spPr>
          <a:xfrm>
            <a:off x="839788" y="2505075"/>
            <a:ext cx="5157787" cy="36845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7F3A25-673D-3A09-3167-FDFDB368DF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63F9F2-34FE-B578-4057-9D7F9E991F23}"/>
              </a:ext>
            </a:extLst>
          </p:cNvPr>
          <p:cNvSpPr>
            <a:spLocks noGrp="1"/>
          </p:cNvSpPr>
          <p:nvPr>
            <p:ph sz="quarter" idx="4"/>
          </p:nvPr>
        </p:nvSpPr>
        <p:spPr>
          <a:xfrm>
            <a:off x="6172200" y="2505075"/>
            <a:ext cx="5183188" cy="36845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AAA08-DDD9-5611-0FDB-3DAA0652768D}"/>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8/6/2026</a:t>
            </a:fld>
            <a:endParaRPr lang="en-US"/>
          </a:p>
        </p:txBody>
      </p:sp>
      <p:sp>
        <p:nvSpPr>
          <p:cNvPr id="8" name="Footer Placeholder 7">
            <a:extLst>
              <a:ext uri="{FF2B5EF4-FFF2-40B4-BE49-F238E27FC236}">
                <a16:creationId xmlns:a16="http://schemas.microsoft.com/office/drawing/2014/main" id="{9EB02A3D-3D12-42F8-1918-2976D0F2D36C}"/>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9" name="Slide Number Placeholder 8">
            <a:extLst>
              <a:ext uri="{FF2B5EF4-FFF2-40B4-BE49-F238E27FC236}">
                <a16:creationId xmlns:a16="http://schemas.microsoft.com/office/drawing/2014/main" id="{7F40AD53-82E1-7A66-1D97-399DE1FBA64F}"/>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3330238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339368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5" r:id="rId20"/>
    <p:sldLayoutId id="2147483736" r:id="rId21"/>
    <p:sldLayoutId id="2147483737" r:id="rId22"/>
    <p:sldLayoutId id="2147483738" r:id="rId23"/>
  </p:sldLayoutIdLst>
  <p:transition/>
  <p:txStyles>
    <p:title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sv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9.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hyperlink" Target="https://activeforlife.com/active-games-to-play-snow/" TargetMode="External"/><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CEFED6-FB87-5D98-56AC-771FF438A0AC}"/>
              </a:ext>
            </a:extLst>
          </p:cNvPr>
          <p:cNvSpPr>
            <a:spLocks noGrp="1"/>
          </p:cNvSpPr>
          <p:nvPr>
            <p:ph type="body" sz="quarter" idx="14"/>
          </p:nvPr>
        </p:nvSpPr>
        <p:spPr>
          <a:xfrm>
            <a:off x="780288" y="3109644"/>
            <a:ext cx="10570464" cy="1645237"/>
          </a:xfrm>
        </p:spPr>
        <p:txBody>
          <a:bodyPr>
            <a:normAutofit/>
          </a:bodyPr>
          <a:lstStyle/>
          <a:p>
            <a:pPr algn="l"/>
            <a:r>
              <a:rPr lang="en-US" sz="3600" b="1">
                <a:solidFill>
                  <a:schemeClr val="tx2"/>
                </a:solidFill>
              </a:rPr>
              <a:t>Active Play in Cold Weather: </a:t>
            </a:r>
          </a:p>
          <a:p>
            <a:pPr algn="l"/>
            <a:r>
              <a:rPr lang="en-US" sz="3600" b="1">
                <a:solidFill>
                  <a:schemeClr val="tx2"/>
                </a:solidFill>
              </a:rPr>
              <a:t>Supporting Outdoor Play in ECE Settings</a:t>
            </a:r>
          </a:p>
        </p:txBody>
      </p:sp>
      <p:sp>
        <p:nvSpPr>
          <p:cNvPr id="4" name="Text Placeholder 3">
            <a:extLst>
              <a:ext uri="{FF2B5EF4-FFF2-40B4-BE49-F238E27FC236}">
                <a16:creationId xmlns:a16="http://schemas.microsoft.com/office/drawing/2014/main" id="{92FE3869-5A68-FE7A-C92C-D8183C82EB35}"/>
              </a:ext>
            </a:extLst>
          </p:cNvPr>
          <p:cNvSpPr>
            <a:spLocks noGrp="1"/>
          </p:cNvSpPr>
          <p:nvPr>
            <p:ph type="body" sz="quarter" idx="15"/>
          </p:nvPr>
        </p:nvSpPr>
        <p:spPr/>
        <p:txBody>
          <a:bodyPr/>
          <a:lstStyle/>
          <a:p>
            <a:endParaRPr lang="en-US"/>
          </a:p>
          <a:p>
            <a:r>
              <a:rPr lang="en-US"/>
              <a:t>Add Trainer information here</a:t>
            </a:r>
          </a:p>
        </p:txBody>
      </p:sp>
      <p:pic>
        <p:nvPicPr>
          <p:cNvPr id="6" name="Picture 5" descr="A black background with blue letters&#10;&#10;Description automatically generated">
            <a:extLst>
              <a:ext uri="{FF2B5EF4-FFF2-40B4-BE49-F238E27FC236}">
                <a16:creationId xmlns:a16="http://schemas.microsoft.com/office/drawing/2014/main" id="{B1E64292-2C61-D592-35F2-4A96322C14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32620" y="515172"/>
            <a:ext cx="2743200" cy="670560"/>
          </a:xfrm>
          <a:prstGeom prst="rect">
            <a:avLst/>
          </a:prstGeom>
        </p:spPr>
      </p:pic>
      <p:sp>
        <p:nvSpPr>
          <p:cNvPr id="7" name="TextBox 6">
            <a:extLst>
              <a:ext uri="{FF2B5EF4-FFF2-40B4-BE49-F238E27FC236}">
                <a16:creationId xmlns:a16="http://schemas.microsoft.com/office/drawing/2014/main" id="{AFB81BE3-7D73-7E18-5295-532D005E8F2A}"/>
              </a:ext>
            </a:extLst>
          </p:cNvPr>
          <p:cNvSpPr txBox="1"/>
          <p:nvPr/>
        </p:nvSpPr>
        <p:spPr>
          <a:xfrm>
            <a:off x="8532620" y="2159000"/>
            <a:ext cx="2879092" cy="1200329"/>
          </a:xfrm>
          <a:prstGeom prst="rect">
            <a:avLst/>
          </a:prstGeom>
          <a:noFill/>
        </p:spPr>
        <p:txBody>
          <a:bodyPr wrap="square" rtlCol="0">
            <a:spAutoFit/>
          </a:bodyPr>
          <a:lstStyle/>
          <a:p>
            <a:r>
              <a:rPr lang="en-US">
                <a:ea typeface="Verdana" panose="020B0604030504040204" pitchFamily="34" charset="0"/>
              </a:rPr>
              <a:t>Add your agency logo here</a:t>
            </a:r>
          </a:p>
          <a:p>
            <a:endParaRPr lang="en-US">
              <a:ea typeface="Verdana" panose="020B0604030504040204" pitchFamily="34" charset="0"/>
            </a:endParaRPr>
          </a:p>
          <a:p>
            <a:endParaRPr lang="en-US">
              <a:ea typeface="Verdana" panose="020B0604030504040204" pitchFamily="34" charset="0"/>
            </a:endParaRPr>
          </a:p>
          <a:p>
            <a:endParaRPr lang="en-US">
              <a:ea typeface="Verdana" panose="020B0604030504040204" pitchFamily="34" charset="0"/>
            </a:endParaRPr>
          </a:p>
        </p:txBody>
      </p:sp>
    </p:spTree>
    <p:extLst>
      <p:ext uri="{BB962C8B-B14F-4D97-AF65-F5344CB8AC3E}">
        <p14:creationId xmlns:p14="http://schemas.microsoft.com/office/powerpoint/2010/main" val="257228731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103FDB-08EC-636B-89C4-D6613864A193}"/>
              </a:ext>
            </a:extLst>
          </p:cNvPr>
          <p:cNvSpPr>
            <a:spLocks noGrp="1"/>
          </p:cNvSpPr>
          <p:nvPr>
            <p:ph type="ctrTitle"/>
          </p:nvPr>
        </p:nvSpPr>
        <p:spPr/>
        <p:txBody>
          <a:bodyPr/>
          <a:lstStyle/>
          <a:p>
            <a:r>
              <a:rPr lang="en-US"/>
              <a:t>Disclaimer</a:t>
            </a:r>
          </a:p>
        </p:txBody>
      </p:sp>
    </p:spTree>
    <p:extLst>
      <p:ext uri="{BB962C8B-B14F-4D97-AF65-F5344CB8AC3E}">
        <p14:creationId xmlns:p14="http://schemas.microsoft.com/office/powerpoint/2010/main" val="398647825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now angel pattern">
            <a:extLst>
              <a:ext uri="{FF2B5EF4-FFF2-40B4-BE49-F238E27FC236}">
                <a16:creationId xmlns:a16="http://schemas.microsoft.com/office/drawing/2014/main" id="{F7937206-52CC-E748-4661-DAAEBA203B8A}"/>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Title 1">
            <a:extLst>
              <a:ext uri="{FF2B5EF4-FFF2-40B4-BE49-F238E27FC236}">
                <a16:creationId xmlns:a16="http://schemas.microsoft.com/office/drawing/2014/main" id="{92CFDA8A-FAEF-7014-B0DA-A160616BDBD2}"/>
              </a:ext>
            </a:extLst>
          </p:cNvPr>
          <p:cNvSpPr>
            <a:spLocks noGrp="1"/>
          </p:cNvSpPr>
          <p:nvPr>
            <p:ph type="title"/>
          </p:nvPr>
        </p:nvSpPr>
        <p:spPr/>
        <p:txBody>
          <a:bodyPr/>
          <a:lstStyle/>
          <a:p>
            <a:r>
              <a:rPr lang="en-US"/>
              <a:t>Session Objectives	</a:t>
            </a:r>
          </a:p>
        </p:txBody>
      </p:sp>
      <p:sp>
        <p:nvSpPr>
          <p:cNvPr id="3" name="Content Placeholder 2">
            <a:extLst>
              <a:ext uri="{FF2B5EF4-FFF2-40B4-BE49-F238E27FC236}">
                <a16:creationId xmlns:a16="http://schemas.microsoft.com/office/drawing/2014/main" id="{D3DFBA79-D993-3EDE-D8F4-1741A6DE2FE1}"/>
              </a:ext>
            </a:extLst>
          </p:cNvPr>
          <p:cNvSpPr>
            <a:spLocks noGrp="1"/>
          </p:cNvSpPr>
          <p:nvPr>
            <p:ph idx="1"/>
          </p:nvPr>
        </p:nvSpPr>
        <p:spPr/>
        <p:txBody>
          <a:bodyPr>
            <a:noAutofit/>
          </a:bodyPr>
          <a:lstStyle/>
          <a:p>
            <a:pPr marL="457200" indent="-457200">
              <a:buClr>
                <a:srgbClr val="00426A"/>
              </a:buClr>
              <a:buFont typeface="+mj-lt"/>
              <a:buAutoNum type="arabicPeriod"/>
            </a:pPr>
            <a:r>
              <a:rPr lang="en-US" sz="2400"/>
              <a:t>Explain common misunderstandings</a:t>
            </a:r>
          </a:p>
          <a:p>
            <a:pPr marL="457200" indent="-457200">
              <a:buClr>
                <a:srgbClr val="00426A"/>
              </a:buClr>
              <a:buFont typeface="+mj-lt"/>
              <a:buAutoNum type="arabicPeriod"/>
            </a:pPr>
            <a:endParaRPr lang="en-US" sz="2400"/>
          </a:p>
          <a:p>
            <a:pPr marL="457200" indent="-457200">
              <a:buClr>
                <a:srgbClr val="00426A"/>
              </a:buClr>
              <a:buFont typeface="+mj-lt"/>
              <a:buAutoNum type="arabicPeriod"/>
            </a:pPr>
            <a:r>
              <a:rPr lang="en-US" sz="2400"/>
              <a:t>Recognize challenges and solutions to cold weather play</a:t>
            </a:r>
          </a:p>
          <a:p>
            <a:pPr marL="457200" indent="-457200">
              <a:buClr>
                <a:srgbClr val="00426A"/>
              </a:buClr>
              <a:buFont typeface="+mj-lt"/>
              <a:buAutoNum type="arabicPeriod"/>
            </a:pPr>
            <a:endParaRPr lang="en-US" sz="2400"/>
          </a:p>
          <a:p>
            <a:pPr marL="457200" indent="-457200">
              <a:buClr>
                <a:srgbClr val="00426A"/>
              </a:buClr>
              <a:buFont typeface="+mj-lt"/>
              <a:buAutoNum type="arabicPeriod"/>
            </a:pPr>
            <a:r>
              <a:rPr lang="en-US" sz="2400"/>
              <a:t>Understand National Recommendations, State Standards, and Program Policies on cold weather outdoor play</a:t>
            </a:r>
          </a:p>
          <a:p>
            <a:pPr marL="457200" indent="-457200">
              <a:buClr>
                <a:srgbClr val="00426A"/>
              </a:buClr>
              <a:buFont typeface="+mj-lt"/>
              <a:buAutoNum type="arabicPeriod"/>
            </a:pPr>
            <a:endParaRPr lang="en-US" sz="2400"/>
          </a:p>
          <a:p>
            <a:pPr marL="457200" indent="-457200">
              <a:buClr>
                <a:srgbClr val="00426A"/>
              </a:buClr>
              <a:buFont typeface="+mj-lt"/>
              <a:buAutoNum type="arabicPeriod"/>
            </a:pPr>
            <a:r>
              <a:rPr lang="en-US" sz="2400"/>
              <a:t>Identify two strategies that support ECE providers and children in enjoying outdoor play in cold weather</a:t>
            </a:r>
          </a:p>
        </p:txBody>
      </p:sp>
    </p:spTree>
    <p:extLst>
      <p:ext uri="{BB962C8B-B14F-4D97-AF65-F5344CB8AC3E}">
        <p14:creationId xmlns:p14="http://schemas.microsoft.com/office/powerpoint/2010/main" val="547960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ople running happily in snow">
            <a:extLst>
              <a:ext uri="{FF2B5EF4-FFF2-40B4-BE49-F238E27FC236}">
                <a16:creationId xmlns:a16="http://schemas.microsoft.com/office/drawing/2014/main" id="{FD7D68EA-6959-6ED0-64EE-E9EBB08775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20885"/>
            <a:ext cx="12192000" cy="6858000"/>
          </a:xfrm>
          <a:prstGeom prst="rect">
            <a:avLst/>
          </a:prstGeom>
        </p:spPr>
      </p:pic>
      <p:sp>
        <p:nvSpPr>
          <p:cNvPr id="9" name="TextBox 8">
            <a:extLst>
              <a:ext uri="{FF2B5EF4-FFF2-40B4-BE49-F238E27FC236}">
                <a16:creationId xmlns:a16="http://schemas.microsoft.com/office/drawing/2014/main" id="{BFCC74D8-528E-2278-AAC7-6DD2F19D2DAD}"/>
              </a:ext>
            </a:extLst>
          </p:cNvPr>
          <p:cNvSpPr txBox="1"/>
          <p:nvPr/>
        </p:nvSpPr>
        <p:spPr>
          <a:xfrm>
            <a:off x="13887450" y="3146505"/>
            <a:ext cx="5791200" cy="523220"/>
          </a:xfrm>
          <a:prstGeom prst="rect">
            <a:avLst/>
          </a:prstGeom>
          <a:solidFill>
            <a:srgbClr val="DDDDDD">
              <a:alpha val="65098"/>
            </a:srgbClr>
          </a:solidFill>
        </p:spPr>
        <p:txBody>
          <a:bodyPr wrap="square" rtlCol="0">
            <a:spAutoFit/>
          </a:bodyPr>
          <a:lstStyle/>
          <a:p>
            <a:endParaRPr lang="en-US" sz="2800">
              <a:solidFill>
                <a:srgbClr val="00426A"/>
              </a:solidFill>
              <a:latin typeface="Verdana" panose="020B0604030504040204" pitchFamily="34" charset="0"/>
              <a:ea typeface="Verdana" panose="020B0604030504040204" pitchFamily="34" charset="0"/>
            </a:endParaRPr>
          </a:p>
        </p:txBody>
      </p:sp>
      <p:sp>
        <p:nvSpPr>
          <p:cNvPr id="12" name="Rectangle: Rounded Corners 11">
            <a:extLst>
              <a:ext uri="{FF2B5EF4-FFF2-40B4-BE49-F238E27FC236}">
                <a16:creationId xmlns:a16="http://schemas.microsoft.com/office/drawing/2014/main" id="{30B8FD9C-12BC-14E3-8F66-465226DD3492}"/>
              </a:ext>
            </a:extLst>
          </p:cNvPr>
          <p:cNvSpPr/>
          <p:nvPr/>
        </p:nvSpPr>
        <p:spPr>
          <a:xfrm>
            <a:off x="4930238" y="849085"/>
            <a:ext cx="6020791" cy="1787237"/>
          </a:xfrm>
          <a:prstGeom prst="roundRect">
            <a:avLst/>
          </a:prstGeom>
          <a:solidFill>
            <a:srgbClr val="EFE0B5">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426A"/>
                </a:solidFill>
                <a:latin typeface="Times New Roman" panose="02020603050405020304" pitchFamily="18" charset="0"/>
                <a:ea typeface="Verdana" panose="020B0604030504040204" pitchFamily="34" charset="0"/>
                <a:cs typeface="Times New Roman" panose="02020603050405020304" pitchFamily="18" charset="0"/>
              </a:rPr>
              <a:t>Goal</a:t>
            </a:r>
          </a:p>
          <a:p>
            <a:r>
              <a:rPr lang="en-US" sz="2600">
                <a:solidFill>
                  <a:srgbClr val="00426A"/>
                </a:solidFill>
                <a:latin typeface="Verdana" panose="020B0604030504040204" pitchFamily="34" charset="0"/>
                <a:ea typeface="Verdana" panose="020B0604030504040204" pitchFamily="34" charset="0"/>
              </a:rPr>
              <a:t>More children experience outdoor play best practices daily</a:t>
            </a:r>
          </a:p>
        </p:txBody>
      </p:sp>
    </p:spTree>
    <p:extLst>
      <p:ext uri="{BB962C8B-B14F-4D97-AF65-F5344CB8AC3E}">
        <p14:creationId xmlns:p14="http://schemas.microsoft.com/office/powerpoint/2010/main" val="14285127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Person laughing in snowy weather">
            <a:extLst>
              <a:ext uri="{FF2B5EF4-FFF2-40B4-BE49-F238E27FC236}">
                <a16:creationId xmlns:a16="http://schemas.microsoft.com/office/drawing/2014/main" id="{C4AA40DA-4B13-895A-3AD0-68FFFC18D8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22"/>
            <a:ext cx="12191977" cy="6858022"/>
          </a:xfrm>
          <a:prstGeom prst="rect">
            <a:avLst/>
          </a:prstGeom>
        </p:spPr>
      </p:pic>
      <p:sp>
        <p:nvSpPr>
          <p:cNvPr id="7" name="Title 6">
            <a:extLst>
              <a:ext uri="{FF2B5EF4-FFF2-40B4-BE49-F238E27FC236}">
                <a16:creationId xmlns:a16="http://schemas.microsoft.com/office/drawing/2014/main" id="{0AF8D300-597B-CB3C-FECB-D189B8919115}"/>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5200">
                <a:solidFill>
                  <a:srgbClr val="FFFFFF"/>
                </a:solidFill>
                <a:latin typeface="+mj-lt"/>
              </a:rPr>
              <a:t>What positive things do you notice after being outdoors?</a:t>
            </a:r>
          </a:p>
        </p:txBody>
      </p:sp>
    </p:spTree>
    <p:extLst>
      <p:ext uri="{BB962C8B-B14F-4D97-AF65-F5344CB8AC3E}">
        <p14:creationId xmlns:p14="http://schemas.microsoft.com/office/powerpoint/2010/main" val="2459288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B64CAD2-CED7-508A-A27A-5D06C38C6704}"/>
              </a:ext>
            </a:extLst>
          </p:cNvPr>
          <p:cNvSpPr txBox="1"/>
          <p:nvPr/>
        </p:nvSpPr>
        <p:spPr>
          <a:xfrm>
            <a:off x="838200" y="2579730"/>
            <a:ext cx="6315075" cy="461665"/>
          </a:xfrm>
          <a:prstGeom prst="rect">
            <a:avLst/>
          </a:prstGeom>
          <a:noFill/>
        </p:spPr>
        <p:txBody>
          <a:bodyPr wrap="square">
            <a:spAutoFit/>
          </a:bodyPr>
          <a:lstStyle/>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Outdoor play 2-3 times daily</a:t>
            </a:r>
            <a:endParaRPr lang="en-US" sz="2400">
              <a:latin typeface="Verdana" panose="020B0604030504040204" pitchFamily="34" charset="0"/>
              <a:ea typeface="Verdana" panose="020B060403050404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51CBBAA0-0516-CB67-F5BC-32FA314E9642}"/>
              </a:ext>
            </a:extLst>
          </p:cNvPr>
          <p:cNvSpPr/>
          <p:nvPr/>
        </p:nvSpPr>
        <p:spPr>
          <a:xfrm>
            <a:off x="838200" y="1595438"/>
            <a:ext cx="4000500" cy="849270"/>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Infants</a:t>
            </a:r>
          </a:p>
        </p:txBody>
      </p:sp>
      <p:sp>
        <p:nvSpPr>
          <p:cNvPr id="9" name="Rectangle: Rounded Corners 8">
            <a:extLst>
              <a:ext uri="{FF2B5EF4-FFF2-40B4-BE49-F238E27FC236}">
                <a16:creationId xmlns:a16="http://schemas.microsoft.com/office/drawing/2014/main" id="{4BE4A584-C7F8-FE80-6D17-4C7B1783BA2D}"/>
              </a:ext>
            </a:extLst>
          </p:cNvPr>
          <p:cNvSpPr/>
          <p:nvPr/>
        </p:nvSpPr>
        <p:spPr>
          <a:xfrm>
            <a:off x="876300" y="3299521"/>
            <a:ext cx="4162425" cy="1057869"/>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Toddlers &amp; Preschoolers</a:t>
            </a:r>
          </a:p>
        </p:txBody>
      </p:sp>
      <p:sp>
        <p:nvSpPr>
          <p:cNvPr id="15" name="TextBox 14">
            <a:extLst>
              <a:ext uri="{FF2B5EF4-FFF2-40B4-BE49-F238E27FC236}">
                <a16:creationId xmlns:a16="http://schemas.microsoft.com/office/drawing/2014/main" id="{125A92CA-FF59-D0DB-BC47-61DD877F980B}"/>
              </a:ext>
            </a:extLst>
          </p:cNvPr>
          <p:cNvSpPr txBox="1"/>
          <p:nvPr/>
        </p:nvSpPr>
        <p:spPr>
          <a:xfrm>
            <a:off x="838200" y="4766412"/>
            <a:ext cx="8972550" cy="1569660"/>
          </a:xfrm>
          <a:prstGeom prst="rect">
            <a:avLst/>
          </a:prstGeom>
          <a:noFill/>
        </p:spPr>
        <p:txBody>
          <a:bodyPr wrap="square">
            <a:spAutoFit/>
          </a:bodyPr>
          <a:lstStyle/>
          <a:p>
            <a:pPr marL="457200" indent="-457200">
              <a:buFont typeface="Arial" panose="020B0604020202020204" pitchFamily="34" charset="0"/>
              <a:buChar char="•"/>
            </a:pP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Outdoor play 2-3 times daily</a:t>
            </a:r>
          </a:p>
          <a:p>
            <a:pPr marL="457200" indent="-457200">
              <a:buFont typeface="Arial" panose="020B0604020202020204" pitchFamily="34" charset="0"/>
              <a:buChar char="•"/>
            </a:pP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60-90 minutes of outdoor play daily</a:t>
            </a:r>
          </a:p>
          <a:p>
            <a:pPr marL="457200" indent="-457200">
              <a:buFont typeface="Arial" panose="020B0604020202020204" pitchFamily="34" charset="0"/>
              <a:buChar char="•"/>
            </a:pP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2 or more structured (adult-led) activities</a:t>
            </a:r>
            <a:b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br>
            <a:endParaRPr lang="en-US" sz="2400">
              <a:latin typeface="Verdana" panose="020B0604030504040204" pitchFamily="34" charset="0"/>
              <a:ea typeface="Verdana" panose="020B0604030504040204" pitchFamily="34" charset="0"/>
            </a:endParaRPr>
          </a:p>
        </p:txBody>
      </p:sp>
      <p:sp>
        <p:nvSpPr>
          <p:cNvPr id="16" name="Rectangle: Rounded Corners 15">
            <a:extLst>
              <a:ext uri="{FF2B5EF4-FFF2-40B4-BE49-F238E27FC236}">
                <a16:creationId xmlns:a16="http://schemas.microsoft.com/office/drawing/2014/main" id="{46FCF197-A4EF-F985-CE9F-7D3AEFAAC9CF}"/>
              </a:ext>
            </a:extLst>
          </p:cNvPr>
          <p:cNvSpPr/>
          <p:nvPr/>
        </p:nvSpPr>
        <p:spPr>
          <a:xfrm>
            <a:off x="7353302" y="2128532"/>
            <a:ext cx="3962398" cy="2134933"/>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FFFFFF"/>
                </a:solidFill>
                <a:latin typeface="Verdana" panose="020B0604030504040204" pitchFamily="34" charset="0"/>
                <a:ea typeface="Verdana" panose="020B0604030504040204" pitchFamily="34" charset="0"/>
              </a:rPr>
              <a:t>How many times each day do children go outside at your program?</a:t>
            </a:r>
          </a:p>
        </p:txBody>
      </p:sp>
      <p:sp>
        <p:nvSpPr>
          <p:cNvPr id="2" name="Title 1">
            <a:extLst>
              <a:ext uri="{FF2B5EF4-FFF2-40B4-BE49-F238E27FC236}">
                <a16:creationId xmlns:a16="http://schemas.microsoft.com/office/drawing/2014/main" id="{5091DA46-AC59-9E7B-9B33-6BE74AC8B46A}"/>
              </a:ext>
            </a:extLst>
          </p:cNvPr>
          <p:cNvSpPr>
            <a:spLocks noGrp="1"/>
          </p:cNvSpPr>
          <p:nvPr>
            <p:ph type="ctrTitle"/>
          </p:nvPr>
        </p:nvSpPr>
        <p:spPr/>
        <p:txBody>
          <a:bodyPr/>
          <a:lstStyle/>
          <a:p>
            <a:r>
              <a:rPr lang="en-US"/>
              <a:t>PALS recap – Outdoor play best practices</a:t>
            </a:r>
          </a:p>
        </p:txBody>
      </p:sp>
    </p:spTree>
    <p:extLst>
      <p:ext uri="{BB962C8B-B14F-4D97-AF65-F5344CB8AC3E}">
        <p14:creationId xmlns:p14="http://schemas.microsoft.com/office/powerpoint/2010/main" val="4191728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E0C6-ED4E-4716-9CDD-53BDB846263A}"/>
              </a:ext>
            </a:extLst>
          </p:cNvPr>
          <p:cNvSpPr>
            <a:spLocks noGrp="1"/>
          </p:cNvSpPr>
          <p:nvPr>
            <p:ph type="ctrTitle"/>
          </p:nvPr>
        </p:nvSpPr>
        <p:spPr/>
        <p:txBody>
          <a:bodyPr>
            <a:noAutofit/>
          </a:bodyPr>
          <a:lstStyle/>
          <a:p>
            <a:pPr>
              <a:lnSpc>
                <a:spcPct val="100000"/>
              </a:lnSpc>
              <a:spcBef>
                <a:spcPts val="0"/>
              </a:spcBef>
              <a:defRPr/>
            </a:pP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endParaRPr lang="en-US" sz="3200" b="0">
              <a:solidFill>
                <a:srgbClr val="00426A"/>
              </a:solidFill>
              <a:latin typeface="Verdana" panose="020B0604030504040204" pitchFamily="34" charset="0"/>
              <a:cs typeface="Calibri" panose="020F0502020204030204" pitchFamily="34" charset="0"/>
            </a:endParaRPr>
          </a:p>
        </p:txBody>
      </p:sp>
      <p:sp>
        <p:nvSpPr>
          <p:cNvPr id="10" name="Title 1">
            <a:extLst>
              <a:ext uri="{FF2B5EF4-FFF2-40B4-BE49-F238E27FC236}">
                <a16:creationId xmlns:a16="http://schemas.microsoft.com/office/drawing/2014/main" id="{7CE3E3F5-C5CA-656E-CE8F-5112076464DB}"/>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00426A"/>
                </a:solidFill>
                <a:latin typeface="Times New Roman" panose="02020603050405020304" pitchFamily="18" charset="0"/>
                <a:ea typeface="Verdana" panose="020B0604030504040204" pitchFamily="34" charset="0"/>
                <a:cs typeface="Times New Roman" panose="02020603050405020304" pitchFamily="18" charset="0"/>
              </a:rPr>
              <a:t>Benefits of outdoor play and outdoor time</a:t>
            </a:r>
          </a:p>
        </p:txBody>
      </p:sp>
      <p:sp>
        <p:nvSpPr>
          <p:cNvPr id="13" name="TextBox 12">
            <a:extLst>
              <a:ext uri="{FF2B5EF4-FFF2-40B4-BE49-F238E27FC236}">
                <a16:creationId xmlns:a16="http://schemas.microsoft.com/office/drawing/2014/main" id="{7B64CAD2-CED7-508A-A27A-5D06C38C6704}"/>
              </a:ext>
            </a:extLst>
          </p:cNvPr>
          <p:cNvSpPr txBox="1"/>
          <p:nvPr/>
        </p:nvSpPr>
        <p:spPr>
          <a:xfrm>
            <a:off x="838199" y="2485795"/>
            <a:ext cx="5255513" cy="3046988"/>
          </a:xfrm>
          <a:prstGeom prst="rect">
            <a:avLst/>
          </a:prstGeom>
          <a:noFill/>
        </p:spPr>
        <p:txBody>
          <a:bodyPr wrap="square">
            <a:spAutoFit/>
          </a:bodyPr>
          <a:lstStyle/>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Boosts immunity</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Exposure to fresh air</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Vitamin D</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Strengthens mental wellbeing</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Improves vision</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Lowers stress</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Improves sleep</a:t>
            </a:r>
          </a:p>
          <a:p>
            <a:endParaRPr lang="en-US" sz="2400">
              <a:solidFill>
                <a:prstClr val="black"/>
              </a:solidFill>
              <a:latin typeface="Verdana" panose="020B0604030504040204" pitchFamily="34" charset="0"/>
              <a:ea typeface="Verdana" panose="020B060403050404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5FD6F5D9-91A7-544C-B614-AA0AEAE9D9E3}"/>
              </a:ext>
            </a:extLst>
          </p:cNvPr>
          <p:cNvSpPr/>
          <p:nvPr/>
        </p:nvSpPr>
        <p:spPr>
          <a:xfrm>
            <a:off x="923706" y="1534856"/>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Caregivers &amp; Children</a:t>
            </a:r>
          </a:p>
        </p:txBody>
      </p:sp>
      <p:sp>
        <p:nvSpPr>
          <p:cNvPr id="15" name="Rectangle: Rounded Corners 14">
            <a:extLst>
              <a:ext uri="{FF2B5EF4-FFF2-40B4-BE49-F238E27FC236}">
                <a16:creationId xmlns:a16="http://schemas.microsoft.com/office/drawing/2014/main" id="{82A98790-9225-4658-BC58-74B84C5706D0}"/>
              </a:ext>
            </a:extLst>
          </p:cNvPr>
          <p:cNvSpPr/>
          <p:nvPr/>
        </p:nvSpPr>
        <p:spPr>
          <a:xfrm>
            <a:off x="6093712" y="1536192"/>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Children</a:t>
            </a:r>
          </a:p>
        </p:txBody>
      </p:sp>
      <p:sp>
        <p:nvSpPr>
          <p:cNvPr id="4" name="TextBox 3">
            <a:extLst>
              <a:ext uri="{FF2B5EF4-FFF2-40B4-BE49-F238E27FC236}">
                <a16:creationId xmlns:a16="http://schemas.microsoft.com/office/drawing/2014/main" id="{D7B2A738-F0DF-C4B6-623F-FAE44CEB5DC1}"/>
              </a:ext>
            </a:extLst>
          </p:cNvPr>
          <p:cNvSpPr txBox="1"/>
          <p:nvPr/>
        </p:nvSpPr>
        <p:spPr>
          <a:xfrm>
            <a:off x="6093712" y="2434961"/>
            <a:ext cx="5891464" cy="3416320"/>
          </a:xfrm>
          <a:prstGeom prst="rect">
            <a:avLst/>
          </a:prstGeom>
          <a:noFill/>
        </p:spPr>
        <p:txBody>
          <a:bodyPr wrap="square">
            <a:spAutoFit/>
          </a:bodyPr>
          <a:lstStyle/>
          <a:p>
            <a:pPr marL="457200" indent="-457200">
              <a:buFont typeface="Arial" panose="020B0604020202020204" pitchFamily="34" charset="0"/>
              <a:buChar char="•"/>
            </a:pP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Increases amounts of </a:t>
            </a:r>
          </a:p>
          <a:p>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	active play</a:t>
            </a:r>
          </a:p>
          <a:p>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	</a:t>
            </a: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creative </a:t>
            </a: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play</a:t>
            </a:r>
          </a:p>
          <a:p>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	problem-solving play</a:t>
            </a:r>
          </a:p>
          <a:p>
            <a:pPr lvl="1"/>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	</a:t>
            </a: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cooperative play</a:t>
            </a:r>
          </a:p>
          <a:p>
            <a:pPr marL="457200" indent="-457200">
              <a:buFont typeface="Arial" panose="020B0604020202020204" pitchFamily="34" charset="0"/>
              <a:buChar char="•"/>
            </a:pPr>
            <a: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t>Increases awareness and appreciation of the environment</a:t>
            </a:r>
            <a:b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br>
            <a:br>
              <a:rPr lang="en-US" sz="2400" b="0">
                <a:solidFill>
                  <a:prstClr val="black"/>
                </a:solidFill>
                <a:latin typeface="Verdana" panose="020B0604030504040204" pitchFamily="34" charset="0"/>
                <a:ea typeface="Verdana" panose="020B0604030504040204" pitchFamily="34" charset="0"/>
                <a:cs typeface="Calibri" panose="020F0502020204030204" pitchFamily="34" charset="0"/>
              </a:rPr>
            </a:br>
            <a:endParaRPr lang="en-US" sz="2400">
              <a:solidFill>
                <a:prstClr val="black"/>
              </a:solidFill>
              <a:latin typeface="Verdana" panose="020B0604030504040204" pitchFamily="34" charset="0"/>
              <a:ea typeface="Verdana" panose="020B0604030504040204" pitchFamily="34" charset="0"/>
              <a:cs typeface="Calibri" panose="020F0502020204030204" pitchFamily="34" charset="0"/>
            </a:endParaRPr>
          </a:p>
        </p:txBody>
      </p:sp>
    </p:spTree>
    <p:extLst>
      <p:ext uri="{BB962C8B-B14F-4D97-AF65-F5344CB8AC3E}">
        <p14:creationId xmlns:p14="http://schemas.microsoft.com/office/powerpoint/2010/main" val="290289865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D878-3E8C-C3E0-140B-808B9E7E1A38}"/>
              </a:ext>
            </a:extLst>
          </p:cNvPr>
          <p:cNvSpPr>
            <a:spLocks noGrp="1"/>
          </p:cNvSpPr>
          <p:nvPr>
            <p:ph type="ctrTitle"/>
          </p:nvPr>
        </p:nvSpPr>
        <p:spPr/>
        <p:txBody>
          <a:bodyPr>
            <a:normAutofit/>
          </a:bodyPr>
          <a:lstStyle/>
          <a:p>
            <a:r>
              <a:rPr lang="en-US" sz="4000"/>
              <a:t>Common challenges to cold weather play</a:t>
            </a:r>
          </a:p>
        </p:txBody>
      </p:sp>
      <p:sp>
        <p:nvSpPr>
          <p:cNvPr id="5" name="Content Placeholder 4">
            <a:extLst>
              <a:ext uri="{FF2B5EF4-FFF2-40B4-BE49-F238E27FC236}">
                <a16:creationId xmlns:a16="http://schemas.microsoft.com/office/drawing/2014/main" id="{BF095C48-F986-D441-3733-2CC0FC9765E5}"/>
              </a:ext>
            </a:extLst>
          </p:cNvPr>
          <p:cNvSpPr>
            <a:spLocks noGrp="1"/>
          </p:cNvSpPr>
          <p:nvPr>
            <p:ph type="subTitle" idx="1"/>
          </p:nvPr>
        </p:nvSpPr>
        <p:spPr/>
        <p:txBody>
          <a:bodyPr>
            <a:noAutofit/>
          </a:bodyPr>
          <a:lstStyle/>
          <a:p>
            <a:pPr marL="514350" indent="-514350">
              <a:buClr>
                <a:srgbClr val="00426A"/>
              </a:buClr>
              <a:buFont typeface="+mj-lt"/>
              <a:buAutoNum type="arabicPeriod"/>
            </a:pPr>
            <a:r>
              <a:rPr lang="en-US" sz="2800"/>
              <a:t>Misunderstandings or myths about cold weather play can lead to family and ECE provider resistance</a:t>
            </a:r>
          </a:p>
          <a:p>
            <a:pPr marL="514350" indent="-514350">
              <a:buClr>
                <a:srgbClr val="00426A"/>
              </a:buClr>
              <a:buFont typeface="+mj-lt"/>
              <a:buAutoNum type="arabicPeriod"/>
            </a:pPr>
            <a:r>
              <a:rPr lang="en-US" sz="2800"/>
              <a:t>Additional clothing requirements for providers and children </a:t>
            </a:r>
          </a:p>
          <a:p>
            <a:pPr marL="514350" indent="-514350">
              <a:buClr>
                <a:srgbClr val="00426A"/>
              </a:buClr>
              <a:buFont typeface="+mj-lt"/>
              <a:buAutoNum type="arabicPeriod"/>
            </a:pPr>
            <a:r>
              <a:rPr lang="en-US" sz="2800"/>
              <a:t>Additional time required for children to dress for outdoor play</a:t>
            </a:r>
          </a:p>
          <a:p>
            <a:pPr marL="514350" indent="-514350">
              <a:buClr>
                <a:srgbClr val="00426A"/>
              </a:buClr>
              <a:buFont typeface="+mj-lt"/>
              <a:buAutoNum type="arabicPeriod"/>
            </a:pPr>
            <a:r>
              <a:rPr lang="en-US" sz="2800"/>
              <a:t>Family resistance to cold weather play</a:t>
            </a:r>
          </a:p>
          <a:p>
            <a:pPr marL="514350" indent="-514350">
              <a:buClr>
                <a:srgbClr val="00426A"/>
              </a:buClr>
              <a:buFont typeface="+mj-lt"/>
              <a:buAutoNum type="arabicPeriod"/>
            </a:pPr>
            <a:r>
              <a:rPr lang="en-US" sz="2800"/>
              <a:t>ECE provider resistance to being outdoors in cold weather</a:t>
            </a:r>
          </a:p>
          <a:p>
            <a:pPr marL="457200" indent="-457200">
              <a:buClr>
                <a:srgbClr val="00426A"/>
              </a:buClr>
              <a:buFont typeface="+mj-lt"/>
              <a:buAutoNum type="arabicPeriod"/>
            </a:pPr>
            <a:endParaRPr lang="en-US" sz="2800"/>
          </a:p>
          <a:p>
            <a:endParaRPr lang="en-US" sz="2800"/>
          </a:p>
        </p:txBody>
      </p:sp>
      <p:pic>
        <p:nvPicPr>
          <p:cNvPr id="7" name="Graphic 6" descr="Snowflake outline">
            <a:extLst>
              <a:ext uri="{FF2B5EF4-FFF2-40B4-BE49-F238E27FC236}">
                <a16:creationId xmlns:a16="http://schemas.microsoft.com/office/drawing/2014/main" id="{BB52C324-A187-B1CD-7277-2CACD04804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3986" y="212904"/>
            <a:ext cx="1810206" cy="1810206"/>
          </a:xfrm>
          <a:prstGeom prst="rect">
            <a:avLst/>
          </a:prstGeom>
        </p:spPr>
      </p:pic>
    </p:spTree>
    <p:extLst>
      <p:ext uri="{BB962C8B-B14F-4D97-AF65-F5344CB8AC3E}">
        <p14:creationId xmlns:p14="http://schemas.microsoft.com/office/powerpoint/2010/main" val="31163476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A360C9-136F-E3AB-524E-130CB30A9C17}"/>
              </a:ext>
            </a:extLst>
          </p:cNvPr>
          <p:cNvSpPr>
            <a:spLocks noGrp="1"/>
          </p:cNvSpPr>
          <p:nvPr>
            <p:ph type="title"/>
          </p:nvPr>
        </p:nvSpPr>
        <p:spPr/>
        <p:txBody>
          <a:bodyPr/>
          <a:lstStyle/>
          <a:p>
            <a:r>
              <a:rPr lang="en-US"/>
              <a:t>Objective 1:</a:t>
            </a:r>
            <a:br>
              <a:rPr lang="en-US"/>
            </a:br>
            <a:r>
              <a:rPr lang="en-US" sz="4400"/>
              <a:t>Explain common misunderstandings                   about cold weather play </a:t>
            </a:r>
            <a:br>
              <a:rPr lang="en-US" sz="4400"/>
            </a:br>
            <a:endParaRPr lang="en-US"/>
          </a:p>
        </p:txBody>
      </p:sp>
    </p:spTree>
    <p:extLst>
      <p:ext uri="{BB962C8B-B14F-4D97-AF65-F5344CB8AC3E}">
        <p14:creationId xmlns:p14="http://schemas.microsoft.com/office/powerpoint/2010/main" val="52456393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6023C8-A4D5-AA49-4111-7F2D4BA249A5}"/>
              </a:ext>
            </a:extLst>
          </p:cNvPr>
          <p:cNvSpPr>
            <a:spLocks noGrp="1"/>
          </p:cNvSpPr>
          <p:nvPr>
            <p:ph type="title"/>
          </p:nvPr>
        </p:nvSpPr>
        <p:spPr>
          <a:xfrm>
            <a:off x="882720" y="871669"/>
            <a:ext cx="6310745" cy="1472184"/>
          </a:xfrm>
        </p:spPr>
        <p:txBody>
          <a:bodyPr>
            <a:normAutofit/>
          </a:bodyPr>
          <a:lstStyle/>
          <a:p>
            <a:r>
              <a:rPr lang="en-US" sz="4000"/>
              <a:t>Fact or Fiction</a:t>
            </a:r>
            <a:br>
              <a:rPr lang="en-US"/>
            </a:br>
            <a:r>
              <a:rPr lang="en-US" sz="2600" b="0">
                <a:latin typeface="Verdana" panose="020B0604030504040204" pitchFamily="34" charset="0"/>
                <a:ea typeface="Verdana" panose="020B0604030504040204" pitchFamily="34" charset="0"/>
              </a:rPr>
              <a:t>Cold weather or being cold causes the common cold</a:t>
            </a:r>
            <a:endParaRPr lang="en-US" sz="2600">
              <a:latin typeface="Verdana" panose="020B0604030504040204" pitchFamily="34" charset="0"/>
              <a:ea typeface="Verdana" panose="020B0604030504040204" pitchFamily="34" charset="0"/>
            </a:endParaRPr>
          </a:p>
        </p:txBody>
      </p:sp>
      <p:sp>
        <p:nvSpPr>
          <p:cNvPr id="9" name="Content Placeholder 8">
            <a:extLst>
              <a:ext uri="{FF2B5EF4-FFF2-40B4-BE49-F238E27FC236}">
                <a16:creationId xmlns:a16="http://schemas.microsoft.com/office/drawing/2014/main" id="{CE1E7372-B05C-05A6-CF5F-7799DAFC8426}"/>
              </a:ext>
            </a:extLst>
          </p:cNvPr>
          <p:cNvSpPr>
            <a:spLocks noGrp="1"/>
          </p:cNvSpPr>
          <p:nvPr>
            <p:ph idx="1"/>
          </p:nvPr>
        </p:nvSpPr>
        <p:spPr>
          <a:xfrm>
            <a:off x="882720" y="2892056"/>
            <a:ext cx="6421584" cy="2806996"/>
          </a:xfrm>
        </p:spPr>
        <p:txBody>
          <a:bodyPr>
            <a:normAutofit fontScale="92500" lnSpcReduction="20000"/>
          </a:bodyPr>
          <a:lstStyle/>
          <a:p>
            <a:pPr marL="0" indent="0">
              <a:buNone/>
            </a:pPr>
            <a:r>
              <a:rPr lang="en-US" sz="4300" b="1">
                <a:latin typeface="Times New Roman" panose="02020603050405020304" pitchFamily="18" charset="0"/>
                <a:cs typeface="Times New Roman" panose="02020603050405020304" pitchFamily="18" charset="0"/>
              </a:rPr>
              <a:t>Fact</a:t>
            </a:r>
          </a:p>
          <a:p>
            <a:pPr marL="0" indent="0">
              <a:buNone/>
            </a:pPr>
            <a:r>
              <a:rPr lang="en-US" sz="2800"/>
              <a:t>Colds are caused by viruses, not from cold temperatures</a:t>
            </a:r>
          </a:p>
          <a:p>
            <a:pPr marL="0" indent="0">
              <a:buNone/>
            </a:pPr>
            <a:endParaRPr lang="en-US" sz="2800"/>
          </a:p>
          <a:p>
            <a:pPr marL="0" indent="0">
              <a:buNone/>
            </a:pPr>
            <a:r>
              <a:rPr lang="en-US" sz="2800"/>
              <a:t>Viruses are more common in winter months as we spend more time indoors where viruses spread easily through the air</a:t>
            </a:r>
          </a:p>
          <a:p>
            <a:endParaRPr lang="en-US"/>
          </a:p>
        </p:txBody>
      </p:sp>
      <p:pic>
        <p:nvPicPr>
          <p:cNvPr id="2" name="Picture 1">
            <a:extLst>
              <a:ext uri="{FF2B5EF4-FFF2-40B4-BE49-F238E27FC236}">
                <a16:creationId xmlns:a16="http://schemas.microsoft.com/office/drawing/2014/main" id="{C8AD2C2B-72DA-EEAD-576C-39E6522BBA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71477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ttle child laughing outdoors">
            <a:extLst>
              <a:ext uri="{FF2B5EF4-FFF2-40B4-BE49-F238E27FC236}">
                <a16:creationId xmlns:a16="http://schemas.microsoft.com/office/drawing/2014/main" id="{3D8CCAFB-C17F-E9F9-ED40-31FCE6CE546E}"/>
              </a:ext>
            </a:extLst>
          </p:cNvPr>
          <p:cNvPicPr>
            <a:picLocks noChangeAspect="1"/>
          </p:cNvPicPr>
          <p:nvPr/>
        </p:nvPicPr>
        <p:blipFill rotWithShape="1">
          <a:blip r:embed="rId3" cstate="email">
            <a:alphaModFix amt="20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Title 4">
            <a:extLst>
              <a:ext uri="{FF2B5EF4-FFF2-40B4-BE49-F238E27FC236}">
                <a16:creationId xmlns:a16="http://schemas.microsoft.com/office/drawing/2014/main" id="{F16023C8-A4D5-AA49-4111-7F2D4BA249A5}"/>
              </a:ext>
            </a:extLst>
          </p:cNvPr>
          <p:cNvSpPr>
            <a:spLocks noGrp="1"/>
          </p:cNvSpPr>
          <p:nvPr>
            <p:ph type="title"/>
          </p:nvPr>
        </p:nvSpPr>
        <p:spPr>
          <a:xfrm>
            <a:off x="838200" y="876939"/>
            <a:ext cx="10515600" cy="1118115"/>
          </a:xfrm>
        </p:spPr>
        <p:txBody>
          <a:bodyPr>
            <a:normAutofit/>
          </a:bodyPr>
          <a:lstStyle/>
          <a:p>
            <a:r>
              <a:rPr lang="en-US" sz="4000"/>
              <a:t>Fact or Fiction</a:t>
            </a:r>
            <a:br>
              <a:rPr lang="en-US" sz="4000"/>
            </a:br>
            <a:r>
              <a:rPr lang="en-US" sz="2600" b="0">
                <a:latin typeface="Verdana" panose="020B0604030504040204" pitchFamily="34" charset="0"/>
                <a:ea typeface="Verdana" panose="020B0604030504040204" pitchFamily="34" charset="0"/>
              </a:rPr>
              <a:t>We lose most of our body heat through our head</a:t>
            </a:r>
          </a:p>
        </p:txBody>
      </p:sp>
      <p:sp>
        <p:nvSpPr>
          <p:cNvPr id="9" name="Content Placeholder 8">
            <a:extLst>
              <a:ext uri="{FF2B5EF4-FFF2-40B4-BE49-F238E27FC236}">
                <a16:creationId xmlns:a16="http://schemas.microsoft.com/office/drawing/2014/main" id="{CE1E7372-B05C-05A6-CF5F-7799DAFC8426}"/>
              </a:ext>
            </a:extLst>
          </p:cNvPr>
          <p:cNvSpPr>
            <a:spLocks noGrp="1"/>
          </p:cNvSpPr>
          <p:nvPr>
            <p:ph idx="1"/>
          </p:nvPr>
        </p:nvSpPr>
        <p:spPr>
          <a:xfrm>
            <a:off x="838200" y="2488016"/>
            <a:ext cx="10515600" cy="2703825"/>
          </a:xfrm>
        </p:spPr>
        <p:txBody>
          <a:bodyPr>
            <a:noAutofit/>
          </a:bodyPr>
          <a:lstStyle/>
          <a:p>
            <a:pPr marL="0" indent="0">
              <a:buNone/>
            </a:pPr>
            <a:r>
              <a:rPr lang="en-US" sz="4000" b="1">
                <a:latin typeface="Times New Roman" panose="02020603050405020304" pitchFamily="18" charset="0"/>
                <a:cs typeface="Times New Roman" panose="02020603050405020304" pitchFamily="18" charset="0"/>
              </a:rPr>
              <a:t>Fact</a:t>
            </a:r>
          </a:p>
          <a:p>
            <a:pPr marL="0" indent="0">
              <a:buNone/>
            </a:pPr>
            <a:r>
              <a:rPr lang="en-US" sz="2600"/>
              <a:t>Adults lose 10% of body heat through their head</a:t>
            </a:r>
          </a:p>
          <a:p>
            <a:pPr marL="0" indent="0">
              <a:buNone/>
            </a:pPr>
            <a:endParaRPr lang="en-US" sz="2600"/>
          </a:p>
          <a:p>
            <a:pPr marL="0" indent="0">
              <a:buNone/>
            </a:pPr>
            <a:r>
              <a:rPr lang="en-US" sz="2600"/>
              <a:t>Children lose a bit more than 10% as their head is a larger proportion of their total surface area</a:t>
            </a:r>
          </a:p>
          <a:p>
            <a:pPr marL="0" indent="0">
              <a:buNone/>
            </a:pPr>
            <a:endParaRPr lang="en-US" sz="2600"/>
          </a:p>
          <a:p>
            <a:pPr marL="0" indent="0">
              <a:buNone/>
            </a:pPr>
            <a:r>
              <a:rPr lang="en-US" sz="2600"/>
              <a:t>10% is a significant amount a of heat loss and wearing a hat is important for both adults and children in cold weather</a:t>
            </a:r>
          </a:p>
          <a:p>
            <a:endParaRPr lang="en-US" sz="2600"/>
          </a:p>
        </p:txBody>
      </p:sp>
    </p:spTree>
    <p:extLst>
      <p:ext uri="{BB962C8B-B14F-4D97-AF65-F5344CB8AC3E}">
        <p14:creationId xmlns:p14="http://schemas.microsoft.com/office/powerpoint/2010/main" val="186991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ottle of water">
            <a:extLst>
              <a:ext uri="{FF2B5EF4-FFF2-40B4-BE49-F238E27FC236}">
                <a16:creationId xmlns:a16="http://schemas.microsoft.com/office/drawing/2014/main" id="{36175E20-0473-4767-A509-BBE49B8FC3C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20264" y="29629"/>
            <a:ext cx="4571736" cy="6480028"/>
          </a:xfrm>
          <a:prstGeom prst="rect">
            <a:avLst/>
          </a:prstGeom>
        </p:spPr>
      </p:pic>
      <p:sp>
        <p:nvSpPr>
          <p:cNvPr id="5" name="Title 4">
            <a:extLst>
              <a:ext uri="{FF2B5EF4-FFF2-40B4-BE49-F238E27FC236}">
                <a16:creationId xmlns:a16="http://schemas.microsoft.com/office/drawing/2014/main" id="{F16023C8-A4D5-AA49-4111-7F2D4BA249A5}"/>
              </a:ext>
            </a:extLst>
          </p:cNvPr>
          <p:cNvSpPr>
            <a:spLocks noGrp="1"/>
          </p:cNvSpPr>
          <p:nvPr>
            <p:ph type="ctrTitle"/>
          </p:nvPr>
        </p:nvSpPr>
        <p:spPr>
          <a:xfrm>
            <a:off x="838199" y="865997"/>
            <a:ext cx="8001001" cy="668859"/>
          </a:xfrm>
        </p:spPr>
        <p:txBody>
          <a:bodyPr>
            <a:normAutofit fontScale="90000"/>
          </a:bodyPr>
          <a:lstStyle/>
          <a:p>
            <a:pPr>
              <a:lnSpc>
                <a:spcPct val="100000"/>
              </a:lnSpc>
            </a:pPr>
            <a:r>
              <a:rPr lang="en-US"/>
              <a:t>Fact or Fiction</a:t>
            </a:r>
            <a:br>
              <a:rPr lang="en-US"/>
            </a:br>
            <a:r>
              <a:rPr lang="en-US" sz="2900" b="0">
                <a:latin typeface="Verdana" panose="020B0604030504040204" pitchFamily="34" charset="0"/>
                <a:ea typeface="Verdana" panose="020B0604030504040204" pitchFamily="34" charset="0"/>
              </a:rPr>
              <a:t>We do not need to drink as much water in the winter months</a:t>
            </a:r>
          </a:p>
        </p:txBody>
      </p:sp>
      <p:sp>
        <p:nvSpPr>
          <p:cNvPr id="9" name="Content Placeholder 8">
            <a:extLst>
              <a:ext uri="{FF2B5EF4-FFF2-40B4-BE49-F238E27FC236}">
                <a16:creationId xmlns:a16="http://schemas.microsoft.com/office/drawing/2014/main" id="{CE1E7372-B05C-05A6-CF5F-7799DAFC8426}"/>
              </a:ext>
            </a:extLst>
          </p:cNvPr>
          <p:cNvSpPr>
            <a:spLocks noGrp="1"/>
          </p:cNvSpPr>
          <p:nvPr>
            <p:ph type="subTitle" idx="1"/>
          </p:nvPr>
        </p:nvSpPr>
        <p:spPr>
          <a:xfrm>
            <a:off x="838199" y="2741740"/>
            <a:ext cx="7793185" cy="2744659"/>
          </a:xfrm>
        </p:spPr>
        <p:txBody>
          <a:bodyPr>
            <a:normAutofit/>
          </a:bodyPr>
          <a:lstStyle/>
          <a:p>
            <a:pPr marL="0" indent="0">
              <a:buNone/>
            </a:pPr>
            <a:r>
              <a:rPr lang="en-US" sz="4000" b="1">
                <a:latin typeface="Times New Roman" panose="02020603050405020304" pitchFamily="18" charset="0"/>
                <a:cs typeface="Times New Roman" panose="02020603050405020304" pitchFamily="18" charset="0"/>
              </a:rPr>
              <a:t>Fact</a:t>
            </a:r>
          </a:p>
          <a:p>
            <a:pPr marL="0" indent="0">
              <a:buNone/>
            </a:pPr>
            <a:r>
              <a:rPr lang="en-US" sz="2600"/>
              <a:t>Cold dry air and heated rooms make hydration just as important in the winter as the summer </a:t>
            </a:r>
          </a:p>
          <a:p>
            <a:pPr marL="0" indent="0">
              <a:buNone/>
            </a:pPr>
            <a:endParaRPr lang="en-US" sz="2600"/>
          </a:p>
          <a:p>
            <a:pPr marL="0" indent="0">
              <a:buNone/>
            </a:pPr>
            <a:r>
              <a:rPr lang="en-US" sz="2600"/>
              <a:t>Children and ECE providers should have access to water on demand year-round</a:t>
            </a:r>
          </a:p>
        </p:txBody>
      </p:sp>
    </p:spTree>
    <p:extLst>
      <p:ext uri="{BB962C8B-B14F-4D97-AF65-F5344CB8AC3E}">
        <p14:creationId xmlns:p14="http://schemas.microsoft.com/office/powerpoint/2010/main" val="3465526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Red knit hat on wood tile">
            <a:extLst>
              <a:ext uri="{FF2B5EF4-FFF2-40B4-BE49-F238E27FC236}">
                <a16:creationId xmlns:a16="http://schemas.microsoft.com/office/drawing/2014/main" id="{35FE967E-5C08-5B16-A649-169CBCEC02D2}"/>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l="-2239"/>
          <a:stretch/>
        </p:blipFill>
        <p:spPr>
          <a:xfrm>
            <a:off x="-264695" y="0"/>
            <a:ext cx="12456695" cy="6858000"/>
          </a:xfrm>
          <a:prstGeom prst="rect">
            <a:avLst/>
          </a:prstGeom>
          <a:effectLst/>
        </p:spPr>
      </p:pic>
      <p:sp>
        <p:nvSpPr>
          <p:cNvPr id="5" name="Title 4">
            <a:extLst>
              <a:ext uri="{FF2B5EF4-FFF2-40B4-BE49-F238E27FC236}">
                <a16:creationId xmlns:a16="http://schemas.microsoft.com/office/drawing/2014/main" id="{F16023C8-A4D5-AA49-4111-7F2D4BA249A5}"/>
              </a:ext>
            </a:extLst>
          </p:cNvPr>
          <p:cNvSpPr>
            <a:spLocks noGrp="1"/>
          </p:cNvSpPr>
          <p:nvPr>
            <p:ph type="title"/>
          </p:nvPr>
        </p:nvSpPr>
        <p:spPr>
          <a:xfrm>
            <a:off x="836610" y="1120377"/>
            <a:ext cx="10515600" cy="904147"/>
          </a:xfrm>
        </p:spPr>
        <p:txBody>
          <a:bodyPr>
            <a:normAutofit fontScale="90000"/>
          </a:bodyPr>
          <a:lstStyle/>
          <a:p>
            <a:r>
              <a:rPr lang="en-US"/>
              <a:t>Fact or Fiction</a:t>
            </a:r>
            <a:br>
              <a:rPr lang="en-US"/>
            </a:br>
            <a:r>
              <a:rPr lang="en-US" sz="2900" b="0" kern="100">
                <a:effectLst/>
                <a:latin typeface="Verdana" panose="020B0604030504040204" pitchFamily="34" charset="0"/>
                <a:ea typeface="Verdana" panose="020B0604030504040204" pitchFamily="34" charset="0"/>
              </a:rPr>
              <a:t>Windy weather causes ear infections</a:t>
            </a:r>
            <a:br>
              <a:rPr lang="en-US" kern="100">
                <a:effectLst/>
                <a:cs typeface="Times New Roman" panose="02020603050405020304" pitchFamily="18" charset="0"/>
              </a:rPr>
            </a:br>
            <a:endParaRPr lang="en-US"/>
          </a:p>
        </p:txBody>
      </p:sp>
      <p:sp>
        <p:nvSpPr>
          <p:cNvPr id="9" name="Content Placeholder 8">
            <a:extLst>
              <a:ext uri="{FF2B5EF4-FFF2-40B4-BE49-F238E27FC236}">
                <a16:creationId xmlns:a16="http://schemas.microsoft.com/office/drawing/2014/main" id="{CE1E7372-B05C-05A6-CF5F-7799DAFC8426}"/>
              </a:ext>
            </a:extLst>
          </p:cNvPr>
          <p:cNvSpPr>
            <a:spLocks noGrp="1"/>
          </p:cNvSpPr>
          <p:nvPr>
            <p:ph sz="half" idx="2"/>
          </p:nvPr>
        </p:nvSpPr>
        <p:spPr>
          <a:xfrm>
            <a:off x="836610" y="3138571"/>
            <a:ext cx="10515599" cy="3099576"/>
          </a:xfrm>
        </p:spPr>
        <p:txBody>
          <a:bodyPr>
            <a:normAutofit/>
          </a:bodyPr>
          <a:lstStyle/>
          <a:p>
            <a:pPr marL="0" indent="0">
              <a:buNone/>
            </a:pPr>
            <a:r>
              <a:rPr lang="en-US" sz="4300" b="1">
                <a:latin typeface="Times New Roman" panose="02020603050405020304" pitchFamily="18" charset="0"/>
                <a:cs typeface="Times New Roman" panose="02020603050405020304" pitchFamily="18" charset="0"/>
              </a:rPr>
              <a:t>Fact</a:t>
            </a:r>
          </a:p>
          <a:p>
            <a:pPr marL="0" indent="0">
              <a:buNone/>
            </a:pPr>
            <a:r>
              <a:rPr lang="en-US" sz="2600"/>
              <a:t>Ear infections are usually caused by bacteria from the throat that travel up the eustachian tube </a:t>
            </a:r>
          </a:p>
          <a:p>
            <a:pPr marL="0" indent="0">
              <a:buNone/>
            </a:pPr>
            <a:endParaRPr lang="en-US" sz="2600"/>
          </a:p>
          <a:p>
            <a:pPr marL="0" indent="0">
              <a:buNone/>
            </a:pPr>
            <a:r>
              <a:rPr lang="en-US" sz="2600"/>
              <a:t>Ear infections are very painful for young children </a:t>
            </a:r>
          </a:p>
          <a:p>
            <a:pPr marL="0" indent="0">
              <a:buNone/>
            </a:pPr>
            <a:endParaRPr lang="en-US" sz="2600"/>
          </a:p>
          <a:p>
            <a:pPr marL="0" indent="0">
              <a:buNone/>
            </a:pPr>
            <a:r>
              <a:rPr lang="en-US" sz="2600"/>
              <a:t>Keep ears warm and out of the wind with hats</a:t>
            </a:r>
            <a:endParaRPr lang="en-US" sz="2800"/>
          </a:p>
        </p:txBody>
      </p:sp>
    </p:spTree>
    <p:extLst>
      <p:ext uri="{BB962C8B-B14F-4D97-AF65-F5344CB8AC3E}">
        <p14:creationId xmlns:p14="http://schemas.microsoft.com/office/powerpoint/2010/main" val="117599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C7B1EF-B09B-35B7-C50C-F70FBAD0DEF2}"/>
              </a:ext>
            </a:extLst>
          </p:cNvPr>
          <p:cNvSpPr>
            <a:spLocks noGrp="1"/>
          </p:cNvSpPr>
          <p:nvPr>
            <p:ph type="title"/>
          </p:nvPr>
        </p:nvSpPr>
        <p:spPr/>
        <p:txBody>
          <a:bodyPr/>
          <a:lstStyle/>
          <a:p>
            <a:r>
              <a:rPr lang="en-US" sz="4400"/>
              <a:t>Objective 2:                                                                    Recognize challenges and solutions                         to cold weather play</a:t>
            </a:r>
            <a:br>
              <a:rPr lang="en-US" sz="4400"/>
            </a:br>
            <a:endParaRPr lang="en-US"/>
          </a:p>
        </p:txBody>
      </p:sp>
    </p:spTree>
    <p:extLst>
      <p:ext uri="{BB962C8B-B14F-4D97-AF65-F5344CB8AC3E}">
        <p14:creationId xmlns:p14="http://schemas.microsoft.com/office/powerpoint/2010/main" val="237485887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4E23-6F7F-05FE-4C85-77386A77415B}"/>
              </a:ext>
            </a:extLst>
          </p:cNvPr>
          <p:cNvSpPr>
            <a:spLocks noGrp="1"/>
          </p:cNvSpPr>
          <p:nvPr>
            <p:ph type="title"/>
          </p:nvPr>
        </p:nvSpPr>
        <p:spPr>
          <a:xfrm>
            <a:off x="949036" y="1663625"/>
            <a:ext cx="5348540" cy="1325563"/>
          </a:xfrm>
        </p:spPr>
        <p:txBody>
          <a:bodyPr/>
          <a:lstStyle/>
          <a:p>
            <a:r>
              <a:rPr lang="en-US" sz="3600"/>
              <a:t>Dressing for cold weather</a:t>
            </a:r>
          </a:p>
        </p:txBody>
      </p:sp>
      <p:pic>
        <p:nvPicPr>
          <p:cNvPr id="6" name="Picture 5">
            <a:extLst>
              <a:ext uri="{FF2B5EF4-FFF2-40B4-BE49-F238E27FC236}">
                <a16:creationId xmlns:a16="http://schemas.microsoft.com/office/drawing/2014/main" id="{85A2BADB-9817-6D95-C83B-ED7E8C0849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97576" y="0"/>
            <a:ext cx="5894424" cy="6858000"/>
          </a:xfrm>
          <a:prstGeom prst="rect">
            <a:avLst/>
          </a:prstGeom>
        </p:spPr>
      </p:pic>
    </p:spTree>
    <p:extLst>
      <p:ext uri="{BB962C8B-B14F-4D97-AF65-F5344CB8AC3E}">
        <p14:creationId xmlns:p14="http://schemas.microsoft.com/office/powerpoint/2010/main" val="1610206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04ED-4CFE-8707-D28E-E2B37CC2A9D0}"/>
              </a:ext>
            </a:extLst>
          </p:cNvPr>
          <p:cNvSpPr>
            <a:spLocks noGrp="1"/>
          </p:cNvSpPr>
          <p:nvPr>
            <p:ph type="title"/>
          </p:nvPr>
        </p:nvSpPr>
        <p:spPr>
          <a:xfrm>
            <a:off x="838200" y="365760"/>
            <a:ext cx="10515600" cy="1325563"/>
          </a:xfrm>
        </p:spPr>
        <p:txBody>
          <a:bodyPr/>
          <a:lstStyle/>
          <a:p>
            <a:pPr>
              <a:lnSpc>
                <a:spcPct val="100000"/>
              </a:lnSpc>
            </a:pPr>
            <a:r>
              <a:rPr lang="en-US"/>
              <a:t>Challenge – Lack of Cold Weather Clothing</a:t>
            </a:r>
          </a:p>
        </p:txBody>
      </p:sp>
      <p:sp>
        <p:nvSpPr>
          <p:cNvPr id="3" name="Content Placeholder 2">
            <a:extLst>
              <a:ext uri="{FF2B5EF4-FFF2-40B4-BE49-F238E27FC236}">
                <a16:creationId xmlns:a16="http://schemas.microsoft.com/office/drawing/2014/main" id="{CCA32BB4-06F3-A2A8-325E-6966481E2455}"/>
              </a:ext>
            </a:extLst>
          </p:cNvPr>
          <p:cNvSpPr>
            <a:spLocks noGrp="1"/>
          </p:cNvSpPr>
          <p:nvPr>
            <p:ph idx="1"/>
          </p:nvPr>
        </p:nvSpPr>
        <p:spPr>
          <a:xfrm>
            <a:off x="838200" y="2042323"/>
            <a:ext cx="10515600" cy="2192922"/>
          </a:xfrm>
        </p:spPr>
        <p:txBody>
          <a:bodyPr>
            <a:normAutofit/>
          </a:bodyPr>
          <a:lstStyle/>
          <a:p>
            <a:pPr marL="0" indent="0">
              <a:buNone/>
            </a:pPr>
            <a:r>
              <a:rPr lang="en-US" sz="2800"/>
              <a:t>Children arrive at our program not wearing winter coats, boots, gloves, or hats </a:t>
            </a:r>
          </a:p>
          <a:p>
            <a:pPr marL="0" indent="0">
              <a:buNone/>
            </a:pPr>
            <a:endParaRPr lang="en-US" sz="2800"/>
          </a:p>
          <a:p>
            <a:pPr marL="0" indent="0" algn="ctr">
              <a:buNone/>
            </a:pPr>
            <a:r>
              <a:rPr lang="en-US" sz="2800"/>
              <a:t>What can we do?</a:t>
            </a:r>
          </a:p>
        </p:txBody>
      </p:sp>
      <p:sp>
        <p:nvSpPr>
          <p:cNvPr id="4" name="Content Placeholder 2">
            <a:extLst>
              <a:ext uri="{FF2B5EF4-FFF2-40B4-BE49-F238E27FC236}">
                <a16:creationId xmlns:a16="http://schemas.microsoft.com/office/drawing/2014/main" id="{AF750432-E5B8-7D9A-91DB-BB7CEE4BC637}"/>
              </a:ext>
            </a:extLst>
          </p:cNvPr>
          <p:cNvSpPr txBox="1">
            <a:spLocks/>
          </p:cNvSpPr>
          <p:nvPr/>
        </p:nvSpPr>
        <p:spPr>
          <a:xfrm>
            <a:off x="838200" y="4465390"/>
            <a:ext cx="10515600" cy="2026850"/>
          </a:xfrm>
          <a:prstGeom prst="roundRect">
            <a:avLst/>
          </a:prstGeom>
          <a:solidFill>
            <a:srgbClr val="309C8A">
              <a:alpha val="76078"/>
            </a:srgb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10000"/>
              </a:lnSpc>
              <a:spcBef>
                <a:spcPts val="0"/>
              </a:spcBef>
              <a:buFont typeface="+mj-lt"/>
              <a:buAutoNum type="arabicPeriod"/>
            </a:pPr>
            <a:r>
              <a:rPr lang="en-US" sz="2400">
                <a:solidFill>
                  <a:srgbClr val="FFFFFF"/>
                </a:solidFill>
                <a:latin typeface="Verdana" panose="020B0604030504040204" pitchFamily="34" charset="0"/>
                <a:ea typeface="Verdana" panose="020B0604030504040204" pitchFamily="34" charset="0"/>
              </a:rPr>
              <a:t>Host a coat and boot drive</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Shop a resale shops for gently used clothing</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Look for local agency grants</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Ask for donations</a:t>
            </a:r>
          </a:p>
        </p:txBody>
      </p:sp>
      <p:pic>
        <p:nvPicPr>
          <p:cNvPr id="6" name="Graphic 5" descr="Winter hat with solid fill">
            <a:extLst>
              <a:ext uri="{FF2B5EF4-FFF2-40B4-BE49-F238E27FC236}">
                <a16:creationId xmlns:a16="http://schemas.microsoft.com/office/drawing/2014/main" id="{C2569E1B-1A73-55ED-499C-29055053A0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53282" y="2319735"/>
            <a:ext cx="1685365" cy="1685365"/>
          </a:xfrm>
          <a:prstGeom prst="rect">
            <a:avLst/>
          </a:prstGeom>
        </p:spPr>
      </p:pic>
    </p:spTree>
    <p:extLst>
      <p:ext uri="{BB962C8B-B14F-4D97-AF65-F5344CB8AC3E}">
        <p14:creationId xmlns:p14="http://schemas.microsoft.com/office/powerpoint/2010/main" val="256894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FC2C7-519F-2066-CA21-5AB3856EBD05}"/>
              </a:ext>
            </a:extLst>
          </p:cNvPr>
          <p:cNvSpPr>
            <a:spLocks noGrp="1"/>
          </p:cNvSpPr>
          <p:nvPr>
            <p:ph type="title"/>
          </p:nvPr>
        </p:nvSpPr>
        <p:spPr/>
        <p:txBody>
          <a:bodyPr/>
          <a:lstStyle/>
          <a:p>
            <a:pPr>
              <a:lnSpc>
                <a:spcPct val="100000"/>
              </a:lnSpc>
            </a:pPr>
            <a:r>
              <a:rPr lang="en-US"/>
              <a:t>Challenge – Time needed to gear up</a:t>
            </a:r>
          </a:p>
        </p:txBody>
      </p:sp>
      <p:sp>
        <p:nvSpPr>
          <p:cNvPr id="3" name="Content Placeholder 2">
            <a:extLst>
              <a:ext uri="{FF2B5EF4-FFF2-40B4-BE49-F238E27FC236}">
                <a16:creationId xmlns:a16="http://schemas.microsoft.com/office/drawing/2014/main" id="{1B45F451-2332-B076-7A24-7363B4BE4C30}"/>
              </a:ext>
            </a:extLst>
          </p:cNvPr>
          <p:cNvSpPr>
            <a:spLocks noGrp="1"/>
          </p:cNvSpPr>
          <p:nvPr>
            <p:ph idx="1"/>
          </p:nvPr>
        </p:nvSpPr>
        <p:spPr>
          <a:xfrm>
            <a:off x="838200" y="1760476"/>
            <a:ext cx="10515600" cy="4098766"/>
          </a:xfrm>
        </p:spPr>
        <p:txBody>
          <a:bodyPr vert="horz" lIns="0" tIns="0" rIns="0" bIns="0" rtlCol="0" anchor="t">
            <a:normAutofit/>
          </a:bodyPr>
          <a:lstStyle/>
          <a:p>
            <a:pPr marL="0" indent="0">
              <a:buNone/>
            </a:pPr>
            <a:r>
              <a:rPr lang="en-US" sz="2800">
                <a:latin typeface="Verdana"/>
                <a:ea typeface="Verdana"/>
                <a:cs typeface="Calibri"/>
              </a:rPr>
              <a:t>Young children are developing self-care skills- this means dressing for cold weather play can be time consuming</a:t>
            </a:r>
          </a:p>
          <a:p>
            <a:pPr marL="0" indent="0">
              <a:buNone/>
            </a:pPr>
            <a:endParaRPr lang="en-US" sz="2800"/>
          </a:p>
          <a:p>
            <a:pPr marL="0" indent="0" algn="ctr">
              <a:buNone/>
            </a:pPr>
            <a:r>
              <a:rPr lang="en-US" sz="2800">
                <a:latin typeface="Verdana"/>
                <a:ea typeface="Verdana"/>
                <a:cs typeface="Calibri"/>
              </a:rPr>
              <a:t>What can we do?</a:t>
            </a:r>
          </a:p>
        </p:txBody>
      </p:sp>
      <p:sp>
        <p:nvSpPr>
          <p:cNvPr id="4" name="Content Placeholder 2">
            <a:extLst>
              <a:ext uri="{FF2B5EF4-FFF2-40B4-BE49-F238E27FC236}">
                <a16:creationId xmlns:a16="http://schemas.microsoft.com/office/drawing/2014/main" id="{927DE263-1F32-75FE-C185-2150A0014ACB}"/>
              </a:ext>
            </a:extLst>
          </p:cNvPr>
          <p:cNvSpPr txBox="1">
            <a:spLocks/>
          </p:cNvSpPr>
          <p:nvPr/>
        </p:nvSpPr>
        <p:spPr>
          <a:xfrm>
            <a:off x="838200" y="4118413"/>
            <a:ext cx="10515600" cy="2473693"/>
          </a:xfrm>
          <a:prstGeom prst="roundRect">
            <a:avLst/>
          </a:prstGeom>
          <a:solidFill>
            <a:srgbClr val="309C8A">
              <a:alpha val="75686"/>
            </a:srgb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42950" indent="-742950">
              <a:lnSpc>
                <a:spcPct val="120000"/>
              </a:lnSpc>
              <a:spcBef>
                <a:spcPts val="0"/>
              </a:spcBef>
              <a:buFont typeface="+mj-lt"/>
              <a:buAutoNum type="arabicPeriod"/>
            </a:pPr>
            <a:r>
              <a:rPr lang="en-US" sz="2400">
                <a:solidFill>
                  <a:srgbClr val="FFFFFF"/>
                </a:solidFill>
                <a:latin typeface="Verdana" panose="020B0604030504040204" pitchFamily="34" charset="0"/>
                <a:ea typeface="Verdana" panose="020B0604030504040204" pitchFamily="34" charset="0"/>
              </a:rPr>
              <a:t>Build time in the schedule for getting dressed</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Post visual cues with the order of dressing </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Pair up older children with a younger child</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Save some layers for outside</a:t>
            </a:r>
          </a:p>
          <a:p>
            <a:pPr marL="742950" indent="-742950">
              <a:buFont typeface="+mj-lt"/>
              <a:buAutoNum type="arabicPeriod"/>
            </a:pPr>
            <a:r>
              <a:rPr lang="en-US" sz="2400">
                <a:solidFill>
                  <a:srgbClr val="FFFFFF"/>
                </a:solidFill>
                <a:latin typeface="Verdana" panose="020B0604030504040204" pitchFamily="34" charset="0"/>
                <a:ea typeface="Verdana" panose="020B0604030504040204" pitchFamily="34" charset="0"/>
              </a:rPr>
              <a:t>Stagger departure as staffing allows</a:t>
            </a:r>
          </a:p>
          <a:p>
            <a:pPr marL="742950" indent="-742950">
              <a:buFont typeface="+mj-lt"/>
              <a:buAutoNum type="arabicPeriod"/>
            </a:pPr>
            <a:endParaRPr lang="en-US" sz="2400">
              <a:solidFill>
                <a:srgbClr val="FFFFFF"/>
              </a:solidFill>
              <a:latin typeface="Verdana" panose="020B0604030504040204" pitchFamily="34" charset="0"/>
              <a:ea typeface="Verdana" panose="020B0604030504040204" pitchFamily="34" charset="0"/>
            </a:endParaRPr>
          </a:p>
        </p:txBody>
      </p:sp>
      <p:pic>
        <p:nvPicPr>
          <p:cNvPr id="6" name="Graphic 5" descr="Hourglass Finished with solid fill">
            <a:extLst>
              <a:ext uri="{FF2B5EF4-FFF2-40B4-BE49-F238E27FC236}">
                <a16:creationId xmlns:a16="http://schemas.microsoft.com/office/drawing/2014/main" id="{C25F3925-F437-842A-8344-3E7E7BD9D8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88071" y="215075"/>
            <a:ext cx="1465729" cy="1465729"/>
          </a:xfrm>
          <a:prstGeom prst="rect">
            <a:avLst/>
          </a:prstGeom>
        </p:spPr>
      </p:pic>
    </p:spTree>
    <p:extLst>
      <p:ext uri="{BB962C8B-B14F-4D97-AF65-F5344CB8AC3E}">
        <p14:creationId xmlns:p14="http://schemas.microsoft.com/office/powerpoint/2010/main" val="426306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6506F4-BC78-0E53-4B9B-74DD046CB64E}"/>
              </a:ext>
            </a:extLst>
          </p:cNvPr>
          <p:cNvSpPr>
            <a:spLocks noGrp="1"/>
          </p:cNvSpPr>
          <p:nvPr>
            <p:ph type="ctrTitle"/>
          </p:nvPr>
        </p:nvSpPr>
        <p:spPr/>
        <p:txBody>
          <a:bodyPr/>
          <a:lstStyle/>
          <a:p>
            <a:r>
              <a:rPr lang="en-US"/>
              <a:t>Challenge- Family Resistance </a:t>
            </a:r>
          </a:p>
        </p:txBody>
      </p:sp>
      <p:sp>
        <p:nvSpPr>
          <p:cNvPr id="5" name="Subtitle 4">
            <a:extLst>
              <a:ext uri="{FF2B5EF4-FFF2-40B4-BE49-F238E27FC236}">
                <a16:creationId xmlns:a16="http://schemas.microsoft.com/office/drawing/2014/main" id="{88700849-76F8-C67C-9F21-8D6290ECC321}"/>
              </a:ext>
            </a:extLst>
          </p:cNvPr>
          <p:cNvSpPr>
            <a:spLocks noGrp="1"/>
          </p:cNvSpPr>
          <p:nvPr>
            <p:ph type="subTitle" idx="1"/>
          </p:nvPr>
        </p:nvSpPr>
        <p:spPr/>
        <p:txBody>
          <a:bodyPr/>
          <a:lstStyle/>
          <a:p>
            <a:pPr marL="342900" indent="-342900">
              <a:buClr>
                <a:schemeClr val="tx2"/>
              </a:buClr>
              <a:buFont typeface="+mj-lt"/>
              <a:buAutoNum type="arabicPeriod"/>
            </a:pPr>
            <a:r>
              <a:rPr lang="en-US" sz="2200"/>
              <a:t>Present outdoor play as a year-round activity </a:t>
            </a:r>
          </a:p>
          <a:p>
            <a:pPr lvl="1" algn="l"/>
            <a:r>
              <a:rPr lang="en-US" sz="2200"/>
              <a:t>Include outdoor spaces on all tours and enrollment visits </a:t>
            </a:r>
          </a:p>
          <a:p>
            <a:pPr lvl="1" algn="l"/>
            <a:r>
              <a:rPr lang="en-US" sz="2200"/>
              <a:t>Discuss the daily schedule and outdoor time periods</a:t>
            </a:r>
          </a:p>
          <a:p>
            <a:pPr lvl="1" algn="l"/>
            <a:r>
              <a:rPr lang="en-US" sz="2200"/>
              <a:t>Provide information on the seasonal clothing family's supply </a:t>
            </a:r>
          </a:p>
          <a:p>
            <a:pPr lvl="1" algn="l"/>
            <a:r>
              <a:rPr lang="en-US" sz="2200"/>
              <a:t>Share information on safety measures</a:t>
            </a:r>
          </a:p>
          <a:p>
            <a:pPr marL="342900" indent="-342900">
              <a:buClr>
                <a:schemeClr val="tx2"/>
              </a:buClr>
              <a:buFont typeface="+mj-lt"/>
              <a:buAutoNum type="arabicPeriod"/>
            </a:pPr>
            <a:endParaRPr lang="en-US" sz="2200"/>
          </a:p>
          <a:p>
            <a:pPr marL="342900" indent="-342900">
              <a:buClr>
                <a:schemeClr val="tx2"/>
              </a:buClr>
              <a:buFont typeface="+mj-lt"/>
              <a:buAutoNum type="arabicPeriod"/>
            </a:pPr>
            <a:r>
              <a:rPr lang="en-US" sz="2200"/>
              <a:t>Arrange spaces and provide activities for families to engage in outdoor play with their child</a:t>
            </a:r>
          </a:p>
          <a:p>
            <a:pPr marL="342900" indent="-342900">
              <a:buClr>
                <a:schemeClr val="tx2"/>
              </a:buClr>
              <a:buFont typeface="+mj-lt"/>
              <a:buAutoNum type="arabicPeriod"/>
            </a:pPr>
            <a:endParaRPr lang="en-US" sz="2200"/>
          </a:p>
          <a:p>
            <a:pPr marL="342900" indent="-342900">
              <a:buClr>
                <a:schemeClr val="tx2"/>
              </a:buClr>
              <a:buFont typeface="+mj-lt"/>
              <a:buAutoNum type="arabicPeriod"/>
            </a:pPr>
            <a:r>
              <a:rPr lang="en-US" sz="2200"/>
              <a:t>Provide opportunities for families to observe children enjoying outdoor spaces and activities</a:t>
            </a:r>
          </a:p>
          <a:p>
            <a:pPr marL="342900" indent="-342900">
              <a:buClr>
                <a:schemeClr val="tx2"/>
              </a:buClr>
              <a:buFont typeface="+mj-lt"/>
              <a:buAutoNum type="arabicPeriod"/>
            </a:pPr>
            <a:endParaRPr lang="en-US" sz="2200"/>
          </a:p>
          <a:p>
            <a:pPr marL="342900" indent="-342900">
              <a:buClr>
                <a:schemeClr val="tx2"/>
              </a:buClr>
              <a:buFont typeface="+mj-lt"/>
              <a:buAutoNum type="arabicPeriod"/>
            </a:pPr>
            <a:r>
              <a:rPr lang="en-US" sz="2200"/>
              <a:t>Proactively communicate clothing needs before the seasons change </a:t>
            </a:r>
          </a:p>
          <a:p>
            <a:endParaRPr lang="en-US"/>
          </a:p>
        </p:txBody>
      </p:sp>
      <p:pic>
        <p:nvPicPr>
          <p:cNvPr id="8" name="Picture 7" descr="Girls playing in playground during winter">
            <a:extLst>
              <a:ext uri="{FF2B5EF4-FFF2-40B4-BE49-F238E27FC236}">
                <a16:creationId xmlns:a16="http://schemas.microsoft.com/office/drawing/2014/main" id="{367B4881-D2DD-D8CA-EC79-6EC91927D7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90701" y="-3048"/>
            <a:ext cx="3401299" cy="2269998"/>
          </a:xfrm>
          <a:prstGeom prst="rect">
            <a:avLst/>
          </a:prstGeom>
        </p:spPr>
      </p:pic>
    </p:spTree>
    <p:extLst>
      <p:ext uri="{BB962C8B-B14F-4D97-AF65-F5344CB8AC3E}">
        <p14:creationId xmlns:p14="http://schemas.microsoft.com/office/powerpoint/2010/main" val="42114043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person helping a child to wear a jacket&#10;&#10;Description automatically generated">
            <a:extLst>
              <a:ext uri="{FF2B5EF4-FFF2-40B4-BE49-F238E27FC236}">
                <a16:creationId xmlns:a16="http://schemas.microsoft.com/office/drawing/2014/main" id="{F9670763-0FDE-648F-2FC0-49B3362175E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6588" y="10"/>
            <a:ext cx="12198588" cy="6857990"/>
          </a:xfrm>
          <a:prstGeom prst="rect">
            <a:avLst/>
          </a:prstGeom>
        </p:spPr>
      </p:pic>
      <p:sp>
        <p:nvSpPr>
          <p:cNvPr id="5" name="TextBox 4">
            <a:extLst>
              <a:ext uri="{FF2B5EF4-FFF2-40B4-BE49-F238E27FC236}">
                <a16:creationId xmlns:a16="http://schemas.microsoft.com/office/drawing/2014/main" id="{3240BDD9-38BC-1959-26CD-8C763D65AA07}"/>
              </a:ext>
            </a:extLst>
          </p:cNvPr>
          <p:cNvSpPr txBox="1"/>
          <p:nvPr/>
        </p:nvSpPr>
        <p:spPr>
          <a:xfrm>
            <a:off x="313275" y="4998206"/>
            <a:ext cx="7844591" cy="1569660"/>
          </a:xfrm>
          <a:prstGeom prst="rect">
            <a:avLst/>
          </a:prstGeom>
          <a:solidFill>
            <a:srgbClr val="A6A6A6">
              <a:alpha val="43922"/>
            </a:srgbClr>
          </a:solidFill>
        </p:spPr>
        <p:txBody>
          <a:bodyPr wrap="square" rtlCol="0">
            <a:spAutoFit/>
          </a:bodyPr>
          <a:lstStyle/>
          <a:p>
            <a:pPr algn="ctr"/>
            <a:r>
              <a:rPr lang="en-US" sz="3200" b="1">
                <a:solidFill>
                  <a:srgbClr val="FFFFFF"/>
                </a:solidFill>
                <a:latin typeface="Verdana" panose="020B0604030504040204" pitchFamily="34" charset="0"/>
                <a:ea typeface="Verdana" panose="020B0604030504040204" pitchFamily="34" charset="0"/>
              </a:rPr>
              <a:t>What additional strategies does your program use to support families?</a:t>
            </a:r>
          </a:p>
        </p:txBody>
      </p:sp>
    </p:spTree>
    <p:extLst>
      <p:ext uri="{BB962C8B-B14F-4D97-AF65-F5344CB8AC3E}">
        <p14:creationId xmlns:p14="http://schemas.microsoft.com/office/powerpoint/2010/main" val="213840937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0E91-9DB7-4CA1-3444-EED89C2635C9}"/>
              </a:ext>
            </a:extLst>
          </p:cNvPr>
          <p:cNvSpPr>
            <a:spLocks noGrp="1"/>
          </p:cNvSpPr>
          <p:nvPr>
            <p:ph type="ctrTitle"/>
          </p:nvPr>
        </p:nvSpPr>
        <p:spPr>
          <a:xfrm>
            <a:off x="809624" y="1275572"/>
            <a:ext cx="4886326" cy="668859"/>
          </a:xfrm>
        </p:spPr>
        <p:txBody>
          <a:bodyPr>
            <a:normAutofit fontScale="90000"/>
          </a:bodyPr>
          <a:lstStyle/>
          <a:p>
            <a:r>
              <a:rPr lang="en-US"/>
              <a:t>Family material-</a:t>
            </a:r>
            <a:br>
              <a:rPr lang="en-US"/>
            </a:br>
            <a:r>
              <a:rPr lang="en-US"/>
              <a:t>Active Play in Cold Weather</a:t>
            </a:r>
          </a:p>
        </p:txBody>
      </p:sp>
      <p:pic>
        <p:nvPicPr>
          <p:cNvPr id="5" name="Picture 4">
            <a:extLst>
              <a:ext uri="{FF2B5EF4-FFF2-40B4-BE49-F238E27FC236}">
                <a16:creationId xmlns:a16="http://schemas.microsoft.com/office/drawing/2014/main" id="{120B3BB9-3B40-804D-43BC-E23B4CE0D8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8765" y="0"/>
            <a:ext cx="5353235" cy="6858000"/>
          </a:xfrm>
          <a:prstGeom prst="rect">
            <a:avLst/>
          </a:prstGeom>
        </p:spPr>
      </p:pic>
    </p:spTree>
    <p:extLst>
      <p:ext uri="{BB962C8B-B14F-4D97-AF65-F5344CB8AC3E}">
        <p14:creationId xmlns:p14="http://schemas.microsoft.com/office/powerpoint/2010/main" val="90235892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733E13-2367-CBF5-E244-EE384BE68CEF}"/>
              </a:ext>
            </a:extLst>
          </p:cNvPr>
          <p:cNvSpPr>
            <a:spLocks noGrp="1"/>
          </p:cNvSpPr>
          <p:nvPr>
            <p:ph type="ctrTitle"/>
          </p:nvPr>
        </p:nvSpPr>
        <p:spPr>
          <a:xfrm>
            <a:off x="838200" y="604740"/>
            <a:ext cx="10515598" cy="668859"/>
          </a:xfrm>
        </p:spPr>
        <p:txBody>
          <a:bodyPr/>
          <a:lstStyle/>
          <a:p>
            <a:pPr algn="ctr"/>
            <a:r>
              <a:rPr lang="en-US"/>
              <a:t>Do You Want to Build a Snowman?</a:t>
            </a:r>
          </a:p>
        </p:txBody>
      </p:sp>
      <p:pic>
        <p:nvPicPr>
          <p:cNvPr id="8" name="Picture 2" descr="boy throwing snowball outdoors - black child winter stock pictures, royalty-free photos &amp; images">
            <a:extLst>
              <a:ext uri="{FF2B5EF4-FFF2-40B4-BE49-F238E27FC236}">
                <a16:creationId xmlns:a16="http://schemas.microsoft.com/office/drawing/2014/main" id="{6E35C2AD-7169-EF83-D6EA-54282D085349}"/>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870" b="-376"/>
          <a:stretch/>
        </p:blipFill>
        <p:spPr bwMode="auto">
          <a:xfrm>
            <a:off x="6607626" y="1472194"/>
            <a:ext cx="4568736" cy="51135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snowman in the snow&#10;&#10;Description automatically generated">
            <a:extLst>
              <a:ext uri="{FF2B5EF4-FFF2-40B4-BE49-F238E27FC236}">
                <a16:creationId xmlns:a16="http://schemas.microsoft.com/office/drawing/2014/main" id="{026FB600-5D06-6FAB-8B8E-EFB1798A6D0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442354" y="1472195"/>
            <a:ext cx="4403275" cy="5113560"/>
          </a:xfrm>
          <a:prstGeom prst="rect">
            <a:avLst/>
          </a:prstGeom>
        </p:spPr>
      </p:pic>
    </p:spTree>
    <p:extLst>
      <p:ext uri="{BB962C8B-B14F-4D97-AF65-F5344CB8AC3E}">
        <p14:creationId xmlns:p14="http://schemas.microsoft.com/office/powerpoint/2010/main" val="162073352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0075043D-32AE-1C3B-2246-4AAD70C1D03B}"/>
              </a:ext>
            </a:extLst>
          </p:cNvPr>
          <p:cNvSpPr>
            <a:spLocks noGrp="1"/>
          </p:cNvSpPr>
          <p:nvPr>
            <p:ph sz="half" idx="1"/>
          </p:nvPr>
        </p:nvSpPr>
        <p:spPr>
          <a:xfrm>
            <a:off x="2219325" y="2969515"/>
            <a:ext cx="5791200" cy="2382774"/>
          </a:xfrm>
        </p:spPr>
        <p:txBody>
          <a:bodyPr/>
          <a:lstStyle/>
          <a:p>
            <a:pPr marL="0" indent="0">
              <a:buNone/>
            </a:pPr>
            <a:r>
              <a:rPr lang="en-US" sz="3200"/>
              <a:t>Managing personal preferences about being outdoors in cold weather</a:t>
            </a:r>
          </a:p>
        </p:txBody>
      </p:sp>
      <p:sp>
        <p:nvSpPr>
          <p:cNvPr id="5" name="Title 4">
            <a:extLst>
              <a:ext uri="{FF2B5EF4-FFF2-40B4-BE49-F238E27FC236}">
                <a16:creationId xmlns:a16="http://schemas.microsoft.com/office/drawing/2014/main" id="{94203316-28C7-AE7D-CD62-73E376F81FB0}"/>
              </a:ext>
            </a:extLst>
          </p:cNvPr>
          <p:cNvSpPr>
            <a:spLocks noGrp="1"/>
          </p:cNvSpPr>
          <p:nvPr>
            <p:ph type="title"/>
          </p:nvPr>
        </p:nvSpPr>
        <p:spPr>
          <a:xfrm>
            <a:off x="838200" y="578132"/>
            <a:ext cx="9040586" cy="657681"/>
          </a:xfrm>
        </p:spPr>
        <p:txBody>
          <a:bodyPr/>
          <a:lstStyle/>
          <a:p>
            <a:r>
              <a:rPr lang="en-US"/>
              <a:t>Challenge- Provider Resistance</a:t>
            </a:r>
          </a:p>
        </p:txBody>
      </p:sp>
      <p:pic>
        <p:nvPicPr>
          <p:cNvPr id="16" name="Picture 15">
            <a:extLst>
              <a:ext uri="{FF2B5EF4-FFF2-40B4-BE49-F238E27FC236}">
                <a16:creationId xmlns:a16="http://schemas.microsoft.com/office/drawing/2014/main" id="{0C5DC369-6E6C-45A9-7637-85207409C400}"/>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8010525" y="-290519"/>
            <a:ext cx="4572000" cy="6858000"/>
          </a:xfrm>
          <a:prstGeom prst="rect">
            <a:avLst/>
          </a:prstGeom>
        </p:spPr>
      </p:pic>
      <p:grpSp>
        <p:nvGrpSpPr>
          <p:cNvPr id="30" name="Group 29">
            <a:extLst>
              <a:ext uri="{FF2B5EF4-FFF2-40B4-BE49-F238E27FC236}">
                <a16:creationId xmlns:a16="http://schemas.microsoft.com/office/drawing/2014/main" id="{3B9979AD-1273-52F7-B82B-FDD84CC6CDF3}"/>
              </a:ext>
            </a:extLst>
          </p:cNvPr>
          <p:cNvGrpSpPr/>
          <p:nvPr/>
        </p:nvGrpSpPr>
        <p:grpSpPr>
          <a:xfrm>
            <a:off x="686394" y="195878"/>
            <a:ext cx="11534179" cy="2955895"/>
            <a:chOff x="686394" y="195878"/>
            <a:chExt cx="11534179" cy="2955895"/>
          </a:xfrm>
        </p:grpSpPr>
        <p:pic>
          <p:nvPicPr>
            <p:cNvPr id="20" name="Graphic 19" descr="Snowflake with solid fill">
              <a:extLst>
                <a:ext uri="{FF2B5EF4-FFF2-40B4-BE49-F238E27FC236}">
                  <a16:creationId xmlns:a16="http://schemas.microsoft.com/office/drawing/2014/main" id="{71181AFD-70EB-EAFE-40DE-BB5608981A6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20123" y="195878"/>
              <a:ext cx="914400" cy="914400"/>
            </a:xfrm>
            <a:prstGeom prst="rect">
              <a:avLst/>
            </a:prstGeom>
          </p:spPr>
        </p:pic>
        <p:pic>
          <p:nvPicPr>
            <p:cNvPr id="22" name="Graphic 21" descr="Snowflake outline">
              <a:extLst>
                <a:ext uri="{FF2B5EF4-FFF2-40B4-BE49-F238E27FC236}">
                  <a16:creationId xmlns:a16="http://schemas.microsoft.com/office/drawing/2014/main" id="{1D8E355B-F677-89C8-2A0F-4E5F263A1F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05723" y="1663348"/>
              <a:ext cx="914400" cy="914400"/>
            </a:xfrm>
            <a:prstGeom prst="rect">
              <a:avLst/>
            </a:prstGeom>
          </p:spPr>
        </p:pic>
        <p:pic>
          <p:nvPicPr>
            <p:cNvPr id="23" name="Graphic 22" descr="Snowflake outline">
              <a:extLst>
                <a:ext uri="{FF2B5EF4-FFF2-40B4-BE49-F238E27FC236}">
                  <a16:creationId xmlns:a16="http://schemas.microsoft.com/office/drawing/2014/main" id="{0E970417-1CB5-766A-7AFE-298137A112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06173" y="216029"/>
              <a:ext cx="914400" cy="914400"/>
            </a:xfrm>
            <a:prstGeom prst="rect">
              <a:avLst/>
            </a:prstGeom>
          </p:spPr>
        </p:pic>
        <p:pic>
          <p:nvPicPr>
            <p:cNvPr id="24" name="Graphic 23" descr="Snowflake outline">
              <a:extLst>
                <a:ext uri="{FF2B5EF4-FFF2-40B4-BE49-F238E27FC236}">
                  <a16:creationId xmlns:a16="http://schemas.microsoft.com/office/drawing/2014/main" id="{10D78BF4-E672-37AB-7A5A-04CD96139C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72072" y="1647324"/>
              <a:ext cx="914400" cy="914400"/>
            </a:xfrm>
            <a:prstGeom prst="rect">
              <a:avLst/>
            </a:prstGeom>
          </p:spPr>
        </p:pic>
        <p:pic>
          <p:nvPicPr>
            <p:cNvPr id="25" name="Graphic 24" descr="Snowflake outline">
              <a:extLst>
                <a:ext uri="{FF2B5EF4-FFF2-40B4-BE49-F238E27FC236}">
                  <a16:creationId xmlns:a16="http://schemas.microsoft.com/office/drawing/2014/main" id="{8BF4C7E3-F8A4-C88F-FF20-3834AE9364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04392" y="2237373"/>
              <a:ext cx="914400" cy="914400"/>
            </a:xfrm>
            <a:prstGeom prst="rect">
              <a:avLst/>
            </a:prstGeom>
          </p:spPr>
        </p:pic>
        <p:pic>
          <p:nvPicPr>
            <p:cNvPr id="26" name="Graphic 25" descr="Snowflake with solid fill">
              <a:extLst>
                <a:ext uri="{FF2B5EF4-FFF2-40B4-BE49-F238E27FC236}">
                  <a16:creationId xmlns:a16="http://schemas.microsoft.com/office/drawing/2014/main" id="{4D6241ED-2412-E52D-79A2-523E9FA6C3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6394" y="1733743"/>
              <a:ext cx="914400" cy="914400"/>
            </a:xfrm>
            <a:prstGeom prst="rect">
              <a:avLst/>
            </a:prstGeom>
          </p:spPr>
        </p:pic>
        <p:pic>
          <p:nvPicPr>
            <p:cNvPr id="27" name="Graphic 26" descr="Snowflake with solid fill">
              <a:extLst>
                <a:ext uri="{FF2B5EF4-FFF2-40B4-BE49-F238E27FC236}">
                  <a16:creationId xmlns:a16="http://schemas.microsoft.com/office/drawing/2014/main" id="{E4109B32-F441-3A02-E558-471B90BCB5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6306" y="2171199"/>
              <a:ext cx="914400" cy="914400"/>
            </a:xfrm>
            <a:prstGeom prst="rect">
              <a:avLst/>
            </a:prstGeom>
          </p:spPr>
        </p:pic>
        <p:pic>
          <p:nvPicPr>
            <p:cNvPr id="28" name="Graphic 27" descr="Snowflake with solid fill">
              <a:extLst>
                <a:ext uri="{FF2B5EF4-FFF2-40B4-BE49-F238E27FC236}">
                  <a16:creationId xmlns:a16="http://schemas.microsoft.com/office/drawing/2014/main" id="{2E470FAF-94D1-4203-B949-E9260EEFCB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82553" y="1525455"/>
              <a:ext cx="914400" cy="914400"/>
            </a:xfrm>
            <a:prstGeom prst="rect">
              <a:avLst/>
            </a:prstGeom>
          </p:spPr>
        </p:pic>
      </p:grpSp>
    </p:spTree>
    <p:extLst>
      <p:ext uri="{BB962C8B-B14F-4D97-AF65-F5344CB8AC3E}">
        <p14:creationId xmlns:p14="http://schemas.microsoft.com/office/powerpoint/2010/main" val="849673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F7684-C047-8CB0-0948-71D8510C41A3}"/>
              </a:ext>
            </a:extLst>
          </p:cNvPr>
          <p:cNvSpPr>
            <a:spLocks noGrp="1"/>
          </p:cNvSpPr>
          <p:nvPr>
            <p:ph type="ctrTitle"/>
          </p:nvPr>
        </p:nvSpPr>
        <p:spPr>
          <a:xfrm>
            <a:off x="4781549" y="312838"/>
            <a:ext cx="6572249" cy="668859"/>
          </a:xfrm>
        </p:spPr>
        <p:txBody>
          <a:bodyPr/>
          <a:lstStyle/>
          <a:p>
            <a:pPr>
              <a:lnSpc>
                <a:spcPct val="100000"/>
              </a:lnSpc>
            </a:pPr>
            <a:r>
              <a:rPr lang="en-US"/>
              <a:t>Provider role</a:t>
            </a:r>
          </a:p>
        </p:txBody>
      </p:sp>
      <p:sp>
        <p:nvSpPr>
          <p:cNvPr id="3" name="Content Placeholder 2">
            <a:extLst>
              <a:ext uri="{FF2B5EF4-FFF2-40B4-BE49-F238E27FC236}">
                <a16:creationId xmlns:a16="http://schemas.microsoft.com/office/drawing/2014/main" id="{8727D22F-2DC5-2B94-2DA7-64E59EAD4447}"/>
              </a:ext>
            </a:extLst>
          </p:cNvPr>
          <p:cNvSpPr>
            <a:spLocks noGrp="1"/>
          </p:cNvSpPr>
          <p:nvPr>
            <p:ph type="subTitle" idx="1"/>
          </p:nvPr>
        </p:nvSpPr>
        <p:spPr>
          <a:xfrm>
            <a:off x="4867275" y="1185334"/>
            <a:ext cx="6572249" cy="5382154"/>
          </a:xfrm>
        </p:spPr>
        <p:txBody>
          <a:bodyPr>
            <a:normAutofit fontScale="92500" lnSpcReduction="20000"/>
          </a:bodyPr>
          <a:lstStyle/>
          <a:p>
            <a:pPr marL="342900" indent="-342900">
              <a:lnSpc>
                <a:spcPct val="120000"/>
              </a:lnSpc>
              <a:buClr>
                <a:schemeClr val="tx2"/>
              </a:buClr>
              <a:buFont typeface="Arial" panose="020B0604020202020204" pitchFamily="34" charset="0"/>
              <a:buChar char="•"/>
            </a:pPr>
            <a:r>
              <a:rPr lang="en-US" sz="2400"/>
              <a:t>Role model</a:t>
            </a:r>
          </a:p>
          <a:p>
            <a:pPr lvl="2" algn="l">
              <a:lnSpc>
                <a:spcPct val="120000"/>
              </a:lnSpc>
              <a:buClr>
                <a:schemeClr val="tx2"/>
              </a:buClr>
            </a:pPr>
            <a:r>
              <a:rPr lang="en-US" sz="2400"/>
              <a:t>Clothing choices that support outdoor play</a:t>
            </a:r>
          </a:p>
          <a:p>
            <a:pPr lvl="2" algn="l">
              <a:lnSpc>
                <a:spcPct val="120000"/>
              </a:lnSpc>
              <a:buClr>
                <a:schemeClr val="tx2"/>
              </a:buClr>
            </a:pPr>
            <a:r>
              <a:rPr lang="en-US" sz="2400"/>
              <a:t>Enjoyment of outdoor time</a:t>
            </a:r>
          </a:p>
          <a:p>
            <a:pPr lvl="2" algn="l">
              <a:lnSpc>
                <a:spcPct val="120000"/>
              </a:lnSpc>
              <a:buClr>
                <a:schemeClr val="tx2"/>
              </a:buClr>
            </a:pPr>
            <a:r>
              <a:rPr lang="en-US" sz="2400"/>
              <a:t>Move with the children</a:t>
            </a:r>
          </a:p>
          <a:p>
            <a:pPr lvl="2" algn="l">
              <a:lnSpc>
                <a:spcPct val="120000"/>
              </a:lnSpc>
              <a:buClr>
                <a:schemeClr val="tx2"/>
              </a:buClr>
            </a:pPr>
            <a:r>
              <a:rPr lang="en-US" sz="2400"/>
              <a:t>Demonstrate interest in nature and changes in the winter environment</a:t>
            </a:r>
          </a:p>
          <a:p>
            <a:pPr marL="342900" indent="-342900">
              <a:lnSpc>
                <a:spcPct val="120000"/>
              </a:lnSpc>
              <a:buClr>
                <a:schemeClr val="tx2"/>
              </a:buClr>
              <a:buFont typeface="Arial" panose="020B0604020202020204" pitchFamily="34" charset="0"/>
              <a:buChar char="•"/>
            </a:pPr>
            <a:r>
              <a:rPr lang="en-US" sz="2400"/>
              <a:t>Plan activities that encourage children to move</a:t>
            </a:r>
          </a:p>
          <a:p>
            <a:pPr marL="342900" indent="-342900">
              <a:lnSpc>
                <a:spcPct val="120000"/>
              </a:lnSpc>
              <a:buClr>
                <a:schemeClr val="tx2"/>
              </a:buClr>
              <a:buFont typeface="Arial" panose="020B0604020202020204" pitchFamily="34" charset="0"/>
              <a:buChar char="•"/>
            </a:pPr>
            <a:r>
              <a:rPr lang="en-US" sz="2400"/>
              <a:t>Communicate with families the benefits of outdoor play</a:t>
            </a:r>
          </a:p>
          <a:p>
            <a:pPr marL="342900" indent="-342900">
              <a:lnSpc>
                <a:spcPct val="120000"/>
              </a:lnSpc>
              <a:buClr>
                <a:schemeClr val="tx2"/>
              </a:buClr>
              <a:buFont typeface="Arial" panose="020B0604020202020204" pitchFamily="34" charset="0"/>
              <a:buChar char="•"/>
            </a:pPr>
            <a:r>
              <a:rPr lang="en-US" sz="2400"/>
              <a:t>Support children in self-care activities</a:t>
            </a:r>
          </a:p>
          <a:p>
            <a:pPr marL="342900" indent="-342900">
              <a:lnSpc>
                <a:spcPct val="120000"/>
              </a:lnSpc>
              <a:buClr>
                <a:schemeClr val="tx2"/>
              </a:buClr>
              <a:buFont typeface="Arial" panose="020B0604020202020204" pitchFamily="34" charset="0"/>
              <a:buChar char="•"/>
            </a:pPr>
            <a:r>
              <a:rPr lang="en-US" sz="2400"/>
              <a:t>Monitor and supervise all children</a:t>
            </a:r>
          </a:p>
          <a:p>
            <a:pPr>
              <a:lnSpc>
                <a:spcPct val="120000"/>
              </a:lnSpc>
              <a:buClr>
                <a:schemeClr val="tx2"/>
              </a:buClr>
            </a:pPr>
            <a:r>
              <a:rPr lang="en-US" sz="2400"/>
              <a:t>	Check clothing and skin for wetness</a:t>
            </a:r>
          </a:p>
          <a:p>
            <a:pPr>
              <a:lnSpc>
                <a:spcPct val="120000"/>
              </a:lnSpc>
              <a:buClr>
                <a:schemeClr val="tx2"/>
              </a:buClr>
            </a:pPr>
            <a:r>
              <a:rPr lang="en-US" sz="2400"/>
              <a:t>	Monitor children with asthma</a:t>
            </a:r>
          </a:p>
          <a:p>
            <a:pPr lvl="1"/>
            <a:endParaRPr lang="en-US"/>
          </a:p>
        </p:txBody>
      </p:sp>
      <p:pic>
        <p:nvPicPr>
          <p:cNvPr id="4" name="Content Placeholder 14" descr="Winter clothes laid flat on white background">
            <a:extLst>
              <a:ext uri="{FF2B5EF4-FFF2-40B4-BE49-F238E27FC236}">
                <a16:creationId xmlns:a16="http://schemas.microsoft.com/office/drawing/2014/main" id="{771065ED-C701-39F4-1D8F-B58E8D9152A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861648" y="1152160"/>
            <a:ext cx="6276975" cy="4553679"/>
          </a:xfrm>
          <a:prstGeom prst="rect">
            <a:avLst/>
          </a:prstGeom>
        </p:spPr>
      </p:pic>
    </p:spTree>
    <p:extLst>
      <p:ext uri="{BB962C8B-B14F-4D97-AF65-F5344CB8AC3E}">
        <p14:creationId xmlns:p14="http://schemas.microsoft.com/office/powerpoint/2010/main" val="182539566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0B533F-61B1-A3F3-2843-73F9C31EC726}"/>
              </a:ext>
            </a:extLst>
          </p:cNvPr>
          <p:cNvSpPr>
            <a:spLocks noGrp="1"/>
          </p:cNvSpPr>
          <p:nvPr>
            <p:ph sz="half" idx="1"/>
          </p:nvPr>
        </p:nvSpPr>
        <p:spPr>
          <a:xfrm>
            <a:off x="838200" y="1968281"/>
            <a:ext cx="6334125" cy="4311587"/>
          </a:xfrm>
        </p:spPr>
        <p:txBody>
          <a:bodyPr>
            <a:noAutofit/>
          </a:bodyPr>
          <a:lstStyle/>
          <a:p>
            <a:pPr>
              <a:buClr>
                <a:schemeClr val="tx2"/>
              </a:buClr>
            </a:pPr>
            <a:r>
              <a:rPr lang="en-US" sz="2200"/>
              <a:t>Outer layers should be wind and water resistant</a:t>
            </a:r>
          </a:p>
          <a:p>
            <a:pPr>
              <a:buClr>
                <a:schemeClr val="tx2"/>
              </a:buClr>
            </a:pPr>
            <a:r>
              <a:rPr lang="en-US" sz="2200"/>
              <a:t>Check each child every 10-15 minutes</a:t>
            </a:r>
          </a:p>
          <a:p>
            <a:pPr marL="457200" lvl="1" indent="0">
              <a:buClr>
                <a:schemeClr val="tx2"/>
              </a:buClr>
              <a:buNone/>
            </a:pPr>
            <a:r>
              <a:rPr lang="en-US" sz="2200"/>
              <a:t> Feel a child’s face and hands</a:t>
            </a:r>
          </a:p>
          <a:p>
            <a:pPr marL="457200" lvl="1" indent="0">
              <a:buClr>
                <a:schemeClr val="tx2"/>
              </a:buClr>
              <a:buNone/>
            </a:pPr>
            <a:r>
              <a:rPr lang="en-US" sz="2200"/>
              <a:t> Monitor for red skin, blue lips and shivering </a:t>
            </a:r>
          </a:p>
          <a:p>
            <a:pPr>
              <a:buClr>
                <a:schemeClr val="tx2"/>
              </a:buClr>
            </a:pPr>
            <a:r>
              <a:rPr lang="en-US" sz="2200"/>
              <a:t>Monitor for the signs a child is overheating such as a red face or a sweaty neck</a:t>
            </a:r>
          </a:p>
          <a:p>
            <a:pPr>
              <a:buClr>
                <a:schemeClr val="tx2"/>
              </a:buClr>
            </a:pPr>
            <a:r>
              <a:rPr lang="en-US" sz="2200"/>
              <a:t>Check gloves, mittens and clothing for wetness </a:t>
            </a:r>
          </a:p>
          <a:p>
            <a:pPr>
              <a:buClr>
                <a:schemeClr val="tx2"/>
              </a:buClr>
            </a:pPr>
            <a:r>
              <a:rPr lang="en-US" sz="2200"/>
              <a:t>Watch for clothing hazards</a:t>
            </a:r>
          </a:p>
          <a:p>
            <a:pPr marL="457200" lvl="1" indent="0">
              <a:buClr>
                <a:schemeClr val="tx2"/>
              </a:buClr>
              <a:buNone/>
            </a:pPr>
            <a:r>
              <a:rPr lang="en-US" sz="2200"/>
              <a:t>Avoid jackets or hats with strings </a:t>
            </a:r>
          </a:p>
          <a:p>
            <a:pPr marL="457200" lvl="1" indent="0">
              <a:buClr>
                <a:schemeClr val="tx2"/>
              </a:buClr>
              <a:buNone/>
            </a:pPr>
            <a:r>
              <a:rPr lang="en-US" sz="2200"/>
              <a:t>Avoid scarfs or tuck in completely</a:t>
            </a:r>
          </a:p>
        </p:txBody>
      </p:sp>
      <p:sp>
        <p:nvSpPr>
          <p:cNvPr id="2" name="Title 1">
            <a:extLst>
              <a:ext uri="{FF2B5EF4-FFF2-40B4-BE49-F238E27FC236}">
                <a16:creationId xmlns:a16="http://schemas.microsoft.com/office/drawing/2014/main" id="{91ECD817-F73D-2327-74F6-FA12518D9584}"/>
              </a:ext>
            </a:extLst>
          </p:cNvPr>
          <p:cNvSpPr>
            <a:spLocks noGrp="1"/>
          </p:cNvSpPr>
          <p:nvPr>
            <p:ph type="title"/>
          </p:nvPr>
        </p:nvSpPr>
        <p:spPr/>
        <p:txBody>
          <a:bodyPr/>
          <a:lstStyle/>
          <a:p>
            <a:r>
              <a:rPr lang="en-US"/>
              <a:t>Cold weather safety for Infants &amp; Toddlers</a:t>
            </a:r>
          </a:p>
        </p:txBody>
      </p:sp>
      <p:pic>
        <p:nvPicPr>
          <p:cNvPr id="4" name="Content Placeholder 6" descr="A child in a pink coat and hat in the snow&#10;&#10;Description automatically generated">
            <a:extLst>
              <a:ext uri="{FF2B5EF4-FFF2-40B4-BE49-F238E27FC236}">
                <a16:creationId xmlns:a16="http://schemas.microsoft.com/office/drawing/2014/main" id="{AB28A101-F282-3F65-5E9D-4C135F7480A1}"/>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7488655" y="-1"/>
            <a:ext cx="4703345" cy="6562725"/>
          </a:xfrm>
          <a:prstGeom prst="rect">
            <a:avLst/>
          </a:prstGeom>
        </p:spPr>
      </p:pic>
    </p:spTree>
    <p:extLst>
      <p:ext uri="{BB962C8B-B14F-4D97-AF65-F5344CB8AC3E}">
        <p14:creationId xmlns:p14="http://schemas.microsoft.com/office/powerpoint/2010/main" val="50002663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 baby sitting in the snow&#10;&#10;Description automatically generated">
            <a:extLst>
              <a:ext uri="{FF2B5EF4-FFF2-40B4-BE49-F238E27FC236}">
                <a16:creationId xmlns:a16="http://schemas.microsoft.com/office/drawing/2014/main" id="{F30BB93A-8B02-72D7-C2D4-AF62B65741A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72995"/>
            <a:ext cx="5181580" cy="6392397"/>
          </a:xfrm>
          <a:prstGeom prst="rect">
            <a:avLst/>
          </a:prstGeom>
          <a:noFill/>
        </p:spPr>
      </p:pic>
      <p:sp>
        <p:nvSpPr>
          <p:cNvPr id="3" name="Content Placeholder 2">
            <a:extLst>
              <a:ext uri="{FF2B5EF4-FFF2-40B4-BE49-F238E27FC236}">
                <a16:creationId xmlns:a16="http://schemas.microsoft.com/office/drawing/2014/main" id="{346590FE-2BFD-36C2-357F-C7B128145442}"/>
              </a:ext>
            </a:extLst>
          </p:cNvPr>
          <p:cNvSpPr>
            <a:spLocks noGrp="1"/>
          </p:cNvSpPr>
          <p:nvPr>
            <p:ph sz="half" idx="2"/>
          </p:nvPr>
        </p:nvSpPr>
        <p:spPr>
          <a:xfrm>
            <a:off x="5614256" y="2128612"/>
            <a:ext cx="5181600" cy="4311588"/>
          </a:xfrm>
        </p:spPr>
        <p:txBody>
          <a:bodyPr>
            <a:normAutofit/>
          </a:bodyPr>
          <a:lstStyle/>
          <a:p>
            <a:pPr>
              <a:spcAft>
                <a:spcPts val="600"/>
              </a:spcAft>
              <a:buClr>
                <a:schemeClr val="tx2"/>
              </a:buClr>
            </a:pPr>
            <a:r>
              <a:rPr lang="en-US" sz="2200"/>
              <a:t>When below 32</a:t>
            </a:r>
            <a:r>
              <a:rPr lang="en-US" sz="2200">
                <a:sym typeface="Symbol" panose="05050102010706020507" pitchFamily="18" charset="2"/>
              </a:rPr>
              <a:t></a:t>
            </a:r>
            <a:r>
              <a:rPr lang="en-US" sz="2200"/>
              <a:t>F limit outdoor time to 15- 30 minutes</a:t>
            </a:r>
          </a:p>
          <a:p>
            <a:pPr>
              <a:spcAft>
                <a:spcPts val="600"/>
              </a:spcAft>
              <a:buClr>
                <a:schemeClr val="tx2"/>
              </a:buClr>
            </a:pPr>
            <a:r>
              <a:rPr lang="en-US" sz="2200"/>
              <a:t>Consider infant carriers that keep baby up against the ECE provider's body</a:t>
            </a:r>
          </a:p>
          <a:p>
            <a:pPr>
              <a:spcAft>
                <a:spcPts val="600"/>
              </a:spcAft>
              <a:buClr>
                <a:schemeClr val="tx2"/>
              </a:buClr>
            </a:pPr>
            <a:r>
              <a:rPr lang="en-US" sz="2200"/>
              <a:t>Be flexible with staffing to allow 1 provider to take out 1-2 infants at a time</a:t>
            </a:r>
          </a:p>
          <a:p>
            <a:pPr>
              <a:spcAft>
                <a:spcPts val="600"/>
              </a:spcAft>
              <a:buClr>
                <a:schemeClr val="tx2"/>
              </a:buClr>
            </a:pPr>
            <a:r>
              <a:rPr lang="en-US" sz="2200"/>
              <a:t>Cover infants in strollers or sleds with a blanket</a:t>
            </a:r>
          </a:p>
          <a:p>
            <a:pPr>
              <a:spcAft>
                <a:spcPts val="600"/>
              </a:spcAft>
            </a:pPr>
            <a:endParaRPr lang="en-US" sz="2200"/>
          </a:p>
          <a:p>
            <a:pPr>
              <a:spcAft>
                <a:spcPts val="600"/>
              </a:spcAft>
            </a:pPr>
            <a:endParaRPr lang="en-US" sz="2200"/>
          </a:p>
        </p:txBody>
      </p:sp>
      <p:sp>
        <p:nvSpPr>
          <p:cNvPr id="2" name="Title 1">
            <a:extLst>
              <a:ext uri="{FF2B5EF4-FFF2-40B4-BE49-F238E27FC236}">
                <a16:creationId xmlns:a16="http://schemas.microsoft.com/office/drawing/2014/main" id="{F122B12B-92A1-2114-404E-5B5705EEFCD6}"/>
              </a:ext>
            </a:extLst>
          </p:cNvPr>
          <p:cNvSpPr>
            <a:spLocks noGrp="1"/>
          </p:cNvSpPr>
          <p:nvPr>
            <p:ph type="title"/>
          </p:nvPr>
        </p:nvSpPr>
        <p:spPr>
          <a:xfrm>
            <a:off x="5614256" y="611083"/>
            <a:ext cx="6297487" cy="657681"/>
          </a:xfrm>
        </p:spPr>
        <p:txBody>
          <a:bodyPr anchor="t">
            <a:noAutofit/>
          </a:bodyPr>
          <a:lstStyle/>
          <a:p>
            <a:r>
              <a:rPr lang="en-US" sz="4000"/>
              <a:t>Additional safety considerations for infants</a:t>
            </a:r>
          </a:p>
        </p:txBody>
      </p:sp>
    </p:spTree>
    <p:extLst>
      <p:ext uri="{BB962C8B-B14F-4D97-AF65-F5344CB8AC3E}">
        <p14:creationId xmlns:p14="http://schemas.microsoft.com/office/powerpoint/2010/main" val="248753255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0401-F216-CC2B-6D04-6ECAFEE2CA44}"/>
              </a:ext>
            </a:extLst>
          </p:cNvPr>
          <p:cNvSpPr>
            <a:spLocks noGrp="1"/>
          </p:cNvSpPr>
          <p:nvPr>
            <p:ph type="title"/>
          </p:nvPr>
        </p:nvSpPr>
        <p:spPr/>
        <p:txBody>
          <a:bodyPr/>
          <a:lstStyle/>
          <a:p>
            <a:r>
              <a:rPr lang="en-US"/>
              <a:t>What activities are children engaged in?</a:t>
            </a:r>
          </a:p>
        </p:txBody>
      </p:sp>
      <p:pic>
        <p:nvPicPr>
          <p:cNvPr id="8" name="Outdoor_play_winter">
            <a:hlinkClick r:id="" action="ppaction://media"/>
            <a:extLst>
              <a:ext uri="{FF2B5EF4-FFF2-40B4-BE49-F238E27FC236}">
                <a16:creationId xmlns:a16="http://schemas.microsoft.com/office/drawing/2014/main" id="{12DCD07E-5069-0386-EF22-154CC9D4547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740025" y="1358900"/>
            <a:ext cx="6862763" cy="5146675"/>
          </a:xfrm>
        </p:spPr>
      </p:pic>
    </p:spTree>
    <p:extLst>
      <p:ext uri="{BB962C8B-B14F-4D97-AF65-F5344CB8AC3E}">
        <p14:creationId xmlns:p14="http://schemas.microsoft.com/office/powerpoint/2010/main" val="748531455"/>
      </p:ext>
    </p:extLst>
  </p:cSld>
  <p:clrMapOvr>
    <a:masterClrMapping/>
  </p:clrMapOvr>
  <p:timing>
    <p:tnLst>
      <p:par>
        <p:cTn id="1" dur="indefinite" restart="never" nodeType="tmRoot">
          <p:childTnLst>
            <p:video>
              <p:cMediaNode vol="80000">
                <p:cTn id="2" fill="hold" display="0">
                  <p:stCondLst>
                    <p:cond delay="indefinite"/>
                  </p:stCondLst>
                </p:cTn>
                <p:tgtEl>
                  <p:spTgt spid="8"/>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2603-C812-367C-44A8-631ECAF483CF}"/>
              </a:ext>
            </a:extLst>
          </p:cNvPr>
          <p:cNvSpPr>
            <a:spLocks noGrp="1"/>
          </p:cNvSpPr>
          <p:nvPr>
            <p:ph type="title"/>
          </p:nvPr>
        </p:nvSpPr>
        <p:spPr>
          <a:xfrm>
            <a:off x="838200" y="352062"/>
            <a:ext cx="5257800" cy="1325563"/>
          </a:xfrm>
        </p:spPr>
        <p:txBody>
          <a:bodyPr/>
          <a:lstStyle/>
          <a:p>
            <a:r>
              <a:rPr lang="en-US"/>
              <a:t>Infant experiences in cold weather</a:t>
            </a:r>
          </a:p>
        </p:txBody>
      </p:sp>
      <p:sp>
        <p:nvSpPr>
          <p:cNvPr id="3" name="Content Placeholder 2">
            <a:extLst>
              <a:ext uri="{FF2B5EF4-FFF2-40B4-BE49-F238E27FC236}">
                <a16:creationId xmlns:a16="http://schemas.microsoft.com/office/drawing/2014/main" id="{23445AFF-7A62-FDD3-DDB4-B049DD8E7606}"/>
              </a:ext>
            </a:extLst>
          </p:cNvPr>
          <p:cNvSpPr>
            <a:spLocks noGrp="1"/>
          </p:cNvSpPr>
          <p:nvPr>
            <p:ph idx="1"/>
          </p:nvPr>
        </p:nvSpPr>
        <p:spPr>
          <a:xfrm>
            <a:off x="838200" y="1825625"/>
            <a:ext cx="5600700" cy="4351338"/>
          </a:xfrm>
        </p:spPr>
        <p:txBody>
          <a:bodyPr>
            <a:noAutofit/>
          </a:bodyPr>
          <a:lstStyle/>
          <a:p>
            <a:pPr>
              <a:buClr>
                <a:schemeClr val="tx2"/>
              </a:buClr>
            </a:pPr>
            <a:r>
              <a:rPr lang="en-US" sz="2400"/>
              <a:t>Sled pulls</a:t>
            </a:r>
          </a:p>
          <a:p>
            <a:pPr>
              <a:buClr>
                <a:schemeClr val="tx2"/>
              </a:buClr>
            </a:pPr>
            <a:r>
              <a:rPr lang="en-US" sz="2400"/>
              <a:t>Stroller walks</a:t>
            </a:r>
          </a:p>
          <a:p>
            <a:pPr>
              <a:buClr>
                <a:schemeClr val="tx2"/>
              </a:buClr>
            </a:pPr>
            <a:r>
              <a:rPr lang="en-US" sz="2400"/>
              <a:t>Nature walk</a:t>
            </a:r>
          </a:p>
          <a:p>
            <a:pPr>
              <a:buClr>
                <a:schemeClr val="tx2"/>
              </a:buClr>
            </a:pPr>
            <a:r>
              <a:rPr lang="en-US" sz="2400"/>
              <a:t>Tummy time</a:t>
            </a:r>
          </a:p>
          <a:p>
            <a:pPr marL="457200" lvl="1" indent="0">
              <a:buClr>
                <a:schemeClr val="tx2"/>
              </a:buClr>
              <a:buNone/>
            </a:pPr>
            <a:r>
              <a:rPr lang="en-US" sz="2400"/>
              <a:t>Cover snow with a tarp or play mat</a:t>
            </a:r>
          </a:p>
          <a:p>
            <a:pPr marL="457200" lvl="1" indent="0">
              <a:buClr>
                <a:schemeClr val="tx2"/>
              </a:buClr>
              <a:buNone/>
            </a:pPr>
            <a:r>
              <a:rPr lang="en-US" sz="2400"/>
              <a:t>Place a blanket on top for tummy time</a:t>
            </a:r>
          </a:p>
          <a:p>
            <a:pPr>
              <a:buClr>
                <a:schemeClr val="tx2"/>
              </a:buClr>
            </a:pPr>
            <a:r>
              <a:rPr lang="en-US" sz="2400"/>
              <a:t>Mobile infants </a:t>
            </a:r>
          </a:p>
          <a:p>
            <a:pPr marL="457200" lvl="1" indent="0">
              <a:buClr>
                <a:schemeClr val="tx2"/>
              </a:buClr>
              <a:buNone/>
            </a:pPr>
            <a:r>
              <a:rPr lang="en-US" sz="2400"/>
              <a:t>Set up space for pulling to stand</a:t>
            </a:r>
          </a:p>
          <a:p>
            <a:pPr marL="457200" lvl="1" indent="0">
              <a:buClr>
                <a:schemeClr val="tx2"/>
              </a:buClr>
              <a:buNone/>
            </a:pPr>
            <a:r>
              <a:rPr lang="en-US" sz="2400"/>
              <a:t>Provide push or pull toys</a:t>
            </a:r>
          </a:p>
          <a:p>
            <a:pPr lvl="1"/>
            <a:endParaRPr lang="en-US" sz="2400"/>
          </a:p>
          <a:p>
            <a:endParaRPr lang="en-US" sz="2400"/>
          </a:p>
          <a:p>
            <a:pPr lvl="1"/>
            <a:endParaRPr lang="en-US" sz="2400"/>
          </a:p>
        </p:txBody>
      </p:sp>
      <p:pic>
        <p:nvPicPr>
          <p:cNvPr id="5" name="Picture 4" descr="Woman with child in winter">
            <a:extLst>
              <a:ext uri="{FF2B5EF4-FFF2-40B4-BE49-F238E27FC236}">
                <a16:creationId xmlns:a16="http://schemas.microsoft.com/office/drawing/2014/main" id="{CFD47B9D-D506-8F9A-44FC-B692550C60A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6696075" y="0"/>
            <a:ext cx="5495925" cy="6858000"/>
          </a:xfrm>
          <a:prstGeom prst="rect">
            <a:avLst/>
          </a:prstGeom>
        </p:spPr>
      </p:pic>
    </p:spTree>
    <p:extLst>
      <p:ext uri="{BB962C8B-B14F-4D97-AF65-F5344CB8AC3E}">
        <p14:creationId xmlns:p14="http://schemas.microsoft.com/office/powerpoint/2010/main" val="339669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A71A3-04BB-ACAF-91EB-55553FE6E24B}"/>
              </a:ext>
            </a:extLst>
          </p:cNvPr>
          <p:cNvSpPr>
            <a:spLocks noGrp="1"/>
          </p:cNvSpPr>
          <p:nvPr>
            <p:ph type="title" idx="4294967295"/>
          </p:nvPr>
        </p:nvSpPr>
        <p:spPr>
          <a:xfrm>
            <a:off x="652462" y="4053825"/>
            <a:ext cx="3290888" cy="2452688"/>
          </a:xfrm>
        </p:spPr>
        <p:txBody>
          <a:bodyPr anchor="ctr">
            <a:normAutofit/>
          </a:bodyPr>
          <a:lstStyle/>
          <a:p>
            <a:r>
              <a:rPr lang="en-US" sz="3600"/>
              <a:t>Toddler play in cold weather</a:t>
            </a:r>
          </a:p>
        </p:txBody>
      </p:sp>
      <p:sp>
        <p:nvSpPr>
          <p:cNvPr id="3" name="Content Placeholder 2">
            <a:extLst>
              <a:ext uri="{FF2B5EF4-FFF2-40B4-BE49-F238E27FC236}">
                <a16:creationId xmlns:a16="http://schemas.microsoft.com/office/drawing/2014/main" id="{F9631EC5-E102-82FE-792D-7E59861A3920}"/>
              </a:ext>
            </a:extLst>
          </p:cNvPr>
          <p:cNvSpPr>
            <a:spLocks noGrp="1"/>
          </p:cNvSpPr>
          <p:nvPr>
            <p:ph idx="4294967295"/>
          </p:nvPr>
        </p:nvSpPr>
        <p:spPr>
          <a:xfrm>
            <a:off x="4572000" y="3429000"/>
            <a:ext cx="8248650" cy="3429000"/>
          </a:xfrm>
        </p:spPr>
        <p:txBody>
          <a:bodyPr anchor="ctr">
            <a:noAutofit/>
          </a:bodyPr>
          <a:lstStyle/>
          <a:p>
            <a:pPr>
              <a:buClr>
                <a:schemeClr val="tx2"/>
              </a:buClr>
            </a:pPr>
            <a:r>
              <a:rPr lang="en-US" sz="2200"/>
              <a:t>Sled play</a:t>
            </a:r>
          </a:p>
          <a:p>
            <a:pPr>
              <a:buClr>
                <a:schemeClr val="tx2"/>
              </a:buClr>
            </a:pPr>
            <a:r>
              <a:rPr lang="en-US" sz="2200"/>
              <a:t>Snow painting with colored water</a:t>
            </a:r>
          </a:p>
          <a:p>
            <a:pPr>
              <a:buClr>
                <a:schemeClr val="tx2"/>
              </a:buClr>
            </a:pPr>
            <a:r>
              <a:rPr lang="en-US" sz="2200"/>
              <a:t>Shoveling </a:t>
            </a:r>
          </a:p>
          <a:p>
            <a:pPr>
              <a:buClr>
                <a:schemeClr val="tx2"/>
              </a:buClr>
            </a:pPr>
            <a:r>
              <a:rPr lang="en-US" sz="2200"/>
              <a:t>Throwing snowballs at targets</a:t>
            </a:r>
          </a:p>
          <a:p>
            <a:pPr>
              <a:buClr>
                <a:schemeClr val="tx2"/>
              </a:buClr>
            </a:pPr>
            <a:r>
              <a:rPr lang="en-US" sz="2200"/>
              <a:t>Digging for treasures in snow</a:t>
            </a:r>
          </a:p>
          <a:p>
            <a:pPr>
              <a:buClr>
                <a:schemeClr val="tx2"/>
              </a:buClr>
            </a:pPr>
            <a:r>
              <a:rPr lang="en-US" sz="2200"/>
              <a:t>Snow maze obstacle course</a:t>
            </a:r>
          </a:p>
          <a:p>
            <a:pPr>
              <a:buClr>
                <a:schemeClr val="tx2"/>
              </a:buClr>
            </a:pPr>
            <a:r>
              <a:rPr lang="en-US" sz="2200"/>
              <a:t>Bubble blowing</a:t>
            </a:r>
          </a:p>
        </p:txBody>
      </p:sp>
      <p:pic>
        <p:nvPicPr>
          <p:cNvPr id="4" name="Content Placeholder 4" descr="A person walking a dog on a sled&#10;&#10;Description automatically generated">
            <a:extLst>
              <a:ext uri="{FF2B5EF4-FFF2-40B4-BE49-F238E27FC236}">
                <a16:creationId xmlns:a16="http://schemas.microsoft.com/office/drawing/2014/main" id="{C4FBCB14-DD06-37C7-A2C9-DF82CF35894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60653774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2AE31-A657-DC2E-6ED1-FEDFE68B0E1D}"/>
              </a:ext>
            </a:extLst>
          </p:cNvPr>
          <p:cNvSpPr>
            <a:spLocks noGrp="1"/>
          </p:cNvSpPr>
          <p:nvPr>
            <p:ph type="ctrTitle"/>
          </p:nvPr>
        </p:nvSpPr>
        <p:spPr/>
        <p:txBody>
          <a:bodyPr/>
          <a:lstStyle/>
          <a:p>
            <a:pPr>
              <a:lnSpc>
                <a:spcPct val="100000"/>
              </a:lnSpc>
            </a:pPr>
            <a:r>
              <a:rPr lang="en-US"/>
              <a:t>Activities for Preschoolers</a:t>
            </a:r>
          </a:p>
        </p:txBody>
      </p:sp>
      <p:sp>
        <p:nvSpPr>
          <p:cNvPr id="4" name="Subtitle 3">
            <a:extLst>
              <a:ext uri="{FF2B5EF4-FFF2-40B4-BE49-F238E27FC236}">
                <a16:creationId xmlns:a16="http://schemas.microsoft.com/office/drawing/2014/main" id="{E88DAAC2-1D32-4E3A-1065-6577195E52EF}"/>
              </a:ext>
            </a:extLst>
          </p:cNvPr>
          <p:cNvSpPr>
            <a:spLocks noGrp="1"/>
          </p:cNvSpPr>
          <p:nvPr>
            <p:ph type="subTitle" idx="1"/>
          </p:nvPr>
        </p:nvSpPr>
        <p:spPr>
          <a:xfrm>
            <a:off x="838199" y="1901952"/>
            <a:ext cx="7007579" cy="4090051"/>
          </a:xfrm>
        </p:spPr>
        <p:txBody>
          <a:bodyPr/>
          <a:lstStyle/>
          <a:p>
            <a:r>
              <a:rPr lang="en-US" sz="2200"/>
              <a:t>Follow the Leader</a:t>
            </a:r>
          </a:p>
          <a:p>
            <a:r>
              <a:rPr lang="en-US" sz="2200"/>
              <a:t>Obstacle courses</a:t>
            </a:r>
          </a:p>
          <a:p>
            <a:r>
              <a:rPr lang="en-US" sz="2200"/>
              <a:t>Creative Play- Build animals, forts, snow people</a:t>
            </a:r>
          </a:p>
          <a:p>
            <a:r>
              <a:rPr lang="en-US" sz="2200"/>
              <a:t>Carry games- move snow between areas</a:t>
            </a:r>
          </a:p>
          <a:p>
            <a:r>
              <a:rPr lang="en-US" sz="2200"/>
              <a:t>Dance outdoors</a:t>
            </a:r>
          </a:p>
          <a:p>
            <a:r>
              <a:rPr lang="en-US" sz="2200"/>
              <a:t>Sledding-pushing, pulling</a:t>
            </a:r>
          </a:p>
          <a:p>
            <a:r>
              <a:rPr lang="en-US" sz="2200"/>
              <a:t>Target practice at hula hoops or buckets </a:t>
            </a:r>
          </a:p>
          <a:p>
            <a:r>
              <a:rPr lang="en-US" sz="2200"/>
              <a:t>	with sock snowballs</a:t>
            </a:r>
          </a:p>
          <a:p>
            <a:r>
              <a:rPr lang="en-US" sz="2200"/>
              <a:t>Shovel snow</a:t>
            </a:r>
          </a:p>
          <a:p>
            <a:r>
              <a:rPr lang="en-US" sz="2200"/>
              <a:t>Red Light, Green light</a:t>
            </a:r>
          </a:p>
          <a:p>
            <a:r>
              <a:rPr lang="en-US" sz="2200"/>
              <a:t>Animal races</a:t>
            </a:r>
          </a:p>
          <a:p>
            <a:r>
              <a:rPr lang="en-US" sz="2200"/>
              <a:t>Groups walks </a:t>
            </a:r>
          </a:p>
          <a:p>
            <a:r>
              <a:rPr lang="en-US" sz="2200"/>
              <a:t>Snowflake Tag</a:t>
            </a:r>
          </a:p>
          <a:p>
            <a:endParaRPr lang="en-US" sz="2200"/>
          </a:p>
          <a:p>
            <a:endParaRPr lang="en-US" sz="2200"/>
          </a:p>
          <a:p>
            <a:endParaRPr lang="en-US" sz="2200"/>
          </a:p>
        </p:txBody>
      </p:sp>
      <p:pic>
        <p:nvPicPr>
          <p:cNvPr id="8" name="Picture 7" descr="A child playing in the snow&#10;&#10;Description automatically generated">
            <a:extLst>
              <a:ext uri="{FF2B5EF4-FFF2-40B4-BE49-F238E27FC236}">
                <a16:creationId xmlns:a16="http://schemas.microsoft.com/office/drawing/2014/main" id="{5CA74055-95DB-CA7D-E828-AF07808C340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676111" y="865997"/>
            <a:ext cx="4515889" cy="5709880"/>
          </a:xfrm>
          <a:prstGeom prst="rect">
            <a:avLst/>
          </a:prstGeom>
        </p:spPr>
      </p:pic>
    </p:spTree>
    <p:extLst>
      <p:ext uri="{BB962C8B-B14F-4D97-AF65-F5344CB8AC3E}">
        <p14:creationId xmlns:p14="http://schemas.microsoft.com/office/powerpoint/2010/main" val="139409094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5B746B-CA8E-804C-C273-F423D756F670}"/>
              </a:ext>
            </a:extLst>
          </p:cNvPr>
          <p:cNvSpPr>
            <a:spLocks noGrp="1"/>
          </p:cNvSpPr>
          <p:nvPr>
            <p:ph type="title"/>
          </p:nvPr>
        </p:nvSpPr>
        <p:spPr/>
        <p:txBody>
          <a:bodyPr/>
          <a:lstStyle/>
          <a:p>
            <a:r>
              <a:rPr lang="en-US"/>
              <a:t>Objective 3</a:t>
            </a:r>
            <a:br>
              <a:rPr lang="en-US"/>
            </a:br>
            <a:r>
              <a:rPr lang="en-US" sz="4400"/>
              <a:t>Understand National Recommendations,           State Regulations, and Program Policies                  on cold weather outdoor play</a:t>
            </a:r>
            <a:br>
              <a:rPr lang="en-US" sz="4400"/>
            </a:br>
            <a:endParaRPr lang="en-US"/>
          </a:p>
        </p:txBody>
      </p:sp>
    </p:spTree>
    <p:extLst>
      <p:ext uri="{BB962C8B-B14F-4D97-AF65-F5344CB8AC3E}">
        <p14:creationId xmlns:p14="http://schemas.microsoft.com/office/powerpoint/2010/main" val="82162611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1B89C-3EBD-BFC7-9FD0-43EDA24B25A3}"/>
              </a:ext>
            </a:extLst>
          </p:cNvPr>
          <p:cNvSpPr>
            <a:spLocks noGrp="1"/>
          </p:cNvSpPr>
          <p:nvPr>
            <p:ph type="ctrTitle"/>
          </p:nvPr>
        </p:nvSpPr>
        <p:spPr/>
        <p:txBody>
          <a:bodyPr/>
          <a:lstStyle/>
          <a:p>
            <a:r>
              <a:rPr lang="en-US"/>
              <a:t>National Guidance on Cold Weather Play</a:t>
            </a:r>
          </a:p>
        </p:txBody>
      </p:sp>
      <p:sp>
        <p:nvSpPr>
          <p:cNvPr id="3" name="Subtitle 2">
            <a:extLst>
              <a:ext uri="{FF2B5EF4-FFF2-40B4-BE49-F238E27FC236}">
                <a16:creationId xmlns:a16="http://schemas.microsoft.com/office/drawing/2014/main" id="{85930D18-25F5-B5A8-2472-C5AC95A6E088}"/>
              </a:ext>
            </a:extLst>
          </p:cNvPr>
          <p:cNvSpPr>
            <a:spLocks noGrp="1"/>
          </p:cNvSpPr>
          <p:nvPr>
            <p:ph type="subTitle" idx="1"/>
          </p:nvPr>
        </p:nvSpPr>
        <p:spPr>
          <a:xfrm>
            <a:off x="874960" y="1735331"/>
            <a:ext cx="10515600" cy="4090051"/>
          </a:xfrm>
        </p:spPr>
        <p:txBody>
          <a:bodyPr/>
          <a:lstStyle/>
          <a:p>
            <a:r>
              <a:rPr lang="en-US" sz="2400"/>
              <a:t>Weather that poses a significant health risk includes </a:t>
            </a:r>
            <a:r>
              <a:rPr lang="en-US" sz="2400" b="1"/>
              <a:t>wind chill factor below -15°F </a:t>
            </a:r>
            <a:r>
              <a:rPr lang="en-US" sz="2400"/>
              <a:t>(-26°C) and heat index at or above 90°F (32°C)*</a:t>
            </a:r>
          </a:p>
          <a:p>
            <a:endParaRPr lang="en-US" sz="2400"/>
          </a:p>
          <a:p>
            <a:r>
              <a:rPr lang="en-US" sz="2400"/>
              <a:t>Wind chill is what the air temperature feel like to the skin</a:t>
            </a:r>
          </a:p>
          <a:p>
            <a:endParaRPr lang="en-US" sz="2400"/>
          </a:p>
          <a:p>
            <a:r>
              <a:rPr lang="en-US" sz="2400"/>
              <a:t>Wind chill reflects the combination of the air temperature and the wind</a:t>
            </a:r>
          </a:p>
          <a:p>
            <a:endParaRPr lang="en-US" sz="2400"/>
          </a:p>
        </p:txBody>
      </p:sp>
      <p:sp>
        <p:nvSpPr>
          <p:cNvPr id="4" name="Text Placeholder 3">
            <a:extLst>
              <a:ext uri="{FF2B5EF4-FFF2-40B4-BE49-F238E27FC236}">
                <a16:creationId xmlns:a16="http://schemas.microsoft.com/office/drawing/2014/main" id="{B57D0420-880F-200D-6668-84D9CA4DE2CD}"/>
              </a:ext>
            </a:extLst>
          </p:cNvPr>
          <p:cNvSpPr>
            <a:spLocks noGrp="1"/>
          </p:cNvSpPr>
          <p:nvPr>
            <p:ph type="body" sz="quarter" idx="13"/>
          </p:nvPr>
        </p:nvSpPr>
        <p:spPr/>
        <p:txBody>
          <a:bodyPr>
            <a:normAutofit fontScale="55000" lnSpcReduction="20000"/>
          </a:bodyPr>
          <a:lstStyle/>
          <a:p>
            <a:pPr algn="l"/>
            <a:r>
              <a:rPr lang="en-US" sz="1800" b="0" i="0" u="none" strike="noStrike" baseline="0"/>
              <a:t>*Caring for Our Children: </a:t>
            </a:r>
            <a:r>
              <a:rPr lang="en-US" sz="1800" b="1" i="0" u="none" strike="noStrike" baseline="0"/>
              <a:t>National Health and Safety Performance Standards Guidelines for Early Care and Education Programs, 4</a:t>
            </a:r>
            <a:r>
              <a:rPr lang="en-US" sz="1800" b="1" i="0" u="none" strike="noStrike" baseline="30000"/>
              <a:t>th</a:t>
            </a:r>
            <a:r>
              <a:rPr lang="en-US" sz="1800" b="1" i="0" u="none" strike="noStrike" baseline="0"/>
              <a:t> edition</a:t>
            </a:r>
            <a:endParaRPr lang="en-US"/>
          </a:p>
        </p:txBody>
      </p:sp>
      <p:grpSp>
        <p:nvGrpSpPr>
          <p:cNvPr id="12" name="Group 11">
            <a:extLst>
              <a:ext uri="{FF2B5EF4-FFF2-40B4-BE49-F238E27FC236}">
                <a16:creationId xmlns:a16="http://schemas.microsoft.com/office/drawing/2014/main" id="{258AC83F-DD2A-CB24-D887-FC2C85CA9AC2}"/>
              </a:ext>
            </a:extLst>
          </p:cNvPr>
          <p:cNvGrpSpPr/>
          <p:nvPr/>
        </p:nvGrpSpPr>
        <p:grpSpPr>
          <a:xfrm>
            <a:off x="838199" y="4779414"/>
            <a:ext cx="9670526" cy="1371490"/>
            <a:chOff x="838199" y="4779414"/>
            <a:chExt cx="9670526" cy="1371490"/>
          </a:xfrm>
        </p:grpSpPr>
        <p:pic>
          <p:nvPicPr>
            <p:cNvPr id="6" name="Graphic 5" descr="Windy with solid fill">
              <a:extLst>
                <a:ext uri="{FF2B5EF4-FFF2-40B4-BE49-F238E27FC236}">
                  <a16:creationId xmlns:a16="http://schemas.microsoft.com/office/drawing/2014/main" id="{4FA4F4BD-6AD8-E834-AEAC-1E1D4E2871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91891" y="5085376"/>
              <a:ext cx="1016834" cy="1016834"/>
            </a:xfrm>
            <a:prstGeom prst="rect">
              <a:avLst/>
            </a:prstGeom>
          </p:spPr>
        </p:pic>
        <p:pic>
          <p:nvPicPr>
            <p:cNvPr id="7" name="Graphic 6" descr="Windy with solid fill">
              <a:extLst>
                <a:ext uri="{FF2B5EF4-FFF2-40B4-BE49-F238E27FC236}">
                  <a16:creationId xmlns:a16="http://schemas.microsoft.com/office/drawing/2014/main" id="{13DA53B0-9D55-C1D3-269C-29A37708D3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199" y="4784201"/>
              <a:ext cx="1016834" cy="1016834"/>
            </a:xfrm>
            <a:prstGeom prst="rect">
              <a:avLst/>
            </a:prstGeom>
          </p:spPr>
        </p:pic>
        <p:pic>
          <p:nvPicPr>
            <p:cNvPr id="8" name="Graphic 7" descr="Windy with solid fill">
              <a:extLst>
                <a:ext uri="{FF2B5EF4-FFF2-40B4-BE49-F238E27FC236}">
                  <a16:creationId xmlns:a16="http://schemas.microsoft.com/office/drawing/2014/main" id="{78394787-02B7-674F-E6CD-63CE15306E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77394" y="4838285"/>
              <a:ext cx="1016834" cy="1016834"/>
            </a:xfrm>
            <a:prstGeom prst="rect">
              <a:avLst/>
            </a:prstGeom>
          </p:spPr>
        </p:pic>
        <p:pic>
          <p:nvPicPr>
            <p:cNvPr id="9" name="Graphic 8" descr="Windy with solid fill">
              <a:extLst>
                <a:ext uri="{FF2B5EF4-FFF2-40B4-BE49-F238E27FC236}">
                  <a16:creationId xmlns:a16="http://schemas.microsoft.com/office/drawing/2014/main" id="{D49259F2-040D-2E06-587A-633F300989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79556" y="5134070"/>
              <a:ext cx="1016834" cy="1016834"/>
            </a:xfrm>
            <a:prstGeom prst="rect">
              <a:avLst/>
            </a:prstGeom>
          </p:spPr>
        </p:pic>
        <p:pic>
          <p:nvPicPr>
            <p:cNvPr id="10" name="Graphic 9" descr="Windy with solid fill">
              <a:extLst>
                <a:ext uri="{FF2B5EF4-FFF2-40B4-BE49-F238E27FC236}">
                  <a16:creationId xmlns:a16="http://schemas.microsoft.com/office/drawing/2014/main" id="{3E0AA219-E19C-EA6C-4ED9-A389F500B2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94680" y="4779414"/>
              <a:ext cx="1016834" cy="1016834"/>
            </a:xfrm>
            <a:prstGeom prst="rect">
              <a:avLst/>
            </a:prstGeom>
          </p:spPr>
        </p:pic>
        <p:pic>
          <p:nvPicPr>
            <p:cNvPr id="11" name="Graphic 10" descr="Windy with solid fill">
              <a:extLst>
                <a:ext uri="{FF2B5EF4-FFF2-40B4-BE49-F238E27FC236}">
                  <a16:creationId xmlns:a16="http://schemas.microsoft.com/office/drawing/2014/main" id="{1269E578-8B25-B64E-47A5-36DC04EBE5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5999" y="5079986"/>
              <a:ext cx="1016834" cy="1016834"/>
            </a:xfrm>
            <a:prstGeom prst="rect">
              <a:avLst/>
            </a:prstGeom>
          </p:spPr>
        </p:pic>
      </p:grpSp>
    </p:spTree>
    <p:extLst>
      <p:ext uri="{BB962C8B-B14F-4D97-AF65-F5344CB8AC3E}">
        <p14:creationId xmlns:p14="http://schemas.microsoft.com/office/powerpoint/2010/main" val="15290395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2A966-0D11-F972-8F27-57B3F27D4A10}"/>
              </a:ext>
            </a:extLst>
          </p:cNvPr>
          <p:cNvSpPr>
            <a:spLocks noGrp="1"/>
          </p:cNvSpPr>
          <p:nvPr>
            <p:ph type="ctrTitle"/>
          </p:nvPr>
        </p:nvSpPr>
        <p:spPr/>
        <p:txBody>
          <a:bodyPr/>
          <a:lstStyle/>
          <a:p>
            <a:r>
              <a:rPr lang="en-US"/>
              <a:t>State Guidance on Cold Weather Play</a:t>
            </a:r>
            <a:br>
              <a:rPr lang="en-US"/>
            </a:br>
            <a:r>
              <a:rPr lang="en-US"/>
              <a:t>Child Care regulations </a:t>
            </a:r>
            <a:r>
              <a:rPr lang="en-US" i="1"/>
              <a:t>example</a:t>
            </a:r>
            <a:br>
              <a:rPr lang="en-US"/>
            </a:br>
            <a:r>
              <a:rPr kumimoji="0" lang="en-US" sz="2400" b="1"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New York State Child Day Care Regulations</a:t>
            </a:r>
            <a:br>
              <a:rPr kumimoji="0" lang="en-US" sz="2400" b="1"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br>
            <a:r>
              <a:rPr kumimoji="0" lang="en-US" sz="2400" b="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Part 418-1: Child Day Care Centers </a:t>
            </a:r>
            <a:br>
              <a:rPr kumimoji="0" lang="en-US" sz="3200" b="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br>
            <a:r>
              <a:rPr kumimoji="0" lang="en-US" sz="1800" b="0" i="0" u="none" strike="noStrike" kern="1200" cap="none" spc="0" normalizeH="0" baseline="0" noProof="0">
                <a:ln>
                  <a:noFill/>
                </a:ln>
                <a:effectLst/>
                <a:uLnTx/>
                <a:uFillTx/>
                <a:latin typeface="Times New Roman" panose="02020603050405020304" pitchFamily="18" charset="0"/>
                <a:cs typeface="Times New Roman" panose="02020603050405020304" pitchFamily="18" charset="0"/>
              </a:rPr>
              <a:t>Effective 10/7/2021</a:t>
            </a:r>
            <a:endParaRPr lang="en-US"/>
          </a:p>
        </p:txBody>
      </p:sp>
      <p:sp>
        <p:nvSpPr>
          <p:cNvPr id="7" name="Subtitle 6">
            <a:extLst>
              <a:ext uri="{FF2B5EF4-FFF2-40B4-BE49-F238E27FC236}">
                <a16:creationId xmlns:a16="http://schemas.microsoft.com/office/drawing/2014/main" id="{D8A3C912-2C4B-05A4-5E75-04D9B5D740C2}"/>
              </a:ext>
            </a:extLst>
          </p:cNvPr>
          <p:cNvSpPr>
            <a:spLocks noGrp="1"/>
          </p:cNvSpPr>
          <p:nvPr>
            <p:ph type="subTitle" idx="1"/>
          </p:nvPr>
        </p:nvSpPr>
        <p:spPr>
          <a:xfrm>
            <a:off x="838200" y="2570962"/>
            <a:ext cx="10515599" cy="4090051"/>
          </a:xfrm>
        </p:spPr>
        <p:txBody>
          <a:bodyPr/>
          <a:lstStyle/>
          <a:p>
            <a:r>
              <a:rPr lang="en-US"/>
              <a:t> </a:t>
            </a:r>
          </a:p>
        </p:txBody>
      </p:sp>
      <p:sp>
        <p:nvSpPr>
          <p:cNvPr id="8" name="Text Placeholder 7">
            <a:extLst>
              <a:ext uri="{FF2B5EF4-FFF2-40B4-BE49-F238E27FC236}">
                <a16:creationId xmlns:a16="http://schemas.microsoft.com/office/drawing/2014/main" id="{4E272806-EEEF-81FC-60DF-4C9F8243804B}"/>
              </a:ext>
            </a:extLst>
          </p:cNvPr>
          <p:cNvSpPr>
            <a:spLocks noGrp="1"/>
          </p:cNvSpPr>
          <p:nvPr>
            <p:ph type="body" sz="quarter" idx="13"/>
          </p:nvPr>
        </p:nvSpPr>
        <p:spPr/>
        <p:txBody>
          <a:bodyPr>
            <a:normAutofit/>
          </a:bodyPr>
          <a:lstStyle/>
          <a:p>
            <a:r>
              <a:rPr lang="en-US" sz="1200"/>
              <a:t>https://ocfs.ny.gov/programs/childcare/regulations/418-1-DCC.pdf</a:t>
            </a:r>
          </a:p>
        </p:txBody>
      </p:sp>
      <p:sp>
        <p:nvSpPr>
          <p:cNvPr id="4" name="Content Placeholder 5">
            <a:extLst>
              <a:ext uri="{FF2B5EF4-FFF2-40B4-BE49-F238E27FC236}">
                <a16:creationId xmlns:a16="http://schemas.microsoft.com/office/drawing/2014/main" id="{58742588-E571-DA69-AD4D-2C8CCE5BF080}"/>
              </a:ext>
            </a:extLst>
          </p:cNvPr>
          <p:cNvSpPr txBox="1">
            <a:spLocks/>
          </p:cNvSpPr>
          <p:nvPr/>
        </p:nvSpPr>
        <p:spPr>
          <a:xfrm>
            <a:off x="838199" y="3167743"/>
            <a:ext cx="10515600" cy="4351338"/>
          </a:xfrm>
          <a:prstGeom prst="rect">
            <a:avLst/>
          </a:prstGeom>
        </p:spPr>
        <p:txBody>
          <a:bodyPr vert="horz" lIns="0" tIns="0" rIns="0" bIns="0" rtlCol="0">
            <a:normAutofit/>
          </a:bodyPr>
          <a:lst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None/>
              <a:tabLst/>
              <a:defRPr/>
            </a:pPr>
            <a:r>
              <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1.7 Program Requirements</a:t>
            </a:r>
          </a:p>
          <a:p>
            <a:pPr marL="0" marR="0" lvl="0" indent="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None/>
              <a:tabLst/>
              <a:defRPr/>
            </a:pPr>
            <a:r>
              <a:rPr kumimoji="0" lang="en-US" sz="24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(k) Daily supervised outdoor play is required for all children in care, except during inclement or extreme weather or unless otherwise ordered by a health care provider. Parents may request and programs may permit children to remain indoors during outdoor play time so long as such children will be supervised in accordance with section 418-1.8 of this Subpart</a:t>
            </a:r>
            <a:r>
              <a:rPr kumimoji="0" lang="en-US" sz="2600" b="0" i="0" u="none" strike="noStrike" kern="1200" cap="none" spc="0" normalizeH="0" baseline="0" noProof="0">
                <a:ln>
                  <a:noFill/>
                </a:ln>
                <a:solidFill>
                  <a:srgbClr val="004169"/>
                </a:solidFill>
                <a:effectLst/>
                <a:uLnTx/>
                <a:uFillTx/>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409277890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524DE-D1B5-6E8E-8D2D-2E0EF3DF8D81}"/>
              </a:ext>
            </a:extLst>
          </p:cNvPr>
          <p:cNvSpPr>
            <a:spLocks noGrp="1"/>
          </p:cNvSpPr>
          <p:nvPr>
            <p:ph type="title"/>
          </p:nvPr>
        </p:nvSpPr>
        <p:spPr/>
        <p:txBody>
          <a:bodyPr/>
          <a:lstStyle/>
          <a:p>
            <a:r>
              <a:rPr lang="en-US"/>
              <a:t>Program policies  and decision makers</a:t>
            </a:r>
          </a:p>
        </p:txBody>
      </p:sp>
      <p:sp>
        <p:nvSpPr>
          <p:cNvPr id="3" name="Content Placeholder 2">
            <a:extLst>
              <a:ext uri="{FF2B5EF4-FFF2-40B4-BE49-F238E27FC236}">
                <a16:creationId xmlns:a16="http://schemas.microsoft.com/office/drawing/2014/main" id="{D63B55B7-4166-92AE-D4BC-843B2240E726}"/>
              </a:ext>
            </a:extLst>
          </p:cNvPr>
          <p:cNvSpPr>
            <a:spLocks noGrp="1"/>
          </p:cNvSpPr>
          <p:nvPr>
            <p:ph idx="1"/>
          </p:nvPr>
        </p:nvSpPr>
        <p:spPr>
          <a:xfrm>
            <a:off x="838200" y="1825625"/>
            <a:ext cx="10515600" cy="3291780"/>
          </a:xfrm>
        </p:spPr>
        <p:txBody>
          <a:bodyPr>
            <a:normAutofit fontScale="92500" lnSpcReduction="10000"/>
          </a:bodyPr>
          <a:lstStyle/>
          <a:p>
            <a:pPr>
              <a:buClr>
                <a:schemeClr val="tx2"/>
              </a:buClr>
            </a:pPr>
            <a:r>
              <a:rPr lang="en-US" sz="2400"/>
              <a:t>Who decides if outdoor play will occur at your program?</a:t>
            </a:r>
          </a:p>
          <a:p>
            <a:pPr>
              <a:buClr>
                <a:schemeClr val="tx2"/>
              </a:buClr>
            </a:pPr>
            <a:endParaRPr lang="en-US" sz="2400"/>
          </a:p>
          <a:p>
            <a:pPr>
              <a:buClr>
                <a:schemeClr val="tx2"/>
              </a:buClr>
            </a:pPr>
            <a:r>
              <a:rPr lang="en-US" sz="2400"/>
              <a:t>Is the decision determined by defined weather conditions or personal preference? </a:t>
            </a:r>
          </a:p>
          <a:p>
            <a:pPr>
              <a:buClr>
                <a:schemeClr val="tx2"/>
              </a:buClr>
            </a:pPr>
            <a:endParaRPr lang="en-US" sz="2400"/>
          </a:p>
          <a:p>
            <a:pPr>
              <a:buClr>
                <a:schemeClr val="tx2"/>
              </a:buClr>
            </a:pPr>
            <a:r>
              <a:rPr lang="en-US" sz="2400"/>
              <a:t>How are families notified about weather conditions and outdoor plans.</a:t>
            </a:r>
          </a:p>
          <a:p>
            <a:pPr>
              <a:buClr>
                <a:schemeClr val="tx2"/>
              </a:buClr>
            </a:pPr>
            <a:endParaRPr lang="en-US" sz="2400"/>
          </a:p>
          <a:p>
            <a:pPr>
              <a:buClr>
                <a:schemeClr val="tx2"/>
              </a:buClr>
            </a:pPr>
            <a:r>
              <a:rPr lang="en-US" sz="2400"/>
              <a:t>What does your program policy and parent or staff handbooks specify about outdoor play standards and decisions?</a:t>
            </a:r>
          </a:p>
          <a:p>
            <a:pPr marL="0" indent="0">
              <a:buNone/>
            </a:pPr>
            <a:r>
              <a:rPr lang="en-US" sz="2400"/>
              <a:t> </a:t>
            </a:r>
          </a:p>
        </p:txBody>
      </p:sp>
      <p:sp>
        <p:nvSpPr>
          <p:cNvPr id="4" name="TextBox 3">
            <a:extLst>
              <a:ext uri="{FF2B5EF4-FFF2-40B4-BE49-F238E27FC236}">
                <a16:creationId xmlns:a16="http://schemas.microsoft.com/office/drawing/2014/main" id="{47E26AB4-59D6-2DAA-C2DA-7BDBFC7C2C36}"/>
              </a:ext>
            </a:extLst>
          </p:cNvPr>
          <p:cNvSpPr txBox="1"/>
          <p:nvPr/>
        </p:nvSpPr>
        <p:spPr>
          <a:xfrm>
            <a:off x="838200" y="5117405"/>
            <a:ext cx="10515600" cy="1464231"/>
          </a:xfrm>
          <a:prstGeom prst="roundRect">
            <a:avLst/>
          </a:prstGeom>
          <a:solidFill>
            <a:srgbClr val="309C8A"/>
          </a:solidFill>
        </p:spPr>
        <p:txBody>
          <a:bodyPr wrap="square" rtlCol="0">
            <a:spAutoFit/>
          </a:bodyPr>
          <a:lstStyle/>
          <a:p>
            <a:pPr marL="0" indent="0">
              <a:buNone/>
            </a:pPr>
            <a:r>
              <a:rPr lang="en-US" sz="2000" b="1">
                <a:solidFill>
                  <a:srgbClr val="FFFFFF"/>
                </a:solidFill>
                <a:latin typeface="Verdana" panose="020B0604030504040204" pitchFamily="34" charset="0"/>
                <a:ea typeface="Verdana" panose="020B0604030504040204" pitchFamily="34" charset="0"/>
              </a:rPr>
              <a:t>Sample Handbook or Policy Statement:</a:t>
            </a:r>
          </a:p>
          <a:p>
            <a:pPr marL="0" indent="0">
              <a:buNone/>
            </a:pPr>
            <a:r>
              <a:rPr lang="en-US" sz="2000">
                <a:solidFill>
                  <a:srgbClr val="FFFFFF"/>
                </a:solidFill>
                <a:latin typeface="Verdana" panose="020B0604030504040204" pitchFamily="34" charset="0"/>
                <a:ea typeface="Verdana" panose="020B0604030504040204" pitchFamily="34" charset="0"/>
              </a:rPr>
              <a:t>At ABC Child Care, all children will go outside 2-3 times each day when the temperature is above 28 degrees and wind chill and precipitation do not pose a danger. </a:t>
            </a:r>
          </a:p>
        </p:txBody>
      </p:sp>
      <p:pic>
        <p:nvPicPr>
          <p:cNvPr id="6" name="Graphic 5" descr="Document with solid fill">
            <a:extLst>
              <a:ext uri="{FF2B5EF4-FFF2-40B4-BE49-F238E27FC236}">
                <a16:creationId xmlns:a16="http://schemas.microsoft.com/office/drawing/2014/main" id="{A4852696-31B4-D69B-F4E5-9932D78C77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6178" y="200957"/>
            <a:ext cx="1400175" cy="1400175"/>
          </a:xfrm>
          <a:prstGeom prst="rect">
            <a:avLst/>
          </a:prstGeom>
        </p:spPr>
      </p:pic>
    </p:spTree>
    <p:extLst>
      <p:ext uri="{BB962C8B-B14F-4D97-AF65-F5344CB8AC3E}">
        <p14:creationId xmlns:p14="http://schemas.microsoft.com/office/powerpoint/2010/main" val="1812298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5B746B-CA8E-804C-C273-F423D756F670}"/>
              </a:ext>
            </a:extLst>
          </p:cNvPr>
          <p:cNvSpPr>
            <a:spLocks noGrp="1"/>
          </p:cNvSpPr>
          <p:nvPr>
            <p:ph type="title"/>
          </p:nvPr>
        </p:nvSpPr>
        <p:spPr/>
        <p:txBody>
          <a:bodyPr/>
          <a:lstStyle/>
          <a:p>
            <a:r>
              <a:rPr lang="en-US"/>
              <a:t>Objective 4</a:t>
            </a:r>
            <a:br>
              <a:rPr lang="en-US"/>
            </a:br>
            <a:r>
              <a:rPr lang="en-US" sz="4400"/>
              <a:t>Identify two strategies that support </a:t>
            </a:r>
            <a:br>
              <a:rPr lang="en-US" sz="4400"/>
            </a:br>
            <a:r>
              <a:rPr lang="en-US" sz="4400"/>
              <a:t>ECE professionals and children in enjoying              outdoor play in cold weather</a:t>
            </a:r>
            <a:br>
              <a:rPr lang="en-US" sz="4400"/>
            </a:br>
            <a:endParaRPr lang="en-US"/>
          </a:p>
        </p:txBody>
      </p:sp>
    </p:spTree>
    <p:extLst>
      <p:ext uri="{BB962C8B-B14F-4D97-AF65-F5344CB8AC3E}">
        <p14:creationId xmlns:p14="http://schemas.microsoft.com/office/powerpoint/2010/main" val="364203173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D77AAF31-E754-F480-FF00-522FD08AD6A3}"/>
              </a:ext>
            </a:extLst>
          </p:cNvPr>
          <p:cNvGraphicFramePr/>
          <p:nvPr>
            <p:extLst>
              <p:ext uri="{D42A27DB-BD31-4B8C-83A1-F6EECF244321}">
                <p14:modId xmlns:p14="http://schemas.microsoft.com/office/powerpoint/2010/main" val="3775837721"/>
              </p:ext>
            </p:extLst>
          </p:nvPr>
        </p:nvGraphicFramePr>
        <p:xfrm>
          <a:off x="2772049" y="104730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itle 1">
            <a:extLst>
              <a:ext uri="{FF2B5EF4-FFF2-40B4-BE49-F238E27FC236}">
                <a16:creationId xmlns:a16="http://schemas.microsoft.com/office/drawing/2014/main" id="{7D46B5A1-6D94-9C97-890F-B002058C6CE3}"/>
              </a:ext>
            </a:extLst>
          </p:cNvPr>
          <p:cNvSpPr txBox="1">
            <a:spLocks/>
          </p:cNvSpPr>
          <p:nvPr/>
        </p:nvSpPr>
        <p:spPr>
          <a:xfrm>
            <a:off x="761999" y="332597"/>
            <a:ext cx="10515600" cy="668859"/>
          </a:xfrm>
          <a:prstGeom prst="rect">
            <a:avLst/>
          </a:prstGeom>
        </p:spPr>
        <p:txBody>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ea typeface="Verdana" panose="020B0604030504040204" pitchFamily="34" charset="0"/>
              </a:rPr>
              <a:t>Activity</a:t>
            </a:r>
          </a:p>
        </p:txBody>
      </p:sp>
    </p:spTree>
    <p:extLst>
      <p:ext uri="{BB962C8B-B14F-4D97-AF65-F5344CB8AC3E}">
        <p14:creationId xmlns:p14="http://schemas.microsoft.com/office/powerpoint/2010/main" val="405313788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9537AA8-2DD5-3256-5BE7-EE0B0D21F8F9}"/>
              </a:ext>
            </a:extLst>
          </p:cNvPr>
          <p:cNvSpPr>
            <a:spLocks noGrp="1"/>
          </p:cNvSpPr>
          <p:nvPr>
            <p:ph type="body" sz="quarter" idx="14"/>
          </p:nvPr>
        </p:nvSpPr>
        <p:spPr/>
        <p:txBody>
          <a:bodyPr/>
          <a:lstStyle/>
          <a:p>
            <a:endParaRPr lang="en-US"/>
          </a:p>
        </p:txBody>
      </p:sp>
      <p:sp>
        <p:nvSpPr>
          <p:cNvPr id="2" name="Title 1">
            <a:extLst>
              <a:ext uri="{FF2B5EF4-FFF2-40B4-BE49-F238E27FC236}">
                <a16:creationId xmlns:a16="http://schemas.microsoft.com/office/drawing/2014/main" id="{4BB853B3-F56A-5B46-8438-1A02D6A3F396}"/>
              </a:ext>
            </a:extLst>
          </p:cNvPr>
          <p:cNvSpPr>
            <a:spLocks noGrp="1"/>
          </p:cNvSpPr>
          <p:nvPr>
            <p:ph type="title"/>
          </p:nvPr>
        </p:nvSpPr>
        <p:spPr/>
        <p:txBody>
          <a:bodyPr>
            <a:normAutofit/>
          </a:bodyPr>
          <a:lstStyle/>
          <a:p>
            <a:r>
              <a:rPr lang="en-US" sz="4000"/>
              <a:t>Question and Comments</a:t>
            </a:r>
          </a:p>
        </p:txBody>
      </p:sp>
    </p:spTree>
    <p:extLst>
      <p:ext uri="{BB962C8B-B14F-4D97-AF65-F5344CB8AC3E}">
        <p14:creationId xmlns:p14="http://schemas.microsoft.com/office/powerpoint/2010/main" val="354949907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descr="Close-up of gloved hands outdoors in snow, making heart shape with hands">
            <a:extLst>
              <a:ext uri="{FF2B5EF4-FFF2-40B4-BE49-F238E27FC236}">
                <a16:creationId xmlns:a16="http://schemas.microsoft.com/office/drawing/2014/main" id="{84623FAB-5399-3F37-170D-6D110CA637B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0447" y="2173932"/>
            <a:ext cx="4086590" cy="3233057"/>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C88A419B-550C-EFF0-E2B3-DA3D96C6F025}"/>
              </a:ext>
            </a:extLst>
          </p:cNvPr>
          <p:cNvSpPr txBox="1"/>
          <p:nvPr/>
        </p:nvSpPr>
        <p:spPr>
          <a:xfrm>
            <a:off x="1386569" y="812199"/>
            <a:ext cx="9715500" cy="769441"/>
          </a:xfrm>
          <a:prstGeom prst="rect">
            <a:avLst/>
          </a:prstGeom>
          <a:noFill/>
        </p:spPr>
        <p:txBody>
          <a:bodyPr wrap="square" rtlCol="0">
            <a:spAutoFit/>
          </a:bodyPr>
          <a:lstStyle/>
          <a:p>
            <a:r>
              <a:rPr lang="en-US" sz="4400" b="1">
                <a:solidFill>
                  <a:schemeClr val="tx2"/>
                </a:solidFill>
                <a:latin typeface="Times New Roman" panose="02020603050405020304" pitchFamily="18" charset="0"/>
                <a:ea typeface="Verdana" panose="020B0604030504040204" pitchFamily="34" charset="0"/>
                <a:cs typeface="Times New Roman" panose="02020603050405020304" pitchFamily="18" charset="0"/>
              </a:rPr>
              <a:t>Thank you for joining today’s training!</a:t>
            </a:r>
          </a:p>
        </p:txBody>
      </p:sp>
      <p:sp>
        <p:nvSpPr>
          <p:cNvPr id="16" name="TextBox 15">
            <a:extLst>
              <a:ext uri="{FF2B5EF4-FFF2-40B4-BE49-F238E27FC236}">
                <a16:creationId xmlns:a16="http://schemas.microsoft.com/office/drawing/2014/main" id="{A619C770-982C-FF3C-44D4-4F61C89FC8B6}"/>
              </a:ext>
            </a:extLst>
          </p:cNvPr>
          <p:cNvSpPr txBox="1"/>
          <p:nvPr/>
        </p:nvSpPr>
        <p:spPr>
          <a:xfrm>
            <a:off x="5615669" y="3198167"/>
            <a:ext cx="5529942" cy="461665"/>
          </a:xfrm>
          <a:prstGeom prst="rect">
            <a:avLst/>
          </a:prstGeom>
          <a:noFill/>
        </p:spPr>
        <p:txBody>
          <a:bodyPr wrap="square" rtlCol="0">
            <a:spAutoFit/>
          </a:bodyPr>
          <a:lstStyle/>
          <a:p>
            <a:r>
              <a:rPr lang="en-US" sz="2400">
                <a:solidFill>
                  <a:schemeClr val="tx2"/>
                </a:solidFill>
                <a:latin typeface="Verdana" panose="020B0604030504040204" pitchFamily="34" charset="0"/>
                <a:ea typeface="Verdana" panose="020B0604030504040204" pitchFamily="34" charset="0"/>
              </a:rPr>
              <a:t>Insert Trainer Contact information</a:t>
            </a:r>
          </a:p>
        </p:txBody>
      </p:sp>
      <p:pic>
        <p:nvPicPr>
          <p:cNvPr id="3" name="Picture 2" descr="A black background with blue and pink text&#10;&#10;Description automatically generated">
            <a:extLst>
              <a:ext uri="{FF2B5EF4-FFF2-40B4-BE49-F238E27FC236}">
                <a16:creationId xmlns:a16="http://schemas.microsoft.com/office/drawing/2014/main" id="{7DCD69D4-AEE9-8728-DCA2-8006E07DC0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11800" y="4955822"/>
            <a:ext cx="2833811" cy="1697490"/>
          </a:xfrm>
          <a:prstGeom prst="rect">
            <a:avLst/>
          </a:prstGeom>
        </p:spPr>
      </p:pic>
    </p:spTree>
    <p:extLst>
      <p:ext uri="{BB962C8B-B14F-4D97-AF65-F5344CB8AC3E}">
        <p14:creationId xmlns:p14="http://schemas.microsoft.com/office/powerpoint/2010/main" val="219956711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0063C-DB02-F2E3-6CED-AC3B64E004E2}"/>
              </a:ext>
            </a:extLst>
          </p:cNvPr>
          <p:cNvSpPr>
            <a:spLocks noGrp="1"/>
          </p:cNvSpPr>
          <p:nvPr>
            <p:ph type="ctrTitle"/>
          </p:nvPr>
        </p:nvSpPr>
        <p:spPr/>
        <p:txBody>
          <a:bodyPr/>
          <a:lstStyle/>
          <a:p>
            <a:r>
              <a:rPr lang="en-US"/>
              <a:t>References &amp; Resources</a:t>
            </a:r>
          </a:p>
        </p:txBody>
      </p:sp>
      <p:sp>
        <p:nvSpPr>
          <p:cNvPr id="3" name="Content Placeholder 2">
            <a:extLst>
              <a:ext uri="{FF2B5EF4-FFF2-40B4-BE49-F238E27FC236}">
                <a16:creationId xmlns:a16="http://schemas.microsoft.com/office/drawing/2014/main" id="{2F4F1352-6676-7C14-D63D-8567C5EABF31}"/>
              </a:ext>
            </a:extLst>
          </p:cNvPr>
          <p:cNvSpPr>
            <a:spLocks noGrp="1"/>
          </p:cNvSpPr>
          <p:nvPr>
            <p:ph type="subTitle" idx="1"/>
          </p:nvPr>
        </p:nvSpPr>
        <p:spPr>
          <a:xfrm>
            <a:off x="838199" y="1778127"/>
            <a:ext cx="10515599" cy="4090051"/>
          </a:xfrm>
        </p:spPr>
        <p:txBody>
          <a:bodyPr>
            <a:noAutofit/>
          </a:bodyPr>
          <a:lstStyle/>
          <a:p>
            <a:pPr marL="342900" indent="-342900" algn="l">
              <a:buClr>
                <a:schemeClr val="tx2"/>
              </a:buClr>
              <a:buFont typeface="+mj-lt"/>
              <a:buAutoNum type="arabicPeriod"/>
            </a:pPr>
            <a:r>
              <a:rPr lang="en-US" sz="1400" b="0">
                <a:effectLst/>
              </a:rPr>
              <a:t>American Public Health Association, American Academy Of Pediatrics, Child, I., &amp; United States. Maternal And Child Health Bureau. (2019). Caring for our children : national health and safety performance standards : guidelines for early care and education programs. </a:t>
            </a:r>
            <a:r>
              <a:rPr lang="en-US" sz="1400" b="0" err="1">
                <a:effectLst/>
              </a:rPr>
              <a:t>Apha</a:t>
            </a:r>
            <a:r>
              <a:rPr lang="en-US" sz="1400" b="0">
                <a:effectLst/>
              </a:rPr>
              <a:t> Press, Imprint Of American Public Health Association ; Itasca, Il.</a:t>
            </a:r>
          </a:p>
          <a:p>
            <a:pPr marL="342900" indent="-342900" algn="l">
              <a:buClr>
                <a:schemeClr val="tx2"/>
              </a:buClr>
              <a:buFont typeface="+mj-lt"/>
              <a:buAutoNum type="arabicPeriod"/>
            </a:pPr>
            <a:r>
              <a:rPr lang="en-US" sz="1400" b="0">
                <a:effectLst/>
              </a:rPr>
              <a:t>Carlsson, E., Ludvigsson, J., Huus, K., &amp; Faresjö, M. (2016). High physical activity in young children suggests positive effects by altering autoantigen-induced immune activity. </a:t>
            </a:r>
            <a:r>
              <a:rPr lang="en-US" sz="1400" b="0" i="1">
                <a:effectLst/>
              </a:rPr>
              <a:t>Scandinavian journal of medicine &amp; science in sports, </a:t>
            </a:r>
            <a:r>
              <a:rPr lang="en-US" sz="1400" b="0">
                <a:effectLst/>
              </a:rPr>
              <a:t>26(4), 441–450. https://doi.org/10.1111/sms.12450</a:t>
            </a:r>
          </a:p>
          <a:p>
            <a:pPr marL="342900" indent="-342900" algn="l">
              <a:buClr>
                <a:schemeClr val="tx2"/>
              </a:buClr>
              <a:buFont typeface="+mj-lt"/>
              <a:buAutoNum type="arabicPeriod"/>
            </a:pPr>
            <a:r>
              <a:rPr lang="en-US" sz="1400" b="0" i="1">
                <a:effectLst/>
              </a:rPr>
              <a:t>Dressing for cold weather</a:t>
            </a:r>
            <a:r>
              <a:rPr lang="en-US" sz="1400" b="0" i="0">
                <a:effectLst/>
              </a:rPr>
              <a:t>. (2021, March 4). Active for Life. https://activeforlife.com/content/uploads/2020/12/AfL-dressing-kids-for-winter.pdf</a:t>
            </a:r>
          </a:p>
          <a:p>
            <a:pPr marL="342900" indent="-342900" algn="l">
              <a:buClr>
                <a:schemeClr val="tx2"/>
              </a:buClr>
              <a:buFont typeface="+mj-lt"/>
              <a:buAutoNum type="arabicPeriod"/>
            </a:pPr>
            <a:r>
              <a:rPr lang="en-US" sz="1400" b="0" i="0">
                <a:effectLst/>
              </a:rPr>
              <a:t>Elliott, H. (2021). Whether the weather be cold, or whether the weather be hot … children’s play preferences outdoors across a year in one private pre-school setting. </a:t>
            </a:r>
            <a:r>
              <a:rPr lang="en-US" sz="1400" b="0" i="1">
                <a:effectLst/>
              </a:rPr>
              <a:t>International Journal of Play</a:t>
            </a:r>
            <a:r>
              <a:rPr lang="en-US" sz="1400" b="0" i="0">
                <a:effectLst/>
              </a:rPr>
              <a:t>, </a:t>
            </a:r>
            <a:r>
              <a:rPr lang="en-US" sz="1400" b="0" i="1">
                <a:effectLst/>
              </a:rPr>
              <a:t>10</a:t>
            </a:r>
            <a:r>
              <a:rPr lang="en-US" sz="1400" b="0" i="0">
                <a:effectLst/>
              </a:rPr>
              <a:t>(1), 25–42. https://doi.org/10.1080/21594937.2021.1878771</a:t>
            </a:r>
          </a:p>
          <a:p>
            <a:pPr marL="342900" indent="-342900" algn="l">
              <a:buClr>
                <a:schemeClr val="tx2"/>
              </a:buClr>
              <a:buFont typeface="+mj-lt"/>
              <a:buAutoNum type="arabicPeriod"/>
            </a:pPr>
            <a:r>
              <a:rPr lang="en-US" sz="1400" b="0" i="0">
                <a:effectLst/>
              </a:rPr>
              <a:t>Hoonan, R. (2021, June 2). </a:t>
            </a:r>
            <a:r>
              <a:rPr lang="en-US" sz="1400" b="0" i="1">
                <a:effectLst/>
              </a:rPr>
              <a:t>Can Exercise Improve the Immune System?</a:t>
            </a:r>
            <a:r>
              <a:rPr lang="en-US" sz="1400" b="0" i="0">
                <a:effectLst/>
              </a:rPr>
              <a:t> Right as Rain by UW Medicine; University of Washington. https://rightasrain.uwmedicine.org/body/exercise/exercise-immune-system</a:t>
            </a:r>
          </a:p>
          <a:p>
            <a:pPr marL="342900" indent="-342900" algn="l">
              <a:buClr>
                <a:schemeClr val="tx2"/>
              </a:buClr>
              <a:buFont typeface="+mj-lt"/>
              <a:buAutoNum type="arabicPeriod"/>
            </a:pPr>
            <a:r>
              <a:rPr lang="en-US" sz="1400" b="0" i="1">
                <a:effectLst/>
              </a:rPr>
              <a:t>How-to-Guide: Outdoor Play in Winter</a:t>
            </a:r>
            <a:r>
              <a:rPr lang="en-US" sz="1400" b="0" i="0">
                <a:effectLst/>
              </a:rPr>
              <a:t>. (2021, January 14). National Wildlife Federation Early Childhood Health Outdoors. https://www.nwf.org/-/media/NEW-WEBSITE/Programs/ECHO/How-To-Guides/ECHO_HowTo_WinterPlay.ashx?la=en&amp;hash=AE2D96A834274D908BD8B3BA00F5A93EB0F2BC6F</a:t>
            </a:r>
          </a:p>
          <a:p>
            <a:pPr marL="342900" indent="-342900" algn="l">
              <a:buClr>
                <a:schemeClr val="tx2"/>
              </a:buClr>
              <a:buFont typeface="+mj-lt"/>
              <a:buAutoNum type="arabicPeriod"/>
            </a:pPr>
            <a:r>
              <a:rPr lang="en-US" sz="1400" b="0" i="0">
                <a:effectLst/>
              </a:rPr>
              <a:t>Hughes, A. C., Zak, K., Ernst, J., &amp; Meyer, R. (n.d.). Exploring the Intersection of Beliefs toward Outdoor Play and Cold Weather among Northeast Minnesota’s Formal Education and Non-formal EE Communities. </a:t>
            </a:r>
            <a:r>
              <a:rPr lang="en-US" sz="1400" b="0" i="1">
                <a:effectLst/>
              </a:rPr>
              <a:t>The International Journal of Early Childhood Environmental Education</a:t>
            </a:r>
            <a:r>
              <a:rPr lang="en-US" sz="1400" b="0" i="0">
                <a:effectLst/>
              </a:rPr>
              <a:t>.</a:t>
            </a:r>
          </a:p>
          <a:p>
            <a:pPr marL="342900" indent="-342900" algn="l">
              <a:buClr>
                <a:schemeClr val="tx2"/>
              </a:buClr>
              <a:buFont typeface="+mj-lt"/>
              <a:buAutoNum type="arabicPeriod"/>
            </a:pPr>
            <a:r>
              <a:rPr lang="en-US" sz="1400" b="0" i="0">
                <a:effectLst/>
              </a:rPr>
              <a:t>Scandiffio, S. (2020, December 16). </a:t>
            </a:r>
            <a:r>
              <a:rPr lang="en-US" sz="1400" b="0" i="1">
                <a:effectLst/>
              </a:rPr>
              <a:t>29 fun games kids can play in the snow</a:t>
            </a:r>
            <a:r>
              <a:rPr lang="en-US" sz="1400" b="0" i="0">
                <a:effectLst/>
              </a:rPr>
              <a:t>. Active for Life. </a:t>
            </a:r>
            <a:r>
              <a:rPr lang="en-US" sz="1400" b="0" i="0">
                <a:effectLst/>
                <a:hlinkClick r:id="rId3">
                  <a:extLst>
                    <a:ext uri="{A12FA001-AC4F-418D-AE19-62706E023703}">
                      <ahyp:hlinkClr xmlns:ahyp="http://schemas.microsoft.com/office/drawing/2018/hyperlinkcolor" val="tx"/>
                    </a:ext>
                  </a:extLst>
                </a:hlinkClick>
              </a:rPr>
              <a:t>https://activeforlife</a:t>
            </a:r>
            <a:r>
              <a:rPr lang="en-US" sz="1400" b="0" i="0">
                <a:solidFill>
                  <a:srgbClr val="6660A6"/>
                </a:solidFill>
                <a:effectLst/>
                <a:hlinkClick r:id="rId3">
                  <a:extLst>
                    <a:ext uri="{A12FA001-AC4F-418D-AE19-62706E023703}">
                      <ahyp:hlinkClr xmlns:ahyp="http://schemas.microsoft.com/office/drawing/2018/hyperlinkcolor" val="tx"/>
                    </a:ext>
                  </a:extLst>
                </a:hlinkClick>
              </a:rPr>
              <a:t>.</a:t>
            </a:r>
            <a:r>
              <a:rPr lang="en-US" sz="1400" b="0" i="0">
                <a:effectLst/>
                <a:hlinkClick r:id="rId3">
                  <a:extLst>
                    <a:ext uri="{A12FA001-AC4F-418D-AE19-62706E023703}">
                      <ahyp:hlinkClr xmlns:ahyp="http://schemas.microsoft.com/office/drawing/2018/hyperlinkcolor" val="tx"/>
                    </a:ext>
                  </a:extLst>
                </a:hlinkClick>
              </a:rPr>
              <a:t>com/active-games-to-play-snow/</a:t>
            </a:r>
            <a:endParaRPr lang="en-US" sz="1400" b="0" i="0">
              <a:effectLst/>
            </a:endParaRPr>
          </a:p>
          <a:p>
            <a:endParaRPr lang="en-US" sz="1400"/>
          </a:p>
        </p:txBody>
      </p:sp>
    </p:spTree>
    <p:extLst>
      <p:ext uri="{BB962C8B-B14F-4D97-AF65-F5344CB8AC3E}">
        <p14:creationId xmlns:p14="http://schemas.microsoft.com/office/powerpoint/2010/main" val="1840623857"/>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A692F-F498-D992-41EB-FAF4A144E6F6}"/>
              </a:ext>
            </a:extLst>
          </p:cNvPr>
          <p:cNvSpPr>
            <a:spLocks noGrp="1"/>
          </p:cNvSpPr>
          <p:nvPr>
            <p:ph type="title"/>
          </p:nvPr>
        </p:nvSpPr>
        <p:spPr/>
        <p:txBody>
          <a:bodyPr/>
          <a:lstStyle/>
          <a:p>
            <a:endParaRPr lang="en-US"/>
          </a:p>
        </p:txBody>
      </p:sp>
      <p:pic>
        <p:nvPicPr>
          <p:cNvPr id="5" name="Content Placeholder 4" descr="A child holding a small plant in the snow&#10;&#10;Description automatically generated">
            <a:extLst>
              <a:ext uri="{FF2B5EF4-FFF2-40B4-BE49-F238E27FC236}">
                <a16:creationId xmlns:a16="http://schemas.microsoft.com/office/drawing/2014/main" id="{42DD67C1-5332-EBE3-579F-E9D78A699A70}"/>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p:spPr>
      </p:pic>
    </p:spTree>
    <p:extLst>
      <p:ext uri="{BB962C8B-B14F-4D97-AF65-F5344CB8AC3E}">
        <p14:creationId xmlns:p14="http://schemas.microsoft.com/office/powerpoint/2010/main" val="27576955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848F-648D-89A5-F7FD-EB3F1FA84C5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4150ABD4-AA91-4B95-06A7-07CBAFF48E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61504" y="0"/>
            <a:ext cx="4730496" cy="6858000"/>
          </a:xfrm>
          <a:prstGeom prst="rect">
            <a:avLst/>
          </a:prstGeom>
        </p:spPr>
      </p:pic>
      <p:sp>
        <p:nvSpPr>
          <p:cNvPr id="6" name="Content Placeholder 5">
            <a:extLst>
              <a:ext uri="{FF2B5EF4-FFF2-40B4-BE49-F238E27FC236}">
                <a16:creationId xmlns:a16="http://schemas.microsoft.com/office/drawing/2014/main" id="{05E5158E-2271-A7BC-A892-13656E46D4C4}"/>
              </a:ext>
            </a:extLst>
          </p:cNvPr>
          <p:cNvSpPr>
            <a:spLocks noGrp="1"/>
          </p:cNvSpPr>
          <p:nvPr>
            <p:ph idx="1"/>
          </p:nvPr>
        </p:nvSpPr>
        <p:spPr>
          <a:xfrm>
            <a:off x="838200" y="1792224"/>
            <a:ext cx="6499578" cy="4483315"/>
          </a:xfrm>
        </p:spPr>
        <p:txBody>
          <a:bodyPr/>
          <a:lstStyle/>
          <a:p>
            <a:endParaRPr lang="en-US"/>
          </a:p>
        </p:txBody>
      </p:sp>
    </p:spTree>
    <p:extLst>
      <p:ext uri="{BB962C8B-B14F-4D97-AF65-F5344CB8AC3E}">
        <p14:creationId xmlns:p14="http://schemas.microsoft.com/office/powerpoint/2010/main" val="2843626625"/>
      </p:ext>
    </p:extLst>
  </p:cSld>
  <p:clrMapOvr>
    <a:masterClrMapping/>
  </p:clrMapOvr>
</p:sld>
</file>

<file path=ppt/theme/theme1.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FAC62241-6176-4E9F-B36E-584A6411546C}" vid="{8894E723-861C-454A-AC3D-F69FB31D82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A059B17D-C8FD-4EEC-B52C-C73F74297F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8e445f-53bd-4d7c-94e9-7ccc49acf3c2"/>
    <ds:schemaRef ds:uri="60dfdbe2-22b5-4261-a021-0a589e027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2EAAD0-5E15-47CE-A89E-2460F563EA48}">
  <ds:schemaRefs>
    <ds:schemaRef ds:uri="http://schemas.microsoft.com/sharepoint/v3/contenttype/forms"/>
  </ds:schemaRefs>
</ds:datastoreItem>
</file>

<file path=customXml/itemProps3.xml><?xml version="1.0" encoding="utf-8"?>
<ds:datastoreItem xmlns:ds="http://schemas.openxmlformats.org/officeDocument/2006/customXml" ds:itemID="{06791643-6762-4CE6-86E7-4979AB9E6164}">
  <ds:schemaRefs>
    <ds:schemaRef ds:uri="http://schemas.openxmlformats.org/package/2006/metadata/core-properties"/>
    <ds:schemaRef ds:uri="http://www.w3.org/XML/1998/namespace"/>
    <ds:schemaRef ds:uri="http://schemas.microsoft.com/sharepoint/v3"/>
    <ds:schemaRef ds:uri="http://purl.org/dc/terms/"/>
    <ds:schemaRef ds:uri="http://schemas.microsoft.com/office/2006/metadata/properties"/>
    <ds:schemaRef ds:uri="http://schemas.microsoft.com/office/2006/documentManagement/types"/>
    <ds:schemaRef ds:uri="http://purl.org/dc/elements/1.1/"/>
    <ds:schemaRef ds:uri="http://schemas.microsoft.com/office/infopath/2007/PartnerControls"/>
    <ds:schemaRef ds:uri="60dfdbe2-22b5-4261-a021-0a589e027dce"/>
    <ds:schemaRef ds:uri="128e445f-53bd-4d7c-94e9-7ccc49acf3c2"/>
    <ds:schemaRef ds:uri="http://purl.org/dc/dcmitype/"/>
  </ds:schemaRefs>
</ds:datastoreItem>
</file>

<file path=docMetadata/LabelInfo.xml><?xml version="1.0" encoding="utf-8"?>
<clbl:labelList xmlns:clbl="http://schemas.microsoft.com/office/2020/mipLabelMetadata">
  <clbl:label id="{024838dd-df4f-4d57-aaaa-7d70f0f44039}" enabled="0" method="" siteId="{024838dd-df4f-4d57-aaaa-7d70f0f44039}" removed="1"/>
</clbl:labelList>
</file>

<file path=docProps/app.xml><?xml version="1.0" encoding="utf-8"?>
<Properties xmlns="http://schemas.openxmlformats.org/officeDocument/2006/extended-properties" xmlns:vt="http://schemas.openxmlformats.org/officeDocument/2006/docPropsVTypes">
  <Template>Micro Template</Template>
  <TotalTime>6</TotalTime>
  <Words>7765</Words>
  <Application>Microsoft Office PowerPoint</Application>
  <PresentationFormat>Widescreen</PresentationFormat>
  <Paragraphs>559</Paragraphs>
  <Slides>40</Slides>
  <Notes>40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Monotype Sorts</vt:lpstr>
      <vt:lpstr>Symbol</vt:lpstr>
      <vt:lpstr>Times New Roman</vt:lpstr>
      <vt:lpstr>Verdana</vt:lpstr>
      <vt:lpstr>1_Office Theme</vt:lpstr>
      <vt:lpstr>PowerPoint Presentation</vt:lpstr>
      <vt:lpstr>Disclaimer</vt:lpstr>
      <vt:lpstr>Session Objectives </vt:lpstr>
      <vt:lpstr>PowerPoint Presentation</vt:lpstr>
      <vt:lpstr>What positive things do you notice after being outdoors?</vt:lpstr>
      <vt:lpstr>PALS recap – Outdoor play best practices</vt:lpstr>
      <vt:lpstr>    </vt:lpstr>
      <vt:lpstr>Common challenges to cold weather play</vt:lpstr>
      <vt:lpstr>Objective 1: Explain common misunderstandings                   about cold weather play  </vt:lpstr>
      <vt:lpstr>Fact or Fiction Cold weather or being cold causes the common cold</vt:lpstr>
      <vt:lpstr>Fact or Fiction We lose most of our body heat through our head</vt:lpstr>
      <vt:lpstr>Fact or Fiction We do not need to drink as much water in the winter months</vt:lpstr>
      <vt:lpstr>Fact or Fiction Windy weather causes ear infections </vt:lpstr>
      <vt:lpstr>Objective 2:                                                                    Recognize challenges and solutions                         to cold weather play </vt:lpstr>
      <vt:lpstr>Dressing for cold weather</vt:lpstr>
      <vt:lpstr>Challenge – Lack of Cold Weather Clothing</vt:lpstr>
      <vt:lpstr>Challenge – Time needed to gear up</vt:lpstr>
      <vt:lpstr>Challenge- Family Resistance </vt:lpstr>
      <vt:lpstr>PowerPoint Presentation</vt:lpstr>
      <vt:lpstr>Family material- Active Play in Cold Weather</vt:lpstr>
      <vt:lpstr>Do You Want to Build a Snowman?</vt:lpstr>
      <vt:lpstr>Challenge- Provider Resistance</vt:lpstr>
      <vt:lpstr>Provider role</vt:lpstr>
      <vt:lpstr>Cold weather safety for Infants &amp; Toddlers</vt:lpstr>
      <vt:lpstr>Additional safety considerations for infants</vt:lpstr>
      <vt:lpstr>What activities are children engaged in?</vt:lpstr>
      <vt:lpstr>Infant experiences in cold weather</vt:lpstr>
      <vt:lpstr>Toddler play in cold weather</vt:lpstr>
      <vt:lpstr>Activities for Preschoolers</vt:lpstr>
      <vt:lpstr>Objective 3 Understand National Recommendations,           State Regulations, and Program Policies                  on cold weather outdoor play </vt:lpstr>
      <vt:lpstr>National Guidance on Cold Weather Play</vt:lpstr>
      <vt:lpstr>State Guidance on Cold Weather Play Child Care regulations example New York State Child Day Care Regulations Part 418-1: Child Day Care Centers  Effective 10/7/2021</vt:lpstr>
      <vt:lpstr>Program policies  and decision makers</vt:lpstr>
      <vt:lpstr>Objective 4 Identify two strategies that support  ECE professionals and children in enjoying              outdoor play in cold weather </vt:lpstr>
      <vt:lpstr>PowerPoint Presentation</vt:lpstr>
      <vt:lpstr>Question and Comments</vt:lpstr>
      <vt:lpstr>PowerPoint Presentation</vt:lpstr>
      <vt:lpstr>References &amp; Resources</vt:lpstr>
      <vt:lpstr>PowerPoint Presentation</vt:lpstr>
      <vt:lpstr>PowerPoint Presentation</vt:lpstr>
    </vt:vector>
  </TitlesOfParts>
  <Company>Nemours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and fun outdoor cold weather play</dc:title>
  <dc:creator>Duchette, Rebekah</dc:creator>
  <cp:lastModifiedBy>Lee, Trevor</cp:lastModifiedBy>
  <cp:revision>4</cp:revision>
  <dcterms:created xsi:type="dcterms:W3CDTF">2023-12-05T17:33:07Z</dcterms:created>
  <dcterms:modified xsi:type="dcterms:W3CDTF">2026-08-06T19:53:40Z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