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27"/>
  </p:notesMasterIdLst>
  <p:sldIdLst>
    <p:sldId id="256" r:id="rId6"/>
    <p:sldId id="1601" r:id="rId7"/>
    <p:sldId id="258" r:id="rId8"/>
    <p:sldId id="259" r:id="rId9"/>
    <p:sldId id="1602" r:id="rId10"/>
    <p:sldId id="1580" r:id="rId11"/>
    <p:sldId id="317" r:id="rId12"/>
    <p:sldId id="1603" r:id="rId13"/>
    <p:sldId id="1587" r:id="rId14"/>
    <p:sldId id="1598" r:id="rId15"/>
    <p:sldId id="1596" r:id="rId16"/>
    <p:sldId id="1600" r:id="rId17"/>
    <p:sldId id="261" r:id="rId18"/>
    <p:sldId id="262" r:id="rId19"/>
    <p:sldId id="1583" r:id="rId20"/>
    <p:sldId id="2113" r:id="rId21"/>
    <p:sldId id="1604" r:id="rId22"/>
    <p:sldId id="1591" r:id="rId23"/>
    <p:sldId id="1589" r:id="rId24"/>
    <p:sldId id="1590" r:id="rId25"/>
    <p:sldId id="159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52" autoAdjust="0"/>
  </p:normalViewPr>
  <p:slideViewPr>
    <p:cSldViewPr snapToGrid="0">
      <p:cViewPr varScale="1">
        <p:scale>
          <a:sx n="60" d="100"/>
          <a:sy n="60" d="100"/>
        </p:scale>
        <p:origin x="653"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Trevor" userId="c7e0a812-03f7-4b39-850b-3801fa74a7ef" providerId="ADAL" clId="{E8701657-9EF1-43DD-AF73-6584874CA066}"/>
    <pc:docChg chg="modSld">
      <pc:chgData name="Lee, Trevor" userId="c7e0a812-03f7-4b39-850b-3801fa74a7ef" providerId="ADAL" clId="{E8701657-9EF1-43DD-AF73-6584874CA066}" dt="2026-07-23T19:11:51.288" v="6" actId="20577"/>
      <pc:docMkLst>
        <pc:docMk/>
      </pc:docMkLst>
      <pc:sldChg chg="modNotesTx">
        <pc:chgData name="Lee, Trevor" userId="c7e0a812-03f7-4b39-850b-3801fa74a7ef" providerId="ADAL" clId="{E8701657-9EF1-43DD-AF73-6584874CA066}" dt="2026-07-23T19:11:51.288" v="6" actId="20577"/>
        <pc:sldMkLst>
          <pc:docMk/>
          <pc:sldMk cId="1457709642"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4F99E-4667-401A-89D0-55D56A0CEDD5}" type="datetimeFigureOut">
              <a:rPr lang="en-US" smtClean="0"/>
              <a:t>7/23/2026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F0A8FB-2B53-49D6-8D3A-33771ACAA062}" type="slidenum">
              <a:rPr lang="en-US" smtClean="0"/>
              <a:t>‹#›</a:t>
            </a:fld>
            <a:endParaRPr lang="en-US"/>
          </a:p>
        </p:txBody>
      </p:sp>
    </p:spTree>
    <p:extLst>
      <p:ext uri="{BB962C8B-B14F-4D97-AF65-F5344CB8AC3E}">
        <p14:creationId xmlns:p14="http://schemas.microsoft.com/office/powerpoint/2010/main" val="626232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kidshealth.org/en/parents/cerebral-palsy.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i="0" dirty="0"/>
              <a:t>Welcome to our session, Active Play for Mixed Age Groups!</a:t>
            </a:r>
          </a:p>
          <a:p>
            <a:endParaRPr lang="en-US" b="0" i="0" dirty="0"/>
          </a:p>
          <a:p>
            <a:r>
              <a:rPr lang="en-US" b="1" i="0" dirty="0"/>
              <a:t>Trainer Notes:</a:t>
            </a:r>
          </a:p>
          <a:p>
            <a:r>
              <a:rPr lang="en-US" b="0" i="1" dirty="0"/>
              <a:t>Introduce yourself and share any necessary housekeeping items with participants such as the location for bathrooms (for in-person trainings) or an overview of training platform features (for virtual trainings).</a:t>
            </a:r>
            <a:endParaRPr lang="en-US" i="1" dirty="0"/>
          </a:p>
        </p:txBody>
      </p:sp>
      <p:sp>
        <p:nvSpPr>
          <p:cNvPr id="4" name="Slide Number Placeholder 3"/>
          <p:cNvSpPr>
            <a:spLocks noGrp="1"/>
          </p:cNvSpPr>
          <p:nvPr>
            <p:ph type="sldNum" sz="quarter" idx="5"/>
          </p:nvPr>
        </p:nvSpPr>
        <p:spPr/>
        <p:txBody>
          <a:bodyPr/>
          <a:lstStyle/>
          <a:p>
            <a:fld id="{60F0A8FB-2B53-49D6-8D3A-33771ACAA062}" type="slidenum">
              <a:rPr lang="en-US" smtClean="0"/>
              <a:t>1</a:t>
            </a:fld>
            <a:endParaRPr lang="en-US"/>
          </a:p>
        </p:txBody>
      </p:sp>
    </p:spTree>
    <p:extLst>
      <p:ext uri="{BB962C8B-B14F-4D97-AF65-F5344CB8AC3E}">
        <p14:creationId xmlns:p14="http://schemas.microsoft.com/office/powerpoint/2010/main" val="134465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309C8A"/>
                </a:solidFill>
              </a:rPr>
              <a:t>Suggested Speaker Notes:</a:t>
            </a:r>
          </a:p>
          <a:p>
            <a:r>
              <a:rPr lang="en-US" dirty="0"/>
              <a:t>Development of the Physical Activity Learning Session (PALS) materials including today’s session was funded by the Centers for Disease Control and Prevention (CDC). The views expressed in this session do not necessarily reflect the official policies of the U.S. Department of Health and Human Services.</a:t>
            </a:r>
          </a:p>
          <a:p>
            <a:endParaRPr lang="en-US" dirty="0"/>
          </a:p>
        </p:txBody>
      </p:sp>
      <p:sp>
        <p:nvSpPr>
          <p:cNvPr id="4" name="Slide Number Placeholder 3"/>
          <p:cNvSpPr>
            <a:spLocks noGrp="1"/>
          </p:cNvSpPr>
          <p:nvPr>
            <p:ph type="sldNum" sz="quarter" idx="5"/>
          </p:nvPr>
        </p:nvSpPr>
        <p:spPr/>
        <p:txBody>
          <a:bodyPr/>
          <a:lstStyle/>
          <a:p>
            <a:fld id="{60F0A8FB-2B53-49D6-8D3A-33771ACAA062}" type="slidenum">
              <a:rPr lang="en-US" smtClean="0"/>
              <a:t>2</a:t>
            </a:fld>
            <a:endParaRPr lang="en-US"/>
          </a:p>
        </p:txBody>
      </p:sp>
    </p:spTree>
    <p:extLst>
      <p:ext uri="{BB962C8B-B14F-4D97-AF65-F5344CB8AC3E}">
        <p14:creationId xmlns:p14="http://schemas.microsoft.com/office/powerpoint/2010/main" val="89726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It may be challenging for ECE providers to select activities that promote active play for use in a program that serves mixed age groups –like family child care homes. At different ages, children are learning and practicing different skills and we want to promote those skills and give children an opportunity to develop and practice them in active and engaging settings with their peers. In this session, we will </a:t>
            </a:r>
            <a:r>
              <a:rPr lang="en-US" sz="1200" i="0" kern="100" dirty="0">
                <a:effectLst/>
                <a:latin typeface="Calibri" panose="020F0502020204030204" pitchFamily="34" charset="0"/>
                <a:ea typeface="Calibri" panose="020F0502020204030204" pitchFamily="34" charset="0"/>
                <a:cs typeface="Times New Roman" panose="02020603050405020304" pitchFamily="18" charset="0"/>
              </a:rPr>
              <a:t>focus on how we can maximize active play options for ECE programs with mixed age groups. We will review the concept of developmentally appropriate practice and recommendations for active play for young children. Then we will apply these recommendations to adapt and select active play opportunities according to the needs of each age group.</a:t>
            </a:r>
          </a:p>
          <a:p>
            <a:r>
              <a:rPr lang="en-US" b="0" dirty="0"/>
              <a:t> </a:t>
            </a:r>
          </a:p>
        </p:txBody>
      </p:sp>
      <p:sp>
        <p:nvSpPr>
          <p:cNvPr id="4" name="Slide Number Placeholder 3"/>
          <p:cNvSpPr>
            <a:spLocks noGrp="1"/>
          </p:cNvSpPr>
          <p:nvPr>
            <p:ph type="sldNum" sz="quarter" idx="5"/>
          </p:nvPr>
        </p:nvSpPr>
        <p:spPr/>
        <p:txBody>
          <a:bodyPr/>
          <a:lstStyle/>
          <a:p>
            <a:fld id="{60F0A8FB-2B53-49D6-8D3A-33771ACAA062}" type="slidenum">
              <a:rPr lang="en-US" smtClean="0"/>
              <a:t>3</a:t>
            </a:fld>
            <a:endParaRPr lang="en-US"/>
          </a:p>
        </p:txBody>
      </p:sp>
    </p:spTree>
    <p:extLst>
      <p:ext uri="{BB962C8B-B14F-4D97-AF65-F5344CB8AC3E}">
        <p14:creationId xmlns:p14="http://schemas.microsoft.com/office/powerpoint/2010/main" val="658494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latin typeface="+mn-lt"/>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mn-lt"/>
              </a:rPr>
              <a:t>We will o</a:t>
            </a:r>
            <a:r>
              <a:rPr lang="en-US" i="0">
                <a:latin typeface="+mn-lt"/>
              </a:rPr>
              <a:t>pen our session with this </a:t>
            </a:r>
            <a:r>
              <a:rPr lang="en-US"/>
              <a:t>icebreaker</a:t>
            </a:r>
            <a:r>
              <a:rPr lang="en-US" i="0">
                <a:latin typeface="+mn-lt"/>
              </a:rPr>
              <a:t> to introduce ourselves. Please introduce yourself and share </a:t>
            </a:r>
            <a:r>
              <a:rPr lang="en-US" sz="1200" i="0">
                <a:latin typeface="+mn-lt"/>
              </a:rPr>
              <a:t>your favorite Early Care and Education (ECE) age group to work with and then demonstrate a physical activity you like to do with that age group.</a:t>
            </a:r>
            <a:r>
              <a:rPr lang="en-US" i="0">
                <a:latin typeface="+mn-lt"/>
              </a:rPr>
              <a:t> You can also share an activity you like to do with all age groups.</a:t>
            </a:r>
            <a:endParaRPr lang="en-US" i="0">
              <a:latin typeface="+mn-lt"/>
              <a:cs typeface="Calibri"/>
            </a:endParaRPr>
          </a:p>
          <a:p>
            <a:endParaRPr lang="en-US" sz="1200" i="0">
              <a:latin typeface="+mn-lt"/>
            </a:endParaRPr>
          </a:p>
          <a:p>
            <a:r>
              <a:rPr lang="en-US" sz="1200" b="1" i="0">
                <a:latin typeface="+mn-lt"/>
              </a:rPr>
              <a:t>Trainer Notes:</a:t>
            </a:r>
          </a:p>
          <a:p>
            <a:r>
              <a:rPr lang="en-US" sz="1200" i="1">
                <a:latin typeface="+mn-lt"/>
              </a:rPr>
              <a:t>Depending on the number of participants, this </a:t>
            </a:r>
            <a:r>
              <a:rPr lang="en-US" i="1"/>
              <a:t>icebreaker</a:t>
            </a:r>
            <a:r>
              <a:rPr lang="en-US" sz="1200" i="1">
                <a:latin typeface="+mn-lt"/>
              </a:rPr>
              <a:t> can be done as a whole group, in pairs, or small groups.</a:t>
            </a:r>
            <a:endParaRPr lang="en-US" i="1">
              <a:latin typeface="+mn-lt"/>
              <a:cs typeface="Calibri"/>
            </a:endParaRPr>
          </a:p>
          <a:p>
            <a:endParaRPr lang="en-US" i="1">
              <a:latin typeface="+mn-lt"/>
            </a:endParaRPr>
          </a:p>
          <a:p>
            <a:r>
              <a:rPr lang="en-US" i="1">
                <a:latin typeface="+mn-lt"/>
              </a:rPr>
              <a:t>Image Source: Microsoft Stock Photo</a:t>
            </a:r>
          </a:p>
        </p:txBody>
      </p:sp>
      <p:sp>
        <p:nvSpPr>
          <p:cNvPr id="4" name="Slide Number Placeholder 3"/>
          <p:cNvSpPr>
            <a:spLocks noGrp="1"/>
          </p:cNvSpPr>
          <p:nvPr>
            <p:ph type="sldNum" sz="quarter" idx="5"/>
          </p:nvPr>
        </p:nvSpPr>
        <p:spPr/>
        <p:txBody>
          <a:bodyPr/>
          <a:lstStyle/>
          <a:p>
            <a:fld id="{60F0A8FB-2B53-49D6-8D3A-33771ACAA062}" type="slidenum">
              <a:rPr lang="en-US" smtClean="0"/>
              <a:t>4</a:t>
            </a:fld>
            <a:endParaRPr lang="en-US"/>
          </a:p>
        </p:txBody>
      </p:sp>
    </p:spTree>
    <p:extLst>
      <p:ext uri="{BB962C8B-B14F-4D97-AF65-F5344CB8AC3E}">
        <p14:creationId xmlns:p14="http://schemas.microsoft.com/office/powerpoint/2010/main" val="2497633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dirty="0"/>
              <a:t>Let’s start by reviewing a concept many ECE providers are familiar with –developmentally appropriate practice. Reviewing this concept will help us focus on the needs of each individual child as we plan, select, and adapt activities for each age group.</a:t>
            </a:r>
          </a:p>
        </p:txBody>
      </p:sp>
      <p:sp>
        <p:nvSpPr>
          <p:cNvPr id="4" name="Slide Number Placeholder 3"/>
          <p:cNvSpPr>
            <a:spLocks noGrp="1"/>
          </p:cNvSpPr>
          <p:nvPr>
            <p:ph type="sldNum" sz="quarter" idx="5"/>
          </p:nvPr>
        </p:nvSpPr>
        <p:spPr/>
        <p:txBody>
          <a:bodyPr/>
          <a:lstStyle/>
          <a:p>
            <a:fld id="{60F0A8FB-2B53-49D6-8D3A-33771ACAA062}" type="slidenum">
              <a:rPr lang="en-US" smtClean="0"/>
              <a:t>5</a:t>
            </a:fld>
            <a:endParaRPr lang="en-US"/>
          </a:p>
        </p:txBody>
      </p:sp>
    </p:spTree>
    <p:extLst>
      <p:ext uri="{BB962C8B-B14F-4D97-AF65-F5344CB8AC3E}">
        <p14:creationId xmlns:p14="http://schemas.microsoft.com/office/powerpoint/2010/main" val="1565106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Suggested Speaker Notes:</a:t>
            </a:r>
          </a:p>
          <a:p>
            <a:r>
              <a:rPr lang="en-US" dirty="0"/>
              <a:t>As we begin to discuss active play with mixed age groups, it’s important to highlight developmentally appropriate practice as we discuss how best to meet the needs of all children in our care regardless of age. According to the National Association for the Education of Young Children (NAEYC), “developmentally appropriate practice” refers to “methods that promote each child’s optimal development and learning through a strengths-based, play-based approach to joyful, engaged learning.” Developmentally appropriate practice supports children’s development and learning while understanding three core considerations: commonality, individuality, and context.</a:t>
            </a:r>
          </a:p>
          <a:p>
            <a:endParaRPr lang="en-US" dirty="0"/>
          </a:p>
          <a:p>
            <a:r>
              <a:rPr lang="en-US" b="1" dirty="0"/>
              <a:t>Commonality</a:t>
            </a:r>
            <a:r>
              <a:rPr lang="en-US" dirty="0"/>
              <a:t> refers to the current research and understanding of child development and learning that applies to all children.</a:t>
            </a:r>
          </a:p>
          <a:p>
            <a:endParaRPr lang="en-US" dirty="0"/>
          </a:p>
          <a:p>
            <a:r>
              <a:rPr lang="en-US" dirty="0"/>
              <a:t>So, to ensure we address commonality in planning and selecting active play opportunities for children, we must ask, “What types of physical activity should </a:t>
            </a:r>
            <a:r>
              <a:rPr lang="en-US" b="1" i="1" dirty="0"/>
              <a:t>all</a:t>
            </a:r>
            <a:r>
              <a:rPr lang="en-US" i="1" dirty="0"/>
              <a:t> </a:t>
            </a:r>
            <a:r>
              <a:rPr lang="en-US" i="0" dirty="0"/>
              <a:t>children be able to do at this age and developmental stage?” For example, resources on developmental milestones can provide examples of motor skills that all 3-year-olds have.</a:t>
            </a:r>
            <a:endParaRPr lang="en-US" dirty="0"/>
          </a:p>
          <a:p>
            <a:endParaRPr lang="en-US" dirty="0"/>
          </a:p>
          <a:p>
            <a:r>
              <a:rPr lang="en-US" b="1" dirty="0"/>
              <a:t>Individuality </a:t>
            </a:r>
            <a:r>
              <a:rPr lang="en-US" b="0" dirty="0"/>
              <a:t>refers to </a:t>
            </a:r>
            <a:r>
              <a:rPr lang="en-US" dirty="0"/>
              <a:t>the characteristics and experiences that unique to each child, within the context of their family and community.</a:t>
            </a:r>
          </a:p>
          <a:p>
            <a:endParaRPr lang="en-US" dirty="0"/>
          </a:p>
          <a:p>
            <a:r>
              <a:rPr lang="en-US" dirty="0"/>
              <a:t>To ensure we address individuality, we must ask, “What skills, materials, lessons, etc. can be incorporated to support </a:t>
            </a:r>
            <a:r>
              <a:rPr lang="en-US" b="1" i="1" dirty="0"/>
              <a:t>this particular </a:t>
            </a:r>
            <a:r>
              <a:rPr lang="en-US" b="0" i="0" dirty="0"/>
              <a:t>child’s physical abilities and interests?” Our observations, of individual children will tell us what materials they really enjoy or what skills we need to plan to have them practice. For example, 3-year-old Marcus loves cars, building, and construction inside the classroom. We may also need him to practice gross motor skills so we might suggest he try out the </a:t>
            </a:r>
            <a:r>
              <a:rPr lang="en-US" dirty="0"/>
              <a:t>Little</a:t>
            </a:r>
            <a:r>
              <a:rPr lang="en-US" b="0" i="0" dirty="0"/>
              <a:t> </a:t>
            </a:r>
            <a:r>
              <a:rPr lang="en-US" dirty="0"/>
              <a:t>Tykes</a:t>
            </a:r>
            <a:r>
              <a:rPr lang="en-US" b="0" i="0" dirty="0"/>
              <a:t> car, in which he can use his feet to pedal. He can also pretend the sandbox is a construction site where he can build, stack, fill and dump large containers.</a:t>
            </a:r>
            <a:endParaRPr lang="en-US" b="1" i="1" dirty="0"/>
          </a:p>
          <a:p>
            <a:endParaRPr lang="en-US" dirty="0"/>
          </a:p>
          <a:p>
            <a:r>
              <a:rPr lang="en-US" b="1" dirty="0"/>
              <a:t>Context </a:t>
            </a:r>
            <a:r>
              <a:rPr lang="en-US" dirty="0"/>
              <a:t>is everything about the social and cultural contexts for each child, each educator, and the program as a whole.</a:t>
            </a:r>
          </a:p>
          <a:p>
            <a:endParaRPr lang="en-US" dirty="0"/>
          </a:p>
          <a:p>
            <a:r>
              <a:rPr lang="en-US" dirty="0"/>
              <a:t>To ensure context is addressed, we must ask, </a:t>
            </a:r>
            <a:r>
              <a:rPr lang="en-US" i="0" dirty="0"/>
              <a:t>“What considerations should be addressed based on things like the home setting, the ECE program, the child’s community, their family’s socioeconomic status?” Establishing rapport and getting to know each family can reveal some of this information. We may note that Marcus and his family live in a two-story walk-up apartment (where he gets physical activity taking the stairs). They don’t have access to a yard to play,</a:t>
            </a:r>
            <a:r>
              <a:rPr lang="en-US" dirty="0"/>
              <a:t> </a:t>
            </a:r>
            <a:r>
              <a:rPr lang="en-US" i="0" dirty="0"/>
              <a:t>but there is a park close by in his neighborhood that he and his family visit every weekend. Marcus’ family has lived in Washington DC for three generations and they love the local go-go music. Marcus hears this music at home, and he sings and dances to it.</a:t>
            </a:r>
            <a:r>
              <a:rPr lang="en-US" dirty="0"/>
              <a:t> </a:t>
            </a:r>
            <a:endParaRPr lang="en-US" i="0" dirty="0">
              <a:cs typeface="Calibri"/>
            </a:endParaRPr>
          </a:p>
          <a:p>
            <a:endParaRPr lang="en-US" i="0" dirty="0"/>
          </a:p>
          <a:p>
            <a:r>
              <a:rPr lang="en-US" i="0" dirty="0"/>
              <a:t>So</a:t>
            </a:r>
            <a:r>
              <a:rPr lang="en-US" dirty="0"/>
              <a:t>,</a:t>
            </a:r>
            <a:r>
              <a:rPr lang="en-US" i="0" dirty="0"/>
              <a:t> taking these three core considerations (commonality, individuality, context) will help us plan activities that best meet each child’s learning and developmental needs.</a:t>
            </a:r>
            <a:endParaRPr lang="en-US" i="0" dirty="0">
              <a:cs typeface="Calibri"/>
            </a:endParaRPr>
          </a:p>
          <a:p>
            <a:r>
              <a:rPr lang="en-US" dirty="0"/>
              <a:t> </a:t>
            </a:r>
          </a:p>
          <a:p>
            <a:r>
              <a:rPr lang="en-US" dirty="0"/>
              <a:t>Typically, in ECE, practitioners think of developmentally appropriate practice as ensuring that lessons, activities, materials, etc. are appropriate according to children’s age and developmental stage. DAP also includes ensuring that lessons, activities, materials, etc. are appropriate according to additional contexts –like individual, social, cultural – as well. Ensuring we consider these other contexts for each child of every age group in our care, will ensure each child’s needs are met for physical activity and child learning and development overall. </a:t>
            </a:r>
            <a:endParaRPr lang="en-US" dirty="0">
              <a:cs typeface="Calibri"/>
            </a:endParaRPr>
          </a:p>
          <a:p>
            <a:endParaRPr lang="en-US" dirty="0"/>
          </a:p>
          <a:p>
            <a:r>
              <a:rPr lang="en-US" i="1" dirty="0"/>
              <a:t>Source: NAEYC DAP Position Statement 2020</a:t>
            </a:r>
          </a:p>
          <a:p>
            <a:r>
              <a:rPr lang="en-US" i="1" dirty="0"/>
              <a:t>https://www.naeyc.org/resources/position-statements/dap/core-considerations#:~:text=Developmentally%20appropriate%20practice%20requires%20early,the%20context%20in%20which%20development </a:t>
            </a:r>
          </a:p>
          <a:p>
            <a:endParaRPr lang="en-US" i="1" dirty="0"/>
          </a:p>
          <a:p>
            <a:r>
              <a:rPr lang="en-US" i="1" dirty="0"/>
              <a:t>Image source: </a:t>
            </a:r>
            <a:r>
              <a:rPr lang="en-US" i="1" dirty="0" err="1"/>
              <a:t>Pexels</a:t>
            </a:r>
            <a:endParaRPr lang="en-US" i="1" dirty="0"/>
          </a:p>
        </p:txBody>
      </p:sp>
    </p:spTree>
    <p:extLst>
      <p:ext uri="{BB962C8B-B14F-4D97-AF65-F5344CB8AC3E}">
        <p14:creationId xmlns:p14="http://schemas.microsoft.com/office/powerpoint/2010/main" val="4268302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kern="100">
                <a:effectLst/>
                <a:latin typeface="Aptos" panose="020B0004020202020204" pitchFamily="34" charset="0"/>
                <a:ea typeface="Aptos" panose="020B0004020202020204" pitchFamily="34" charset="0"/>
                <a:cs typeface="Times New Roman" panose="02020603050405020304" pitchFamily="18" charset="0"/>
              </a:rPr>
              <a:t>Trainer Notes:</a:t>
            </a:r>
          </a:p>
          <a:p>
            <a:pPr marL="0" marR="0">
              <a:lnSpc>
                <a:spcPct val="107000"/>
              </a:lnSpc>
              <a:spcBef>
                <a:spcPts val="0"/>
              </a:spcBef>
              <a:spcAft>
                <a:spcPts val="800"/>
              </a:spcAft>
            </a:pPr>
            <a:r>
              <a:rPr lang="en-US" sz="1800" i="1" kern="100">
                <a:effectLst/>
                <a:latin typeface="Aptos" panose="020B0004020202020204" pitchFamily="34" charset="0"/>
                <a:ea typeface="Aptos" panose="020B0004020202020204" pitchFamily="34" charset="0"/>
                <a:cs typeface="Times New Roman" panose="02020603050405020304" pitchFamily="18" charset="0"/>
              </a:rPr>
              <a:t>Review best practices for time and space from the PALS curriculum.</a:t>
            </a:r>
          </a:p>
          <a:p>
            <a:pPr marL="0" marR="0">
              <a:lnSpc>
                <a:spcPct val="107000"/>
              </a:lnSpc>
              <a:spcBef>
                <a:spcPts val="0"/>
              </a:spcBef>
              <a:spcAft>
                <a:spcPts val="800"/>
              </a:spcAft>
            </a:pP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a:effectLst/>
                <a:latin typeface="Aptos" panose="020B0004020202020204" pitchFamily="34" charset="0"/>
                <a:ea typeface="Aptos" panose="020B0004020202020204" pitchFamily="34" charset="0"/>
                <a:cs typeface="Times New Roman" panose="02020603050405020304" pitchFamily="18" charset="0"/>
              </a:rPr>
              <a:t>Suggested Speaker Notes: </a:t>
            </a:r>
          </a:p>
          <a:p>
            <a:pPr marL="0" marR="0">
              <a:lnSpc>
                <a:spcPct val="107000"/>
              </a:lnSpc>
              <a:spcBef>
                <a:spcPts val="0"/>
              </a:spcBef>
              <a:spcAft>
                <a:spcPts val="800"/>
              </a:spcAft>
            </a:pPr>
            <a:r>
              <a:rPr lang="en-US" sz="1800" kern="100">
                <a:effectLst/>
                <a:latin typeface="Aptos" panose="020B0004020202020204" pitchFamily="34" charset="0"/>
                <a:ea typeface="Aptos" panose="020B0004020202020204" pitchFamily="34" charset="0"/>
                <a:cs typeface="Times New Roman" panose="02020603050405020304" pitchFamily="18" charset="0"/>
              </a:rPr>
              <a:t>To implement DAP, ECE providers working with mixed age groups must intentionally plan to meet the recommended best practices for each age group in their care.  As we review these best practices, note the areas of overlap for the best practices and recommendations for time and space within the different age groups. We see that each age group needs to be outdoors 2-3 times daily. We also see that toddlers and preschoolers need around 90 minutes of MVPA and both also need 60-90 minutes of outdoor play. Since the best practices overlap for the toddlers and preschoolers, we will discuss how to adapt activities that both these age groups can engage in together while an activity that works on similar skills or with similar materials will be shared for infants. </a:t>
            </a:r>
          </a:p>
          <a:p>
            <a:pPr marL="1001182" lvl="0" indent="-1001182" algn="l">
              <a:tabLst>
                <a:tab pos="1001182" algn="l"/>
              </a:tabLst>
            </a:pPr>
            <a:endParaRPr lang="en-US"/>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Gotham" panose="02000504050000020004" pitchFamily="2" charset="0"/>
                <a:ea typeface="+mn-ea"/>
                <a:cs typeface="+mn-cs"/>
              </a:rPr>
              <a:t>PALS: </a:t>
            </a:r>
            <a:r>
              <a:rPr kumimoji="0" lang="en-US" sz="1200" b="0" i="0" u="none" strike="noStrike" kern="1200" cap="none" spc="0" normalizeH="0" baseline="0" noProof="0">
                <a:ln>
                  <a:noFill/>
                </a:ln>
                <a:solidFill>
                  <a:prstClr val="black"/>
                </a:solidFill>
                <a:effectLst/>
                <a:uLnTx/>
                <a:uFillTx/>
                <a:latin typeface="Gotham" panose="02000504050000020004" pitchFamily="2"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Gotham" panose="02000504050000020004" pitchFamily="2"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7</a:t>
            </a:fld>
            <a:endParaRPr kumimoji="0" lang="en-US" sz="1900" b="1" i="0" u="none" strike="noStrike" kern="1200" cap="none" spc="0" normalizeH="0" baseline="0" noProof="0">
              <a:ln>
                <a:noFill/>
              </a:ln>
              <a:solidFill>
                <a:prstClr val="black"/>
              </a:solidFill>
              <a:effectLst/>
              <a:uLnTx/>
              <a:uFillTx/>
              <a:latin typeface="Gotham" panose="02000504050000020004" pitchFamily="2"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Gotham" panose="02000504050000020004" pitchFamily="2" charset="0"/>
                <a:ea typeface="+mn-ea"/>
                <a:cs typeface="+mn-cs"/>
              </a:rPr>
              <a:t>Session 2:	 </a:t>
            </a:r>
            <a:r>
              <a:rPr kumimoji="0" lang="en-US" sz="1100" b="1" i="0" u="none" strike="noStrike" kern="1200" cap="none" spc="0" normalizeH="0" baseline="0" noProof="0">
                <a:ln>
                  <a:noFill/>
                </a:ln>
                <a:solidFill>
                  <a:prstClr val="black"/>
                </a:solidFill>
                <a:effectLst/>
                <a:uLnTx/>
                <a:uFillTx/>
                <a:latin typeface="Gotham" panose="02000504050000020004" pitchFamily="2"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Gotham" panose="02000504050000020004" pitchFamily="2"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Gotham" panose="02000504050000020004" pitchFamily="2"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Gotham" panose="02000504050000020004" pitchFamily="2" charset="0"/>
              <a:ea typeface="+mn-ea"/>
              <a:cs typeface="+mn-cs"/>
            </a:endParaRPr>
          </a:p>
        </p:txBody>
      </p:sp>
    </p:spTree>
    <p:extLst>
      <p:ext uri="{BB962C8B-B14F-4D97-AF65-F5344CB8AC3E}">
        <p14:creationId xmlns:p14="http://schemas.microsoft.com/office/powerpoint/2010/main" val="86410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Next, we will discuss how we can adapt and select activities for use with each group.</a:t>
            </a:r>
          </a:p>
        </p:txBody>
      </p:sp>
      <p:sp>
        <p:nvSpPr>
          <p:cNvPr id="4" name="Slide Number Placeholder 3"/>
          <p:cNvSpPr>
            <a:spLocks noGrp="1"/>
          </p:cNvSpPr>
          <p:nvPr>
            <p:ph type="sldNum" sz="quarter" idx="5"/>
          </p:nvPr>
        </p:nvSpPr>
        <p:spPr/>
        <p:txBody>
          <a:bodyPr/>
          <a:lstStyle/>
          <a:p>
            <a:fld id="{60F0A8FB-2B53-49D6-8D3A-33771ACAA062}" type="slidenum">
              <a:rPr lang="en-US" smtClean="0"/>
              <a:t>8</a:t>
            </a:fld>
            <a:endParaRPr lang="en-US"/>
          </a:p>
        </p:txBody>
      </p:sp>
    </p:spTree>
    <p:extLst>
      <p:ext uri="{BB962C8B-B14F-4D97-AF65-F5344CB8AC3E}">
        <p14:creationId xmlns:p14="http://schemas.microsoft.com/office/powerpoint/2010/main" val="1630932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These are some considerations for selecting activities for mixed age groups. </a:t>
            </a:r>
          </a:p>
          <a:p>
            <a:endParaRPr lang="en-US"/>
          </a:p>
          <a:p>
            <a:r>
              <a:rPr lang="en-US"/>
              <a:t>We want to ensure materials and instructions can either be used and understood by all ages or adjusted/ adapted for use with all ages. </a:t>
            </a:r>
          </a:p>
          <a:p>
            <a:endParaRPr lang="en-US"/>
          </a:p>
          <a:p>
            <a:r>
              <a:rPr lang="en-US"/>
              <a:t>We can also engage in concurrent activities with the children. You can conduct an activity with the infant and younger toddler children (like stretching) while preschoolers and school-agers engage in a separate activity of their own (like practicing kicking balls into a net while taking turns) within visual range to provide adequate supervision.</a:t>
            </a:r>
          </a:p>
          <a:p>
            <a:endParaRPr lang="en-US"/>
          </a:p>
          <a:p>
            <a:r>
              <a:rPr lang="en-US"/>
              <a:t>Before implementing the activities, some questions you might ask yourself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Verdana" panose="020B0604030504040204" pitchFamily="34" charset="0"/>
              </a:rPr>
              <a:t>How can I support independence and leadership in older children while still ensuring they have an opportunity to be active and have fun?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Verdana" panose="020B0604030504040204" pitchFamily="34" charset="0"/>
              </a:rPr>
              <a:t>What needs might arise for younger children while older children engage in longer periods of play and how would I address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a:t>Image Source: Getty</a:t>
            </a:r>
            <a:endParaRPr lang="en-US" i="1">
              <a:latin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9</a:t>
            </a:fld>
            <a:endParaRPr lang="en-US"/>
          </a:p>
        </p:txBody>
      </p:sp>
    </p:spTree>
    <p:extLst>
      <p:ext uri="{BB962C8B-B14F-4D97-AF65-F5344CB8AC3E}">
        <p14:creationId xmlns:p14="http://schemas.microsoft.com/office/powerpoint/2010/main" val="1156052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Now we will explore some ideas for selecting and adapting activities for mixed age-groups. Children of all age groups can participate in activities that are:</a:t>
            </a:r>
          </a:p>
          <a:p>
            <a:pPr marL="171450" indent="-171450">
              <a:buFont typeface="Arial" panose="020B0604020202020204" pitchFamily="34" charset="0"/>
              <a:buChar char="•"/>
            </a:pPr>
            <a:r>
              <a:rPr lang="en-US"/>
              <a:t>Challenges,</a:t>
            </a:r>
          </a:p>
          <a:p>
            <a:pPr marL="171450" indent="-171450">
              <a:buFont typeface="Arial" panose="020B0604020202020204" pitchFamily="34" charset="0"/>
              <a:buChar char="•"/>
            </a:pPr>
            <a:r>
              <a:rPr lang="en-US"/>
              <a:t>Open-ended, and/or</a:t>
            </a:r>
          </a:p>
          <a:p>
            <a:pPr marL="171450" indent="-171450">
              <a:buFont typeface="Arial" panose="020B0604020202020204" pitchFamily="34" charset="0"/>
              <a:buChar char="•"/>
            </a:pPr>
            <a:r>
              <a:rPr lang="en-US"/>
              <a:t>Teacher-led</a:t>
            </a:r>
          </a:p>
          <a:p>
            <a:pPr marL="0" indent="0">
              <a:buFont typeface="Arial" panose="020B0604020202020204" pitchFamily="34" charset="0"/>
              <a:buNone/>
            </a:pPr>
            <a:endParaRPr lang="en-US"/>
          </a:p>
          <a:p>
            <a:r>
              <a:rPr lang="en-US" b="1">
                <a:cs typeface="Calibri" panose="020F0502020204030204"/>
              </a:rPr>
              <a:t>Suggested Speaker Notes: </a:t>
            </a:r>
          </a:p>
          <a:p>
            <a:r>
              <a:rPr lang="en-US"/>
              <a:t>For instance, here are some examples of </a:t>
            </a:r>
            <a:r>
              <a:rPr lang="en-US" b="1"/>
              <a:t>Challenges </a:t>
            </a:r>
            <a:r>
              <a:rPr lang="en-US"/>
              <a:t>with Balls that you might consider when selecting activities for mixed age groups. </a:t>
            </a:r>
          </a:p>
          <a:p>
            <a:endParaRPr lang="en-US" i="1"/>
          </a:p>
          <a:p>
            <a:r>
              <a:rPr lang="en-US">
                <a:cs typeface="Calibri" panose="020F0502020204030204"/>
              </a:rPr>
              <a:t>Keep in mind the planning strategies and considerations from the previous slide:</a:t>
            </a:r>
          </a:p>
          <a:p>
            <a:endParaRPr lang="en-US"/>
          </a:p>
          <a:p>
            <a:pPr marL="171450" indent="-171450">
              <a:buFont typeface="Arial"/>
              <a:buChar char="•"/>
            </a:pPr>
            <a:r>
              <a:rPr lang="en-US"/>
              <a:t>Ensure materials and instructions can either be used and understood by most ages or adjusted/ adapted for use with all ages. </a:t>
            </a:r>
            <a:endParaRPr lang="en-US">
              <a:cs typeface="Calibri" panose="020F0502020204030204"/>
            </a:endParaRPr>
          </a:p>
          <a:p>
            <a:pPr marL="171450" indent="-171450">
              <a:buFont typeface="Arial"/>
              <a:buChar char="•"/>
            </a:pPr>
            <a:r>
              <a:rPr lang="en-US"/>
              <a:t>Engage in concurrent activities with the children. You can conduct an activity with the infant and toddler children while preschoolers and school-agers engage in a separate activity of their own within visual range for supervision purposes.</a:t>
            </a:r>
            <a:endParaRPr lang="en-US" b="0" i="0">
              <a:cs typeface="Calibri" panose="020F0502020204030204"/>
            </a:endParaRPr>
          </a:p>
          <a:p>
            <a:pPr marL="0" indent="0">
              <a:buFont typeface="Arial"/>
              <a:buNone/>
            </a:pPr>
            <a:endParaRPr lang="en-US" b="0" i="0">
              <a:cs typeface="Calibri" panose="020F0502020204030204"/>
            </a:endParaRPr>
          </a:p>
          <a:p>
            <a:pPr marL="0" indent="0">
              <a:buFont typeface="Arial"/>
              <a:buNone/>
            </a:pPr>
            <a:r>
              <a:rPr lang="en-US" b="1" i="0"/>
              <a:t>Trainer Notes: </a:t>
            </a:r>
            <a:r>
              <a:rPr lang="en-US" i="1"/>
              <a:t>Review skills that will be explored, how materials can be adapted, and how the instructions of object of the activity for can be adjusted for age groups as the children play on the slide.</a:t>
            </a:r>
          </a:p>
          <a:p>
            <a:pPr marL="0" indent="0">
              <a:buFont typeface="Arial"/>
              <a:buNone/>
            </a:pPr>
            <a:endParaRPr lang="en-US" i="1">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a:cs typeface="Calibri" panose="020F0502020204030204"/>
              </a:rPr>
              <a:t>Suggested Speaker Notes: </a:t>
            </a:r>
          </a:p>
          <a:p>
            <a:r>
              <a:rPr lang="en-US" i="0">
                <a:cs typeface="Calibri" panose="020F0502020204030204"/>
              </a:rPr>
              <a:t>So, you might have multiple soccer balls and have the preschoolers and school-agers engage in a game of soccer or practice kicking a soccer ball. While this is happening</a:t>
            </a:r>
            <a:r>
              <a:rPr lang="en-US">
                <a:cs typeface="Calibri" panose="020F0502020204030204"/>
              </a:rPr>
              <a:t>,</a:t>
            </a:r>
            <a:r>
              <a:rPr lang="en-US" i="0">
                <a:cs typeface="Calibri" panose="020F0502020204030204"/>
              </a:rPr>
              <a:t> you might be seated on a blanket and have a smaller ball an infant can crawl to or reach for.</a:t>
            </a:r>
            <a:r>
              <a:rPr lang="en-US">
                <a:cs typeface="Calibri" panose="020F0502020204030204"/>
              </a:rPr>
              <a:t> </a:t>
            </a:r>
            <a:endParaRPr lang="en-US" i="0">
              <a:cs typeface="Calibri" panose="020F0502020204030204"/>
            </a:endParaRPr>
          </a:p>
          <a:p>
            <a:pPr marL="171450" indent="-171450">
              <a:buFont typeface="Arial"/>
              <a:buChar char="•"/>
            </a:pPr>
            <a:endParaRPr lang="en-US">
              <a:cs typeface="Calibri" panose="020F0502020204030204"/>
            </a:endParaRPr>
          </a:p>
          <a:p>
            <a:r>
              <a:rPr lang="en-US" i="1"/>
              <a:t>If time permits, these questions can be shared for discussion, or they can be shared as considerations for provider to keep in mind when selecting activities.</a:t>
            </a:r>
            <a:endParaRPr lang="en-US" i="1">
              <a:cs typeface="Calibri"/>
            </a:endParaRPr>
          </a:p>
          <a:p>
            <a:pPr marL="171450" indent="-171450">
              <a:buFont typeface="Arial,Sans-Serif"/>
              <a:buChar char="•"/>
            </a:pPr>
            <a:r>
              <a:rPr lang="en-US" i="1"/>
              <a:t>How can you support independence and leadership in older children while ensuring al children have an opportunity to be active and have fun?</a:t>
            </a:r>
          </a:p>
          <a:p>
            <a:pPr marL="171450" indent="-171450">
              <a:buFont typeface="Arial,Sans-Serif"/>
              <a:buChar char="•"/>
            </a:pPr>
            <a:r>
              <a:rPr lang="en-US" i="1"/>
              <a:t>What needs might arise for younger children while older children engage in longer periods of play?</a:t>
            </a:r>
          </a:p>
          <a:p>
            <a:pPr>
              <a:defRPr/>
            </a:pPr>
            <a:endParaRPr lang="en-US">
              <a:latin typeface="Calibri" panose="020F0502020204030204"/>
              <a:cs typeface="Calibri" panose="020F0502020204030204"/>
            </a:endParaRPr>
          </a:p>
          <a:p>
            <a:r>
              <a:rPr lang="en-US" i="1"/>
              <a:t>Image Source: Pexels and Getty</a:t>
            </a:r>
            <a:endParaRPr lang="en-US" i="1">
              <a:cs typeface="Calibri"/>
            </a:endParaRPr>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10</a:t>
            </a:fld>
            <a:endParaRPr lang="en-US"/>
          </a:p>
        </p:txBody>
      </p:sp>
    </p:spTree>
    <p:extLst>
      <p:ext uri="{BB962C8B-B14F-4D97-AF65-F5344CB8AC3E}">
        <p14:creationId xmlns:p14="http://schemas.microsoft.com/office/powerpoint/2010/main" val="3492896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Next, we will explore some examples of </a:t>
            </a:r>
            <a:r>
              <a:rPr lang="en-US" b="1"/>
              <a:t>Open-ended </a:t>
            </a:r>
            <a:r>
              <a:rPr lang="en-US"/>
              <a:t>physical activity with music and movement that you might consider when selecting activities for mixed age groups. </a:t>
            </a:r>
            <a:endParaRPr lang="en-US">
              <a:cs typeface="Calibri"/>
            </a:endParaRPr>
          </a:p>
          <a:p>
            <a:endParaRPr lang="en-US"/>
          </a:p>
          <a:p>
            <a:r>
              <a:rPr lang="en-US"/>
              <a:t>Keep in mind the planning strategies and considerations from the previous slide:</a:t>
            </a:r>
          </a:p>
          <a:p>
            <a:endParaRPr lang="en-US"/>
          </a:p>
          <a:p>
            <a:pPr marL="171450" indent="-171450">
              <a:buFont typeface="Arial,Sans-Serif"/>
              <a:buChar char="•"/>
            </a:pPr>
            <a:r>
              <a:rPr lang="en-US"/>
              <a:t>Ensure materials and instructions can either be used and understood by all ages or adjusted/ adapted for use with all ages. </a:t>
            </a:r>
          </a:p>
          <a:p>
            <a:pPr marL="171450" indent="-171450">
              <a:buFont typeface="Arial,Sans-Serif"/>
              <a:buChar char="•"/>
            </a:pPr>
            <a:r>
              <a:rPr lang="en-US"/>
              <a:t>Engage in concurrent activities with the children. You can conduct an activity with the infant and toddler children while preschoolers and school-agers engage in a separate activity of their own within visual range for supervision purposes.</a:t>
            </a:r>
          </a:p>
          <a:p>
            <a:pPr marL="171450" indent="-171450">
              <a:buFont typeface="Arial,Sans-Serif"/>
              <a:buChar char="•"/>
            </a:pPr>
            <a:endParaRPr lang="en-US"/>
          </a:p>
          <a:p>
            <a:pPr marL="0" indent="0">
              <a:buFont typeface="Arial,Sans-Serif"/>
              <a:buNone/>
            </a:pPr>
            <a:r>
              <a:rPr lang="en-US" b="1" i="0"/>
              <a:t>Trainer Notes: </a:t>
            </a:r>
          </a:p>
          <a:p>
            <a:pPr marL="0" indent="0">
              <a:buFont typeface="Arial,Sans-Serif"/>
              <a:buNone/>
            </a:pPr>
            <a:r>
              <a:rPr lang="en-US" i="1"/>
              <a:t>Review skills that will be explored, how materials can be adapted, and how the instructions of object of the activity for can be adjusted for age groups as the children play.</a:t>
            </a:r>
          </a:p>
          <a:p>
            <a:pPr marL="171450" indent="-171450">
              <a:buFont typeface="Arial,Sans-Serif"/>
              <a:buChar char="•"/>
            </a:pPr>
            <a:endParaRPr lang="en-US"/>
          </a:p>
          <a:p>
            <a:r>
              <a:rPr lang="en-US" i="1"/>
              <a:t>If time permits, these questions can be shared for discussion, or they can be shared as considerations for provider to keep in mind when selecting activities.</a:t>
            </a:r>
            <a:endParaRPr lang="en-US" i="1">
              <a:cs typeface="Calibri"/>
            </a:endParaRPr>
          </a:p>
          <a:p>
            <a:pPr marL="171450" indent="-171450">
              <a:buFont typeface="Arial,Sans-Serif"/>
              <a:buChar char="•"/>
            </a:pPr>
            <a:r>
              <a:rPr lang="en-US" i="1"/>
              <a:t>How can you support independence and leadership in older children while ensuring al children have an opportunity to be active and have fun?</a:t>
            </a:r>
          </a:p>
          <a:p>
            <a:pPr marL="171450" indent="-171450">
              <a:buFont typeface="Arial,Sans-Serif"/>
              <a:buChar char="•"/>
            </a:pPr>
            <a:r>
              <a:rPr lang="en-US" i="1"/>
              <a:t>What needs might arise for younger children while older children engage in longer periods of play?</a:t>
            </a:r>
          </a:p>
          <a:p>
            <a:endParaRPr lang="en-US"/>
          </a:p>
          <a:p>
            <a:endParaRPr lang="en-US"/>
          </a:p>
          <a:p>
            <a:r>
              <a:rPr lang="en-US" b="0" i="1"/>
              <a:t>Image Source: Pexels</a:t>
            </a:r>
            <a:endParaRPr lang="en-US" b="0" i="1">
              <a:cs typeface="Calibri"/>
            </a:endParaRPr>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11</a:t>
            </a:fld>
            <a:endParaRPr lang="en-US"/>
          </a:p>
        </p:txBody>
      </p:sp>
    </p:spTree>
    <p:extLst>
      <p:ext uri="{BB962C8B-B14F-4D97-AF65-F5344CB8AC3E}">
        <p14:creationId xmlns:p14="http://schemas.microsoft.com/office/powerpoint/2010/main" val="3424445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Now we will explore some examples of </a:t>
            </a:r>
            <a:r>
              <a:rPr lang="en-US" b="1"/>
              <a:t>Teacher-led </a:t>
            </a:r>
            <a:r>
              <a:rPr lang="en-US" b="0"/>
              <a:t>stretching, yoga, and mindfulness </a:t>
            </a:r>
            <a:r>
              <a:rPr lang="en-US"/>
              <a:t>that you might consider when selecting activities for mixed age groups. </a:t>
            </a:r>
          </a:p>
          <a:p>
            <a:endParaRPr lang="en-US"/>
          </a:p>
          <a:p>
            <a:r>
              <a:rPr lang="en-US"/>
              <a:t>Keep in mind the planning strategies:</a:t>
            </a:r>
          </a:p>
          <a:p>
            <a:endParaRPr lang="en-US"/>
          </a:p>
          <a:p>
            <a:pPr marL="171450" indent="-171450">
              <a:buFont typeface="Arial,Sans-Serif"/>
              <a:buChar char="•"/>
            </a:pPr>
            <a:r>
              <a:rPr lang="en-US"/>
              <a:t>Ensure materials and instructions can either be used and understood by all ages or adjusted/ adapted for use with all ages. </a:t>
            </a:r>
          </a:p>
          <a:p>
            <a:pPr marL="171450" indent="-171450">
              <a:buFont typeface="Arial,Sans-Serif"/>
              <a:buChar char="•"/>
            </a:pPr>
            <a:r>
              <a:rPr lang="en-US"/>
              <a:t>Engage in concurrent activities with the children. You can conduct an activity with the infant and toddler children while preschoolers and school-agers engage in a separate activity of their own within visual range for supervision purposes.</a:t>
            </a:r>
          </a:p>
          <a:p>
            <a:pPr marL="0" indent="0">
              <a:buFont typeface="Arial,Sans-Serif"/>
              <a:buNone/>
            </a:pPr>
            <a:endParaRPr lang="en-US"/>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b="1"/>
              <a:t>Trainer Notes:</a:t>
            </a:r>
          </a:p>
          <a:p>
            <a:r>
              <a:rPr lang="en-US" i="1"/>
              <a:t>Review skills that will be explored, how materials can be adapted, and how the instructions of object of the activity for can be adjusted for age groups as the children play.</a:t>
            </a:r>
          </a:p>
          <a:p>
            <a:endParaRPr lang="en-US" i="1"/>
          </a:p>
          <a:p>
            <a:r>
              <a:rPr lang="en-US" i="1"/>
              <a:t>If time permits, these questions can be shared for discussion, or they can be shared as considerations for provider to keep in mind when selecting activities.</a:t>
            </a:r>
            <a:endParaRPr lang="en-US" i="1">
              <a:cs typeface="Calibri"/>
            </a:endParaRPr>
          </a:p>
          <a:p>
            <a:pPr marL="171450" indent="-171450">
              <a:buFont typeface="Arial,Sans-Serif"/>
              <a:buChar char="•"/>
            </a:pPr>
            <a:r>
              <a:rPr lang="en-US" i="1"/>
              <a:t>How can you support independence and leadership in older children while ensuring al children have an opportunity to be active and have fun?</a:t>
            </a:r>
          </a:p>
          <a:p>
            <a:pPr marL="171450" indent="-171450">
              <a:buFont typeface="Arial,Sans-Serif"/>
              <a:buChar char="•"/>
            </a:pPr>
            <a:r>
              <a:rPr lang="en-US" i="1"/>
              <a:t>What needs might arise for younger children while older children engage in longer periods of play?</a:t>
            </a:r>
          </a:p>
          <a:p>
            <a:endParaRPr lang="en-US" i="1"/>
          </a:p>
          <a:p>
            <a:endParaRPr lang="en-US" i="1">
              <a:cs typeface="Calibri" panose="020F0502020204030204"/>
            </a:endParaRPr>
          </a:p>
          <a:p>
            <a:r>
              <a:rPr lang="en-US" i="1"/>
              <a:t>Source: Kids Yoga Stories https://www.kidsyogastories.com/kids-yoga-poses/</a:t>
            </a:r>
          </a:p>
          <a:p>
            <a:r>
              <a:rPr lang="en-US" i="1"/>
              <a:t> </a:t>
            </a:r>
            <a:endParaRPr lang="en-US" sz="1100" i="1" kern="100">
              <a:effectLst/>
              <a:latin typeface="Calibri" panose="020F0502020204030204" pitchFamily="34" charset="0"/>
              <a:ea typeface="Calibri" panose="020F0502020204030204" pitchFamily="34" charset="0"/>
              <a:cs typeface="Calibri"/>
            </a:endParaRPr>
          </a:p>
          <a:p>
            <a:r>
              <a:rPr lang="en-US" i="1"/>
              <a:t>Image Source: Getty</a:t>
            </a:r>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12</a:t>
            </a:fld>
            <a:endParaRPr lang="en-US"/>
          </a:p>
        </p:txBody>
      </p:sp>
    </p:spTree>
    <p:extLst>
      <p:ext uri="{BB962C8B-B14F-4D97-AF65-F5344CB8AC3E}">
        <p14:creationId xmlns:p14="http://schemas.microsoft.com/office/powerpoint/2010/main" val="4236348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Meeting individual needs may sometimes mean meeting the needs of a child with different abilities. Some of the strategies for active play with mixed age groups can also support children with mixed abilities.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Select materials based on ability. You can still incorporate challenges with balls as an active play strategy, but you can also incorporate different types of materials to support children with special needs and different abilities. You can include weighted balls, balls with different textures, balls of different sizes, balls with gripping supports,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Adapt the instructions. Changing the object of the game or activity can make it more achievable for younger children or children with special needs to participate. Make instructions simple and easy to follow based on abilities/ needs. For example, with music and movement, if I am showing the children a new dance move or routine to practice, I may adapt that to include the children showing me a dance move they can do so it will be according to their ability.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defRPr/>
            </a:pPr>
            <a:r>
              <a:rPr lang="en-US" dirty="0"/>
              <a:t>Adjust the time (increase or decrease). Depending on their abilities, children with special needs may sometimes be able to engage in the same types of activities as typically developing children but may just need the time to be adjusted. They may benefit from shorter periods of engagement in an activity or may require longer periods of time to complete an activity. For example, during yoga, you may want to decrease the activity from 8 minutes to 4 minutes. During a relay race, they may need a longer timeframe to complete the race. </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r>
              <a:rPr lang="en-US" i="1" dirty="0"/>
              <a:t>Image Source: Microsoft Stock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0F0A8FB-2B53-49D6-8D3A-33771ACAA062}" type="slidenum">
              <a:rPr lang="en-US" smtClean="0"/>
              <a:t>13</a:t>
            </a:fld>
            <a:endParaRPr lang="en-US"/>
          </a:p>
        </p:txBody>
      </p:sp>
    </p:spTree>
    <p:extLst>
      <p:ext uri="{BB962C8B-B14F-4D97-AF65-F5344CB8AC3E}">
        <p14:creationId xmlns:p14="http://schemas.microsoft.com/office/powerpoint/2010/main" val="871687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 Notes:</a:t>
            </a:r>
          </a:p>
          <a:p>
            <a:r>
              <a:rPr lang="en-US" dirty="0"/>
              <a:t>With mixed age groups, supervision is all the more important. It is easy to get distracted with infants while older children are mobile enough to move out range of vision. Providers should constantly scan the surroundings visually to ensure children are engaged in safe active play. Moving around to supervise is also important if you are not directly involved in an activity with the children. </a:t>
            </a:r>
          </a:p>
          <a:p>
            <a:endParaRPr lang="en-US" dirty="0"/>
          </a:p>
          <a:p>
            <a:r>
              <a:rPr lang="en-US" dirty="0"/>
              <a:t>Clear guidance and directions should also be provided to children so they understand the rules around how to stay safe while engaged in active play. Rules should be brief and easy to remember. </a:t>
            </a:r>
          </a:p>
          <a:p>
            <a:endParaRPr lang="en-US" dirty="0"/>
          </a:p>
          <a:p>
            <a:r>
              <a:rPr lang="en-US" dirty="0"/>
              <a:t>Providers can also use their voice as a boundary or to reinforce safety measures while outdoors. For example, calling out to remind children “Remember we don’t run beyond the fence. I need to be able to see you.” reinforces boundaries and rules for safety outdoors.</a:t>
            </a:r>
          </a:p>
          <a:p>
            <a:endParaRPr lang="en-US" dirty="0"/>
          </a:p>
          <a:p>
            <a:r>
              <a:rPr lang="en-US" dirty="0"/>
              <a:t>One benefit of mixed age groups is that the older children can model safety measures for the younger children and can even be selected as safety leaders to help keep everyone safe while engaged in active play.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Image Source: Microsoft Stock</a:t>
            </a:r>
          </a:p>
          <a:p>
            <a:endParaRPr lang="en-US" dirty="0"/>
          </a:p>
        </p:txBody>
      </p:sp>
      <p:sp>
        <p:nvSpPr>
          <p:cNvPr id="4" name="Slide Number Placeholder 3"/>
          <p:cNvSpPr>
            <a:spLocks noGrp="1"/>
          </p:cNvSpPr>
          <p:nvPr>
            <p:ph type="sldNum" sz="quarter" idx="5"/>
          </p:nvPr>
        </p:nvSpPr>
        <p:spPr/>
        <p:txBody>
          <a:bodyPr/>
          <a:lstStyle/>
          <a:p>
            <a:fld id="{60F0A8FB-2B53-49D6-8D3A-33771ACAA062}" type="slidenum">
              <a:rPr lang="en-US" smtClean="0"/>
              <a:t>14</a:t>
            </a:fld>
            <a:endParaRPr lang="en-US"/>
          </a:p>
        </p:txBody>
      </p:sp>
    </p:spTree>
    <p:extLst>
      <p:ext uri="{BB962C8B-B14F-4D97-AF65-F5344CB8AC3E}">
        <p14:creationId xmlns:p14="http://schemas.microsoft.com/office/powerpoint/2010/main" val="2252259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b="1"/>
              <a:t>Trainer Notes:</a:t>
            </a:r>
          </a:p>
          <a:p>
            <a:pPr marL="0" indent="0">
              <a:buFont typeface="Arial"/>
              <a:buNone/>
            </a:pPr>
            <a:r>
              <a:rPr lang="en-US" i="1"/>
              <a:t>Review the family engagement considerations on the slide.</a:t>
            </a:r>
            <a:endParaRPr lang="en-US" i="1">
              <a:cs typeface="Calibri"/>
            </a:endParaRPr>
          </a:p>
          <a:p>
            <a:pPr marL="0" indent="0">
              <a:buFont typeface="Arial"/>
              <a:buNone/>
            </a:pPr>
            <a:endParaRPr lang="en-US" i="1"/>
          </a:p>
          <a:p>
            <a:pPr marL="0" indent="0">
              <a:buFont typeface="Arial"/>
              <a:buNone/>
            </a:pPr>
            <a:r>
              <a:rPr lang="en-US" b="1" i="0"/>
              <a:t>Suggested Speaker Notes:</a:t>
            </a:r>
            <a:endParaRPr lang="en-US" b="1" i="0">
              <a:cs typeface="Calibri"/>
            </a:endParaRPr>
          </a:p>
          <a:p>
            <a:pPr marL="0" indent="0">
              <a:buFont typeface="Arial"/>
              <a:buNone/>
            </a:pPr>
            <a:r>
              <a:rPr lang="en-US" i="0"/>
              <a:t>To engage families whose children are attending a family child care ECE program or program with mixed age groups, providers may consider some of these suggestions:</a:t>
            </a:r>
            <a:endParaRPr lang="en-US" i="0">
              <a:cs typeface="Calibri"/>
            </a:endParaRPr>
          </a:p>
          <a:p>
            <a:pPr marL="171450" indent="-171450">
              <a:buFont typeface="Arial"/>
              <a:buChar char="•"/>
            </a:pPr>
            <a:r>
              <a:rPr lang="en-US"/>
              <a:t>Share a list of activities families can do at home to keep children active and highlight how to adjust activities for their children of different ages. </a:t>
            </a:r>
            <a:endParaRPr lang="en-US">
              <a:cs typeface="Calibri"/>
            </a:endParaRPr>
          </a:p>
          <a:p>
            <a:pPr marL="171450" indent="-171450">
              <a:buFont typeface="Arial"/>
              <a:buChar char="•"/>
            </a:pPr>
            <a:r>
              <a:rPr lang="en-US"/>
              <a:t>Invite families to share how they’re implementing the activities at home (photos/video/share aloud).</a:t>
            </a:r>
            <a:endParaRPr lang="en-US">
              <a:cs typeface="Calibri" panose="020F0502020204030204"/>
            </a:endParaRPr>
          </a:p>
          <a:p>
            <a:pPr marL="171450" indent="-171450">
              <a:buFont typeface="Arial"/>
              <a:buChar char="•"/>
            </a:pPr>
            <a:r>
              <a:rPr lang="en-US"/>
              <a:t>During parent nights/ family engagement events, demonstrate activities for mixed group for parents to consider using with their children of different ages.</a:t>
            </a:r>
            <a:endParaRPr lang="en-US">
              <a:cs typeface="Calibri"/>
            </a:endParaRPr>
          </a:p>
          <a:p>
            <a:endParaRPr lang="en-US"/>
          </a:p>
          <a:p>
            <a:r>
              <a:rPr lang="en-US" i="1"/>
              <a:t>Share: “Activities for Families” Handout </a:t>
            </a:r>
            <a:endParaRPr lang="en-US" i="1">
              <a:cs typeface="Calibri"/>
            </a:endParaRPr>
          </a:p>
          <a:p>
            <a:endParaRPr lang="en-US"/>
          </a:p>
          <a:p>
            <a:pPr>
              <a:defRPr/>
            </a:pPr>
            <a:r>
              <a:rPr lang="en-US" i="1"/>
              <a:t>Image Source: Microsoft stock</a:t>
            </a:r>
            <a:endParaRPr lang="en-US" i="1">
              <a:cs typeface="Calibri" panose="020F0502020204030204"/>
            </a:endParaRPr>
          </a:p>
          <a:p>
            <a:pPr marL="0" marR="0" lvl="0" indent="0" algn="l" defTabSz="914400">
              <a:lnSpc>
                <a:spcPct val="100000"/>
              </a:lnSpc>
              <a:spcBef>
                <a:spcPts val="0"/>
              </a:spcBef>
              <a:spcAft>
                <a:spcPts val="0"/>
              </a:spcAft>
              <a:buClrTx/>
              <a:buSzTx/>
              <a:buFontTx/>
              <a:buNone/>
              <a:tabLst/>
              <a:defRPr/>
            </a:pPr>
            <a:endParaRPr lang="en-US" i="1">
              <a:latin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15</a:t>
            </a:fld>
            <a:endParaRPr lang="en-US"/>
          </a:p>
        </p:txBody>
      </p:sp>
    </p:spTree>
    <p:extLst>
      <p:ext uri="{BB962C8B-B14F-4D97-AF65-F5344CB8AC3E}">
        <p14:creationId xmlns:p14="http://schemas.microsoft.com/office/powerpoint/2010/main" val="3565894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Trainer Notes:</a:t>
            </a:r>
            <a:endParaRPr lang="en-US"/>
          </a:p>
          <a:p>
            <a:r>
              <a:rPr lang="en-US" i="1"/>
              <a:t>Review the session handout – Activities for Families. The handout shares a activities families can do with their infants, toddlers, preschoolers, and school agers (ages 0-8).</a:t>
            </a:r>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F2DCA4-9FBE-4010-9D39-48610F86BD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3175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Trainer Notes:</a:t>
            </a:r>
          </a:p>
          <a:p>
            <a:pPr marL="0" marR="0">
              <a:lnSpc>
                <a:spcPct val="107000"/>
              </a:lnSpc>
              <a:spcBef>
                <a:spcPts val="0"/>
              </a:spcBef>
              <a:spcAft>
                <a:spcPts val="800"/>
              </a:spcAft>
            </a:pPr>
            <a:r>
              <a:rPr lang="en-US" sz="1800" i="1" kern="100">
                <a:effectLst/>
                <a:latin typeface="Verdana" panose="020B0604030504040204" pitchFamily="34" charset="0"/>
                <a:ea typeface="Calibri" panose="020F0502020204030204" pitchFamily="34" charset="0"/>
                <a:cs typeface="Times New Roman" panose="02020603050405020304" pitchFamily="18" charset="0"/>
              </a:rPr>
              <a:t>Address participant questions.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a:effectLst/>
                <a:latin typeface="Verdana" panose="020B0604030504040204" pitchFamily="34" charset="0"/>
                <a:ea typeface="Calibri" panose="020F0502020204030204" pitchFamily="34" charset="0"/>
                <a:cs typeface="Times New Roman" panose="02020603050405020304" pitchFamily="18" charset="0"/>
              </a:rPr>
              <a:t> </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i="1" kern="1200">
                <a:effectLst/>
                <a:latin typeface="Verdana" panose="020B0604030504040204" pitchFamily="34" charset="0"/>
                <a:ea typeface="Times New Roman" panose="02020603050405020304" pitchFamily="18" charset="0"/>
                <a:cs typeface="Calibri" panose="020F0502020204030204" pitchFamily="34" charset="0"/>
              </a:rPr>
              <a:t>NOTE: This concludes the content for the 30-minute micro-training. For an extended training (60 minutes), trainers can facilitate 2 of 4 optional activities in the remaining slides.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i="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60F0A8FB-2B53-49D6-8D3A-33771ACAA062}" type="slidenum">
              <a:rPr lang="en-US" smtClean="0"/>
              <a:t>17</a:t>
            </a:fld>
            <a:endParaRPr lang="en-US"/>
          </a:p>
        </p:txBody>
      </p:sp>
    </p:spTree>
    <p:extLst>
      <p:ext uri="{BB962C8B-B14F-4D97-AF65-F5344CB8AC3E}">
        <p14:creationId xmlns:p14="http://schemas.microsoft.com/office/powerpoint/2010/main" val="2773074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[Optional Extended Content Option 1 of 4]</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Suggested Speaker Notes:</a:t>
            </a:r>
          </a:p>
          <a:p>
            <a:r>
              <a:rPr lang="en-US"/>
              <a:t>Meeting the needs of all children means ensuring there are opportunities for ALL children to be active no matter their level of skill or ability. How can we ensure the needs of every child is met while promoting active play with mixed age groups when we also have mixed abilities?</a:t>
            </a:r>
          </a:p>
          <a:p>
            <a:r>
              <a:rPr lang="en-US"/>
              <a:t>Discuss how to support a child with a specific need/ability: Child with Cerebral Palsy or Child with a visual impairment. What is needed? What should be considered?</a:t>
            </a:r>
            <a:endParaRPr lang="en-US">
              <a:cs typeface="Calibri"/>
            </a:endParaRPr>
          </a:p>
          <a:p>
            <a:endParaRPr lang="en-US"/>
          </a:p>
          <a:p>
            <a:r>
              <a:rPr lang="en-US" b="1"/>
              <a:t>Trainer Notes: </a:t>
            </a:r>
          </a:p>
          <a:p>
            <a:r>
              <a:rPr lang="en-US" i="1"/>
              <a:t>Share background Information on each special need/ disability:</a:t>
            </a:r>
            <a:endParaRPr lang="en-US" i="1">
              <a:cs typeface="Calibri"/>
            </a:endParaRPr>
          </a:p>
          <a:p>
            <a:endParaRPr lang="en-US" i="1"/>
          </a:p>
          <a:p>
            <a:r>
              <a:rPr lang="en-US" i="1"/>
              <a:t>1. Cerebral Palsy: Cerebral palsy (CP) is a disorder that affects muscle tone, movement, and coordination. It happens when the brain can’t properly send messages to muscles about how to move in smooth or well-coordinated ways. CP can also affect other body functions that involve motor skills and muscles, like breathing, bladder and bowel control, eating, and talking. Depending on the type of CP, children may experience a combination of muscle stiffness, trouble moving, uncontrolled movements which causes a problem with balance and depth perception i.e. judging the distance between two objects (Nemours Kids Health).</a:t>
            </a:r>
          </a:p>
          <a:p>
            <a:endParaRPr lang="en-US" i="1">
              <a:cs typeface="Calibri"/>
            </a:endParaRPr>
          </a:p>
          <a:p>
            <a:r>
              <a:rPr lang="en-US" i="1"/>
              <a:t>2. Visual Impairment: Visual impairment is vision loss that cannot be corrected by glasses, contacts, or other methods. A child may have complete vision loss (blindness) or partial vision loss. A child with a visual impairment may not be able to see objects at a distance, focus on objects, or follow them with their eyes, have sensitivity to light, etc. (Nemours Kids Health)</a:t>
            </a:r>
          </a:p>
          <a:p>
            <a:endParaRPr lang="en-US" i="1"/>
          </a:p>
          <a:p>
            <a:r>
              <a:rPr lang="en-US" i="1"/>
              <a:t>Samples responses to questions “What is needed? What should be considered?”</a:t>
            </a:r>
          </a:p>
          <a:p>
            <a:endParaRPr lang="en-US" i="1">
              <a:cs typeface="Calibri"/>
            </a:endParaRPr>
          </a:p>
          <a:p>
            <a:pPr marL="171450" indent="-171450">
              <a:buFont typeface="Arial" panose="020B0604020202020204" pitchFamily="34" charset="0"/>
              <a:buChar char="•"/>
            </a:pPr>
            <a:r>
              <a:rPr lang="en-US" i="1">
                <a:cs typeface="Calibri"/>
              </a:rPr>
              <a:t>2-year-old with cerebral palsy</a:t>
            </a:r>
          </a:p>
          <a:p>
            <a:pPr marL="628650" lvl="1" indent="-171450">
              <a:buFont typeface="Arial" panose="020B0604020202020204" pitchFamily="34" charset="0"/>
              <a:buChar char="•"/>
            </a:pPr>
            <a:r>
              <a:rPr lang="en-US" i="1">
                <a:cs typeface="Calibri"/>
              </a:rPr>
              <a:t>Needs: 1) may need additional time to walk or move or may only be about to engage in MVPA for short periods of time 2) may need extra room to move about</a:t>
            </a:r>
          </a:p>
          <a:p>
            <a:pPr marL="628650" lvl="1" indent="-171450">
              <a:buFont typeface="Arial" panose="020B0604020202020204" pitchFamily="34" charset="0"/>
              <a:buChar char="•"/>
            </a:pPr>
            <a:r>
              <a:rPr lang="en-US" i="1">
                <a:cs typeface="Calibri"/>
              </a:rPr>
              <a:t>Considerations: 1) Examples of appropriate active play can be shared by parents or the child’s therapist/ care team. 2) Consider the child’s activity level in planning activities for their participation. 3) Refer to the child’s Individualized Family Service Plan (IFSP) for ages 0-3/ Individualized Education Plan (IEP) ages 3 and up for accommodations recommended by their care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a:latin typeface="Verdana"/>
                <a:ea typeface="Verdana"/>
                <a:cs typeface="Calibri"/>
              </a:rPr>
              <a:t>5-year-old child with a visual impairment</a:t>
            </a:r>
            <a:endParaRPr lang="en-US" i="1">
              <a:cs typeface="Calibri"/>
            </a:endParaRPr>
          </a:p>
          <a:p>
            <a:pPr marL="628650" lvl="1" indent="-171450">
              <a:buFont typeface="Arial" panose="020B0604020202020204" pitchFamily="34" charset="0"/>
              <a:buChar char="•"/>
            </a:pPr>
            <a:r>
              <a:rPr lang="en-US" i="1"/>
              <a:t>Needs: 1) may need auditory cues (e.g. bells, chimes) to signal their proximity to furniture or equipment when moving about; 2) if child has partial visual impairment, they may need to stand closer to targets for kicking and throwing</a:t>
            </a:r>
          </a:p>
          <a:p>
            <a:pPr marL="628650" lvl="1" indent="-171450">
              <a:buFont typeface="Arial" panose="020B0604020202020204" pitchFamily="34" charset="0"/>
              <a:buChar char="•"/>
            </a:pPr>
            <a:r>
              <a:rPr lang="en-US" i="1"/>
              <a:t>Considerations: 1) Child may use a guide cane – consider spatial accommodations. 2) Speak with other children on ways to safely play with the child who has a visual impairment. 3) Be mindful of infants crawling/ smaller children moving about in a mixed age group setting that may not be conscious of the child’s visual impairment or their use of assistive devices. </a:t>
            </a:r>
          </a:p>
          <a:p>
            <a:pPr marL="628650" lvl="1" indent="-171450">
              <a:buFont typeface="Arial" panose="020B0604020202020204" pitchFamily="34" charset="0"/>
              <a:buChar char="•"/>
            </a:pPr>
            <a:endParaRPr lang="en-US" i="1"/>
          </a:p>
          <a:p>
            <a:endParaRPr lang="en-US" i="1"/>
          </a:p>
          <a:p>
            <a:r>
              <a:rPr lang="en-US" i="1"/>
              <a:t>Any of the following formats can be used to facilitate this discussion.</a:t>
            </a:r>
          </a:p>
          <a:p>
            <a:r>
              <a:rPr lang="en-US" i="1"/>
              <a:t>-Pair and share</a:t>
            </a:r>
            <a:endParaRPr lang="en-US" i="1">
              <a:cs typeface="Calibri"/>
            </a:endParaRPr>
          </a:p>
          <a:p>
            <a:r>
              <a:rPr lang="en-US" i="1"/>
              <a:t>-Small groups</a:t>
            </a:r>
            <a:endParaRPr lang="en-US" i="1">
              <a:cs typeface="Calibri"/>
            </a:endParaRPr>
          </a:p>
          <a:p>
            <a:r>
              <a:rPr lang="en-US" i="1"/>
              <a:t>-Whole group</a:t>
            </a:r>
            <a:endParaRPr lang="en-US" i="1">
              <a:cs typeface="Calibri"/>
            </a:endParaRPr>
          </a:p>
          <a:p>
            <a:endParaRPr lang="en-US" i="1"/>
          </a:p>
          <a:p>
            <a:r>
              <a:rPr lang="en-US" i="1"/>
              <a:t>Share 2-3 responses with whole group and debrief. (5 minutes)</a:t>
            </a:r>
            <a:endParaRPr lang="en-US" i="1">
              <a:cs typeface="Calibri" panose="020F0502020204030204"/>
            </a:endParaRPr>
          </a:p>
          <a:p>
            <a:endParaRPr lang="en-US" i="1" u="sng"/>
          </a:p>
          <a:p>
            <a:r>
              <a:rPr lang="en-US" i="1" u="sng"/>
              <a:t>Additional Discussion Questions (share as time permits or mention them to the group as planning considerations):</a:t>
            </a:r>
            <a:endParaRPr lang="en-US" i="1">
              <a:cs typeface="Calibri"/>
            </a:endParaRPr>
          </a:p>
          <a:p>
            <a:pPr marL="171450" indent="-171450">
              <a:buFont typeface="Arial"/>
              <a:buChar char="•"/>
            </a:pPr>
            <a:r>
              <a:rPr lang="en-US" i="1"/>
              <a:t>How can strategies for active play with mixed groups be used to support children with special needs?</a:t>
            </a:r>
            <a:endParaRPr lang="en-US" i="1">
              <a:cs typeface="Calibri" panose="020F0502020204030204"/>
            </a:endParaRPr>
          </a:p>
          <a:p>
            <a:pPr marL="171450" indent="-171450">
              <a:buFont typeface="Arial"/>
              <a:buChar char="•"/>
            </a:pPr>
            <a:r>
              <a:rPr lang="en-US" i="1"/>
              <a:t>How would you ensure this child feels included while promoting active play with all the children? </a:t>
            </a:r>
            <a:endParaRPr lang="en-US" i="1">
              <a:cs typeface="Calibri" panose="020F0502020204030204"/>
            </a:endParaRPr>
          </a:p>
          <a:p>
            <a:r>
              <a:rPr lang="en-US" i="1"/>
              <a:t>Assign the discussion questions above to participants. (8 minutes)</a:t>
            </a:r>
            <a:endParaRPr lang="en-US" i="1">
              <a:cs typeface="Calibri"/>
            </a:endParaRPr>
          </a:p>
          <a:p>
            <a:endParaRPr lang="en-US" i="1">
              <a:cs typeface="Calibri"/>
            </a:endParaRPr>
          </a:p>
          <a:p>
            <a:endParaRPr lang="en-US" i="1"/>
          </a:p>
          <a:p>
            <a:r>
              <a:rPr lang="en-US" i="1"/>
              <a:t>Sources: </a:t>
            </a:r>
          </a:p>
          <a:p>
            <a:r>
              <a:rPr lang="en-US" i="1"/>
              <a:t>Nemours Kids Health </a:t>
            </a:r>
            <a:r>
              <a:rPr lang="en-US" i="1">
                <a:hlinkClick r:id="rId3"/>
              </a:rPr>
              <a:t>https://kidshealth.org/en/parents/cerebral-palsy.html</a:t>
            </a:r>
            <a:r>
              <a:rPr lang="en-US" i="1"/>
              <a:t> </a:t>
            </a:r>
          </a:p>
          <a:p>
            <a:r>
              <a:rPr lang="en-US" i="1">
                <a:cs typeface="Calibri"/>
              </a:rPr>
              <a:t>https://kidshealth.org/en/parents/vision-factsheet.html</a:t>
            </a:r>
          </a:p>
          <a:p>
            <a:r>
              <a:rPr lang="en-US" i="1">
                <a:cs typeface="Calibri"/>
              </a:rPr>
              <a:t>  </a:t>
            </a:r>
          </a:p>
          <a:p>
            <a:endParaRPr lang="en-US">
              <a:cs typeface="Calibri"/>
            </a:endParaRPr>
          </a:p>
        </p:txBody>
      </p:sp>
      <p:sp>
        <p:nvSpPr>
          <p:cNvPr id="4" name="Slide Number Placeholder 3"/>
          <p:cNvSpPr>
            <a:spLocks noGrp="1"/>
          </p:cNvSpPr>
          <p:nvPr>
            <p:ph type="sldNum" sz="quarter" idx="5"/>
          </p:nvPr>
        </p:nvSpPr>
        <p:spPr/>
        <p:txBody>
          <a:bodyPr/>
          <a:lstStyle/>
          <a:p>
            <a:fld id="{60F0A8FB-2B53-49D6-8D3A-33771ACAA062}" type="slidenum">
              <a:rPr lang="en-US" smtClean="0"/>
              <a:t>18</a:t>
            </a:fld>
            <a:endParaRPr lang="en-US"/>
          </a:p>
        </p:txBody>
      </p:sp>
    </p:spTree>
    <p:extLst>
      <p:ext uri="{BB962C8B-B14F-4D97-AF65-F5344CB8AC3E}">
        <p14:creationId xmlns:p14="http://schemas.microsoft.com/office/powerpoint/2010/main" val="3090708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Extended Content Option 2 of 4]</a:t>
            </a:r>
          </a:p>
          <a:p>
            <a:endParaRPr lang="en-US" i="1"/>
          </a:p>
          <a:p>
            <a:r>
              <a:rPr lang="en-US" i="1"/>
              <a:t>This activity can be implemented in small groups in person or break-out groups virtually. </a:t>
            </a:r>
          </a:p>
          <a:p>
            <a:endParaRPr lang="en-US" i="1">
              <a:cs typeface="Calibri"/>
            </a:endParaRPr>
          </a:p>
          <a:p>
            <a:r>
              <a:rPr lang="en-US" i="1"/>
              <a:t>Assign breakout groups.</a:t>
            </a:r>
            <a:endParaRPr lang="en-US" i="1">
              <a:cs typeface="Calibri"/>
            </a:endParaRPr>
          </a:p>
          <a:p>
            <a:endParaRPr lang="en-US"/>
          </a:p>
          <a:p>
            <a:r>
              <a:rPr lang="en-US" i="1"/>
              <a:t>Instruct participants to brainstorm ways they can integrate active play or movement into </a:t>
            </a:r>
            <a:r>
              <a:rPr lang="en-US" b="1" i="1"/>
              <a:t>one</a:t>
            </a:r>
            <a:r>
              <a:rPr lang="en-US" i="1"/>
              <a:t> of the following activities for each of these age groups: infants, toddlers, preschoolers, and school-agers. (5 minutes)</a:t>
            </a:r>
            <a:endParaRPr lang="en-US" i="1">
              <a:cs typeface="Calibri"/>
            </a:endParaRPr>
          </a:p>
          <a:p>
            <a:pPr marL="171450" indent="-171450">
              <a:buFont typeface="Arial"/>
              <a:buChar char="•"/>
            </a:pPr>
            <a:r>
              <a:rPr lang="en-US" i="1"/>
              <a:t>Activities with scarves</a:t>
            </a:r>
            <a:endParaRPr lang="en-US" i="1">
              <a:cs typeface="Calibri" panose="020F0502020204030204"/>
            </a:endParaRPr>
          </a:p>
          <a:p>
            <a:pPr marL="171450" indent="-171450">
              <a:buFont typeface="Arial"/>
              <a:buChar char="•"/>
            </a:pPr>
            <a:r>
              <a:rPr lang="en-US" i="1"/>
              <a:t>Sensory Activities</a:t>
            </a:r>
            <a:endParaRPr lang="en-US" i="1">
              <a:cs typeface="Calibri" panose="020F0502020204030204"/>
            </a:endParaRPr>
          </a:p>
          <a:p>
            <a:pPr marL="171450" indent="-171450">
              <a:buFont typeface="Arial"/>
              <a:buChar char="•"/>
            </a:pPr>
            <a:r>
              <a:rPr lang="en-US" i="1"/>
              <a:t>Music and movement</a:t>
            </a:r>
            <a:endParaRPr lang="en-US" i="1">
              <a:cs typeface="Calibri" panose="020F0502020204030204"/>
            </a:endParaRPr>
          </a:p>
          <a:p>
            <a:pPr marL="171450" indent="-171450">
              <a:buFont typeface="Arial"/>
              <a:buChar char="•"/>
            </a:pPr>
            <a:r>
              <a:rPr lang="en-US" i="1"/>
              <a:t>Literacy</a:t>
            </a:r>
            <a:endParaRPr lang="en-US" i="1">
              <a:cs typeface="Calibri" panose="020F0502020204030204"/>
            </a:endParaRPr>
          </a:p>
          <a:p>
            <a:endParaRPr lang="en-US" i="1">
              <a:cs typeface="Calibri" panose="020F0502020204030204"/>
            </a:endParaRPr>
          </a:p>
          <a:p>
            <a:r>
              <a:rPr lang="en-US" i="1"/>
              <a:t>Have each group share out their list of activities. (3 minutes)</a:t>
            </a:r>
            <a:endParaRPr lang="en-US" i="1">
              <a:cs typeface="Calibri" panose="020F0502020204030204"/>
            </a:endParaRPr>
          </a:p>
          <a:p>
            <a:endParaRPr lang="en-US" i="1"/>
          </a:p>
          <a:p>
            <a:r>
              <a:rPr lang="en-US" i="1"/>
              <a:t>Debrief the activity with the whole group. Ask if there are any activities participants heard that they would want to try. (2 Minutes)</a:t>
            </a:r>
            <a:endParaRPr lang="en-US" i="1">
              <a:cs typeface="Calibri" panose="020F0502020204030204"/>
            </a:endParaRPr>
          </a:p>
          <a:p>
            <a:endParaRPr lang="en-US" i="1"/>
          </a:p>
          <a:p>
            <a:r>
              <a:rPr lang="en-US" i="1"/>
              <a:t>Activities can be compiled into a list to distribute to the whole group after the training, so participants have a collection of activity ideas for mixed age groups.</a:t>
            </a:r>
            <a:endParaRPr lang="en-US" i="1">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60F0A8FB-2B53-49D6-8D3A-33771ACAA062}" type="slidenum">
              <a:rPr lang="en-US" smtClean="0"/>
              <a:t>19</a:t>
            </a:fld>
            <a:endParaRPr lang="en-US"/>
          </a:p>
        </p:txBody>
      </p:sp>
    </p:spTree>
    <p:extLst>
      <p:ext uri="{BB962C8B-B14F-4D97-AF65-F5344CB8AC3E}">
        <p14:creationId xmlns:p14="http://schemas.microsoft.com/office/powerpoint/2010/main" val="1128963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[Optional Extended Content Option 3 of 4]</a:t>
            </a:r>
          </a:p>
          <a:p>
            <a:endParaRPr lang="en-US" u="sng"/>
          </a:p>
          <a:p>
            <a:r>
              <a:rPr lang="en-US" i="1" u="sng"/>
              <a:t>Prep:</a:t>
            </a:r>
            <a:endParaRPr lang="en-US" i="1"/>
          </a:p>
          <a:p>
            <a:r>
              <a:rPr lang="en-US" i="1"/>
              <a:t>In person: In advance, set up 5-6 sheets of chart paper around the room. Distribute post-it notes to participants.</a:t>
            </a:r>
            <a:endParaRPr lang="en-US" i="1">
              <a:cs typeface="Calibri"/>
            </a:endParaRPr>
          </a:p>
          <a:p>
            <a:r>
              <a:rPr lang="en-US" i="1"/>
              <a:t>Virtual: In advance, set up a Virtual whiteboard with 5-6 pages/sheets.</a:t>
            </a:r>
            <a:endParaRPr lang="en-US" i="1">
              <a:cs typeface="Calibri"/>
            </a:endParaRPr>
          </a:p>
          <a:p>
            <a:endParaRPr lang="en-US" i="1"/>
          </a:p>
          <a:p>
            <a:r>
              <a:rPr lang="en-US" i="1"/>
              <a:t>Before the virtual training or as participants enter the room in-person, ask them to submit one challenge they have implementing active play with mixed aged groups (in-person: post it notes; virtually: chatbot)</a:t>
            </a:r>
          </a:p>
          <a:p>
            <a:endParaRPr lang="en-US" u="sng"/>
          </a:p>
          <a:p>
            <a:r>
              <a:rPr lang="en-US" i="1" u="sng"/>
              <a:t>Activity:</a:t>
            </a:r>
            <a:endParaRPr lang="en-US" i="1">
              <a:cs typeface="Calibri"/>
            </a:endParaRPr>
          </a:p>
          <a:p>
            <a:r>
              <a:rPr lang="en-US" i="1"/>
              <a:t>Select some of participants challenges and add to the top of each sheet of chart paper or whiteboard page.</a:t>
            </a:r>
            <a:endParaRPr lang="en-US" i="1">
              <a:cs typeface="Calibri"/>
            </a:endParaRPr>
          </a:p>
          <a:p>
            <a:r>
              <a:rPr lang="en-US" i="1"/>
              <a:t>Give participants 10 minutes to add potential solutions to each challenge.</a:t>
            </a:r>
            <a:endParaRPr lang="en-US" i="1">
              <a:cs typeface="Calibri"/>
            </a:endParaRPr>
          </a:p>
          <a:p>
            <a:r>
              <a:rPr lang="en-US" i="1"/>
              <a:t>Debrief and share potential solutions with the whole group for 5 minutes.</a:t>
            </a:r>
          </a:p>
          <a:p>
            <a:endParaRPr lang="en-US" i="1">
              <a:cs typeface="Calibri"/>
            </a:endParaRPr>
          </a:p>
          <a:p>
            <a:r>
              <a:rPr lang="en-US" i="1">
                <a:cs typeface="Calibri"/>
              </a:rPr>
              <a:t>Image Source: Microsoft Stock</a:t>
            </a:r>
          </a:p>
          <a:p>
            <a:endParaRPr lang="en-US" u="sng">
              <a:cs typeface="Calibri" panose="020F0502020204030204"/>
            </a:endParaRPr>
          </a:p>
        </p:txBody>
      </p:sp>
      <p:sp>
        <p:nvSpPr>
          <p:cNvPr id="4" name="Slide Number Placeholder 3"/>
          <p:cNvSpPr>
            <a:spLocks noGrp="1"/>
          </p:cNvSpPr>
          <p:nvPr>
            <p:ph type="sldNum" sz="quarter" idx="5"/>
          </p:nvPr>
        </p:nvSpPr>
        <p:spPr/>
        <p:txBody>
          <a:bodyPr/>
          <a:lstStyle/>
          <a:p>
            <a:fld id="{60F0A8FB-2B53-49D6-8D3A-33771ACAA062}" type="slidenum">
              <a:rPr lang="en-US" smtClean="0"/>
              <a:t>20</a:t>
            </a:fld>
            <a:endParaRPr lang="en-US"/>
          </a:p>
        </p:txBody>
      </p:sp>
    </p:spTree>
    <p:extLst>
      <p:ext uri="{BB962C8B-B14F-4D97-AF65-F5344CB8AC3E}">
        <p14:creationId xmlns:p14="http://schemas.microsoft.com/office/powerpoint/2010/main" val="3357989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a:t>[Optional Extended Content Option 4 of 4]</a:t>
            </a:r>
          </a:p>
          <a:p>
            <a:endParaRPr lang="en-US" u="sng"/>
          </a:p>
          <a:p>
            <a:r>
              <a:rPr lang="en-US" i="1"/>
              <a:t>Have participants watch each video and then discuss comparisons and debrief afterwards.</a:t>
            </a:r>
          </a:p>
          <a:p>
            <a:endParaRPr lang="en-US" i="1" u="sng"/>
          </a:p>
          <a:p>
            <a:r>
              <a:rPr lang="en-US" i="1" u="sng"/>
              <a:t>Video Links:</a:t>
            </a:r>
          </a:p>
          <a:p>
            <a:r>
              <a:rPr lang="en-US" i="1"/>
              <a:t>https://www.easternct.edu/center-for-early-childhood-education/physical-and-outdoor-play/supporting-physical-development-in-infants-and-toddlers.html</a:t>
            </a:r>
          </a:p>
          <a:p>
            <a:r>
              <a:rPr lang="en-US" i="1"/>
              <a:t>https://www.easternct.edu/center-for-early-childhood-education/physical-and-outdoor-play/incorporating-motor-play-in-the-preschool-classroom.html</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Suggested Speaker Notes:</a:t>
            </a:r>
          </a:p>
          <a:p>
            <a:r>
              <a:rPr lang="en-US"/>
              <a:t>To share some additional examples of developmentally appropriate activities, we will view two videos showing videos appropriate for infants and as well as toddlers and preschoolers.</a:t>
            </a:r>
          </a:p>
          <a:p>
            <a:endParaRPr lang="en-US"/>
          </a:p>
          <a:p>
            <a:r>
              <a:rPr lang="en-US"/>
              <a:t>Discussion Questions (10-12 minutes):</a:t>
            </a:r>
          </a:p>
          <a:p>
            <a:r>
              <a:rPr lang="en-US"/>
              <a:t>-What stood out to you each video? What did you notice that reminded you of developmentally appropriate practice discussed previously in the training?</a:t>
            </a:r>
          </a:p>
          <a:p>
            <a:r>
              <a:rPr lang="en-US"/>
              <a:t>-What types of active play did you notice amongst the different age groups (infants/toddlers vs. preschooler)? </a:t>
            </a:r>
          </a:p>
          <a:p>
            <a:r>
              <a:rPr lang="en-US"/>
              <a:t>-What motor development skills are being used?</a:t>
            </a:r>
          </a:p>
          <a:p>
            <a:r>
              <a:rPr lang="en-US"/>
              <a:t>-Are there other ways you would suggest the children be engaged in active play if there were mixed age groups?</a:t>
            </a:r>
          </a:p>
          <a:p>
            <a:endParaRPr lang="en-US"/>
          </a:p>
          <a:p>
            <a:r>
              <a:rPr lang="en-US" i="1"/>
              <a:t>Debrief the activity sharing take-aways from the video. (3-5 minutes)</a:t>
            </a:r>
          </a:p>
          <a:p>
            <a:endParaRPr lang="en-US"/>
          </a:p>
        </p:txBody>
      </p:sp>
      <p:sp>
        <p:nvSpPr>
          <p:cNvPr id="4" name="Slide Number Placeholder 3"/>
          <p:cNvSpPr>
            <a:spLocks noGrp="1"/>
          </p:cNvSpPr>
          <p:nvPr>
            <p:ph type="sldNum" sz="quarter" idx="5"/>
          </p:nvPr>
        </p:nvSpPr>
        <p:spPr/>
        <p:txBody>
          <a:bodyPr/>
          <a:lstStyle/>
          <a:p>
            <a:fld id="{60F0A8FB-2B53-49D6-8D3A-33771ACAA062}" type="slidenum">
              <a:rPr lang="en-US" smtClean="0"/>
              <a:t>21</a:t>
            </a:fld>
            <a:endParaRPr lang="en-US"/>
          </a:p>
        </p:txBody>
      </p:sp>
    </p:spTree>
    <p:extLst>
      <p:ext uri="{BB962C8B-B14F-4D97-AF65-F5344CB8AC3E}">
        <p14:creationId xmlns:p14="http://schemas.microsoft.com/office/powerpoint/2010/main" val="3300412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C52303F-9167-4AB3-AD3A-F8F714BF982F}"/>
              </a:ext>
            </a:extLst>
          </p:cNvPr>
          <p:cNvSpPr/>
          <p:nvPr userDrawn="1"/>
        </p:nvSpPr>
        <p:spPr>
          <a:xfrm>
            <a:off x="0" y="1066"/>
            <a:ext cx="3908144" cy="6926508"/>
          </a:xfrm>
          <a:prstGeom prst="rect">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AAD14"/>
              </a:solidFill>
            </a:endParaRPr>
          </a:p>
        </p:txBody>
      </p:sp>
      <p:sp>
        <p:nvSpPr>
          <p:cNvPr id="3" name="Subtitle 2"/>
          <p:cNvSpPr>
            <a:spLocks noGrp="1"/>
          </p:cNvSpPr>
          <p:nvPr>
            <p:ph type="subTitle" idx="1"/>
          </p:nvPr>
        </p:nvSpPr>
        <p:spPr>
          <a:xfrm>
            <a:off x="4762115" y="4746171"/>
            <a:ext cx="6899179" cy="523238"/>
          </a:xfrm>
        </p:spPr>
        <p:txBody>
          <a:bodyPr>
            <a:normAutofit/>
          </a:bodyPr>
          <a:lstStyle>
            <a:lvl1pPr marL="0" indent="0" algn="l">
              <a:buNone/>
              <a:defRPr sz="2200">
                <a:solidFill>
                  <a:srgbClr val="00426A"/>
                </a:solidFill>
                <a:latin typeface="Gotham Thin"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C7551900-981D-4D4E-AE08-91E1B55C6D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79183" y="586017"/>
            <a:ext cx="3270671" cy="1280160"/>
          </a:xfrm>
          <a:prstGeom prst="rect">
            <a:avLst/>
          </a:prstGeom>
        </p:spPr>
      </p:pic>
      <p:pic>
        <p:nvPicPr>
          <p:cNvPr id="34" name="Picture 33" descr="A picture containing child, person, child, young&#10;&#10;Description automatically generated">
            <a:extLst>
              <a:ext uri="{FF2B5EF4-FFF2-40B4-BE49-F238E27FC236}">
                <a16:creationId xmlns:a16="http://schemas.microsoft.com/office/drawing/2014/main" id="{6A52C101-0B1C-4B66-B7DE-B580A364722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819" r="36943"/>
          <a:stretch/>
        </p:blipFill>
        <p:spPr>
          <a:xfrm>
            <a:off x="96761" y="0"/>
            <a:ext cx="3740823" cy="2945118"/>
          </a:xfrm>
          <a:prstGeom prst="rect">
            <a:avLst/>
          </a:prstGeom>
        </p:spPr>
      </p:pic>
      <p:pic>
        <p:nvPicPr>
          <p:cNvPr id="36" name="Picture 35" descr="A picture containing person, slide, yellow, outdoor object&#10;&#10;Description automatically generated">
            <a:extLst>
              <a:ext uri="{FF2B5EF4-FFF2-40B4-BE49-F238E27FC236}">
                <a16:creationId xmlns:a16="http://schemas.microsoft.com/office/drawing/2014/main" id="{4D49E774-62DE-4D39-9BD6-06F89853B6F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61" y="4995455"/>
            <a:ext cx="3740823" cy="1872485"/>
          </a:xfrm>
          <a:prstGeom prst="rect">
            <a:avLst/>
          </a:prstGeom>
        </p:spPr>
      </p:pic>
      <p:pic>
        <p:nvPicPr>
          <p:cNvPr id="42" name="Picture 41" descr="A picture containing bed, indoor, little, green&#10;&#10;Description automatically generated">
            <a:extLst>
              <a:ext uri="{FF2B5EF4-FFF2-40B4-BE49-F238E27FC236}">
                <a16:creationId xmlns:a16="http://schemas.microsoft.com/office/drawing/2014/main" id="{C3ED266F-968B-4F92-9838-F29D468E3CD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1392" b="-1084"/>
          <a:stretch/>
        </p:blipFill>
        <p:spPr>
          <a:xfrm>
            <a:off x="96760" y="3038747"/>
            <a:ext cx="3742944" cy="1865740"/>
          </a:xfrm>
          <a:prstGeom prst="rect">
            <a:avLst/>
          </a:prstGeom>
        </p:spPr>
      </p:pic>
      <p:pic>
        <p:nvPicPr>
          <p:cNvPr id="9" name="Picture 8" descr="Logo, company name&#10;&#10;Description automatically generated">
            <a:extLst>
              <a:ext uri="{FF2B5EF4-FFF2-40B4-BE49-F238E27FC236}">
                <a16:creationId xmlns:a16="http://schemas.microsoft.com/office/drawing/2014/main" id="{C96EA14F-F461-48FE-9F1C-73BF0769FE3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446476" y="5348921"/>
            <a:ext cx="4746752" cy="1271016"/>
          </a:xfrm>
          <a:prstGeom prst="rect">
            <a:avLst/>
          </a:prstGeom>
        </p:spPr>
      </p:pic>
      <p:sp>
        <p:nvSpPr>
          <p:cNvPr id="10" name="TextBox 9">
            <a:extLst>
              <a:ext uri="{FF2B5EF4-FFF2-40B4-BE49-F238E27FC236}">
                <a16:creationId xmlns:a16="http://schemas.microsoft.com/office/drawing/2014/main" id="{752AE010-176F-43E4-9350-0BF24B747B89}"/>
              </a:ext>
            </a:extLst>
          </p:cNvPr>
          <p:cNvSpPr txBox="1"/>
          <p:nvPr userDrawn="1"/>
        </p:nvSpPr>
        <p:spPr>
          <a:xfrm>
            <a:off x="4629593" y="2115417"/>
            <a:ext cx="6899179" cy="923330"/>
          </a:xfrm>
          <a:prstGeom prst="rect">
            <a:avLst/>
          </a:prstGeom>
          <a:noFill/>
        </p:spPr>
        <p:txBody>
          <a:bodyPr wrap="square" rtlCol="0">
            <a:spAutoFit/>
          </a:bodyPr>
          <a:lstStyle/>
          <a:p>
            <a:r>
              <a:rPr lang="en-US" sz="1800" b="1"/>
              <a:t>Session 2</a:t>
            </a:r>
          </a:p>
          <a:p>
            <a:r>
              <a:rPr lang="en-US" sz="1800" b="1"/>
              <a:t>Best Practice for Physical Activity in ECE Settings: Time and Space</a:t>
            </a:r>
          </a:p>
        </p:txBody>
      </p:sp>
    </p:spTree>
    <p:extLst>
      <p:ext uri="{BB962C8B-B14F-4D97-AF65-F5344CB8AC3E}">
        <p14:creationId xmlns:p14="http://schemas.microsoft.com/office/powerpoint/2010/main" val="2395027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999217"/>
          </a:xfrm>
        </p:spPr>
        <p:txBody>
          <a:bodyPr>
            <a:normAutofit/>
          </a:bodyPr>
          <a:lstStyle>
            <a:lvl1pPr>
              <a:defRPr sz="4000" b="1">
                <a:latin typeface="Gotham" panose="02000504050000020004" pitchFamily="2" charset="0"/>
              </a:defRPr>
            </a:lvl1pPr>
          </a:lstStyle>
          <a:p>
            <a:r>
              <a:rPr lang="en-US"/>
              <a:t>Click to edit Master title style</a:t>
            </a:r>
          </a:p>
        </p:txBody>
      </p:sp>
      <p:sp>
        <p:nvSpPr>
          <p:cNvPr id="3" name="Content Placeholder 2"/>
          <p:cNvSpPr>
            <a:spLocks noGrp="1"/>
          </p:cNvSpPr>
          <p:nvPr>
            <p:ph idx="1"/>
          </p:nvPr>
        </p:nvSpPr>
        <p:spPr/>
        <p:txBody>
          <a:bodyPr/>
          <a:lstStyle>
            <a:lvl1pPr marL="406400" indent="-406400">
              <a:buClr>
                <a:srgbClr val="C4C4C4"/>
              </a:buClr>
              <a:buFont typeface="Monotype Sorts" panose="01010601010101010101" pitchFamily="2" charset="2"/>
              <a:buChar char=""/>
              <a:tabLst>
                <a:tab pos="406400" algn="l"/>
              </a:tabLst>
              <a:defRPr b="1">
                <a:latin typeface="Gotham" panose="02000504050000020004" pitchFamily="2" charset="0"/>
              </a:defRPr>
            </a:lvl1pPr>
            <a:lvl2pPr marL="798513" indent="-341313">
              <a:buFont typeface="Symbol" panose="05050102010706020507" pitchFamily="18" charset="2"/>
              <a:buChar char=""/>
              <a:tabLst>
                <a:tab pos="798513" algn="l"/>
              </a:tabLst>
              <a:defRPr>
                <a:latin typeface="Gotham" panose="02000504050000020004" pitchFamily="2"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0475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5" name="Title Placeholder 1">
            <a:extLst>
              <a:ext uri="{FF2B5EF4-FFF2-40B4-BE49-F238E27FC236}">
                <a16:creationId xmlns:a16="http://schemas.microsoft.com/office/drawing/2014/main" id="{7A30B4DC-1B0E-4FB3-8876-52F3337EC600}"/>
              </a:ext>
            </a:extLst>
          </p:cNvPr>
          <p:cNvSpPr txBox="1">
            <a:spLocks/>
          </p:cNvSpPr>
          <p:nvPr userDrawn="1"/>
        </p:nvSpPr>
        <p:spPr>
          <a:xfrm>
            <a:off x="818849" y="1097418"/>
            <a:ext cx="4702625" cy="56651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endParaRPr lang="en-US" sz="2800">
              <a:solidFill>
                <a:srgbClr val="00426A"/>
              </a:solidFill>
              <a:latin typeface="Gotham Thin" pitchFamily="50" charset="0"/>
            </a:endParaRPr>
          </a:p>
        </p:txBody>
      </p:sp>
      <p:sp>
        <p:nvSpPr>
          <p:cNvPr id="29" name="Title Placeholder 1">
            <a:extLst>
              <a:ext uri="{FF2B5EF4-FFF2-40B4-BE49-F238E27FC236}">
                <a16:creationId xmlns:a16="http://schemas.microsoft.com/office/drawing/2014/main" id="{EEBC6DB1-DA3F-4463-ABBA-772A06969573}"/>
              </a:ext>
            </a:extLst>
          </p:cNvPr>
          <p:cNvSpPr txBox="1">
            <a:spLocks/>
          </p:cNvSpPr>
          <p:nvPr userDrawn="1"/>
        </p:nvSpPr>
        <p:spPr>
          <a:xfrm>
            <a:off x="883264" y="1691818"/>
            <a:ext cx="9906657"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rgbClr val="00426A"/>
              </a:buClr>
              <a:buSzPct val="80000"/>
              <a:buFont typeface="Monotype Sorts" panose="01010601010101010101" pitchFamily="2" charset="2"/>
              <a:buChar char="n"/>
              <a:tabLst>
                <a:tab pos="347663" algn="l"/>
              </a:tabLst>
              <a:defRPr/>
            </a:pPr>
            <a:endParaRPr kumimoji="0" lang="en-US" sz="1800" b="0" i="0" u="none" strike="noStrike" kern="1200" cap="none" spc="0" normalizeH="0" baseline="0" noProof="0">
              <a:ln>
                <a:noFill/>
              </a:ln>
              <a:solidFill>
                <a:prstClr val="black"/>
              </a:solidFill>
              <a:effectLst/>
              <a:uLnTx/>
              <a:uFillTx/>
              <a:latin typeface="Gotham"/>
              <a:ea typeface="+mn-ea"/>
              <a:cs typeface="+mn-cs"/>
            </a:endParaRPr>
          </a:p>
        </p:txBody>
      </p:sp>
      <p:sp>
        <p:nvSpPr>
          <p:cNvPr id="23" name="Rectangle 22">
            <a:extLst>
              <a:ext uri="{FF2B5EF4-FFF2-40B4-BE49-F238E27FC236}">
                <a16:creationId xmlns:a16="http://schemas.microsoft.com/office/drawing/2014/main" id="{C7CA378A-2223-4512-A8A1-51B106114E80}"/>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26297743"/>
      </p:ext>
    </p:extLst>
  </p:cSld>
  <p:clrMapOvr>
    <a:masterClrMapping/>
  </p:clrMapOvr>
  <p:extLst>
    <p:ext uri="{DCECCB84-F9BA-43D5-87BE-67443E8EF086}">
      <p15:sldGuideLst xmlns:p15="http://schemas.microsoft.com/office/powerpoint/2012/main">
        <p15:guide id="1" orient="horz" pos="1152">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5" name="Title Placeholder 1">
            <a:extLst>
              <a:ext uri="{FF2B5EF4-FFF2-40B4-BE49-F238E27FC236}">
                <a16:creationId xmlns:a16="http://schemas.microsoft.com/office/drawing/2014/main" id="{7A30B4DC-1B0E-4FB3-8876-52F3337EC600}"/>
              </a:ext>
            </a:extLst>
          </p:cNvPr>
          <p:cNvSpPr txBox="1">
            <a:spLocks/>
          </p:cNvSpPr>
          <p:nvPr userDrawn="1"/>
        </p:nvSpPr>
        <p:spPr>
          <a:xfrm>
            <a:off x="818849" y="1097418"/>
            <a:ext cx="4702625" cy="56651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r>
              <a:rPr lang="en-US" sz="2800">
                <a:solidFill>
                  <a:srgbClr val="00426A"/>
                </a:solidFill>
                <a:latin typeface="Gotham Thin" pitchFamily="50" charset="0"/>
              </a:rPr>
              <a:t>We especially thank:</a:t>
            </a:r>
          </a:p>
        </p:txBody>
      </p:sp>
      <p:sp>
        <p:nvSpPr>
          <p:cNvPr id="29" name="Title Placeholder 1">
            <a:extLst>
              <a:ext uri="{FF2B5EF4-FFF2-40B4-BE49-F238E27FC236}">
                <a16:creationId xmlns:a16="http://schemas.microsoft.com/office/drawing/2014/main" id="{EEBC6DB1-DA3F-4463-ABBA-772A06969573}"/>
              </a:ext>
            </a:extLst>
          </p:cNvPr>
          <p:cNvSpPr txBox="1">
            <a:spLocks/>
          </p:cNvSpPr>
          <p:nvPr userDrawn="1"/>
        </p:nvSpPr>
        <p:spPr>
          <a:xfrm>
            <a:off x="883263" y="1691818"/>
            <a:ext cx="4980511"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rgbClr val="6660A6"/>
              </a:buClr>
              <a:buSzPct val="80000"/>
              <a:buFont typeface="Monotype Sorts" panose="01010601010101010101" pitchFamily="2" charset="2"/>
              <a:buChar char="n"/>
              <a:tabLst>
                <a:tab pos="347663" algn="l"/>
              </a:tabLst>
              <a:defRPr/>
            </a:pPr>
            <a:r>
              <a:rPr kumimoji="0" lang="en-US" sz="1800" b="1" i="0" u="none" strike="noStrike" kern="1200" cap="none" spc="0" normalizeH="0" baseline="0" noProof="0">
                <a:ln>
                  <a:noFill/>
                </a:ln>
                <a:solidFill>
                  <a:prstClr val="black"/>
                </a:solidFill>
                <a:effectLst/>
                <a:uLnTx/>
                <a:uFillTx/>
                <a:latin typeface="Gotham"/>
                <a:ea typeface="+mn-ea"/>
                <a:cs typeface="+mn-cs"/>
              </a:rPr>
              <a:t>Centers for Disease Control and Prevention (CDC) </a:t>
            </a:r>
          </a:p>
          <a:p>
            <a:pPr marL="347663" marR="0" lvl="1" indent="0" algn="l" defTabSz="914400" rtl="0" eaLnBrk="1" fontAlgn="auto" latinLnBrk="0" hangingPunct="1">
              <a:lnSpc>
                <a:spcPts val="2000"/>
              </a:lnSpc>
              <a:spcBef>
                <a:spcPts val="0"/>
              </a:spcBef>
              <a:spcAft>
                <a:spcPts val="3000"/>
              </a:spcAft>
              <a:buClr>
                <a:srgbClr val="F05A66"/>
              </a:buClr>
              <a:buSzPct val="80000"/>
              <a:buFont typeface="Monotype Sorts" panose="01010601010101010101" pitchFamily="2" charset="2"/>
              <a:buNone/>
              <a:tabLst/>
              <a:defRPr/>
            </a:pPr>
            <a:r>
              <a:rPr kumimoji="0" lang="en-US" sz="1800" b="0" i="0" u="none" strike="noStrike" kern="1200" cap="none" spc="0" normalizeH="0" baseline="0" noProof="0">
                <a:ln>
                  <a:noFill/>
                </a:ln>
                <a:solidFill>
                  <a:prstClr val="black"/>
                </a:solidFill>
                <a:effectLst/>
                <a:uLnTx/>
                <a:uFillTx/>
                <a:latin typeface="Gotham"/>
                <a:ea typeface="+mn-ea"/>
                <a:cs typeface="+mn-cs"/>
              </a:rPr>
              <a:t>For generous funding support and expertise </a:t>
            </a:r>
          </a:p>
          <a:p>
            <a:pPr marL="347663" marR="0" lvl="0" indent="-347663" algn="l" defTabSz="914400" rtl="0" eaLnBrk="1" fontAlgn="auto" latinLnBrk="0" hangingPunct="1">
              <a:lnSpc>
                <a:spcPts val="2300"/>
              </a:lnSpc>
              <a:spcBef>
                <a:spcPts val="1000"/>
              </a:spcBef>
              <a:spcAft>
                <a:spcPts val="0"/>
              </a:spcAft>
              <a:buClr>
                <a:srgbClr val="6660A6"/>
              </a:buClr>
              <a:buSzPct val="80000"/>
              <a:buFont typeface="Monotype Sorts" panose="01010601010101010101" pitchFamily="2" charset="2"/>
              <a:buChar char="n"/>
              <a:tabLst>
                <a:tab pos="347663" algn="l"/>
              </a:tabLst>
              <a:defRPr/>
            </a:pPr>
            <a:r>
              <a:rPr kumimoji="0" lang="en-US" sz="1800" b="1" i="0" u="none" strike="noStrike" kern="1200" cap="none" spc="0" normalizeH="0" baseline="0" noProof="0">
                <a:ln>
                  <a:noFill/>
                </a:ln>
                <a:solidFill>
                  <a:prstClr val="black"/>
                </a:solidFill>
                <a:effectLst/>
                <a:uLnTx/>
                <a:uFillTx/>
                <a:latin typeface="Gotham"/>
                <a:ea typeface="+mn-ea"/>
                <a:cs typeface="+mn-cs"/>
              </a:rPr>
              <a:t>Nemours Children’s Health </a:t>
            </a:r>
          </a:p>
          <a:p>
            <a:pPr marL="347663" marR="0" lvl="1" indent="0" algn="l" defTabSz="914400" rtl="0" eaLnBrk="1" fontAlgn="auto" latinLnBrk="0" hangingPunct="1">
              <a:lnSpc>
                <a:spcPts val="2000"/>
              </a:lnSpc>
              <a:spcBef>
                <a:spcPts val="0"/>
              </a:spcBef>
              <a:spcAft>
                <a:spcPts val="0"/>
              </a:spcAft>
              <a:buClr>
                <a:srgbClr val="F05A66"/>
              </a:buClr>
              <a:buSzPct val="80000"/>
              <a:buFont typeface="Monotype Sorts" panose="01010601010101010101" pitchFamily="2" charset="2"/>
              <a:buNone/>
              <a:tabLst/>
              <a:defRPr/>
            </a:pPr>
            <a:r>
              <a:rPr kumimoji="0" lang="en-US" sz="1800" b="0" i="0" u="none" strike="noStrike" kern="1200" cap="none" spc="0" normalizeH="0" baseline="0" noProof="0">
                <a:ln>
                  <a:noFill/>
                </a:ln>
                <a:solidFill>
                  <a:prstClr val="black"/>
                </a:solidFill>
                <a:effectLst/>
                <a:uLnTx/>
                <a:uFillTx/>
                <a:latin typeface="Gotham"/>
                <a:ea typeface="+mn-ea"/>
                <a:cs typeface="+mn-cs"/>
              </a:rPr>
              <a:t>For expertise, product development, materials and support </a:t>
            </a:r>
          </a:p>
        </p:txBody>
      </p:sp>
      <p:sp>
        <p:nvSpPr>
          <p:cNvPr id="30" name="Title Placeholder 1">
            <a:extLst>
              <a:ext uri="{FF2B5EF4-FFF2-40B4-BE49-F238E27FC236}">
                <a16:creationId xmlns:a16="http://schemas.microsoft.com/office/drawing/2014/main" id="{092D377E-3E62-4BAC-BD1D-E3E9D07D242D}"/>
              </a:ext>
            </a:extLst>
          </p:cNvPr>
          <p:cNvSpPr txBox="1">
            <a:spLocks/>
          </p:cNvSpPr>
          <p:nvPr userDrawn="1"/>
        </p:nvSpPr>
        <p:spPr>
          <a:xfrm>
            <a:off x="6328229" y="1691818"/>
            <a:ext cx="5863772" cy="388008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pPr marL="347663" marR="0" lvl="0" indent="-347663" algn="l" defTabSz="914400" rtl="0" eaLnBrk="1" fontAlgn="auto" latinLnBrk="0" hangingPunct="1">
              <a:lnSpc>
                <a:spcPts val="2300"/>
              </a:lnSpc>
              <a:spcBef>
                <a:spcPts val="1000"/>
              </a:spcBef>
              <a:spcAft>
                <a:spcPts val="0"/>
              </a:spcAft>
              <a:buClr>
                <a:srgbClr val="6660A6"/>
              </a:buClr>
              <a:buSzPct val="80000"/>
              <a:buFont typeface="Monotype Sorts" panose="01010601010101010101" pitchFamily="2" charset="2"/>
              <a:buChar char="n"/>
              <a:tabLst>
                <a:tab pos="347663" algn="l"/>
              </a:tabLst>
              <a:defRPr/>
            </a:pPr>
            <a:r>
              <a:rPr kumimoji="0" lang="en-US" sz="1800" b="1" i="0" u="none" strike="noStrike" kern="1200" cap="none" spc="0" normalizeH="0" baseline="0" noProof="0">
                <a:ln>
                  <a:noFill/>
                </a:ln>
                <a:solidFill>
                  <a:prstClr val="black"/>
                </a:solidFill>
                <a:effectLst/>
                <a:uLnTx/>
                <a:uFillTx/>
                <a:latin typeface="Gotham"/>
                <a:ea typeface="+mn-ea"/>
                <a:cs typeface="+mn-cs"/>
              </a:rPr>
              <a:t>Dr. Diane Craft: Preschool Physical Activity Consultant </a:t>
            </a:r>
          </a:p>
          <a:p>
            <a:pPr marL="347663" marR="0" lvl="1" indent="0" algn="l" defTabSz="914400" rtl="0" eaLnBrk="1" fontAlgn="auto" latinLnBrk="0" hangingPunct="1">
              <a:lnSpc>
                <a:spcPts val="2000"/>
              </a:lnSpc>
              <a:spcBef>
                <a:spcPts val="0"/>
              </a:spcBef>
              <a:spcAft>
                <a:spcPts val="3000"/>
              </a:spcAft>
              <a:buClr>
                <a:srgbClr val="F05A66"/>
              </a:buClr>
              <a:buSzPct val="80000"/>
              <a:buFont typeface="Monotype Sorts" panose="01010601010101010101" pitchFamily="2" charset="2"/>
              <a:buNone/>
              <a:tabLst/>
              <a:defRPr/>
            </a:pPr>
            <a:r>
              <a:rPr kumimoji="0" lang="en-US" sz="1800" b="0" i="0" u="none" strike="noStrike" kern="1200" cap="none" spc="0" normalizeH="0" baseline="0" noProof="0">
                <a:ln>
                  <a:noFill/>
                </a:ln>
                <a:solidFill>
                  <a:prstClr val="black"/>
                </a:solidFill>
                <a:effectLst/>
                <a:uLnTx/>
                <a:uFillTx/>
                <a:latin typeface="Gotham"/>
                <a:ea typeface="+mn-ea"/>
                <a:cs typeface="+mn-cs"/>
              </a:rPr>
              <a:t>For expertise and contributions to product development </a:t>
            </a:r>
          </a:p>
          <a:p>
            <a:pPr marL="347663" marR="0" lvl="0" indent="-347663" algn="l" defTabSz="914400" rtl="0" eaLnBrk="1" fontAlgn="auto" latinLnBrk="0" hangingPunct="1">
              <a:lnSpc>
                <a:spcPts val="2300"/>
              </a:lnSpc>
              <a:spcBef>
                <a:spcPts val="1000"/>
              </a:spcBef>
              <a:spcAft>
                <a:spcPts val="0"/>
              </a:spcAft>
              <a:buClr>
                <a:srgbClr val="6660A6"/>
              </a:buClr>
              <a:buSzPct val="80000"/>
              <a:buFont typeface="Monotype Sorts" panose="01010601010101010101" pitchFamily="2" charset="2"/>
              <a:buChar char="n"/>
              <a:tabLst>
                <a:tab pos="347663" algn="l"/>
              </a:tabLst>
              <a:defRPr/>
            </a:pPr>
            <a:r>
              <a:rPr kumimoji="0" lang="en-US" sz="1800" b="1" i="0" u="none" strike="noStrike" kern="1200" cap="none" spc="0" normalizeH="0" baseline="0" noProof="0">
                <a:ln>
                  <a:noFill/>
                </a:ln>
                <a:solidFill>
                  <a:prstClr val="black"/>
                </a:solidFill>
                <a:effectLst/>
                <a:uLnTx/>
                <a:uFillTx/>
                <a:latin typeface="Gotham"/>
                <a:ea typeface="+mn-ea"/>
                <a:cs typeface="+mn-cs"/>
              </a:rPr>
              <a:t>Katherine </a:t>
            </a:r>
            <a:r>
              <a:rPr kumimoji="0" lang="en-US" sz="1800" b="1" i="0" u="none" strike="noStrike" kern="1200" cap="none" spc="0" normalizeH="0" baseline="0" noProof="0" err="1">
                <a:ln>
                  <a:noFill/>
                </a:ln>
                <a:solidFill>
                  <a:prstClr val="black"/>
                </a:solidFill>
                <a:effectLst/>
                <a:uLnTx/>
                <a:uFillTx/>
                <a:latin typeface="Gotham"/>
                <a:ea typeface="+mn-ea"/>
                <a:cs typeface="+mn-cs"/>
              </a:rPr>
              <a:t>Falen</a:t>
            </a:r>
            <a:r>
              <a:rPr kumimoji="0" lang="en-US" sz="1800" b="1" i="0" u="none" strike="noStrike" kern="1200" cap="none" spc="0" normalizeH="0" baseline="0" noProof="0">
                <a:ln>
                  <a:noFill/>
                </a:ln>
                <a:solidFill>
                  <a:prstClr val="black"/>
                </a:solidFill>
                <a:effectLst/>
                <a:uLnTx/>
                <a:uFillTx/>
                <a:latin typeface="Gotham"/>
                <a:ea typeface="+mn-ea"/>
                <a:cs typeface="+mn-cs"/>
              </a:rPr>
              <a:t>, MEd: Infant/Toddler Consultant </a:t>
            </a:r>
          </a:p>
          <a:p>
            <a:pPr marL="347663" marR="0" lvl="1" indent="0" algn="l" defTabSz="914400" rtl="0" eaLnBrk="1" fontAlgn="auto" latinLnBrk="0" hangingPunct="1">
              <a:lnSpc>
                <a:spcPts val="2000"/>
              </a:lnSpc>
              <a:spcBef>
                <a:spcPts val="0"/>
              </a:spcBef>
              <a:spcAft>
                <a:spcPts val="0"/>
              </a:spcAft>
              <a:buClr>
                <a:srgbClr val="F05A66"/>
              </a:buClr>
              <a:buSzPct val="80000"/>
              <a:buFont typeface="Monotype Sorts" panose="01010601010101010101" pitchFamily="2" charset="2"/>
              <a:buNone/>
              <a:tabLst>
                <a:tab pos="682625" algn="l"/>
              </a:tabLst>
              <a:defRPr/>
            </a:pPr>
            <a:r>
              <a:rPr kumimoji="0" lang="en-US" sz="1800" b="0" i="0" u="none" strike="noStrike" kern="1200" cap="none" spc="0" normalizeH="0" baseline="0" noProof="0">
                <a:ln>
                  <a:noFill/>
                </a:ln>
                <a:solidFill>
                  <a:prstClr val="black"/>
                </a:solidFill>
                <a:effectLst/>
                <a:uLnTx/>
                <a:uFillTx/>
                <a:latin typeface="Gotham"/>
                <a:ea typeface="+mn-ea"/>
                <a:cs typeface="+mn-cs"/>
              </a:rPr>
              <a:t>For expertise and contributions to product development</a:t>
            </a:r>
          </a:p>
        </p:txBody>
      </p:sp>
      <p:sp>
        <p:nvSpPr>
          <p:cNvPr id="23" name="Rectangle 22">
            <a:extLst>
              <a:ext uri="{FF2B5EF4-FFF2-40B4-BE49-F238E27FC236}">
                <a16:creationId xmlns:a16="http://schemas.microsoft.com/office/drawing/2014/main" id="{C7CA378A-2223-4512-A8A1-51B106114E80}"/>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75914490"/>
      </p:ext>
    </p:extLst>
  </p:cSld>
  <p:clrMapOvr>
    <a:masterClrMapping/>
  </p:clrMapOvr>
  <p:extLst>
    <p:ext uri="{DCECCB84-F9BA-43D5-87BE-67443E8EF086}">
      <p15:sldGuideLst xmlns:p15="http://schemas.microsoft.com/office/powerpoint/2012/main">
        <p15:guide id="1" orient="horz" pos="1152">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AD83B322-2C80-4B62-9507-4E78A9F4E6B3}"/>
              </a:ext>
            </a:extLst>
          </p:cNvPr>
          <p:cNvGrpSpPr/>
          <p:nvPr userDrawn="1"/>
        </p:nvGrpSpPr>
        <p:grpSpPr>
          <a:xfrm>
            <a:off x="-3859" y="3163894"/>
            <a:ext cx="12192000" cy="3755105"/>
            <a:chOff x="-2894" y="3163893"/>
            <a:chExt cx="9144000" cy="3755105"/>
          </a:xfrm>
        </p:grpSpPr>
        <p:sp>
          <p:nvSpPr>
            <p:cNvPr id="23" name="Rectangle 22">
              <a:extLst>
                <a:ext uri="{FF2B5EF4-FFF2-40B4-BE49-F238E27FC236}">
                  <a16:creationId xmlns:a16="http://schemas.microsoft.com/office/drawing/2014/main" id="{C7CA378A-2223-4512-A8A1-51B106114E80}"/>
                </a:ext>
              </a:extLst>
            </p:cNvPr>
            <p:cNvSpPr/>
            <p:nvPr userDrawn="1"/>
          </p:nvSpPr>
          <p:spPr>
            <a:xfrm>
              <a:off x="-2894" y="6625755"/>
              <a:ext cx="9144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descr="A child jumping in the air&#10;&#10;Description automatically generated with medium confidence">
              <a:extLst>
                <a:ext uri="{FF2B5EF4-FFF2-40B4-BE49-F238E27FC236}">
                  <a16:creationId xmlns:a16="http://schemas.microsoft.com/office/drawing/2014/main" id="{01DB8D1F-5DBC-4AB8-BA28-041C4F3884D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675" t="-2533" r="6275" b="9656"/>
            <a:stretch/>
          </p:blipFill>
          <p:spPr>
            <a:xfrm>
              <a:off x="34291" y="3163893"/>
              <a:ext cx="1973043" cy="3671646"/>
            </a:xfrm>
            <a:prstGeom prst="rect">
              <a:avLst/>
            </a:prstGeom>
            <a:ln>
              <a:noFill/>
            </a:ln>
            <a:effectLst>
              <a:outerShdw blurRad="292100" dist="139700" dir="2700000" algn="tl" rotWithShape="0">
                <a:srgbClr val="333333">
                  <a:alpha val="65000"/>
                </a:srgbClr>
              </a:outerShdw>
            </a:effectLst>
          </p:spPr>
        </p:pic>
        <p:pic>
          <p:nvPicPr>
            <p:cNvPr id="12" name="Picture 11" descr="A picture containing dark&#10;&#10;Description automatically generated">
              <a:extLst>
                <a:ext uri="{FF2B5EF4-FFF2-40B4-BE49-F238E27FC236}">
                  <a16:creationId xmlns:a16="http://schemas.microsoft.com/office/drawing/2014/main" id="{207187CC-0100-4A21-866A-60EF6C4DA2A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9469" r="10918" b="9127"/>
            <a:stretch/>
          </p:blipFill>
          <p:spPr>
            <a:xfrm>
              <a:off x="6606800" y="5043258"/>
              <a:ext cx="1762504" cy="1712686"/>
            </a:xfrm>
            <a:prstGeom prst="rect">
              <a:avLst/>
            </a:prstGeom>
            <a:ln>
              <a:noFill/>
            </a:ln>
            <a:effectLst>
              <a:outerShdw blurRad="292100" dist="139700" dir="2700000" algn="tl" rotWithShape="0">
                <a:srgbClr val="333333">
                  <a:alpha val="65000"/>
                </a:srgbClr>
              </a:outerShdw>
            </a:effectLst>
          </p:spPr>
        </p:pic>
        <p:pic>
          <p:nvPicPr>
            <p:cNvPr id="18" name="Picture 17" descr="A baby in a blue dress&#10;&#10;Description automatically generated with medium confidence">
              <a:extLst>
                <a:ext uri="{FF2B5EF4-FFF2-40B4-BE49-F238E27FC236}">
                  <a16:creationId xmlns:a16="http://schemas.microsoft.com/office/drawing/2014/main" id="{99773008-B456-4A87-A4A8-DD015A1987C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7523" t="9308" r="28926"/>
            <a:stretch/>
          </p:blipFill>
          <p:spPr>
            <a:xfrm>
              <a:off x="1717831" y="3364280"/>
              <a:ext cx="1375306" cy="3493720"/>
            </a:xfrm>
            <a:prstGeom prst="rect">
              <a:avLst/>
            </a:prstGeom>
            <a:ln>
              <a:noFill/>
            </a:ln>
            <a:effectLst>
              <a:outerShdw blurRad="292100" dist="139700" dir="2700000" algn="tl" rotWithShape="0">
                <a:srgbClr val="333333">
                  <a:alpha val="65000"/>
                </a:srgbClr>
              </a:outerShdw>
            </a:effectLst>
          </p:spPr>
        </p:pic>
        <p:pic>
          <p:nvPicPr>
            <p:cNvPr id="20" name="Picture 19" descr="A group of children posing for a photo&#10;&#10;Description automatically generated with low confidence">
              <a:extLst>
                <a:ext uri="{FF2B5EF4-FFF2-40B4-BE49-F238E27FC236}">
                  <a16:creationId xmlns:a16="http://schemas.microsoft.com/office/drawing/2014/main" id="{6926BB06-8909-4281-A22A-A1183DD4F41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6062" t="9502" r="19685" b="9224"/>
            <a:stretch/>
          </p:blipFill>
          <p:spPr>
            <a:xfrm>
              <a:off x="2522687" y="3235521"/>
              <a:ext cx="4269188" cy="3600018"/>
            </a:xfrm>
            <a:prstGeom prst="rect">
              <a:avLst/>
            </a:prstGeom>
            <a:ln>
              <a:noFill/>
            </a:ln>
            <a:effectLst>
              <a:outerShdw blurRad="292100" dist="139700" dir="2700000" algn="tl" rotWithShape="0">
                <a:srgbClr val="333333">
                  <a:alpha val="65000"/>
                </a:srgbClr>
              </a:outerShdw>
            </a:effectLst>
          </p:spPr>
        </p:pic>
      </p:grpSp>
      <p:sp>
        <p:nvSpPr>
          <p:cNvPr id="24" name="Title Placeholder 1">
            <a:extLst>
              <a:ext uri="{FF2B5EF4-FFF2-40B4-BE49-F238E27FC236}">
                <a16:creationId xmlns:a16="http://schemas.microsoft.com/office/drawing/2014/main" id="{08BABDC3-BC90-43ED-ACF1-9632B3001D25}"/>
              </a:ext>
            </a:extLst>
          </p:cNvPr>
          <p:cNvSpPr txBox="1">
            <a:spLocks/>
          </p:cNvSpPr>
          <p:nvPr userDrawn="1"/>
        </p:nvSpPr>
        <p:spPr>
          <a:xfrm>
            <a:off x="1161144" y="1705414"/>
            <a:ext cx="9997928" cy="1386484"/>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r>
              <a:rPr lang="en-US" sz="4000">
                <a:solidFill>
                  <a:srgbClr val="00426A"/>
                </a:solidFill>
              </a:rPr>
              <a:t>Best practices for physical activity in ECE settings:</a:t>
            </a:r>
          </a:p>
        </p:txBody>
      </p:sp>
      <p:sp>
        <p:nvSpPr>
          <p:cNvPr id="25" name="Title Placeholder 1">
            <a:extLst>
              <a:ext uri="{FF2B5EF4-FFF2-40B4-BE49-F238E27FC236}">
                <a16:creationId xmlns:a16="http://schemas.microsoft.com/office/drawing/2014/main" id="{7A30B4DC-1B0E-4FB3-8876-52F3337EC600}"/>
              </a:ext>
            </a:extLst>
          </p:cNvPr>
          <p:cNvSpPr txBox="1">
            <a:spLocks/>
          </p:cNvSpPr>
          <p:nvPr userDrawn="1"/>
        </p:nvSpPr>
        <p:spPr>
          <a:xfrm>
            <a:off x="1219204" y="1138901"/>
            <a:ext cx="3309257" cy="56651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r>
              <a:rPr lang="en-US" sz="2800">
                <a:solidFill>
                  <a:srgbClr val="00426A"/>
                </a:solidFill>
                <a:latin typeface="Gotham Thin" pitchFamily="50" charset="0"/>
              </a:rPr>
              <a:t>Session 2:</a:t>
            </a:r>
          </a:p>
        </p:txBody>
      </p:sp>
      <p:sp>
        <p:nvSpPr>
          <p:cNvPr id="13" name="Title Placeholder 1">
            <a:extLst>
              <a:ext uri="{FF2B5EF4-FFF2-40B4-BE49-F238E27FC236}">
                <a16:creationId xmlns:a16="http://schemas.microsoft.com/office/drawing/2014/main" id="{1EC34982-02B1-4401-B3D8-6577358B9A5C}"/>
              </a:ext>
            </a:extLst>
          </p:cNvPr>
          <p:cNvSpPr txBox="1">
            <a:spLocks/>
          </p:cNvSpPr>
          <p:nvPr userDrawn="1"/>
        </p:nvSpPr>
        <p:spPr>
          <a:xfrm>
            <a:off x="9055834" y="3346317"/>
            <a:ext cx="2630725" cy="158780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a:lstStyle>
          <a:p>
            <a:r>
              <a:rPr lang="en-US" sz="3600" b="1">
                <a:solidFill>
                  <a:srgbClr val="00426A"/>
                </a:solidFill>
                <a:latin typeface="Gotham Thin" pitchFamily="50" charset="0"/>
              </a:rPr>
              <a:t>Time and space</a:t>
            </a:r>
          </a:p>
        </p:txBody>
      </p:sp>
    </p:spTree>
    <p:extLst>
      <p:ext uri="{BB962C8B-B14F-4D97-AF65-F5344CB8AC3E}">
        <p14:creationId xmlns:p14="http://schemas.microsoft.com/office/powerpoint/2010/main" val="1735609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2pPr marL="739775" indent="-282575">
              <a:buFont typeface="Symbol" panose="05050102010706020507" pitchFamily="18" charset="2"/>
              <a:buChar char="¾"/>
              <a:defRPr/>
            </a:lvl2pPr>
            <a:lvl4pPr marL="1435100" indent="-228600">
              <a:defRPr/>
            </a:lvl4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2pPr marL="739775" indent="-282575">
              <a:buFont typeface="Symbol" panose="05050102010706020507" pitchFamily="18" charset="2"/>
              <a:buChar char="¾"/>
              <a:defRPr/>
            </a:lvl2pPr>
            <a:lvl4pPr marL="1371600" indent="-228600">
              <a:defRPr/>
            </a:lvl4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86F39A7-01C2-485B-BAF2-9B85B75ED9BB}"/>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2642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97BDDF6F-1E3F-4302-B077-41D13854A4EC}"/>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77962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Rectangle 5">
            <a:extLst>
              <a:ext uri="{FF2B5EF4-FFF2-40B4-BE49-F238E27FC236}">
                <a16:creationId xmlns:a16="http://schemas.microsoft.com/office/drawing/2014/main" id="{94DAB12B-BB8D-435E-BDF8-80FFFC1C4987}"/>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9103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A9D758-9089-44D9-9DAF-EB535BAA4BBE}"/>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89029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79F21B4E-04F8-4F16-8C19-F1E3F73D3052}"/>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3948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47DBC82B-234D-436A-8D43-4256189FF1B1}"/>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89655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26528AB9-CDF9-40EC-B2E1-AEC82534E48B}"/>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67633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C2133B9-D59C-4BDF-ADDC-8BB66BE86725}"/>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92523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descr="A black background with blue and pink text&#10;&#10;Description automatically generated">
            <a:extLst>
              <a:ext uri="{FF2B5EF4-FFF2-40B4-BE49-F238E27FC236}">
                <a16:creationId xmlns:a16="http://schemas.microsoft.com/office/drawing/2014/main" id="{23EB350D-6ECF-428C-D3B4-CED9D8ECA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248" y="350442"/>
            <a:ext cx="4099934"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a:solidFill>
                  <a:srgbClr val="FFFFFF"/>
                </a:solidFill>
                <a:latin typeface="Verdana" panose="020B0604030504040204" pitchFamily="34" charset="0"/>
                <a:ea typeface="Verdana" panose="020B0604030504040204" pitchFamily="34" charset="0"/>
              </a:rPr>
              <a:t>	</a:t>
            </a:r>
          </a:p>
          <a:p>
            <a:endParaRPr lang="en-US" sz="3200" b="1">
              <a:solidFill>
                <a:srgbClr val="FFFFFF"/>
              </a:solidFill>
              <a:latin typeface="Verdana" panose="020B0604030504040204" pitchFamily="34" charset="0"/>
              <a:ea typeface="Verdana" panose="020B0604030504040204" pitchFamily="34" charset="0"/>
            </a:endParaRPr>
          </a:p>
          <a:p>
            <a:endParaRPr lang="en-US" sz="3200" b="1">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377072856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317135466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49482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139054371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4935646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a:p>
          <a:p>
            <a:endParaRPr lang="en-US"/>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74671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80815910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139645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527735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defRPr>
            </a:lvl1pPr>
          </a:lstStyle>
          <a:p>
            <a:fld id="{560D41D7-01D7-4FF5-B006-A7B37CAF3E0C}" type="slidenum">
              <a:rPr lang="en-US" smtClean="0"/>
              <a:pPr/>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p>
            <a:endParaRPr lang="en-US"/>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289801650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274769710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106008880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Image</a:t>
            </a:r>
          </a:p>
          <a:p>
            <a:pPr lvl="4"/>
            <a:endParaRPr lang="en-US"/>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277269635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146351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609078"/>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176968753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Verdana" panose="020B0604030504040204" pitchFamily="34" charset="0"/>
              </a:defRPr>
            </a:lvl1pPr>
            <a:lvl3pPr marL="914400" indent="0">
              <a:buNone/>
              <a:defRPr/>
            </a:lvl3pPr>
          </a:lstStyle>
          <a:p>
            <a:pPr lvl="0"/>
            <a:r>
              <a:rPr lang="en-US"/>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2079666715"/>
      </p:ext>
    </p:extLst>
  </p:cSld>
  <p:clrMapOvr>
    <a:overrideClrMapping bg1="dk1" tx1="lt1" bg2="dk2" tx2="lt2" accent1="accent1" accent2="accent2" accent3="accent3" accent4="accent4" accent5="accent5" accent6="accent6" hlink="hlink" folHlink="folHlink"/>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0484199"/>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E21D9-295F-A182-8EEC-7487DD6005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BB1BA6-D937-62F8-99EF-04D0DCB96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524618-FD56-AD81-CF16-CAB4E5475B58}"/>
              </a:ext>
            </a:extLst>
          </p:cNvPr>
          <p:cNvSpPr>
            <a:spLocks noGrp="1"/>
          </p:cNvSpPr>
          <p:nvPr>
            <p:ph type="dt" sz="half" idx="10"/>
          </p:nvPr>
        </p:nvSpPr>
        <p:spPr/>
        <p:txBody>
          <a:bodyPr/>
          <a:lstStyle/>
          <a:p>
            <a:fld id="{C58816EA-F181-46E9-B9AF-FE00C9FB6EAA}" type="datetimeFigureOut">
              <a:rPr lang="en-US" smtClean="0"/>
              <a:t>7/23/2026</a:t>
            </a:fld>
            <a:endParaRPr lang="en-US"/>
          </a:p>
        </p:txBody>
      </p:sp>
      <p:sp>
        <p:nvSpPr>
          <p:cNvPr id="5" name="Footer Placeholder 4">
            <a:extLst>
              <a:ext uri="{FF2B5EF4-FFF2-40B4-BE49-F238E27FC236}">
                <a16:creationId xmlns:a16="http://schemas.microsoft.com/office/drawing/2014/main" id="{37B56CF4-FFAD-39B5-8096-DD839A014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E0577D-354B-9785-5257-B3183E0EEBE6}"/>
              </a:ext>
            </a:extLst>
          </p:cNvPr>
          <p:cNvSpPr>
            <a:spLocks noGrp="1"/>
          </p:cNvSpPr>
          <p:nvPr>
            <p:ph type="sldNum" sz="quarter" idx="12"/>
          </p:nvPr>
        </p:nvSpPr>
        <p:spPr/>
        <p:txBody>
          <a:bodyPr/>
          <a:lstStyle/>
          <a:p>
            <a:fld id="{560D41D7-01D7-4FF5-B006-A7B37CAF3E0C}" type="slidenum">
              <a:rPr lang="en-US" smtClean="0"/>
              <a:t>‹#›</a:t>
            </a:fld>
            <a:endParaRPr lang="en-US"/>
          </a:p>
        </p:txBody>
      </p:sp>
    </p:spTree>
    <p:extLst>
      <p:ext uri="{BB962C8B-B14F-4D97-AF65-F5344CB8AC3E}">
        <p14:creationId xmlns:p14="http://schemas.microsoft.com/office/powerpoint/2010/main" val="93894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65773"/>
            <a:ext cx="10515600" cy="668859"/>
          </a:xfrm>
        </p:spPr>
        <p:txBody>
          <a:bodyPr anchor="t" anchorCtr="0">
            <a:noAutofit/>
          </a:bodyPr>
          <a:lstStyle>
            <a:lvl1pPr algn="l">
              <a:defRPr sz="3300"/>
            </a:lvl1pPr>
          </a:lstStyle>
          <a:p>
            <a:r>
              <a:rPr lang="en-US"/>
              <a:t>Click to edit Master title style</a:t>
            </a:r>
          </a:p>
        </p:txBody>
      </p:sp>
      <p:sp>
        <p:nvSpPr>
          <p:cNvPr id="3" name="Subtitle 2"/>
          <p:cNvSpPr>
            <a:spLocks noGrp="1"/>
          </p:cNvSpPr>
          <p:nvPr>
            <p:ph type="subTitle" idx="1" hasCustomPrompt="1"/>
          </p:nvPr>
        </p:nvSpPr>
        <p:spPr>
          <a:xfrm>
            <a:off x="838202" y="2618551"/>
            <a:ext cx="10515599" cy="3373455"/>
          </a:xfrm>
        </p:spPr>
        <p:txBody>
          <a:bodyPr>
            <a:noAutofit/>
          </a:bodyPr>
          <a:lstStyle>
            <a:lvl1pPr marL="0" indent="0" algn="l">
              <a:buNone/>
              <a:defRPr sz="135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text</a:t>
            </a:r>
          </a:p>
        </p:txBody>
      </p:sp>
    </p:spTree>
    <p:extLst>
      <p:ext uri="{BB962C8B-B14F-4D97-AF65-F5344CB8AC3E}">
        <p14:creationId xmlns:p14="http://schemas.microsoft.com/office/powerpoint/2010/main" val="346676090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9266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596571"/>
            <a:ext cx="10515600" cy="45803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F6B17B3-ACAC-4594-A55A-B7AB5B1B19AD}"/>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87909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000" kern="1200">
          <a:solidFill>
            <a:srgbClr val="FAAD14"/>
          </a:solidFill>
          <a:latin typeface="+mj-lt"/>
          <a:ea typeface="+mj-ea"/>
          <a:cs typeface="+mj-cs"/>
        </a:defRPr>
      </a:lvl1pPr>
    </p:titleStyle>
    <p:body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Monotype Sorts" panose="01010601010101010101" pitchFamily="2" charset="2"/>
        <a:buChar char=""/>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390150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74" r:id="rId20"/>
  </p:sldLayoutIdLst>
  <p:transition/>
  <p:txStyles>
    <p:titleStyle>
      <a:lvl1pPr algn="l" defTabSz="914400" rtl="0" eaLnBrk="1" latinLnBrk="0" hangingPunct="1">
        <a:lnSpc>
          <a:spcPct val="10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jpeg"/><Relationship Id="rId7" Type="http://schemas.openxmlformats.org/officeDocument/2006/relationships/image" Target="../media/image26.svg"/><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3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https://www.youtube.com/embed/NeWX6HOBzyI?feature=oembed" TargetMode="External"/><Relationship Id="rId1" Type="http://schemas.openxmlformats.org/officeDocument/2006/relationships/video" Target="https://www.youtube.com/embed/3_1Dbg2555A?feature=oembed" TargetMode="Externa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2F73B-B3AD-24C3-14FF-F917D5A1E39E}"/>
              </a:ext>
            </a:extLst>
          </p:cNvPr>
          <p:cNvSpPr>
            <a:spLocks noGrp="1"/>
          </p:cNvSpPr>
          <p:nvPr>
            <p:ph type="body" sz="quarter" idx="14"/>
          </p:nvPr>
        </p:nvSpPr>
        <p:spPr>
          <a:xfrm>
            <a:off x="841248" y="2844836"/>
            <a:ext cx="10570464" cy="1645237"/>
          </a:xfrm>
        </p:spPr>
        <p:txBody>
          <a:bodyPr>
            <a:normAutofit/>
          </a:bodyPr>
          <a:lstStyle/>
          <a:p>
            <a:pPr>
              <a:spcAft>
                <a:spcPts val="600"/>
              </a:spcAft>
            </a:pPr>
            <a:r>
              <a:rPr lang="en-US" dirty="0"/>
              <a:t>Active Play with Mixed Age Groups</a:t>
            </a:r>
          </a:p>
        </p:txBody>
      </p:sp>
      <p:sp>
        <p:nvSpPr>
          <p:cNvPr id="3" name="Subtitle 2">
            <a:extLst>
              <a:ext uri="{FF2B5EF4-FFF2-40B4-BE49-F238E27FC236}">
                <a16:creationId xmlns:a16="http://schemas.microsoft.com/office/drawing/2014/main" id="{53B66535-8DAD-D743-AB2E-273C7F9B6688}"/>
              </a:ext>
            </a:extLst>
          </p:cNvPr>
          <p:cNvSpPr>
            <a:spLocks noGrp="1"/>
          </p:cNvSpPr>
          <p:nvPr>
            <p:ph type="body" sz="quarter" idx="15"/>
          </p:nvPr>
        </p:nvSpPr>
        <p:spPr>
          <a:xfrm>
            <a:off x="841248" y="4754881"/>
            <a:ext cx="10570464" cy="1569660"/>
          </a:xfrm>
        </p:spPr>
        <p:txBody>
          <a:bodyPr>
            <a:normAutofit/>
          </a:bodyPr>
          <a:lstStyle/>
          <a:p>
            <a:pPr>
              <a:spcAft>
                <a:spcPts val="600"/>
              </a:spcAft>
            </a:pPr>
            <a:endParaRPr lang="en-US"/>
          </a:p>
        </p:txBody>
      </p:sp>
      <p:sp>
        <p:nvSpPr>
          <p:cNvPr id="4" name="Text Placeholder 4">
            <a:extLst>
              <a:ext uri="{FF2B5EF4-FFF2-40B4-BE49-F238E27FC236}">
                <a16:creationId xmlns:a16="http://schemas.microsoft.com/office/drawing/2014/main" id="{89499B8E-5766-7B3E-3D13-060C6FE47297}"/>
              </a:ext>
            </a:extLst>
          </p:cNvPr>
          <p:cNvSpPr txBox="1">
            <a:spLocks/>
          </p:cNvSpPr>
          <p:nvPr/>
        </p:nvSpPr>
        <p:spPr>
          <a:xfrm>
            <a:off x="841248" y="2753396"/>
            <a:ext cx="10951464" cy="1645237"/>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Clr>
                <a:schemeClr val="tx1"/>
              </a:buClr>
              <a:buFontTx/>
              <a:buNone/>
              <a:defRPr sz="3600" b="1" i="0" kern="1200">
                <a:solidFill>
                  <a:srgbClr val="FFFFFF"/>
                </a:solidFill>
                <a:latin typeface="Verdana" panose="020B0604030504040204" pitchFamily="34" charset="0"/>
                <a:ea typeface="Verdana" panose="020B0604030504040204" pitchFamily="34" charset="0"/>
                <a:cs typeface="Calibri" panose="020F0502020204030204" pitchFamily="34" charset="0"/>
              </a:defRPr>
            </a:lvl1pPr>
            <a:lvl2pPr marL="457200" indent="0" algn="l" defTabSz="914400" rtl="0" eaLnBrk="1" latinLnBrk="0" hangingPunct="1">
              <a:lnSpc>
                <a:spcPct val="100000"/>
              </a:lnSpc>
              <a:spcBef>
                <a:spcPts val="0"/>
              </a:spcBef>
              <a:buClr>
                <a:schemeClr val="tx1"/>
              </a:buClr>
              <a:buFontTx/>
              <a:buNone/>
              <a:defRPr sz="3600" b="1"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l" defTabSz="914400" rtl="0" eaLnBrk="1" latinLnBrk="0" hangingPunct="1">
              <a:lnSpc>
                <a:spcPct val="100000"/>
              </a:lnSpc>
              <a:spcBef>
                <a:spcPts val="0"/>
              </a:spcBef>
              <a:buClr>
                <a:schemeClr val="tx1"/>
              </a:buClr>
              <a:buFontTx/>
              <a:buNone/>
              <a:defRPr sz="1600" b="0" i="0" kern="1200">
                <a:solidFill>
                  <a:srgbClr val="FFFFFF"/>
                </a:solidFill>
                <a:latin typeface="Verdana" panose="020B0604030504040204" pitchFamily="34" charset="0"/>
                <a:ea typeface="Verdana" panose="020B0604030504040204" pitchFamily="34" charset="0"/>
                <a:cs typeface="Arial" panose="020B0604020202020204" pitchFamily="34" charset="0"/>
              </a:defRPr>
            </a:lvl3pPr>
            <a:lvl4pPr marL="1371600" indent="0" algn="l" defTabSz="914400" rtl="0" eaLnBrk="1" latinLnBrk="0" hangingPunct="1">
              <a:lnSpc>
                <a:spcPct val="100000"/>
              </a:lnSpc>
              <a:spcBef>
                <a:spcPts val="0"/>
              </a:spcBef>
              <a:buClr>
                <a:schemeClr val="tx1"/>
              </a:buClr>
              <a:buFontTx/>
              <a:buNone/>
              <a:defRPr sz="1400" b="0" i="0" kern="1200">
                <a:solidFill>
                  <a:srgbClr val="FFFFFF"/>
                </a:solidFill>
                <a:latin typeface="Verdana" panose="020B0604030504040204" pitchFamily="34" charset="0"/>
                <a:ea typeface="Verdana" panose="020B0604030504040204" pitchFamily="34" charset="0"/>
                <a:cs typeface="Arial" panose="020B0604020202020204" pitchFamily="34" charset="0"/>
              </a:defRPr>
            </a:lvl4pPr>
            <a:lvl5pPr marL="1828800" indent="0" algn="l" defTabSz="914400" rtl="0" eaLnBrk="1" latinLnBrk="0" hangingPunct="1">
              <a:lnSpc>
                <a:spcPct val="100000"/>
              </a:lnSpc>
              <a:spcBef>
                <a:spcPts val="0"/>
              </a:spcBef>
              <a:buClr>
                <a:schemeClr val="tx1"/>
              </a:buClr>
              <a:buFontTx/>
              <a:buNone/>
              <a:defRPr sz="1200" b="0" i="0" kern="1200">
                <a:solidFill>
                  <a:srgbClr val="FFFFFF"/>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a:solidFill>
                <a:schemeClr val="tx2"/>
              </a:solidFill>
            </a:endParaRPr>
          </a:p>
          <a:p>
            <a:r>
              <a:rPr lang="en-US" sz="3200">
                <a:solidFill>
                  <a:schemeClr val="tx2"/>
                </a:solidFill>
              </a:rPr>
              <a:t>Active Play with Mixed Age Groups</a:t>
            </a:r>
          </a:p>
        </p:txBody>
      </p:sp>
      <p:sp>
        <p:nvSpPr>
          <p:cNvPr id="5" name="TextBox 4">
            <a:extLst>
              <a:ext uri="{FF2B5EF4-FFF2-40B4-BE49-F238E27FC236}">
                <a16:creationId xmlns:a16="http://schemas.microsoft.com/office/drawing/2014/main" id="{20B09E66-93E9-9F60-61FE-263B54C56FF5}"/>
              </a:ext>
            </a:extLst>
          </p:cNvPr>
          <p:cNvSpPr txBox="1"/>
          <p:nvPr/>
        </p:nvSpPr>
        <p:spPr>
          <a:xfrm>
            <a:off x="8700260" y="3752302"/>
            <a:ext cx="2996184" cy="646331"/>
          </a:xfrm>
          <a:prstGeom prst="rect">
            <a:avLst/>
          </a:prstGeom>
          <a:noFill/>
        </p:spPr>
        <p:txBody>
          <a:bodyPr wrap="square" rtlCol="0">
            <a:spAutoFit/>
          </a:bodyPr>
          <a:lstStyle/>
          <a:p>
            <a:r>
              <a:rPr lang="en-US" dirty="0"/>
              <a:t>Insert Trainer Agency </a:t>
            </a:r>
          </a:p>
          <a:p>
            <a:r>
              <a:rPr lang="en-US" dirty="0"/>
              <a:t>Logo  Here</a:t>
            </a:r>
          </a:p>
        </p:txBody>
      </p:sp>
    </p:spTree>
    <p:extLst>
      <p:ext uri="{BB962C8B-B14F-4D97-AF65-F5344CB8AC3E}">
        <p14:creationId xmlns:p14="http://schemas.microsoft.com/office/powerpoint/2010/main" val="23801409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3D4EF3-87E9-F532-BE6E-6E9B872BE740}"/>
              </a:ext>
            </a:extLst>
          </p:cNvPr>
          <p:cNvSpPr>
            <a:spLocks noGrp="1"/>
          </p:cNvSpPr>
          <p:nvPr>
            <p:ph type="ctrTitle"/>
          </p:nvPr>
        </p:nvSpPr>
        <p:spPr/>
        <p:txBody>
          <a:bodyPr/>
          <a:lstStyle/>
          <a:p>
            <a:r>
              <a:rPr lang="en-US" dirty="0"/>
              <a:t>Disclaimer</a:t>
            </a:r>
          </a:p>
        </p:txBody>
      </p:sp>
    </p:spTree>
    <p:extLst>
      <p:ext uri="{BB962C8B-B14F-4D97-AF65-F5344CB8AC3E}">
        <p14:creationId xmlns:p14="http://schemas.microsoft.com/office/powerpoint/2010/main" val="2255856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9D0E4-FD89-4D2C-3FA4-C5BF5EFE1DD5}"/>
              </a:ext>
            </a:extLst>
          </p:cNvPr>
          <p:cNvSpPr>
            <a:spLocks noGrp="1"/>
          </p:cNvSpPr>
          <p:nvPr>
            <p:ph type="ctrTitle"/>
          </p:nvPr>
        </p:nvSpPr>
        <p:spPr/>
        <p:txBody>
          <a:bodyPr/>
          <a:lstStyle/>
          <a:p>
            <a:r>
              <a:rPr lang="en-US">
                <a:latin typeface="Times New Roman" panose="02020603050405020304" pitchFamily="18" charset="0"/>
                <a:cs typeface="Times New Roman" panose="02020603050405020304" pitchFamily="18" charset="0"/>
              </a:rPr>
              <a:t>Learning Objectives </a:t>
            </a:r>
          </a:p>
        </p:txBody>
      </p:sp>
      <p:sp>
        <p:nvSpPr>
          <p:cNvPr id="3" name="Content Placeholder 2">
            <a:extLst>
              <a:ext uri="{FF2B5EF4-FFF2-40B4-BE49-F238E27FC236}">
                <a16:creationId xmlns:a16="http://schemas.microsoft.com/office/drawing/2014/main" id="{B7DCC2E6-97D9-1F08-6B15-D36426A6F25C}"/>
              </a:ext>
            </a:extLst>
          </p:cNvPr>
          <p:cNvSpPr>
            <a:spLocks noGrp="1"/>
          </p:cNvSpPr>
          <p:nvPr>
            <p:ph type="subTitle" idx="1"/>
          </p:nvPr>
        </p:nvSpPr>
        <p:spPr/>
        <p:txBody>
          <a:bodyPr/>
          <a:lstStyle/>
          <a:p>
            <a:r>
              <a:rPr lang="en-US" sz="3200"/>
              <a:t>Review developmentally appropriate practice and the implications for mixed age groups.</a:t>
            </a:r>
          </a:p>
          <a:p>
            <a:endParaRPr lang="en-US" sz="3200"/>
          </a:p>
          <a:p>
            <a:r>
              <a:rPr lang="en-US" sz="3200"/>
              <a:t>Adapt and select active play opportunities for mixed ages according to the needs of each age group.</a:t>
            </a:r>
          </a:p>
          <a:p>
            <a:endParaRPr lang="en-US"/>
          </a:p>
        </p:txBody>
      </p:sp>
      <p:sp>
        <p:nvSpPr>
          <p:cNvPr id="4" name="Text Placeholder 3">
            <a:extLst>
              <a:ext uri="{FF2B5EF4-FFF2-40B4-BE49-F238E27FC236}">
                <a16:creationId xmlns:a16="http://schemas.microsoft.com/office/drawing/2014/main" id="{F21F45F8-B204-6233-6A5F-EDA7DBCA70B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4577096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BEB7D-7E80-77F3-24A6-7BD06920E4CC}"/>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Opening Activity</a:t>
            </a:r>
          </a:p>
        </p:txBody>
      </p:sp>
      <p:sp>
        <p:nvSpPr>
          <p:cNvPr id="3" name="Content Placeholder 2">
            <a:extLst>
              <a:ext uri="{FF2B5EF4-FFF2-40B4-BE49-F238E27FC236}">
                <a16:creationId xmlns:a16="http://schemas.microsoft.com/office/drawing/2014/main" id="{B402D13E-929C-117A-04F7-65BF794B5FF9}"/>
              </a:ext>
            </a:extLst>
          </p:cNvPr>
          <p:cNvSpPr>
            <a:spLocks noGrp="1"/>
          </p:cNvSpPr>
          <p:nvPr>
            <p:ph idx="1"/>
          </p:nvPr>
        </p:nvSpPr>
        <p:spPr>
          <a:xfrm>
            <a:off x="838200" y="1508617"/>
            <a:ext cx="10515600" cy="4351338"/>
          </a:xfrm>
        </p:spPr>
        <p:txBody>
          <a:bodyPr>
            <a:normAutofit/>
          </a:bodyPr>
          <a:lstStyle/>
          <a:p>
            <a:pPr marL="0" indent="0">
              <a:buNone/>
            </a:pPr>
            <a:r>
              <a:rPr lang="en-US" sz="2800"/>
              <a:t>Introduce yourself and share your favorite ECE age group to work with and demonstrate a physical activity you like to do with that age group. </a:t>
            </a:r>
          </a:p>
        </p:txBody>
      </p:sp>
      <p:sp>
        <p:nvSpPr>
          <p:cNvPr id="4" name="Rectangle: Rounded Corners 3">
            <a:extLst>
              <a:ext uri="{FF2B5EF4-FFF2-40B4-BE49-F238E27FC236}">
                <a16:creationId xmlns:a16="http://schemas.microsoft.com/office/drawing/2014/main" id="{369B064C-DD8E-FDEB-795C-8285F5346D1D}"/>
              </a:ext>
            </a:extLst>
          </p:cNvPr>
          <p:cNvSpPr/>
          <p:nvPr/>
        </p:nvSpPr>
        <p:spPr>
          <a:xfrm>
            <a:off x="7185002" y="3825478"/>
            <a:ext cx="3968560" cy="1976903"/>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a:solidFill>
                  <a:srgbClr val="FFFFFF"/>
                </a:solidFill>
                <a:latin typeface="Verdana" panose="020B0604030504040204" pitchFamily="34" charset="0"/>
              </a:rPr>
              <a:t>I like to work with preschoolers </a:t>
            </a:r>
          </a:p>
          <a:p>
            <a:pPr algn="ctr"/>
            <a:r>
              <a:rPr lang="en-US" sz="2400">
                <a:solidFill>
                  <a:srgbClr val="FFFFFF"/>
                </a:solidFill>
                <a:latin typeface="Verdana" panose="020B0604030504040204" pitchFamily="34" charset="0"/>
              </a:rPr>
              <a:t>and have a dance party.</a:t>
            </a:r>
          </a:p>
        </p:txBody>
      </p:sp>
      <p:pic>
        <p:nvPicPr>
          <p:cNvPr id="8" name="Picture 7" descr="Mother and daughters dancing">
            <a:extLst>
              <a:ext uri="{FF2B5EF4-FFF2-40B4-BE49-F238E27FC236}">
                <a16:creationId xmlns:a16="http://schemas.microsoft.com/office/drawing/2014/main" id="{1D6B5D39-F96C-8CA6-D313-3BB1C88EBE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7202" y="3372480"/>
            <a:ext cx="4168798" cy="2882900"/>
          </a:xfrm>
          <a:prstGeom prst="rect">
            <a:avLst/>
          </a:prstGeom>
        </p:spPr>
      </p:pic>
    </p:spTree>
    <p:extLst>
      <p:ext uri="{BB962C8B-B14F-4D97-AF65-F5344CB8AC3E}">
        <p14:creationId xmlns:p14="http://schemas.microsoft.com/office/powerpoint/2010/main" val="317368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07617C-A56B-6886-9E2E-C0BCD05D7E29}"/>
              </a:ext>
            </a:extLst>
          </p:cNvPr>
          <p:cNvSpPr>
            <a:spLocks noGrp="1"/>
          </p:cNvSpPr>
          <p:nvPr>
            <p:ph type="title"/>
          </p:nvPr>
        </p:nvSpPr>
        <p:spPr/>
        <p:txBody>
          <a:bodyPr/>
          <a:lstStyle/>
          <a:p>
            <a:r>
              <a:rPr lang="en-US"/>
              <a:t>Objective 1: Review developmentally appropriate practice and the implications for mixed age groups.</a:t>
            </a:r>
            <a:br>
              <a:rPr lang="en-US"/>
            </a:br>
            <a:endParaRPr lang="en-US"/>
          </a:p>
        </p:txBody>
      </p:sp>
    </p:spTree>
    <p:extLst>
      <p:ext uri="{BB962C8B-B14F-4D97-AF65-F5344CB8AC3E}">
        <p14:creationId xmlns:p14="http://schemas.microsoft.com/office/powerpoint/2010/main" val="10553007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C3433-516C-E4A0-A35C-5A7188DBDB03}"/>
              </a:ext>
            </a:extLst>
          </p:cNvPr>
          <p:cNvSpPr>
            <a:spLocks noGrp="1"/>
          </p:cNvSpPr>
          <p:nvPr>
            <p:ph type="subTitle" idx="1"/>
          </p:nvPr>
        </p:nvSpPr>
        <p:spPr>
          <a:xfrm>
            <a:off x="6164059" y="2003585"/>
            <a:ext cx="5570122" cy="1721678"/>
          </a:xfrm>
        </p:spPr>
        <p:txBody>
          <a:bodyPr>
            <a:normAutofit/>
          </a:bodyPr>
          <a:lstStyle/>
          <a:p>
            <a:pPr marL="0" indent="0">
              <a:buNone/>
            </a:pPr>
            <a:endParaRPr lang="en-US"/>
          </a:p>
          <a:p>
            <a:r>
              <a:rPr lang="en-US" sz="2400" b="1"/>
              <a:t>Commonality</a:t>
            </a:r>
            <a:r>
              <a:rPr lang="en-US" sz="2400"/>
              <a:t> is development and learning that applies to all</a:t>
            </a:r>
          </a:p>
        </p:txBody>
      </p:sp>
      <p:sp>
        <p:nvSpPr>
          <p:cNvPr id="3" name="Title 2">
            <a:extLst>
              <a:ext uri="{FF2B5EF4-FFF2-40B4-BE49-F238E27FC236}">
                <a16:creationId xmlns:a16="http://schemas.microsoft.com/office/drawing/2014/main" id="{891E2961-DEA1-E84C-44B6-F53E33BB1EC4}"/>
              </a:ext>
            </a:extLst>
          </p:cNvPr>
          <p:cNvSpPr>
            <a:spLocks noGrp="1"/>
          </p:cNvSpPr>
          <p:nvPr>
            <p:ph type="title"/>
          </p:nvPr>
        </p:nvSpPr>
        <p:spPr/>
        <p:txBody>
          <a:bodyPr/>
          <a:lstStyle/>
          <a:p>
            <a:r>
              <a:rPr lang="en-US"/>
              <a:t>Developmentally Appropriate Practice (DAP)</a:t>
            </a:r>
          </a:p>
        </p:txBody>
      </p:sp>
      <p:pic>
        <p:nvPicPr>
          <p:cNvPr id="10" name="Picture Placeholder 9" descr="A group of children sitting on chairs&#10;&#10;Description automatically generated">
            <a:extLst>
              <a:ext uri="{FF2B5EF4-FFF2-40B4-BE49-F238E27FC236}">
                <a16:creationId xmlns:a16="http://schemas.microsoft.com/office/drawing/2014/main" id="{DB5889E7-8AC1-4184-95D2-FA05818DF22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5141" b="15141"/>
          <a:stretch>
            <a:fillRect/>
          </a:stretch>
        </p:blipFill>
        <p:spPr>
          <a:xfrm>
            <a:off x="457820" y="1840478"/>
            <a:ext cx="4114180" cy="4297024"/>
          </a:xfrm>
        </p:spPr>
      </p:pic>
      <p:sp>
        <p:nvSpPr>
          <p:cNvPr id="6" name="Text Placeholder 5">
            <a:extLst>
              <a:ext uri="{FF2B5EF4-FFF2-40B4-BE49-F238E27FC236}">
                <a16:creationId xmlns:a16="http://schemas.microsoft.com/office/drawing/2014/main" id="{2E2A57A0-396B-4CBB-DCC7-AD1335A01291}"/>
              </a:ext>
            </a:extLst>
          </p:cNvPr>
          <p:cNvSpPr>
            <a:spLocks noGrp="1"/>
          </p:cNvSpPr>
          <p:nvPr>
            <p:ph type="body" sz="quarter" idx="13"/>
          </p:nvPr>
        </p:nvSpPr>
        <p:spPr>
          <a:xfrm>
            <a:off x="6164059" y="3672275"/>
            <a:ext cx="5409053" cy="1538273"/>
          </a:xfrm>
        </p:spPr>
        <p:txBody>
          <a:bodyPr>
            <a:normAutofit/>
          </a:bodyPr>
          <a:lstStyle/>
          <a:p>
            <a:r>
              <a:rPr lang="en-US" sz="2400" b="1"/>
              <a:t>Individuality</a:t>
            </a:r>
            <a:r>
              <a:rPr lang="en-US" sz="2400"/>
              <a:t> is reflecting each child’s unique characteristics and experiences  </a:t>
            </a:r>
          </a:p>
        </p:txBody>
      </p:sp>
      <p:sp>
        <p:nvSpPr>
          <p:cNvPr id="7" name="Text Placeholder 6">
            <a:extLst>
              <a:ext uri="{FF2B5EF4-FFF2-40B4-BE49-F238E27FC236}">
                <a16:creationId xmlns:a16="http://schemas.microsoft.com/office/drawing/2014/main" id="{3676FB29-CB1F-8ABD-478A-EE4F34C96656}"/>
              </a:ext>
            </a:extLst>
          </p:cNvPr>
          <p:cNvSpPr>
            <a:spLocks noGrp="1"/>
          </p:cNvSpPr>
          <p:nvPr>
            <p:ph type="body" sz="quarter" idx="14"/>
          </p:nvPr>
        </p:nvSpPr>
        <p:spPr>
          <a:xfrm>
            <a:off x="6164059" y="5150678"/>
            <a:ext cx="5570121" cy="1485285"/>
          </a:xfrm>
        </p:spPr>
        <p:txBody>
          <a:bodyPr>
            <a:normAutofit/>
          </a:bodyPr>
          <a:lstStyle/>
          <a:p>
            <a:r>
              <a:rPr lang="en-US" sz="2400" b="1"/>
              <a:t>Context</a:t>
            </a:r>
            <a:r>
              <a:rPr lang="en-US" sz="2400"/>
              <a:t> refers to the social and cultural contexts in which development and learning occur</a:t>
            </a:r>
          </a:p>
        </p:txBody>
      </p:sp>
      <p:sp>
        <p:nvSpPr>
          <p:cNvPr id="9" name="TextBox 8">
            <a:extLst>
              <a:ext uri="{FF2B5EF4-FFF2-40B4-BE49-F238E27FC236}">
                <a16:creationId xmlns:a16="http://schemas.microsoft.com/office/drawing/2014/main" id="{B2944234-3AD9-C5B4-2138-89BF2945D47E}"/>
              </a:ext>
            </a:extLst>
          </p:cNvPr>
          <p:cNvSpPr txBox="1"/>
          <p:nvPr/>
        </p:nvSpPr>
        <p:spPr>
          <a:xfrm>
            <a:off x="943392" y="6266953"/>
            <a:ext cx="4962418" cy="369332"/>
          </a:xfrm>
          <a:prstGeom prst="rect">
            <a:avLst/>
          </a:prstGeom>
          <a:noFill/>
        </p:spPr>
        <p:txBody>
          <a:bodyPr wrap="square" rtlCol="0">
            <a:spAutoFit/>
          </a:bodyPr>
          <a:lstStyle/>
          <a:p>
            <a:r>
              <a:rPr lang="en-US"/>
              <a:t>Source: NAEYC</a:t>
            </a:r>
          </a:p>
        </p:txBody>
      </p:sp>
    </p:spTree>
    <p:extLst>
      <p:ext uri="{BB962C8B-B14F-4D97-AF65-F5344CB8AC3E}">
        <p14:creationId xmlns:p14="http://schemas.microsoft.com/office/powerpoint/2010/main" val="41945332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E004357-9F85-C364-E731-68FB8EC79F3A}"/>
              </a:ext>
            </a:extLst>
          </p:cNvPr>
          <p:cNvSpPr/>
          <p:nvPr/>
        </p:nvSpPr>
        <p:spPr>
          <a:xfrm>
            <a:off x="5066480" y="2133909"/>
            <a:ext cx="4972870" cy="5251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E6B9042-0227-607D-35CC-557D018D75FD}"/>
              </a:ext>
            </a:extLst>
          </p:cNvPr>
          <p:cNvSpPr/>
          <p:nvPr/>
        </p:nvSpPr>
        <p:spPr>
          <a:xfrm>
            <a:off x="2152650" y="3485642"/>
            <a:ext cx="7910185" cy="6985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A72D36BE-8E79-D207-50BA-87685AE8EF9A}"/>
              </a:ext>
            </a:extLst>
          </p:cNvPr>
          <p:cNvSpPr/>
          <p:nvPr/>
        </p:nvSpPr>
        <p:spPr>
          <a:xfrm>
            <a:off x="5066480" y="2731261"/>
            <a:ext cx="4996355" cy="67151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Arrow: Pentagon 19">
            <a:extLst>
              <a:ext uri="{FF2B5EF4-FFF2-40B4-BE49-F238E27FC236}">
                <a16:creationId xmlns:a16="http://schemas.microsoft.com/office/drawing/2014/main" id="{044724ED-17BF-49DD-A6EF-65BE7272CA10}"/>
              </a:ext>
            </a:extLst>
          </p:cNvPr>
          <p:cNvSpPr/>
          <p:nvPr/>
        </p:nvSpPr>
        <p:spPr>
          <a:xfrm>
            <a:off x="7210099" y="1371307"/>
            <a:ext cx="3453633"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Gotham"/>
            </a:endParaRPr>
          </a:p>
        </p:txBody>
      </p:sp>
      <p:sp>
        <p:nvSpPr>
          <p:cNvPr id="12" name="Arrow: Pentagon 11">
            <a:extLst>
              <a:ext uri="{FF2B5EF4-FFF2-40B4-BE49-F238E27FC236}">
                <a16:creationId xmlns:a16="http://schemas.microsoft.com/office/drawing/2014/main" id="{99C5EE70-B697-426A-B5F6-78CD15C33C96}"/>
              </a:ext>
            </a:extLst>
          </p:cNvPr>
          <p:cNvSpPr/>
          <p:nvPr/>
        </p:nvSpPr>
        <p:spPr>
          <a:xfrm>
            <a:off x="3689132" y="1369356"/>
            <a:ext cx="3983421" cy="698500"/>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Gotham"/>
            </a:endParaRPr>
          </a:p>
        </p:txBody>
      </p:sp>
      <p:sp>
        <p:nvSpPr>
          <p:cNvPr id="14" name="Arrow: Pentagon 13">
            <a:extLst>
              <a:ext uri="{FF2B5EF4-FFF2-40B4-BE49-F238E27FC236}">
                <a16:creationId xmlns:a16="http://schemas.microsoft.com/office/drawing/2014/main" id="{44AC4B6A-FF94-4BAD-874D-6D72A1A5B3DB}"/>
              </a:ext>
            </a:extLst>
          </p:cNvPr>
          <p:cNvSpPr/>
          <p:nvPr/>
        </p:nvSpPr>
        <p:spPr>
          <a:xfrm>
            <a:off x="1522029" y="1369356"/>
            <a:ext cx="3207627"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Gotham"/>
            </a:endParaRPr>
          </a:p>
        </p:txBody>
      </p:sp>
      <p:sp>
        <p:nvSpPr>
          <p:cNvPr id="2" name="Title 1">
            <a:extLst>
              <a:ext uri="{FF2B5EF4-FFF2-40B4-BE49-F238E27FC236}">
                <a16:creationId xmlns:a16="http://schemas.microsoft.com/office/drawing/2014/main" id="{CA95E0C6-ED4E-4716-9CDD-53BDB846263A}"/>
              </a:ext>
            </a:extLst>
          </p:cNvPr>
          <p:cNvSpPr>
            <a:spLocks noGrp="1"/>
          </p:cNvSpPr>
          <p:nvPr>
            <p:ph type="title"/>
          </p:nvPr>
        </p:nvSpPr>
        <p:spPr/>
        <p:txBody>
          <a:bodyPr>
            <a:noAutofit/>
          </a:bodyPr>
          <a:lstStyle/>
          <a:p>
            <a:r>
              <a:rPr lang="en-US" sz="3600">
                <a:latin typeface="Times New Roman" panose="02020603050405020304" pitchFamily="18" charset="0"/>
                <a:cs typeface="Times New Roman" panose="02020603050405020304" pitchFamily="18" charset="0"/>
              </a:rPr>
              <a:t>Summary of best practices: </a:t>
            </a:r>
            <a:r>
              <a:rPr lang="en-US" sz="3600">
                <a:solidFill>
                  <a:srgbClr val="00426A"/>
                </a:solidFill>
                <a:latin typeface="Times New Roman" panose="02020603050405020304" pitchFamily="18" charset="0"/>
                <a:cs typeface="Times New Roman" panose="02020603050405020304" pitchFamily="18" charset="0"/>
              </a:rPr>
              <a:t>Time &amp; Space</a:t>
            </a:r>
          </a:p>
        </p:txBody>
      </p:sp>
      <p:sp>
        <p:nvSpPr>
          <p:cNvPr id="4" name="Content Placeholder 3">
            <a:extLst>
              <a:ext uri="{FF2B5EF4-FFF2-40B4-BE49-F238E27FC236}">
                <a16:creationId xmlns:a16="http://schemas.microsoft.com/office/drawing/2014/main" id="{8005D288-3871-4EA5-B20C-D173E9B1FF41}"/>
              </a:ext>
            </a:extLst>
          </p:cNvPr>
          <p:cNvSpPr>
            <a:spLocks noGrp="1"/>
          </p:cNvSpPr>
          <p:nvPr>
            <p:ph sz="half" idx="1"/>
          </p:nvPr>
        </p:nvSpPr>
        <p:spPr>
          <a:xfrm>
            <a:off x="2152650" y="1553790"/>
            <a:ext cx="1631074" cy="454588"/>
          </a:xfrm>
        </p:spPr>
        <p:txBody>
          <a:bodyPr>
            <a:normAutofit/>
          </a:bodyPr>
          <a:lstStyle/>
          <a:p>
            <a:pPr marL="0" indent="0">
              <a:buNone/>
            </a:pPr>
            <a:r>
              <a:rPr lang="en-US" sz="2400">
                <a:solidFill>
                  <a:schemeClr val="bg1"/>
                </a:solidFill>
                <a:latin typeface="Verdana" panose="020B0604030504040204" pitchFamily="34" charset="0"/>
              </a:rPr>
              <a:t>Infants</a:t>
            </a:r>
          </a:p>
        </p:txBody>
      </p:sp>
      <p:sp>
        <p:nvSpPr>
          <p:cNvPr id="5" name="Content Placeholder 4">
            <a:extLst>
              <a:ext uri="{FF2B5EF4-FFF2-40B4-BE49-F238E27FC236}">
                <a16:creationId xmlns:a16="http://schemas.microsoft.com/office/drawing/2014/main" id="{ECC42CAF-AEC0-402B-A1EE-783374FF7844}"/>
              </a:ext>
            </a:extLst>
          </p:cNvPr>
          <p:cNvSpPr>
            <a:spLocks noGrp="1"/>
          </p:cNvSpPr>
          <p:nvPr>
            <p:ph sz="half" idx="2"/>
          </p:nvPr>
        </p:nvSpPr>
        <p:spPr>
          <a:xfrm>
            <a:off x="5042996" y="1513663"/>
            <a:ext cx="1853763" cy="614089"/>
          </a:xfrm>
        </p:spPr>
        <p:txBody>
          <a:bodyPr>
            <a:normAutofit/>
          </a:bodyPr>
          <a:lstStyle/>
          <a:p>
            <a:pPr marL="0" indent="0">
              <a:buNone/>
            </a:pPr>
            <a:r>
              <a:rPr lang="en-US" sz="2400">
                <a:solidFill>
                  <a:schemeClr val="bg1"/>
                </a:solidFill>
                <a:latin typeface="Verdana" panose="020B0604030504040204" pitchFamily="34" charset="0"/>
              </a:rPr>
              <a:t>Toddlers</a:t>
            </a:r>
          </a:p>
        </p:txBody>
      </p:sp>
      <p:sp>
        <p:nvSpPr>
          <p:cNvPr id="21" name="Content Placeholder 4">
            <a:extLst>
              <a:ext uri="{FF2B5EF4-FFF2-40B4-BE49-F238E27FC236}">
                <a16:creationId xmlns:a16="http://schemas.microsoft.com/office/drawing/2014/main" id="{68E4E173-BD28-45FE-8F05-39DFBF2FE13E}"/>
              </a:ext>
            </a:extLst>
          </p:cNvPr>
          <p:cNvSpPr txBox="1">
            <a:spLocks/>
          </p:cNvSpPr>
          <p:nvPr/>
        </p:nvSpPr>
        <p:spPr>
          <a:xfrm>
            <a:off x="7990162" y="1510243"/>
            <a:ext cx="2233284" cy="614089"/>
          </a:xfrm>
          <a:prstGeom prst="rect">
            <a:avLst/>
          </a:prstGeom>
        </p:spPr>
        <p:txBody>
          <a:bodyPr vert="horz" lIns="91440" tIns="45720" rIns="91440" bIns="45720" rtlCol="0">
            <a:normAutofit fontScale="92500"/>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400">
                <a:solidFill>
                  <a:prstClr val="white"/>
                </a:solidFill>
                <a:latin typeface="Verdana" panose="020B0604030504040204" pitchFamily="34" charset="0"/>
              </a:rPr>
              <a:t>Preschoolers</a:t>
            </a:r>
          </a:p>
        </p:txBody>
      </p:sp>
      <p:grpSp>
        <p:nvGrpSpPr>
          <p:cNvPr id="31" name="Group 30">
            <a:extLst>
              <a:ext uri="{FF2B5EF4-FFF2-40B4-BE49-F238E27FC236}">
                <a16:creationId xmlns:a16="http://schemas.microsoft.com/office/drawing/2014/main" id="{57AB3FE1-45ED-4DAC-B327-3C4C247C3DA0}"/>
              </a:ext>
            </a:extLst>
          </p:cNvPr>
          <p:cNvGrpSpPr/>
          <p:nvPr/>
        </p:nvGrpSpPr>
        <p:grpSpPr>
          <a:xfrm>
            <a:off x="4671684" y="2128919"/>
            <a:ext cx="2699768" cy="4729082"/>
            <a:chOff x="3147684" y="2128919"/>
            <a:chExt cx="2699768" cy="4729082"/>
          </a:xfrm>
        </p:grpSpPr>
        <p:sp>
          <p:nvSpPr>
            <p:cNvPr id="23" name="Content Placeholder 3">
              <a:extLst>
                <a:ext uri="{FF2B5EF4-FFF2-40B4-BE49-F238E27FC236}">
                  <a16:creationId xmlns:a16="http://schemas.microsoft.com/office/drawing/2014/main" id="{BD22DB0C-A497-497B-91C6-3CD2EBBAEB41}"/>
                </a:ext>
              </a:extLst>
            </p:cNvPr>
            <p:cNvSpPr txBox="1">
              <a:spLocks/>
            </p:cNvSpPr>
            <p:nvPr/>
          </p:nvSpPr>
          <p:spPr>
            <a:xfrm>
              <a:off x="3518995" y="2128919"/>
              <a:ext cx="2251184"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60-90 minutes of MVPA</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60-90 minutes of outdoor play</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Outdoors 2-3 daily</a:t>
              </a:r>
            </a:p>
          </p:txBody>
        </p:sp>
        <p:pic>
          <p:nvPicPr>
            <p:cNvPr id="7" name="Picture 6" descr="A baby in a pink dress&#10;&#10;Description automatically generated with medium confidence">
              <a:extLst>
                <a:ext uri="{FF2B5EF4-FFF2-40B4-BE49-F238E27FC236}">
                  <a16:creationId xmlns:a16="http://schemas.microsoft.com/office/drawing/2014/main" id="{46AC633D-9F5C-4083-BF24-CF2A8A9E7398}"/>
                </a:ext>
              </a:extLst>
            </p:cNvPr>
            <p:cNvPicPr>
              <a:picLocks noChangeAspect="1"/>
            </p:cNvPicPr>
            <p:nvPr/>
          </p:nvPicPr>
          <p:blipFill rotWithShape="1">
            <a:blip r:embed="rId3">
              <a:extLst>
                <a:ext uri="{28A0092B-C50C-407E-A947-70E740481C1C}">
                  <a14:useLocalDpi xmlns:a14="http://schemas.microsoft.com/office/drawing/2010/main" val="0"/>
                </a:ext>
              </a:extLst>
            </a:blip>
            <a:srcRect t="14662" b="14118"/>
            <a:stretch/>
          </p:blipFill>
          <p:spPr>
            <a:xfrm>
              <a:off x="3147684" y="3973819"/>
              <a:ext cx="2699768" cy="2884182"/>
            </a:xfrm>
            <a:prstGeom prst="rect">
              <a:avLst/>
            </a:prstGeom>
            <a:ln>
              <a:noFill/>
            </a:ln>
            <a:effectLst>
              <a:outerShdw blurRad="292100" dist="139700" dir="2700000" algn="tl" rotWithShape="0">
                <a:srgbClr val="333333">
                  <a:alpha val="65000"/>
                </a:srgbClr>
              </a:outerShdw>
            </a:effectLst>
          </p:spPr>
        </p:pic>
      </p:grpSp>
      <p:grpSp>
        <p:nvGrpSpPr>
          <p:cNvPr id="32" name="Group 31">
            <a:extLst>
              <a:ext uri="{FF2B5EF4-FFF2-40B4-BE49-F238E27FC236}">
                <a16:creationId xmlns:a16="http://schemas.microsoft.com/office/drawing/2014/main" id="{637E518A-8353-4607-A08F-89B4AFB20A2B}"/>
              </a:ext>
            </a:extLst>
          </p:cNvPr>
          <p:cNvGrpSpPr/>
          <p:nvPr/>
        </p:nvGrpSpPr>
        <p:grpSpPr>
          <a:xfrm>
            <a:off x="1816632" y="2139999"/>
            <a:ext cx="2587202" cy="4782298"/>
            <a:chOff x="292632" y="2139999"/>
            <a:chExt cx="2587202" cy="4782298"/>
          </a:xfrm>
        </p:grpSpPr>
        <p:sp>
          <p:nvSpPr>
            <p:cNvPr id="16" name="Content Placeholder 3">
              <a:extLst>
                <a:ext uri="{FF2B5EF4-FFF2-40B4-BE49-F238E27FC236}">
                  <a16:creationId xmlns:a16="http://schemas.microsoft.com/office/drawing/2014/main" id="{504830ED-157D-44D9-B2CA-BFBDB2C74279}"/>
                </a:ext>
              </a:extLst>
            </p:cNvPr>
            <p:cNvSpPr txBox="1">
              <a:spLocks/>
            </p:cNvSpPr>
            <p:nvPr/>
          </p:nvSpPr>
          <p:spPr>
            <a:xfrm>
              <a:off x="628650" y="2139999"/>
              <a:ext cx="2251184"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Supervised tummy time frequently</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3-5 minutes increasing as tolerated</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Outdoors 2-3 times daily</a:t>
              </a:r>
            </a:p>
          </p:txBody>
        </p:sp>
        <p:pic>
          <p:nvPicPr>
            <p:cNvPr id="27" name="Picture 26" descr="A picture containing dark&#10;&#10;Description automatically generated">
              <a:extLst>
                <a:ext uri="{FF2B5EF4-FFF2-40B4-BE49-F238E27FC236}">
                  <a16:creationId xmlns:a16="http://schemas.microsoft.com/office/drawing/2014/main" id="{A41D0F81-9527-42EE-9B32-21830A62A40E}"/>
                </a:ext>
              </a:extLst>
            </p:cNvPr>
            <p:cNvPicPr>
              <a:picLocks noChangeAspect="1"/>
            </p:cNvPicPr>
            <p:nvPr/>
          </p:nvPicPr>
          <p:blipFill rotWithShape="1">
            <a:blip r:embed="rId4">
              <a:extLst>
                <a:ext uri="{28A0092B-C50C-407E-A947-70E740481C1C}">
                  <a14:useLocalDpi xmlns:a14="http://schemas.microsoft.com/office/drawing/2010/main" val="0"/>
                </a:ext>
              </a:extLst>
            </a:blip>
            <a:srcRect l="19298" r="11474"/>
            <a:stretch/>
          </p:blipFill>
          <p:spPr>
            <a:xfrm>
              <a:off x="292632" y="4665162"/>
              <a:ext cx="2099097" cy="2257135"/>
            </a:xfrm>
            <a:prstGeom prst="rect">
              <a:avLst/>
            </a:prstGeom>
            <a:ln>
              <a:noFill/>
            </a:ln>
            <a:effectLst>
              <a:outerShdw blurRad="292100" dist="139700" dir="2700000" algn="tl" rotWithShape="0">
                <a:srgbClr val="333333">
                  <a:alpha val="65000"/>
                </a:srgbClr>
              </a:outerShdw>
            </a:effectLst>
          </p:spPr>
        </p:pic>
      </p:grpSp>
      <p:grpSp>
        <p:nvGrpSpPr>
          <p:cNvPr id="30" name="Group 29">
            <a:extLst>
              <a:ext uri="{FF2B5EF4-FFF2-40B4-BE49-F238E27FC236}">
                <a16:creationId xmlns:a16="http://schemas.microsoft.com/office/drawing/2014/main" id="{B916ACEC-E00E-417B-A7BB-AD4A76E1C3D1}"/>
              </a:ext>
            </a:extLst>
          </p:cNvPr>
          <p:cNvGrpSpPr/>
          <p:nvPr/>
        </p:nvGrpSpPr>
        <p:grpSpPr>
          <a:xfrm>
            <a:off x="7972262" y="2133909"/>
            <a:ext cx="2695739" cy="4329679"/>
            <a:chOff x="6448261" y="2133908"/>
            <a:chExt cx="2695739" cy="4329679"/>
          </a:xfrm>
        </p:grpSpPr>
        <p:sp>
          <p:nvSpPr>
            <p:cNvPr id="25" name="Content Placeholder 3">
              <a:extLst>
                <a:ext uri="{FF2B5EF4-FFF2-40B4-BE49-F238E27FC236}">
                  <a16:creationId xmlns:a16="http://schemas.microsoft.com/office/drawing/2014/main" id="{123D42A0-9A9F-46DB-A52E-0F375668D4AB}"/>
                </a:ext>
              </a:extLst>
            </p:cNvPr>
            <p:cNvSpPr txBox="1">
              <a:spLocks/>
            </p:cNvSpPr>
            <p:nvPr/>
          </p:nvSpPr>
          <p:spPr>
            <a:xfrm>
              <a:off x="6448261" y="2133908"/>
              <a:ext cx="2251184" cy="2453021"/>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90-120 minutes of MVPA</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60-90 minutes of outdoor play</a:t>
              </a:r>
            </a:p>
            <a:p>
              <a:pPr marL="0" indent="0">
                <a:lnSpc>
                  <a:spcPts val="1800"/>
                </a:lnSpc>
                <a:spcBef>
                  <a:spcPts val="300"/>
                </a:spcBef>
                <a:spcAft>
                  <a:spcPts val="1200"/>
                </a:spcAft>
                <a:buNone/>
                <a:defRPr/>
              </a:pPr>
              <a:r>
                <a:rPr lang="en-US" sz="1600" b="0">
                  <a:solidFill>
                    <a:prstClr val="black"/>
                  </a:solidFill>
                  <a:latin typeface="Verdana" panose="020B0604030504040204" pitchFamily="34" charset="0"/>
                </a:rPr>
                <a:t>Outdoors 2-3 daily</a:t>
              </a:r>
            </a:p>
          </p:txBody>
        </p:sp>
        <p:pic>
          <p:nvPicPr>
            <p:cNvPr id="29" name="Picture 28" descr="A picture containing person, yellow&#10;&#10;Description automatically generated">
              <a:extLst>
                <a:ext uri="{FF2B5EF4-FFF2-40B4-BE49-F238E27FC236}">
                  <a16:creationId xmlns:a16="http://schemas.microsoft.com/office/drawing/2014/main" id="{59D36A4D-33A7-4E1E-AECA-3A73669C46EC}"/>
                </a:ext>
              </a:extLst>
            </p:cNvPr>
            <p:cNvPicPr>
              <a:picLocks noChangeAspect="1"/>
            </p:cNvPicPr>
            <p:nvPr/>
          </p:nvPicPr>
          <p:blipFill rotWithShape="1">
            <a:blip r:embed="rId5">
              <a:extLst>
                <a:ext uri="{28A0092B-C50C-407E-A947-70E740481C1C}">
                  <a14:useLocalDpi xmlns:a14="http://schemas.microsoft.com/office/drawing/2010/main" val="0"/>
                </a:ext>
              </a:extLst>
            </a:blip>
            <a:srcRect l="14572" t="5565" r="8227" b="35752"/>
            <a:stretch/>
          </p:blipFill>
          <p:spPr>
            <a:xfrm>
              <a:off x="6716110" y="3695312"/>
              <a:ext cx="2427890" cy="2768275"/>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419172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D02FBB-565B-987D-ACC9-5572E3C1651B}"/>
              </a:ext>
            </a:extLst>
          </p:cNvPr>
          <p:cNvSpPr>
            <a:spLocks noGrp="1"/>
          </p:cNvSpPr>
          <p:nvPr>
            <p:ph type="title"/>
          </p:nvPr>
        </p:nvSpPr>
        <p:spPr/>
        <p:txBody>
          <a:bodyPr/>
          <a:lstStyle/>
          <a:p>
            <a:r>
              <a:rPr lang="en-US"/>
              <a:t>Objective 2: Adapt and select active play opportunities for mixed ages according to the needs of each age group.</a:t>
            </a:r>
            <a:br>
              <a:rPr lang="en-US"/>
            </a:br>
            <a:endParaRPr lang="en-US"/>
          </a:p>
        </p:txBody>
      </p:sp>
    </p:spTree>
    <p:extLst>
      <p:ext uri="{BB962C8B-B14F-4D97-AF65-F5344CB8AC3E}">
        <p14:creationId xmlns:p14="http://schemas.microsoft.com/office/powerpoint/2010/main" val="156575081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3496-D9F4-FC65-6041-1D5EB83124C7}"/>
              </a:ext>
            </a:extLst>
          </p:cNvPr>
          <p:cNvSpPr>
            <a:spLocks noGrp="1"/>
          </p:cNvSpPr>
          <p:nvPr>
            <p:ph type="title"/>
          </p:nvPr>
        </p:nvSpPr>
        <p:spPr>
          <a:xfrm>
            <a:off x="962567" y="320096"/>
            <a:ext cx="10648308" cy="657681"/>
          </a:xfrm>
        </p:spPr>
        <p:txBody>
          <a:bodyPr anchor="t">
            <a:noAutofit/>
          </a:bodyPr>
          <a:lstStyle/>
          <a:p>
            <a:pPr>
              <a:lnSpc>
                <a:spcPct val="90000"/>
              </a:lnSpc>
            </a:pPr>
            <a:r>
              <a:rPr lang="en-US"/>
              <a:t>Planning Strategies for Active Play with Mixed Age Groups</a:t>
            </a:r>
            <a:br>
              <a:rPr lang="en-US"/>
            </a:br>
            <a:endParaRPr lang="en-US"/>
          </a:p>
        </p:txBody>
      </p:sp>
      <p:pic>
        <p:nvPicPr>
          <p:cNvPr id="11" name="Picture 10" descr="A child and child sitting on a blue slide&#10;&#10;Description automatically generated">
            <a:extLst>
              <a:ext uri="{FF2B5EF4-FFF2-40B4-BE49-F238E27FC236}">
                <a16:creationId xmlns:a16="http://schemas.microsoft.com/office/drawing/2014/main" id="{A56B4EC6-D7E2-44D1-1E20-4471F4D2E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9495" y="1992424"/>
            <a:ext cx="3082505" cy="4623758"/>
          </a:xfrm>
          <a:prstGeom prst="rect">
            <a:avLst/>
          </a:prstGeom>
        </p:spPr>
      </p:pic>
      <p:sp>
        <p:nvSpPr>
          <p:cNvPr id="12" name="TextBox 11">
            <a:extLst>
              <a:ext uri="{FF2B5EF4-FFF2-40B4-BE49-F238E27FC236}">
                <a16:creationId xmlns:a16="http://schemas.microsoft.com/office/drawing/2014/main" id="{02820D61-0F53-C600-ABE2-5054EF6069AC}"/>
              </a:ext>
            </a:extLst>
          </p:cNvPr>
          <p:cNvSpPr txBox="1"/>
          <p:nvPr/>
        </p:nvSpPr>
        <p:spPr>
          <a:xfrm>
            <a:off x="2403855" y="1841024"/>
            <a:ext cx="6429918" cy="4438844"/>
          </a:xfrm>
          <a:prstGeom prst="rect">
            <a:avLst/>
          </a:prstGeom>
          <a:noFill/>
        </p:spPr>
        <p:txBody>
          <a:bodyPr wrap="square" rtlCol="0">
            <a:spAutoFit/>
          </a:bodyPr>
          <a:lstStyle/>
          <a:p>
            <a:pPr marR="0" lvl="0">
              <a:lnSpc>
                <a:spcPct val="107000"/>
              </a:lnSpc>
              <a:spcBef>
                <a:spcPts val="0"/>
              </a:spcBef>
              <a:spcAft>
                <a:spcPts val="800"/>
              </a:spcAft>
              <a:tabLst>
                <a:tab pos="457200" algn="l"/>
              </a:tabLst>
            </a:pPr>
            <a:r>
              <a:rPr lang="en-US" sz="2400" b="1"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Adapt</a:t>
            </a:r>
            <a:r>
              <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 </a:t>
            </a:r>
            <a:r>
              <a:rPr lang="en-US" sz="2400" b="1"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instructions</a:t>
            </a:r>
            <a:r>
              <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 for use with different age groups.</a:t>
            </a:r>
          </a:p>
          <a:p>
            <a:pPr marL="342900" marR="0" lvl="0" indent="-342900">
              <a:lnSpc>
                <a:spcPct val="107000"/>
              </a:lnSpc>
              <a:spcBef>
                <a:spcPts val="0"/>
              </a:spcBef>
              <a:spcAft>
                <a:spcPts val="800"/>
              </a:spcAft>
              <a:buFont typeface="Times New Roman" panose="02020603050405020304" pitchFamily="18" charset="0"/>
              <a:buChar char="•"/>
              <a:tabLst>
                <a:tab pos="457200" algn="l"/>
              </a:tabLst>
            </a:pPr>
            <a:endPar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400" b="1"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Select materials </a:t>
            </a:r>
            <a:r>
              <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based on ability and/or that can be used with most ages.</a:t>
            </a:r>
          </a:p>
          <a:p>
            <a:pPr marL="342900" marR="0" lvl="0" indent="-342900">
              <a:lnSpc>
                <a:spcPct val="107000"/>
              </a:lnSpc>
              <a:spcBef>
                <a:spcPts val="0"/>
              </a:spcBef>
              <a:spcAft>
                <a:spcPts val="800"/>
              </a:spcAft>
              <a:buFont typeface="Times New Roman" panose="02020603050405020304" pitchFamily="18" charset="0"/>
              <a:buChar char="•"/>
              <a:tabLst>
                <a:tab pos="457200" algn="l"/>
              </a:tabLst>
            </a:pPr>
            <a:endPar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endParaRPr>
          </a:p>
          <a:p>
            <a:pPr marR="0" lvl="0">
              <a:lnSpc>
                <a:spcPct val="107000"/>
              </a:lnSpc>
              <a:spcBef>
                <a:spcPts val="0"/>
              </a:spcBef>
              <a:spcAft>
                <a:spcPts val="800"/>
              </a:spcAft>
              <a:tabLst>
                <a:tab pos="457200" algn="l"/>
              </a:tabLst>
            </a:pPr>
            <a:r>
              <a:rPr lang="en-US" sz="2400" b="1"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Engage</a:t>
            </a:r>
            <a:r>
              <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 </a:t>
            </a:r>
            <a:r>
              <a:rPr lang="en-US" sz="2400" b="1"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in concurrent activities </a:t>
            </a:r>
            <a:r>
              <a:rPr lang="en-US" sz="2400" kern="100">
                <a:solidFill>
                  <a:schemeClr val="tx2"/>
                </a:solidFill>
                <a:effectLst/>
                <a:latin typeface="Verdana" panose="020B0604030504040204" pitchFamily="34" charset="0"/>
                <a:ea typeface="Verdana" panose="020B0604030504040204" pitchFamily="34" charset="0"/>
                <a:cs typeface="Times New Roman" panose="02020603050405020304" pitchFamily="18" charset="0"/>
              </a:rPr>
              <a:t>with toddlers and preschoolers.</a:t>
            </a:r>
          </a:p>
          <a:p>
            <a:endParaRPr lang="en-US"/>
          </a:p>
        </p:txBody>
      </p:sp>
      <p:sp>
        <p:nvSpPr>
          <p:cNvPr id="14" name="Flowchart: Connector 13">
            <a:extLst>
              <a:ext uri="{FF2B5EF4-FFF2-40B4-BE49-F238E27FC236}">
                <a16:creationId xmlns:a16="http://schemas.microsoft.com/office/drawing/2014/main" id="{FF1733BD-861C-3342-CC28-EA866BD3971E}"/>
              </a:ext>
            </a:extLst>
          </p:cNvPr>
          <p:cNvSpPr/>
          <p:nvPr/>
        </p:nvSpPr>
        <p:spPr>
          <a:xfrm>
            <a:off x="962567" y="1869006"/>
            <a:ext cx="1242203" cy="1120905"/>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Classroom outline">
            <a:extLst>
              <a:ext uri="{FF2B5EF4-FFF2-40B4-BE49-F238E27FC236}">
                <a16:creationId xmlns:a16="http://schemas.microsoft.com/office/drawing/2014/main" id="{E85D08DE-459A-4DF2-3A5B-987831ED723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181" y="1972259"/>
            <a:ext cx="914400" cy="914400"/>
          </a:xfrm>
          <a:prstGeom prst="rect">
            <a:avLst/>
          </a:prstGeom>
        </p:spPr>
      </p:pic>
      <p:pic>
        <p:nvPicPr>
          <p:cNvPr id="3" name="Picture 2">
            <a:extLst>
              <a:ext uri="{FF2B5EF4-FFF2-40B4-BE49-F238E27FC236}">
                <a16:creationId xmlns:a16="http://schemas.microsoft.com/office/drawing/2014/main" id="{90452D73-DFB3-A9FE-4903-5585B4759ACB}"/>
              </a:ext>
            </a:extLst>
          </p:cNvPr>
          <p:cNvPicPr>
            <a:picLocks noChangeAspect="1"/>
          </p:cNvPicPr>
          <p:nvPr/>
        </p:nvPicPr>
        <p:blipFill>
          <a:blip r:embed="rId5"/>
          <a:stretch>
            <a:fillRect/>
          </a:stretch>
        </p:blipFill>
        <p:spPr>
          <a:xfrm>
            <a:off x="1023951" y="4825602"/>
            <a:ext cx="1255885" cy="1133954"/>
          </a:xfrm>
          <a:prstGeom prst="rect">
            <a:avLst/>
          </a:prstGeom>
        </p:spPr>
      </p:pic>
      <p:pic>
        <p:nvPicPr>
          <p:cNvPr id="4" name="Picture 3">
            <a:extLst>
              <a:ext uri="{FF2B5EF4-FFF2-40B4-BE49-F238E27FC236}">
                <a16:creationId xmlns:a16="http://schemas.microsoft.com/office/drawing/2014/main" id="{09259987-E2F3-342C-BCDD-8DCAFD1BA864}"/>
              </a:ext>
            </a:extLst>
          </p:cNvPr>
          <p:cNvPicPr>
            <a:picLocks noChangeAspect="1"/>
          </p:cNvPicPr>
          <p:nvPr/>
        </p:nvPicPr>
        <p:blipFill>
          <a:blip r:embed="rId5"/>
          <a:stretch>
            <a:fillRect/>
          </a:stretch>
        </p:blipFill>
        <p:spPr>
          <a:xfrm>
            <a:off x="969407" y="3301113"/>
            <a:ext cx="1255885" cy="1133954"/>
          </a:xfrm>
          <a:prstGeom prst="rect">
            <a:avLst/>
          </a:prstGeom>
        </p:spPr>
      </p:pic>
      <p:pic>
        <p:nvPicPr>
          <p:cNvPr id="6" name="Graphic 5" descr="Sport balls outline">
            <a:extLst>
              <a:ext uri="{FF2B5EF4-FFF2-40B4-BE49-F238E27FC236}">
                <a16:creationId xmlns:a16="http://schemas.microsoft.com/office/drawing/2014/main" id="{E3270A98-C4B9-6A10-7994-DCFF4872A3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8492" y="3389903"/>
            <a:ext cx="914400" cy="914400"/>
          </a:xfrm>
          <a:prstGeom prst="rect">
            <a:avLst/>
          </a:prstGeom>
        </p:spPr>
      </p:pic>
      <p:pic>
        <p:nvPicPr>
          <p:cNvPr id="8" name="Graphic 7" descr="Woman with kid outline">
            <a:extLst>
              <a:ext uri="{FF2B5EF4-FFF2-40B4-BE49-F238E27FC236}">
                <a16:creationId xmlns:a16="http://schemas.microsoft.com/office/drawing/2014/main" id="{B8314B11-4BAB-C392-A622-53DA9255C3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5609" y="4985104"/>
            <a:ext cx="656285" cy="656285"/>
          </a:xfrm>
          <a:prstGeom prst="rect">
            <a:avLst/>
          </a:prstGeom>
        </p:spPr>
      </p:pic>
      <p:pic>
        <p:nvPicPr>
          <p:cNvPr id="10" name="Graphic 9" descr="Children outline">
            <a:extLst>
              <a:ext uri="{FF2B5EF4-FFF2-40B4-BE49-F238E27FC236}">
                <a16:creationId xmlns:a16="http://schemas.microsoft.com/office/drawing/2014/main" id="{D684F228-A78E-14BF-DF13-8B8FE1575C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82025" y="5029235"/>
            <a:ext cx="737907" cy="737907"/>
          </a:xfrm>
          <a:prstGeom prst="rect">
            <a:avLst/>
          </a:prstGeom>
        </p:spPr>
      </p:pic>
    </p:spTree>
    <p:extLst>
      <p:ext uri="{BB962C8B-B14F-4D97-AF65-F5344CB8AC3E}">
        <p14:creationId xmlns:p14="http://schemas.microsoft.com/office/powerpoint/2010/main" val="2915030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kids playing football&#10;&#10;Description automatically generated">
            <a:extLst>
              <a:ext uri="{FF2B5EF4-FFF2-40B4-BE49-F238E27FC236}">
                <a16:creationId xmlns:a16="http://schemas.microsoft.com/office/drawing/2014/main" id="{2C1C169D-5F09-9521-F025-3A17F70B6F2B}"/>
              </a:ext>
            </a:extLst>
          </p:cNvPr>
          <p:cNvPicPr>
            <a:picLocks noChangeAspect="1"/>
          </p:cNvPicPr>
          <p:nvPr/>
        </p:nvPicPr>
        <p:blipFill rotWithShape="1">
          <a:blip r:embed="rId3">
            <a:extLst>
              <a:ext uri="{28A0092B-C50C-407E-A947-70E740481C1C}">
                <a14:useLocalDpi xmlns:a14="http://schemas.microsoft.com/office/drawing/2010/main" val="0"/>
              </a:ext>
            </a:extLst>
          </a:blip>
          <a:srcRect l="9433" r="36866" b="-1"/>
          <a:stretch/>
        </p:blipFill>
        <p:spPr>
          <a:xfrm>
            <a:off x="19" y="-32753"/>
            <a:ext cx="5348357" cy="6598146"/>
          </a:xfrm>
          <a:prstGeom prst="rect">
            <a:avLst/>
          </a:prstGeom>
          <a:noFill/>
        </p:spPr>
      </p:pic>
      <p:sp>
        <p:nvSpPr>
          <p:cNvPr id="8" name="Content Placeholder 7">
            <a:extLst>
              <a:ext uri="{FF2B5EF4-FFF2-40B4-BE49-F238E27FC236}">
                <a16:creationId xmlns:a16="http://schemas.microsoft.com/office/drawing/2014/main" id="{2D5D8C67-DC70-0937-BF9A-C10919928DD4}"/>
              </a:ext>
            </a:extLst>
          </p:cNvPr>
          <p:cNvSpPr>
            <a:spLocks noGrp="1"/>
          </p:cNvSpPr>
          <p:nvPr>
            <p:ph sz="half" idx="2"/>
          </p:nvPr>
        </p:nvSpPr>
        <p:spPr>
          <a:xfrm>
            <a:off x="6172200" y="1865376"/>
            <a:ext cx="5181600" cy="4311588"/>
          </a:xfrm>
        </p:spPr>
        <p:txBody>
          <a:bodyPr>
            <a:normAutofit/>
          </a:bodyPr>
          <a:lstStyle/>
          <a:p>
            <a:pPr marL="0" indent="0">
              <a:spcAft>
                <a:spcPts val="600"/>
              </a:spcAft>
              <a:buNone/>
            </a:pPr>
            <a:r>
              <a:rPr lang="en-US"/>
              <a:t>Active play </a:t>
            </a:r>
            <a:r>
              <a:rPr lang="en-US" b="1"/>
              <a:t>challenges</a:t>
            </a:r>
            <a:r>
              <a:rPr lang="en-US"/>
              <a:t> with Balls</a:t>
            </a:r>
          </a:p>
          <a:p>
            <a:pPr>
              <a:spcAft>
                <a:spcPts val="600"/>
              </a:spcAft>
            </a:pPr>
            <a:r>
              <a:rPr lang="en-US"/>
              <a:t>Skills: Sensory, fine and gross motor skills</a:t>
            </a:r>
          </a:p>
          <a:p>
            <a:pPr>
              <a:spcAft>
                <a:spcPts val="600"/>
              </a:spcAft>
            </a:pPr>
            <a:r>
              <a:rPr lang="en-US"/>
              <a:t>Adapting materials: size, weight or texture of balls </a:t>
            </a:r>
          </a:p>
          <a:p>
            <a:pPr>
              <a:spcAft>
                <a:spcPts val="600"/>
              </a:spcAft>
            </a:pPr>
            <a:r>
              <a:rPr lang="en-US"/>
              <a:t>Adjusting for age groups:</a:t>
            </a:r>
          </a:p>
          <a:p>
            <a:pPr lvl="1">
              <a:spcAft>
                <a:spcPts val="600"/>
              </a:spcAft>
            </a:pPr>
            <a:r>
              <a:rPr lang="en-US"/>
              <a:t>Infants: holding, reaching, visual tracking</a:t>
            </a:r>
          </a:p>
          <a:p>
            <a:pPr lvl="1">
              <a:spcAft>
                <a:spcPts val="600"/>
              </a:spcAft>
            </a:pPr>
            <a:r>
              <a:rPr lang="en-US"/>
              <a:t>Toddlers: passing, rolling</a:t>
            </a:r>
          </a:p>
          <a:p>
            <a:pPr lvl="1">
              <a:spcAft>
                <a:spcPts val="600"/>
              </a:spcAft>
            </a:pPr>
            <a:r>
              <a:rPr lang="en-US"/>
              <a:t>Preschooler: tossing, catching, kicking</a:t>
            </a:r>
          </a:p>
          <a:p>
            <a:pPr>
              <a:spcAft>
                <a:spcPts val="600"/>
              </a:spcAft>
            </a:pPr>
            <a:endParaRPr lang="en-US"/>
          </a:p>
        </p:txBody>
      </p:sp>
      <p:sp>
        <p:nvSpPr>
          <p:cNvPr id="2" name="Title 1">
            <a:extLst>
              <a:ext uri="{FF2B5EF4-FFF2-40B4-BE49-F238E27FC236}">
                <a16:creationId xmlns:a16="http://schemas.microsoft.com/office/drawing/2014/main" id="{A67D3496-D9F4-FC65-6041-1D5EB83124C7}"/>
              </a:ext>
            </a:extLst>
          </p:cNvPr>
          <p:cNvSpPr>
            <a:spLocks noGrp="1"/>
          </p:cNvSpPr>
          <p:nvPr>
            <p:ph type="title"/>
          </p:nvPr>
        </p:nvSpPr>
        <p:spPr>
          <a:xfrm>
            <a:off x="5614256" y="611083"/>
            <a:ext cx="6297487" cy="657681"/>
          </a:xfrm>
        </p:spPr>
        <p:txBody>
          <a:bodyPr anchor="t">
            <a:noAutofit/>
          </a:bodyPr>
          <a:lstStyle/>
          <a:p>
            <a:pPr>
              <a:lnSpc>
                <a:spcPct val="90000"/>
              </a:lnSpc>
            </a:pPr>
            <a:r>
              <a:rPr lang="en-US"/>
              <a:t>S</a:t>
            </a:r>
            <a:r>
              <a:rPr kumimoji="0" lang="en-US" i="0" u="none" strike="noStrike" kern="1200" cap="none" spc="0" normalizeH="0" baseline="0" noProof="0">
                <a:ln>
                  <a:noFill/>
                </a:ln>
                <a:effectLst/>
                <a:uLnTx/>
                <a:uFillTx/>
              </a:rPr>
              <a:t>electing Activities for Mixed Aged Groups </a:t>
            </a:r>
            <a:endParaRPr lang="en-US"/>
          </a:p>
        </p:txBody>
      </p:sp>
      <p:pic>
        <p:nvPicPr>
          <p:cNvPr id="6" name="Picture 5" descr="A young child playing with a pink balloon&#10;&#10;Description automatically generated">
            <a:extLst>
              <a:ext uri="{FF2B5EF4-FFF2-40B4-BE49-F238E27FC236}">
                <a16:creationId xmlns:a16="http://schemas.microsoft.com/office/drawing/2014/main" id="{A33C3FCF-966B-E5C9-408B-E6D350159A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5060" y="4641011"/>
            <a:ext cx="2626742" cy="1751161"/>
          </a:xfrm>
          <a:prstGeom prst="rect">
            <a:avLst/>
          </a:prstGeom>
        </p:spPr>
      </p:pic>
    </p:spTree>
    <p:extLst>
      <p:ext uri="{BB962C8B-B14F-4D97-AF65-F5344CB8AC3E}">
        <p14:creationId xmlns:p14="http://schemas.microsoft.com/office/powerpoint/2010/main" val="423120457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BC6E-0270-ADDB-1D25-E509A2953D8A}"/>
              </a:ext>
            </a:extLst>
          </p:cNvPr>
          <p:cNvSpPr>
            <a:spLocks noGrp="1"/>
          </p:cNvSpPr>
          <p:nvPr>
            <p:ph type="title"/>
          </p:nvPr>
        </p:nvSpPr>
        <p:spPr>
          <a:xfrm>
            <a:off x="839788" y="1261872"/>
            <a:ext cx="10515600" cy="701132"/>
          </a:xfrm>
        </p:spPr>
        <p:txBody>
          <a:bodyPr anchor="t">
            <a:normAutofit/>
          </a:bodyPr>
          <a:lstStyle/>
          <a:p>
            <a:r>
              <a:rPr lang="en-US"/>
              <a:t>Selecting Activities for Mixed Aged Groups</a:t>
            </a:r>
          </a:p>
        </p:txBody>
      </p:sp>
      <p:sp>
        <p:nvSpPr>
          <p:cNvPr id="16" name="Text Placeholder 2">
            <a:extLst>
              <a:ext uri="{FF2B5EF4-FFF2-40B4-BE49-F238E27FC236}">
                <a16:creationId xmlns:a16="http://schemas.microsoft.com/office/drawing/2014/main" id="{BF1988BB-EAB2-7523-4604-102DE0070A8A}"/>
              </a:ext>
            </a:extLst>
          </p:cNvPr>
          <p:cNvSpPr>
            <a:spLocks noGrp="1"/>
          </p:cNvSpPr>
          <p:nvPr>
            <p:ph type="body" idx="1"/>
          </p:nvPr>
        </p:nvSpPr>
        <p:spPr>
          <a:xfrm>
            <a:off x="909367" y="2083152"/>
            <a:ext cx="7758113" cy="662358"/>
          </a:xfrm>
        </p:spPr>
        <p:txBody>
          <a:bodyPr/>
          <a:lstStyle/>
          <a:p>
            <a:r>
              <a:rPr lang="en-US"/>
              <a:t>Open-ended </a:t>
            </a:r>
            <a:r>
              <a:rPr lang="en-US" b="0"/>
              <a:t>Physical Activity with Music and Movement</a:t>
            </a:r>
          </a:p>
          <a:p>
            <a:endParaRPr lang="en-US"/>
          </a:p>
        </p:txBody>
      </p:sp>
      <p:sp>
        <p:nvSpPr>
          <p:cNvPr id="10" name="Content Placeholder 9">
            <a:extLst>
              <a:ext uri="{FF2B5EF4-FFF2-40B4-BE49-F238E27FC236}">
                <a16:creationId xmlns:a16="http://schemas.microsoft.com/office/drawing/2014/main" id="{A5339D53-55B0-293F-A9DB-0B859CB36320}"/>
              </a:ext>
            </a:extLst>
          </p:cNvPr>
          <p:cNvSpPr>
            <a:spLocks noGrp="1"/>
          </p:cNvSpPr>
          <p:nvPr>
            <p:ph sz="half" idx="2"/>
          </p:nvPr>
        </p:nvSpPr>
        <p:spPr>
          <a:xfrm>
            <a:off x="1192489" y="2671172"/>
            <a:ext cx="6849485" cy="3043440"/>
          </a:xfrm>
        </p:spPr>
        <p:txBody>
          <a:bodyPr>
            <a:normAutofit fontScale="92500" lnSpcReduction="10000"/>
          </a:bodyPr>
          <a:lstStyle/>
          <a:p>
            <a:pPr>
              <a:lnSpc>
                <a:spcPct val="90000"/>
              </a:lnSpc>
              <a:spcAft>
                <a:spcPts val="600"/>
              </a:spcAft>
            </a:pPr>
            <a:r>
              <a:rPr lang="en-US" sz="2200"/>
              <a:t>Skills: gross motor skills, balance, coordination </a:t>
            </a:r>
          </a:p>
          <a:p>
            <a:pPr>
              <a:lnSpc>
                <a:spcPct val="90000"/>
              </a:lnSpc>
              <a:spcAft>
                <a:spcPts val="600"/>
              </a:spcAft>
            </a:pPr>
            <a:r>
              <a:rPr lang="en-US" sz="2200"/>
              <a:t>Adapting materials: Share instruments with children depending on fine motor abilities: drums and maracas.</a:t>
            </a:r>
          </a:p>
          <a:p>
            <a:pPr>
              <a:lnSpc>
                <a:spcPct val="90000"/>
              </a:lnSpc>
              <a:spcAft>
                <a:spcPts val="600"/>
              </a:spcAft>
            </a:pPr>
            <a:r>
              <a:rPr lang="en-US" sz="2200"/>
              <a:t>Adjusting for age groups</a:t>
            </a:r>
          </a:p>
          <a:p>
            <a:pPr lvl="1">
              <a:lnSpc>
                <a:spcPct val="90000"/>
              </a:lnSpc>
              <a:spcAft>
                <a:spcPts val="600"/>
              </a:spcAft>
            </a:pPr>
            <a:r>
              <a:rPr lang="en-US" sz="1900"/>
              <a:t>Dance with infants, swaying back and forth. Move their arms and legs to the rhythm as they lay on a blanket.</a:t>
            </a:r>
          </a:p>
          <a:p>
            <a:pPr lvl="1">
              <a:lnSpc>
                <a:spcPct val="90000"/>
              </a:lnSpc>
              <a:spcAft>
                <a:spcPts val="600"/>
              </a:spcAft>
            </a:pPr>
            <a:r>
              <a:rPr lang="en-US" sz="1900"/>
              <a:t>Ask toddlers and preschoolers to show you their moves as the music plays.</a:t>
            </a:r>
          </a:p>
          <a:p>
            <a:pPr>
              <a:lnSpc>
                <a:spcPct val="90000"/>
              </a:lnSpc>
              <a:spcAft>
                <a:spcPts val="600"/>
              </a:spcAft>
            </a:pPr>
            <a:r>
              <a:rPr lang="en-US" sz="2200"/>
              <a:t>Introduce cultural songs and music.</a:t>
            </a:r>
          </a:p>
          <a:p>
            <a:pPr>
              <a:lnSpc>
                <a:spcPct val="90000"/>
              </a:lnSpc>
              <a:spcAft>
                <a:spcPts val="600"/>
              </a:spcAft>
            </a:pPr>
            <a:endParaRPr lang="en-US"/>
          </a:p>
          <a:p>
            <a:pPr>
              <a:lnSpc>
                <a:spcPct val="90000"/>
              </a:lnSpc>
              <a:spcAft>
                <a:spcPts val="600"/>
              </a:spcAft>
            </a:pPr>
            <a:endParaRPr lang="en-US"/>
          </a:p>
        </p:txBody>
      </p:sp>
      <p:sp>
        <p:nvSpPr>
          <p:cNvPr id="20" name="Text Placeholder 6">
            <a:extLst>
              <a:ext uri="{FF2B5EF4-FFF2-40B4-BE49-F238E27FC236}">
                <a16:creationId xmlns:a16="http://schemas.microsoft.com/office/drawing/2014/main" id="{B0BA458B-F61D-DC56-52C9-7D550252F07B}"/>
              </a:ext>
            </a:extLst>
          </p:cNvPr>
          <p:cNvSpPr>
            <a:spLocks noGrp="1"/>
          </p:cNvSpPr>
          <p:nvPr>
            <p:ph type="body" sz="quarter" idx="13"/>
          </p:nvPr>
        </p:nvSpPr>
        <p:spPr>
          <a:xfrm>
            <a:off x="838200" y="6291263"/>
            <a:ext cx="10515600" cy="255587"/>
          </a:xfrm>
        </p:spPr>
        <p:txBody>
          <a:bodyPr/>
          <a:lstStyle/>
          <a:p>
            <a:endParaRPr lang="en-US"/>
          </a:p>
        </p:txBody>
      </p:sp>
      <p:pic>
        <p:nvPicPr>
          <p:cNvPr id="4" name="Picture 3" descr="A couple of girls holding hands&#10;&#10;Description automatically generated">
            <a:extLst>
              <a:ext uri="{FF2B5EF4-FFF2-40B4-BE49-F238E27FC236}">
                <a16:creationId xmlns:a16="http://schemas.microsoft.com/office/drawing/2014/main" id="{F59F7463-9936-81C0-2F6B-AA7792C2B4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7067" y="2324952"/>
            <a:ext cx="2172444" cy="3862123"/>
          </a:xfrm>
          <a:prstGeom prst="rect">
            <a:avLst/>
          </a:prstGeom>
        </p:spPr>
      </p:pic>
    </p:spTree>
    <p:extLst>
      <p:ext uri="{BB962C8B-B14F-4D97-AF65-F5344CB8AC3E}">
        <p14:creationId xmlns:p14="http://schemas.microsoft.com/office/powerpoint/2010/main" val="204979928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BC6E-0270-ADDB-1D25-E509A2953D8A}"/>
              </a:ext>
            </a:extLst>
          </p:cNvPr>
          <p:cNvSpPr>
            <a:spLocks noGrp="1"/>
          </p:cNvSpPr>
          <p:nvPr>
            <p:ph type="ctrTitle"/>
          </p:nvPr>
        </p:nvSpPr>
        <p:spPr/>
        <p:txBody>
          <a:bodyPr anchor="t">
            <a:noAutofit/>
          </a:bodyPr>
          <a:lstStyle/>
          <a:p>
            <a:pPr>
              <a:lnSpc>
                <a:spcPct val="90000"/>
              </a:lnSpc>
            </a:pPr>
            <a:r>
              <a:rPr lang="en-US"/>
              <a:t>Selecting Activities for Mixed Aged Groups</a:t>
            </a:r>
          </a:p>
        </p:txBody>
      </p:sp>
      <p:sp>
        <p:nvSpPr>
          <p:cNvPr id="10" name="Content Placeholder 9">
            <a:extLst>
              <a:ext uri="{FF2B5EF4-FFF2-40B4-BE49-F238E27FC236}">
                <a16:creationId xmlns:a16="http://schemas.microsoft.com/office/drawing/2014/main" id="{A5339D53-55B0-293F-A9DB-0B859CB36320}"/>
              </a:ext>
            </a:extLst>
          </p:cNvPr>
          <p:cNvSpPr>
            <a:spLocks noGrp="1"/>
          </p:cNvSpPr>
          <p:nvPr>
            <p:ph type="subTitle" idx="1"/>
          </p:nvPr>
        </p:nvSpPr>
        <p:spPr>
          <a:xfrm>
            <a:off x="838199" y="1741890"/>
            <a:ext cx="9306465" cy="4883197"/>
          </a:xfrm>
        </p:spPr>
        <p:txBody>
          <a:bodyPr>
            <a:normAutofit fontScale="47500" lnSpcReduction="20000"/>
          </a:bodyPr>
          <a:lstStyle/>
          <a:p>
            <a:pPr>
              <a:spcAft>
                <a:spcPts val="600"/>
              </a:spcAft>
            </a:pPr>
            <a:r>
              <a:rPr lang="en-US" sz="4500" b="1"/>
              <a:t>Teacher-led</a:t>
            </a:r>
            <a:r>
              <a:rPr lang="en-US" sz="4500"/>
              <a:t> stretching, yoga, and mindfulness</a:t>
            </a:r>
          </a:p>
          <a:p>
            <a:pPr>
              <a:spcAft>
                <a:spcPts val="600"/>
              </a:spcAft>
            </a:pPr>
            <a:r>
              <a:rPr lang="en-US" sz="4500"/>
              <a:t>Skills: balance, coordination, flexibility, build core muscle strength </a:t>
            </a:r>
          </a:p>
          <a:p>
            <a:pPr>
              <a:spcAft>
                <a:spcPts val="600"/>
              </a:spcAft>
            </a:pPr>
            <a:r>
              <a:rPr lang="en-US" sz="4500"/>
              <a:t>Adapting materials: Play soothing music.</a:t>
            </a:r>
          </a:p>
          <a:p>
            <a:pPr>
              <a:spcAft>
                <a:spcPts val="600"/>
              </a:spcAft>
            </a:pPr>
            <a:r>
              <a:rPr lang="en-US" sz="4500"/>
              <a:t>Adjusting for age groups</a:t>
            </a:r>
          </a:p>
          <a:p>
            <a:pPr marL="285750" indent="-285750">
              <a:spcAft>
                <a:spcPts val="600"/>
              </a:spcAft>
              <a:buFont typeface="Arial" panose="020B0604020202020204" pitchFamily="34" charset="0"/>
              <a:buChar char="•"/>
            </a:pPr>
            <a:r>
              <a:rPr lang="en-US" sz="4500"/>
              <a:t>Have infants engage in tummy time as tolerated or help them to stretch their arms and legs.</a:t>
            </a:r>
          </a:p>
          <a:p>
            <a:pPr marL="285750" indent="-285750">
              <a:spcAft>
                <a:spcPts val="600"/>
              </a:spcAft>
              <a:buFont typeface="Arial" panose="020B0604020202020204" pitchFamily="34" charset="0"/>
              <a:buChar char="•"/>
            </a:pPr>
            <a:r>
              <a:rPr lang="en-US" sz="4500"/>
              <a:t>Have toddlers and preschoolers participate in yoga and mindfulness. </a:t>
            </a:r>
          </a:p>
          <a:p>
            <a:pPr marL="342900" indent="-342900">
              <a:spcAft>
                <a:spcPts val="600"/>
              </a:spcAft>
              <a:buFont typeface="Arial" panose="020B0604020202020204" pitchFamily="34" charset="0"/>
              <a:buChar char="•"/>
            </a:pPr>
            <a:r>
              <a:rPr lang="en-US" sz="4300"/>
              <a:t>Demonstrate poses and use pictures/cards depicting poses  and movements.</a:t>
            </a:r>
          </a:p>
          <a:p>
            <a:pPr marL="1257300" lvl="2" indent="-342900" algn="l">
              <a:spcAft>
                <a:spcPts val="600"/>
              </a:spcAft>
              <a:buFont typeface="Arial" panose="020B0604020202020204" pitchFamily="34" charset="0"/>
              <a:buChar char="•"/>
            </a:pPr>
            <a:r>
              <a:rPr lang="en-US" sz="4500"/>
              <a:t>Boat </a:t>
            </a:r>
          </a:p>
          <a:p>
            <a:pPr marL="1257300" lvl="2" indent="-342900" algn="l">
              <a:spcAft>
                <a:spcPts val="600"/>
              </a:spcAft>
              <a:buFont typeface="Arial" panose="020B0604020202020204" pitchFamily="34" charset="0"/>
              <a:buChar char="•"/>
            </a:pPr>
            <a:r>
              <a:rPr lang="en-US" sz="4500"/>
              <a:t>Bridge</a:t>
            </a:r>
          </a:p>
          <a:p>
            <a:pPr marL="1257300" lvl="2" indent="-342900" algn="l">
              <a:spcAft>
                <a:spcPts val="600"/>
              </a:spcAft>
              <a:buFont typeface="Arial" panose="020B0604020202020204" pitchFamily="34" charset="0"/>
              <a:buChar char="•"/>
            </a:pPr>
            <a:r>
              <a:rPr lang="en-US" sz="4500"/>
              <a:t>Flamingo</a:t>
            </a:r>
          </a:p>
          <a:p>
            <a:pPr marL="1257300" lvl="2" indent="-342900" algn="l">
              <a:spcAft>
                <a:spcPts val="600"/>
              </a:spcAft>
              <a:buFont typeface="Arial" panose="020B0604020202020204" pitchFamily="34" charset="0"/>
              <a:buChar char="•"/>
            </a:pPr>
            <a:r>
              <a:rPr lang="en-US" sz="4500"/>
              <a:t>Superman</a:t>
            </a:r>
          </a:p>
          <a:p>
            <a:pPr marL="1257300" lvl="2" indent="-342900" algn="l">
              <a:spcAft>
                <a:spcPts val="600"/>
              </a:spcAft>
              <a:buFont typeface="Arial" panose="020B0604020202020204" pitchFamily="34" charset="0"/>
              <a:buChar char="•"/>
            </a:pPr>
            <a:r>
              <a:rPr lang="en-US" sz="4500"/>
              <a:t>Warrior Poses</a:t>
            </a:r>
          </a:p>
          <a:p>
            <a:pPr>
              <a:spcAft>
                <a:spcPts val="600"/>
              </a:spcAft>
            </a:pPr>
            <a:endParaRPr lang="en-US" sz="1600"/>
          </a:p>
        </p:txBody>
      </p:sp>
      <p:pic>
        <p:nvPicPr>
          <p:cNvPr id="5" name="Picture 4">
            <a:extLst>
              <a:ext uri="{FF2B5EF4-FFF2-40B4-BE49-F238E27FC236}">
                <a16:creationId xmlns:a16="http://schemas.microsoft.com/office/drawing/2014/main" id="{7E2FBCFE-A40C-2BCA-6534-3FDB0C83F15D}"/>
              </a:ext>
            </a:extLst>
          </p:cNvPr>
          <p:cNvPicPr>
            <a:picLocks noChangeAspect="1"/>
          </p:cNvPicPr>
          <p:nvPr/>
        </p:nvPicPr>
        <p:blipFill>
          <a:blip r:embed="rId3"/>
          <a:stretch>
            <a:fillRect/>
          </a:stretch>
        </p:blipFill>
        <p:spPr>
          <a:xfrm>
            <a:off x="9248838" y="2130000"/>
            <a:ext cx="3167450" cy="4728000"/>
          </a:xfrm>
          <a:prstGeom prst="rect">
            <a:avLst/>
          </a:prstGeom>
        </p:spPr>
      </p:pic>
    </p:spTree>
    <p:extLst>
      <p:ext uri="{BB962C8B-B14F-4D97-AF65-F5344CB8AC3E}">
        <p14:creationId xmlns:p14="http://schemas.microsoft.com/office/powerpoint/2010/main" val="379851452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EE59D-3599-1151-5004-26BCC0184237}"/>
              </a:ext>
            </a:extLst>
          </p:cNvPr>
          <p:cNvSpPr>
            <a:spLocks noGrp="1"/>
          </p:cNvSpPr>
          <p:nvPr>
            <p:ph type="title"/>
          </p:nvPr>
        </p:nvSpPr>
        <p:spPr/>
        <p:txBody>
          <a:bodyPr/>
          <a:lstStyle/>
          <a:p>
            <a:r>
              <a:rPr lang="en-US" dirty="0"/>
              <a:t>Supporting Mixed Abilities </a:t>
            </a:r>
          </a:p>
        </p:txBody>
      </p:sp>
      <p:sp>
        <p:nvSpPr>
          <p:cNvPr id="4" name="Rectangle: Rounded Corners 3">
            <a:extLst>
              <a:ext uri="{FF2B5EF4-FFF2-40B4-BE49-F238E27FC236}">
                <a16:creationId xmlns:a16="http://schemas.microsoft.com/office/drawing/2014/main" id="{78F1681E-C184-5B15-FE6E-26713B73BF2E}"/>
              </a:ext>
            </a:extLst>
          </p:cNvPr>
          <p:cNvSpPr/>
          <p:nvPr/>
        </p:nvSpPr>
        <p:spPr>
          <a:xfrm>
            <a:off x="6262689" y="2276899"/>
            <a:ext cx="5413316" cy="2304202"/>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600">
                <a:solidFill>
                  <a:srgbClr val="FFFFFF"/>
                </a:solidFill>
                <a:latin typeface="Verdana" panose="020B0604030504040204" pitchFamily="34" charset="0"/>
              </a:rPr>
              <a:t>Strategies for active play with mixed age groups can be used to support children with special needs and mixed abilities. </a:t>
            </a:r>
          </a:p>
          <a:p>
            <a:pPr algn="ctr"/>
            <a:endParaRPr lang="en-US"/>
          </a:p>
        </p:txBody>
      </p:sp>
      <p:pic>
        <p:nvPicPr>
          <p:cNvPr id="8" name="Content Placeholder 7" descr="Father pushing disabled son">
            <a:extLst>
              <a:ext uri="{FF2B5EF4-FFF2-40B4-BE49-F238E27FC236}">
                <a16:creationId xmlns:a16="http://schemas.microsoft.com/office/drawing/2014/main" id="{31BF02ED-9793-405D-5E75-ED65648643F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186687"/>
            <a:ext cx="5091113" cy="3394075"/>
          </a:xfrm>
        </p:spPr>
      </p:pic>
      <p:sp>
        <p:nvSpPr>
          <p:cNvPr id="3" name="Rectangle: Rounded Corners 2">
            <a:extLst>
              <a:ext uri="{FF2B5EF4-FFF2-40B4-BE49-F238E27FC236}">
                <a16:creationId xmlns:a16="http://schemas.microsoft.com/office/drawing/2014/main" id="{5219D443-1B9B-FAAE-A13D-18471AA7F572}"/>
              </a:ext>
            </a:extLst>
          </p:cNvPr>
          <p:cNvSpPr/>
          <p:nvPr/>
        </p:nvSpPr>
        <p:spPr>
          <a:xfrm>
            <a:off x="6354644" y="5647415"/>
            <a:ext cx="1400779" cy="7775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FFFFFF"/>
                </a:solidFill>
              </a:rPr>
              <a:t>Materials</a:t>
            </a:r>
          </a:p>
        </p:txBody>
      </p:sp>
      <p:sp>
        <p:nvSpPr>
          <p:cNvPr id="5" name="Rectangle: Rounded Corners 4">
            <a:extLst>
              <a:ext uri="{FF2B5EF4-FFF2-40B4-BE49-F238E27FC236}">
                <a16:creationId xmlns:a16="http://schemas.microsoft.com/office/drawing/2014/main" id="{7C24C728-3A45-4259-E121-12B372BA4284}"/>
              </a:ext>
            </a:extLst>
          </p:cNvPr>
          <p:cNvSpPr/>
          <p:nvPr/>
        </p:nvSpPr>
        <p:spPr>
          <a:xfrm>
            <a:off x="8314934" y="5647415"/>
            <a:ext cx="1400780" cy="7775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FFFFFF"/>
                </a:solidFill>
              </a:rPr>
              <a:t>Instructions</a:t>
            </a:r>
          </a:p>
        </p:txBody>
      </p:sp>
      <p:sp>
        <p:nvSpPr>
          <p:cNvPr id="6" name="Rectangle: Rounded Corners 5">
            <a:extLst>
              <a:ext uri="{FF2B5EF4-FFF2-40B4-BE49-F238E27FC236}">
                <a16:creationId xmlns:a16="http://schemas.microsoft.com/office/drawing/2014/main" id="{DDBEE58B-2247-93AF-20F1-49D1EB8B59F1}"/>
              </a:ext>
            </a:extLst>
          </p:cNvPr>
          <p:cNvSpPr/>
          <p:nvPr/>
        </p:nvSpPr>
        <p:spPr>
          <a:xfrm>
            <a:off x="10275225" y="5647415"/>
            <a:ext cx="1400780" cy="77754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FFFFFF"/>
                </a:solidFill>
              </a:rPr>
              <a:t>Time</a:t>
            </a:r>
          </a:p>
        </p:txBody>
      </p:sp>
      <p:pic>
        <p:nvPicPr>
          <p:cNvPr id="9" name="Graphic 8" descr="Clock outline">
            <a:extLst>
              <a:ext uri="{FF2B5EF4-FFF2-40B4-BE49-F238E27FC236}">
                <a16:creationId xmlns:a16="http://schemas.microsoft.com/office/drawing/2014/main" id="{FDC95AB4-EBE7-244B-3FAD-C2B9CBD47C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04931" y="4799668"/>
            <a:ext cx="872836" cy="872836"/>
          </a:xfrm>
          <a:prstGeom prst="rect">
            <a:avLst/>
          </a:prstGeom>
        </p:spPr>
      </p:pic>
      <p:pic>
        <p:nvPicPr>
          <p:cNvPr id="11" name="Graphic 10" descr="Inventory outline">
            <a:extLst>
              <a:ext uri="{FF2B5EF4-FFF2-40B4-BE49-F238E27FC236}">
                <a16:creationId xmlns:a16="http://schemas.microsoft.com/office/drawing/2014/main" id="{D74AF2E3-C7F5-F25E-81FF-764B62EF85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2969" y="4799668"/>
            <a:ext cx="914400" cy="914400"/>
          </a:xfrm>
          <a:prstGeom prst="rect">
            <a:avLst/>
          </a:prstGeom>
        </p:spPr>
      </p:pic>
      <p:pic>
        <p:nvPicPr>
          <p:cNvPr id="13" name="Graphic 12" descr="Checklist outline">
            <a:extLst>
              <a:ext uri="{FF2B5EF4-FFF2-40B4-BE49-F238E27FC236}">
                <a16:creationId xmlns:a16="http://schemas.microsoft.com/office/drawing/2014/main" id="{F925687D-A152-B92A-8E53-E43757A7CFC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83283" y="4733015"/>
            <a:ext cx="914400" cy="914400"/>
          </a:xfrm>
          <a:prstGeom prst="rect">
            <a:avLst/>
          </a:prstGeom>
        </p:spPr>
      </p:pic>
    </p:spTree>
    <p:extLst>
      <p:ext uri="{BB962C8B-B14F-4D97-AF65-F5344CB8AC3E}">
        <p14:creationId xmlns:p14="http://schemas.microsoft.com/office/powerpoint/2010/main" val="2801198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22A010-FA2F-CBDF-9EC3-69578E870B76}"/>
              </a:ext>
            </a:extLst>
          </p:cNvPr>
          <p:cNvSpPr>
            <a:spLocks noGrp="1"/>
          </p:cNvSpPr>
          <p:nvPr>
            <p:ph sz="half" idx="1"/>
          </p:nvPr>
        </p:nvSpPr>
        <p:spPr>
          <a:xfrm>
            <a:off x="838200" y="1865375"/>
            <a:ext cx="5181600" cy="4311587"/>
          </a:xfrm>
        </p:spPr>
        <p:txBody>
          <a:bodyPr anchor="t">
            <a:normAutofit/>
          </a:bodyPr>
          <a:lstStyle/>
          <a:p>
            <a:pPr>
              <a:spcAft>
                <a:spcPts val="600"/>
              </a:spcAft>
            </a:pPr>
            <a:r>
              <a:rPr lang="en-US" sz="2400"/>
              <a:t>Scan for safety</a:t>
            </a:r>
          </a:p>
          <a:p>
            <a:pPr>
              <a:spcAft>
                <a:spcPts val="600"/>
              </a:spcAft>
            </a:pPr>
            <a:r>
              <a:rPr lang="en-US" sz="2400"/>
              <a:t>Provide guidance and directions around safety</a:t>
            </a:r>
          </a:p>
          <a:p>
            <a:pPr lvl="1">
              <a:spcAft>
                <a:spcPts val="600"/>
              </a:spcAft>
            </a:pPr>
            <a:r>
              <a:rPr lang="en-US" sz="2400"/>
              <a:t>Be mindful of large and small bodies playing together </a:t>
            </a:r>
          </a:p>
          <a:p>
            <a:pPr>
              <a:spcAft>
                <a:spcPts val="600"/>
              </a:spcAft>
            </a:pPr>
            <a:r>
              <a:rPr lang="en-US" sz="2400"/>
              <a:t>Using your voice as a safety measure</a:t>
            </a:r>
          </a:p>
          <a:p>
            <a:pPr>
              <a:spcAft>
                <a:spcPts val="600"/>
              </a:spcAft>
            </a:pPr>
            <a:r>
              <a:rPr lang="en-US" sz="2400"/>
              <a:t>Older children as safety leaders</a:t>
            </a:r>
          </a:p>
          <a:p>
            <a:pPr>
              <a:spcAft>
                <a:spcPts val="600"/>
              </a:spcAft>
            </a:pPr>
            <a:endParaRPr lang="en-US"/>
          </a:p>
        </p:txBody>
      </p:sp>
      <p:pic>
        <p:nvPicPr>
          <p:cNvPr id="5" name="Picture 4" descr="Father teaching boy to ride bicycle">
            <a:extLst>
              <a:ext uri="{FF2B5EF4-FFF2-40B4-BE49-F238E27FC236}">
                <a16:creationId xmlns:a16="http://schemas.microsoft.com/office/drawing/2014/main" id="{154C4107-A493-EBBC-3253-61AF81C9FEE0}"/>
              </a:ext>
            </a:extLst>
          </p:cNvPr>
          <p:cNvPicPr>
            <a:picLocks noChangeAspect="1"/>
          </p:cNvPicPr>
          <p:nvPr/>
        </p:nvPicPr>
        <p:blipFill rotWithShape="1">
          <a:blip r:embed="rId3">
            <a:extLst>
              <a:ext uri="{28A0092B-C50C-407E-A947-70E740481C1C}">
                <a14:useLocalDpi xmlns:a14="http://schemas.microsoft.com/office/drawing/2010/main" val="0"/>
              </a:ext>
            </a:extLst>
          </a:blip>
          <a:srcRect l="4687" r="14585"/>
          <a:stretch/>
        </p:blipFill>
        <p:spPr>
          <a:xfrm>
            <a:off x="6507804" y="1865374"/>
            <a:ext cx="5684196" cy="4700017"/>
          </a:xfrm>
          <a:prstGeom prst="rect">
            <a:avLst/>
          </a:prstGeom>
          <a:noFill/>
        </p:spPr>
      </p:pic>
      <p:sp>
        <p:nvSpPr>
          <p:cNvPr id="2" name="Title 1">
            <a:extLst>
              <a:ext uri="{FF2B5EF4-FFF2-40B4-BE49-F238E27FC236}">
                <a16:creationId xmlns:a16="http://schemas.microsoft.com/office/drawing/2014/main" id="{B496659C-6138-C831-7B32-EE99FA7B1182}"/>
              </a:ext>
            </a:extLst>
          </p:cNvPr>
          <p:cNvSpPr>
            <a:spLocks noGrp="1"/>
          </p:cNvSpPr>
          <p:nvPr>
            <p:ph type="title"/>
          </p:nvPr>
        </p:nvSpPr>
        <p:spPr>
          <a:xfrm>
            <a:off x="838200" y="578132"/>
            <a:ext cx="6188675" cy="657681"/>
          </a:xfrm>
        </p:spPr>
        <p:txBody>
          <a:bodyPr anchor="t">
            <a:normAutofit/>
          </a:bodyPr>
          <a:lstStyle/>
          <a:p>
            <a:pPr>
              <a:lnSpc>
                <a:spcPct val="90000"/>
              </a:lnSpc>
            </a:pPr>
            <a:r>
              <a:rPr lang="en-US"/>
              <a:t>Safety and Supervision</a:t>
            </a:r>
          </a:p>
        </p:txBody>
      </p:sp>
    </p:spTree>
    <p:extLst>
      <p:ext uri="{BB962C8B-B14F-4D97-AF65-F5344CB8AC3E}">
        <p14:creationId xmlns:p14="http://schemas.microsoft.com/office/powerpoint/2010/main" val="240652419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E91D-EA0F-3D71-A53B-8DD02845BC05}"/>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Family Engagement Considerations </a:t>
            </a:r>
          </a:p>
        </p:txBody>
      </p:sp>
      <p:sp>
        <p:nvSpPr>
          <p:cNvPr id="3" name="Content Placeholder 2">
            <a:extLst>
              <a:ext uri="{FF2B5EF4-FFF2-40B4-BE49-F238E27FC236}">
                <a16:creationId xmlns:a16="http://schemas.microsoft.com/office/drawing/2014/main" id="{1FDC4BC2-FC07-FE43-3694-3C5907B60629}"/>
              </a:ext>
            </a:extLst>
          </p:cNvPr>
          <p:cNvSpPr>
            <a:spLocks noGrp="1"/>
          </p:cNvSpPr>
          <p:nvPr>
            <p:ph idx="1"/>
          </p:nvPr>
        </p:nvSpPr>
        <p:spPr>
          <a:xfrm>
            <a:off x="838200" y="1580498"/>
            <a:ext cx="10515600" cy="4483315"/>
          </a:xfrm>
        </p:spPr>
        <p:txBody>
          <a:bodyPr vert="horz" lIns="0" tIns="0" rIns="0" bIns="0" rtlCol="0" anchor="t">
            <a:normAutofit/>
          </a:bodyPr>
          <a:lstStyle/>
          <a:p>
            <a:r>
              <a:rPr lang="en-US" sz="2800">
                <a:solidFill>
                  <a:srgbClr val="004169"/>
                </a:solidFill>
                <a:latin typeface="Verdana"/>
                <a:ea typeface="Verdana"/>
                <a:cs typeface="Calibri"/>
              </a:rPr>
              <a:t>Provide activities</a:t>
            </a:r>
            <a:r>
              <a:rPr lang="en-US" sz="2800">
                <a:latin typeface="Verdana"/>
                <a:ea typeface="Verdana"/>
                <a:cs typeface="Calibri"/>
              </a:rPr>
              <a:t> families can do at home</a:t>
            </a:r>
            <a:endParaRPr lang="en-US">
              <a:cs typeface="Calibri"/>
            </a:endParaRPr>
          </a:p>
          <a:p>
            <a:r>
              <a:rPr lang="en-US" sz="2800">
                <a:latin typeface="Verdana"/>
                <a:ea typeface="Verdana"/>
                <a:cs typeface="Calibri"/>
              </a:rPr>
              <a:t>Invite families to share</a:t>
            </a:r>
            <a:endParaRPr lang="en-US">
              <a:cs typeface="Calibri"/>
            </a:endParaRPr>
          </a:p>
          <a:p>
            <a:r>
              <a:rPr lang="en-US" sz="2800">
                <a:latin typeface="Verdana"/>
                <a:ea typeface="Verdana"/>
                <a:cs typeface="Calibri"/>
              </a:rPr>
              <a:t>Demonstrate activities for mixed age group</a:t>
            </a:r>
            <a:endParaRPr lang="en-US">
              <a:cs typeface="Calibri"/>
            </a:endParaRPr>
          </a:p>
          <a:p>
            <a:pPr marL="0" indent="0">
              <a:buNone/>
            </a:pPr>
            <a:endParaRPr lang="en-US" sz="2800">
              <a:latin typeface="Verdana"/>
              <a:ea typeface="Verdana"/>
            </a:endParaRPr>
          </a:p>
          <a:p>
            <a:endParaRPr lang="en-US"/>
          </a:p>
          <a:p>
            <a:endParaRPr lang="en-US"/>
          </a:p>
        </p:txBody>
      </p:sp>
      <p:pic>
        <p:nvPicPr>
          <p:cNvPr id="7" name="Picture 6">
            <a:extLst>
              <a:ext uri="{FF2B5EF4-FFF2-40B4-BE49-F238E27FC236}">
                <a16:creationId xmlns:a16="http://schemas.microsoft.com/office/drawing/2014/main" id="{FA004AAA-750E-769E-122D-C56E04493A0C}"/>
              </a:ext>
            </a:extLst>
          </p:cNvPr>
          <p:cNvPicPr>
            <a:picLocks noChangeAspect="1"/>
          </p:cNvPicPr>
          <p:nvPr/>
        </p:nvPicPr>
        <p:blipFill>
          <a:blip r:embed="rId3"/>
          <a:stretch>
            <a:fillRect/>
          </a:stretch>
        </p:blipFill>
        <p:spPr>
          <a:xfrm>
            <a:off x="3341164" y="3385869"/>
            <a:ext cx="5517511" cy="2882900"/>
          </a:xfrm>
          <a:prstGeom prst="rect">
            <a:avLst/>
          </a:prstGeom>
        </p:spPr>
      </p:pic>
    </p:spTree>
    <p:extLst>
      <p:ext uri="{BB962C8B-B14F-4D97-AF65-F5344CB8AC3E}">
        <p14:creationId xmlns:p14="http://schemas.microsoft.com/office/powerpoint/2010/main" val="377826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08768-C1F3-010B-C059-D84B17F738BC}"/>
              </a:ext>
            </a:extLst>
          </p:cNvPr>
          <p:cNvSpPr>
            <a:spLocks noGrp="1"/>
          </p:cNvSpPr>
          <p:nvPr>
            <p:ph type="ctrTitle"/>
          </p:nvPr>
        </p:nvSpPr>
        <p:spPr>
          <a:xfrm>
            <a:off x="686801" y="1965721"/>
            <a:ext cx="2434390" cy="668859"/>
          </a:xfrm>
        </p:spPr>
        <p:txBody>
          <a:bodyPr/>
          <a:lstStyle/>
          <a:p>
            <a:r>
              <a:rPr lang="en-US"/>
              <a:t>Session</a:t>
            </a:r>
            <a:br>
              <a:rPr lang="en-US"/>
            </a:br>
            <a:r>
              <a:rPr lang="en-US"/>
              <a:t>Handouts</a:t>
            </a:r>
          </a:p>
        </p:txBody>
      </p:sp>
      <p:pic>
        <p:nvPicPr>
          <p:cNvPr id="7" name="Picture 6">
            <a:extLst>
              <a:ext uri="{FF2B5EF4-FFF2-40B4-BE49-F238E27FC236}">
                <a16:creationId xmlns:a16="http://schemas.microsoft.com/office/drawing/2014/main" id="{74765B06-5278-2B47-D281-99D27C5766C1}"/>
              </a:ext>
            </a:extLst>
          </p:cNvPr>
          <p:cNvPicPr>
            <a:picLocks noChangeAspect="1"/>
          </p:cNvPicPr>
          <p:nvPr/>
        </p:nvPicPr>
        <p:blipFill>
          <a:blip r:embed="rId3"/>
          <a:stretch>
            <a:fillRect/>
          </a:stretch>
        </p:blipFill>
        <p:spPr>
          <a:xfrm>
            <a:off x="3759866" y="188339"/>
            <a:ext cx="3747839" cy="483167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5FAAD0D-CE25-2D55-D9C3-41A1EC324013}"/>
              </a:ext>
            </a:extLst>
          </p:cNvPr>
          <p:cNvPicPr>
            <a:picLocks noChangeAspect="1"/>
          </p:cNvPicPr>
          <p:nvPr/>
        </p:nvPicPr>
        <p:blipFill>
          <a:blip r:embed="rId4"/>
          <a:stretch>
            <a:fillRect/>
          </a:stretch>
        </p:blipFill>
        <p:spPr>
          <a:xfrm>
            <a:off x="8146380" y="1565319"/>
            <a:ext cx="3747840" cy="48411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73285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2FF3876-A161-5616-4580-849131A3E4FA}"/>
              </a:ext>
            </a:extLst>
          </p:cNvPr>
          <p:cNvSpPr>
            <a:spLocks noGrp="1"/>
          </p:cNvSpPr>
          <p:nvPr>
            <p:ph type="body" sz="quarter" idx="14"/>
          </p:nvPr>
        </p:nvSpPr>
        <p:spPr/>
        <p:txBody>
          <a:bodyPr/>
          <a:lstStyle/>
          <a:p>
            <a:endParaRPr lang="en-US"/>
          </a:p>
        </p:txBody>
      </p:sp>
      <p:sp>
        <p:nvSpPr>
          <p:cNvPr id="5" name="Title 4">
            <a:extLst>
              <a:ext uri="{FF2B5EF4-FFF2-40B4-BE49-F238E27FC236}">
                <a16:creationId xmlns:a16="http://schemas.microsoft.com/office/drawing/2014/main" id="{1D2AB6CE-555F-5EE6-21F3-5D3AFF500125}"/>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11471269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E258C-0099-0B61-9879-3C9FD5B7649D}"/>
              </a:ext>
            </a:extLst>
          </p:cNvPr>
          <p:cNvSpPr>
            <a:spLocks noGrp="1"/>
          </p:cNvSpPr>
          <p:nvPr>
            <p:ph type="title"/>
          </p:nvPr>
        </p:nvSpPr>
        <p:spPr/>
        <p:txBody>
          <a:bodyPr/>
          <a:lstStyle/>
          <a:p>
            <a:r>
              <a:rPr lang="en-US"/>
              <a:t>Supporting Mixed Abilities</a:t>
            </a:r>
          </a:p>
        </p:txBody>
      </p:sp>
      <p:sp>
        <p:nvSpPr>
          <p:cNvPr id="3" name="Content Placeholder 2">
            <a:extLst>
              <a:ext uri="{FF2B5EF4-FFF2-40B4-BE49-F238E27FC236}">
                <a16:creationId xmlns:a16="http://schemas.microsoft.com/office/drawing/2014/main" id="{FB5362FC-C0D7-27EC-1C95-679848791EE3}"/>
              </a:ext>
            </a:extLst>
          </p:cNvPr>
          <p:cNvSpPr>
            <a:spLocks noGrp="1"/>
          </p:cNvSpPr>
          <p:nvPr>
            <p:ph idx="1"/>
          </p:nvPr>
        </p:nvSpPr>
        <p:spPr>
          <a:xfrm>
            <a:off x="838200" y="1792224"/>
            <a:ext cx="10515600" cy="5065776"/>
          </a:xfrm>
        </p:spPr>
        <p:txBody>
          <a:bodyPr vert="horz" lIns="0" tIns="0" rIns="0" bIns="0" rtlCol="0" anchor="t">
            <a:normAutofit/>
          </a:bodyPr>
          <a:lstStyle/>
          <a:p>
            <a:pPr marL="0" indent="0">
              <a:buNone/>
            </a:pPr>
            <a:r>
              <a:rPr lang="en-US" sz="2800">
                <a:latin typeface="Verdana"/>
                <a:ea typeface="Verdana"/>
                <a:cs typeface="Calibri"/>
              </a:rPr>
              <a:t>Supporting a specific need/ability: </a:t>
            </a:r>
            <a:endParaRPr lang="en-US" sz="2800">
              <a:latin typeface="Verdana"/>
              <a:ea typeface="Verdana"/>
            </a:endParaRPr>
          </a:p>
          <a:p>
            <a:pPr marL="457200" indent="-457200"/>
            <a:r>
              <a:rPr lang="en-US" sz="2800">
                <a:latin typeface="Verdana"/>
                <a:ea typeface="Verdana"/>
                <a:cs typeface="Calibri"/>
              </a:rPr>
              <a:t>2-year-old child who has Cerebral Palsy and uses an assistive device (leg braces) to walk </a:t>
            </a:r>
            <a:endParaRPr lang="en-US"/>
          </a:p>
          <a:p>
            <a:pPr marL="457200" indent="-457200"/>
            <a:r>
              <a:rPr lang="en-US" sz="2800">
                <a:latin typeface="Verdana"/>
                <a:ea typeface="Verdana"/>
                <a:cs typeface="Calibri"/>
              </a:rPr>
              <a:t>5-year-old child with a visual impairment</a:t>
            </a:r>
          </a:p>
          <a:p>
            <a:pPr marL="457200" indent="-457200"/>
            <a:endParaRPr lang="en-US" sz="2800">
              <a:latin typeface="Verdana"/>
              <a:ea typeface="Verdana"/>
              <a:cs typeface="Calibri"/>
            </a:endParaRPr>
          </a:p>
          <a:p>
            <a:pPr marL="0" indent="0" algn="ctr">
              <a:buNone/>
            </a:pPr>
            <a:r>
              <a:rPr lang="en-US" sz="2800">
                <a:latin typeface="Verdana"/>
                <a:ea typeface="Verdana"/>
                <a:cs typeface="Calibri"/>
              </a:rPr>
              <a:t>What is needed? What should be considered?</a:t>
            </a:r>
          </a:p>
          <a:p>
            <a:pPr marL="457200" indent="-457200"/>
            <a:endParaRPr lang="en-US">
              <a:cs typeface="Calibri"/>
            </a:endParaRPr>
          </a:p>
          <a:p>
            <a:pPr marL="0" indent="0">
              <a:buNone/>
            </a:pPr>
            <a:endParaRPr lang="en-US" sz="2800"/>
          </a:p>
          <a:p>
            <a:endParaRPr lang="en-US"/>
          </a:p>
          <a:p>
            <a:pPr marL="0" indent="0">
              <a:buNone/>
            </a:pPr>
            <a:endParaRPr lang="en-US"/>
          </a:p>
          <a:p>
            <a:pPr marL="0" indent="0">
              <a:buNone/>
            </a:pPr>
            <a:endParaRPr lang="en-US"/>
          </a:p>
        </p:txBody>
      </p:sp>
      <p:sp>
        <p:nvSpPr>
          <p:cNvPr id="4" name="Rectangle: Rounded Corners 3">
            <a:extLst>
              <a:ext uri="{FF2B5EF4-FFF2-40B4-BE49-F238E27FC236}">
                <a16:creationId xmlns:a16="http://schemas.microsoft.com/office/drawing/2014/main" id="{43A04B4F-4FCF-2374-1E07-EDE0EB243F20}"/>
              </a:ext>
            </a:extLst>
          </p:cNvPr>
          <p:cNvSpPr/>
          <p:nvPr/>
        </p:nvSpPr>
        <p:spPr>
          <a:xfrm>
            <a:off x="1643270" y="4605506"/>
            <a:ext cx="4452730" cy="1928826"/>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a:p>
            <a:pPr algn="ctr"/>
            <a:r>
              <a:rPr lang="en-US" sz="2400">
                <a:solidFill>
                  <a:srgbClr val="FFFFFF"/>
                </a:solidFill>
              </a:rPr>
              <a:t>How can strategies for active play with mixed groups be used to support children with special needs?</a:t>
            </a:r>
          </a:p>
          <a:p>
            <a:pPr algn="ctr"/>
            <a:endParaRPr lang="en-US"/>
          </a:p>
        </p:txBody>
      </p:sp>
      <p:sp>
        <p:nvSpPr>
          <p:cNvPr id="5" name="Rectangle: Rounded Corners 4">
            <a:extLst>
              <a:ext uri="{FF2B5EF4-FFF2-40B4-BE49-F238E27FC236}">
                <a16:creationId xmlns:a16="http://schemas.microsoft.com/office/drawing/2014/main" id="{1B63E8B2-6B51-7160-129E-0782BCFEE387}"/>
              </a:ext>
            </a:extLst>
          </p:cNvPr>
          <p:cNvSpPr/>
          <p:nvPr/>
        </p:nvSpPr>
        <p:spPr>
          <a:xfrm>
            <a:off x="6619460" y="4605506"/>
            <a:ext cx="4612131" cy="1928826"/>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a:p>
            <a:pPr algn="ctr"/>
            <a:r>
              <a:rPr lang="en-US" sz="2400">
                <a:solidFill>
                  <a:srgbClr val="FFFFFF"/>
                </a:solidFill>
              </a:rPr>
              <a:t>How would you ensure this child feels included while promoting active play with all the children? What adaptions would you offer?</a:t>
            </a:r>
          </a:p>
          <a:p>
            <a:pPr algn="ctr"/>
            <a:endParaRPr lang="en-US"/>
          </a:p>
        </p:txBody>
      </p:sp>
    </p:spTree>
    <p:extLst>
      <p:ext uri="{BB962C8B-B14F-4D97-AF65-F5344CB8AC3E}">
        <p14:creationId xmlns:p14="http://schemas.microsoft.com/office/powerpoint/2010/main" val="627952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27B7E-CA86-9BF9-4366-E306AE8F3997}"/>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Activities with Mixed Age Groups</a:t>
            </a:r>
            <a:br>
              <a:rPr lang="en-US">
                <a:latin typeface="Times New Roman" panose="02020603050405020304" pitchFamily="18" charset="0"/>
                <a:cs typeface="Times New Roman" panose="02020603050405020304" pitchFamily="18" charset="0"/>
              </a:rPr>
            </a:br>
            <a:r>
              <a:rPr lang="en-US">
                <a:latin typeface="Times New Roman" panose="02020603050405020304" pitchFamily="18" charset="0"/>
                <a:cs typeface="Times New Roman" panose="02020603050405020304" pitchFamily="18" charset="0"/>
              </a:rPr>
              <a:t>Small Group Brainstorm </a:t>
            </a:r>
            <a:br>
              <a:rPr lang="en-US">
                <a:latin typeface="Times New Roman" panose="02020603050405020304" pitchFamily="18" charset="0"/>
                <a:cs typeface="Times New Roman" panose="02020603050405020304" pitchFamily="18" charset="0"/>
              </a:rPr>
            </a:br>
            <a:endParaRPr lang="en-US">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0D93B4-5123-0838-3EC8-A96D5466A7D2}"/>
              </a:ext>
            </a:extLst>
          </p:cNvPr>
          <p:cNvSpPr>
            <a:spLocks noGrp="1"/>
          </p:cNvSpPr>
          <p:nvPr>
            <p:ph idx="1"/>
          </p:nvPr>
        </p:nvSpPr>
        <p:spPr>
          <a:xfrm>
            <a:off x="952500" y="2220849"/>
            <a:ext cx="10515600" cy="4483315"/>
          </a:xfrm>
        </p:spPr>
        <p:txBody>
          <a:bodyPr vert="horz" lIns="0" tIns="0" rIns="0" bIns="0" rtlCol="0" anchor="t">
            <a:normAutofit/>
          </a:bodyPr>
          <a:lstStyle/>
          <a:p>
            <a:pPr marL="0" indent="0">
              <a:buNone/>
            </a:pPr>
            <a:r>
              <a:rPr lang="en-US" sz="2800">
                <a:latin typeface="Verdana"/>
                <a:ea typeface="Verdana"/>
                <a:cs typeface="Calibri"/>
              </a:rPr>
              <a:t>In small groups, brainstorm ways you can integrate active play or movement into one of the following activities for each of these age groups: infants, toddlers, preschoolers, and school-agers. Brainstorm as many as you can!</a:t>
            </a:r>
          </a:p>
          <a:p>
            <a:r>
              <a:rPr lang="en-US" sz="2800"/>
              <a:t>Activities with scarves</a:t>
            </a:r>
          </a:p>
          <a:p>
            <a:r>
              <a:rPr lang="en-US" sz="2800"/>
              <a:t>Sensory Activities</a:t>
            </a:r>
          </a:p>
          <a:p>
            <a:r>
              <a:rPr lang="en-US" sz="2800"/>
              <a:t>Music and movement</a:t>
            </a:r>
          </a:p>
          <a:p>
            <a:r>
              <a:rPr lang="en-US" sz="2800"/>
              <a:t>Literacy</a:t>
            </a:r>
          </a:p>
          <a:p>
            <a:endParaRPr lang="en-US"/>
          </a:p>
        </p:txBody>
      </p:sp>
      <p:pic>
        <p:nvPicPr>
          <p:cNvPr id="5" name="Graphic 4" descr="Lightbulb and gear outline">
            <a:extLst>
              <a:ext uri="{FF2B5EF4-FFF2-40B4-BE49-F238E27FC236}">
                <a16:creationId xmlns:a16="http://schemas.microsoft.com/office/drawing/2014/main" id="{37AB432A-A78A-7BFC-28FD-E13E4070C0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6538" y="3865921"/>
            <a:ext cx="2409618" cy="2409618"/>
          </a:xfrm>
          <a:prstGeom prst="rect">
            <a:avLst/>
          </a:prstGeom>
        </p:spPr>
      </p:pic>
    </p:spTree>
    <p:extLst>
      <p:ext uri="{BB962C8B-B14F-4D97-AF65-F5344CB8AC3E}">
        <p14:creationId xmlns:p14="http://schemas.microsoft.com/office/powerpoint/2010/main" val="2626041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C6547-827D-82ED-E5A4-79B142D053D9}"/>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Active Play with Mixed Age Groups Challenge </a:t>
            </a:r>
            <a:r>
              <a:rPr lang="en-US"/>
              <a:t>Carousel</a:t>
            </a:r>
            <a:br>
              <a:rPr lang="en-US">
                <a:latin typeface="Verdana" panose="020B0604030504040204" pitchFamily="34" charset="0"/>
              </a:rPr>
            </a:br>
            <a:endParaRPr lang="en-US">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131F3DA-61D1-7194-F6CC-E437406D98EB}"/>
              </a:ext>
            </a:extLst>
          </p:cNvPr>
          <p:cNvSpPr>
            <a:spLocks noGrp="1"/>
          </p:cNvSpPr>
          <p:nvPr>
            <p:ph idx="1"/>
          </p:nvPr>
        </p:nvSpPr>
        <p:spPr>
          <a:xfrm>
            <a:off x="838200" y="2231881"/>
            <a:ext cx="5076825" cy="4483315"/>
          </a:xfrm>
        </p:spPr>
        <p:txBody>
          <a:bodyPr vert="horz" lIns="0" tIns="0" rIns="0" bIns="0" rtlCol="0" anchor="t">
            <a:normAutofit/>
          </a:bodyPr>
          <a:lstStyle/>
          <a:p>
            <a:pPr marL="0" indent="0">
              <a:buNone/>
            </a:pPr>
            <a:r>
              <a:rPr lang="en-US" sz="2800">
                <a:latin typeface="Verdana"/>
                <a:ea typeface="Verdana"/>
                <a:cs typeface="Calibri"/>
              </a:rPr>
              <a:t>In-person: Walk around the room, and with a </a:t>
            </a:r>
            <a:r>
              <a:rPr lang="en-US" sz="2800" err="1">
                <a:latin typeface="Verdana"/>
                <a:ea typeface="Verdana"/>
                <a:cs typeface="Calibri"/>
              </a:rPr>
              <a:t>post-it</a:t>
            </a:r>
            <a:r>
              <a:rPr lang="en-US" sz="2800">
                <a:latin typeface="Verdana"/>
                <a:ea typeface="Verdana"/>
                <a:cs typeface="Calibri"/>
              </a:rPr>
              <a:t> note, add potential solutions to each challenge listed.</a:t>
            </a:r>
          </a:p>
          <a:p>
            <a:pPr marL="0" indent="0">
              <a:buNone/>
            </a:pPr>
            <a:endParaRPr lang="en-US" sz="2800" b="1"/>
          </a:p>
          <a:p>
            <a:pPr marL="0" indent="0">
              <a:buNone/>
            </a:pPr>
            <a:r>
              <a:rPr lang="en-US" sz="2800">
                <a:latin typeface="Verdana"/>
                <a:ea typeface="Verdana"/>
                <a:cs typeface="Calibri"/>
              </a:rPr>
              <a:t>Virtual: Add potential solutions to each challenge listed on the virtual whiteboard.</a:t>
            </a:r>
          </a:p>
        </p:txBody>
      </p:sp>
      <p:pic>
        <p:nvPicPr>
          <p:cNvPr id="10" name="Picture 9" descr="Person writing on whiteboard">
            <a:extLst>
              <a:ext uri="{FF2B5EF4-FFF2-40B4-BE49-F238E27FC236}">
                <a16:creationId xmlns:a16="http://schemas.microsoft.com/office/drawing/2014/main" id="{7E062953-F3AA-7A9E-8CFF-F854D60BF1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457450"/>
            <a:ext cx="5388770" cy="3592513"/>
          </a:xfrm>
          <a:prstGeom prst="rect">
            <a:avLst/>
          </a:prstGeom>
        </p:spPr>
      </p:pic>
    </p:spTree>
    <p:extLst>
      <p:ext uri="{BB962C8B-B14F-4D97-AF65-F5344CB8AC3E}">
        <p14:creationId xmlns:p14="http://schemas.microsoft.com/office/powerpoint/2010/main" val="170358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nline Media 8" title="Supporting Physical Development in Infants and Toddlers">
            <a:hlinkClick r:id="" action="ppaction://media"/>
            <a:extLst>
              <a:ext uri="{FF2B5EF4-FFF2-40B4-BE49-F238E27FC236}">
                <a16:creationId xmlns:a16="http://schemas.microsoft.com/office/drawing/2014/main" id="{97A9C9EB-859D-2CAB-CC30-D5C949C3A686}"/>
              </a:ext>
            </a:extLst>
          </p:cNvPr>
          <p:cNvPicPr>
            <a:picLocks noGrp="1" noRot="1" noChangeAspect="1"/>
          </p:cNvPicPr>
          <p:nvPr>
            <p:ph sz="half" idx="1"/>
            <a:videoFile r:link="rId1"/>
          </p:nvPr>
        </p:nvPicPr>
        <p:blipFill>
          <a:blip r:embed="rId5"/>
          <a:stretch>
            <a:fillRect/>
          </a:stretch>
        </p:blipFill>
        <p:spPr>
          <a:xfrm>
            <a:off x="838200" y="2078038"/>
            <a:ext cx="5181600" cy="3886200"/>
          </a:xfrm>
          <a:prstGeom prst="rect">
            <a:avLst/>
          </a:prstGeom>
        </p:spPr>
      </p:pic>
      <p:pic>
        <p:nvPicPr>
          <p:cNvPr id="10" name="Online Media 9" title="Incorporating Motor Play in the Preschool Classroom">
            <a:hlinkClick r:id="" action="ppaction://media"/>
            <a:extLst>
              <a:ext uri="{FF2B5EF4-FFF2-40B4-BE49-F238E27FC236}">
                <a16:creationId xmlns:a16="http://schemas.microsoft.com/office/drawing/2014/main" id="{07510D13-079D-3137-8948-114CD9402A67}"/>
              </a:ext>
            </a:extLst>
          </p:cNvPr>
          <p:cNvPicPr>
            <a:picLocks noGrp="1" noRot="1" noChangeAspect="1"/>
          </p:cNvPicPr>
          <p:nvPr>
            <p:ph sz="half" idx="2"/>
            <a:videoFile r:link="rId2"/>
          </p:nvPr>
        </p:nvPicPr>
        <p:blipFill>
          <a:blip r:embed="rId6"/>
          <a:stretch>
            <a:fillRect/>
          </a:stretch>
        </p:blipFill>
        <p:spPr>
          <a:xfrm>
            <a:off x="6172200" y="2078038"/>
            <a:ext cx="5181600" cy="3886200"/>
          </a:xfrm>
          <a:prstGeom prst="rect">
            <a:avLst/>
          </a:prstGeom>
        </p:spPr>
      </p:pic>
      <p:sp>
        <p:nvSpPr>
          <p:cNvPr id="8" name="Text Placeholder 7">
            <a:extLst>
              <a:ext uri="{FF2B5EF4-FFF2-40B4-BE49-F238E27FC236}">
                <a16:creationId xmlns:a16="http://schemas.microsoft.com/office/drawing/2014/main" id="{08EB5628-4328-0471-3D74-FB2A6DDBD50A}"/>
              </a:ext>
            </a:extLst>
          </p:cNvPr>
          <p:cNvSpPr>
            <a:spLocks noGrp="1"/>
          </p:cNvSpPr>
          <p:nvPr>
            <p:ph type="body" sz="quarter" idx="13"/>
          </p:nvPr>
        </p:nvSpPr>
        <p:spPr/>
        <p:txBody>
          <a:bodyPr/>
          <a:lstStyle/>
          <a:p>
            <a:endParaRPr lang="en-US"/>
          </a:p>
        </p:txBody>
      </p:sp>
      <p:sp>
        <p:nvSpPr>
          <p:cNvPr id="2" name="Title 1">
            <a:extLst>
              <a:ext uri="{FF2B5EF4-FFF2-40B4-BE49-F238E27FC236}">
                <a16:creationId xmlns:a16="http://schemas.microsoft.com/office/drawing/2014/main" id="{6778FCB0-FECB-3A85-200A-36EB86296F97}"/>
              </a:ext>
            </a:extLst>
          </p:cNvPr>
          <p:cNvSpPr>
            <a:spLocks noGrp="1"/>
          </p:cNvSpPr>
          <p:nvPr>
            <p:ph type="title" idx="4294967295"/>
          </p:nvPr>
        </p:nvSpPr>
        <p:spPr>
          <a:xfrm>
            <a:off x="555647" y="524810"/>
            <a:ext cx="10515600" cy="1019175"/>
          </a:xfrm>
        </p:spPr>
        <p:txBody>
          <a:bodyPr/>
          <a:lstStyle/>
          <a:p>
            <a:r>
              <a:rPr lang="en-US"/>
              <a:t>Active Play with Mixed Age Groups</a:t>
            </a:r>
            <a:br>
              <a:rPr lang="en-US"/>
            </a:br>
            <a:r>
              <a:rPr lang="en-US"/>
              <a:t> Infants and Toddlers vs. Preschoolers</a:t>
            </a:r>
          </a:p>
        </p:txBody>
      </p:sp>
    </p:spTree>
    <p:extLst>
      <p:ext uri="{BB962C8B-B14F-4D97-AF65-F5344CB8AC3E}">
        <p14:creationId xmlns:p14="http://schemas.microsoft.com/office/powerpoint/2010/main" val="108078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fill="hold" display="0">
                  <p:stCondLst>
                    <p:cond delay="indefinite"/>
                  </p:stCondLst>
                </p:cTn>
                <p:tgtEl>
                  <p:spTgt spid="10"/>
                </p:tgtEl>
              </p:cMediaNode>
            </p:video>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theme/theme1.xml><?xml version="1.0" encoding="utf-8"?>
<a:theme xmlns:a="http://schemas.openxmlformats.org/drawingml/2006/main" name="3_Office Theme">
  <a:themeElements>
    <a:clrScheme name="Custom 1">
      <a:dk1>
        <a:sysClr val="windowText" lastClr="000000"/>
      </a:dk1>
      <a:lt1>
        <a:sysClr val="window" lastClr="FFFFFF"/>
      </a:lt1>
      <a:dk2>
        <a:srgbClr val="44546A"/>
      </a:dk2>
      <a:lt2>
        <a:srgbClr val="E7E6E6"/>
      </a:lt2>
      <a:accent1>
        <a:srgbClr val="309C8A"/>
      </a:accent1>
      <a:accent2>
        <a:srgbClr val="00426A"/>
      </a:accent2>
      <a:accent3>
        <a:srgbClr val="6660A6"/>
      </a:accent3>
      <a:accent4>
        <a:srgbClr val="F05A66"/>
      </a:accent4>
      <a:accent5>
        <a:srgbClr val="00AC56"/>
      </a:accent5>
      <a:accent6>
        <a:srgbClr val="FAAD14"/>
      </a:accent6>
      <a:hlink>
        <a:srgbClr val="FEF3E0"/>
      </a:hlink>
      <a:folHlink>
        <a:srgbClr val="954F72"/>
      </a:folHlink>
    </a:clrScheme>
    <a:fontScheme name="gotham">
      <a:majorFont>
        <a:latin typeface="Gotham Black"/>
        <a:ea typeface=""/>
        <a:cs typeface=""/>
      </a:majorFont>
      <a:minorFont>
        <a:latin typeface="Gotha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CA74AA84-4BFC-4326-807C-3D9F6573F1D3}" vid="{76590098-875C-45C7-98C4-D718B9C540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7BFF43-A634-4AB4-B839-BDCB8743E604}">
  <ds:schemaRefs>
    <ds:schemaRef ds:uri="128e445f-53bd-4d7c-94e9-7ccc49acf3c2"/>
    <ds:schemaRef ds:uri="60dfdbe2-22b5-4261-a021-0a589e027dc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s>
</ds:datastoreItem>
</file>

<file path=customXml/itemProps2.xml><?xml version="1.0" encoding="utf-8"?>
<ds:datastoreItem xmlns:ds="http://schemas.openxmlformats.org/officeDocument/2006/customXml" ds:itemID="{27724CF9-1BF4-4491-A23D-6CE3B6A2B86D}"/>
</file>

<file path=customXml/itemProps3.xml><?xml version="1.0" encoding="utf-8"?>
<ds:datastoreItem xmlns:ds="http://schemas.openxmlformats.org/officeDocument/2006/customXml" ds:itemID="{621E17E3-FC2D-4E1C-82F5-6C799AD32B08}">
  <ds:schemaRefs>
    <ds:schemaRef ds:uri="http://schemas.microsoft.com/sharepoint/v3/contenttype/forms"/>
  </ds:schemaRefs>
</ds:datastoreItem>
</file>

<file path=docMetadata/LabelInfo.xml><?xml version="1.0" encoding="utf-8"?>
<clbl:labelList xmlns:clbl="http://schemas.microsoft.com/office/2020/mipLabelMetadata">
  <clbl:label id="{024838dd-df4f-4d57-aaaa-7d70f0f44039}" enabled="0" method="" siteId="{024838dd-df4f-4d57-aaaa-7d70f0f44039}" removed="1"/>
</clbl:labelList>
</file>

<file path=docProps/app.xml><?xml version="1.0" encoding="utf-8"?>
<Properties xmlns="http://schemas.openxmlformats.org/officeDocument/2006/extended-properties" xmlns:vt="http://schemas.openxmlformats.org/officeDocument/2006/docPropsVTypes">
  <TotalTime>4</TotalTime>
  <Words>4835</Words>
  <Application>Microsoft Office PowerPoint</Application>
  <PresentationFormat>Widescreen</PresentationFormat>
  <Paragraphs>384</Paragraphs>
  <Slides>21</Slides>
  <Notes>21</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21</vt:i4>
      </vt:variant>
    </vt:vector>
  </HeadingPairs>
  <TitlesOfParts>
    <vt:vector size="34" baseType="lpstr">
      <vt:lpstr>Aptos</vt:lpstr>
      <vt:lpstr>Arial</vt:lpstr>
      <vt:lpstr>Arial,Sans-Serif</vt:lpstr>
      <vt:lpstr>Calibri</vt:lpstr>
      <vt:lpstr>Gotham</vt:lpstr>
      <vt:lpstr>Gotham Black</vt:lpstr>
      <vt:lpstr>Gotham Thin</vt:lpstr>
      <vt:lpstr>Monotype Sorts</vt:lpstr>
      <vt:lpstr>Symbol</vt:lpstr>
      <vt:lpstr>Times New Roman</vt:lpstr>
      <vt:lpstr>Verdana</vt:lpstr>
      <vt:lpstr>3_Office Theme</vt:lpstr>
      <vt:lpstr>1_Office Theme</vt:lpstr>
      <vt:lpstr>PowerPoint Presentation</vt:lpstr>
      <vt:lpstr>Disclaimer</vt:lpstr>
      <vt:lpstr>Learning Objectives </vt:lpstr>
      <vt:lpstr>Opening Activity</vt:lpstr>
      <vt:lpstr>Objective 1: Review developmentally appropriate practice and the implications for mixed age groups. </vt:lpstr>
      <vt:lpstr>Developmentally Appropriate Practice (DAP)</vt:lpstr>
      <vt:lpstr>Summary of best practices: Time &amp; Space</vt:lpstr>
      <vt:lpstr>Objective 2: Adapt and select active play opportunities for mixed ages according to the needs of each age group. </vt:lpstr>
      <vt:lpstr>Planning Strategies for Active Play with Mixed Age Groups </vt:lpstr>
      <vt:lpstr>Selecting Activities for Mixed Aged Groups </vt:lpstr>
      <vt:lpstr>Selecting Activities for Mixed Aged Groups</vt:lpstr>
      <vt:lpstr>Selecting Activities for Mixed Aged Groups</vt:lpstr>
      <vt:lpstr>Supporting Mixed Abilities </vt:lpstr>
      <vt:lpstr>Safety and Supervision</vt:lpstr>
      <vt:lpstr>Family Engagement Considerations </vt:lpstr>
      <vt:lpstr>Session Handouts</vt:lpstr>
      <vt:lpstr>Questions?</vt:lpstr>
      <vt:lpstr>Supporting Mixed Abilities</vt:lpstr>
      <vt:lpstr>Activities with Mixed Age Groups Small Group Brainstorm  </vt:lpstr>
      <vt:lpstr>Active Play with Mixed Age Groups Challenge Carousel </vt:lpstr>
      <vt:lpstr>Active Play with Mixed Age Groups  Infants and Toddlers vs. Preschoolers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Active Play with Mixed Age Groups</dc:title>
  <dc:creator>Thompson, Georgia</dc:creator>
  <cp:lastModifiedBy>Lee, Trevor</cp:lastModifiedBy>
  <cp:revision>2</cp:revision>
  <dcterms:created xsi:type="dcterms:W3CDTF">2023-12-07T14:19:40Z</dcterms:created>
  <dcterms:modified xsi:type="dcterms:W3CDTF">2026-07-23T19:11:59Z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0x01010019B55C9C423ABA45BC650AB4FD6D5476</vt:lpwstr>
  </property>
</Properties>
</file>