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60" r:id="rId5"/>
  </p:sldMasterIdLst>
  <p:notesMasterIdLst>
    <p:notesMasterId r:id="rId39"/>
  </p:notesMasterIdLst>
  <p:sldIdLst>
    <p:sldId id="257" r:id="rId6"/>
    <p:sldId id="2125" r:id="rId7"/>
    <p:sldId id="2109" r:id="rId8"/>
    <p:sldId id="2117" r:id="rId9"/>
    <p:sldId id="2116" r:id="rId10"/>
    <p:sldId id="317" r:id="rId11"/>
    <p:sldId id="258" r:id="rId12"/>
    <p:sldId id="2102" r:id="rId13"/>
    <p:sldId id="1842" r:id="rId14"/>
    <p:sldId id="1846" r:id="rId15"/>
    <p:sldId id="280" r:id="rId16"/>
    <p:sldId id="2110" r:id="rId17"/>
    <p:sldId id="2112" r:id="rId18"/>
    <p:sldId id="335" r:id="rId19"/>
    <p:sldId id="2104" r:id="rId20"/>
    <p:sldId id="2103" r:id="rId21"/>
    <p:sldId id="452" r:id="rId22"/>
    <p:sldId id="2107" r:id="rId23"/>
    <p:sldId id="1854" r:id="rId24"/>
    <p:sldId id="2118" r:id="rId25"/>
    <p:sldId id="2121" r:id="rId26"/>
    <p:sldId id="2108" r:id="rId27"/>
    <p:sldId id="2113" r:id="rId28"/>
    <p:sldId id="2122" r:id="rId29"/>
    <p:sldId id="2120" r:id="rId30"/>
    <p:sldId id="262" r:id="rId31"/>
    <p:sldId id="260" r:id="rId32"/>
    <p:sldId id="2119" r:id="rId33"/>
    <p:sldId id="263" r:id="rId34"/>
    <p:sldId id="2123" r:id="rId35"/>
    <p:sldId id="2126" r:id="rId36"/>
    <p:sldId id="319" r:id="rId37"/>
    <p:sldId id="292" r:id="rId38"/>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7C7E67-D692-9EC6-22B4-390FCC89818C}" name="Press, Hannah" initials="HP" userId="S::hp0050@nemours.org::79ae02e8-8d22-42dd-ae3f-95a57fbe11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09C8A"/>
    <a:srgbClr val="FAAD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66248-D760-4253-9EA9-A0270718B23E}" v="1" dt="2026-08-06T19:24:42.7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0445" autoAdjust="0"/>
  </p:normalViewPr>
  <p:slideViewPr>
    <p:cSldViewPr snapToGrid="0">
      <p:cViewPr varScale="1">
        <p:scale>
          <a:sx n="34" d="100"/>
          <a:sy n="34" d="100"/>
        </p:scale>
        <p:origin x="2100" y="78"/>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1968"/>
    </p:cViewPr>
  </p:sorterViewPr>
  <p:notesViewPr>
    <p:cSldViewPr snapToGrid="0">
      <p:cViewPr varScale="1">
        <p:scale>
          <a:sx n="48" d="100"/>
          <a:sy n="48" d="100"/>
        </p:scale>
        <p:origin x="2684" y="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5816815"/>
      </p:ext>
    </p:extLst>
  </p:cSld>
  <p:clrMap bg1="lt1" tx1="dk1" bg2="lt2" tx2="dk2" accent1="accent1" accent2="accent2" accent3="accent3" accent4="accent4" accent5="accent5" accent6="accent6" hlink="hlink" folHlink="folHlink"/>
  <p:notesStyle>
    <a:lvl1pPr marL="0" algn="l" defTabSz="914400" rtl="0" eaLnBrk="1" latinLnBrk="0" hangingPunct="1">
      <a:defRPr sz="1100" kern="1200">
        <a:solidFill>
          <a:schemeClr val="tx1"/>
        </a:solidFill>
        <a:latin typeface="Verdana" panose="020B0604030504040204" pitchFamily="34" charset="0"/>
        <a:ea typeface="+mn-ea"/>
        <a:cs typeface="+mn-cs"/>
      </a:defRPr>
    </a:lvl1pPr>
    <a:lvl2pPr marL="457200" algn="l" defTabSz="914400" rtl="0" eaLnBrk="1" latinLnBrk="0" hangingPunct="1">
      <a:defRPr sz="1100" kern="1200">
        <a:solidFill>
          <a:schemeClr val="tx1"/>
        </a:solidFill>
        <a:latin typeface="Verdana" panose="020B0604030504040204" pitchFamily="34" charset="0"/>
        <a:ea typeface="+mn-ea"/>
        <a:cs typeface="+mn-cs"/>
      </a:defRPr>
    </a:lvl2pPr>
    <a:lvl3pPr marL="914400" algn="l" defTabSz="914400" rtl="0" eaLnBrk="1" latinLnBrk="0" hangingPunct="1">
      <a:defRPr sz="1100" kern="1200">
        <a:solidFill>
          <a:schemeClr val="tx1"/>
        </a:solidFill>
        <a:latin typeface="Verdana" panose="020B0604030504040204" pitchFamily="34" charset="0"/>
        <a:ea typeface="+mn-ea"/>
        <a:cs typeface="+mn-cs"/>
      </a:defRPr>
    </a:lvl3pPr>
    <a:lvl4pPr marL="1371600" algn="l" defTabSz="914400" rtl="0" eaLnBrk="1" latinLnBrk="0" hangingPunct="1">
      <a:defRPr sz="1100" kern="1200">
        <a:solidFill>
          <a:schemeClr val="tx1"/>
        </a:solidFill>
        <a:latin typeface="Verdana" panose="020B0604030504040204" pitchFamily="34" charset="0"/>
        <a:ea typeface="+mn-ea"/>
        <a:cs typeface="+mn-cs"/>
      </a:defRPr>
    </a:lvl4pPr>
    <a:lvl5pPr marL="1828800" algn="l" defTabSz="914400" rtl="0" eaLnBrk="1" latinLnBrk="0" hangingPunct="1">
      <a:defRPr sz="11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naturalearning.org/13-gross-motor-logs"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naturalearning.org/09-pathway-designs" TargetMode="External"/><Relationship Id="rId4" Type="http://schemas.openxmlformats.org/officeDocument/2006/relationships/hyperlink" Target="https://naturalearning.org/16-multi-purpose-lawn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eKFTSSKCzWA&amp;t=46s"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youtube.com/watch?v=GvrykEBPUW0"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unsplash.com/@jonflobrant?utm_source=unsplash&amp;utm_medium=referral&amp;utm_content=creditCopyText"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unsplash.com/s/photos/balance?utm_source=unsplash&amp;utm_medium=referral&amp;utm_content=creditCopyText"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accent1"/>
                </a:solidFill>
              </a:rPr>
              <a:t>Trainer notes:</a:t>
            </a:r>
          </a:p>
          <a:p>
            <a:pPr marL="0" marR="0">
              <a:lnSpc>
                <a:spcPct val="107000"/>
              </a:lnSpc>
              <a:spcBef>
                <a:spcPts val="0"/>
              </a:spcBef>
              <a:spcAft>
                <a:spcPts val="0"/>
              </a:spcAft>
            </a:pPr>
            <a:r>
              <a:rPr lang="en-US" b="0" dirty="0">
                <a:solidFill>
                  <a:schemeClr val="tx1"/>
                </a:solidFill>
              </a:rPr>
              <a:t>This session is targeted at participants who have attended PALS sessions and have an understanding of the best practices of physical activity in early childhood settings and providers interested in outdoor play and learning. Concepts from PALS will be reviewed. </a:t>
            </a:r>
            <a:r>
              <a:rPr lang="en-US" sz="1100" kern="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The participants in your training may be a mix of administrators, classroom teachers and home providers. Some of your participants will not have the ability to influence the outdoor space or create activity settings. This session will introduce ideas and concepts they can bring back to their program to influence future quality improvements. </a:t>
            </a:r>
            <a:r>
              <a:rPr lang="en-US" sz="1100" kern="0" dirty="0">
                <a:effectLst/>
                <a:latin typeface="Verdana" panose="020B0604030504040204" pitchFamily="34" charset="0"/>
                <a:ea typeface="Calibri" panose="020F0502020204030204" pitchFamily="34" charset="0"/>
                <a:cs typeface="Verdana" panose="020B0604030504040204" pitchFamily="34"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0" dirty="0">
              <a:solidFill>
                <a:schemeClr val="tx1"/>
              </a:solidFill>
            </a:endParaRPr>
          </a:p>
          <a:p>
            <a:r>
              <a:rPr lang="en-US" b="1" dirty="0">
                <a:solidFill>
                  <a:schemeClr val="accent1"/>
                </a:solidFill>
              </a:rPr>
              <a:t>Suggested speaker notes:</a:t>
            </a:r>
          </a:p>
          <a:p>
            <a:pPr marL="0" marR="0">
              <a:lnSpc>
                <a:spcPct val="107000"/>
              </a:lnSpc>
              <a:spcBef>
                <a:spcPts val="0"/>
              </a:spcBef>
              <a:spcAft>
                <a:spcPts val="0"/>
              </a:spcAft>
            </a:pPr>
            <a:r>
              <a:rPr lang="en-US" sz="1800" kern="0" dirty="0">
                <a:solidFill>
                  <a:srgbClr val="000000"/>
                </a:solidFill>
                <a:effectLst/>
                <a:latin typeface="Verdana" panose="020B0604030504040204" pitchFamily="34" charset="0"/>
                <a:ea typeface="Calibri" panose="020F0502020204030204" pitchFamily="34" charset="0"/>
                <a:cs typeface="Verdana" panose="020B0604030504040204" pitchFamily="34" charset="0"/>
              </a:rPr>
              <a:t>Welcome to this bonus session of PALS. This training will build on the importance of outdoor play covered in PALS. Research reveals that children are more active when outdoors and the features or qualities of the outdoor settings influence the levels and amounts of their activity. Studies have shown that children are more physically active in outdoor settings that offer a range of activities and opportunities. During our session today we will learn about outdoor setting and reflect on settings we’d like to incorporate into the outdoor spaces at our child care sites.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chemeClr val="tx1"/>
                </a:solidFill>
              </a:rPr>
              <a:t>Trainer Resources</a:t>
            </a:r>
          </a:p>
          <a:p>
            <a:r>
              <a:rPr lang="en-US" b="0" dirty="0">
                <a:solidFill>
                  <a:schemeClr val="tx1"/>
                </a:solidFill>
              </a:rPr>
              <a:t>The following resources will help build content knowledge to support trainers as they facilitate discussions on the concepts presented in the training session.</a:t>
            </a:r>
          </a:p>
          <a:p>
            <a:pPr marL="228600" indent="-228600">
              <a:buFont typeface="+mj-lt"/>
              <a:buAutoNum type="arabicPeriod"/>
            </a:pPr>
            <a:r>
              <a:rPr lang="en-US" b="1" dirty="0">
                <a:solidFill>
                  <a:schemeClr val="tx1"/>
                </a:solidFill>
              </a:rPr>
              <a:t>Smith WR, Moore R, Cosco N, et al. Increasing physical activity in childcare outdoor learning environments: The effect of setting adjacency relative to other built environment and social factors. Environ </a:t>
            </a:r>
            <a:r>
              <a:rPr lang="en-US" b="1" dirty="0" err="1">
                <a:solidFill>
                  <a:schemeClr val="tx1"/>
                </a:solidFill>
              </a:rPr>
              <a:t>Behav</a:t>
            </a:r>
            <a:r>
              <a:rPr lang="en-US" b="1" dirty="0">
                <a:solidFill>
                  <a:schemeClr val="tx1"/>
                </a:solidFill>
              </a:rPr>
              <a:t>. 2016;48(4):550-578. doi:10.1177/0013916514551048</a:t>
            </a:r>
          </a:p>
          <a:p>
            <a:pPr marL="228600" indent="-228600">
              <a:buFont typeface="+mj-lt"/>
              <a:buAutoNum type="arabicPeriod"/>
            </a:pPr>
            <a:r>
              <a:rPr lang="en-US" b="1" dirty="0">
                <a:solidFill>
                  <a:schemeClr val="tx1"/>
                </a:solidFill>
              </a:rPr>
              <a:t>Adding value to early childhood outdoor play and learning environments. Naturalearning.org. Accessed May 24, 2023. https://naturalearning.org/adding-value-to-early-childhood-outdoor-play-and-learning-environments/</a:t>
            </a:r>
          </a:p>
          <a:p>
            <a:pPr marL="228600" indent="-228600">
              <a:buFont typeface="+mj-lt"/>
              <a:buAutoNum type="arabicPeriod"/>
            </a:pPr>
            <a:r>
              <a:rPr lang="en-US" b="1" u="none" dirty="0">
                <a:solidFill>
                  <a:schemeClr val="tx1"/>
                </a:solidFill>
                <a:highlight>
                  <a:srgbClr val="FFFF00"/>
                </a:highlight>
              </a:rPr>
              <a:t>Measuring physical activity affordances in preschool outdoor environments</a:t>
            </a:r>
            <a:r>
              <a:rPr lang="en-US" b="0" u="none" dirty="0">
                <a:solidFill>
                  <a:schemeClr val="tx1"/>
                </a:solidFill>
              </a:rPr>
              <a:t>. </a:t>
            </a:r>
            <a:r>
              <a:rPr lang="en-US" b="0" dirty="0">
                <a:solidFill>
                  <a:schemeClr val="tx1"/>
                </a:solidFill>
              </a:rPr>
              <a:t>Naturalearning.org. Accessed May 24, 2023. https://naturalearning.org/measuring-physical-activity</a:t>
            </a:r>
          </a:p>
          <a:p>
            <a:pPr marL="228600" indent="-228600">
              <a:buFont typeface="+mj-lt"/>
              <a:buAutoNum type="arabicPeriod"/>
            </a:pPr>
            <a:r>
              <a:rPr lang="en-US" b="0" dirty="0">
                <a:solidFill>
                  <a:schemeClr val="tx1"/>
                </a:solidFill>
              </a:rPr>
              <a:t>How-to Guide Outdoor Play with Infants and Toddlers. Accessed May 19, 2023. https://www.nwf.org/-/media/NEW-WEBSITE/Programs/ECHO/How-To-Guides/ECHO_HowTo_InfantAndToddlerPlay.ashx?la=en&amp;hash=6F9371F2B9C0214A055B9A1B464C0C146548EA2A</a:t>
            </a:r>
          </a:p>
          <a:p>
            <a:endParaRPr lang="en-US" b="0" dirty="0">
              <a:solidFill>
                <a:schemeClr val="tx1"/>
              </a:solidFill>
            </a:endParaRPr>
          </a:p>
          <a:p>
            <a:endParaRPr lang="en-US" b="0" dirty="0">
              <a:solidFill>
                <a:schemeClr val="tx1"/>
              </a:solidFill>
            </a:endParaRPr>
          </a:p>
          <a:p>
            <a:r>
              <a:rPr lang="en-US" b="1" dirty="0">
                <a:solidFill>
                  <a:schemeClr val="tx1"/>
                </a:solidFill>
              </a:rPr>
              <a:t>Suggested participant handouts: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Nemours session handout: Increasing Active Play at Child Care: Outdoor Activity settings</a:t>
            </a:r>
          </a:p>
          <a:p>
            <a:r>
              <a:rPr lang="en-US" b="0" dirty="0">
                <a:solidFill>
                  <a:schemeClr val="tx1"/>
                </a:solidFill>
              </a:rPr>
              <a:t>Natural Learning Initiative (NLI) </a:t>
            </a:r>
            <a:r>
              <a:rPr lang="en-US" b="0" dirty="0" err="1">
                <a:solidFill>
                  <a:schemeClr val="tx1"/>
                </a:solidFill>
              </a:rPr>
              <a:t>Infosheets</a:t>
            </a:r>
            <a:endParaRPr lang="en-US" b="0" dirty="0">
              <a:solidFill>
                <a:schemeClr val="tx1"/>
              </a:solidFill>
            </a:endParaRPr>
          </a:p>
          <a:p>
            <a:pPr marL="0" marR="0">
              <a:lnSpc>
                <a:spcPct val="107000"/>
              </a:lnSpc>
              <a:spcBef>
                <a:spcPts val="0"/>
              </a:spcBef>
              <a:spcAft>
                <a:spcPts val="800"/>
              </a:spcAft>
            </a:pPr>
            <a:r>
              <a:rPr lang="en-US" sz="1800" dirty="0">
                <a:effectLst/>
                <a:ea typeface="Verdana" panose="020B0604030504040204" pitchFamily="34" charset="0"/>
                <a:cs typeface="Arial" panose="020B0604020202020204" pitchFamily="34" charset="0"/>
              </a:rPr>
              <a:t>Gross Motor Logs- </a:t>
            </a:r>
            <a:r>
              <a:rPr lang="en-US" sz="1800" u="sng" dirty="0">
                <a:solidFill>
                  <a:srgbClr val="0563C1"/>
                </a:solidFill>
                <a:effectLst/>
                <a:ea typeface="Verdana" panose="020B0604030504040204" pitchFamily="34" charset="0"/>
                <a:cs typeface="Arial" panose="020B0604020202020204" pitchFamily="34" charset="0"/>
                <a:hlinkClick r:id="rId3"/>
              </a:rPr>
              <a:t>https://naturalearning.org/13-gross-motor-logs</a:t>
            </a:r>
            <a:endParaRPr lang="en-US" sz="1800" dirty="0">
              <a:effectLst/>
              <a:latin typeface="Verdana" panose="020B0604030504040204" pitchFamily="34" charset="0"/>
              <a:ea typeface="Verdana" panose="020B0604030504040204" pitchFamily="34" charset="0"/>
              <a:cs typeface="Arial" panose="020B0604020202020204" pitchFamily="34" charset="0"/>
            </a:endParaRPr>
          </a:p>
          <a:p>
            <a:pPr marL="0" marR="0">
              <a:lnSpc>
                <a:spcPct val="107000"/>
              </a:lnSpc>
              <a:spcBef>
                <a:spcPts val="0"/>
              </a:spcBef>
              <a:spcAft>
                <a:spcPts val="800"/>
              </a:spcAft>
            </a:pPr>
            <a:r>
              <a:rPr lang="en-US" sz="1800" dirty="0">
                <a:effectLst/>
                <a:ea typeface="Verdana" panose="020B0604030504040204" pitchFamily="34" charset="0"/>
                <a:cs typeface="Arial" panose="020B0604020202020204" pitchFamily="34" charset="0"/>
              </a:rPr>
              <a:t>Multi-Purpose Lawns- </a:t>
            </a:r>
            <a:r>
              <a:rPr lang="en-US" sz="1800" u="sng" dirty="0">
                <a:solidFill>
                  <a:srgbClr val="0563C1"/>
                </a:solidFill>
                <a:effectLst/>
                <a:ea typeface="Verdana" panose="020B0604030504040204" pitchFamily="34" charset="0"/>
                <a:cs typeface="Arial" panose="020B0604020202020204" pitchFamily="34" charset="0"/>
                <a:hlinkClick r:id="rId4"/>
              </a:rPr>
              <a:t>https://naturalearning.org/16-multi-purpose-lawns</a:t>
            </a:r>
            <a:endParaRPr lang="en-US" sz="1800" dirty="0">
              <a:effectLst/>
              <a:latin typeface="Verdana" panose="020B0604030504040204" pitchFamily="34" charset="0"/>
              <a:ea typeface="Verdana" panose="020B0604030504040204" pitchFamily="34" charset="0"/>
              <a:cs typeface="Arial" panose="020B0604020202020204" pitchFamily="34" charset="0"/>
            </a:endParaRPr>
          </a:p>
          <a:p>
            <a:pPr marL="0" marR="0">
              <a:lnSpc>
                <a:spcPct val="107000"/>
              </a:lnSpc>
              <a:spcBef>
                <a:spcPts val="0"/>
              </a:spcBef>
              <a:spcAft>
                <a:spcPts val="800"/>
              </a:spcAft>
            </a:pPr>
            <a:r>
              <a:rPr lang="en-US" sz="1800" dirty="0">
                <a:effectLst/>
                <a:ea typeface="Verdana" panose="020B0604030504040204" pitchFamily="34" charset="0"/>
                <a:cs typeface="Arial" panose="020B0604020202020204" pitchFamily="34" charset="0"/>
              </a:rPr>
              <a:t>Pathways- </a:t>
            </a:r>
            <a:r>
              <a:rPr lang="en-US" sz="1800" u="sng" dirty="0">
                <a:solidFill>
                  <a:srgbClr val="0563C1"/>
                </a:solidFill>
                <a:effectLst/>
                <a:ea typeface="Verdana" panose="020B0604030504040204" pitchFamily="34" charset="0"/>
                <a:cs typeface="Arial" panose="020B0604020202020204" pitchFamily="34" charset="0"/>
                <a:hlinkClick r:id="rId5"/>
              </a:rPr>
              <a:t>https://naturalearning.org/09-pathway-designs</a:t>
            </a:r>
            <a:endParaRPr lang="en-US" sz="1800" dirty="0">
              <a:effectLst/>
              <a:latin typeface="Verdana" panose="020B0604030504040204" pitchFamily="34" charset="0"/>
              <a:ea typeface="Verdana" panose="020B0604030504040204" pitchFamily="34" charset="0"/>
              <a:cs typeface="Arial" panose="020B0604020202020204" pitchFamily="34" charset="0"/>
            </a:endParaRPr>
          </a:p>
          <a:p>
            <a:r>
              <a:rPr lang="en-US" b="0" i="0" dirty="0">
                <a:solidFill>
                  <a:schemeClr val="tx1"/>
                </a:solidFill>
              </a:rPr>
              <a:t>Top Ten Activity Settings for Outdoor Learning- </a:t>
            </a:r>
            <a:r>
              <a:rPr lang="en-US" b="0" dirty="0">
                <a:solidFill>
                  <a:schemeClr val="tx1"/>
                </a:solidFill>
              </a:rPr>
              <a:t>https://naturalearning.org/02-top-ten-activity-settings-for-outdoor-learning</a:t>
            </a:r>
          </a:p>
          <a:p>
            <a:endParaRPr lang="en-US" b="0" dirty="0">
              <a:solidFill>
                <a:schemeClr val="tx1"/>
              </a:solidFill>
            </a:endParaRP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1</a:t>
            </a:fld>
            <a:endParaRPr lang="en-US" dirty="0">
              <a:latin typeface="Verdana" panose="020B0604030504040204" pitchFamily="34" charset="0"/>
            </a:endParaRPr>
          </a:p>
        </p:txBody>
      </p:sp>
    </p:spTree>
    <p:extLst>
      <p:ext uri="{BB962C8B-B14F-4D97-AF65-F5344CB8AC3E}">
        <p14:creationId xmlns:p14="http://schemas.microsoft.com/office/powerpoint/2010/main" val="1304371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Suggested speaker notes:</a:t>
            </a:r>
          </a:p>
          <a:p>
            <a:r>
              <a:rPr lang="en-US" dirty="0"/>
              <a:t>This training was made possible with funding from the Centers for Disease Control and Prevention (CDC). The views expressed in the content do not necessarily reflect the official policies of the Department for Health and Human Services.</a:t>
            </a:r>
          </a:p>
        </p:txBody>
      </p:sp>
    </p:spTree>
    <p:extLst>
      <p:ext uri="{BB962C8B-B14F-4D97-AF65-F5344CB8AC3E}">
        <p14:creationId xmlns:p14="http://schemas.microsoft.com/office/powerpoint/2010/main" val="2331197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Verdana" panose="020B0604030504040204" pitchFamily="34" charset="0"/>
                <a:ea typeface="+mn-ea"/>
                <a:cs typeface="+mn-cs"/>
              </a:rPr>
              <a:t>The development of this training was a component of the Early Childhood Outdoor Play and Learning Train the Trainer Course at NC State University. Development was funded by the CDC.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pPr marL="0" marR="0">
              <a:lnSpc>
                <a:spcPct val="107000"/>
              </a:lnSpc>
              <a:spcBef>
                <a:spcPts val="0"/>
              </a:spcBef>
              <a:spcAft>
                <a:spcPts val="0"/>
              </a:spcAft>
            </a:pPr>
            <a:r>
              <a:rPr lang="en-US" sz="1100" dirty="0">
                <a:effectLst/>
                <a:ea typeface="Verdana" panose="020B0604030504040204" pitchFamily="34" charset="0"/>
                <a:cs typeface="Gotham" panose="02000504020000020004" pitchFamily="2" charset="0"/>
              </a:rPr>
              <a:t>The following training plan is provided to support entry into professional development registry systems and to assist you as you plan and promote your session.</a:t>
            </a:r>
            <a:endParaRPr lang="en-US" sz="1100" dirty="0">
              <a:effectLst/>
              <a:ea typeface="Verdana" panose="020B0604030504040204" pitchFamily="34" charset="0"/>
              <a:cs typeface="Arial" panose="020B0604020202020204" pitchFamily="34" charset="0"/>
            </a:endParaRPr>
          </a:p>
          <a:p>
            <a:endParaRPr lang="en-US" dirty="0"/>
          </a:p>
          <a:p>
            <a:r>
              <a:rPr lang="en-US" dirty="0"/>
              <a:t>Training Plan</a:t>
            </a:r>
          </a:p>
          <a:p>
            <a:pPr lvl="0" defTabSz="457200">
              <a:lnSpc>
                <a:spcPct val="100000"/>
              </a:lnSpc>
              <a:spcBef>
                <a:spcPts val="0"/>
              </a:spcBef>
              <a:defRPr/>
            </a:pPr>
            <a:r>
              <a:rPr lang="en-US" b="1" dirty="0"/>
              <a:t>Session Title: </a:t>
            </a:r>
            <a:r>
              <a:rPr kumimoji="0" lang="en-US" sz="1100" b="0" i="0" u="none" strike="noStrike" kern="1200" cap="none" spc="0" normalizeH="0" baseline="0" noProof="0" dirty="0">
                <a:ln>
                  <a:noFill/>
                </a:ln>
                <a:solidFill>
                  <a:schemeClr val="tx1"/>
                </a:solidFill>
                <a:effectLst/>
                <a:uLnTx/>
                <a:uFillTx/>
                <a:ea typeface="+mn-ea"/>
                <a:cs typeface="+mn-cs"/>
              </a:rPr>
              <a:t>Increasing </a:t>
            </a:r>
            <a:r>
              <a:rPr lang="en-US" sz="1100" b="0" dirty="0">
                <a:solidFill>
                  <a:schemeClr val="tx1"/>
                </a:solidFill>
                <a:ea typeface="+mn-ea"/>
                <a:cs typeface="+mn-cs"/>
              </a:rPr>
              <a:t>Active Play at Child Care</a:t>
            </a:r>
            <a:r>
              <a:rPr kumimoji="0" lang="en-US" sz="1100" b="0" i="0" u="none" strike="noStrike" kern="1200" cap="none" spc="0" normalizeH="0" baseline="0" noProof="0" dirty="0">
                <a:ln>
                  <a:noFill/>
                </a:ln>
                <a:solidFill>
                  <a:schemeClr val="tx1"/>
                </a:solidFill>
                <a:effectLst/>
                <a:uLnTx/>
                <a:uFillTx/>
                <a:ea typeface="+mn-ea"/>
                <a:cs typeface="+mn-cs"/>
              </a:rPr>
              <a:t>: </a:t>
            </a:r>
          </a:p>
          <a:p>
            <a:pPr lvl="0" defTabSz="457200">
              <a:lnSpc>
                <a:spcPct val="100000"/>
              </a:lnSpc>
              <a:spcBef>
                <a:spcPts val="0"/>
              </a:spcBef>
              <a:defRPr/>
            </a:pPr>
            <a:r>
              <a:rPr lang="en-US" sz="1100" b="0" dirty="0">
                <a:solidFill>
                  <a:schemeClr val="tx1"/>
                </a:solidFill>
                <a:ea typeface="+mn-ea"/>
                <a:cs typeface="+mn-cs"/>
              </a:rPr>
              <a:t>Outdoor </a:t>
            </a:r>
            <a:r>
              <a:rPr kumimoji="0" lang="en-US" sz="1100" b="0" i="0" u="none" strike="noStrike" kern="1200" cap="none" spc="0" normalizeH="0" baseline="0" noProof="0" dirty="0">
                <a:ln>
                  <a:noFill/>
                </a:ln>
                <a:solidFill>
                  <a:schemeClr val="tx1"/>
                </a:solidFill>
                <a:effectLst/>
                <a:uLnTx/>
                <a:uFillTx/>
                <a:ea typeface="+mn-ea"/>
                <a:cs typeface="+mn-cs"/>
              </a:rPr>
              <a:t>Activity Settings</a:t>
            </a:r>
            <a:endParaRPr lang="en-US" b="0" dirty="0"/>
          </a:p>
          <a:p>
            <a:r>
              <a:rPr lang="en-US" b="1" dirty="0"/>
              <a:t>Session Description: </a:t>
            </a:r>
            <a:r>
              <a:rPr lang="en-US" b="0" dirty="0"/>
              <a:t>During this workshop, participants </a:t>
            </a:r>
            <a:r>
              <a:rPr lang="en-US" dirty="0"/>
              <a:t>will examine the use of activity settings as a strategy to boost physical activity and learning in outdoor spaces. The concepts of affordance and spatial range will be explored. Participants will identify 1-2 activity settings to strengthen their current outdoor spaces.</a:t>
            </a:r>
          </a:p>
          <a:p>
            <a:r>
              <a:rPr lang="en-US" b="1" dirty="0"/>
              <a:t>Session Objectives:</a:t>
            </a:r>
          </a:p>
          <a:p>
            <a:r>
              <a:rPr lang="en-US" sz="1100" b="0" i="0" u="none" strike="noStrike" baseline="0" dirty="0">
                <a:solidFill>
                  <a:srgbClr val="000000"/>
                </a:solidFill>
              </a:rPr>
              <a:t>1. Understand the concepts related to outdoor play and learning (affordance, activity settings, and spatial range).</a:t>
            </a:r>
          </a:p>
          <a:p>
            <a:r>
              <a:rPr lang="en-US" sz="1100" b="0" i="0" u="none" strike="noStrike" baseline="0" dirty="0">
                <a:solidFill>
                  <a:srgbClr val="000000"/>
                </a:solidFill>
              </a:rPr>
              <a:t>2. Identify activity settings in early care outdoor settings that encourage physical activity.</a:t>
            </a:r>
          </a:p>
          <a:p>
            <a:r>
              <a:rPr lang="en-US" sz="1100" b="0" i="0" u="none" strike="noStrike" baseline="0" dirty="0">
                <a:solidFill>
                  <a:srgbClr val="000000"/>
                </a:solidFill>
              </a:rPr>
              <a:t>3. Recognize activity settings that support active play to incorporate into existing spaces. </a:t>
            </a:r>
          </a:p>
          <a:p>
            <a:r>
              <a:rPr lang="en-US" sz="1100" b="1" i="0" u="none" strike="noStrike" baseline="0" dirty="0">
                <a:solidFill>
                  <a:srgbClr val="000000"/>
                </a:solidFill>
              </a:rPr>
              <a:t>Subject Areas/Competencies: </a:t>
            </a:r>
            <a:r>
              <a:rPr lang="en-US" sz="1100" b="0" i="0" u="none" strike="noStrike" baseline="0" dirty="0">
                <a:solidFill>
                  <a:srgbClr val="000000"/>
                </a:solidFill>
              </a:rPr>
              <a:t>Learning Environments and Experiences 	</a:t>
            </a:r>
          </a:p>
          <a:p>
            <a:r>
              <a:rPr lang="en-US" b="1" dirty="0"/>
              <a:t>Length of Training: </a:t>
            </a:r>
            <a:r>
              <a:rPr lang="en-US" dirty="0"/>
              <a:t>90 minutes</a:t>
            </a:r>
          </a:p>
          <a:p>
            <a:r>
              <a:rPr lang="en-US" b="1" dirty="0"/>
              <a:t>Training Methods Used:</a:t>
            </a:r>
            <a:r>
              <a:rPr lang="en-US" dirty="0"/>
              <a:t> Brief lectures, video clips, knowledge check, discussions, reflection activities</a:t>
            </a:r>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3</a:t>
            </a:fld>
            <a:endParaRPr lang="en-US" dirty="0">
              <a:latin typeface="Verdana" panose="020B0604030504040204" pitchFamily="34" charset="0"/>
            </a:endParaRPr>
          </a:p>
        </p:txBody>
      </p:sp>
    </p:spTree>
    <p:extLst>
      <p:ext uri="{BB962C8B-B14F-4D97-AF65-F5344CB8AC3E}">
        <p14:creationId xmlns:p14="http://schemas.microsoft.com/office/powerpoint/2010/main" val="1506401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r>
              <a:rPr lang="en-US" dirty="0"/>
              <a:t>For this opening activity, we connect participants to their prior knowledge and experiences with outdoor spaces. Divide participants into groups of 2-4. Encourage participants to introduce themselves and share responses to the prompts on the slide. Allow approximately 4 minutes for small groups to discuss and 4 minutes for a large group sharing and debrief. During the debrief, explore connections between participant’s reflections and the potential impact of outdoor spaces at child care. </a:t>
            </a:r>
          </a:p>
          <a:p>
            <a:endParaRPr lang="en-US" dirty="0"/>
          </a:p>
          <a:p>
            <a:r>
              <a:rPr lang="en-US" b="1" dirty="0">
                <a:solidFill>
                  <a:schemeClr val="accent1"/>
                </a:solidFill>
              </a:rPr>
              <a:t>Suggested speaker notes:</a:t>
            </a:r>
          </a:p>
          <a:p>
            <a:r>
              <a:rPr lang="en-US" dirty="0"/>
              <a:t>The outdoors influences the ways that children play and their levels of physical activity. What were your favorite outdoor play places as a young child? What do you remember about those spaces? In small groups, introduce yourself and share your memories from childhood of outdoor play spaces.</a:t>
            </a:r>
          </a:p>
          <a:p>
            <a:endParaRPr lang="en-US" dirty="0"/>
          </a:p>
          <a:p>
            <a:endParaRPr lang="en-US" dirty="0"/>
          </a:p>
          <a:p>
            <a:endParaRPr lang="en-US" dirty="0"/>
          </a:p>
          <a:p>
            <a:endParaRPr lang="en-US" dirty="0"/>
          </a:p>
          <a:p>
            <a:r>
              <a:rPr lang="en-US" dirty="0"/>
              <a:t>Log image from Creative Recreation Solutions</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4</a:t>
            </a:fld>
            <a:endParaRPr lang="en-US" dirty="0">
              <a:latin typeface="Verdana" panose="020B0604030504040204" pitchFamily="34" charset="0"/>
            </a:endParaRPr>
          </a:p>
        </p:txBody>
      </p:sp>
    </p:spTree>
    <p:extLst>
      <p:ext uri="{BB962C8B-B14F-4D97-AF65-F5344CB8AC3E}">
        <p14:creationId xmlns:p14="http://schemas.microsoft.com/office/powerpoint/2010/main" val="3026987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r>
              <a:rPr lang="en-US" dirty="0">
                <a:solidFill>
                  <a:schemeClr val="tx1"/>
                </a:solidFill>
              </a:rPr>
              <a:t>Outdoor play was included in the PALS learnings session content to include the recommended practices for outdoor time, outdoor spaces, types and daily activities. Outdoor practices related to physical activity should be included in program policies as well. This slide recaps some outdoor play best practices addressed in PALS.</a:t>
            </a:r>
          </a:p>
          <a:p>
            <a:endParaRPr lang="en-US"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1"/>
                </a:solidFill>
              </a:rPr>
              <a:t>The PALS training addressed the best practices of physical activity in eight areas seen in the image on the screen, (Time, Space, Type, Daily Activities, Providers Role, Families, Training &amp; Resources, and Policies)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1"/>
                </a:solidFill>
              </a:rPr>
              <a:t>Let’s review a few of the concepts covered in PALS.</a:t>
            </a:r>
          </a:p>
          <a:p>
            <a:pPr marL="0" indent="0">
              <a:buNone/>
            </a:pPr>
            <a:r>
              <a:rPr lang="en-US" sz="1100" b="1" dirty="0"/>
              <a:t>Space-</a:t>
            </a:r>
            <a:r>
              <a:rPr lang="en-US" sz="1100" b="0" dirty="0"/>
              <a:t>Young children need adequate space to practice gross motor skills including outdoor play areas. Children tend to be more active outdoors as the have more space to move and use large muscles.</a:t>
            </a:r>
          </a:p>
          <a:p>
            <a:pPr marL="0" indent="0">
              <a:buNone/>
            </a:pPr>
            <a:r>
              <a:rPr lang="en-US" sz="1100" b="1" dirty="0"/>
              <a:t>Type</a:t>
            </a:r>
            <a:r>
              <a:rPr lang="en-US" sz="1100" dirty="0"/>
              <a:t>- </a:t>
            </a:r>
            <a:r>
              <a:rPr lang="en-US" sz="1100" b="0" dirty="0"/>
              <a:t>Children should experience different types of play daily including adult-led, free play, MVPA and outdoor play.</a:t>
            </a:r>
          </a:p>
          <a:p>
            <a:pPr marL="0" indent="0">
              <a:buNone/>
            </a:pPr>
            <a:r>
              <a:rPr lang="en-US" sz="1100" b="1" dirty="0"/>
              <a:t>Daily Activities</a:t>
            </a:r>
            <a:r>
              <a:rPr lang="en-US" sz="1100" dirty="0"/>
              <a:t>-</a:t>
            </a:r>
            <a:r>
              <a:rPr lang="en-US" sz="1100" b="0" dirty="0"/>
              <a:t>Outdoor play should be woven in the daily schedule 2-3 or more times per day for infants, toddlers and preschoolers.</a:t>
            </a:r>
          </a:p>
          <a:p>
            <a:pPr marL="0" indent="0">
              <a:lnSpc>
                <a:spcPct val="90000"/>
              </a:lnSpc>
              <a:spcBef>
                <a:spcPts val="1000"/>
              </a:spcBef>
              <a:buNone/>
            </a:pPr>
            <a:r>
              <a:rPr lang="en-US" sz="1100" b="1" dirty="0">
                <a:latin typeface="Verdana" panose="020B0604030504040204" pitchFamily="34" charset="0"/>
              </a:rPr>
              <a:t>Providers Role-</a:t>
            </a:r>
            <a:r>
              <a:rPr lang="en-US" sz="1100" b="0" dirty="0">
                <a:latin typeface="Verdana" panose="020B0604030504040204" pitchFamily="34" charset="0"/>
              </a:rPr>
              <a:t>Providers (adults) are responsible for setting up spaces and experiences that support children in active play and practicing fundamental movement skills. Some provider roles include</a:t>
            </a:r>
            <a:r>
              <a:rPr lang="en-US" sz="1100" b="1" dirty="0">
                <a:latin typeface="Verdana" panose="020B0604030504040204" pitchFamily="34" charset="0"/>
              </a:rPr>
              <a:t> </a:t>
            </a:r>
            <a:r>
              <a:rPr lang="en-US" sz="1100" b="0" dirty="0">
                <a:latin typeface="Verdana" panose="020B0604030504040204" pitchFamily="34" charset="0"/>
              </a:rPr>
              <a:t>scheduling outdoor time, setting up experiences during outdoor play, leading activities, encouraging, being a role-model and supervising</a:t>
            </a:r>
          </a:p>
          <a:p>
            <a:pPr marL="0" indent="0">
              <a:lnSpc>
                <a:spcPct val="90000"/>
              </a:lnSpc>
              <a:spcBef>
                <a:spcPts val="1000"/>
              </a:spcBef>
              <a:buNone/>
            </a:pPr>
            <a:r>
              <a:rPr lang="en-US" sz="1100" b="1" dirty="0">
                <a:latin typeface="Verdana" panose="020B0604030504040204" pitchFamily="34" charset="0"/>
              </a:rPr>
              <a:t>Policies</a:t>
            </a:r>
            <a:r>
              <a:rPr lang="en-US" sz="1100" dirty="0">
                <a:latin typeface="Verdana" panose="020B0604030504040204" pitchFamily="34" charset="0"/>
              </a:rPr>
              <a:t>-</a:t>
            </a:r>
            <a:r>
              <a:rPr lang="en-US" sz="1100" b="0" dirty="0">
                <a:latin typeface="Verdana" panose="020B0604030504040204" pitchFamily="34" charset="0"/>
              </a:rPr>
              <a:t>Policies, family and staff handbooks address outdoor play including clothing, staff roles, and weather considerations. </a:t>
            </a:r>
          </a:p>
          <a:p>
            <a:pPr marL="0" indent="0">
              <a:buNone/>
            </a:pPr>
            <a:endParaRPr lang="en-US" sz="1100" b="0" dirty="0"/>
          </a:p>
          <a:p>
            <a:endParaRPr lang="en-US" dirty="0">
              <a:solidFill>
                <a:schemeClr val="tx1"/>
              </a:solidFill>
            </a:endParaRP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5</a:t>
            </a:fld>
            <a:endParaRPr lang="en-US" dirty="0">
              <a:latin typeface="Verdana" panose="020B0604030504040204" pitchFamily="34" charset="0"/>
            </a:endParaRPr>
          </a:p>
        </p:txBody>
      </p:sp>
    </p:spTree>
    <p:extLst>
      <p:ext uri="{BB962C8B-B14F-4D97-AF65-F5344CB8AC3E}">
        <p14:creationId xmlns:p14="http://schemas.microsoft.com/office/powerpoint/2010/main" val="2440047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pPr marL="0" marR="0" lvl="0" indent="-1001182" algn="l" defTabSz="914400" rtl="0" eaLnBrk="1" fontAlgn="auto" latinLnBrk="0" hangingPunct="1">
              <a:lnSpc>
                <a:spcPct val="100000"/>
              </a:lnSpc>
              <a:spcBef>
                <a:spcPts val="0"/>
              </a:spcBef>
              <a:spcAft>
                <a:spcPts val="0"/>
              </a:spcAft>
              <a:buClrTx/>
              <a:buSzTx/>
              <a:buFontTx/>
              <a:buNone/>
              <a:tabLst>
                <a:tab pos="1001182" algn="l"/>
              </a:tabLst>
              <a:defRPr/>
            </a:pPr>
            <a:r>
              <a:rPr lang="en-US" b="0" dirty="0">
                <a:solidFill>
                  <a:schemeClr val="accent1"/>
                </a:solidFill>
              </a:rPr>
              <a:t>This slide recaps the best practices for time. Call out the minutes of outdoor play recommended for participants and the number of times outdoors.</a:t>
            </a:r>
          </a:p>
          <a:p>
            <a:pPr marL="0" marR="0" lvl="0" indent="-1001182" algn="l" defTabSz="914400" rtl="0" eaLnBrk="1" fontAlgn="auto" latinLnBrk="0" hangingPunct="1">
              <a:lnSpc>
                <a:spcPct val="100000"/>
              </a:lnSpc>
              <a:spcBef>
                <a:spcPts val="0"/>
              </a:spcBef>
              <a:spcAft>
                <a:spcPts val="0"/>
              </a:spcAft>
              <a:buClrTx/>
              <a:buSzTx/>
              <a:buFontTx/>
              <a:buNone/>
              <a:tabLst>
                <a:tab pos="1001182" algn="l"/>
              </a:tabLst>
              <a:defRPr/>
            </a:pPr>
            <a:endParaRPr lang="en-US" b="0" dirty="0">
              <a:solidFill>
                <a:schemeClr val="accent1"/>
              </a:solidFill>
            </a:endParaRPr>
          </a:p>
          <a:p>
            <a:pPr marL="0" marR="0" lvl="0" indent="-1001182" algn="l" defTabSz="914400" rtl="0" eaLnBrk="1" fontAlgn="auto" latinLnBrk="0" hangingPunct="1">
              <a:lnSpc>
                <a:spcPct val="100000"/>
              </a:lnSpc>
              <a:spcBef>
                <a:spcPts val="0"/>
              </a:spcBef>
              <a:spcAft>
                <a:spcPts val="0"/>
              </a:spcAft>
              <a:buClrTx/>
              <a:buSzTx/>
              <a:buFontTx/>
              <a:buNone/>
              <a:tabLst>
                <a:tab pos="1001182" algn="l"/>
              </a:tabLst>
              <a:defRPr/>
            </a:pPr>
            <a:r>
              <a:rPr lang="en-US" sz="1100" b="0" dirty="0">
                <a:solidFill>
                  <a:schemeClr val="accent1"/>
                </a:solidFill>
                <a:latin typeface="Verdana" panose="020B0604030504040204" pitchFamily="34" charset="0"/>
                <a:ea typeface="Verdana" panose="020B0604030504040204" pitchFamily="34" charset="0"/>
              </a:rPr>
              <a:t>MVPA is Moderate to Vigorous Physical Activity </a:t>
            </a:r>
          </a:p>
          <a:p>
            <a:pPr marL="0" marR="0" lvl="0" indent="-1001182" algn="l" defTabSz="914400" rtl="0" eaLnBrk="1" fontAlgn="auto" latinLnBrk="0" hangingPunct="1">
              <a:lnSpc>
                <a:spcPct val="100000"/>
              </a:lnSpc>
              <a:spcBef>
                <a:spcPts val="0"/>
              </a:spcBef>
              <a:spcAft>
                <a:spcPts val="0"/>
              </a:spcAft>
              <a:buClrTx/>
              <a:buSzTx/>
              <a:buFontTx/>
              <a:buNone/>
              <a:tabLst>
                <a:tab pos="1001182" algn="l"/>
              </a:tabLst>
              <a:defRPr/>
            </a:pPr>
            <a:r>
              <a:rPr kumimoji="0" lang="en-US" sz="11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Moderate to vigorous </a:t>
            </a:r>
            <a:r>
              <a:rPr kumimoji="0" lang="en-US" sz="1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refers to the intensity of physical activity. It is a combination of two activity levels. </a:t>
            </a:r>
          </a:p>
          <a:p>
            <a:pPr marL="0" marR="0" lvl="0" indent="0" algn="l" defTabSz="914400" rtl="0" eaLnBrk="1" fontAlgn="auto" latinLnBrk="0" hangingPunct="1">
              <a:lnSpc>
                <a:spcPct val="100000"/>
              </a:lnSpc>
              <a:spcBef>
                <a:spcPts val="0"/>
              </a:spcBef>
              <a:spcAft>
                <a:spcPts val="618"/>
              </a:spcAft>
              <a:buClrTx/>
              <a:buSzTx/>
              <a:buFont typeface="Monotype Sorts" panose="01010601010101010101" pitchFamily="2" charset="2"/>
              <a:buNone/>
              <a:tabLst/>
              <a:defRPr/>
            </a:pPr>
            <a:r>
              <a:rPr kumimoji="0" lang="en-US" sz="11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Moderate-intensity</a:t>
            </a:r>
            <a:r>
              <a:rPr kumimoji="0" lang="en-US" sz="1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activity is a brisk walk that still allows normal talking and breathing. </a:t>
            </a:r>
          </a:p>
          <a:p>
            <a:pPr marL="0" marR="0" lvl="0" indent="0" algn="l" defTabSz="914400" rtl="0" eaLnBrk="1" fontAlgn="auto" latinLnBrk="0" hangingPunct="1">
              <a:lnSpc>
                <a:spcPct val="100000"/>
              </a:lnSpc>
              <a:spcBef>
                <a:spcPts val="0"/>
              </a:spcBef>
              <a:spcAft>
                <a:spcPts val="618"/>
              </a:spcAft>
              <a:buClrTx/>
              <a:buSzTx/>
              <a:buFont typeface="Monotype Sorts" panose="01010601010101010101" pitchFamily="2" charset="2"/>
              <a:buNone/>
              <a:tabLst/>
              <a:defRPr/>
            </a:pPr>
            <a:r>
              <a:rPr kumimoji="0" lang="en-US" sz="11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Vigorous-intensity</a:t>
            </a:r>
            <a:r>
              <a:rPr kumimoji="0" lang="en-US" sz="11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activity, like a jog or run or strenuous cycling, causes faster and deeper than normal breathing and interferes with the ability to talk (for example, it leaves you “breathless”). Children who are breathless because of physical activity exercise their heart and lungs along with the muscles in their arms and legs. </a:t>
            </a:r>
            <a:endParaRPr lang="en-US" sz="1100" dirty="0">
              <a:latin typeface="Verdana" panose="020B0604030504040204" pitchFamily="34" charset="0"/>
              <a:ea typeface="Verdana" panose="020B0604030504040204" pitchFamily="34" charset="0"/>
            </a:endParaRPr>
          </a:p>
        </p:txBody>
      </p:sp>
      <p:sp>
        <p:nvSpPr>
          <p:cNvPr id="5" name="Footer Placeholder 4"/>
          <p:cNvSpPr>
            <a:spLocks noGrp="1"/>
          </p:cNvSpPr>
          <p:nvPr>
            <p:ph type="ftr" sz="quarter" idx="4"/>
          </p:nvPr>
        </p:nvSpPr>
        <p:spPr>
          <a:xfrm>
            <a:off x="0" y="8917422"/>
            <a:ext cx="3077739" cy="471053"/>
          </a:xfrm>
          <a:prstGeom prst="rect">
            <a:avLst/>
          </a:prstGeom>
        </p:spPr>
        <p:txBody>
          <a:bodyPr lIns="94229" tIns="47114" rIns="94229" bIns="47114"/>
          <a:lstStyle/>
          <a:p>
            <a:r>
              <a:rPr lang="en-US" sz="1200" b="1" dirty="0">
                <a:latin typeface="Verdana" panose="020B0604030504040204" pitchFamily="34" charset="0"/>
              </a:rPr>
              <a:t>PALS: </a:t>
            </a:r>
            <a:r>
              <a:rPr lang="en-US" sz="1200" dirty="0">
                <a:latin typeface="Verdana" panose="020B0604030504040204" pitchFamily="34" charset="0"/>
              </a:rPr>
              <a:t>Page </a:t>
            </a:r>
            <a:fld id="{9B557D75-8F69-416B-A779-A5D8C6295907}" type="slidenum">
              <a:rPr lang="en-US" sz="1200" b="1">
                <a:latin typeface="Verdana" panose="020B0604030504040204" pitchFamily="34" charset="0"/>
              </a:rPr>
              <a:pPr/>
              <a:t>6</a:t>
            </a:fld>
            <a:endParaRPr lang="en-US" b="1" dirty="0">
              <a:latin typeface="Verdana" panose="020B0604030504040204" pitchFamily="34" charset="0"/>
            </a:endParaRPr>
          </a:p>
        </p:txBody>
      </p:sp>
    </p:spTree>
    <p:extLst>
      <p:ext uri="{BB962C8B-B14F-4D97-AF65-F5344CB8AC3E}">
        <p14:creationId xmlns:p14="http://schemas.microsoft.com/office/powerpoint/2010/main" val="864103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r>
              <a:rPr lang="en-US" dirty="0">
                <a:solidFill>
                  <a:schemeClr val="tx1"/>
                </a:solidFill>
              </a:rPr>
              <a:t>Share the session objectives with your participants. The objectives are also listed on the top of the participant handout.</a:t>
            </a:r>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7</a:t>
            </a:fld>
            <a:endParaRPr lang="en-US" dirty="0">
              <a:latin typeface="Verdana" panose="020B0604030504040204" pitchFamily="34" charset="0"/>
            </a:endParaRPr>
          </a:p>
        </p:txBody>
      </p:sp>
    </p:spTree>
    <p:extLst>
      <p:ext uri="{BB962C8B-B14F-4D97-AF65-F5344CB8AC3E}">
        <p14:creationId xmlns:p14="http://schemas.microsoft.com/office/powerpoint/2010/main" val="1953341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accent1"/>
                </a:solidFill>
                <a:effectLst/>
                <a:uLnTx/>
                <a:uFillTx/>
                <a:latin typeface="Verdana" panose="020B0604030504040204" pitchFamily="34" charset="0"/>
                <a:ea typeface="+mn-ea"/>
                <a:cs typeface="+mn-cs"/>
              </a:rPr>
              <a:t>Trainer notes:</a:t>
            </a:r>
          </a:p>
          <a:p>
            <a:r>
              <a:rPr lang="en-US" i="1" dirty="0"/>
              <a:t>Slide courtesy of the Natural Learning Initiative, NC State University</a:t>
            </a:r>
          </a:p>
          <a:p>
            <a:r>
              <a:rPr lang="en-US" b="0" i="0" dirty="0"/>
              <a:t>These three terms are on page 1 of the suggested participant handout and will be covered on the next three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r>
              <a:rPr lang="en-US" dirty="0"/>
              <a:t>This is the path for understanding how physical spaces influence children’s behavior.</a:t>
            </a:r>
          </a:p>
          <a:p>
            <a:r>
              <a:rPr lang="en-US" dirty="0"/>
              <a:t>Three Environment and Behavior concepts:</a:t>
            </a:r>
          </a:p>
          <a:p>
            <a:pPr marL="176679" indent="-176679">
              <a:buFont typeface="Arial" panose="020B0604020202020204" pitchFamily="34" charset="0"/>
              <a:buChar char="•"/>
            </a:pPr>
            <a:r>
              <a:rPr lang="en-US" dirty="0"/>
              <a:t>Affordance</a:t>
            </a:r>
          </a:p>
          <a:p>
            <a:pPr marL="176679" indent="-176679">
              <a:buFont typeface="Arial" panose="020B0604020202020204" pitchFamily="34" charset="0"/>
              <a:buChar char="•"/>
            </a:pPr>
            <a:r>
              <a:rPr lang="en-US" dirty="0"/>
              <a:t>Activity Setting (also known as “behavior settings”)</a:t>
            </a:r>
          </a:p>
          <a:p>
            <a:pPr marL="176679" indent="-176679">
              <a:buFont typeface="Arial" panose="020B0604020202020204" pitchFamily="34" charset="0"/>
              <a:buChar char="•"/>
            </a:pPr>
            <a:r>
              <a:rPr lang="en-US" dirty="0"/>
              <a:t>Spatial range</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pPr algn="r" defTabSz="706682">
              <a:defRPr/>
            </a:pPr>
            <a:fld id="{F21D4A65-8414-794D-812F-488EA6015E01}" type="slidenum">
              <a:rPr lang="en-US" sz="1200">
                <a:solidFill>
                  <a:prstClr val="black"/>
                </a:solidFill>
                <a:latin typeface="Verdana" panose="020B0604030504040204" pitchFamily="34" charset="0"/>
              </a:rPr>
              <a:pPr algn="r" defTabSz="706682">
                <a:defRPr/>
              </a:pPr>
              <a:t>8</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4038646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78CFD963-641B-5645-AA37-5583E0764792}"/>
              </a:ext>
            </a:extLst>
          </p:cNvPr>
          <p:cNvSpPr>
            <a:spLocks noGrp="1" noChangeArrowheads="1"/>
          </p:cNvSpPr>
          <p:nvPr>
            <p:ph type="sldNum" sz="quarter" idx="5"/>
          </p:nvPr>
        </p:nvSpPr>
        <p:spPr>
          <a:xfrm>
            <a:off x="4023092" y="8917422"/>
            <a:ext cx="3077739" cy="47105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29" tIns="47114" rIns="94229" bIns="47114"/>
          <a:lstStyle>
            <a:lvl1pPr>
              <a:defRPr sz="2500">
                <a:solidFill>
                  <a:schemeClr val="tx1"/>
                </a:solidFill>
                <a:latin typeface="Arial" panose="020B0604020202020204" pitchFamily="34" charset="0"/>
                <a:ea typeface="ＭＳ Ｐゴシック" panose="020B0600070205080204" pitchFamily="34" charset="-128"/>
              </a:defRPr>
            </a:lvl1pPr>
            <a:lvl2pPr marL="765610" indent="-294465">
              <a:defRPr sz="2500">
                <a:solidFill>
                  <a:schemeClr val="tx1"/>
                </a:solidFill>
                <a:latin typeface="Arial" panose="020B0604020202020204" pitchFamily="34" charset="0"/>
                <a:ea typeface="ＭＳ Ｐゴシック" panose="020B0600070205080204" pitchFamily="34" charset="-128"/>
              </a:defRPr>
            </a:lvl2pPr>
            <a:lvl3pPr marL="1177862" indent="-235572">
              <a:defRPr sz="2500">
                <a:solidFill>
                  <a:schemeClr val="tx1"/>
                </a:solidFill>
                <a:latin typeface="Arial" panose="020B0604020202020204" pitchFamily="34" charset="0"/>
                <a:ea typeface="ＭＳ Ｐゴシック" panose="020B0600070205080204" pitchFamily="34" charset="-128"/>
              </a:defRPr>
            </a:lvl3pPr>
            <a:lvl4pPr marL="1649006" indent="-235572">
              <a:defRPr sz="2500">
                <a:solidFill>
                  <a:schemeClr val="tx1"/>
                </a:solidFill>
                <a:latin typeface="Arial" panose="020B0604020202020204" pitchFamily="34" charset="0"/>
                <a:ea typeface="ＭＳ Ｐゴシック" panose="020B0600070205080204" pitchFamily="34" charset="-128"/>
              </a:defRPr>
            </a:lvl4pPr>
            <a:lvl5pPr marL="2120151" indent="-235572">
              <a:defRPr sz="2500">
                <a:solidFill>
                  <a:schemeClr val="tx1"/>
                </a:solidFill>
                <a:latin typeface="Arial" panose="020B0604020202020204" pitchFamily="34" charset="0"/>
                <a:ea typeface="ＭＳ Ｐゴシック" panose="020B0600070205080204" pitchFamily="34" charset="-128"/>
              </a:defRPr>
            </a:lvl5pPr>
            <a:lvl6pPr marL="2591295"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062440"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533585"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004729"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algn="r" defTabSz="706682">
              <a:defRPr/>
            </a:pPr>
            <a:fld id="{4203AE72-8E8B-DC40-AD6D-7BC63A4CD915}" type="slidenum">
              <a:rPr lang="en-US" altLang="en-US" sz="1200">
                <a:solidFill>
                  <a:prstClr val="black"/>
                </a:solidFill>
                <a:latin typeface="Verdana" panose="020B0604030504040204" pitchFamily="34" charset="0"/>
              </a:rPr>
              <a:pPr algn="r" defTabSz="706682">
                <a:defRPr/>
              </a:pPr>
              <a:t>9</a:t>
            </a:fld>
            <a:endParaRPr lang="en-US" altLang="en-US" sz="1200" dirty="0">
              <a:solidFill>
                <a:prstClr val="black"/>
              </a:solidFill>
              <a:latin typeface="Verdana" panose="020B0604030504040204" pitchFamily="34" charset="0"/>
            </a:endParaRPr>
          </a:p>
        </p:txBody>
      </p:sp>
      <p:sp>
        <p:nvSpPr>
          <p:cNvPr id="20482" name="Rectangle 2">
            <a:extLst>
              <a:ext uri="{FF2B5EF4-FFF2-40B4-BE49-F238E27FC236}">
                <a16:creationId xmlns:a16="http://schemas.microsoft.com/office/drawing/2014/main" id="{38A4FB89-1DC0-C644-A3A1-0AB3E2CE4314}"/>
              </a:ext>
            </a:extLst>
          </p:cNvPr>
          <p:cNvSpPr>
            <a:spLocks noGrp="1" noRot="1" noChangeAspect="1" noChangeArrowheads="1" noTextEdit="1"/>
          </p:cNvSpPr>
          <p:nvPr>
            <p:ph type="sldImg"/>
          </p:nvPr>
        </p:nvSpPr>
        <p:spPr>
          <a:xfrm>
            <a:off x="422275" y="704850"/>
            <a:ext cx="6257925" cy="3519488"/>
          </a:xfrm>
          <a:ln/>
        </p:spPr>
      </p:sp>
      <p:sp>
        <p:nvSpPr>
          <p:cNvPr id="20483" name="Rectangle 3">
            <a:extLst>
              <a:ext uri="{FF2B5EF4-FFF2-40B4-BE49-F238E27FC236}">
                <a16:creationId xmlns:a16="http://schemas.microsoft.com/office/drawing/2014/main" id="{681754D0-068C-424A-AB87-04003BE03C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pPr defTabSz="942289">
              <a:defRPr/>
            </a:pPr>
            <a:r>
              <a:rPr lang="en-US" sz="1100" i="1" dirty="0">
                <a:solidFill>
                  <a:schemeClr val="tx1"/>
                </a:solidFill>
              </a:rPr>
              <a:t>Slide courtesy of the Natural Learning Initiative, NC State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endParaRPr lang="en-US" sz="1100" dirty="0">
              <a:ea typeface="Verdana" panose="020B0604030504040204" pitchFamily="34" charset="0"/>
              <a:cs typeface="Calibri" panose="020F0502020204030204" pitchFamily="34" charset="0"/>
            </a:endParaRPr>
          </a:p>
          <a:p>
            <a:r>
              <a:rPr lang="en-US" sz="1100" dirty="0">
                <a:ea typeface="Verdana" panose="020B0604030504040204" pitchFamily="34" charset="0"/>
                <a:cs typeface="Calibri" panose="020F0502020204030204" pitchFamily="34" charset="0"/>
              </a:rPr>
              <a:t>What is to afford?</a:t>
            </a:r>
            <a:endParaRPr lang="en-US" sz="1100" dirty="0">
              <a:ea typeface="Verdana" panose="020B0604030504040204" pitchFamily="34" charset="0"/>
              <a:cs typeface="Times New Roman" panose="02020603050405020304" pitchFamily="18" charset="0"/>
            </a:endParaRPr>
          </a:p>
          <a:p>
            <a:r>
              <a:rPr lang="en-US" sz="1100" b="1" dirty="0">
                <a:ea typeface="Verdana" panose="020B0604030504040204" pitchFamily="34" charset="0"/>
                <a:cs typeface="Calibri" panose="020F0502020204030204" pitchFamily="34" charset="0"/>
              </a:rPr>
              <a:t>Afford</a:t>
            </a:r>
            <a:endParaRPr lang="en-US" sz="1100" dirty="0">
              <a:ea typeface="Verdana" panose="020B0604030504040204" pitchFamily="34" charset="0"/>
              <a:cs typeface="Times New Roman" panose="02020603050405020304" pitchFamily="18" charset="0"/>
            </a:endParaRPr>
          </a:p>
          <a:p>
            <a:pPr marL="353358" indent="-353358">
              <a:buFont typeface="Arial" panose="020B0604020202020204" pitchFamily="34" charset="0"/>
              <a:buChar char="•"/>
              <a:tabLst>
                <a:tab pos="471145" algn="l"/>
              </a:tabLst>
            </a:pPr>
            <a:r>
              <a:rPr lang="en-US" sz="1100" dirty="0">
                <a:ea typeface="Verdana" panose="020B0604030504040204" pitchFamily="34" charset="0"/>
                <a:cs typeface="Calibri" panose="020F0502020204030204" pitchFamily="34" charset="0"/>
              </a:rPr>
              <a:t>be able to do something</a:t>
            </a:r>
            <a:endParaRPr lang="en-US" sz="1100" dirty="0">
              <a:ea typeface="Verdana" panose="020B0604030504040204" pitchFamily="34" charset="0"/>
              <a:cs typeface="Times New Roman" panose="02020603050405020304" pitchFamily="18" charset="0"/>
            </a:endParaRPr>
          </a:p>
          <a:p>
            <a:pPr marL="353358" indent="-353358">
              <a:buFont typeface="Arial" panose="020B0604020202020204" pitchFamily="34" charset="0"/>
              <a:buChar char="•"/>
              <a:tabLst>
                <a:tab pos="471145" algn="l"/>
              </a:tabLst>
            </a:pPr>
            <a:r>
              <a:rPr lang="en-US" sz="1100" dirty="0">
                <a:ea typeface="Verdana" panose="020B0604030504040204" pitchFamily="34" charset="0"/>
                <a:cs typeface="Calibri" panose="020F0502020204030204" pitchFamily="34" charset="0"/>
              </a:rPr>
              <a:t>be able to spare something</a:t>
            </a:r>
            <a:endParaRPr lang="en-US" sz="1100" dirty="0">
              <a:ea typeface="Verdana" panose="020B0604030504040204" pitchFamily="34" charset="0"/>
              <a:cs typeface="Times New Roman" panose="02020603050405020304" pitchFamily="18" charset="0"/>
            </a:endParaRPr>
          </a:p>
          <a:p>
            <a:pPr marL="353358" indent="-353358">
              <a:buFont typeface="Arial" panose="020B0604020202020204" pitchFamily="34" charset="0"/>
              <a:buChar char="•"/>
              <a:tabLst>
                <a:tab pos="471145" algn="l"/>
              </a:tabLst>
            </a:pPr>
            <a:r>
              <a:rPr lang="en-US" sz="1100" dirty="0">
                <a:ea typeface="Verdana" panose="020B0604030504040204" pitchFamily="34" charset="0"/>
                <a:cs typeface="Calibri" panose="020F0502020204030204" pitchFamily="34" charset="0"/>
              </a:rPr>
              <a:t>provide something</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James Gibson, 1979 described this concept as:</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The functional properties of an object or environment that is perceived and “actualized” (by the individual) to prompt action, repetition, and skill development over time.</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Affordances area explored by developing children in different ways. Freedom to experiment is critical for young children to understand the surrounding physical space.</a:t>
            </a:r>
          </a:p>
          <a:p>
            <a:endParaRPr lang="en-US" sz="1100" dirty="0">
              <a:ea typeface="Verdana" panose="020B0604030504040204" pitchFamily="34" charset="0"/>
              <a:cs typeface="Calibri" panose="020F0502020204030204" pitchFamily="34" charset="0"/>
            </a:endParaRPr>
          </a:p>
          <a:p>
            <a:r>
              <a:rPr lang="en-US" sz="1100" dirty="0">
                <a:ea typeface="Verdana" panose="020B0604030504040204" pitchFamily="34" charset="0"/>
                <a:cs typeface="Calibri" panose="020F0502020204030204" pitchFamily="34" charset="0"/>
              </a:rPr>
              <a:t>Plain language:</a:t>
            </a:r>
          </a:p>
          <a:p>
            <a:r>
              <a:rPr lang="en-US" sz="1100" dirty="0">
                <a:ea typeface="Verdana" panose="020B0604030504040204" pitchFamily="34" charset="0"/>
                <a:cs typeface="Calibri" panose="020F0502020204030204" pitchFamily="34" charset="0"/>
              </a:rPr>
              <a:t>Affordances are the ways an object or space is understood and used in relation to a child’s interests and abilities.</a:t>
            </a:r>
            <a:endParaRPr lang="en-US" sz="1100" dirty="0">
              <a:ea typeface="Verdana" panose="020B0604030504040204" pitchFamily="34" charset="0"/>
              <a:cs typeface="Times New Roman" panose="02020603050405020304" pitchFamily="18" charset="0"/>
            </a:endParaRPr>
          </a:p>
          <a:p>
            <a:pPr eaLnBrk="1" hangingPunct="1"/>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259110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pPr defTabSz="942289">
              <a:defRPr/>
            </a:pPr>
            <a:r>
              <a:rPr lang="en-US" sz="1100" i="1" dirty="0">
                <a:solidFill>
                  <a:prstClr val="black"/>
                </a:solidFill>
              </a:rPr>
              <a:t>Slide courtesy of the Natural Learning Initiative, NC State University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eaLnBrk="1" hangingPunct="1"/>
            <a:r>
              <a:rPr lang="en-US" altLang="en-US" sz="1100" dirty="0">
                <a:ea typeface="ＭＳ Ｐゴシック" panose="020B0600070205080204" pitchFamily="34" charset="-128"/>
              </a:rPr>
              <a:t>Affordances are</a:t>
            </a:r>
            <a:r>
              <a:rPr lang="en-US" altLang="en-US" sz="1100" dirty="0">
                <a:solidFill>
                  <a:schemeClr val="folHlink"/>
                </a:solidFill>
                <a:ea typeface="ＭＳ Ｐゴシック" panose="020B0600070205080204" pitchFamily="34" charset="-128"/>
              </a:rPr>
              <a:t> properties</a:t>
            </a:r>
            <a:r>
              <a:rPr lang="en-US" altLang="en-US" sz="1100" dirty="0">
                <a:ea typeface="ＭＳ Ｐゴシック" panose="020B0600070205080204" pitchFamily="34" charset="-128"/>
              </a:rPr>
              <a:t> of the environment as they are related to </a:t>
            </a:r>
            <a:r>
              <a:rPr lang="en-US" altLang="en-US" sz="1100" b="1" dirty="0">
                <a:ea typeface="ＭＳ Ｐゴシック" panose="020B0600070205080204" pitchFamily="34" charset="-128"/>
              </a:rPr>
              <a:t>children</a:t>
            </a:r>
            <a:r>
              <a:rPr lang="ja-JP" altLang="en-US" sz="1100" b="1" dirty="0">
                <a:ea typeface="ＭＳ Ｐゴシック" panose="020B0600070205080204" pitchFamily="34" charset="-128"/>
              </a:rPr>
              <a:t>’</a:t>
            </a:r>
            <a:r>
              <a:rPr lang="en-US" altLang="ja-JP" sz="1100" b="1" dirty="0">
                <a:ea typeface="ＭＳ Ｐゴシック" panose="020B0600070205080204" pitchFamily="34" charset="-128"/>
              </a:rPr>
              <a:t>s </a:t>
            </a:r>
            <a:r>
              <a:rPr lang="en-US" altLang="ja-JP" sz="1100" b="1" dirty="0">
                <a:solidFill>
                  <a:schemeClr val="folHlink"/>
                </a:solidFill>
                <a:ea typeface="ＭＳ Ｐゴシック" panose="020B0600070205080204" pitchFamily="34" charset="-128"/>
              </a:rPr>
              <a:t>capabilities</a:t>
            </a:r>
            <a:r>
              <a:rPr lang="en-US" altLang="ja-JP" sz="1100" b="1" dirty="0">
                <a:ea typeface="ＭＳ Ｐゴシック" panose="020B0600070205080204" pitchFamily="34" charset="-128"/>
              </a:rPr>
              <a:t> </a:t>
            </a:r>
            <a:r>
              <a:rPr lang="en-US" altLang="ja-JP" sz="1100" dirty="0">
                <a:ea typeface="ＭＳ Ｐゴシック" panose="020B0600070205080204" pitchFamily="34" charset="-128"/>
              </a:rPr>
              <a:t>for using them.</a:t>
            </a:r>
          </a:p>
          <a:p>
            <a:pPr eaLnBrk="1" hangingPunct="1"/>
            <a:endParaRPr lang="en-US" altLang="ja-JP" sz="1100" dirty="0">
              <a:ea typeface="ＭＳ Ｐゴシック" panose="020B0600070205080204" pitchFamily="34" charset="-128"/>
            </a:endParaRPr>
          </a:p>
          <a:p>
            <a:pPr eaLnBrk="1" hangingPunct="1"/>
            <a:r>
              <a:rPr lang="en-US" altLang="ja-JP" sz="1100" dirty="0">
                <a:ea typeface="ＭＳ Ｐゴシック" panose="020B0600070205080204" pitchFamily="34" charset="-128"/>
              </a:rPr>
              <a:t>They include not only objects but the layout of the space and its components.</a:t>
            </a:r>
          </a:p>
          <a:p>
            <a:pPr eaLnBrk="1" hangingPunct="1"/>
            <a:endParaRPr lang="en-US" altLang="ja-JP" sz="1100" dirty="0">
              <a:ea typeface="ＭＳ Ｐゴシック" panose="020B0600070205080204" pitchFamily="34" charset="-128"/>
            </a:endParaRPr>
          </a:p>
          <a:p>
            <a:pPr eaLnBrk="1" hangingPunct="1"/>
            <a:r>
              <a:rPr lang="en-US" altLang="ja-JP" sz="1100" dirty="0">
                <a:ea typeface="ＭＳ Ｐゴシック" panose="020B0600070205080204" pitchFamily="34" charset="-128"/>
              </a:rPr>
              <a:t>Affordances are also offered by </a:t>
            </a:r>
            <a:r>
              <a:rPr lang="en-US" altLang="ja-JP" sz="1100" u="sng" dirty="0">
                <a:ea typeface="ＭＳ Ｐゴシック" panose="020B0600070205080204" pitchFamily="34" charset="-128"/>
              </a:rPr>
              <a:t>events</a:t>
            </a:r>
            <a:r>
              <a:rPr lang="en-US" altLang="ja-JP" sz="1100" dirty="0">
                <a:ea typeface="ＭＳ Ｐゴシック" panose="020B0600070205080204" pitchFamily="34" charset="-128"/>
              </a:rPr>
              <a:t>, including social events such as bubble play!</a:t>
            </a:r>
          </a:p>
          <a:p>
            <a:pPr eaLnBrk="1" hangingPunct="1"/>
            <a:endParaRPr lang="en-US" altLang="en-US" sz="1100" dirty="0">
              <a:ea typeface="ＭＳ Ｐゴシック" panose="020B0600070205080204" pitchFamily="34" charset="-128"/>
            </a:endParaRPr>
          </a:p>
          <a:p>
            <a:pPr defTabSz="690996" fontAlgn="base">
              <a:lnSpc>
                <a:spcPct val="90000"/>
              </a:lnSpc>
              <a:spcAft>
                <a:spcPct val="0"/>
              </a:spcAft>
            </a:pPr>
            <a:r>
              <a:rPr lang="en-US" altLang="en-US" sz="1100" dirty="0">
                <a:ea typeface="ＭＳ Ｐゴシック"/>
                <a:cs typeface="Calibri" panose="020F0502020204030204" pitchFamily="34" charset="0"/>
              </a:rPr>
              <a:t>Identifying affordances example:</a:t>
            </a:r>
          </a:p>
          <a:p>
            <a:pPr defTabSz="690996" fontAlgn="base">
              <a:lnSpc>
                <a:spcPct val="90000"/>
              </a:lnSpc>
              <a:spcAft>
                <a:spcPct val="0"/>
              </a:spcAft>
            </a:pPr>
            <a:endParaRPr lang="en-US" altLang="en-US" sz="1100" dirty="0">
              <a:ea typeface="ＭＳ Ｐゴシック"/>
              <a:cs typeface="Calibri" panose="020F0502020204030204" pitchFamily="34" charset="0"/>
            </a:endParaRPr>
          </a:p>
          <a:p>
            <a:pPr defTabSz="690996" fontAlgn="base">
              <a:lnSpc>
                <a:spcPct val="90000"/>
              </a:lnSpc>
              <a:spcAft>
                <a:spcPct val="0"/>
              </a:spcAft>
            </a:pPr>
            <a:r>
              <a:rPr lang="en-US" altLang="en-US" sz="1100" dirty="0">
                <a:ea typeface="ＭＳ Ｐゴシック"/>
                <a:cs typeface="Calibri" panose="020F0502020204030204" pitchFamily="34" charset="0"/>
              </a:rPr>
              <a:t>A surface that is positioned approximately at knee-height is perceived to be “</a:t>
            </a:r>
            <a:r>
              <a:rPr lang="en-US" altLang="en-US" sz="1100" i="1" dirty="0">
                <a:ea typeface="ＭＳ Ｐゴシック"/>
                <a:cs typeface="Calibri" panose="020F0502020204030204" pitchFamily="34" charset="0"/>
              </a:rPr>
              <a:t>sittable.” </a:t>
            </a:r>
          </a:p>
          <a:p>
            <a:pPr marL="0" indent="0" defTabSz="690996" fontAlgn="base">
              <a:lnSpc>
                <a:spcPct val="90000"/>
              </a:lnSpc>
              <a:spcAft>
                <a:spcPct val="0"/>
              </a:spcAft>
              <a:buFont typeface="Arial" panose="020B0604020202020204" pitchFamily="34" charset="0"/>
              <a:buNone/>
            </a:pPr>
            <a:endParaRPr lang="en-US" altLang="en-US" sz="1100" dirty="0">
              <a:highlight>
                <a:srgbClr val="FFFF00"/>
              </a:highlight>
              <a:ea typeface="ＭＳ Ｐゴシック"/>
              <a:cs typeface="Calibri" panose="020F0502020204030204" pitchFamily="34" charset="0"/>
            </a:endParaRPr>
          </a:p>
          <a:p>
            <a:pPr defTabSz="690996" fontAlgn="base">
              <a:lnSpc>
                <a:spcPct val="90000"/>
              </a:lnSpc>
              <a:spcAft>
                <a:spcPct val="0"/>
              </a:spcAft>
            </a:pPr>
            <a:r>
              <a:rPr lang="en-US" altLang="en-US" sz="1100" dirty="0">
                <a:ea typeface="ＭＳ Ｐゴシック"/>
                <a:cs typeface="Calibri" panose="020F0502020204030204" pitchFamily="34" charset="0"/>
              </a:rPr>
              <a:t>…. affords sitting!</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pPr algn="r" defTabSz="706682">
              <a:defRPr/>
            </a:pPr>
            <a:fld id="{F21D4A65-8414-794D-812F-488EA6015E01}" type="slidenum">
              <a:rPr lang="en-US" sz="1200">
                <a:solidFill>
                  <a:prstClr val="black"/>
                </a:solidFill>
                <a:latin typeface="Verdana" panose="020B0604030504040204" pitchFamily="34" charset="0"/>
              </a:rPr>
              <a:pPr algn="r" defTabSz="706682">
                <a:defRPr/>
              </a:pPr>
              <a:t>10</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1682444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6EA4B5B5-679D-BF40-A863-023EDB54C09A}"/>
              </a:ext>
            </a:extLst>
          </p:cNvPr>
          <p:cNvSpPr>
            <a:spLocks noGrp="1" noChangeArrowheads="1"/>
          </p:cNvSpPr>
          <p:nvPr>
            <p:ph type="sldNum" sz="quarter" idx="5"/>
          </p:nvPr>
        </p:nvSpPr>
        <p:spPr>
          <a:xfrm>
            <a:off x="4023092" y="8917422"/>
            <a:ext cx="3077739" cy="47105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29" tIns="47114" rIns="94229" bIns="47114"/>
          <a:lstStyle>
            <a:lvl1pPr>
              <a:defRPr sz="2500">
                <a:solidFill>
                  <a:schemeClr val="tx1"/>
                </a:solidFill>
                <a:latin typeface="Arial" panose="020B0604020202020204" pitchFamily="34" charset="0"/>
                <a:ea typeface="ＭＳ Ｐゴシック" panose="020B0600070205080204" pitchFamily="34" charset="-128"/>
              </a:defRPr>
            </a:lvl1pPr>
            <a:lvl2pPr marL="765610" indent="-294465">
              <a:defRPr sz="2500">
                <a:solidFill>
                  <a:schemeClr val="tx1"/>
                </a:solidFill>
                <a:latin typeface="Arial" panose="020B0604020202020204" pitchFamily="34" charset="0"/>
                <a:ea typeface="ＭＳ Ｐゴシック" panose="020B0600070205080204" pitchFamily="34" charset="-128"/>
              </a:defRPr>
            </a:lvl2pPr>
            <a:lvl3pPr marL="1177862" indent="-235572">
              <a:defRPr sz="2500">
                <a:solidFill>
                  <a:schemeClr val="tx1"/>
                </a:solidFill>
                <a:latin typeface="Arial" panose="020B0604020202020204" pitchFamily="34" charset="0"/>
                <a:ea typeface="ＭＳ Ｐゴシック" panose="020B0600070205080204" pitchFamily="34" charset="-128"/>
              </a:defRPr>
            </a:lvl3pPr>
            <a:lvl4pPr marL="1649006" indent="-235572">
              <a:defRPr sz="2500">
                <a:solidFill>
                  <a:schemeClr val="tx1"/>
                </a:solidFill>
                <a:latin typeface="Arial" panose="020B0604020202020204" pitchFamily="34" charset="0"/>
                <a:ea typeface="ＭＳ Ｐゴシック" panose="020B0600070205080204" pitchFamily="34" charset="-128"/>
              </a:defRPr>
            </a:lvl4pPr>
            <a:lvl5pPr marL="2120151" indent="-235572">
              <a:defRPr sz="2500">
                <a:solidFill>
                  <a:schemeClr val="tx1"/>
                </a:solidFill>
                <a:latin typeface="Arial" panose="020B0604020202020204" pitchFamily="34" charset="0"/>
                <a:ea typeface="ＭＳ Ｐゴシック" panose="020B0600070205080204" pitchFamily="34" charset="-128"/>
              </a:defRPr>
            </a:lvl5pPr>
            <a:lvl6pPr marL="2591295"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6pPr>
            <a:lvl7pPr marL="3062440"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7pPr>
            <a:lvl8pPr marL="3533585"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8pPr>
            <a:lvl9pPr marL="4004729" indent="-235572" eaLnBrk="0" fontAlgn="base" hangingPunct="0">
              <a:spcBef>
                <a:spcPct val="0"/>
              </a:spcBef>
              <a:spcAft>
                <a:spcPct val="0"/>
              </a:spcAft>
              <a:defRPr sz="2500">
                <a:solidFill>
                  <a:schemeClr val="tx1"/>
                </a:solidFill>
                <a:latin typeface="Arial" panose="020B0604020202020204" pitchFamily="34" charset="0"/>
                <a:ea typeface="ＭＳ Ｐゴシック" panose="020B0600070205080204" pitchFamily="34" charset="-128"/>
              </a:defRPr>
            </a:lvl9pPr>
          </a:lstStyle>
          <a:p>
            <a:pPr algn="r" defTabSz="706682">
              <a:defRPr/>
            </a:pPr>
            <a:fld id="{AD414C48-DF25-E647-8D39-8F4730AA6040}" type="slidenum">
              <a:rPr lang="en-US" altLang="en-US" sz="1200">
                <a:solidFill>
                  <a:prstClr val="black"/>
                </a:solidFill>
                <a:latin typeface="Verdana" panose="020B0604030504040204" pitchFamily="34" charset="0"/>
              </a:rPr>
              <a:pPr algn="r" defTabSz="706682">
                <a:defRPr/>
              </a:pPr>
              <a:t>11</a:t>
            </a:fld>
            <a:endParaRPr lang="en-US" altLang="en-US" sz="1200" dirty="0">
              <a:solidFill>
                <a:prstClr val="black"/>
              </a:solidFill>
              <a:latin typeface="Verdana" panose="020B0604030504040204" pitchFamily="34" charset="0"/>
            </a:endParaRPr>
          </a:p>
        </p:txBody>
      </p:sp>
      <p:sp>
        <p:nvSpPr>
          <p:cNvPr id="45058" name="Rectangle 2">
            <a:extLst>
              <a:ext uri="{FF2B5EF4-FFF2-40B4-BE49-F238E27FC236}">
                <a16:creationId xmlns:a16="http://schemas.microsoft.com/office/drawing/2014/main" id="{114968B1-7C28-224E-A426-750EC1660D33}"/>
              </a:ext>
            </a:extLst>
          </p:cNvPr>
          <p:cNvSpPr>
            <a:spLocks noGrp="1" noRot="1" noChangeAspect="1" noChangeArrowheads="1" noTextEdit="1"/>
          </p:cNvSpPr>
          <p:nvPr>
            <p:ph type="sldImg"/>
          </p:nvPr>
        </p:nvSpPr>
        <p:spPr>
          <a:xfrm>
            <a:off x="422275" y="704850"/>
            <a:ext cx="6257925" cy="3519488"/>
          </a:xfrm>
          <a:solidFill>
            <a:srgbClr val="FFFFFF"/>
          </a:solidFill>
          <a:ln/>
        </p:spPr>
      </p:sp>
      <p:sp>
        <p:nvSpPr>
          <p:cNvPr id="45059" name="Rectangle 3">
            <a:extLst>
              <a:ext uri="{FF2B5EF4-FFF2-40B4-BE49-F238E27FC236}">
                <a16:creationId xmlns:a16="http://schemas.microsoft.com/office/drawing/2014/main" id="{F27BED1F-8042-F84D-9077-1ADC0E5197F6}"/>
              </a:ext>
            </a:extLst>
          </p:cNvPr>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p>
          <a:p>
            <a:pPr defTabSz="942289">
              <a:defRPr/>
            </a:pPr>
            <a:r>
              <a:rPr lang="en-US" sz="1100" i="1" dirty="0">
                <a:solidFill>
                  <a:prstClr val="black"/>
                </a:solidFill>
                <a:latin typeface="Verdana" panose="020B0604030504040204" pitchFamily="34" charset="0"/>
              </a:rPr>
              <a:t>Slide courtesy of the Natural Learning Initiative, NC State University</a:t>
            </a:r>
            <a:endParaRPr lang="en-US" altLang="en-US" sz="1100" i="1" dirty="0">
              <a:latin typeface="Verdana" panose="020B0604030504040204" pitchFamily="34" charset="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eaLnBrk="1" hangingPunct="1"/>
            <a:r>
              <a:rPr lang="en-US" altLang="en-US" sz="1100" dirty="0">
                <a:latin typeface="Verdana" panose="020B0604030504040204" pitchFamily="34" charset="0"/>
                <a:ea typeface="ＭＳ Ｐゴシック" panose="020B0600070205080204" pitchFamily="34" charset="-128"/>
              </a:rPr>
              <a:t>The realization of an affordance requires the child or the individual to interact with their setting.</a:t>
            </a:r>
          </a:p>
          <a:p>
            <a:pPr eaLnBrk="1" hangingPunct="1"/>
            <a:endParaRPr lang="en-US" altLang="en-US" sz="1100" dirty="0">
              <a:latin typeface="Verdana" panose="020B0604030504040204" pitchFamily="34" charset="0"/>
              <a:ea typeface="ＭＳ Ｐゴシック" panose="020B0600070205080204" pitchFamily="34" charset="-128"/>
            </a:endParaRPr>
          </a:p>
          <a:p>
            <a:pPr eaLnBrk="1" hangingPunct="1"/>
            <a:r>
              <a:rPr lang="en-US" altLang="en-US" sz="1100" dirty="0">
                <a:latin typeface="Verdana" panose="020B0604030504040204" pitchFamily="34" charset="0"/>
                <a:ea typeface="ＭＳ Ｐゴシック" panose="020B0600070205080204" pitchFamily="34" charset="-128"/>
              </a:rPr>
              <a:t>Realization of an affordance, means that children understand the qualities of the setting in relation to the capabilities and dimensions of their own body. </a:t>
            </a:r>
          </a:p>
          <a:p>
            <a:pPr eaLnBrk="1" hangingPunct="1"/>
            <a:endParaRPr lang="en-US" altLang="en-US" sz="1100" dirty="0">
              <a:latin typeface="Verdana" panose="020B0604030504040204" pitchFamily="34" charset="0"/>
              <a:ea typeface="ＭＳ Ｐゴシック" panose="020B0600070205080204" pitchFamily="34" charset="-128"/>
            </a:endParaRPr>
          </a:p>
          <a:p>
            <a:pPr eaLnBrk="1" hangingPunct="1"/>
            <a:r>
              <a:rPr lang="en-US" altLang="en-US" sz="1100" dirty="0">
                <a:latin typeface="Verdana" panose="020B0604030504040204" pitchFamily="34" charset="0"/>
                <a:ea typeface="ＭＳ Ｐゴシック" panose="020B0600070205080204" pitchFamily="34" charset="-128"/>
              </a:rPr>
              <a:t>Trainer note</a:t>
            </a:r>
            <a:br>
              <a:rPr lang="en-US" altLang="en-US" sz="1100" dirty="0">
                <a:latin typeface="Verdana" panose="020B0604030504040204" pitchFamily="34" charset="0"/>
                <a:ea typeface="ＭＳ Ｐゴシック" panose="020B0600070205080204" pitchFamily="34" charset="-128"/>
              </a:rPr>
            </a:br>
            <a:r>
              <a:rPr lang="en-US" altLang="en-US" sz="1100" dirty="0">
                <a:latin typeface="Verdana" panose="020B0604030504040204" pitchFamily="34" charset="0"/>
                <a:ea typeface="ＭＳ Ｐゴシック" panose="020B0600070205080204" pitchFamily="34" charset="-128"/>
              </a:rPr>
              <a:t>Consider adding a slide with a photo of a local play area and do a group activity to identify activity settings and discuss affordances.</a:t>
            </a:r>
            <a:endParaRPr lang="en-US" altLang="en-US" dirty="0">
              <a:latin typeface="Verdana" panose="020B060403050404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lang="en-US" b="1" dirty="0">
                <a:solidFill>
                  <a:schemeClr val="accent1"/>
                </a:solidFill>
              </a:rPr>
            </a:br>
            <a:r>
              <a:rPr lang="en-US" b="0" dirty="0">
                <a:solidFill>
                  <a:schemeClr val="tx1"/>
                </a:solidFill>
              </a:rPr>
              <a:t>The suggested YouTube video is 3:07 and the video </a:t>
            </a:r>
            <a:r>
              <a:rPr lang="en-US" dirty="0">
                <a:solidFill>
                  <a:schemeClr val="tx1"/>
                </a:solidFill>
              </a:rPr>
              <a:t>link is embedded </a:t>
            </a:r>
            <a:r>
              <a:rPr lang="en-US" dirty="0"/>
              <a:t>in the picture. Before starting, adjust the YouTube settings to enable closed captions by clicking on the cc icon on the bottom of the video control panel. </a:t>
            </a:r>
          </a:p>
          <a:p>
            <a:r>
              <a:rPr lang="en-US" dirty="0"/>
              <a:t>https://www.youtube.com/watch?v=UYlASVcirqQ</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r>
              <a:rPr lang="en-US" i="1" dirty="0"/>
              <a:t>Before the video:</a:t>
            </a:r>
          </a:p>
          <a:p>
            <a:r>
              <a:rPr lang="en-US" dirty="0"/>
              <a:t>This video demonstrates the concepts of affordance and behavior settings. Notice how one setting can provide different affordances based on how the user understands the setting and the skills they have.</a:t>
            </a:r>
          </a:p>
          <a:p>
            <a:endParaRPr lang="en-US" dirty="0"/>
          </a:p>
          <a:p>
            <a:r>
              <a:rPr lang="en-US" i="1" dirty="0"/>
              <a:t>After the video debrief with the following questions: </a:t>
            </a:r>
          </a:p>
          <a:p>
            <a:r>
              <a:rPr lang="en-US" dirty="0"/>
              <a:t>What stood out for you in the video? </a:t>
            </a:r>
          </a:p>
          <a:p>
            <a:r>
              <a:rPr lang="en-US" dirty="0"/>
              <a:t>How do activity settings in your outdoor space provide different affordances for young children?</a:t>
            </a:r>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12</a:t>
            </a:fld>
            <a:endParaRPr lang="en-US" dirty="0">
              <a:latin typeface="Verdana" panose="020B0604030504040204" pitchFamily="34" charset="0"/>
            </a:endParaRPr>
          </a:p>
        </p:txBody>
      </p:sp>
    </p:spTree>
    <p:extLst>
      <p:ext uri="{BB962C8B-B14F-4D97-AF65-F5344CB8AC3E}">
        <p14:creationId xmlns:p14="http://schemas.microsoft.com/office/powerpoint/2010/main" val="2391131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kern="0" dirty="0">
                <a:solidFill>
                  <a:srgbClr val="000000"/>
                </a:solidFill>
                <a:effectLst/>
                <a:latin typeface="Verdana" panose="020B0604030504040204" pitchFamily="34" charset="0"/>
                <a:ea typeface="Calibri" panose="020F0502020204030204" pitchFamily="34" charset="0"/>
                <a:cs typeface="Verdana" panose="020B0604030504040204" pitchFamily="34" charset="0"/>
              </a:rPr>
              <a:t>This slide</a:t>
            </a:r>
            <a:r>
              <a:rPr lang="en-US" sz="1200" kern="1200" dirty="0">
                <a:effectLst/>
                <a:latin typeface="Verdana" panose="020B0604030504040204" pitchFamily="34" charset="0"/>
                <a:ea typeface="Calibri" panose="020F0502020204030204" pitchFamily="34" charset="0"/>
                <a:cs typeface="Verdana" panose="020B0604030504040204" pitchFamily="34" charset="0"/>
              </a:rPr>
              <a:t> contains animations. Advance the slide to </a:t>
            </a:r>
            <a:r>
              <a:rPr lang="en-US" sz="1100" kern="1200" dirty="0">
                <a:effectLst/>
                <a:latin typeface="Verdana" panose="020B0604030504040204" pitchFamily="34" charset="0"/>
                <a:ea typeface="Calibri" panose="020F0502020204030204" pitchFamily="34" charset="0"/>
                <a:cs typeface="Verdana" panose="020B0604030504040204" pitchFamily="34" charset="0"/>
              </a:rPr>
              <a:t>fill in the first blank. Advance a second time to fill in the second blank.</a:t>
            </a:r>
            <a:endParaRPr lang="en-US" sz="1200" dirty="0">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Let’s have a quick check to make sure we understand the term affordance. Take a moment to think about which words from the list go in each black in the definition on the screen.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Verdana" panose="020B0604030504040204" pitchFamily="34" charset="0"/>
              </a:rPr>
              <a:t>Affordance is the [</a:t>
            </a:r>
            <a:r>
              <a:rPr lang="en-US" sz="1100" b="1" dirty="0">
                <a:solidFill>
                  <a:schemeClr val="tx1"/>
                </a:solidFill>
                <a:latin typeface="Verdana" panose="020B0604030504040204" pitchFamily="34" charset="0"/>
              </a:rPr>
              <a:t>functional</a:t>
            </a:r>
            <a:r>
              <a:rPr lang="en-US" sz="1100" dirty="0">
                <a:solidFill>
                  <a:schemeClr val="tx1"/>
                </a:solidFill>
                <a:latin typeface="Verdana" panose="020B0604030504040204" pitchFamily="34" charset="0"/>
              </a:rPr>
              <a:t>] property of the environment in relation to the skills of the [</a:t>
            </a:r>
            <a:r>
              <a:rPr lang="en-US" sz="1100" b="1" dirty="0">
                <a:solidFill>
                  <a:schemeClr val="tx1"/>
                </a:solidFill>
                <a:latin typeface="Verdana" panose="020B0604030504040204" pitchFamily="34" charset="0"/>
              </a:rPr>
              <a:t>individual</a:t>
            </a:r>
            <a:r>
              <a:rPr lang="en-US" sz="1100" dirty="0">
                <a:solidFill>
                  <a:schemeClr val="tx1"/>
                </a:solidFill>
                <a:latin typeface="Verdana" panose="020B0604030504040204" pitchFamily="34" charset="0"/>
              </a:rPr>
              <a:t>].</a:t>
            </a:r>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13</a:t>
            </a:fld>
            <a:endParaRPr lang="en-US" dirty="0">
              <a:latin typeface="Verdana" panose="020B0604030504040204" pitchFamily="34" charset="0"/>
            </a:endParaRPr>
          </a:p>
        </p:txBody>
      </p:sp>
    </p:spTree>
    <p:extLst>
      <p:ext uri="{BB962C8B-B14F-4D97-AF65-F5344CB8AC3E}">
        <p14:creationId xmlns:p14="http://schemas.microsoft.com/office/powerpoint/2010/main" val="2894697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289">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i="1" dirty="0">
                <a:solidFill>
                  <a:prstClr val="black"/>
                </a:solidFill>
              </a:rPr>
              <a:t>Slide courtesy of the Natural Learning Initiative, NC State University</a:t>
            </a:r>
          </a:p>
          <a:p>
            <a:pPr defTabSz="942289">
              <a:spcAft>
                <a:spcPts val="618"/>
              </a:spcAft>
              <a:defRPr/>
            </a:pPr>
            <a:endParaRPr lang="en-US" sz="1100" dirty="0"/>
          </a:p>
          <a:p>
            <a:pPr defTabSz="942289">
              <a:spcAft>
                <a:spcPts val="618"/>
              </a:spcAft>
              <a:defRPr/>
            </a:pPr>
            <a:r>
              <a:rPr lang="en-US">
                <a:latin typeface="Verdana"/>
                <a:ea typeface="Verdana"/>
              </a:rPr>
              <a:t>A variety of</a:t>
            </a:r>
            <a:r>
              <a:rPr lang="en-US" sz="1100">
                <a:latin typeface="Verdana"/>
                <a:ea typeface="Verdana"/>
              </a:rPr>
              <a:t> settings serve children with different abilities, ages, interests, and culture.</a:t>
            </a:r>
          </a:p>
          <a:p>
            <a:pPr>
              <a:spcAft>
                <a:spcPts val="618"/>
              </a:spcAft>
            </a:pPr>
            <a:endParaRPr lang="en-US" sz="1100" dirty="0"/>
          </a:p>
          <a:p>
            <a:pPr>
              <a:spcAft>
                <a:spcPts val="618"/>
              </a:spcAft>
            </a:pPr>
            <a:r>
              <a:rPr lang="en-US" sz="1100" dirty="0"/>
              <a:t>This preschool play area contains various age-appropriate behavior settings: play equipment, “earth play” (or a digging area light soil mix), a play kitchen setting, a pathway for riding toys, and more..</a:t>
            </a:r>
          </a:p>
          <a:p>
            <a:pPr>
              <a:spcAft>
                <a:spcPts val="618"/>
              </a:spcAft>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pPr algn="r" defTabSz="706682">
              <a:defRPr/>
            </a:pPr>
            <a:fld id="{F21D4A65-8414-794D-812F-488EA6015E01}" type="slidenum">
              <a:rPr lang="en-US" sz="1200">
                <a:solidFill>
                  <a:prstClr val="black"/>
                </a:solidFill>
                <a:latin typeface="Verdana" panose="020B0604030504040204" pitchFamily="34" charset="0"/>
              </a:rPr>
              <a:pPr algn="r" defTabSz="706682">
                <a:defRPr/>
              </a:pPr>
              <a:t>14</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2190142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289">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i="1" dirty="0">
                <a:solidFill>
                  <a:prstClr val="black"/>
                </a:solidFill>
              </a:rPr>
              <a:t>Slide courtesy of the Natural Learning Initiative, NC State University</a:t>
            </a:r>
          </a:p>
          <a:p>
            <a:pPr marL="0" marR="0" lvl="0" indent="0" algn="l" defTabSz="942289"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defTabSz="942289">
              <a:defRPr/>
            </a:pPr>
            <a:endParaRPr lang="en-US" sz="1100" dirty="0"/>
          </a:p>
          <a:p>
            <a:pPr defTabSz="942289">
              <a:defRPr/>
            </a:pPr>
            <a:r>
              <a:rPr lang="en-US" sz="1100" dirty="0">
                <a:solidFill>
                  <a:schemeClr val="tx1"/>
                </a:solidFill>
              </a:rPr>
              <a:t>The definition of “activity setting” states: </a:t>
            </a:r>
            <a:r>
              <a:rPr lang="en-GB" sz="1100" dirty="0">
                <a:solidFill>
                  <a:schemeClr val="tx1"/>
                </a:solidFill>
              </a:rPr>
              <a:t>Activity settings are </a:t>
            </a:r>
            <a:r>
              <a:rPr lang="en-GB" sz="1100" b="1" u="none" dirty="0">
                <a:solidFill>
                  <a:schemeClr val="tx1"/>
                </a:solidFill>
              </a:rPr>
              <a:t>ecological units </a:t>
            </a:r>
            <a:r>
              <a:rPr lang="en-GB" sz="1100" dirty="0">
                <a:solidFill>
                  <a:schemeClr val="tx1"/>
                </a:solidFill>
              </a:rPr>
              <a:t>where the physical environment and the behavior are intimately </a:t>
            </a:r>
            <a:r>
              <a:rPr lang="en-GB" sz="1100" b="1" dirty="0">
                <a:solidFill>
                  <a:schemeClr val="tx1"/>
                </a:solidFill>
              </a:rPr>
              <a:t>connected</a:t>
            </a:r>
            <a:r>
              <a:rPr lang="en-GB" sz="1100" dirty="0">
                <a:solidFill>
                  <a:schemeClr val="tx1"/>
                </a:solidFill>
              </a:rPr>
              <a:t>. </a:t>
            </a:r>
          </a:p>
          <a:p>
            <a:pPr defTabSz="942289">
              <a:defRPr/>
            </a:pPr>
            <a:endParaRPr lang="en-GB" sz="1100" dirty="0">
              <a:solidFill>
                <a:schemeClr val="tx1"/>
              </a:solidFill>
            </a:endParaRPr>
          </a:p>
          <a:p>
            <a:pPr defTabSz="942289">
              <a:defRPr/>
            </a:pPr>
            <a:r>
              <a:rPr lang="en-GB" sz="1100" b="1" dirty="0">
                <a:solidFill>
                  <a:schemeClr val="tx1"/>
                </a:solidFill>
              </a:rPr>
              <a:t>Behavior and space connection. </a:t>
            </a:r>
            <a:r>
              <a:rPr lang="en-GB" sz="1100" dirty="0">
                <a:solidFill>
                  <a:schemeClr val="tx1"/>
                </a:solidFill>
              </a:rPr>
              <a:t>Can you describe how behavior and space are connected? For example, the pathway allows children to ride wheeled toys on a smooth hard surface.</a:t>
            </a:r>
          </a:p>
          <a:p>
            <a:pPr defTabSz="942289">
              <a:defRPr/>
            </a:pPr>
            <a:endParaRPr lang="en-GB" sz="1100" dirty="0">
              <a:solidFill>
                <a:schemeClr val="tx1"/>
              </a:solidFill>
            </a:endParaRPr>
          </a:p>
          <a:p>
            <a:pPr defTabSz="942289">
              <a:defRPr/>
            </a:pPr>
            <a:r>
              <a:rPr lang="en-GB" sz="1100" b="1" dirty="0">
                <a:solidFill>
                  <a:schemeClr val="tx1"/>
                </a:solidFill>
              </a:rPr>
              <a:t>Activity settings boundaries, </a:t>
            </a:r>
            <a:r>
              <a:rPr lang="en-GB" sz="1100" dirty="0">
                <a:solidFill>
                  <a:schemeClr val="tx1"/>
                </a:solidFill>
              </a:rPr>
              <a:t>How it is possible to know where a setting starts and ends? Because “</a:t>
            </a:r>
            <a:r>
              <a:rPr lang="en-GB" altLang="x-none" sz="1100" dirty="0">
                <a:solidFill>
                  <a:schemeClr val="tx1"/>
                </a:solidFill>
              </a:rPr>
              <a:t>The components of an activity setting are arranged in a functional way and are part of the whole.” For example, the “play kitchen” area contains a table, stools, utensils to “cook” and it occupies a specific space within the play area. However, all activity settings as a whole complete the outdoor learning space offering a highly stimulating space for child development.</a:t>
            </a:r>
          </a:p>
          <a:p>
            <a:pPr defTabSz="942289">
              <a:defRPr/>
            </a:pPr>
            <a:endParaRPr lang="en-GB" altLang="x-none" sz="1100" dirty="0">
              <a:solidFill>
                <a:schemeClr val="tx1"/>
              </a:solidFill>
            </a:endParaRPr>
          </a:p>
          <a:p>
            <a:pPr defTabSz="942289">
              <a:defRPr/>
            </a:pPr>
            <a:r>
              <a:rPr lang="en-GB" altLang="x-none" sz="1100" b="1" dirty="0">
                <a:solidFill>
                  <a:schemeClr val="tx1"/>
                </a:solidFill>
              </a:rPr>
              <a:t>Why is this important? </a:t>
            </a:r>
            <a:r>
              <a:rPr lang="en-GB" altLang="x-none" sz="1100" dirty="0">
                <a:solidFill>
                  <a:schemeClr val="tx1"/>
                </a:solidFill>
              </a:rPr>
              <a:t>Because activity settings help organize the space (as in the indoor classroom) in a functional way.  For example, clustering high activity settings in an area and passive or low energy settings in lower noise corner of the site. Adjacent activity settings that support functions other than outdoor play and learning should be clearly marked or separated (e.g., using regulatory fences) for the protection of children.</a:t>
            </a:r>
          </a:p>
          <a:p>
            <a:pPr defTabSz="942289">
              <a:defRPr/>
            </a:pPr>
            <a:endParaRPr lang="en-GB" altLang="x-none" sz="1100" dirty="0"/>
          </a:p>
          <a:p>
            <a:pPr defTabSz="942289">
              <a:defRPr/>
            </a:pPr>
            <a:endParaRPr lang="en-GB" altLang="x-none" sz="1100" dirty="0"/>
          </a:p>
          <a:p>
            <a:pPr defTabSz="942289">
              <a:defRPr/>
            </a:pPr>
            <a:endParaRPr lang="en-GB" sz="1100" dirty="0">
              <a:solidFill>
                <a:srgbClr val="EA8B5B"/>
              </a:solidFill>
            </a:endParaRPr>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pPr algn="r" defTabSz="706682">
              <a:defRPr/>
            </a:pPr>
            <a:fld id="{F21D4A65-8414-794D-812F-488EA6015E01}" type="slidenum">
              <a:rPr lang="en-US" sz="1200">
                <a:solidFill>
                  <a:prstClr val="black"/>
                </a:solidFill>
                <a:latin typeface="Verdana" panose="020B0604030504040204" pitchFamily="34" charset="0"/>
              </a:rPr>
              <a:pPr algn="r" defTabSz="706682">
                <a:defRPr/>
              </a:pPr>
              <a:t>15</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872454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289">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i="1" dirty="0">
                <a:solidFill>
                  <a:prstClr val="black"/>
                </a:solidFill>
              </a:rPr>
              <a:t>Slide courtesy of the Natural Learning Initiative, NC State University</a:t>
            </a:r>
          </a:p>
          <a:p>
            <a:pPr marL="0" marR="0" lvl="0" indent="0" algn="l" defTabSz="942289" rtl="0" eaLnBrk="1" fontAlgn="auto" latinLnBrk="0" hangingPunct="1">
              <a:lnSpc>
                <a:spcPct val="100000"/>
              </a:lnSpc>
              <a:spcBef>
                <a:spcPts val="0"/>
              </a:spcBef>
              <a:spcAft>
                <a:spcPts val="618"/>
              </a:spcAft>
              <a:buClrTx/>
              <a:buSzTx/>
              <a:buFontTx/>
              <a:buNone/>
              <a:tabLst/>
              <a:defRPr/>
            </a:pPr>
            <a:r>
              <a:rPr lang="en-US" b="1" dirty="0">
                <a:solidFill>
                  <a:schemeClr val="accent1"/>
                </a:solidFill>
              </a:rPr>
              <a:t>Suggested speaker notes:</a:t>
            </a:r>
          </a:p>
          <a:p>
            <a:pPr defTabSz="942289">
              <a:spcAft>
                <a:spcPts val="618"/>
              </a:spcAft>
              <a:defRPr/>
            </a:pPr>
            <a:endParaRPr lang="en-US" sz="1100" dirty="0"/>
          </a:p>
          <a:p>
            <a:pPr defTabSz="942289">
              <a:spcAft>
                <a:spcPts val="618"/>
              </a:spcAft>
              <a:defRPr/>
            </a:pPr>
            <a:r>
              <a:rPr lang="en-US">
                <a:latin typeface="Verdana"/>
                <a:ea typeface="Verdana"/>
              </a:rPr>
              <a:t>A variety</a:t>
            </a:r>
            <a:r>
              <a:rPr lang="en-US" sz="1100">
                <a:latin typeface="Verdana"/>
                <a:ea typeface="Verdana"/>
              </a:rPr>
              <a:t> of settings serve children with different abilities, ages, interests, and culture.</a:t>
            </a:r>
          </a:p>
          <a:p>
            <a:pPr>
              <a:spcAft>
                <a:spcPts val="618"/>
              </a:spcAft>
            </a:pPr>
            <a:endParaRPr lang="en-US" sz="1100" dirty="0"/>
          </a:p>
          <a:p>
            <a:pPr>
              <a:spcAft>
                <a:spcPts val="618"/>
              </a:spcAft>
            </a:pPr>
            <a:r>
              <a:rPr lang="en-US" sz="1100" dirty="0"/>
              <a:t>This preschool play area contains various age-appropriate behavior settings: play equipment, “earth play” (or a digging area light soil mix), a play kitchen setting, a pathway for riding toys, and more..</a:t>
            </a:r>
          </a:p>
          <a:p>
            <a:pPr>
              <a:spcAft>
                <a:spcPts val="618"/>
              </a:spcAft>
            </a:pPr>
            <a:endParaRPr lang="en-US" sz="1100" dirty="0"/>
          </a:p>
          <a:p>
            <a:pPr>
              <a:spcAft>
                <a:spcPts val="618"/>
              </a:spcAft>
            </a:pPr>
            <a:r>
              <a:rPr lang="en-US" sz="1100" b="1" dirty="0"/>
              <a:t>Discussion:</a:t>
            </a:r>
          </a:p>
          <a:p>
            <a:pPr>
              <a:spcAft>
                <a:spcPts val="618"/>
              </a:spcAft>
            </a:pPr>
            <a:endParaRPr lang="en-US" b="1" dirty="0"/>
          </a:p>
          <a:p>
            <a:pPr>
              <a:spcAft>
                <a:spcPts val="618"/>
              </a:spcAft>
            </a:pPr>
            <a:r>
              <a:rPr lang="en-US" b="0" dirty="0"/>
              <a:t>What other settings can you identify? What are their purposes?</a:t>
            </a:r>
          </a:p>
          <a:p>
            <a:pPr>
              <a:spcAft>
                <a:spcPts val="618"/>
              </a:spcAft>
            </a:pPr>
            <a:r>
              <a:rPr lang="en-US" b="0" dirty="0"/>
              <a:t>What additional activity settings would you add to enrich children’s experiences?</a:t>
            </a:r>
          </a:p>
          <a:p>
            <a:pPr>
              <a:spcAft>
                <a:spcPts val="618"/>
              </a:spcAft>
            </a:pPr>
            <a:endParaRPr lang="en-US" dirty="0"/>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pPr algn="r" defTabSz="706682">
              <a:defRPr/>
            </a:pPr>
            <a:fld id="{F21D4A65-8414-794D-812F-488EA6015E01}" type="slidenum">
              <a:rPr lang="en-US" sz="1200">
                <a:solidFill>
                  <a:prstClr val="black"/>
                </a:solidFill>
                <a:latin typeface="Verdana" panose="020B0604030504040204" pitchFamily="34" charset="0"/>
              </a:rPr>
              <a:pPr algn="r" defTabSz="706682">
                <a:defRPr/>
              </a:pPr>
              <a:t>16</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863349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pPr defTabSz="942289">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i="1" dirty="0">
                <a:solidFill>
                  <a:prstClr val="black"/>
                </a:solidFill>
              </a:rPr>
              <a:t>Slide courtesy of the Natural Learning Initiative, NC State University</a:t>
            </a:r>
            <a:endParaRPr lang="en-US" sz="1100" b="1" i="1" dirty="0">
              <a:ea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endParaRPr lang="en-US" sz="1100" b="1" dirty="0">
              <a:ea typeface="Verdana" panose="020B0604030504040204" pitchFamily="34" charset="0"/>
              <a:cs typeface="Calibri" panose="020F0502020204030204" pitchFamily="34" charset="0"/>
            </a:endParaRPr>
          </a:p>
          <a:p>
            <a:r>
              <a:rPr lang="en-US" sz="1100" b="1" dirty="0">
                <a:ea typeface="Verdana" panose="020B0604030504040204" pitchFamily="34" charset="0"/>
                <a:cs typeface="Calibri" panose="020F0502020204030204" pitchFamily="34" charset="0"/>
              </a:rPr>
              <a:t>Spatial range refers to the distance over which an individual is able to perceive and interact with objects and events in their environment.</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As infants continue to develop and explore their settings, their spatial range continuously expands.</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Naturally, over time, infants and toddlers expand their spatial range across more and more activity settings.</a:t>
            </a:r>
          </a:p>
          <a:p>
            <a:endParaRPr lang="en-US" sz="1100" dirty="0">
              <a:ea typeface="Verdana" panose="020B0604030504040204" pitchFamily="34" charset="0"/>
              <a:cs typeface="Calibri" panose="020F0502020204030204" pitchFamily="34" charset="0"/>
            </a:endParaRPr>
          </a:p>
          <a:p>
            <a:r>
              <a:rPr lang="en-US" sz="1100" b="1" dirty="0">
                <a:ea typeface="Verdana" panose="020B0604030504040204" pitchFamily="34" charset="0"/>
                <a:cs typeface="Calibri" panose="020F0502020204030204" pitchFamily="34" charset="0"/>
              </a:rPr>
              <a:t>How would you encourage infants and toddlers to explore their age-appropriate outdoors?</a:t>
            </a:r>
            <a:endParaRPr lang="en-US" sz="1100" b="1" dirty="0">
              <a:ea typeface="Verdana" panose="020B0604030504040204" pitchFamily="34" charset="0"/>
              <a:cs typeface="Times New Roman" panose="02020603050405020304" pitchFamily="18" charset="0"/>
            </a:endParaRPr>
          </a:p>
        </p:txBody>
      </p:sp>
      <p:sp>
        <p:nvSpPr>
          <p:cNvPr id="4" name="Slide Number Placeholder 3"/>
          <p:cNvSpPr>
            <a:spLocks noGrp="1"/>
          </p:cNvSpPr>
          <p:nvPr>
            <p:ph type="sldNum" sz="quarter" idx="10"/>
          </p:nvPr>
        </p:nvSpPr>
        <p:spPr>
          <a:xfrm>
            <a:off x="4023092" y="8917422"/>
            <a:ext cx="3077739" cy="471053"/>
          </a:xfrm>
          <a:prstGeom prst="rect">
            <a:avLst/>
          </a:prstGeom>
        </p:spPr>
        <p:txBody>
          <a:bodyPr lIns="94229" tIns="47114" rIns="94229" bIns="47114"/>
          <a:lstStyle/>
          <a:p>
            <a:pPr algn="r" defTabSz="706682">
              <a:defRPr/>
            </a:pPr>
            <a:fld id="{C4229519-CBD0-C344-994F-FD7E08816E10}" type="slidenum">
              <a:rPr lang="en-US" sz="1200">
                <a:solidFill>
                  <a:prstClr val="black"/>
                </a:solidFill>
                <a:latin typeface="Verdana" panose="020B0604030504040204" pitchFamily="34" charset="0"/>
              </a:rPr>
              <a:pPr algn="r" defTabSz="706682">
                <a:defRPr/>
              </a:pPr>
              <a:t>17</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2009028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pPr defTabSz="942289">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i="1" dirty="0">
                <a:solidFill>
                  <a:prstClr val="black"/>
                </a:solidFill>
              </a:rPr>
              <a:t>Slide courtesy of the Natural Learning Initiative, NC State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endParaRPr lang="en-US" sz="1100" dirty="0">
              <a:ea typeface="Verdana" panose="020B0604030504040204" pitchFamily="34" charset="0"/>
              <a:cs typeface="Calibri" panose="020F0502020204030204" pitchFamily="34" charset="0"/>
            </a:endParaRPr>
          </a:p>
          <a:p>
            <a:r>
              <a:rPr lang="en-US" sz="1100" dirty="0">
                <a:ea typeface="Verdana" panose="020B0604030504040204" pitchFamily="34" charset="0"/>
                <a:cs typeface="Calibri" panose="020F0502020204030204" pitchFamily="34" charset="0"/>
              </a:rPr>
              <a:t>At this stage, preschoolers are able to navigate their spaces confidently. They can move around independently.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They can climb, run, jump, and engage in physical activities with other children. Physical exploration helps preschoolers to develop spatial awareness and motor skills.</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Outdoor play and exploration will also help expand their spatial range and improve their overall physical and cognitive development.</a:t>
            </a:r>
            <a:endParaRPr lang="en-US" sz="1100" dirty="0">
              <a:ea typeface="Verdana" panose="020B0604030504040204" pitchFamily="34" charset="0"/>
              <a:cs typeface="Times New Roman" panose="02020603050405020304" pitchFamily="18" charset="0"/>
            </a:endParaRPr>
          </a:p>
        </p:txBody>
      </p:sp>
      <p:sp>
        <p:nvSpPr>
          <p:cNvPr id="4" name="Slide Number Placeholder 3"/>
          <p:cNvSpPr>
            <a:spLocks noGrp="1"/>
          </p:cNvSpPr>
          <p:nvPr>
            <p:ph type="sldNum" sz="quarter" idx="10"/>
          </p:nvPr>
        </p:nvSpPr>
        <p:spPr>
          <a:xfrm>
            <a:off x="4023092" y="8917422"/>
            <a:ext cx="3077739" cy="471053"/>
          </a:xfrm>
          <a:prstGeom prst="rect">
            <a:avLst/>
          </a:prstGeom>
        </p:spPr>
        <p:txBody>
          <a:bodyPr lIns="94229" tIns="47114" rIns="94229" bIns="47114"/>
          <a:lstStyle/>
          <a:p>
            <a:pPr algn="r" defTabSz="706682">
              <a:defRPr/>
            </a:pPr>
            <a:fld id="{C4229519-CBD0-C344-994F-FD7E08816E10}" type="slidenum">
              <a:rPr lang="en-US" sz="1200">
                <a:solidFill>
                  <a:prstClr val="black"/>
                </a:solidFill>
                <a:latin typeface="Verdana" panose="020B0604030504040204" pitchFamily="34" charset="0"/>
              </a:rPr>
              <a:pPr algn="r" defTabSz="706682">
                <a:defRPr/>
              </a:pPr>
              <a:t>18</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2542346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pPr defTabSz="942289">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i="1" dirty="0">
                <a:solidFill>
                  <a:prstClr val="black"/>
                </a:solidFill>
              </a:rPr>
              <a:t>Slide courtesy of North Carolina State National Learning Initiative (NLI)</a:t>
            </a:r>
          </a:p>
          <a:p>
            <a:pPr marL="0" marR="0" lvl="0" indent="0" algn="l" defTabSz="942289"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defTabSz="942289">
              <a:defRPr/>
            </a:pPr>
            <a:endParaRPr lang="en-US" sz="1100" dirty="0">
              <a:solidFill>
                <a:prstClr val="black"/>
              </a:solidFill>
            </a:endParaRPr>
          </a:p>
          <a:p>
            <a:r>
              <a:rPr lang="en-US" sz="1100" dirty="0">
                <a:ea typeface="Verdana" panose="020B0604030504040204" pitchFamily="34" charset="0"/>
                <a:cs typeface="Calibri" panose="020F0502020204030204" pitchFamily="34" charset="0"/>
              </a:rPr>
              <a:t>The preschool years prepare children to expand their territories using the skills acquired in varied naturalized settings previously (hopefully at childcare and kindergarten).</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Kindergarten and school age children, living in safe communities, may become confident to enjoy nature with peers. </a:t>
            </a:r>
            <a:endParaRPr lang="en-US" sz="1100" dirty="0">
              <a:ea typeface="Verdana" panose="020B0604030504040204" pitchFamily="34" charset="0"/>
              <a:cs typeface="Times New Roman" panose="02020603050405020304" pitchFamily="18" charset="0"/>
            </a:endParaRPr>
          </a:p>
          <a:p>
            <a:r>
              <a:rPr lang="en-US" sz="1100" dirty="0">
                <a:ea typeface="Verdana" panose="020B0604030504040204" pitchFamily="34" charset="0"/>
                <a:cs typeface="Calibri" panose="020F0502020204030204" pitchFamily="34" charset="0"/>
              </a:rPr>
              <a:t> </a:t>
            </a:r>
            <a:endParaRPr lang="en-US" sz="1100" dirty="0">
              <a:ea typeface="Verdana" panose="020B0604030504040204" pitchFamily="34" charset="0"/>
              <a:cs typeface="Times New Roman" panose="02020603050405020304" pitchFamily="18" charset="0"/>
            </a:endParaRPr>
          </a:p>
          <a:p>
            <a:r>
              <a:rPr lang="en-US" sz="1100" dirty="0" err="1">
                <a:ea typeface="Verdana" panose="020B0604030504040204" pitchFamily="34" charset="0"/>
                <a:cs typeface="Calibri" panose="020F0502020204030204" pitchFamily="34" charset="0"/>
              </a:rPr>
              <a:t>Note:”Free</a:t>
            </a:r>
            <a:r>
              <a:rPr lang="en-US" sz="1100" dirty="0">
                <a:ea typeface="Verdana" panose="020B0604030504040204" pitchFamily="34" charset="0"/>
                <a:cs typeface="Calibri" panose="020F0502020204030204" pitchFamily="34" charset="0"/>
              </a:rPr>
              <a:t> range children" typically refers to children who are allowed to explore and play independently without </a:t>
            </a:r>
            <a:r>
              <a:rPr lang="en-US" sz="1100" b="1" dirty="0">
                <a:ea typeface="Verdana" panose="020B0604030504040204" pitchFamily="34" charset="0"/>
                <a:cs typeface="Calibri" panose="020F0502020204030204" pitchFamily="34" charset="0"/>
              </a:rPr>
              <a:t>constant </a:t>
            </a:r>
            <a:r>
              <a:rPr lang="en-US" sz="1100" dirty="0">
                <a:ea typeface="Verdana" panose="020B0604030504040204" pitchFamily="34" charset="0"/>
                <a:cs typeface="Calibri" panose="020F0502020204030204" pitchFamily="34" charset="0"/>
              </a:rPr>
              <a:t>adult supervision </a:t>
            </a:r>
            <a:r>
              <a:rPr lang="en-US" sz="1100" b="1" dirty="0">
                <a:ea typeface="Verdana" panose="020B0604030504040204" pitchFamily="34" charset="0"/>
                <a:cs typeface="Calibri" panose="020F0502020204030204" pitchFamily="34" charset="0"/>
              </a:rPr>
              <a:t>or restrictions</a:t>
            </a:r>
            <a:r>
              <a:rPr lang="en-US" sz="1100" dirty="0">
                <a:ea typeface="Verdana" panose="020B0604030504040204" pitchFamily="34" charset="0"/>
                <a:cs typeface="Calibri" panose="020F0502020204030204" pitchFamily="34" charset="0"/>
              </a:rPr>
              <a:t>, it is important to note that families should properly evaluate the risks in their communities (especially traffic) if their children are allowed to roam freely. </a:t>
            </a:r>
            <a:endParaRPr lang="en-US" sz="1100" dirty="0">
              <a:ea typeface="Verdana" panose="020B0604030504040204" pitchFamily="34" charset="0"/>
              <a:cs typeface="Times New Roman" panose="02020603050405020304" pitchFamily="18" charset="0"/>
            </a:endParaRPr>
          </a:p>
          <a:p>
            <a:pPr defTabSz="942289">
              <a:defRPr/>
            </a:pPr>
            <a:endParaRPr lang="en-US" dirty="0"/>
          </a:p>
        </p:txBody>
      </p:sp>
      <p:sp>
        <p:nvSpPr>
          <p:cNvPr id="4" name="Slide Number Placeholder 3"/>
          <p:cNvSpPr>
            <a:spLocks noGrp="1"/>
          </p:cNvSpPr>
          <p:nvPr>
            <p:ph type="sldNum" sz="quarter" idx="10"/>
          </p:nvPr>
        </p:nvSpPr>
        <p:spPr>
          <a:xfrm>
            <a:off x="4023092" y="8917422"/>
            <a:ext cx="3077739" cy="471053"/>
          </a:xfrm>
          <a:prstGeom prst="rect">
            <a:avLst/>
          </a:prstGeom>
        </p:spPr>
        <p:txBody>
          <a:bodyPr lIns="94229" tIns="47114" rIns="94229" bIns="47114"/>
          <a:lstStyle/>
          <a:p>
            <a:pPr algn="r" defTabSz="706682">
              <a:defRPr/>
            </a:pPr>
            <a:fld id="{C4229519-CBD0-C344-994F-FD7E08816E10}" type="slidenum">
              <a:rPr lang="en-US" sz="1200">
                <a:solidFill>
                  <a:prstClr val="black"/>
                </a:solidFill>
                <a:latin typeface="Verdana" panose="020B0604030504040204" pitchFamily="34" charset="0"/>
              </a:rPr>
              <a:pPr algn="r" defTabSz="706682">
                <a:defRPr/>
              </a:pPr>
              <a:t>19</a:t>
            </a:fld>
            <a:endParaRPr lang="en-US" sz="1200" dirty="0">
              <a:solidFill>
                <a:prstClr val="black"/>
              </a:solidFill>
              <a:latin typeface="Verdana" panose="020B0604030504040204" pitchFamily="34" charset="0"/>
            </a:endParaRPr>
          </a:p>
        </p:txBody>
      </p:sp>
    </p:spTree>
    <p:extLst>
      <p:ext uri="{BB962C8B-B14F-4D97-AF65-F5344CB8AC3E}">
        <p14:creationId xmlns:p14="http://schemas.microsoft.com/office/powerpoint/2010/main" val="3907469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kumimoji="0" lang="en-US" sz="1100" b="0" i="0" u="none" strike="noStrike" kern="1200" cap="none" spc="0" normalizeH="0" baseline="0" noProof="0" dirty="0">
                <a:ln>
                  <a:noFill/>
                </a:ln>
                <a:solidFill>
                  <a:schemeClr val="tx1"/>
                </a:solidFill>
                <a:effectLst/>
                <a:uLnTx/>
                <a:uFillTx/>
                <a:latin typeface="Verdana" panose="020B0604030504040204" pitchFamily="34" charset="0"/>
                <a:ea typeface="+mn-ea"/>
                <a:cs typeface="+mn-cs"/>
              </a:rPr>
              <a:t>Read the knowledge check question and responses aloud. Give participants a few minutes to answer. </a:t>
            </a:r>
            <a:r>
              <a:rPr lang="en-US" i="0" dirty="0">
                <a:solidFill>
                  <a:schemeClr val="tx1"/>
                </a:solidFill>
              </a:rPr>
              <a:t>Advance the slide and the correct response is highlighted.</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20</a:t>
            </a:fld>
            <a:endParaRPr lang="en-US" dirty="0">
              <a:latin typeface="Verdana" panose="020B0604030504040204" pitchFamily="34" charset="0"/>
            </a:endParaRPr>
          </a:p>
        </p:txBody>
      </p:sp>
    </p:spTree>
    <p:extLst>
      <p:ext uri="{BB962C8B-B14F-4D97-AF65-F5344CB8AC3E}">
        <p14:creationId xmlns:p14="http://schemas.microsoft.com/office/powerpoint/2010/main" val="4090426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dirty="0"/>
              <a:t>Mindfulness can be understood as intentional and non-judgmental present-moment awareness and is a valuable tool to for children and adults. Being in nature offers many opportunities to practice mindful approaches. </a:t>
            </a:r>
            <a:r>
              <a:rPr lang="en-US" sz="1100" kern="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The script below will guide your participants through a mindfulness exercise. You may ask your participants to look out the window or ask them to look at the image on the screen. If you have Wi-Fi, consider playing the video of a waterfall in the forest. The link is embedded in the picture. (</a:t>
            </a:r>
            <a:r>
              <a:rPr lang="en-US" sz="1100" u="sng" kern="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hlinkClick r:id="rId3"/>
              </a:rPr>
              <a:t>https://www.youtube.com/watch?v=eKFTSSKCzWA&amp;t=46s</a:t>
            </a:r>
            <a:r>
              <a:rPr lang="en-US" sz="1100" kern="12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endParaRPr>
          </a:p>
          <a:p>
            <a:r>
              <a:rPr lang="en-US" b="1" u="sng" dirty="0"/>
              <a:t>or</a:t>
            </a:r>
          </a:p>
          <a:p>
            <a:r>
              <a:rPr lang="en-US" dirty="0"/>
              <a:t>Use a short, guided meditation video, such as the link below, that incorporates nature. </a:t>
            </a:r>
            <a:r>
              <a:rPr lang="en-US" dirty="0">
                <a:hlinkClick r:id="rId4"/>
              </a:rPr>
              <a:t>5 minute Guided Meditation with Nature Sounds (youtube.com)</a:t>
            </a:r>
            <a:r>
              <a:rPr lang="en-US" dirty="0"/>
              <a:t> https://www.youtube.com/watch?v=GvrykEBPUW0Tsuch as this one </a:t>
            </a:r>
          </a:p>
          <a:p>
            <a:endParaRPr lang="en-US" dirty="0"/>
          </a:p>
          <a:p>
            <a:r>
              <a:rPr lang="en-US" b="1" dirty="0"/>
              <a:t>Debrief the mindfulness meditation by asking participants to share 1 word on how they feel. </a:t>
            </a:r>
          </a:p>
          <a:p>
            <a:endParaRPr lang="en-US" b="1" dirty="0"/>
          </a:p>
          <a:p>
            <a:r>
              <a:rPr lang="en-US" b="1" dirty="0">
                <a:solidFill>
                  <a:schemeClr val="accent1"/>
                </a:solidFill>
              </a:rPr>
              <a:t>Suggested speaker notes:</a:t>
            </a:r>
          </a:p>
          <a:p>
            <a:r>
              <a:rPr lang="en-US" dirty="0"/>
              <a:t>I invite you to join me in a short mindfulness exercise. If begin to notice thoughts coming into your mind, remember that this is normal. Our brains are designed to think but we can learn to refocus our attention. Take this as an opportunity to be kind to yourself and not judge. Just notice that you are having thoughts, then, redirect your attention back to the present moment. </a:t>
            </a:r>
          </a:p>
          <a:p>
            <a:endParaRPr lang="en-US" dirty="0"/>
          </a:p>
          <a:p>
            <a:pPr marL="171450" indent="-171450">
              <a:buFont typeface="Arial" panose="020B0604020202020204" pitchFamily="34" charset="0"/>
              <a:buChar char="•"/>
            </a:pPr>
            <a:r>
              <a:rPr lang="en-US" dirty="0"/>
              <a:t>Sit in a comfortable upright position with your feed planted flat on the ground. Rest your hands on your thighs or on your work surface.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Bring attention to your breath- the inhale, the exhale, and the pauses between.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Bring awareness to the things you see. Notice the colors, shapes, and textures. Silently list five things you see.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Tune in to the sounds around you. Listen carefully. Try not to judge the sounds just notice them. Silently name three sounds you hear.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Imagine what you might smell in this setting. What might the plants smell like? What two scents can you imagine are present?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Consider what your sense of touch might experience in this space. What are the sensations on your skin, on your feet as they stand in this place? What temperature is the air as you inhale? Describe the feeling or texture you have imagined?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Take a few more deep breaths and notice how your body and mind feel in this moment. </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21</a:t>
            </a:fld>
            <a:endParaRPr lang="en-US" dirty="0">
              <a:latin typeface="Verdana" panose="020B0604030504040204" pitchFamily="34" charset="0"/>
            </a:endParaRPr>
          </a:p>
        </p:txBody>
      </p:sp>
    </p:spTree>
    <p:extLst>
      <p:ext uri="{BB962C8B-B14F-4D97-AF65-F5344CB8AC3E}">
        <p14:creationId xmlns:p14="http://schemas.microsoft.com/office/powerpoint/2010/main" val="34723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89"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Verdana" panose="020B0604030504040204" pitchFamily="34" charset="0"/>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Verdana" panose="020B0604030504040204" pitchFamily="34" charset="0"/>
                <a:cs typeface="+mn-cs"/>
              </a:rPr>
            </a:br>
            <a:r>
              <a:rPr lang="en-US" sz="1100" i="0" dirty="0">
                <a:solidFill>
                  <a:prstClr val="black"/>
                </a:solidFill>
              </a:rPr>
              <a:t>This is the first slide of the content supporting Objective 2, i</a:t>
            </a:r>
            <a:r>
              <a:rPr lang="en-US" b="0" i="0" dirty="0"/>
              <a:t>dentify activity settings in early care outdoor spaces that encourage physical activity.</a:t>
            </a:r>
            <a:endParaRPr lang="en-US" sz="1100" i="0" dirty="0">
              <a:solidFill>
                <a:prstClr val="black"/>
              </a:solidFill>
            </a:endParaRPr>
          </a:p>
          <a:p>
            <a:pPr defTabSz="942289">
              <a:defRPr/>
            </a:pPr>
            <a:r>
              <a:rPr kumimoji="0" lang="en-US" sz="1100" b="0" i="1" u="none" strike="noStrike" kern="120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cs typeface="+mn-cs"/>
              </a:rPr>
              <a:t>This slide</a:t>
            </a:r>
            <a:r>
              <a:rPr lang="en-US" sz="1100" b="0" i="1" dirty="0">
                <a:solidFill>
                  <a:schemeClr val="tx1"/>
                </a:solidFill>
                <a:latin typeface="Verdana" panose="020B0604030504040204" pitchFamily="34" charset="0"/>
                <a:ea typeface="Verdana" panose="020B0604030504040204" pitchFamily="34" charset="0"/>
              </a:rPr>
              <a:t> contains animation</a:t>
            </a:r>
            <a:r>
              <a:rPr lang="en-US" sz="1100" b="0" i="0" dirty="0">
                <a:solidFill>
                  <a:schemeClr val="tx1"/>
                </a:solidFill>
                <a:latin typeface="Verdana" panose="020B0604030504040204" pitchFamily="34" charset="0"/>
                <a:ea typeface="Verdana" panose="020B0604030504040204" pitchFamily="34" charset="0"/>
              </a:rPr>
              <a:t>. </a:t>
            </a:r>
            <a:r>
              <a:rPr lang="en-US" sz="1100" b="0" i="1" dirty="0">
                <a:solidFill>
                  <a:schemeClr val="tx1"/>
                </a:solidFill>
                <a:latin typeface="Verdana" panose="020B0604030504040204" pitchFamily="34" charset="0"/>
                <a:ea typeface="Verdana" panose="020B0604030504040204" pitchFamily="34" charset="0"/>
              </a:rPr>
              <a:t>As you discuss the types of settings, advance slide for two additional columns to appear.</a:t>
            </a:r>
            <a:r>
              <a:rPr lang="en-US" sz="1100" b="0" i="0" dirty="0">
                <a:solidFill>
                  <a:schemeClr val="tx1"/>
                </a:solidFill>
                <a:latin typeface="Verdana" panose="020B0604030504040204" pitchFamily="34" charset="0"/>
                <a:ea typeface="Verdana" panose="020B0604030504040204" pitchFamily="34" charset="0"/>
              </a:rPr>
              <a:t> </a:t>
            </a:r>
            <a:r>
              <a:rPr lang="en-US" sz="1100" b="0" i="1" dirty="0">
                <a:solidFill>
                  <a:schemeClr val="tx1"/>
                </a:solidFill>
                <a:latin typeface="Verdana" panose="020B0604030504040204" pitchFamily="34" charset="0"/>
                <a:ea typeface="Verdana" panose="020B0604030504040204" pitchFamily="34" charset="0"/>
              </a:rPr>
              <a:t>Note that four of the settings are described in detail below. </a:t>
            </a:r>
          </a:p>
          <a:p>
            <a:pPr defTabSz="942289">
              <a:defRPr/>
            </a:pPr>
            <a:endParaRPr lang="en-US" sz="1100" b="0" i="1" dirty="0">
              <a:solidFill>
                <a:schemeClr val="tx1"/>
              </a:solidFill>
              <a:latin typeface="Verdana" panose="020B0604030504040204" pitchFamily="34" charset="0"/>
              <a:ea typeface="Verdana" panose="020B0604030504040204" pitchFamily="34" charset="0"/>
            </a:endParaRPr>
          </a:p>
          <a:p>
            <a:pPr defTabSz="942289">
              <a:defRPr/>
            </a:pPr>
            <a:r>
              <a:rPr lang="en-US" b="1" dirty="0">
                <a:solidFill>
                  <a:schemeClr val="accent1"/>
                </a:solidFill>
                <a:latin typeface="Verdana" panose="020B0604030504040204" pitchFamily="34" charset="0"/>
                <a:ea typeface="Verdana" panose="020B0604030504040204" pitchFamily="34" charset="0"/>
              </a:rPr>
              <a:t>Suggested speaker notes:</a:t>
            </a:r>
          </a:p>
          <a:p>
            <a:r>
              <a:rPr lang="en-US" sz="1100" b="0" i="0" dirty="0">
                <a:solidFill>
                  <a:schemeClr val="tx1"/>
                </a:solidFill>
                <a:latin typeface="Verdana"/>
                <a:ea typeface="Verdana"/>
              </a:rPr>
              <a:t>Outdoor play and learning activity settings are </a:t>
            </a:r>
            <a:r>
              <a:rPr lang="en-US" sz="1100" dirty="0">
                <a:solidFill>
                  <a:schemeClr val="tx1"/>
                </a:solidFill>
                <a:latin typeface="Verdana"/>
                <a:ea typeface="Verdana"/>
              </a:rPr>
              <a:t>physically-bounded spaces with predictable patterns of activity. </a:t>
            </a:r>
            <a:r>
              <a:rPr lang="en-US" sz="1100" b="1" dirty="0">
                <a:solidFill>
                  <a:schemeClr val="tx1"/>
                </a:solidFill>
                <a:latin typeface="Verdana"/>
                <a:ea typeface="Verdana"/>
              </a:rPr>
              <a:t>A high-quality preschool play and learning area contains at least ten activity settings.</a:t>
            </a:r>
            <a:r>
              <a:rPr lang="en-US" sz="1100" dirty="0">
                <a:solidFill>
                  <a:schemeClr val="tx1"/>
                </a:solidFill>
                <a:latin typeface="Verdana"/>
                <a:ea typeface="Verdana"/>
              </a:rPr>
              <a:t> The more settings and components a space contains, the greater the opportunities for children with different skills, interests, and backgrounds to play and learn together.  As stated in the session opening, the outdoor settings  influence how active children are when outdoors and studies have shown that children are more physically active in varied outdoor conditions. High quality early care settings offer children a variety of settings. Creating an outdoor settings that has variety of activity settings involves planning, time, and resources. These rich conditions do not happen overnight.</a:t>
            </a:r>
          </a:p>
          <a:p>
            <a:endParaRPr lang="en-US" sz="1100" b="1" dirty="0">
              <a:solidFill>
                <a:schemeClr val="tx1"/>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Verdana" panose="020B0604030504040204" pitchFamily="34" charset="0"/>
                <a:ea typeface="Verdana" panose="020B0604030504040204" pitchFamily="34" charset="0"/>
              </a:rPr>
              <a:t>As we go through the settings together, put a checkmark by the settings in your handout that might support high levels of active play or physical activity. Which of these settings may predict active play that causes children to breath faster and their heart to beat faster?</a:t>
            </a:r>
          </a:p>
          <a:p>
            <a:endParaRPr lang="en-US" sz="1100" b="0" i="0" u="none" strike="noStrike" baseline="0" dirty="0">
              <a:solidFill>
                <a:srgbClr val="000000"/>
              </a:solidFill>
              <a:latin typeface="Verdana" panose="020B0604030504040204" pitchFamily="34" charset="0"/>
              <a:ea typeface="Verdana" panose="020B0604030504040204" pitchFamily="34" charset="0"/>
            </a:endParaRPr>
          </a:p>
          <a:p>
            <a:r>
              <a:rPr lang="en-US" sz="1100" b="0" i="0" u="none" strike="noStrike" baseline="0" dirty="0">
                <a:solidFill>
                  <a:srgbClr val="000000"/>
                </a:solidFill>
                <a:latin typeface="Verdana" panose="020B0604030504040204" pitchFamily="34" charset="0"/>
                <a:ea typeface="Verdana" panose="020B0604030504040204" pitchFamily="34" charset="0"/>
              </a:rPr>
              <a:t>An </a:t>
            </a:r>
            <a:r>
              <a:rPr lang="en-US" sz="1100" b="1" i="0" u="none" strike="noStrike" baseline="0" dirty="0">
                <a:solidFill>
                  <a:srgbClr val="000000"/>
                </a:solidFill>
                <a:latin typeface="Verdana" panose="020B0604030504040204" pitchFamily="34" charset="0"/>
                <a:ea typeface="Verdana" panose="020B0604030504040204" pitchFamily="34" charset="0"/>
              </a:rPr>
              <a:t>acoustic play setting </a:t>
            </a:r>
            <a:r>
              <a:rPr lang="en-US" sz="1100" b="0" i="0" u="none" strike="noStrike" baseline="0" dirty="0">
                <a:solidFill>
                  <a:srgbClr val="000000"/>
                </a:solidFill>
                <a:latin typeface="Verdana" panose="020B0604030504040204" pitchFamily="34" charset="0"/>
                <a:ea typeface="Verdana" panose="020B0604030504040204" pitchFamily="34" charset="0"/>
              </a:rPr>
              <a:t>provides opportunities for “making music” and enjoying beautiful sounds. Settings can be created from recycled/re-purposed items such as pots, pans, and pipes, or manufactured items including drums, cymbals, xylophones, gongs, bells, and rattles mounted on a fence or structure designed for children to engage in percussive play</a:t>
            </a:r>
            <a:r>
              <a:rPr lang="en-US" sz="1100" b="1" i="0" u="none" strike="noStrike" baseline="0" dirty="0">
                <a:solidFill>
                  <a:srgbClr val="000000"/>
                </a:solidFill>
                <a:latin typeface="Verdana" panose="020B0604030504040204" pitchFamily="34" charset="0"/>
                <a:ea typeface="Verdana" panose="020B0604030504040204" pitchFamily="34" charset="0"/>
              </a:rPr>
              <a:t>. </a:t>
            </a:r>
            <a:r>
              <a:rPr lang="en-US" sz="1100" dirty="0">
                <a:solidFill>
                  <a:schemeClr val="tx1"/>
                </a:solidFill>
                <a:latin typeface="Verdana" panose="020B0604030504040204" pitchFamily="34" charset="0"/>
                <a:ea typeface="Verdana" panose="020B0604030504040204" pitchFamily="34" charset="0"/>
              </a:rPr>
              <a:t>al</a:t>
            </a:r>
          </a:p>
          <a:p>
            <a:pPr algn="l"/>
            <a:endParaRPr lang="en-US" b="1" dirty="0">
              <a:latin typeface="Verdana" panose="020B0604030504040204" pitchFamily="34" charset="0"/>
              <a:ea typeface="Verdana" panose="020B0604030504040204" pitchFamily="34" charset="0"/>
            </a:endParaRPr>
          </a:p>
          <a:p>
            <a:pPr algn="l"/>
            <a:r>
              <a:rPr lang="en-US" b="1" dirty="0">
                <a:latin typeface="Verdana" panose="020B0604030504040204" pitchFamily="34" charset="0"/>
                <a:ea typeface="Verdana" panose="020B0604030504040204" pitchFamily="34" charset="0"/>
              </a:rPr>
              <a:t>Decks</a:t>
            </a:r>
            <a:r>
              <a:rPr lang="en-US" dirty="0">
                <a:latin typeface="Verdana" panose="020B0604030504040204" pitchFamily="34" charset="0"/>
                <a:ea typeface="Verdana" panose="020B0604030504040204" pitchFamily="34" charset="0"/>
              </a:rPr>
              <a:t>- </a:t>
            </a:r>
            <a:r>
              <a:rPr lang="en-US" b="0" i="0" dirty="0">
                <a:solidFill>
                  <a:srgbClr val="0F0F10"/>
                </a:solidFill>
                <a:effectLst/>
                <a:highlight>
                  <a:srgbClr val="F5F6F3"/>
                </a:highlight>
                <a:latin typeface="Verdana" panose="020B0604030504040204" pitchFamily="34" charset="0"/>
                <a:ea typeface="Verdana" panose="020B0604030504040204" pitchFamily="34" charset="0"/>
              </a:rPr>
              <a:t>decks provide dry, above-ground surfaces for all-season play. As gathering places for children, decks support social and imaginative play. Larger decks can accommodate educator-facilitated group activities. Designed as stages, decks support dramatic play.</a:t>
            </a:r>
          </a:p>
          <a:p>
            <a:pPr algn="l"/>
            <a:endParaRPr lang="en-US" b="0" i="0" dirty="0">
              <a:solidFill>
                <a:srgbClr val="0F0F10"/>
              </a:solidFill>
              <a:effectLst/>
              <a:highlight>
                <a:srgbClr val="F5F6F3"/>
              </a:highlight>
              <a:latin typeface="Verdana" panose="020B0604030504040204" pitchFamily="34" charset="0"/>
              <a:ea typeface="Verdana" panose="020B0604030504040204" pitchFamily="34" charset="0"/>
            </a:endParaRPr>
          </a:p>
          <a:p>
            <a:pPr algn="l"/>
            <a:r>
              <a:rPr lang="en-US" b="1" dirty="0">
                <a:latin typeface="Verdana" panose="020B0604030504040204" pitchFamily="34" charset="0"/>
                <a:ea typeface="Verdana" panose="020B0604030504040204" pitchFamily="34" charset="0"/>
              </a:rPr>
              <a:t>Natural Construction Setting-</a:t>
            </a:r>
            <a:r>
              <a:rPr lang="en-US" dirty="0">
                <a:latin typeface="Verdana" panose="020B0604030504040204" pitchFamily="34" charset="0"/>
                <a:ea typeface="Verdana" panose="020B0604030504040204" pitchFamily="34" charset="0"/>
              </a:rPr>
              <a:t> </a:t>
            </a:r>
            <a:r>
              <a:rPr lang="en-US" b="0" i="0" dirty="0">
                <a:solidFill>
                  <a:srgbClr val="0F0F10"/>
                </a:solidFill>
                <a:effectLst/>
                <a:highlight>
                  <a:srgbClr val="F5F6F3"/>
                </a:highlight>
                <a:latin typeface="Verdana" panose="020B0604030504040204" pitchFamily="34" charset="0"/>
                <a:ea typeface="Verdana" panose="020B0604030504040204" pitchFamily="34" charset="0"/>
              </a:rPr>
              <a:t>Natural construction in the outdoor learning environment (OLE) supports open-ended, creative, and free play using varied natural materials such as sticks, tree limbs, large leaves, and bamboo.</a:t>
            </a:r>
            <a:endParaRPr lang="en-US" dirty="0">
              <a:latin typeface="Verdana" panose="020B0604030504040204" pitchFamily="34" charset="0"/>
              <a:ea typeface="Verdana" panose="020B0604030504040204" pitchFamily="34" charset="0"/>
            </a:endParaRPr>
          </a:p>
          <a:p>
            <a:pPr algn="l"/>
            <a:endParaRPr lang="en-US" dirty="0">
              <a:latin typeface="Verdana" panose="020B0604030504040204" pitchFamily="34" charset="0"/>
              <a:ea typeface="Verdana" panose="020B0604030504040204" pitchFamily="34" charset="0"/>
            </a:endParaRPr>
          </a:p>
          <a:p>
            <a:pPr algn="l"/>
            <a:r>
              <a:rPr lang="en-US" b="1" dirty="0">
                <a:latin typeface="Verdana" panose="020B0604030504040204" pitchFamily="34" charset="0"/>
                <a:ea typeface="Verdana" panose="020B0604030504040204" pitchFamily="34" charset="0"/>
              </a:rPr>
              <a:t>Outdoor Classrooms- </a:t>
            </a:r>
            <a:r>
              <a:rPr lang="en-US" b="0" i="0" dirty="0">
                <a:solidFill>
                  <a:srgbClr val="0F0F10"/>
                </a:solidFill>
                <a:effectLst/>
                <a:highlight>
                  <a:srgbClr val="F5F6F3"/>
                </a:highlight>
                <a:latin typeface="Verdana" panose="020B0604030504040204" pitchFamily="34" charset="0"/>
                <a:ea typeface="Verdana" panose="020B0604030504040204" pitchFamily="34" charset="0"/>
              </a:rPr>
              <a:t>Create an outdoor classroom by adding a greenhouse, multipurpose deck, or covered porch to serve as an activity space. </a:t>
            </a:r>
          </a:p>
          <a:p>
            <a:pPr algn="l"/>
            <a:endParaRPr lang="en-US" b="0" i="0" dirty="0">
              <a:solidFill>
                <a:srgbClr val="0F0F10"/>
              </a:solidFill>
              <a:effectLst/>
              <a:highlight>
                <a:srgbClr val="F5F6F3"/>
              </a:highlight>
              <a:latin typeface="Verdana" panose="020B0604030504040204" pitchFamily="34" charset="0"/>
              <a:ea typeface="Verdana" panose="020B0604030504040204" pitchFamily="34" charset="0"/>
            </a:endParaRPr>
          </a:p>
          <a:p>
            <a:pPr algn="l"/>
            <a:r>
              <a:rPr lang="en-US" b="0" i="0" dirty="0">
                <a:solidFill>
                  <a:srgbClr val="0F0F10"/>
                </a:solidFill>
                <a:effectLst/>
                <a:highlight>
                  <a:srgbClr val="F5F6F3"/>
                </a:highlight>
                <a:latin typeface="Verdana" panose="020B0604030504040204" pitchFamily="34" charset="0"/>
                <a:ea typeface="Verdana" panose="020B0604030504040204" pitchFamily="34" charset="0"/>
              </a:rPr>
              <a:t>Which settings did you check?</a:t>
            </a:r>
          </a:p>
          <a:p>
            <a:pPr algn="l"/>
            <a:r>
              <a:rPr lang="en-US" b="0" i="0" dirty="0">
                <a:solidFill>
                  <a:srgbClr val="0F0F10"/>
                </a:solidFill>
                <a:effectLst/>
                <a:highlight>
                  <a:srgbClr val="F5F6F3"/>
                </a:highlight>
                <a:latin typeface="Verdana" panose="020B0604030504040204" pitchFamily="34" charset="0"/>
                <a:ea typeface="Verdana" panose="020B0604030504040204" pitchFamily="34" charset="0"/>
              </a:rPr>
              <a:t>Possible responses may include many if not most of the settings on the list.</a:t>
            </a:r>
            <a:endParaRPr lang="en-US" dirty="0">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22</a:t>
            </a:fld>
            <a:endParaRPr lang="en-US" dirty="0">
              <a:latin typeface="Verdana" panose="020B0604030504040204" pitchFamily="34" charset="0"/>
            </a:endParaRPr>
          </a:p>
        </p:txBody>
      </p:sp>
    </p:spTree>
    <p:extLst>
      <p:ext uri="{BB962C8B-B14F-4D97-AF65-F5344CB8AC3E}">
        <p14:creationId xmlns:p14="http://schemas.microsoft.com/office/powerpoint/2010/main" val="4019394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accent1"/>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i="1" dirty="0"/>
              <a:t>This slide contains animation</a:t>
            </a:r>
            <a:r>
              <a:rPr lang="en-US" dirty="0"/>
              <a:t>. Pose the question to your group “What type of activities does the fixed play structure seen in the image afford?  Some possible responses will appear when the slide is advanced.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brief discussion on activities, advance the slide again and direct participants to the Reflection Activity Box on page 2 of the session handout.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Ask them to complete the table by listing out 1 to 3 different outdoor activity settings at their  program and the types of activities do the settings afford children?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Allow 3 minutes for participants to reflect and make notes. Ask for a few volunteers to share one setting and the activities it affords.</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23</a:t>
            </a:fld>
            <a:endParaRPr lang="en-US" dirty="0">
              <a:latin typeface="Verdana" panose="020B0604030504040204" pitchFamily="34" charset="0"/>
            </a:endParaRPr>
          </a:p>
        </p:txBody>
      </p:sp>
    </p:spTree>
    <p:extLst>
      <p:ext uri="{BB962C8B-B14F-4D97-AF65-F5344CB8AC3E}">
        <p14:creationId xmlns:p14="http://schemas.microsoft.com/office/powerpoint/2010/main" val="2761975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tx1"/>
                </a:solidFill>
              </a:rPr>
              <a:t>Next, we will spend some time looking at three setting that support active play.</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24</a:t>
            </a:fld>
            <a:endParaRPr lang="en-US" dirty="0">
              <a:latin typeface="Verdana" panose="020B0604030504040204" pitchFamily="34" charset="0"/>
            </a:endParaRPr>
          </a:p>
        </p:txBody>
      </p:sp>
    </p:spTree>
    <p:extLst>
      <p:ext uri="{BB962C8B-B14F-4D97-AF65-F5344CB8AC3E}">
        <p14:creationId xmlns:p14="http://schemas.microsoft.com/office/powerpoint/2010/main" val="3893534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dirty="0"/>
              <a:t>If your training site has Wi-Fi, go to the website https://naturalearning.org/vft</a:t>
            </a:r>
          </a:p>
          <a:p>
            <a:r>
              <a:rPr lang="en-US" sz="1100" dirty="0"/>
              <a:t>Click on icon 1 to watch a 30 second video on pathways. *</a:t>
            </a:r>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endParaRPr lang="en-US" sz="1100" dirty="0"/>
          </a:p>
          <a:p>
            <a:r>
              <a:rPr lang="en-US" sz="1100" b="0" i="0" dirty="0">
                <a:solidFill>
                  <a:schemeClr val="tx1"/>
                </a:solidFill>
                <a:effectLst/>
              </a:rPr>
              <a:t>Research shows that well-designed pathways promote physical activity, play, and learning by providing children and teachers with integrated access to outdoor learning environments (OLEs). </a:t>
            </a:r>
          </a:p>
          <a:p>
            <a:r>
              <a:rPr lang="en-US" sz="1100" b="0" i="0" dirty="0">
                <a:solidFill>
                  <a:schemeClr val="tx1"/>
                </a:solidFill>
                <a:effectLst/>
              </a:rPr>
              <a:t>Pathways promote circulation by connecting classrooms to activity settings outdoors. They simplify navigation for children and caregivers. Looped pathways invite movement. Gently curving pathways will stimulate excitement, exploration, chase games, and higher levels of healthy physical activity. Wide pathways allow room for children, toys, and movement without conflict. Consider that pathways are more than for circulation but are play spaces too. Pathways can be made of many materials including concrete, poured rubber surfacing, asphalt, crushed stone, shredded mulch, or stepping stones.</a:t>
            </a:r>
          </a:p>
          <a:p>
            <a:endParaRPr lang="en-US" sz="1100" b="0" i="0" dirty="0">
              <a:solidFill>
                <a:srgbClr val="666666"/>
              </a:solidFill>
              <a:effectLst/>
            </a:endParaRPr>
          </a:p>
          <a:p>
            <a:endParaRPr lang="en-US" sz="1100" b="0" i="0" dirty="0">
              <a:solidFill>
                <a:srgbClr val="666666"/>
              </a:solidFill>
              <a:effectLst/>
            </a:endParaRPr>
          </a:p>
          <a:p>
            <a:r>
              <a:rPr lang="en-US" sz="1100" dirty="0"/>
              <a:t>Optional Handout:</a:t>
            </a:r>
          </a:p>
          <a:p>
            <a:r>
              <a:rPr lang="en-US" sz="1100" b="0" dirty="0">
                <a:solidFill>
                  <a:schemeClr val="tx1"/>
                </a:solidFill>
              </a:rPr>
              <a:t>National Learning Initiative (NLI) </a:t>
            </a:r>
            <a:r>
              <a:rPr lang="en-US" sz="1100" b="0" dirty="0" err="1">
                <a:solidFill>
                  <a:schemeClr val="tx1"/>
                </a:solidFill>
              </a:rPr>
              <a:t>Infosheet</a:t>
            </a:r>
            <a:r>
              <a:rPr lang="en-US" sz="1100" b="0" dirty="0">
                <a:solidFill>
                  <a:schemeClr val="tx1"/>
                </a:solidFill>
              </a:rPr>
              <a:t> </a:t>
            </a:r>
            <a:endParaRPr lang="en-US" sz="1100" dirty="0"/>
          </a:p>
          <a:p>
            <a:r>
              <a:rPr lang="en-US" sz="1100" i="1" dirty="0"/>
              <a:t>Pathway Designs </a:t>
            </a:r>
            <a:r>
              <a:rPr lang="en-US" sz="1100" dirty="0"/>
              <a:t>https://naturalearning.org/09-pathway-designs</a:t>
            </a:r>
          </a:p>
          <a:p>
            <a:endParaRPr lang="en-US" dirty="0"/>
          </a:p>
          <a:p>
            <a:r>
              <a:rPr lang="en-US" dirty="0"/>
              <a:t>*If you have remaining time in your session, consider coming back to the virtual field trip and watching clips 2-7.</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25</a:t>
            </a:fld>
            <a:endParaRPr lang="en-US" dirty="0">
              <a:latin typeface="Verdana" panose="020B0604030504040204" pitchFamily="34" charset="0"/>
            </a:endParaRPr>
          </a:p>
        </p:txBody>
      </p:sp>
    </p:spTree>
    <p:extLst>
      <p:ext uri="{BB962C8B-B14F-4D97-AF65-F5344CB8AC3E}">
        <p14:creationId xmlns:p14="http://schemas.microsoft.com/office/powerpoint/2010/main" val="2870785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r>
              <a:rPr lang="en-US" b="0" i="0" dirty="0">
                <a:solidFill>
                  <a:srgbClr val="666666"/>
                </a:solidFill>
                <a:effectLst/>
              </a:rPr>
              <a:t>Multi-purpose lawns provide a soft surface for active play such as ball games, parachute play, and group activities, as well as a place for quieter activity such as story-time. Rising and falling ground surfaces and bordering shade trees, shrubs and/or flowering perennials add play value. A recommended practice is to have the lawn bounded by a curvy, looping concrete pathway to prevent the spread of aggressive grass and create an anchor for active, physical play.</a:t>
            </a:r>
          </a:p>
          <a:p>
            <a:endParaRPr lang="en-US" b="0" i="0" dirty="0">
              <a:solidFill>
                <a:srgbClr val="666666"/>
              </a:solidFill>
              <a:effectLst/>
            </a:endParaRPr>
          </a:p>
          <a:p>
            <a:r>
              <a:rPr lang="en-US" b="0" i="0" dirty="0">
                <a:solidFill>
                  <a:srgbClr val="666666"/>
                </a:solidFill>
                <a:effectLst/>
              </a:rPr>
              <a:t>How do the children use lawns at your space, if lawns are available?</a:t>
            </a:r>
          </a:p>
          <a:p>
            <a:r>
              <a:rPr lang="en-US" b="0" i="0" dirty="0">
                <a:solidFill>
                  <a:srgbClr val="666666"/>
                </a:solidFill>
                <a:effectLst/>
              </a:rPr>
              <a:t>Optional Handout:</a:t>
            </a:r>
          </a:p>
          <a:p>
            <a:r>
              <a:rPr lang="en-US" b="0" dirty="0">
                <a:solidFill>
                  <a:schemeClr val="tx1"/>
                </a:solidFill>
              </a:rPr>
              <a:t>National Learning Initiative (NLI) </a:t>
            </a:r>
            <a:r>
              <a:rPr lang="en-US" b="0" dirty="0" err="1">
                <a:solidFill>
                  <a:schemeClr val="tx1"/>
                </a:solidFill>
              </a:rPr>
              <a:t>Infosheet</a:t>
            </a:r>
            <a:r>
              <a:rPr lang="en-US" b="0" dirty="0">
                <a:solidFill>
                  <a:schemeClr val="tx1"/>
                </a:solidFill>
              </a:rPr>
              <a:t> </a:t>
            </a:r>
            <a:r>
              <a:rPr lang="en-US" b="0" i="1" dirty="0">
                <a:solidFill>
                  <a:schemeClr val="tx1"/>
                </a:solidFill>
              </a:rPr>
              <a:t>Multi-Purpose Lawns </a:t>
            </a:r>
          </a:p>
          <a:p>
            <a:r>
              <a:rPr lang="en-US" dirty="0"/>
              <a:t>https://naturalearning.org/16-multi-purpose-lawns</a:t>
            </a:r>
          </a:p>
          <a:p>
            <a:endParaRPr lang="en-US" dirty="0"/>
          </a:p>
          <a:p>
            <a:r>
              <a:rPr lang="en-US" dirty="0"/>
              <a:t>Image: Microsoft stock image</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26</a:t>
            </a:fld>
            <a:endParaRPr lang="en-US" dirty="0">
              <a:latin typeface="Verdana" panose="020B0604030504040204" pitchFamily="34" charset="0"/>
            </a:endParaRPr>
          </a:p>
        </p:txBody>
      </p:sp>
    </p:spTree>
    <p:extLst>
      <p:ext uri="{BB962C8B-B14F-4D97-AF65-F5344CB8AC3E}">
        <p14:creationId xmlns:p14="http://schemas.microsoft.com/office/powerpoint/2010/main" val="3447502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89"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pPr defTabSz="942289">
              <a:defRPr/>
            </a:pPr>
            <a:r>
              <a:rPr lang="en-US" b="0" i="0" dirty="0">
                <a:solidFill>
                  <a:srgbClr val="666666"/>
                </a:solidFill>
                <a:effectLst/>
              </a:rPr>
              <a:t>Gross motor logs may be as simple as a single, horizontal log installed on the ground or a low grouping of various sized logs and/or limbs installed to provide a natural alternative to fixed, manufactured play structures. Logs installed this way may afford balancing, climbing, scrambling, jumping, and leaping. Logs can usually be found locally for free from tree care companies. </a:t>
            </a:r>
          </a:p>
          <a:p>
            <a:pPr defTabSz="942289">
              <a:defRPr/>
            </a:pPr>
            <a:r>
              <a:rPr lang="en-US" b="0" i="0" dirty="0">
                <a:solidFill>
                  <a:srgbClr val="666666"/>
                </a:solidFill>
                <a:effectLst/>
              </a:rPr>
              <a:t>Wood can have many uses in natural learning settings. Logs can be used for seating, tree cookies (disks of lumber) can be used in loose parts areas or to create pathways. </a:t>
            </a:r>
          </a:p>
          <a:p>
            <a:pPr defTabSz="942289">
              <a:defRPr/>
            </a:pPr>
            <a:endParaRPr lang="en-US" sz="1200" dirty="0">
              <a:solidFill>
                <a:srgbClr val="666666"/>
              </a:solidFill>
            </a:endParaRPr>
          </a:p>
          <a:p>
            <a:pPr defTabSz="942289">
              <a:defRPr/>
            </a:pPr>
            <a:r>
              <a:rPr lang="en-US" sz="1200" dirty="0">
                <a:solidFill>
                  <a:srgbClr val="666666"/>
                </a:solidFill>
              </a:rPr>
              <a:t>Optional Handout:</a:t>
            </a:r>
          </a:p>
          <a:p>
            <a:pPr defTabSz="942289">
              <a:defRPr/>
            </a:pPr>
            <a:r>
              <a:rPr lang="en-US" sz="1200" dirty="0">
                <a:solidFill>
                  <a:prstClr val="black"/>
                </a:solidFill>
              </a:rPr>
              <a:t>National Learning Initiative (NLI) </a:t>
            </a:r>
            <a:r>
              <a:rPr lang="en-US" sz="1200" dirty="0" err="1">
                <a:solidFill>
                  <a:prstClr val="black"/>
                </a:solidFill>
              </a:rPr>
              <a:t>Infosheet</a:t>
            </a:r>
            <a:r>
              <a:rPr lang="en-US" sz="1200" dirty="0">
                <a:solidFill>
                  <a:prstClr val="black"/>
                </a:solidFill>
              </a:rPr>
              <a:t> </a:t>
            </a:r>
            <a:r>
              <a:rPr lang="en-US" sz="1200" i="1" dirty="0">
                <a:solidFill>
                  <a:prstClr val="black"/>
                </a:solidFill>
              </a:rPr>
              <a:t>Gross Motor Logs</a:t>
            </a:r>
          </a:p>
          <a:p>
            <a:r>
              <a:rPr lang="en-US" dirty="0"/>
              <a:t>https://naturalearning.org/13-gross-motor-logs</a:t>
            </a:r>
          </a:p>
          <a:p>
            <a:endParaRPr lang="en-US" dirty="0"/>
          </a:p>
          <a:p>
            <a:pPr defTabSz="942289">
              <a:defRPr/>
            </a:pPr>
            <a:r>
              <a:rPr lang="en-US" i="1" dirty="0"/>
              <a:t>Log image on right from Creative Recreation Solutions</a:t>
            </a:r>
          </a:p>
          <a:p>
            <a:pPr defTabSz="942289">
              <a:defRPr/>
            </a:pPr>
            <a:r>
              <a:rPr lang="en-US" i="1" dirty="0"/>
              <a:t>Log image on left Photo by </a:t>
            </a:r>
            <a:r>
              <a:rPr lang="en-US" i="1" dirty="0">
                <a:hlinkClick r:id="rId3"/>
              </a:rPr>
              <a:t>Jon </a:t>
            </a:r>
            <a:r>
              <a:rPr lang="en-US" i="1" dirty="0" err="1">
                <a:hlinkClick r:id="rId3"/>
              </a:rPr>
              <a:t>Flobrant</a:t>
            </a:r>
            <a:r>
              <a:rPr lang="en-US" i="1" dirty="0"/>
              <a:t> on </a:t>
            </a:r>
            <a:r>
              <a:rPr lang="en-US" i="1" dirty="0" err="1">
                <a:hlinkClick r:id="rId4"/>
              </a:rPr>
              <a:t>Unsplash</a:t>
            </a:r>
            <a:r>
              <a:rPr lang="en-US" i="1" dirty="0"/>
              <a:t> </a:t>
            </a:r>
          </a:p>
          <a:p>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27</a:t>
            </a:fld>
            <a:endParaRPr lang="en-US" dirty="0">
              <a:latin typeface="Verdana" panose="020B0604030504040204" pitchFamily="34" charset="0"/>
            </a:endParaRPr>
          </a:p>
        </p:txBody>
      </p:sp>
    </p:spTree>
    <p:extLst>
      <p:ext uri="{BB962C8B-B14F-4D97-AF65-F5344CB8AC3E}">
        <p14:creationId xmlns:p14="http://schemas.microsoft.com/office/powerpoint/2010/main" val="625027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100" kern="0" dirty="0">
                <a:solidFill>
                  <a:srgbClr val="000000"/>
                </a:solidFill>
                <a:effectLst/>
                <a:latin typeface="Verdana" panose="020B0604030504040204" pitchFamily="34" charset="0"/>
                <a:ea typeface="Calibri" panose="020F0502020204030204" pitchFamily="34" charset="0"/>
                <a:cs typeface="Verdana" panose="020B0604030504040204" pitchFamily="34" charset="0"/>
              </a:rPr>
              <a:t>Read the knowledge check question and responses aloud. Allow time for participants to consider the response.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kern="0" dirty="0">
                <a:effectLst/>
                <a:latin typeface="Verdana" panose="020B0604030504040204" pitchFamily="34" charset="0"/>
                <a:ea typeface="Calibri" panose="020F0502020204030204" pitchFamily="34" charset="0"/>
                <a:cs typeface="Verdana" panose="020B0604030504040204" pitchFamily="34" charset="0"/>
              </a:rPr>
              <a:t>Advance the slide and the correct response is highlighted.</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solidFill>
                <a:schemeClr val="tx1"/>
              </a:solidFill>
            </a:endParaRP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28</a:t>
            </a:fld>
            <a:endParaRPr lang="en-US" dirty="0">
              <a:latin typeface="Verdana" panose="020B0604030504040204" pitchFamily="34" charset="0"/>
            </a:endParaRPr>
          </a:p>
        </p:txBody>
      </p:sp>
    </p:spTree>
    <p:extLst>
      <p:ext uri="{BB962C8B-B14F-4D97-AF65-F5344CB8AC3E}">
        <p14:creationId xmlns:p14="http://schemas.microsoft.com/office/powerpoint/2010/main" val="3149609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kumimoji="0" lang="en-US" sz="1100" b="0" i="0" u="none" strike="noStrike" kern="1200" cap="none" spc="0" normalizeH="0" baseline="0" noProof="0" dirty="0">
                <a:ln>
                  <a:noFill/>
                </a:ln>
                <a:solidFill>
                  <a:schemeClr val="tx1"/>
                </a:solidFill>
                <a:effectLst/>
                <a:uLnTx/>
                <a:uFillTx/>
                <a:latin typeface="Verdana" panose="020B0604030504040204" pitchFamily="34" charset="0"/>
                <a:ea typeface="+mn-ea"/>
                <a:cs typeface="+mn-cs"/>
              </a:rPr>
              <a:t>This is the first slide of the content supporting Objective 3, consider activity settings to incorporate into your </a:t>
            </a:r>
            <a:r>
              <a:rPr kumimoji="0" lang="en-US" sz="1100" b="0" i="0" u="none" strike="noStrike" kern="1200" cap="none" spc="0" normalizeH="0" baseline="0" noProof="0">
                <a:ln>
                  <a:noFill/>
                </a:ln>
                <a:solidFill>
                  <a:schemeClr val="tx1"/>
                </a:solidFill>
                <a:effectLst/>
                <a:uLnTx/>
                <a:uFillTx/>
                <a:latin typeface="Verdana" panose="020B0604030504040204" pitchFamily="34" charset="0"/>
                <a:ea typeface="+mn-ea"/>
                <a:cs typeface="+mn-cs"/>
              </a:rPr>
              <a:t>existing spaces </a:t>
            </a:r>
            <a:r>
              <a:rPr kumimoji="0" lang="en-US" sz="1100" b="0" i="0" u="none" strike="noStrike" kern="1200" cap="none" spc="0" normalizeH="0" baseline="0" noProof="0" dirty="0">
                <a:ln>
                  <a:noFill/>
                </a:ln>
                <a:solidFill>
                  <a:schemeClr val="tx1"/>
                </a:solidFill>
                <a:effectLst/>
                <a:uLnTx/>
                <a:uFillTx/>
                <a:latin typeface="Verdana" panose="020B0604030504040204" pitchFamily="34" charset="0"/>
                <a:ea typeface="+mn-ea"/>
                <a:cs typeface="+mn-cs"/>
              </a:rPr>
              <a:t>that support active play.</a:t>
            </a:r>
          </a:p>
          <a:p>
            <a:r>
              <a:rPr lang="en-US" dirty="0"/>
              <a:t>Facilitate a closing large group discussion on activity settings that they would like to add to their program’s outdoor spaces. Recognizing that many providers would like the full list of 30 settings, encourage participants to consider the space at their site, the resources available, and the settings that are achievable.</a:t>
            </a:r>
          </a:p>
          <a:p>
            <a:r>
              <a:rPr lang="en-US" dirty="0"/>
              <a:t>After reading the notes/giving instructions, allow participants about 3-5 minutes to consider which settings they’d like to add. As the time ends, ask a few volunteers to share the settings they identified and what interested them about the settings.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Suggested speaker notes:</a:t>
            </a:r>
          </a:p>
          <a:p>
            <a:r>
              <a:rPr lang="en-US" dirty="0"/>
              <a:t>High quality outdoor spaces don’t happen overnight. Establishing 10 or more outdoor activity setting takes time and resources. Start with small steps to strengthen your outdoor spaces. Let’s return to our handout and find the summary activity on page 2. Using the list on the first page, circle 1, 2 or 3 settings you would like to add to your spaces. Note on page 2 why you selected these settings.</a:t>
            </a: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29</a:t>
            </a:fld>
            <a:endParaRPr lang="en-US" dirty="0">
              <a:latin typeface="Verdana" panose="020B0604030504040204" pitchFamily="34" charset="0"/>
            </a:endParaRPr>
          </a:p>
        </p:txBody>
      </p:sp>
    </p:spTree>
    <p:extLst>
      <p:ext uri="{BB962C8B-B14F-4D97-AF65-F5344CB8AC3E}">
        <p14:creationId xmlns:p14="http://schemas.microsoft.com/office/powerpoint/2010/main" val="3007442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a:lnSpc>
                <a:spcPct val="107000"/>
              </a:lnSpc>
              <a:spcBef>
                <a:spcPts val="0"/>
              </a:spcBef>
              <a:spcAft>
                <a:spcPts val="0"/>
              </a:spcAft>
            </a:pPr>
            <a:r>
              <a:rPr lang="en-US" sz="1800" kern="0" dirty="0">
                <a:solidFill>
                  <a:srgbClr val="000000"/>
                </a:solidFill>
                <a:effectLst/>
                <a:latin typeface="Verdana" panose="020B0604030504040204" pitchFamily="34" charset="0"/>
                <a:ea typeface="Calibri" panose="020F0502020204030204" pitchFamily="34" charset="0"/>
                <a:cs typeface="Verdana" panose="020B0604030504040204" pitchFamily="34" charset="0"/>
              </a:rPr>
              <a:t>Recap the 4 bullets on the slide that summarize concepts covered in the training.</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endParaRPr lang="en-US" dirty="0"/>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30</a:t>
            </a:fld>
            <a:endParaRPr lang="en-US" dirty="0">
              <a:latin typeface="Verdana" panose="020B0604030504040204" pitchFamily="34" charset="0"/>
            </a:endParaRPr>
          </a:p>
        </p:txBody>
      </p:sp>
    </p:spTree>
    <p:extLst>
      <p:ext uri="{BB962C8B-B14F-4D97-AF65-F5344CB8AC3E}">
        <p14:creationId xmlns:p14="http://schemas.microsoft.com/office/powerpoint/2010/main" val="148771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accent1"/>
                </a:solidFill>
              </a:rPr>
              <a:t>Suggested speaker notes:</a:t>
            </a:r>
          </a:p>
          <a:p>
            <a:r>
              <a:rPr lang="en-US" b="0" dirty="0">
                <a:solidFill>
                  <a:schemeClr val="tx1"/>
                </a:solidFill>
              </a:rPr>
              <a:t>If you would like to learn more out outdoor play and learning, </a:t>
            </a:r>
            <a:r>
              <a:rPr lang="en-US" sz="1100" i="0" dirty="0">
                <a:solidFill>
                  <a:prstClr val="black"/>
                </a:solidFill>
              </a:rPr>
              <a:t>the Natural Learning Initiative (NLI) at </a:t>
            </a:r>
            <a:r>
              <a:rPr lang="en-US" b="0" dirty="0">
                <a:solidFill>
                  <a:schemeClr val="tx1"/>
                </a:solidFill>
              </a:rPr>
              <a:t>NC State has a free resource library with dozens of resources for ECE programs and families. NLI also offers a certificate course targeted for early childhood educators who are interested in planning, managing, and sustaining high-quality outdoor play and learning spaces. The course is titled Early Childhood Outdoor Learning Environments and can be access from the professional development tab on their website.</a:t>
            </a:r>
          </a:p>
        </p:txBody>
      </p:sp>
    </p:spTree>
    <p:extLst>
      <p:ext uri="{BB962C8B-B14F-4D97-AF65-F5344CB8AC3E}">
        <p14:creationId xmlns:p14="http://schemas.microsoft.com/office/powerpoint/2010/main" val="37367878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5900" y="1154113"/>
            <a:ext cx="4065588" cy="2287587"/>
          </a:xfrm>
        </p:spPr>
      </p:sp>
      <p:sp>
        <p:nvSpPr>
          <p:cNvPr id="3" name="Notes Placeholder 2"/>
          <p:cNvSpPr>
            <a:spLocks noGrp="1"/>
          </p:cNvSpPr>
          <p:nvPr>
            <p:ph type="body" idx="1"/>
          </p:nvPr>
        </p:nvSpPr>
        <p:spPr/>
        <p:txBody>
          <a:bodyPr/>
          <a:lstStyle/>
          <a:p>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sz="1000" dirty="0"/>
              <a:t>Provide a final opportunity for questions and discussion.</a:t>
            </a:r>
          </a:p>
          <a:p>
            <a:endParaRPr lang="en-US" dirty="0"/>
          </a:p>
        </p:txBody>
      </p:sp>
      <p:sp>
        <p:nvSpPr>
          <p:cNvPr id="5" name="Footer Placeholder 4"/>
          <p:cNvSpPr>
            <a:spLocks noGrp="1"/>
          </p:cNvSpPr>
          <p:nvPr>
            <p:ph type="ftr" sz="quarter" idx="4"/>
          </p:nvPr>
        </p:nvSpPr>
        <p:spPr>
          <a:xfrm>
            <a:off x="0" y="8917422"/>
            <a:ext cx="3077739" cy="471053"/>
          </a:xfrm>
          <a:prstGeom prst="rect">
            <a:avLst/>
          </a:prstGeom>
        </p:spPr>
        <p:txBody>
          <a:bodyPr lIns="94229" tIns="47114" rIns="94229" bIns="47114"/>
          <a:lstStyle/>
          <a:p>
            <a:pPr defTabSz="471145">
              <a:defRPr/>
            </a:pPr>
            <a:r>
              <a:rPr lang="en-US" sz="1200" b="1" dirty="0">
                <a:solidFill>
                  <a:prstClr val="black"/>
                </a:solidFill>
                <a:latin typeface="Verdana" panose="020B0604030504040204" pitchFamily="34" charset="0"/>
              </a:rPr>
              <a:t>PALS: </a:t>
            </a:r>
            <a:r>
              <a:rPr lang="en-US" sz="1200" dirty="0">
                <a:solidFill>
                  <a:prstClr val="black"/>
                </a:solidFill>
                <a:latin typeface="Verdana" panose="020B0604030504040204" pitchFamily="34" charset="0"/>
              </a:rPr>
              <a:t>Page </a:t>
            </a:r>
            <a:fld id="{9B557D75-8F69-416B-A779-A5D8C6295907}" type="slidenum">
              <a:rPr lang="en-US" sz="1200" b="1">
                <a:solidFill>
                  <a:prstClr val="black"/>
                </a:solidFill>
                <a:latin typeface="Verdana" panose="020B0604030504040204" pitchFamily="34" charset="0"/>
              </a:rPr>
              <a:pPr defTabSz="471145">
                <a:defRPr/>
              </a:pPr>
              <a:t>32</a:t>
            </a:fld>
            <a:endParaRPr lang="en-US" sz="1900" b="1" dirty="0">
              <a:solidFill>
                <a:prstClr val="black"/>
              </a:solidFill>
              <a:latin typeface="Verdana" panose="020B0604030504040204" pitchFamily="34" charset="0"/>
            </a:endParaRPr>
          </a:p>
        </p:txBody>
      </p:sp>
    </p:spTree>
    <p:extLst>
      <p:ext uri="{BB962C8B-B14F-4D97-AF65-F5344CB8AC3E}">
        <p14:creationId xmlns:p14="http://schemas.microsoft.com/office/powerpoint/2010/main" val="3543797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5900" y="1154113"/>
            <a:ext cx="4065588" cy="2287587"/>
          </a:xfrm>
        </p:spPr>
      </p:sp>
      <p:sp>
        <p:nvSpPr>
          <p:cNvPr id="3" name="Notes Placeholder 2"/>
          <p:cNvSpPr>
            <a:spLocks noGrp="1"/>
          </p:cNvSpPr>
          <p:nvPr>
            <p:ph type="body" idx="1"/>
          </p:nvPr>
        </p:nvSpPr>
        <p:spPr/>
        <p:txBody>
          <a:bodyPr/>
          <a:lstStyle/>
          <a:p>
            <a:pPr defTabSz="942289">
              <a:lnSpc>
                <a:spcPts val="1298"/>
              </a:lnSpc>
              <a:spcAft>
                <a:spcPts val="1237"/>
              </a:spcAft>
              <a:defRPr/>
            </a:pPr>
            <a: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t>Trainer notes:</a:t>
            </a:r>
            <a:br>
              <a:rPr kumimoji="0" lang="en-US" sz="1100" b="1" i="0" u="none" strike="noStrike" kern="1200" cap="none" spc="0" normalizeH="0" baseline="0" noProof="0" dirty="0">
                <a:ln>
                  <a:noFill/>
                </a:ln>
                <a:solidFill>
                  <a:srgbClr val="4472C4"/>
                </a:solidFill>
                <a:effectLst/>
                <a:uLnTx/>
                <a:uFillTx/>
                <a:latin typeface="Verdana" panose="020B0604030504040204" pitchFamily="34" charset="0"/>
                <a:ea typeface="+mn-ea"/>
                <a:cs typeface="+mn-cs"/>
              </a:rPr>
            </a:br>
            <a:r>
              <a:rPr lang="en-US" dirty="0">
                <a:latin typeface="Verdana" panose="020B0604030504040204" pitchFamily="34" charset="0"/>
                <a:ea typeface="Verdana" panose="020B0604030504040204" pitchFamily="34" charset="0"/>
                <a:cs typeface="Times New Roman" panose="02020603050405020304" pitchFamily="18" charset="0"/>
              </a:rPr>
              <a:t>Thank your participants for attending this session. If your role permits, offer opportunities to continue discussion on outdoor activity settings in technical assistance visits or by providing additional resources.</a:t>
            </a:r>
          </a:p>
        </p:txBody>
      </p:sp>
      <p:sp>
        <p:nvSpPr>
          <p:cNvPr id="5" name="Footer Placeholder 4"/>
          <p:cNvSpPr>
            <a:spLocks noGrp="1"/>
          </p:cNvSpPr>
          <p:nvPr>
            <p:ph type="ftr" sz="quarter" idx="4"/>
          </p:nvPr>
        </p:nvSpPr>
        <p:spPr>
          <a:xfrm>
            <a:off x="0" y="8917422"/>
            <a:ext cx="3077739" cy="471053"/>
          </a:xfrm>
          <a:prstGeom prst="rect">
            <a:avLst/>
          </a:prstGeom>
        </p:spPr>
        <p:txBody>
          <a:bodyPr lIns="94229" tIns="47114" rIns="94229" bIns="47114"/>
          <a:lstStyle/>
          <a:p>
            <a:r>
              <a:rPr lang="en-US" sz="1200" b="1" dirty="0">
                <a:latin typeface="Verdana" panose="020B0604030504040204" pitchFamily="34" charset="0"/>
              </a:rPr>
              <a:t>PALS: </a:t>
            </a:r>
            <a:r>
              <a:rPr lang="en-US" sz="1200" dirty="0">
                <a:latin typeface="Verdana" panose="020B0604030504040204" pitchFamily="34" charset="0"/>
              </a:rPr>
              <a:t>Page </a:t>
            </a:r>
            <a:fld id="{9B557D75-8F69-416B-A779-A5D8C6295907}" type="slidenum">
              <a:rPr lang="en-US" sz="1200" b="1">
                <a:latin typeface="Verdana" panose="020B0604030504040204" pitchFamily="34" charset="0"/>
              </a:rPr>
              <a:pPr/>
              <a:t>33</a:t>
            </a:fld>
            <a:endParaRPr lang="en-US" b="1" dirty="0">
              <a:latin typeface="Verdana" panose="020B0604030504040204" pitchFamily="34" charset="0"/>
            </a:endParaRPr>
          </a:p>
        </p:txBody>
      </p:sp>
    </p:spTree>
    <p:extLst>
      <p:ext uri="{BB962C8B-B14F-4D97-AF65-F5344CB8AC3E}">
        <p14:creationId xmlns:p14="http://schemas.microsoft.com/office/powerpoint/2010/main" val="566566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2C52303F-9167-4AB3-AD3A-F8F714BF982F}"/>
              </a:ext>
            </a:extLst>
          </p:cNvPr>
          <p:cNvSpPr/>
          <p:nvPr userDrawn="1"/>
        </p:nvSpPr>
        <p:spPr>
          <a:xfrm>
            <a:off x="0" y="1066"/>
            <a:ext cx="3908144" cy="6926508"/>
          </a:xfrm>
          <a:prstGeom prst="rect">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AAD14"/>
              </a:solidFill>
              <a:effectLst/>
              <a:uLnTx/>
              <a:uFillTx/>
              <a:latin typeface="Verdana" panose="020B0604030504040204" pitchFamily="34" charset="0"/>
              <a:ea typeface="+mn-ea"/>
              <a:cs typeface="+mn-cs"/>
            </a:endParaRPr>
          </a:p>
        </p:txBody>
      </p:sp>
      <p:sp>
        <p:nvSpPr>
          <p:cNvPr id="3" name="Subtitle 2"/>
          <p:cNvSpPr>
            <a:spLocks noGrp="1"/>
          </p:cNvSpPr>
          <p:nvPr>
            <p:ph type="subTitle" idx="1"/>
          </p:nvPr>
        </p:nvSpPr>
        <p:spPr>
          <a:xfrm>
            <a:off x="4762115" y="4746171"/>
            <a:ext cx="6899179" cy="523238"/>
          </a:xfrm>
        </p:spPr>
        <p:txBody>
          <a:bodyPr>
            <a:normAutofit/>
          </a:bodyPr>
          <a:lstStyle>
            <a:lvl1pPr marL="0" indent="0" algn="l">
              <a:buNone/>
              <a:defRPr sz="2200">
                <a:solidFill>
                  <a:srgbClr val="00426A"/>
                </a:solidFill>
                <a:latin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C7551900-981D-4D4E-AE08-91E1B55C6DE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488018" y="586017"/>
            <a:ext cx="2453001" cy="1280160"/>
          </a:xfrm>
          <a:prstGeom prst="rect">
            <a:avLst/>
          </a:prstGeom>
        </p:spPr>
      </p:pic>
      <p:pic>
        <p:nvPicPr>
          <p:cNvPr id="34" name="Picture 33" descr="Child with a magnifying glass in a forest">
            <a:extLst>
              <a:ext uri="{FF2B5EF4-FFF2-40B4-BE49-F238E27FC236}">
                <a16:creationId xmlns:a16="http://schemas.microsoft.com/office/drawing/2014/main" id="{6A52C101-0B1C-4B66-B7DE-B580A364722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6760" y="127302"/>
            <a:ext cx="3658571" cy="2785209"/>
          </a:xfrm>
          <a:prstGeom prst="rect">
            <a:avLst/>
          </a:prstGeom>
        </p:spPr>
      </p:pic>
      <p:pic>
        <p:nvPicPr>
          <p:cNvPr id="36" name="Picture 35" descr="Smiling girls on footbridge">
            <a:extLst>
              <a:ext uri="{FF2B5EF4-FFF2-40B4-BE49-F238E27FC236}">
                <a16:creationId xmlns:a16="http://schemas.microsoft.com/office/drawing/2014/main" id="{4D49E774-62DE-4D39-9BD6-06F89853B6F6}"/>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80135" y="5020890"/>
            <a:ext cx="3657600" cy="1880725"/>
          </a:xfrm>
          <a:prstGeom prst="rect">
            <a:avLst/>
          </a:prstGeom>
        </p:spPr>
      </p:pic>
      <p:pic>
        <p:nvPicPr>
          <p:cNvPr id="42" name="Picture 41" descr="Little girl playing outside">
            <a:extLst>
              <a:ext uri="{FF2B5EF4-FFF2-40B4-BE49-F238E27FC236}">
                <a16:creationId xmlns:a16="http://schemas.microsoft.com/office/drawing/2014/main" id="{C3ED266F-968B-4F92-9838-F29D468E3CDE}"/>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13484" y="3016990"/>
            <a:ext cx="3657600" cy="1880725"/>
          </a:xfrm>
          <a:prstGeom prst="rect">
            <a:avLst/>
          </a:prstGeom>
        </p:spPr>
      </p:pic>
      <p:pic>
        <p:nvPicPr>
          <p:cNvPr id="9" name="Picture 8">
            <a:extLst>
              <a:ext uri="{FF2B5EF4-FFF2-40B4-BE49-F238E27FC236}">
                <a16:creationId xmlns:a16="http://schemas.microsoft.com/office/drawing/2014/main" id="{C96EA14F-F461-48FE-9F1C-73BF0769FE3B}"/>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8039440" y="5348921"/>
            <a:ext cx="3560823" cy="1271016"/>
          </a:xfrm>
          <a:prstGeom prst="rect">
            <a:avLst/>
          </a:prstGeom>
        </p:spPr>
      </p:pic>
    </p:spTree>
    <p:extLst>
      <p:ext uri="{BB962C8B-B14F-4D97-AF65-F5344CB8AC3E}">
        <p14:creationId xmlns:p14="http://schemas.microsoft.com/office/powerpoint/2010/main" val="2879823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999217"/>
          </a:xfrm>
        </p:spPr>
        <p:txBody>
          <a:bodyPr>
            <a:normAutofit/>
          </a:bodyPr>
          <a:lstStyle>
            <a:lvl1pPr>
              <a:defRPr sz="4000" b="1">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406400" indent="-406400">
              <a:buClr>
                <a:srgbClr val="C4C4C4"/>
              </a:buClr>
              <a:buFont typeface="Monotype Sorts" panose="01010601010101010101" pitchFamily="2" charset="2"/>
              <a:buChar char=""/>
              <a:tabLst>
                <a:tab pos="406400" algn="l"/>
              </a:tabLst>
              <a:defRPr b="1">
                <a:latin typeface="Verdana" panose="020B0604030504040204" pitchFamily="34" charset="0"/>
              </a:defRPr>
            </a:lvl1pPr>
            <a:lvl2pPr marL="798513" indent="-341313">
              <a:buFont typeface="Symbol" panose="05050102010706020507" pitchFamily="18" charset="2"/>
              <a:buChar char=""/>
              <a:tabLst>
                <a:tab pos="798513" algn="l"/>
              </a:tabLst>
              <a:defRPr>
                <a:latin typeface="Verdana" panose="020B060403050404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3148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5" name="Title Placeholder 1">
            <a:extLst>
              <a:ext uri="{FF2B5EF4-FFF2-40B4-BE49-F238E27FC236}">
                <a16:creationId xmlns:a16="http://schemas.microsoft.com/office/drawing/2014/main" id="{7A30B4DC-1B0E-4FB3-8876-52F3337EC600}"/>
              </a:ext>
            </a:extLst>
          </p:cNvPr>
          <p:cNvSpPr txBox="1">
            <a:spLocks/>
          </p:cNvSpPr>
          <p:nvPr userDrawn="1"/>
        </p:nvSpPr>
        <p:spPr>
          <a:xfrm>
            <a:off x="818849" y="1097418"/>
            <a:ext cx="4702625" cy="56651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00426A"/>
              </a:solidFill>
              <a:effectLst/>
              <a:uLnTx/>
              <a:uFillTx/>
              <a:latin typeface="Verdana" panose="020B0604030504040204" pitchFamily="34" charset="0"/>
              <a:ea typeface="+mj-ea"/>
              <a:cs typeface="+mj-cs"/>
            </a:endParaRPr>
          </a:p>
        </p:txBody>
      </p:sp>
      <p:sp>
        <p:nvSpPr>
          <p:cNvPr id="29" name="Title Placeholder 1">
            <a:extLst>
              <a:ext uri="{FF2B5EF4-FFF2-40B4-BE49-F238E27FC236}">
                <a16:creationId xmlns:a16="http://schemas.microsoft.com/office/drawing/2014/main" id="{EEBC6DB1-DA3F-4463-ABBA-772A06969573}"/>
              </a:ext>
            </a:extLst>
          </p:cNvPr>
          <p:cNvSpPr txBox="1">
            <a:spLocks/>
          </p:cNvSpPr>
          <p:nvPr userDrawn="1"/>
        </p:nvSpPr>
        <p:spPr>
          <a:xfrm>
            <a:off x="883264" y="1691818"/>
            <a:ext cx="9906657" cy="388008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pPr marL="347663" marR="0" lvl="0" indent="-347663" algn="l" defTabSz="914400" rtl="0" eaLnBrk="1" fontAlgn="auto" latinLnBrk="0" hangingPunct="1">
              <a:lnSpc>
                <a:spcPts val="2300"/>
              </a:lnSpc>
              <a:spcBef>
                <a:spcPts val="1000"/>
              </a:spcBef>
              <a:spcAft>
                <a:spcPts val="0"/>
              </a:spcAft>
              <a:buClr>
                <a:srgbClr val="00426A"/>
              </a:buClr>
              <a:buSzPct val="80000"/>
              <a:buFont typeface="Monotype Sorts" panose="01010601010101010101" pitchFamily="2" charset="2"/>
              <a:buChar char="n"/>
              <a:tabLst>
                <a:tab pos="347663" algn="l"/>
              </a:tabLst>
              <a:defRPr/>
            </a:pP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mj-ea"/>
              <a:cs typeface="+mj-cs"/>
            </a:endParaRPr>
          </a:p>
        </p:txBody>
      </p:sp>
      <p:sp>
        <p:nvSpPr>
          <p:cNvPr id="23" name="Rectangle 22">
            <a:extLst>
              <a:ext uri="{FF2B5EF4-FFF2-40B4-BE49-F238E27FC236}">
                <a16:creationId xmlns:a16="http://schemas.microsoft.com/office/drawing/2014/main" id="{C7CA378A-2223-4512-A8A1-51B106114E80}"/>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61197366"/>
      </p:ext>
    </p:extLst>
  </p:cSld>
  <p:clrMapOvr>
    <a:masterClrMapping/>
  </p:clrMapOvr>
  <p:extLst>
    <p:ext uri="{DCECCB84-F9BA-43D5-87BE-67443E8EF086}">
      <p15:sldGuideLst xmlns:p15="http://schemas.microsoft.com/office/powerpoint/2012/main">
        <p15:guide id="1" orient="horz" pos="115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9" name="Title Placeholder 1">
            <a:extLst>
              <a:ext uri="{FF2B5EF4-FFF2-40B4-BE49-F238E27FC236}">
                <a16:creationId xmlns:a16="http://schemas.microsoft.com/office/drawing/2014/main" id="{EEBC6DB1-DA3F-4463-ABBA-772A06969573}"/>
              </a:ext>
            </a:extLst>
          </p:cNvPr>
          <p:cNvSpPr txBox="1">
            <a:spLocks/>
          </p:cNvSpPr>
          <p:nvPr userDrawn="1"/>
        </p:nvSpPr>
        <p:spPr>
          <a:xfrm>
            <a:off x="883263" y="1758318"/>
            <a:ext cx="4980511" cy="388008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pPr marL="347663" marR="0" lvl="0" indent="-347663" algn="l" defTabSz="914400" rtl="0" eaLnBrk="1" fontAlgn="auto" latinLnBrk="0" hangingPunct="1">
              <a:lnSpc>
                <a:spcPts val="2300"/>
              </a:lnSpc>
              <a:spcBef>
                <a:spcPts val="1000"/>
              </a:spcBef>
              <a:spcAft>
                <a:spcPts val="0"/>
              </a:spcAft>
              <a:buClr>
                <a:schemeClr val="bg2">
                  <a:lumMod val="75000"/>
                </a:schemeClr>
              </a:buClr>
              <a:buSzPct val="80000"/>
              <a:buFont typeface="Wingdings" panose="05000000000000000000" pitchFamily="2" charset="2"/>
              <a:buChar char="§"/>
              <a:tabLst>
                <a:tab pos="347663" algn="l"/>
              </a:tabLst>
              <a:defRPr/>
            </a:pP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mj-ea"/>
                <a:cs typeface="+mj-cs"/>
              </a:rPr>
              <a:t>Centers for Disease Control and Prevention (CDC) </a:t>
            </a:r>
          </a:p>
          <a:p>
            <a:pPr marL="347663" marR="0" lvl="1" indent="0" algn="l" defTabSz="914400" rtl="0" eaLnBrk="1" fontAlgn="auto" latinLnBrk="0" hangingPunct="1">
              <a:lnSpc>
                <a:spcPts val="2000"/>
              </a:lnSpc>
              <a:spcBef>
                <a:spcPts val="0"/>
              </a:spcBef>
              <a:spcAft>
                <a:spcPts val="3000"/>
              </a:spcAft>
              <a:buClr>
                <a:schemeClr val="bg2">
                  <a:lumMod val="75000"/>
                </a:schemeClr>
              </a:buClr>
              <a:buSzPct val="80000"/>
              <a:buFont typeface="Wingdings" panose="05000000000000000000" pitchFamily="2" charset="2"/>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For generous funding support</a:t>
            </a:r>
          </a:p>
          <a:p>
            <a:pPr marL="347663" marR="0" lvl="0" indent="-347663" algn="l" defTabSz="914400" rtl="0" eaLnBrk="1" fontAlgn="auto" latinLnBrk="0" hangingPunct="1">
              <a:lnSpc>
                <a:spcPts val="2300"/>
              </a:lnSpc>
              <a:spcBef>
                <a:spcPts val="1000"/>
              </a:spcBef>
              <a:spcAft>
                <a:spcPts val="0"/>
              </a:spcAft>
              <a:buClr>
                <a:schemeClr val="bg2">
                  <a:lumMod val="75000"/>
                </a:schemeClr>
              </a:buClr>
              <a:buSzPct val="80000"/>
              <a:buFont typeface="Wingdings" panose="05000000000000000000" pitchFamily="2" charset="2"/>
              <a:buChar char="§"/>
              <a:tabLst>
                <a:tab pos="347663" algn="l"/>
              </a:tabLst>
              <a:defRPr/>
            </a:pP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mj-ea"/>
                <a:cs typeface="+mj-cs"/>
              </a:rPr>
              <a:t>Nemours Children’s Health </a:t>
            </a:r>
          </a:p>
          <a:p>
            <a:pPr marL="347663" marR="0" lvl="1" indent="0" algn="l" defTabSz="914400" rtl="0" eaLnBrk="1" fontAlgn="auto" latinLnBrk="0" hangingPunct="1">
              <a:lnSpc>
                <a:spcPts val="2000"/>
              </a:lnSpc>
              <a:spcBef>
                <a:spcPts val="0"/>
              </a:spcBef>
              <a:spcAft>
                <a:spcPts val="0"/>
              </a:spcAft>
              <a:buClr>
                <a:schemeClr val="bg2">
                  <a:lumMod val="75000"/>
                </a:schemeClr>
              </a:buClr>
              <a:buSzPct val="80000"/>
              <a:buFont typeface="Wingdings" panose="05000000000000000000" pitchFamily="2" charset="2"/>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For expertise, product development, materials and support </a:t>
            </a:r>
          </a:p>
        </p:txBody>
      </p:sp>
      <p:sp>
        <p:nvSpPr>
          <p:cNvPr id="30" name="Title Placeholder 1">
            <a:extLst>
              <a:ext uri="{FF2B5EF4-FFF2-40B4-BE49-F238E27FC236}">
                <a16:creationId xmlns:a16="http://schemas.microsoft.com/office/drawing/2014/main" id="{092D377E-3E62-4BAC-BD1D-E3E9D07D242D}"/>
              </a:ext>
            </a:extLst>
          </p:cNvPr>
          <p:cNvSpPr txBox="1">
            <a:spLocks/>
          </p:cNvSpPr>
          <p:nvPr userDrawn="1"/>
        </p:nvSpPr>
        <p:spPr>
          <a:xfrm>
            <a:off x="6015191" y="1758317"/>
            <a:ext cx="5863772" cy="388008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pPr marL="347663" marR="0" lvl="0" indent="-347663" algn="l" defTabSz="914400" rtl="0" eaLnBrk="1" fontAlgn="auto" latinLnBrk="0" hangingPunct="1">
              <a:lnSpc>
                <a:spcPts val="2300"/>
              </a:lnSpc>
              <a:spcBef>
                <a:spcPts val="1000"/>
              </a:spcBef>
              <a:spcAft>
                <a:spcPts val="0"/>
              </a:spcAft>
              <a:buClr>
                <a:schemeClr val="bg2">
                  <a:lumMod val="75000"/>
                </a:schemeClr>
              </a:buClr>
              <a:buSzPct val="80000"/>
              <a:buFont typeface="Wingdings" panose="05000000000000000000" pitchFamily="2" charset="2"/>
              <a:buChar char="§"/>
              <a:tabLst>
                <a:tab pos="347663" algn="l"/>
              </a:tabLst>
              <a:defRPr/>
            </a:pPr>
            <a:r>
              <a:rPr kumimoji="0" lang="en-US" sz="2000" b="1" i="0" u="none" strike="noStrike" kern="1200" cap="none" spc="0" normalizeH="0" baseline="0" noProof="0" dirty="0">
                <a:ln>
                  <a:noFill/>
                </a:ln>
                <a:solidFill>
                  <a:prstClr val="black"/>
                </a:solidFill>
                <a:effectLst/>
                <a:uLnTx/>
                <a:uFillTx/>
                <a:latin typeface="Verdana" panose="020B0604030504040204" pitchFamily="34" charset="0"/>
                <a:ea typeface="+mj-ea"/>
                <a:cs typeface="+mj-cs"/>
              </a:rPr>
              <a:t>North Carolina State University Design Natural Learning Initiatives                        Early Childhood Outdoor Play and Learning (ECOPALS) Train the Trainer</a:t>
            </a:r>
          </a:p>
          <a:p>
            <a:pPr marL="347663" marR="0" lvl="1" indent="0" algn="l" defTabSz="914400" rtl="0" eaLnBrk="1" fontAlgn="auto" latinLnBrk="0" hangingPunct="1">
              <a:lnSpc>
                <a:spcPts val="2000"/>
              </a:lnSpc>
              <a:spcBef>
                <a:spcPts val="0"/>
              </a:spcBef>
              <a:spcAft>
                <a:spcPts val="3000"/>
              </a:spcAft>
              <a:buClr>
                <a:schemeClr val="bg2">
                  <a:lumMod val="75000"/>
                </a:schemeClr>
              </a:buClr>
              <a:buSzPct val="80000"/>
              <a:buFont typeface="Wingdings" panose="05000000000000000000" pitchFamily="2" charset="2"/>
              <a:buNone/>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For expertise, content, and support</a:t>
            </a:r>
          </a:p>
        </p:txBody>
      </p:sp>
      <p:sp>
        <p:nvSpPr>
          <p:cNvPr id="23" name="Rectangle 22">
            <a:extLst>
              <a:ext uri="{FF2B5EF4-FFF2-40B4-BE49-F238E27FC236}">
                <a16:creationId xmlns:a16="http://schemas.microsoft.com/office/drawing/2014/main" id="{C7CA378A-2223-4512-A8A1-51B106114E80}"/>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766883659"/>
      </p:ext>
    </p:extLst>
  </p:cSld>
  <p:clrMapOvr>
    <a:masterClrMapping/>
  </p:clrMapOvr>
  <p:extLst>
    <p:ext uri="{DCECCB84-F9BA-43D5-87BE-67443E8EF086}">
      <p15:sldGuideLst xmlns:p15="http://schemas.microsoft.com/office/powerpoint/2012/main">
        <p15:guide id="1" orient="horz" pos="1152"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2pPr marL="739775" indent="-282575">
              <a:buFont typeface="Symbol" panose="05050102010706020507" pitchFamily="18" charset="2"/>
              <a:buChar char="¾"/>
              <a:defRPr/>
            </a:lvl2pPr>
            <a:lvl4pPr marL="1435100" indent="-228600">
              <a:defRPr/>
            </a:lvl4pPr>
          </a:lstStyle>
          <a:p>
            <a:pPr lvl="0"/>
            <a:r>
              <a:rPr lang="en-US" dirty="0"/>
              <a:t>Click to edit Master text styles</a:t>
            </a:r>
          </a:p>
          <a:p>
            <a:pPr lvl="1"/>
            <a:r>
              <a:rPr lang="en-US" dirty="0"/>
              <a:t>	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2pPr marL="739775" indent="-282575">
              <a:buFont typeface="Symbol" panose="05050102010706020507" pitchFamily="18" charset="2"/>
              <a:buChar char="¾"/>
              <a:defRPr/>
            </a:lvl2pPr>
            <a:lvl4pPr marL="1371600" indent="-228600">
              <a:defRPr/>
            </a:lvl4pPr>
          </a:lstStyle>
          <a:p>
            <a:pPr lvl="0"/>
            <a:r>
              <a:rPr lang="en-US" dirty="0"/>
              <a:t>Click to edit Master text styles</a:t>
            </a:r>
          </a:p>
          <a:p>
            <a:pPr lvl="1"/>
            <a:r>
              <a:rPr lang="en-US" dirty="0"/>
              <a:t>	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886F39A7-01C2-485B-BAF2-9B85B75ED9BB}"/>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30119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97BDDF6F-1E3F-4302-B077-41D13854A4EC}"/>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56268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Rectangle 5">
            <a:extLst>
              <a:ext uri="{FF2B5EF4-FFF2-40B4-BE49-F238E27FC236}">
                <a16:creationId xmlns:a16="http://schemas.microsoft.com/office/drawing/2014/main" id="{94DAB12B-BB8D-435E-BDF8-80FFFC1C4987}"/>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908830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A9D758-9089-44D9-9DAF-EB535BAA4BBE}"/>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852831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79F21B4E-04F8-4F16-8C19-F1E3F73D3052}"/>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25911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47DBC82B-234D-436A-8D43-4256189FF1B1}"/>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1270975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26528AB9-CDF9-40EC-B2E1-AEC82534E48B}"/>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77515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EC2133B9-D59C-4BDF-ADDC-8BB66BE86725}"/>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6529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75B479-7121-4142-9041-CBAB7DB53CFB}"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436920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75B479-7121-4142-9041-CBAB7DB53CFB}"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3065624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75B479-7121-4142-9041-CBAB7DB53CFB}"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1315693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75B479-7121-4142-9041-CBAB7DB53CFB}"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3785445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75B479-7121-4142-9041-CBAB7DB53CFB}"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13020968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75B479-7121-4142-9041-CBAB7DB53CFB}"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11844494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75B479-7121-4142-9041-CBAB7DB53CFB}"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788083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75B479-7121-4142-9041-CBAB7DB53CFB}"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3252144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75B479-7121-4142-9041-CBAB7DB53CFB}"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121036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75B479-7121-4142-9041-CBAB7DB53CFB}"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1526461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75B479-7121-4142-9041-CBAB7DB53CFB}"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4CCC4-C976-4202-8398-6454C4343C2B}" type="slidenum">
              <a:rPr lang="en-US" smtClean="0"/>
              <a:t>‹#›</a:t>
            </a:fld>
            <a:endParaRPr lang="en-US"/>
          </a:p>
        </p:txBody>
      </p:sp>
    </p:spTree>
    <p:extLst>
      <p:ext uri="{BB962C8B-B14F-4D97-AF65-F5344CB8AC3E}">
        <p14:creationId xmlns:p14="http://schemas.microsoft.com/office/powerpoint/2010/main" val="3176633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9266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596571"/>
            <a:ext cx="10515600" cy="45803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9F6B17B3-ACAC-4594-A55A-B7AB5B1B19AD}"/>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677481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000" b="1" kern="1200">
          <a:solidFill>
            <a:srgbClr val="FAAD14"/>
          </a:solidFill>
          <a:latin typeface="Times New Roman" panose="02020603050405020304" pitchFamily="18" charset="0"/>
          <a:ea typeface="+mj-ea"/>
          <a:cs typeface="Times New Roman" panose="02020603050405020304" pitchFamily="18" charset="0"/>
        </a:defRPr>
      </a:lvl1pPr>
    </p:titleStyle>
    <p:body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Verdana" panose="020B0604030504040204" pitchFamily="34" charset="0"/>
          <a:ea typeface="+mn-ea"/>
          <a:cs typeface="+mn-cs"/>
        </a:defRPr>
      </a:lvl1pPr>
      <a:lvl2pPr marL="739775" indent="-282575" algn="l" defTabSz="914400" rtl="0" eaLnBrk="1" latinLnBrk="0" hangingPunct="1">
        <a:lnSpc>
          <a:spcPct val="90000"/>
        </a:lnSpc>
        <a:spcBef>
          <a:spcPts val="500"/>
        </a:spcBef>
        <a:buClr>
          <a:srgbClr val="F05A66"/>
        </a:buClr>
        <a:buSzPct val="80000"/>
        <a:buFont typeface="Monotype Sorts" panose="01010601010101010101" pitchFamily="2" charset="2"/>
        <a:buChar char=""/>
        <a:tabLst>
          <a:tab pos="682625" algn="l"/>
        </a:tabLst>
        <a:defRPr sz="2400" kern="1200">
          <a:solidFill>
            <a:schemeClr val="tx1"/>
          </a:solidFill>
          <a:latin typeface="Verdana" panose="020B0604030504040204" pitchFamily="34" charset="0"/>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Verdana" panose="020B0604030504040204" pitchFamily="34" charset="0"/>
          <a:ea typeface="+mn-ea"/>
          <a:cs typeface="+mn-cs"/>
        </a:defRPr>
      </a:lvl3pPr>
      <a:lvl4pPr marL="16002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Verdana" panose="020B0604030504040204" pitchFamily="34" charset="0"/>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defRPr>
            </a:lvl1pPr>
          </a:lstStyle>
          <a:p>
            <a:fld id="{2E75B479-7121-4142-9041-CBAB7DB53CFB}" type="datetimeFigureOut">
              <a:rPr lang="en-US" smtClean="0"/>
              <a:pPr/>
              <a:t>8/6/2026</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defRPr>
            </a:lvl1pPr>
          </a:lstStyle>
          <a:p>
            <a:fld id="{E8D4CCC4-C976-4202-8398-6454C4343C2B}" type="slidenum">
              <a:rPr lang="en-US" smtClean="0"/>
              <a:pPr/>
              <a:t>‹#›</a:t>
            </a:fld>
            <a:endParaRPr lang="en-US" dirty="0"/>
          </a:p>
        </p:txBody>
      </p:sp>
    </p:spTree>
    <p:extLst>
      <p:ext uri="{BB962C8B-B14F-4D97-AF65-F5344CB8AC3E}">
        <p14:creationId xmlns:p14="http://schemas.microsoft.com/office/powerpoint/2010/main" val="3254977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UYlASVcirqQ"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eKFTSSKCzWA&amp;t=46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7F7A36E4-00B3-16DD-E170-750F2ACE08BF}"/>
              </a:ext>
            </a:extLst>
          </p:cNvPr>
          <p:cNvSpPr>
            <a:spLocks noGrp="1"/>
          </p:cNvSpPr>
          <p:nvPr>
            <p:ph type="subTitle" idx="1"/>
          </p:nvPr>
        </p:nvSpPr>
        <p:spPr>
          <a:xfrm>
            <a:off x="4372958" y="3928449"/>
            <a:ext cx="6899179" cy="1200329"/>
          </a:xfrm>
          <a:ln w="6350">
            <a:solidFill>
              <a:schemeClr val="tx1"/>
            </a:solidFill>
          </a:ln>
        </p:spPr>
        <p:txBody>
          <a:bodyPr>
            <a:noAutofit/>
          </a:bodyPr>
          <a:lstStyle/>
          <a:p>
            <a:pPr algn="ctr">
              <a:lnSpc>
                <a:spcPct val="120000"/>
              </a:lnSpc>
              <a:spcBef>
                <a:spcPts val="0"/>
              </a:spcBef>
            </a:pPr>
            <a:r>
              <a:rPr lang="en-US" sz="2800" b="0" dirty="0">
                <a:solidFill>
                  <a:schemeClr val="tx1"/>
                </a:solidFill>
              </a:rPr>
              <a:t>Add your name, agency logo, and contact information here</a:t>
            </a:r>
          </a:p>
        </p:txBody>
      </p:sp>
      <p:sp>
        <p:nvSpPr>
          <p:cNvPr id="5" name="Title 4">
            <a:extLst>
              <a:ext uri="{FF2B5EF4-FFF2-40B4-BE49-F238E27FC236}">
                <a16:creationId xmlns:a16="http://schemas.microsoft.com/office/drawing/2014/main" id="{FE4DFA1C-87EE-1E94-DE68-9D3CAA82ED48}"/>
              </a:ext>
            </a:extLst>
          </p:cNvPr>
          <p:cNvSpPr txBox="1">
            <a:spLocks noGrp="1"/>
          </p:cNvSpPr>
          <p:nvPr>
            <p:ph type="title" idx="4294967295"/>
          </p:nvPr>
        </p:nvSpPr>
        <p:spPr>
          <a:xfrm>
            <a:off x="4262034" y="2476869"/>
            <a:ext cx="7585977"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defTabSz="457200">
              <a:lnSpc>
                <a:spcPct val="100000"/>
              </a:lnSpc>
              <a:spcBef>
                <a:spcPts val="0"/>
              </a:spcBef>
              <a:defRPr/>
            </a:pPr>
            <a:r>
              <a:rPr kumimoji="0" lang="en-US" sz="3600" b="1" i="0" u="none" strike="noStrike" kern="1200" cap="none" spc="0" normalizeH="0" baseline="0" noProof="0" dirty="0">
                <a:ln>
                  <a:noFill/>
                </a:ln>
                <a:solidFill>
                  <a:schemeClr val="tx1"/>
                </a:solidFill>
                <a:effectLst/>
                <a:uLnTx/>
                <a:uFillTx/>
                <a:ea typeface="+mn-ea"/>
              </a:rPr>
              <a:t>Increasing </a:t>
            </a:r>
            <a:r>
              <a:rPr lang="en-US" sz="3600" b="1" dirty="0">
                <a:solidFill>
                  <a:schemeClr val="tx1"/>
                </a:solidFill>
                <a:ea typeface="+mn-ea"/>
              </a:rPr>
              <a:t>Active Play at Child Care</a:t>
            </a:r>
            <a:r>
              <a:rPr kumimoji="0" lang="en-US" sz="3600" b="1" i="0" u="none" strike="noStrike" kern="1200" cap="none" spc="0" normalizeH="0" baseline="0" noProof="0" dirty="0">
                <a:ln>
                  <a:noFill/>
                </a:ln>
                <a:solidFill>
                  <a:schemeClr val="tx1"/>
                </a:solidFill>
                <a:effectLst/>
                <a:uLnTx/>
                <a:uFillTx/>
                <a:ea typeface="+mn-ea"/>
              </a:rPr>
              <a:t>: </a:t>
            </a:r>
          </a:p>
          <a:p>
            <a:pPr lvl="0" defTabSz="457200">
              <a:lnSpc>
                <a:spcPct val="100000"/>
              </a:lnSpc>
              <a:spcBef>
                <a:spcPts val="0"/>
              </a:spcBef>
              <a:defRPr/>
            </a:pPr>
            <a:r>
              <a:rPr lang="en-US" sz="3600" b="1" dirty="0">
                <a:solidFill>
                  <a:schemeClr val="tx1"/>
                </a:solidFill>
                <a:ea typeface="+mn-ea"/>
              </a:rPr>
              <a:t>Outdoor </a:t>
            </a:r>
            <a:r>
              <a:rPr kumimoji="0" lang="en-US" sz="3600" b="1" i="0" u="none" strike="noStrike" kern="1200" cap="none" spc="0" normalizeH="0" baseline="0" noProof="0" dirty="0">
                <a:ln>
                  <a:noFill/>
                </a:ln>
                <a:solidFill>
                  <a:schemeClr val="tx1"/>
                </a:solidFill>
                <a:effectLst/>
                <a:uLnTx/>
                <a:uFillTx/>
                <a:ea typeface="+mn-ea"/>
              </a:rPr>
              <a:t>Activity Settings</a:t>
            </a:r>
          </a:p>
        </p:txBody>
      </p:sp>
    </p:spTree>
    <p:extLst>
      <p:ext uri="{BB962C8B-B14F-4D97-AF65-F5344CB8AC3E}">
        <p14:creationId xmlns:p14="http://schemas.microsoft.com/office/powerpoint/2010/main" val="132618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7F01C-091A-F765-AC50-4FE2BF8D18E5}"/>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AD37976A-22D2-F03E-0BDC-095D8D72425A}"/>
              </a:ext>
            </a:extLst>
          </p:cNvPr>
          <p:cNvSpPr>
            <a:spLocks noGrp="1"/>
          </p:cNvSpPr>
          <p:nvPr>
            <p:ph idx="1"/>
          </p:nvPr>
        </p:nvSpPr>
        <p:spPr>
          <a:xfrm>
            <a:off x="838200" y="1231444"/>
            <a:ext cx="10515600" cy="5261429"/>
          </a:xfrm>
        </p:spPr>
        <p:txBody>
          <a:bodyPr>
            <a:normAutofit fontScale="77500" lnSpcReduction="20000"/>
          </a:bodyPr>
          <a:lstStyle/>
          <a:p>
            <a:pPr marL="0" indent="0">
              <a:lnSpc>
                <a:spcPct val="170000"/>
              </a:lnSpc>
              <a:spcBef>
                <a:spcPts val="0"/>
              </a:spcBef>
              <a:buNone/>
            </a:pPr>
            <a:r>
              <a:rPr lang="en-US" b="0" dirty="0"/>
              <a:t>Nemours is currently funded by the Centers for Disease Control and Prevention (CDC) under a five-year Cooperative Agreement (5 NU38OT000304-05-00) to support statewide early care and education (ECE) organizations to integrate best practices and standards for healthy eating, physical activity, breastfeeding support, and reducing screen time in ECE systems and settings. The views expressed in written materials or publications, or by speakers and moderators do not necessarily reflect the official policies of the Department of Health and Human Services, nor does the mention of trade names, commercial practices, or organizations imply endorsement by the U.S. Government.</a:t>
            </a:r>
          </a:p>
        </p:txBody>
      </p:sp>
    </p:spTree>
    <p:extLst>
      <p:ext uri="{BB962C8B-B14F-4D97-AF65-F5344CB8AC3E}">
        <p14:creationId xmlns:p14="http://schemas.microsoft.com/office/powerpoint/2010/main" val="4288846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3FADCF-F191-7225-188B-7DC584D2F5C8}"/>
              </a:ext>
            </a:extLst>
          </p:cNvPr>
          <p:cNvPicPr>
            <a:picLocks noChangeAspect="1"/>
          </p:cNvPicPr>
          <p:nvPr/>
        </p:nvPicPr>
        <p:blipFill>
          <a:blip r:embed="rId3"/>
          <a:stretch>
            <a:fillRect/>
          </a:stretch>
        </p:blipFill>
        <p:spPr>
          <a:xfrm>
            <a:off x="7034193" y="3809971"/>
            <a:ext cx="2943225" cy="2476500"/>
          </a:xfrm>
          <a:prstGeom prst="rect">
            <a:avLst/>
          </a:prstGeom>
        </p:spPr>
      </p:pic>
      <p:sp>
        <p:nvSpPr>
          <p:cNvPr id="2" name="Title 1">
            <a:extLst>
              <a:ext uri="{FF2B5EF4-FFF2-40B4-BE49-F238E27FC236}">
                <a16:creationId xmlns:a16="http://schemas.microsoft.com/office/drawing/2014/main" id="{8663EAC4-868F-F216-BD41-35DD98591987}"/>
              </a:ext>
            </a:extLst>
          </p:cNvPr>
          <p:cNvSpPr>
            <a:spLocks noGrp="1"/>
          </p:cNvSpPr>
          <p:nvPr>
            <p:ph type="title" idx="4294967295"/>
          </p:nvPr>
        </p:nvSpPr>
        <p:spPr/>
        <p:txBody>
          <a:bodyPr/>
          <a:lstStyle/>
          <a:p>
            <a:r>
              <a:rPr lang="en-US" dirty="0"/>
              <a:t>We especially thank:</a:t>
            </a:r>
          </a:p>
        </p:txBody>
      </p:sp>
    </p:spTree>
    <p:extLst>
      <p:ext uri="{BB962C8B-B14F-4D97-AF65-F5344CB8AC3E}">
        <p14:creationId xmlns:p14="http://schemas.microsoft.com/office/powerpoint/2010/main" val="3739915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9" name="Rectangle 1048">
            <a:extLst>
              <a:ext uri="{FF2B5EF4-FFF2-40B4-BE49-F238E27FC236}">
                <a16:creationId xmlns:a16="http://schemas.microsoft.com/office/drawing/2014/main" id="{7C9BE72A-4F97-4FA0-AF09-2C65D071C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2" name="Title 1">
            <a:extLst>
              <a:ext uri="{FF2B5EF4-FFF2-40B4-BE49-F238E27FC236}">
                <a16:creationId xmlns:a16="http://schemas.microsoft.com/office/drawing/2014/main" id="{63938622-2898-5C55-D761-DC16E65FE2D9}"/>
              </a:ext>
            </a:extLst>
          </p:cNvPr>
          <p:cNvSpPr>
            <a:spLocks noGrp="1"/>
          </p:cNvSpPr>
          <p:nvPr>
            <p:ph type="title"/>
          </p:nvPr>
        </p:nvSpPr>
        <p:spPr>
          <a:xfrm>
            <a:off x="841247" y="4079298"/>
            <a:ext cx="10506456" cy="2423102"/>
          </a:xfrm>
        </p:spPr>
        <p:txBody>
          <a:bodyPr vert="horz" lIns="91440" tIns="45720" rIns="91440" bIns="45720" rtlCol="0" anchor="b">
            <a:normAutofit/>
          </a:bodyPr>
          <a:lstStyle/>
          <a:p>
            <a:pPr algn="ctr"/>
            <a:r>
              <a:rPr lang="en-US" sz="3600" dirty="0"/>
              <a:t>Opening Activity</a:t>
            </a:r>
            <a:br>
              <a:rPr lang="en-US" sz="3600" dirty="0"/>
            </a:br>
            <a:br>
              <a:rPr lang="en-US" sz="2500" dirty="0"/>
            </a:br>
            <a:r>
              <a:rPr lang="en-US" sz="2500" kern="1200" dirty="0">
                <a:ea typeface="+mj-ea"/>
                <a:cs typeface="+mj-cs"/>
              </a:rPr>
              <a:t>What do you remember about the outdoor spaces you played in as a child? </a:t>
            </a:r>
            <a:br>
              <a:rPr lang="en-US" sz="2500" kern="1200" dirty="0">
                <a:ea typeface="+mj-ea"/>
                <a:cs typeface="+mj-cs"/>
              </a:rPr>
            </a:br>
            <a:br>
              <a:rPr lang="en-US" sz="2500" kern="1200" dirty="0">
                <a:ea typeface="+mj-ea"/>
                <a:cs typeface="+mj-cs"/>
              </a:rPr>
            </a:br>
            <a:r>
              <a:rPr lang="en-US" sz="2500" kern="1200" dirty="0">
                <a:ea typeface="+mj-ea"/>
                <a:cs typeface="+mj-cs"/>
              </a:rPr>
              <a:t>How did you play in these spaces?</a:t>
            </a:r>
          </a:p>
        </p:txBody>
      </p:sp>
      <p:pic>
        <p:nvPicPr>
          <p:cNvPr id="10" name="Content Placeholder 9" descr="Man teaching child to ride a bike">
            <a:extLst>
              <a:ext uri="{FF2B5EF4-FFF2-40B4-BE49-F238E27FC236}">
                <a16:creationId xmlns:a16="http://schemas.microsoft.com/office/drawing/2014/main" id="{13840AAB-8AF1-AD7E-9D41-C23C95704E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3682" y="181113"/>
            <a:ext cx="3797398" cy="3717071"/>
          </a:xfrm>
          <a:prstGeom prst="rect">
            <a:avLst/>
          </a:prstGeom>
        </p:spPr>
      </p:pic>
      <p:pic>
        <p:nvPicPr>
          <p:cNvPr id="1026" name="Picture 2" descr="Balance &amp; Agility">
            <a:extLst>
              <a:ext uri="{FF2B5EF4-FFF2-40B4-BE49-F238E27FC236}">
                <a16:creationId xmlns:a16="http://schemas.microsoft.com/office/drawing/2014/main" id="{A675A4BD-FE28-E954-5616-EFA1EC3F9B27}"/>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193167" y="181113"/>
            <a:ext cx="3815005" cy="37170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Child playing on playground equipment">
            <a:extLst>
              <a:ext uri="{FF2B5EF4-FFF2-40B4-BE49-F238E27FC236}">
                <a16:creationId xmlns:a16="http://schemas.microsoft.com/office/drawing/2014/main" id="{4ACE411C-FCCF-7E39-0926-C3F1AE04121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190920" y="181113"/>
            <a:ext cx="3799289" cy="3717071"/>
          </a:xfrm>
          <a:prstGeom prst="rect">
            <a:avLst/>
          </a:prstGeom>
        </p:spPr>
      </p:pic>
    </p:spTree>
    <p:extLst>
      <p:ext uri="{BB962C8B-B14F-4D97-AF65-F5344CB8AC3E}">
        <p14:creationId xmlns:p14="http://schemas.microsoft.com/office/powerpoint/2010/main" val="97260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19AA-C150-F853-3D37-A162DEFD3E42}"/>
              </a:ext>
            </a:extLst>
          </p:cNvPr>
          <p:cNvSpPr>
            <a:spLocks noGrp="1"/>
          </p:cNvSpPr>
          <p:nvPr>
            <p:ph type="title"/>
          </p:nvPr>
        </p:nvSpPr>
        <p:spPr>
          <a:xfrm>
            <a:off x="758110" y="339596"/>
            <a:ext cx="10515600" cy="999217"/>
          </a:xfrm>
        </p:spPr>
        <p:txBody>
          <a:bodyPr/>
          <a:lstStyle/>
          <a:p>
            <a:r>
              <a:rPr lang="en-US" dirty="0"/>
              <a:t>Review of PALS content</a:t>
            </a:r>
          </a:p>
        </p:txBody>
      </p:sp>
      <p:sp>
        <p:nvSpPr>
          <p:cNvPr id="3" name="Content Placeholder 2">
            <a:extLst>
              <a:ext uri="{FF2B5EF4-FFF2-40B4-BE49-F238E27FC236}">
                <a16:creationId xmlns:a16="http://schemas.microsoft.com/office/drawing/2014/main" id="{8902824A-6B5C-815C-FEFF-028E6EC118BC}"/>
              </a:ext>
            </a:extLst>
          </p:cNvPr>
          <p:cNvSpPr>
            <a:spLocks noGrp="1"/>
          </p:cNvSpPr>
          <p:nvPr>
            <p:ph idx="1"/>
          </p:nvPr>
        </p:nvSpPr>
        <p:spPr>
          <a:xfrm>
            <a:off x="664146" y="1426760"/>
            <a:ext cx="10359454" cy="2326677"/>
          </a:xfrm>
        </p:spPr>
        <p:txBody>
          <a:bodyPr>
            <a:normAutofit/>
          </a:bodyPr>
          <a:lstStyle/>
          <a:p>
            <a:pPr marL="0" indent="0">
              <a:buNone/>
            </a:pPr>
            <a:r>
              <a:rPr lang="en-US" sz="2400" dirty="0"/>
              <a:t>Space-</a:t>
            </a:r>
            <a:r>
              <a:rPr lang="en-US" sz="2400" b="0" dirty="0"/>
              <a:t>Young children need adequate space to practice gross motor skills including outdoor play areas</a:t>
            </a:r>
          </a:p>
          <a:p>
            <a:pPr marL="0" indent="0">
              <a:buNone/>
            </a:pPr>
            <a:r>
              <a:rPr lang="en-US" sz="2400" dirty="0"/>
              <a:t>Type- </a:t>
            </a:r>
            <a:r>
              <a:rPr lang="en-US" sz="2400" b="0" dirty="0"/>
              <a:t>Children should experience different types of play daily including adult-led, free play, MVPA and outdoor play</a:t>
            </a:r>
          </a:p>
          <a:p>
            <a:pPr marL="0" indent="0">
              <a:buNone/>
            </a:pPr>
            <a:r>
              <a:rPr lang="en-US" sz="2400" dirty="0"/>
              <a:t>Daily Activities-</a:t>
            </a:r>
            <a:r>
              <a:rPr lang="en-US" sz="2400" b="0" dirty="0"/>
              <a:t>Outdoor play should be woven in the daily schedule 2-3 or more times per day.</a:t>
            </a:r>
          </a:p>
        </p:txBody>
      </p:sp>
      <p:grpSp>
        <p:nvGrpSpPr>
          <p:cNvPr id="4" name="Group 3">
            <a:extLst>
              <a:ext uri="{FF2B5EF4-FFF2-40B4-BE49-F238E27FC236}">
                <a16:creationId xmlns:a16="http://schemas.microsoft.com/office/drawing/2014/main" id="{5E610256-7C0D-64F1-7982-E6F6AC4C8303}"/>
              </a:ext>
            </a:extLst>
          </p:cNvPr>
          <p:cNvGrpSpPr>
            <a:grpSpLocks noChangeAspect="1"/>
          </p:cNvGrpSpPr>
          <p:nvPr/>
        </p:nvGrpSpPr>
        <p:grpSpPr>
          <a:xfrm>
            <a:off x="8633957" y="3320514"/>
            <a:ext cx="3302850" cy="3200400"/>
            <a:chOff x="8366839" y="390210"/>
            <a:chExt cx="3049182" cy="2954600"/>
          </a:xfrm>
        </p:grpSpPr>
        <p:sp>
          <p:nvSpPr>
            <p:cNvPr id="5" name="Freeform: Shape 4">
              <a:extLst>
                <a:ext uri="{FF2B5EF4-FFF2-40B4-BE49-F238E27FC236}">
                  <a16:creationId xmlns:a16="http://schemas.microsoft.com/office/drawing/2014/main" id="{398D78DF-E5F1-886E-0BCF-25AA9FA40A93}"/>
                </a:ext>
              </a:extLst>
            </p:cNvPr>
            <p:cNvSpPr>
              <a:spLocks noChangeAspect="1"/>
            </p:cNvSpPr>
            <p:nvPr/>
          </p:nvSpPr>
          <p:spPr>
            <a:xfrm>
              <a:off x="9363512" y="1377456"/>
              <a:ext cx="1094129" cy="1094129"/>
            </a:xfrm>
            <a:custGeom>
              <a:avLst/>
              <a:gdLst>
                <a:gd name="connsiteX0" fmla="*/ 0 w 1420683"/>
                <a:gd name="connsiteY0" fmla="*/ 710342 h 1420683"/>
                <a:gd name="connsiteX1" fmla="*/ 710342 w 1420683"/>
                <a:gd name="connsiteY1" fmla="*/ 0 h 1420683"/>
                <a:gd name="connsiteX2" fmla="*/ 1420684 w 1420683"/>
                <a:gd name="connsiteY2" fmla="*/ 710342 h 1420683"/>
                <a:gd name="connsiteX3" fmla="*/ 710342 w 1420683"/>
                <a:gd name="connsiteY3" fmla="*/ 1420684 h 1420683"/>
                <a:gd name="connsiteX4" fmla="*/ 0 w 1420683"/>
                <a:gd name="connsiteY4" fmla="*/ 710342 h 1420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683" h="1420683">
                  <a:moveTo>
                    <a:pt x="0" y="710342"/>
                  </a:moveTo>
                  <a:cubicBezTo>
                    <a:pt x="0" y="318031"/>
                    <a:pt x="318031" y="0"/>
                    <a:pt x="710342" y="0"/>
                  </a:cubicBezTo>
                  <a:cubicBezTo>
                    <a:pt x="1102653" y="0"/>
                    <a:pt x="1420684" y="318031"/>
                    <a:pt x="1420684" y="710342"/>
                  </a:cubicBezTo>
                  <a:cubicBezTo>
                    <a:pt x="1420684" y="1102653"/>
                    <a:pt x="1102653" y="1420684"/>
                    <a:pt x="710342" y="1420684"/>
                  </a:cubicBezTo>
                  <a:cubicBezTo>
                    <a:pt x="318031" y="1420684"/>
                    <a:pt x="0" y="1102653"/>
                    <a:pt x="0" y="710342"/>
                  </a:cubicBezTo>
                  <a:close/>
                </a:path>
              </a:pathLst>
            </a:custGeom>
            <a:solidFill>
              <a:srgbClr val="00ACBA"/>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1">
              <a:scrgbClr r="0" g="0" b="0"/>
            </a:effectRef>
            <a:fontRef idx="minor">
              <a:schemeClr val="lt1"/>
            </a:fontRef>
          </p:style>
          <p:txBody>
            <a:bodyPr spcFirstLastPara="0" vert="horz" wrap="square" lIns="230914" tIns="230914" rIns="230914" bIns="230914" numCol="1" spcCol="1270" anchor="ctr" anchorCtr="0">
              <a:noAutofit/>
            </a:bodyPr>
            <a:lstStyle/>
            <a:p>
              <a:pPr marL="0" lvl="0" indent="0" algn="ctr" defTabSz="8001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Policies</a:t>
              </a:r>
              <a:r>
                <a:rPr lang="en-US" sz="800" kern="1200" dirty="0">
                  <a:latin typeface="Verdana" panose="020B0604030504040204" pitchFamily="34" charset="0"/>
                </a:rPr>
                <a:t> </a:t>
              </a:r>
            </a:p>
          </p:txBody>
        </p:sp>
        <p:grpSp>
          <p:nvGrpSpPr>
            <p:cNvPr id="6" name="Group 5">
              <a:extLst>
                <a:ext uri="{FF2B5EF4-FFF2-40B4-BE49-F238E27FC236}">
                  <a16:creationId xmlns:a16="http://schemas.microsoft.com/office/drawing/2014/main" id="{FDFC8751-C847-2601-9820-5D1C690523B8}"/>
                </a:ext>
              </a:extLst>
            </p:cNvPr>
            <p:cNvGrpSpPr/>
            <p:nvPr/>
          </p:nvGrpSpPr>
          <p:grpSpPr>
            <a:xfrm>
              <a:off x="8715034" y="773856"/>
              <a:ext cx="2355914" cy="2348305"/>
              <a:chOff x="693008" y="2825284"/>
              <a:chExt cx="3059061" cy="3049182"/>
            </a:xfrm>
          </p:grpSpPr>
          <p:sp>
            <p:nvSpPr>
              <p:cNvPr id="14" name="Block Arc 13">
                <a:extLst>
                  <a:ext uri="{FF2B5EF4-FFF2-40B4-BE49-F238E27FC236}">
                    <a16:creationId xmlns:a16="http://schemas.microsoft.com/office/drawing/2014/main" id="{12250475-9A82-EA70-57BA-DE5B96C5256E}"/>
                  </a:ext>
                </a:extLst>
              </p:cNvPr>
              <p:cNvSpPr/>
              <p:nvPr/>
            </p:nvSpPr>
            <p:spPr>
              <a:xfrm>
                <a:off x="697948" y="2825284"/>
                <a:ext cx="3049182" cy="3049182"/>
              </a:xfrm>
              <a:prstGeom prst="blockArc">
                <a:avLst>
                  <a:gd name="adj1" fmla="val 13114286"/>
                  <a:gd name="adj2" fmla="val 16200000"/>
                  <a:gd name="adj3" fmla="val 3881"/>
                </a:avLst>
              </a:prstGeom>
              <a:solidFill>
                <a:srgbClr val="F200C4"/>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5" name="Block Arc 14">
                <a:extLst>
                  <a:ext uri="{FF2B5EF4-FFF2-40B4-BE49-F238E27FC236}">
                    <a16:creationId xmlns:a16="http://schemas.microsoft.com/office/drawing/2014/main" id="{997EBAC3-DBD9-1B97-0CD1-07B9CB30C413}"/>
                  </a:ext>
                </a:extLst>
              </p:cNvPr>
              <p:cNvSpPr/>
              <p:nvPr/>
            </p:nvSpPr>
            <p:spPr>
              <a:xfrm>
                <a:off x="697948" y="2825284"/>
                <a:ext cx="3049182" cy="3049182"/>
              </a:xfrm>
              <a:prstGeom prst="blockArc">
                <a:avLst>
                  <a:gd name="adj1" fmla="val 10028571"/>
                  <a:gd name="adj2" fmla="val 13114286"/>
                  <a:gd name="adj3" fmla="val 3881"/>
                </a:avLst>
              </a:prstGeom>
              <a:solidFill>
                <a:srgbClr val="F200C4"/>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6" name="Block Arc 15">
                <a:extLst>
                  <a:ext uri="{FF2B5EF4-FFF2-40B4-BE49-F238E27FC236}">
                    <a16:creationId xmlns:a16="http://schemas.microsoft.com/office/drawing/2014/main" id="{D588C2A3-1132-F4FA-578F-0C52631B7217}"/>
                  </a:ext>
                </a:extLst>
              </p:cNvPr>
              <p:cNvSpPr/>
              <p:nvPr/>
            </p:nvSpPr>
            <p:spPr>
              <a:xfrm>
                <a:off x="697948" y="2825284"/>
                <a:ext cx="3049182" cy="3049182"/>
              </a:xfrm>
              <a:prstGeom prst="blockArc">
                <a:avLst>
                  <a:gd name="adj1" fmla="val 6942857"/>
                  <a:gd name="adj2" fmla="val 10028571"/>
                  <a:gd name="adj3" fmla="val 3881"/>
                </a:avLst>
              </a:prstGeom>
              <a:solidFill>
                <a:srgbClr val="DFDA00"/>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7" name="Block Arc 16">
                <a:extLst>
                  <a:ext uri="{FF2B5EF4-FFF2-40B4-BE49-F238E27FC236}">
                    <a16:creationId xmlns:a16="http://schemas.microsoft.com/office/drawing/2014/main" id="{D5702A7F-2193-06E6-1A96-5550B136C5B5}"/>
                  </a:ext>
                </a:extLst>
              </p:cNvPr>
              <p:cNvSpPr/>
              <p:nvPr/>
            </p:nvSpPr>
            <p:spPr>
              <a:xfrm>
                <a:off x="697948" y="2825284"/>
                <a:ext cx="3049182" cy="3049182"/>
              </a:xfrm>
              <a:prstGeom prst="blockArc">
                <a:avLst>
                  <a:gd name="adj1" fmla="val 3857143"/>
                  <a:gd name="adj2" fmla="val 6942857"/>
                  <a:gd name="adj3" fmla="val 3881"/>
                </a:avLst>
              </a:prstGeom>
              <a:solidFill>
                <a:srgbClr val="A10792"/>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8" name="Block Arc 17">
                <a:extLst>
                  <a:ext uri="{FF2B5EF4-FFF2-40B4-BE49-F238E27FC236}">
                    <a16:creationId xmlns:a16="http://schemas.microsoft.com/office/drawing/2014/main" id="{C1CCF116-F77F-DCC0-4574-BA86C82F7841}"/>
                  </a:ext>
                </a:extLst>
              </p:cNvPr>
              <p:cNvSpPr/>
              <p:nvPr/>
            </p:nvSpPr>
            <p:spPr>
              <a:xfrm>
                <a:off x="697948" y="2825284"/>
                <a:ext cx="3049182" cy="3049182"/>
              </a:xfrm>
              <a:prstGeom prst="blockArc">
                <a:avLst>
                  <a:gd name="adj1" fmla="val 771429"/>
                  <a:gd name="adj2" fmla="val 3857143"/>
                  <a:gd name="adj3" fmla="val 3881"/>
                </a:avLst>
              </a:prstGeom>
              <a:solidFill>
                <a:srgbClr val="00AC56"/>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19" name="Block Arc 18">
                <a:extLst>
                  <a:ext uri="{FF2B5EF4-FFF2-40B4-BE49-F238E27FC236}">
                    <a16:creationId xmlns:a16="http://schemas.microsoft.com/office/drawing/2014/main" id="{3922EBE8-5BBE-5EAD-0867-03036600E4C2}"/>
                  </a:ext>
                </a:extLst>
              </p:cNvPr>
              <p:cNvSpPr/>
              <p:nvPr/>
            </p:nvSpPr>
            <p:spPr>
              <a:xfrm>
                <a:off x="693008" y="2839326"/>
                <a:ext cx="3059061" cy="3021099"/>
              </a:xfrm>
              <a:prstGeom prst="blockArc">
                <a:avLst>
                  <a:gd name="adj1" fmla="val 19285714"/>
                  <a:gd name="adj2" fmla="val 771429"/>
                  <a:gd name="adj3" fmla="val 3881"/>
                </a:avLst>
              </a:prstGeom>
              <a:solidFill>
                <a:srgbClr val="FAAD14"/>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sp>
            <p:nvSpPr>
              <p:cNvPr id="20" name="Block Arc 19">
                <a:extLst>
                  <a:ext uri="{FF2B5EF4-FFF2-40B4-BE49-F238E27FC236}">
                    <a16:creationId xmlns:a16="http://schemas.microsoft.com/office/drawing/2014/main" id="{4A909570-69AB-A5A9-1CAD-DA9A221C5747}"/>
                  </a:ext>
                </a:extLst>
              </p:cNvPr>
              <p:cNvSpPr/>
              <p:nvPr/>
            </p:nvSpPr>
            <p:spPr>
              <a:xfrm>
                <a:off x="697948" y="2825284"/>
                <a:ext cx="3049182" cy="3049182"/>
              </a:xfrm>
              <a:prstGeom prst="blockArc">
                <a:avLst>
                  <a:gd name="adj1" fmla="val 16200000"/>
                  <a:gd name="adj2" fmla="val 19285714"/>
                  <a:gd name="adj3" fmla="val 3881"/>
                </a:avLst>
              </a:prstGeom>
              <a:solidFill>
                <a:srgbClr val="F05A66"/>
              </a:solidFill>
              <a:ln>
                <a:noFill/>
              </a:ln>
              <a:scene3d>
                <a:camera prst="orthographicFront">
                  <a:rot lat="0" lon="0" rev="0"/>
                </a:camera>
                <a:lightRig rig="contrasting" dir="t">
                  <a:rot lat="0" lon="0" rev="1200000"/>
                </a:lightRig>
              </a:scene3d>
              <a:sp3d z="-182000" contourW="19050" prstMaterial="metal">
                <a:bevelT w="88900" h="203200"/>
                <a:bevelB w="165100" h="254000"/>
              </a:sp3d>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dirty="0">
                  <a:latin typeface="Verdana" panose="020B0604030504040204" pitchFamily="34" charset="0"/>
                </a:endParaRPr>
              </a:p>
            </p:txBody>
          </p:sp>
        </p:grpSp>
        <p:sp>
          <p:nvSpPr>
            <p:cNvPr id="7" name="Freeform: Shape 6">
              <a:extLst>
                <a:ext uri="{FF2B5EF4-FFF2-40B4-BE49-F238E27FC236}">
                  <a16:creationId xmlns:a16="http://schemas.microsoft.com/office/drawing/2014/main" id="{4A5CB727-CC69-8D03-C581-7C8B9CE2D151}"/>
                </a:ext>
              </a:extLst>
            </p:cNvPr>
            <p:cNvSpPr/>
            <p:nvPr/>
          </p:nvSpPr>
          <p:spPr>
            <a:xfrm>
              <a:off x="9527632" y="390210"/>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F05A66"/>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60878" tIns="160878" rIns="16087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Time</a:t>
              </a:r>
            </a:p>
          </p:txBody>
        </p:sp>
        <p:sp>
          <p:nvSpPr>
            <p:cNvPr id="8" name="Freeform: Shape 7">
              <a:extLst>
                <a:ext uri="{FF2B5EF4-FFF2-40B4-BE49-F238E27FC236}">
                  <a16:creationId xmlns:a16="http://schemas.microsoft.com/office/drawing/2014/main" id="{CBF8AAE2-0D72-DB54-88B6-F788AB4149AF}"/>
                </a:ext>
              </a:extLst>
            </p:cNvPr>
            <p:cNvSpPr/>
            <p:nvPr/>
          </p:nvSpPr>
          <p:spPr>
            <a:xfrm>
              <a:off x="10427806" y="823711"/>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FAAD14"/>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60878" tIns="160878" rIns="16087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Space</a:t>
              </a:r>
            </a:p>
          </p:txBody>
        </p:sp>
        <p:sp>
          <p:nvSpPr>
            <p:cNvPr id="9" name="Freeform: Shape 8">
              <a:extLst>
                <a:ext uri="{FF2B5EF4-FFF2-40B4-BE49-F238E27FC236}">
                  <a16:creationId xmlns:a16="http://schemas.microsoft.com/office/drawing/2014/main" id="{63780828-F29F-F9AD-0456-405D5AA3C633}"/>
                </a:ext>
              </a:extLst>
            </p:cNvPr>
            <p:cNvSpPr/>
            <p:nvPr/>
          </p:nvSpPr>
          <p:spPr>
            <a:xfrm>
              <a:off x="10650131" y="1797779"/>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00AC56"/>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60878" tIns="160878" rIns="16087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Type</a:t>
              </a:r>
              <a:r>
                <a:rPr lang="en-US" sz="800" b="1" kern="1200" dirty="0">
                  <a:latin typeface="Verdana" panose="020B0604030504040204" pitchFamily="34" charset="0"/>
                </a:rPr>
                <a:t> </a:t>
              </a:r>
            </a:p>
          </p:txBody>
        </p:sp>
        <p:sp>
          <p:nvSpPr>
            <p:cNvPr id="10" name="Freeform: Shape 9">
              <a:extLst>
                <a:ext uri="{FF2B5EF4-FFF2-40B4-BE49-F238E27FC236}">
                  <a16:creationId xmlns:a16="http://schemas.microsoft.com/office/drawing/2014/main" id="{75F85EDD-C262-A475-62F3-9B2ADCA7207F}"/>
                </a:ext>
              </a:extLst>
            </p:cNvPr>
            <p:cNvSpPr/>
            <p:nvPr/>
          </p:nvSpPr>
          <p:spPr>
            <a:xfrm>
              <a:off x="10027191" y="2578920"/>
              <a:ext cx="804672"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A10792"/>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45638" tIns="145638" rIns="145638" bIns="145638" numCol="1" spcCol="1270" anchor="ctr" anchorCtr="0">
              <a:noAutofit/>
            </a:bodyPr>
            <a:lstStyle/>
            <a:p>
              <a:pPr marL="0" lvl="0" indent="0" algn="ctr" defTabSz="48895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Daily Activitie</a:t>
              </a:r>
              <a:r>
                <a:rPr lang="en-US" sz="800" b="1" kern="1200" dirty="0">
                  <a:solidFill>
                    <a:schemeClr val="bg1"/>
                  </a:solidFill>
                  <a:latin typeface="Verdana" panose="020B0604030504040204" pitchFamily="34" charset="0"/>
                </a:rPr>
                <a:t>s </a:t>
              </a:r>
            </a:p>
          </p:txBody>
        </p:sp>
        <p:sp>
          <p:nvSpPr>
            <p:cNvPr id="11" name="Freeform: Shape 10">
              <a:extLst>
                <a:ext uri="{FF2B5EF4-FFF2-40B4-BE49-F238E27FC236}">
                  <a16:creationId xmlns:a16="http://schemas.microsoft.com/office/drawing/2014/main" id="{621F7070-DF1F-8162-6C36-CE220A25D5B4}"/>
                </a:ext>
              </a:extLst>
            </p:cNvPr>
            <p:cNvSpPr/>
            <p:nvPr/>
          </p:nvSpPr>
          <p:spPr>
            <a:xfrm>
              <a:off x="9028073" y="2578920"/>
              <a:ext cx="813816"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D2CD00"/>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59608" tIns="159608" rIns="159608" bIns="159608" numCol="1" spcCol="1270" anchor="ctr" anchorCtr="0">
              <a:noAutofit/>
            </a:bodyPr>
            <a:lstStyle/>
            <a:p>
              <a:pPr marL="0" lvl="0" indent="0" algn="ctr" defTabSz="466725">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Providers</a:t>
              </a:r>
              <a:r>
                <a:rPr lang="en-US" sz="800" b="0" kern="1200" cap="none" spc="0" dirty="0">
                  <a:ln w="0"/>
                  <a:solidFill>
                    <a:schemeClr val="tx1"/>
                  </a:solidFill>
                  <a:effectLst>
                    <a:outerShdw blurRad="38100" dist="19050" dir="2700000" algn="tl" rotWithShape="0">
                      <a:schemeClr val="dk1">
                        <a:alpha val="40000"/>
                      </a:schemeClr>
                    </a:outerShdw>
                  </a:effectLst>
                  <a:latin typeface="Verdana" panose="020B0604030504040204" pitchFamily="34" charset="0"/>
                </a:rPr>
                <a:t> </a:t>
              </a:r>
            </a:p>
          </p:txBody>
        </p:sp>
        <p:sp>
          <p:nvSpPr>
            <p:cNvPr id="12" name="Freeform: Shape 11">
              <a:extLst>
                <a:ext uri="{FF2B5EF4-FFF2-40B4-BE49-F238E27FC236}">
                  <a16:creationId xmlns:a16="http://schemas.microsoft.com/office/drawing/2014/main" id="{FAC06402-AC3D-0D45-373A-4D50266EB637}"/>
                </a:ext>
              </a:extLst>
            </p:cNvPr>
            <p:cNvSpPr/>
            <p:nvPr/>
          </p:nvSpPr>
          <p:spPr>
            <a:xfrm>
              <a:off x="8366839" y="1759484"/>
              <a:ext cx="842479" cy="842479"/>
            </a:xfrm>
            <a:custGeom>
              <a:avLst/>
              <a:gdLst>
                <a:gd name="connsiteX0" fmla="*/ 0 w 1093926"/>
                <a:gd name="connsiteY0" fmla="*/ 546963 h 1093926"/>
                <a:gd name="connsiteX1" fmla="*/ 546963 w 1093926"/>
                <a:gd name="connsiteY1" fmla="*/ 0 h 1093926"/>
                <a:gd name="connsiteX2" fmla="*/ 1093926 w 1093926"/>
                <a:gd name="connsiteY2" fmla="*/ 546963 h 1093926"/>
                <a:gd name="connsiteX3" fmla="*/ 546963 w 1093926"/>
                <a:gd name="connsiteY3" fmla="*/ 1093926 h 1093926"/>
                <a:gd name="connsiteX4" fmla="*/ 0 w 1093926"/>
                <a:gd name="connsiteY4" fmla="*/ 546963 h 1093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926" h="1093926">
                  <a:moveTo>
                    <a:pt x="0" y="546963"/>
                  </a:moveTo>
                  <a:cubicBezTo>
                    <a:pt x="0" y="244884"/>
                    <a:pt x="244884" y="0"/>
                    <a:pt x="546963" y="0"/>
                  </a:cubicBezTo>
                  <a:cubicBezTo>
                    <a:pt x="849042" y="0"/>
                    <a:pt x="1093926" y="244884"/>
                    <a:pt x="1093926" y="546963"/>
                  </a:cubicBezTo>
                  <a:cubicBezTo>
                    <a:pt x="1093926" y="849042"/>
                    <a:pt x="849042" y="1093926"/>
                    <a:pt x="546963" y="1093926"/>
                  </a:cubicBezTo>
                  <a:cubicBezTo>
                    <a:pt x="244884" y="1093926"/>
                    <a:pt x="0" y="849042"/>
                    <a:pt x="0" y="546963"/>
                  </a:cubicBezTo>
                  <a:close/>
                </a:path>
              </a:pathLst>
            </a:custGeom>
            <a:solidFill>
              <a:srgbClr val="00426A"/>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75442" tIns="175442" rIns="175442" bIns="175442"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Families</a:t>
              </a:r>
              <a:r>
                <a:rPr lang="en-US" sz="800" b="0" kern="1200" cap="none" spc="0" dirty="0">
                  <a:ln w="0"/>
                  <a:solidFill>
                    <a:schemeClr val="tx1"/>
                  </a:solidFill>
                  <a:effectLst>
                    <a:outerShdw blurRad="38100" dist="19050" dir="2700000" algn="tl" rotWithShape="0">
                      <a:schemeClr val="dk1">
                        <a:alpha val="40000"/>
                      </a:schemeClr>
                    </a:outerShdw>
                  </a:effectLst>
                  <a:latin typeface="Verdana" panose="020B0604030504040204" pitchFamily="34" charset="0"/>
                </a:rPr>
                <a:t> </a:t>
              </a:r>
            </a:p>
          </p:txBody>
        </p:sp>
        <p:sp>
          <p:nvSpPr>
            <p:cNvPr id="13" name="Freeform: Shape 12">
              <a:extLst>
                <a:ext uri="{FF2B5EF4-FFF2-40B4-BE49-F238E27FC236}">
                  <a16:creationId xmlns:a16="http://schemas.microsoft.com/office/drawing/2014/main" id="{530D88E9-9D3B-342F-D8AF-EE4FDDBF04AA}"/>
                </a:ext>
              </a:extLst>
            </p:cNvPr>
            <p:cNvSpPr/>
            <p:nvPr/>
          </p:nvSpPr>
          <p:spPr>
            <a:xfrm>
              <a:off x="8627458" y="823711"/>
              <a:ext cx="765890" cy="765890"/>
            </a:xfrm>
            <a:custGeom>
              <a:avLst/>
              <a:gdLst>
                <a:gd name="connsiteX0" fmla="*/ 0 w 994478"/>
                <a:gd name="connsiteY0" fmla="*/ 497239 h 994478"/>
                <a:gd name="connsiteX1" fmla="*/ 497239 w 994478"/>
                <a:gd name="connsiteY1" fmla="*/ 0 h 994478"/>
                <a:gd name="connsiteX2" fmla="*/ 994478 w 994478"/>
                <a:gd name="connsiteY2" fmla="*/ 497239 h 994478"/>
                <a:gd name="connsiteX3" fmla="*/ 497239 w 994478"/>
                <a:gd name="connsiteY3" fmla="*/ 994478 h 994478"/>
                <a:gd name="connsiteX4" fmla="*/ 0 w 994478"/>
                <a:gd name="connsiteY4" fmla="*/ 497239 h 994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78" h="994478">
                  <a:moveTo>
                    <a:pt x="0" y="497239"/>
                  </a:moveTo>
                  <a:cubicBezTo>
                    <a:pt x="0" y="222621"/>
                    <a:pt x="222621" y="0"/>
                    <a:pt x="497239" y="0"/>
                  </a:cubicBezTo>
                  <a:cubicBezTo>
                    <a:pt x="771857" y="0"/>
                    <a:pt x="994478" y="222621"/>
                    <a:pt x="994478" y="497239"/>
                  </a:cubicBezTo>
                  <a:cubicBezTo>
                    <a:pt x="994478" y="771857"/>
                    <a:pt x="771857" y="994478"/>
                    <a:pt x="497239" y="994478"/>
                  </a:cubicBezTo>
                  <a:cubicBezTo>
                    <a:pt x="222621" y="994478"/>
                    <a:pt x="0" y="771857"/>
                    <a:pt x="0" y="497239"/>
                  </a:cubicBezTo>
                  <a:close/>
                </a:path>
              </a:pathLst>
            </a:custGeom>
            <a:solidFill>
              <a:srgbClr val="F200C4"/>
            </a:solidFill>
            <a:effectLst>
              <a:outerShdw blurRad="50800" dist="38100" dir="5400000" algn="t" rotWithShape="0">
                <a:prstClr val="black">
                  <a:alpha val="40000"/>
                </a:prstClr>
              </a:outerShdw>
            </a:effectLst>
            <a:scene3d>
              <a:camera prst="orthographicFront">
                <a:rot lat="0" lon="0" rev="0"/>
              </a:camera>
              <a:lightRig rig="soft" dir="t"/>
            </a:scene3d>
            <a:sp3d contourW="19050" prstMaterial="metal">
              <a:bevelT w="88900" h="203200"/>
              <a:bevelB w="165100" h="254000"/>
            </a:sp3d>
          </p:spPr>
          <p:style>
            <a:lnRef idx="0">
              <a:schemeClr val="lt1">
                <a:hueOff val="0"/>
                <a:satOff val="0"/>
                <a:lumOff val="0"/>
                <a:alphaOff val="0"/>
              </a:schemeClr>
            </a:lnRef>
            <a:fillRef idx="1">
              <a:scrgbClr r="0" g="0" b="0"/>
            </a:fillRef>
            <a:effectRef idx="2">
              <a:scrgbClr r="0" g="0" b="0"/>
            </a:effectRef>
            <a:fontRef idx="minor">
              <a:schemeClr val="lt1"/>
            </a:fontRef>
          </p:style>
          <p:txBody>
            <a:bodyPr spcFirstLastPara="0" vert="horz" wrap="square" lIns="145638" tIns="160878" rIns="145638" bIns="160878" numCol="1" spcCol="1270" anchor="ctr" anchorCtr="0">
              <a:noAutofit/>
            </a:bodyPr>
            <a:lstStyle/>
            <a:p>
              <a:pPr marL="0" lvl="0" indent="0" algn="ctr" defTabSz="533400">
                <a:lnSpc>
                  <a:spcPct val="90000"/>
                </a:lnSpc>
                <a:spcBef>
                  <a:spcPct val="0"/>
                </a:spcBef>
                <a:spcAft>
                  <a:spcPct val="35000"/>
                </a:spcAft>
                <a:buNone/>
              </a:pPr>
              <a:r>
                <a:rPr lang="en-US" sz="800" b="1" kern="1200" cap="none" spc="0" dirty="0">
                  <a:ln w="0"/>
                  <a:solidFill>
                    <a:schemeClr val="bg1"/>
                  </a:solidFill>
                  <a:effectLst>
                    <a:outerShdw blurRad="38100" dist="19050" dir="2700000" algn="tl" rotWithShape="0">
                      <a:schemeClr val="dk1">
                        <a:alpha val="40000"/>
                      </a:schemeClr>
                    </a:outerShdw>
                  </a:effectLst>
                  <a:latin typeface="Verdana" panose="020B0604030504040204" pitchFamily="34" charset="0"/>
                </a:rPr>
                <a:t>Training</a:t>
              </a:r>
              <a:r>
                <a:rPr lang="en-US" sz="800" kern="1200" dirty="0">
                  <a:solidFill>
                    <a:schemeClr val="bg1"/>
                  </a:solidFill>
                  <a:latin typeface="Verdana" panose="020B0604030504040204" pitchFamily="34" charset="0"/>
                </a:rPr>
                <a:t> </a:t>
              </a:r>
            </a:p>
          </p:txBody>
        </p:sp>
      </p:grpSp>
      <p:sp>
        <p:nvSpPr>
          <p:cNvPr id="21" name="TextBox 20">
            <a:extLst>
              <a:ext uri="{FF2B5EF4-FFF2-40B4-BE49-F238E27FC236}">
                <a16:creationId xmlns:a16="http://schemas.microsoft.com/office/drawing/2014/main" id="{EE470370-6EF1-8EC2-667D-4C92FBFF0898}"/>
              </a:ext>
            </a:extLst>
          </p:cNvPr>
          <p:cNvSpPr txBox="1"/>
          <p:nvPr/>
        </p:nvSpPr>
        <p:spPr>
          <a:xfrm>
            <a:off x="675298" y="3841384"/>
            <a:ext cx="7796650" cy="2214965"/>
          </a:xfrm>
          <a:prstGeom prst="rect">
            <a:avLst/>
          </a:prstGeom>
          <a:noFill/>
        </p:spPr>
        <p:txBody>
          <a:bodyPr wrap="square" rtlCol="0">
            <a:spAutoFit/>
          </a:bodyPr>
          <a:lstStyle/>
          <a:p>
            <a:pPr marL="0" indent="0">
              <a:lnSpc>
                <a:spcPct val="90000"/>
              </a:lnSpc>
              <a:spcBef>
                <a:spcPts val="1000"/>
              </a:spcBef>
              <a:buNone/>
            </a:pPr>
            <a:r>
              <a:rPr lang="en-US" sz="2400" b="1" dirty="0">
                <a:latin typeface="Verdana" panose="020B0604030504040204" pitchFamily="34" charset="0"/>
              </a:rPr>
              <a:t>Providers Role-</a:t>
            </a:r>
            <a:r>
              <a:rPr lang="en-US" sz="2400" b="0" dirty="0">
                <a:latin typeface="Verdana" panose="020B0604030504040204" pitchFamily="34" charset="0"/>
              </a:rPr>
              <a:t>Schedule outdoor time, set up experiences during outdoor play, lead activities, encourage, role-model and supervise</a:t>
            </a:r>
          </a:p>
          <a:p>
            <a:pPr marL="0" indent="0">
              <a:lnSpc>
                <a:spcPct val="90000"/>
              </a:lnSpc>
              <a:spcBef>
                <a:spcPts val="1000"/>
              </a:spcBef>
              <a:buNone/>
            </a:pPr>
            <a:r>
              <a:rPr lang="en-US" sz="2400" b="1" dirty="0">
                <a:latin typeface="Verdana" panose="020B0604030504040204" pitchFamily="34" charset="0"/>
              </a:rPr>
              <a:t>Policies</a:t>
            </a:r>
            <a:r>
              <a:rPr lang="en-US" sz="2400" dirty="0">
                <a:latin typeface="Verdana" panose="020B0604030504040204" pitchFamily="34" charset="0"/>
              </a:rPr>
              <a:t>-</a:t>
            </a:r>
            <a:r>
              <a:rPr lang="en-US" sz="2400" b="0" dirty="0">
                <a:latin typeface="Verdana" panose="020B0604030504040204" pitchFamily="34" charset="0"/>
              </a:rPr>
              <a:t>Policies, family and staff handbooks address outdoor play including clothing, staff roles, and weather considerations. </a:t>
            </a:r>
          </a:p>
        </p:txBody>
      </p:sp>
    </p:spTree>
    <p:extLst>
      <p:ext uri="{BB962C8B-B14F-4D97-AF65-F5344CB8AC3E}">
        <p14:creationId xmlns:p14="http://schemas.microsoft.com/office/powerpoint/2010/main" val="824379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rrow: Pentagon 19">
            <a:extLst>
              <a:ext uri="{FF2B5EF4-FFF2-40B4-BE49-F238E27FC236}">
                <a16:creationId xmlns:a16="http://schemas.microsoft.com/office/drawing/2014/main" id="{044724ED-17BF-49DD-A6EF-65BE7272CA10}"/>
              </a:ext>
            </a:extLst>
          </p:cNvPr>
          <p:cNvSpPr/>
          <p:nvPr/>
        </p:nvSpPr>
        <p:spPr>
          <a:xfrm>
            <a:off x="7743497" y="1370980"/>
            <a:ext cx="4572000" cy="698500"/>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12" name="Arrow: Pentagon 11">
            <a:extLst>
              <a:ext uri="{FF2B5EF4-FFF2-40B4-BE49-F238E27FC236}">
                <a16:creationId xmlns:a16="http://schemas.microsoft.com/office/drawing/2014/main" id="{99C5EE70-B697-426A-B5F6-78CD15C33C96}"/>
              </a:ext>
            </a:extLst>
          </p:cNvPr>
          <p:cNvSpPr/>
          <p:nvPr/>
        </p:nvSpPr>
        <p:spPr>
          <a:xfrm>
            <a:off x="3689131" y="1369356"/>
            <a:ext cx="4572000" cy="698500"/>
          </a:xfrm>
          <a:prstGeom prst="homePlate">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14" name="Arrow: Pentagon 13">
            <a:extLst>
              <a:ext uri="{FF2B5EF4-FFF2-40B4-BE49-F238E27FC236}">
                <a16:creationId xmlns:a16="http://schemas.microsoft.com/office/drawing/2014/main" id="{44AC4B6A-FF94-4BAD-874D-6D72A1A5B3DB}"/>
              </a:ext>
            </a:extLst>
          </p:cNvPr>
          <p:cNvSpPr/>
          <p:nvPr/>
        </p:nvSpPr>
        <p:spPr>
          <a:xfrm>
            <a:off x="1" y="1369356"/>
            <a:ext cx="4572000" cy="698500"/>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2" name="Title 1">
            <a:extLst>
              <a:ext uri="{FF2B5EF4-FFF2-40B4-BE49-F238E27FC236}">
                <a16:creationId xmlns:a16="http://schemas.microsoft.com/office/drawing/2014/main" id="{CA95E0C6-ED4E-4716-9CDD-53BDB846263A}"/>
              </a:ext>
            </a:extLst>
          </p:cNvPr>
          <p:cNvSpPr>
            <a:spLocks noGrp="1"/>
          </p:cNvSpPr>
          <p:nvPr>
            <p:ph type="title"/>
          </p:nvPr>
        </p:nvSpPr>
        <p:spPr/>
        <p:txBody>
          <a:bodyPr>
            <a:noAutofit/>
          </a:bodyPr>
          <a:lstStyle/>
          <a:p>
            <a:r>
              <a:rPr lang="en-US" dirty="0"/>
              <a:t>Outdoor recommended practices-Time</a:t>
            </a:r>
            <a:endParaRPr lang="en-US" dirty="0">
              <a:solidFill>
                <a:srgbClr val="00426A"/>
              </a:solidFill>
            </a:endParaRPr>
          </a:p>
        </p:txBody>
      </p:sp>
      <p:sp>
        <p:nvSpPr>
          <p:cNvPr id="4" name="Content Placeholder 3">
            <a:extLst>
              <a:ext uri="{FF2B5EF4-FFF2-40B4-BE49-F238E27FC236}">
                <a16:creationId xmlns:a16="http://schemas.microsoft.com/office/drawing/2014/main" id="{8005D288-3871-4EA5-B20C-D173E9B1FF41}"/>
              </a:ext>
            </a:extLst>
          </p:cNvPr>
          <p:cNvSpPr>
            <a:spLocks noGrp="1"/>
          </p:cNvSpPr>
          <p:nvPr>
            <p:ph idx="1"/>
          </p:nvPr>
        </p:nvSpPr>
        <p:spPr>
          <a:xfrm>
            <a:off x="899949" y="2124332"/>
            <a:ext cx="10515600" cy="4580392"/>
          </a:xfrm>
        </p:spPr>
        <p:txBody>
          <a:bodyPr>
            <a:normAutofit/>
          </a:bodyPr>
          <a:lstStyle/>
          <a:p>
            <a:pPr marL="0" indent="0">
              <a:buNone/>
            </a:pPr>
            <a:r>
              <a:rPr lang="en-US" sz="2400" dirty="0">
                <a:solidFill>
                  <a:schemeClr val="bg1"/>
                </a:solidFill>
              </a:rPr>
              <a:t>Infants</a:t>
            </a:r>
          </a:p>
        </p:txBody>
      </p:sp>
      <p:sp>
        <p:nvSpPr>
          <p:cNvPr id="5" name="Content Placeholder 4">
            <a:extLst>
              <a:ext uri="{FF2B5EF4-FFF2-40B4-BE49-F238E27FC236}">
                <a16:creationId xmlns:a16="http://schemas.microsoft.com/office/drawing/2014/main" id="{ECC42CAF-AEC0-402B-A1EE-783374FF7844}"/>
              </a:ext>
            </a:extLst>
          </p:cNvPr>
          <p:cNvSpPr>
            <a:spLocks noGrp="1"/>
          </p:cNvSpPr>
          <p:nvPr>
            <p:ph sz="half" idx="4294967295"/>
          </p:nvPr>
        </p:nvSpPr>
        <p:spPr>
          <a:xfrm>
            <a:off x="5103628" y="1512888"/>
            <a:ext cx="1852613" cy="614362"/>
          </a:xfrm>
        </p:spPr>
        <p:txBody>
          <a:bodyPr>
            <a:normAutofit/>
          </a:bodyPr>
          <a:lstStyle/>
          <a:p>
            <a:pPr marL="0" indent="0">
              <a:buNone/>
            </a:pPr>
            <a:r>
              <a:rPr lang="en-US" sz="2400" dirty="0">
                <a:solidFill>
                  <a:schemeClr val="bg1"/>
                </a:solidFill>
              </a:rPr>
              <a:t>Toddlers</a:t>
            </a:r>
          </a:p>
        </p:txBody>
      </p:sp>
      <p:sp>
        <p:nvSpPr>
          <p:cNvPr id="21" name="Content Placeholder 4">
            <a:extLst>
              <a:ext uri="{FF2B5EF4-FFF2-40B4-BE49-F238E27FC236}">
                <a16:creationId xmlns:a16="http://schemas.microsoft.com/office/drawing/2014/main" id="{68E4E173-BD28-45FE-8F05-39DFBF2FE13E}"/>
              </a:ext>
            </a:extLst>
          </p:cNvPr>
          <p:cNvSpPr txBox="1">
            <a:spLocks/>
          </p:cNvSpPr>
          <p:nvPr/>
        </p:nvSpPr>
        <p:spPr>
          <a:xfrm>
            <a:off x="8415462" y="1510243"/>
            <a:ext cx="2194362" cy="614089"/>
          </a:xfrm>
          <a:prstGeom prst="rect">
            <a:avLst/>
          </a:prstGeom>
        </p:spPr>
        <p:txBody>
          <a:bodyPr vert="horz" lIns="91440" tIns="45720" rIns="91440" bIns="45720" rtlCol="0">
            <a:normAutofit fontScale="92500" lnSpcReduction="20000"/>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bg1"/>
                </a:solidFill>
                <a:latin typeface="Verdana" panose="020B0604030504040204" pitchFamily="34" charset="0"/>
              </a:rPr>
              <a:t>Preschoolers</a:t>
            </a:r>
          </a:p>
        </p:txBody>
      </p:sp>
      <p:grpSp>
        <p:nvGrpSpPr>
          <p:cNvPr id="31" name="Group 30">
            <a:extLst>
              <a:ext uri="{FF2B5EF4-FFF2-40B4-BE49-F238E27FC236}">
                <a16:creationId xmlns:a16="http://schemas.microsoft.com/office/drawing/2014/main" id="{57AB3FE1-45ED-4DAC-B327-3C4C247C3DA0}"/>
              </a:ext>
            </a:extLst>
          </p:cNvPr>
          <p:cNvGrpSpPr/>
          <p:nvPr/>
        </p:nvGrpSpPr>
        <p:grpSpPr>
          <a:xfrm>
            <a:off x="4746115" y="2128919"/>
            <a:ext cx="2854099" cy="4530332"/>
            <a:chOff x="3222115" y="2128919"/>
            <a:chExt cx="2854099" cy="4530332"/>
          </a:xfrm>
        </p:grpSpPr>
        <p:sp>
          <p:nvSpPr>
            <p:cNvPr id="23" name="Content Placeholder 3">
              <a:extLst>
                <a:ext uri="{FF2B5EF4-FFF2-40B4-BE49-F238E27FC236}">
                  <a16:creationId xmlns:a16="http://schemas.microsoft.com/office/drawing/2014/main" id="{BD22DB0C-A497-497B-91C6-3CD2EBBAEB41}"/>
                </a:ext>
              </a:extLst>
            </p:cNvPr>
            <p:cNvSpPr txBox="1">
              <a:spLocks/>
            </p:cNvSpPr>
            <p:nvPr/>
          </p:nvSpPr>
          <p:spPr>
            <a:xfrm>
              <a:off x="3222115" y="2128919"/>
              <a:ext cx="2854099" cy="24530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300"/>
                </a:spcBef>
                <a:spcAft>
                  <a:spcPts val="1200"/>
                </a:spcAft>
                <a:buNone/>
              </a:pPr>
              <a:r>
                <a:rPr lang="en-US" sz="2000" b="0" dirty="0">
                  <a:latin typeface="Verdana" panose="020B0604030504040204" pitchFamily="34" charset="0"/>
                </a:rPr>
                <a:t>60-90 minutes of MVPA</a:t>
              </a:r>
            </a:p>
            <a:p>
              <a:pPr marL="0" indent="0">
                <a:lnSpc>
                  <a:spcPts val="1800"/>
                </a:lnSpc>
                <a:spcBef>
                  <a:spcPts val="300"/>
                </a:spcBef>
                <a:spcAft>
                  <a:spcPts val="1200"/>
                </a:spcAft>
                <a:buNone/>
              </a:pPr>
              <a:r>
                <a:rPr lang="en-US" sz="2000" b="0" dirty="0">
                  <a:latin typeface="Verdana" panose="020B0604030504040204" pitchFamily="34" charset="0"/>
                </a:rPr>
                <a:t>60-90 minutes of outdoor play</a:t>
              </a:r>
            </a:p>
            <a:p>
              <a:pPr marL="0" indent="0">
                <a:lnSpc>
                  <a:spcPts val="1800"/>
                </a:lnSpc>
                <a:spcBef>
                  <a:spcPts val="300"/>
                </a:spcBef>
                <a:spcAft>
                  <a:spcPts val="1200"/>
                </a:spcAft>
                <a:buNone/>
              </a:pPr>
              <a:r>
                <a:rPr lang="en-US" sz="2000" b="0" dirty="0">
                  <a:latin typeface="Verdana" panose="020B0604030504040204" pitchFamily="34" charset="0"/>
                </a:rPr>
                <a:t>Outdoors 2-3 times daily</a:t>
              </a:r>
            </a:p>
          </p:txBody>
        </p:sp>
        <p:pic>
          <p:nvPicPr>
            <p:cNvPr id="7" name="Picture 6" descr="A baby in a pink dress&#10;&#10;Description automatically generated with medium confidence">
              <a:extLst>
                <a:ext uri="{FF2B5EF4-FFF2-40B4-BE49-F238E27FC236}">
                  <a16:creationId xmlns:a16="http://schemas.microsoft.com/office/drawing/2014/main" id="{46AC633D-9F5C-4083-BF24-CF2A8A9E739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22116" y="3775069"/>
              <a:ext cx="2699768" cy="2884182"/>
            </a:xfrm>
            <a:prstGeom prst="rect">
              <a:avLst/>
            </a:prstGeom>
            <a:ln>
              <a:noFill/>
            </a:ln>
            <a:effectLst>
              <a:outerShdw blurRad="292100" dist="139700" dir="2700000" algn="tl" rotWithShape="0">
                <a:srgbClr val="333333">
                  <a:alpha val="65000"/>
                </a:srgbClr>
              </a:outerShdw>
            </a:effectLst>
          </p:spPr>
        </p:pic>
      </p:grpSp>
      <p:grpSp>
        <p:nvGrpSpPr>
          <p:cNvPr id="32" name="Group 31">
            <a:extLst>
              <a:ext uri="{FF2B5EF4-FFF2-40B4-BE49-F238E27FC236}">
                <a16:creationId xmlns:a16="http://schemas.microsoft.com/office/drawing/2014/main" id="{637E518A-8353-4607-A08F-89B4AFB20A2B}"/>
              </a:ext>
            </a:extLst>
          </p:cNvPr>
          <p:cNvGrpSpPr/>
          <p:nvPr/>
        </p:nvGrpSpPr>
        <p:grpSpPr>
          <a:xfrm>
            <a:off x="1149691" y="2192804"/>
            <a:ext cx="2407982" cy="4697238"/>
            <a:chOff x="569077" y="2139999"/>
            <a:chExt cx="2407982" cy="4697238"/>
          </a:xfrm>
        </p:grpSpPr>
        <p:sp>
          <p:nvSpPr>
            <p:cNvPr id="16" name="Content Placeholder 3">
              <a:extLst>
                <a:ext uri="{FF2B5EF4-FFF2-40B4-BE49-F238E27FC236}">
                  <a16:creationId xmlns:a16="http://schemas.microsoft.com/office/drawing/2014/main" id="{504830ED-157D-44D9-B2CA-BFBDB2C74279}"/>
                </a:ext>
              </a:extLst>
            </p:cNvPr>
            <p:cNvSpPr txBox="1">
              <a:spLocks/>
            </p:cNvSpPr>
            <p:nvPr/>
          </p:nvSpPr>
          <p:spPr>
            <a:xfrm>
              <a:off x="569077" y="2139999"/>
              <a:ext cx="2407982" cy="24530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300"/>
                </a:spcBef>
                <a:spcAft>
                  <a:spcPts val="1200"/>
                </a:spcAft>
                <a:buNone/>
              </a:pPr>
              <a:r>
                <a:rPr lang="en-US" sz="2000" b="0" dirty="0">
                  <a:latin typeface="Verdana" panose="020B0604030504040204" pitchFamily="34" charset="0"/>
                </a:rPr>
                <a:t>Outdoors 2-3 times daily</a:t>
              </a:r>
            </a:p>
          </p:txBody>
        </p:sp>
        <p:pic>
          <p:nvPicPr>
            <p:cNvPr id="27" name="Picture 26" descr="A picture containing dark&#10;&#10;Description automatically generated">
              <a:extLst>
                <a:ext uri="{FF2B5EF4-FFF2-40B4-BE49-F238E27FC236}">
                  <a16:creationId xmlns:a16="http://schemas.microsoft.com/office/drawing/2014/main" id="{A41D0F81-9527-42EE-9B32-21830A62A40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69077" y="4580102"/>
              <a:ext cx="2099097" cy="2257135"/>
            </a:xfrm>
            <a:prstGeom prst="rect">
              <a:avLst/>
            </a:prstGeom>
            <a:ln>
              <a:noFill/>
            </a:ln>
            <a:effectLst>
              <a:outerShdw blurRad="292100" dist="139700" dir="2700000" algn="tl" rotWithShape="0">
                <a:srgbClr val="333333">
                  <a:alpha val="65000"/>
                </a:srgbClr>
              </a:outerShdw>
            </a:effectLst>
          </p:spPr>
        </p:pic>
      </p:grpSp>
      <p:grpSp>
        <p:nvGrpSpPr>
          <p:cNvPr id="30" name="Group 29">
            <a:extLst>
              <a:ext uri="{FF2B5EF4-FFF2-40B4-BE49-F238E27FC236}">
                <a16:creationId xmlns:a16="http://schemas.microsoft.com/office/drawing/2014/main" id="{B916ACEC-E00E-417B-A7BB-AD4A76E1C3D1}"/>
              </a:ext>
            </a:extLst>
          </p:cNvPr>
          <p:cNvGrpSpPr/>
          <p:nvPr/>
        </p:nvGrpSpPr>
        <p:grpSpPr>
          <a:xfrm>
            <a:off x="8482621" y="2133909"/>
            <a:ext cx="2695740" cy="4390639"/>
            <a:chOff x="6448260" y="2133908"/>
            <a:chExt cx="2695740" cy="4390639"/>
          </a:xfrm>
        </p:grpSpPr>
        <p:sp>
          <p:nvSpPr>
            <p:cNvPr id="25" name="Content Placeholder 3">
              <a:extLst>
                <a:ext uri="{FF2B5EF4-FFF2-40B4-BE49-F238E27FC236}">
                  <a16:creationId xmlns:a16="http://schemas.microsoft.com/office/drawing/2014/main" id="{123D42A0-9A9F-46DB-A52E-0F375668D4AB}"/>
                </a:ext>
              </a:extLst>
            </p:cNvPr>
            <p:cNvSpPr txBox="1">
              <a:spLocks/>
            </p:cNvSpPr>
            <p:nvPr/>
          </p:nvSpPr>
          <p:spPr>
            <a:xfrm>
              <a:off x="6448260" y="2133908"/>
              <a:ext cx="2695739" cy="24530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300"/>
                </a:spcBef>
                <a:spcAft>
                  <a:spcPts val="1200"/>
                </a:spcAft>
                <a:buNone/>
              </a:pPr>
              <a:r>
                <a:rPr lang="en-US" sz="2000" b="0" dirty="0">
                  <a:latin typeface="Verdana" panose="020B0604030504040204" pitchFamily="34" charset="0"/>
                </a:rPr>
                <a:t>90-120 minutes of MVPA</a:t>
              </a:r>
            </a:p>
            <a:p>
              <a:pPr marL="0" indent="0">
                <a:lnSpc>
                  <a:spcPts val="1800"/>
                </a:lnSpc>
                <a:spcBef>
                  <a:spcPts val="300"/>
                </a:spcBef>
                <a:spcAft>
                  <a:spcPts val="1200"/>
                </a:spcAft>
                <a:buNone/>
              </a:pPr>
              <a:r>
                <a:rPr lang="en-US" sz="2000" b="0" dirty="0">
                  <a:latin typeface="Verdana" panose="020B0604030504040204" pitchFamily="34" charset="0"/>
                </a:rPr>
                <a:t>60-90 minutes of outdoor play</a:t>
              </a:r>
            </a:p>
            <a:p>
              <a:pPr marL="0" indent="0">
                <a:lnSpc>
                  <a:spcPts val="1800"/>
                </a:lnSpc>
                <a:spcBef>
                  <a:spcPts val="300"/>
                </a:spcBef>
                <a:spcAft>
                  <a:spcPts val="1200"/>
                </a:spcAft>
                <a:buNone/>
              </a:pPr>
              <a:r>
                <a:rPr lang="en-US" sz="2000" b="0" dirty="0">
                  <a:latin typeface="Verdana" panose="020B0604030504040204" pitchFamily="34" charset="0"/>
                </a:rPr>
                <a:t>Outdoors 2-3 times daily</a:t>
              </a:r>
            </a:p>
          </p:txBody>
        </p:sp>
        <p:pic>
          <p:nvPicPr>
            <p:cNvPr id="29" name="Picture 28" descr="A picture containing person, yellow&#10;&#10;Description automatically generated">
              <a:extLst>
                <a:ext uri="{FF2B5EF4-FFF2-40B4-BE49-F238E27FC236}">
                  <a16:creationId xmlns:a16="http://schemas.microsoft.com/office/drawing/2014/main" id="{59D36A4D-33A7-4E1E-AECA-3A73669C46E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716110" y="3756272"/>
              <a:ext cx="2427890" cy="2768275"/>
            </a:xfrm>
            <a:prstGeom prst="rect">
              <a:avLst/>
            </a:prstGeom>
            <a:ln>
              <a:noFill/>
            </a:ln>
            <a:effectLst>
              <a:outerShdw blurRad="292100" dist="139700" dir="2700000" algn="tl" rotWithShape="0">
                <a:srgbClr val="333333">
                  <a:alpha val="65000"/>
                </a:srgbClr>
              </a:outerShdw>
            </a:effectLst>
          </p:spPr>
        </p:pic>
      </p:grpSp>
      <p:sp>
        <p:nvSpPr>
          <p:cNvPr id="3" name="Content Placeholder 4">
            <a:extLst>
              <a:ext uri="{FF2B5EF4-FFF2-40B4-BE49-F238E27FC236}">
                <a16:creationId xmlns:a16="http://schemas.microsoft.com/office/drawing/2014/main" id="{C8270FA0-0F9C-6733-0855-1A1F03FE458F}"/>
              </a:ext>
            </a:extLst>
          </p:cNvPr>
          <p:cNvSpPr txBox="1">
            <a:spLocks/>
          </p:cNvSpPr>
          <p:nvPr/>
        </p:nvSpPr>
        <p:spPr>
          <a:xfrm>
            <a:off x="879895" y="1473899"/>
            <a:ext cx="1852613" cy="614362"/>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Monotype Sorts" panose="01010601010101010101" pitchFamily="2" charset="2"/>
              <a:buChar char=""/>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Monotype Sorts" panose="01010601010101010101" pitchFamily="2" charset="2"/>
              <a:buNone/>
            </a:pPr>
            <a:r>
              <a:rPr lang="en-US" sz="2400" dirty="0">
                <a:solidFill>
                  <a:schemeClr val="bg1"/>
                </a:solidFill>
                <a:latin typeface="Verdana" panose="020B0604030504040204" pitchFamily="34" charset="0"/>
              </a:rPr>
              <a:t>Infants</a:t>
            </a:r>
          </a:p>
        </p:txBody>
      </p:sp>
    </p:spTree>
    <p:extLst>
      <p:ext uri="{BB962C8B-B14F-4D97-AF65-F5344CB8AC3E}">
        <p14:creationId xmlns:p14="http://schemas.microsoft.com/office/powerpoint/2010/main" val="419172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21"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4EAB-A759-9CC6-7D65-999B08D6D468}"/>
              </a:ext>
            </a:extLst>
          </p:cNvPr>
          <p:cNvSpPr>
            <a:spLocks noGrp="1"/>
          </p:cNvSpPr>
          <p:nvPr>
            <p:ph type="title" idx="4294967295"/>
          </p:nvPr>
        </p:nvSpPr>
        <p:spPr>
          <a:xfrm>
            <a:off x="467360" y="365125"/>
            <a:ext cx="5392738" cy="1325563"/>
          </a:xfrm>
        </p:spPr>
        <p:txBody>
          <a:bodyPr>
            <a:normAutofit/>
          </a:bodyPr>
          <a:lstStyle/>
          <a:p>
            <a:r>
              <a:rPr lang="en-US" dirty="0">
                <a:solidFill>
                  <a:srgbClr val="FFC000"/>
                </a:solidFill>
              </a:rPr>
              <a:t>Objectives</a:t>
            </a:r>
          </a:p>
        </p:txBody>
      </p:sp>
      <p:sp>
        <p:nvSpPr>
          <p:cNvPr id="3" name="Content Placeholder 2">
            <a:extLst>
              <a:ext uri="{FF2B5EF4-FFF2-40B4-BE49-F238E27FC236}">
                <a16:creationId xmlns:a16="http://schemas.microsoft.com/office/drawing/2014/main" id="{286DF7D9-C82E-3A02-C2F8-4E1256C4CCC0}"/>
              </a:ext>
            </a:extLst>
          </p:cNvPr>
          <p:cNvSpPr>
            <a:spLocks noGrp="1"/>
          </p:cNvSpPr>
          <p:nvPr>
            <p:ph idx="4294967295"/>
          </p:nvPr>
        </p:nvSpPr>
        <p:spPr>
          <a:xfrm>
            <a:off x="447040" y="1844675"/>
            <a:ext cx="5392738" cy="4705350"/>
          </a:xfrm>
        </p:spPr>
        <p:txBody>
          <a:bodyPr>
            <a:normAutofit fontScale="92500"/>
          </a:bodyPr>
          <a:lstStyle/>
          <a:p>
            <a:pPr marL="0" indent="0">
              <a:buNone/>
            </a:pPr>
            <a:r>
              <a:rPr lang="en-US" b="1" dirty="0"/>
              <a:t>With this training you will:</a:t>
            </a:r>
          </a:p>
          <a:p>
            <a:pPr>
              <a:buClr>
                <a:schemeClr val="bg2">
                  <a:lumMod val="50000"/>
                </a:schemeClr>
              </a:buClr>
              <a:buFont typeface="Arial" panose="020B0604020202020204" pitchFamily="34" charset="0"/>
              <a:buChar char="•"/>
            </a:pPr>
            <a:r>
              <a:rPr lang="en-US" b="0" dirty="0"/>
              <a:t>Learn about concepts related to outdoor play and learning</a:t>
            </a:r>
          </a:p>
          <a:p>
            <a:pPr>
              <a:buClr>
                <a:schemeClr val="bg2">
                  <a:lumMod val="50000"/>
                </a:schemeClr>
              </a:buClr>
              <a:buFont typeface="Arial" panose="020B0604020202020204" pitchFamily="34" charset="0"/>
              <a:buChar char="•"/>
            </a:pPr>
            <a:r>
              <a:rPr lang="en-US" b="0" dirty="0"/>
              <a:t>Identify activity settings in early care outdoor settings that encourage physical activity</a:t>
            </a:r>
          </a:p>
          <a:p>
            <a:pPr>
              <a:buClr>
                <a:schemeClr val="bg2">
                  <a:lumMod val="50000"/>
                </a:schemeClr>
              </a:buClr>
              <a:buFont typeface="Arial" panose="020B0604020202020204" pitchFamily="34" charset="0"/>
              <a:buChar char="•"/>
            </a:pPr>
            <a:r>
              <a:rPr lang="en-US" b="0" dirty="0"/>
              <a:t>Consider activity settings to incorporate into your existing spaces that support active play</a:t>
            </a:r>
          </a:p>
        </p:txBody>
      </p:sp>
      <p:pic>
        <p:nvPicPr>
          <p:cNvPr id="5" name="Picture 4" descr="Little girls holding books">
            <a:extLst>
              <a:ext uri="{FF2B5EF4-FFF2-40B4-BE49-F238E27FC236}">
                <a16:creationId xmlns:a16="http://schemas.microsoft.com/office/drawing/2014/main" id="{A58364BE-0B6C-D9E1-DE43-7EF759F2510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96000" y="0"/>
            <a:ext cx="6165112" cy="6858000"/>
          </a:xfrm>
          <a:prstGeom prst="rect">
            <a:avLst/>
          </a:prstGeom>
        </p:spPr>
      </p:pic>
    </p:spTree>
    <p:extLst>
      <p:ext uri="{BB962C8B-B14F-4D97-AF65-F5344CB8AC3E}">
        <p14:creationId xmlns:p14="http://schemas.microsoft.com/office/powerpoint/2010/main" val="19739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07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408213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501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pic>
        <p:nvPicPr>
          <p:cNvPr id="3" name="Picture 2" descr="Furniture in green room">
            <a:hlinkClick r:id="rId3"/>
            <a:extLst>
              <a:ext uri="{FF2B5EF4-FFF2-40B4-BE49-F238E27FC236}">
                <a16:creationId xmlns:a16="http://schemas.microsoft.com/office/drawing/2014/main" id="{5B1A01CC-1631-8878-B37C-AD052502ECA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ndParaRPr>
          </a:p>
        </p:txBody>
      </p:sp>
      <p:sp>
        <p:nvSpPr>
          <p:cNvPr id="4" name="Title 3">
            <a:extLst>
              <a:ext uri="{FF2B5EF4-FFF2-40B4-BE49-F238E27FC236}">
                <a16:creationId xmlns:a16="http://schemas.microsoft.com/office/drawing/2014/main" id="{1B2E062F-B7FE-805D-B76C-538796866CE5}"/>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4800" dirty="0">
                <a:solidFill>
                  <a:schemeClr val="accent6"/>
                </a:solidFill>
              </a:rPr>
              <a:t>Video: </a:t>
            </a:r>
            <a:br>
              <a:rPr lang="en-US" sz="4800" dirty="0">
                <a:solidFill>
                  <a:schemeClr val="accent6"/>
                </a:solidFill>
              </a:rPr>
            </a:br>
            <a:r>
              <a:rPr lang="en-US" sz="4800" dirty="0">
                <a:solidFill>
                  <a:schemeClr val="accent6"/>
                </a:solidFill>
              </a:rPr>
              <a:t>Affordance and Behavior Settings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Verdana" panose="020B0604030504040204" pitchFamily="34" charset="0"/>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6801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D74A4-FFD1-B6EF-8849-3C4E8E60EBBF}"/>
              </a:ext>
            </a:extLst>
          </p:cNvPr>
          <p:cNvSpPr>
            <a:spLocks noGrp="1"/>
          </p:cNvSpPr>
          <p:nvPr>
            <p:ph type="title"/>
          </p:nvPr>
        </p:nvSpPr>
        <p:spPr/>
        <p:txBody>
          <a:bodyPr/>
          <a:lstStyle/>
          <a:p>
            <a:r>
              <a:rPr lang="en-US" dirty="0"/>
              <a:t>Knowledge Check </a:t>
            </a:r>
          </a:p>
        </p:txBody>
      </p:sp>
      <p:sp>
        <p:nvSpPr>
          <p:cNvPr id="3" name="Content Placeholder 2">
            <a:extLst>
              <a:ext uri="{FF2B5EF4-FFF2-40B4-BE49-F238E27FC236}">
                <a16:creationId xmlns:a16="http://schemas.microsoft.com/office/drawing/2014/main" id="{FC1936BD-B83C-DC57-7002-56825CF107E4}"/>
              </a:ext>
            </a:extLst>
          </p:cNvPr>
          <p:cNvSpPr>
            <a:spLocks noGrp="1"/>
          </p:cNvSpPr>
          <p:nvPr>
            <p:ph idx="1"/>
          </p:nvPr>
        </p:nvSpPr>
        <p:spPr/>
        <p:txBody>
          <a:bodyPr/>
          <a:lstStyle/>
          <a:p>
            <a:pPr marL="0" indent="0">
              <a:buNone/>
            </a:pPr>
            <a:r>
              <a:rPr lang="en-US" sz="3200" i="0" u="none" strike="noStrike" baseline="0" dirty="0"/>
              <a:t>Fill in the blank:</a:t>
            </a:r>
          </a:p>
          <a:p>
            <a:pPr marL="0" indent="0">
              <a:buNone/>
            </a:pPr>
            <a:r>
              <a:rPr lang="en-US" sz="3200" b="0" i="0" u="none" strike="noStrike" baseline="0" dirty="0"/>
              <a:t>Affordance is the </a:t>
            </a:r>
            <a:r>
              <a:rPr lang="en-US" sz="3200" b="0" i="0" u="heavy" strike="noStrike" dirty="0"/>
              <a:t>                  </a:t>
            </a:r>
            <a:r>
              <a:rPr lang="en-US" sz="3200" b="0" i="0" u="none" strike="noStrike" baseline="0" dirty="0"/>
              <a:t> property of the environment in relation to the skills of the   </a:t>
            </a:r>
            <a:r>
              <a:rPr lang="en-US" sz="3000" b="0" i="0" u="heavy" strike="noStrike" dirty="0"/>
              <a:t>__________  </a:t>
            </a:r>
            <a:r>
              <a:rPr lang="en-US" sz="3000" dirty="0"/>
              <a:t>.</a:t>
            </a:r>
          </a:p>
          <a:p>
            <a:pPr marL="0" indent="0">
              <a:buNone/>
            </a:pPr>
            <a:endParaRPr lang="en-US" sz="3200" i="0" u="none" strike="noStrike" baseline="0" dirty="0"/>
          </a:p>
          <a:p>
            <a:pPr marL="0" indent="0">
              <a:buNone/>
            </a:pPr>
            <a:endParaRPr lang="en-US" sz="3200" i="0" u="none" strike="noStrike" baseline="0" dirty="0"/>
          </a:p>
          <a:p>
            <a:pPr marL="0" indent="0">
              <a:buNone/>
            </a:pPr>
            <a:r>
              <a:rPr lang="en-US" sz="3200" i="0" u="none" strike="noStrike" baseline="0" dirty="0"/>
              <a:t>Choices:</a:t>
            </a:r>
            <a:r>
              <a:rPr lang="en-US" sz="3200" b="0" i="0" u="none" strike="noStrike" baseline="0" dirty="0"/>
              <a:t> </a:t>
            </a:r>
          </a:p>
          <a:p>
            <a:pPr marL="0" indent="0">
              <a:buNone/>
            </a:pPr>
            <a:endParaRPr lang="en-US" sz="3200" b="0" i="0" u="none" strike="noStrike" baseline="0" dirty="0"/>
          </a:p>
        </p:txBody>
      </p:sp>
      <p:graphicFrame>
        <p:nvGraphicFramePr>
          <p:cNvPr id="5" name="Table 5">
            <a:extLst>
              <a:ext uri="{FF2B5EF4-FFF2-40B4-BE49-F238E27FC236}">
                <a16:creationId xmlns:a16="http://schemas.microsoft.com/office/drawing/2014/main" id="{DCCF517E-5553-FAB7-E80D-79AC3295EF02}"/>
              </a:ext>
            </a:extLst>
          </p:cNvPr>
          <p:cNvGraphicFramePr>
            <a:graphicFrameLocks noGrp="1"/>
          </p:cNvGraphicFramePr>
          <p:nvPr>
            <p:extLst>
              <p:ext uri="{D42A27DB-BD31-4B8C-83A1-F6EECF244321}">
                <p14:modId xmlns:p14="http://schemas.microsoft.com/office/powerpoint/2010/main" val="2837914668"/>
              </p:ext>
            </p:extLst>
          </p:nvPr>
        </p:nvGraphicFramePr>
        <p:xfrm>
          <a:off x="3225800" y="4441984"/>
          <a:ext cx="8128000" cy="1645920"/>
        </p:xfrm>
        <a:graphic>
          <a:graphicData uri="http://schemas.openxmlformats.org/drawingml/2006/table">
            <a:tbl>
              <a:tblPr firstRow="1" bandRow="1">
                <a:tableStyleId>{2D5ABB26-0587-4C30-8999-92F81FD0307C}</a:tableStyleId>
              </a:tblPr>
              <a:tblGrid>
                <a:gridCol w="4064000">
                  <a:extLst>
                    <a:ext uri="{9D8B030D-6E8A-4147-A177-3AD203B41FA5}">
                      <a16:colId xmlns:a16="http://schemas.microsoft.com/office/drawing/2014/main" val="4208183725"/>
                    </a:ext>
                  </a:extLst>
                </a:gridCol>
                <a:gridCol w="4064000">
                  <a:extLst>
                    <a:ext uri="{9D8B030D-6E8A-4147-A177-3AD203B41FA5}">
                      <a16:colId xmlns:a16="http://schemas.microsoft.com/office/drawing/2014/main" val="2198465374"/>
                    </a:ext>
                  </a:extLst>
                </a:gridCol>
              </a:tblGrid>
              <a:tr h="370840">
                <a:tc>
                  <a:txBody>
                    <a:bodyPr/>
                    <a:lstStyle/>
                    <a:p>
                      <a:r>
                        <a:rPr lang="en-US" sz="3000" dirty="0">
                          <a:latin typeface="Verdana" panose="020B0604030504040204" pitchFamily="34" charset="0"/>
                        </a:rPr>
                        <a:t>Functional</a:t>
                      </a:r>
                    </a:p>
                  </a:txBody>
                  <a:tcPr/>
                </a:tc>
                <a:tc>
                  <a:txBody>
                    <a:bodyPr/>
                    <a:lstStyle/>
                    <a:p>
                      <a:r>
                        <a:rPr lang="en-US" sz="3000" dirty="0">
                          <a:latin typeface="Verdana" panose="020B0604030504040204" pitchFamily="34" charset="0"/>
                        </a:rPr>
                        <a:t>Individual</a:t>
                      </a:r>
                    </a:p>
                  </a:txBody>
                  <a:tcPr/>
                </a:tc>
                <a:extLst>
                  <a:ext uri="{0D108BD9-81ED-4DB2-BD59-A6C34878D82A}">
                    <a16:rowId xmlns:a16="http://schemas.microsoft.com/office/drawing/2014/main" val="2339771517"/>
                  </a:ext>
                </a:extLst>
              </a:tr>
              <a:tr h="370840">
                <a:tc>
                  <a:txBody>
                    <a:bodyPr/>
                    <a:lstStyle/>
                    <a:p>
                      <a:r>
                        <a:rPr lang="en-US" sz="3000" dirty="0">
                          <a:latin typeface="Verdana" panose="020B0604030504040204" pitchFamily="34" charset="0"/>
                        </a:rPr>
                        <a:t>Structural</a:t>
                      </a:r>
                    </a:p>
                  </a:txBody>
                  <a:tcPr/>
                </a:tc>
                <a:tc>
                  <a:txBody>
                    <a:bodyPr/>
                    <a:lstStyle/>
                    <a:p>
                      <a:r>
                        <a:rPr lang="en-US" sz="3000" dirty="0">
                          <a:latin typeface="Verdana" panose="020B0604030504040204" pitchFamily="34" charset="0"/>
                        </a:rPr>
                        <a:t>Owner</a:t>
                      </a:r>
                    </a:p>
                  </a:txBody>
                  <a:tcPr/>
                </a:tc>
                <a:extLst>
                  <a:ext uri="{0D108BD9-81ED-4DB2-BD59-A6C34878D82A}">
                    <a16:rowId xmlns:a16="http://schemas.microsoft.com/office/drawing/2014/main" val="733477333"/>
                  </a:ext>
                </a:extLst>
              </a:tr>
              <a:tr h="370840">
                <a:tc>
                  <a:txBody>
                    <a:bodyPr/>
                    <a:lstStyle/>
                    <a:p>
                      <a:r>
                        <a:rPr lang="en-US" sz="3000" dirty="0">
                          <a:latin typeface="Verdana" panose="020B0604030504040204" pitchFamily="34" charset="0"/>
                        </a:rPr>
                        <a:t>Physical</a:t>
                      </a:r>
                    </a:p>
                  </a:txBody>
                  <a:tcPr/>
                </a:tc>
                <a:tc>
                  <a:txBody>
                    <a:bodyPr/>
                    <a:lstStyle/>
                    <a:p>
                      <a:r>
                        <a:rPr lang="en-US" sz="3000" dirty="0">
                          <a:latin typeface="Verdana" panose="020B0604030504040204" pitchFamily="34" charset="0"/>
                        </a:rPr>
                        <a:t>Manager</a:t>
                      </a:r>
                    </a:p>
                  </a:txBody>
                  <a:tcPr/>
                </a:tc>
                <a:extLst>
                  <a:ext uri="{0D108BD9-81ED-4DB2-BD59-A6C34878D82A}">
                    <a16:rowId xmlns:a16="http://schemas.microsoft.com/office/drawing/2014/main" val="1455699052"/>
                  </a:ext>
                </a:extLst>
              </a:tr>
            </a:tbl>
          </a:graphicData>
        </a:graphic>
      </p:graphicFrame>
      <p:sp>
        <p:nvSpPr>
          <p:cNvPr id="6" name="TextBox 5">
            <a:extLst>
              <a:ext uri="{FF2B5EF4-FFF2-40B4-BE49-F238E27FC236}">
                <a16:creationId xmlns:a16="http://schemas.microsoft.com/office/drawing/2014/main" id="{D459F4A7-0AEE-4A90-40C3-B18147CEC29B}"/>
              </a:ext>
            </a:extLst>
          </p:cNvPr>
          <p:cNvSpPr txBox="1"/>
          <p:nvPr/>
        </p:nvSpPr>
        <p:spPr>
          <a:xfrm>
            <a:off x="8514080" y="199731"/>
            <a:ext cx="184731" cy="369332"/>
          </a:xfrm>
          <a:prstGeom prst="rect">
            <a:avLst/>
          </a:prstGeom>
          <a:noFill/>
        </p:spPr>
        <p:txBody>
          <a:bodyPr wrap="none" rtlCol="0">
            <a:spAutoFit/>
          </a:bodyPr>
          <a:lstStyle/>
          <a:p>
            <a:endParaRPr lang="en-US" dirty="0">
              <a:latin typeface="Verdana" panose="020B0604030504040204" pitchFamily="34" charset="0"/>
            </a:endParaRPr>
          </a:p>
        </p:txBody>
      </p:sp>
      <p:sp>
        <p:nvSpPr>
          <p:cNvPr id="7" name="TextBox 6">
            <a:extLst>
              <a:ext uri="{FF2B5EF4-FFF2-40B4-BE49-F238E27FC236}">
                <a16:creationId xmlns:a16="http://schemas.microsoft.com/office/drawing/2014/main" id="{1BC182C2-8897-F34C-BC50-2C96904B4FDE}"/>
              </a:ext>
            </a:extLst>
          </p:cNvPr>
          <p:cNvSpPr txBox="1"/>
          <p:nvPr/>
        </p:nvSpPr>
        <p:spPr>
          <a:xfrm>
            <a:off x="4621465" y="2042998"/>
            <a:ext cx="2668335" cy="584775"/>
          </a:xfrm>
          <a:prstGeom prst="rect">
            <a:avLst/>
          </a:prstGeom>
          <a:noFill/>
        </p:spPr>
        <p:txBody>
          <a:bodyPr wrap="square" rtlCol="0">
            <a:spAutoFit/>
          </a:bodyPr>
          <a:lstStyle/>
          <a:p>
            <a:r>
              <a:rPr kumimoji="0" lang="en-US" sz="3200" b="1" i="0" u="none" strike="noStrike" kern="1200" cap="none" spc="0" normalizeH="0" baseline="0" noProof="0" dirty="0">
                <a:ln>
                  <a:noFill/>
                </a:ln>
                <a:solidFill>
                  <a:prstClr val="black"/>
                </a:solidFill>
                <a:effectLst/>
                <a:uLnTx/>
                <a:uFillTx/>
                <a:latin typeface="Verdana" panose="020B0604030504040204" pitchFamily="34" charset="0"/>
              </a:rPr>
              <a:t>functional</a:t>
            </a:r>
            <a:endParaRPr lang="en-US" sz="3200" dirty="0">
              <a:latin typeface="Verdana" panose="020B0604030504040204" pitchFamily="34" charset="0"/>
            </a:endParaRPr>
          </a:p>
        </p:txBody>
      </p:sp>
      <p:sp>
        <p:nvSpPr>
          <p:cNvPr id="8" name="TextBox 7">
            <a:extLst>
              <a:ext uri="{FF2B5EF4-FFF2-40B4-BE49-F238E27FC236}">
                <a16:creationId xmlns:a16="http://schemas.microsoft.com/office/drawing/2014/main" id="{C28B42DC-E403-4B94-E9A7-0E67D2F431A3}"/>
              </a:ext>
            </a:extLst>
          </p:cNvPr>
          <p:cNvSpPr txBox="1"/>
          <p:nvPr/>
        </p:nvSpPr>
        <p:spPr>
          <a:xfrm>
            <a:off x="838200" y="2950103"/>
            <a:ext cx="2668335" cy="584775"/>
          </a:xfrm>
          <a:prstGeom prst="rect">
            <a:avLst/>
          </a:prstGeom>
          <a:noFill/>
        </p:spPr>
        <p:txBody>
          <a:bodyPr wrap="square" rtlCol="0">
            <a:spAutoFit/>
          </a:bodyPr>
          <a:lstStyle/>
          <a:p>
            <a:r>
              <a:rPr lang="en-US" sz="3200" b="1" dirty="0">
                <a:latin typeface="Verdana" panose="020B0604030504040204" pitchFamily="34" charset="0"/>
              </a:rPr>
              <a:t>individual</a:t>
            </a:r>
          </a:p>
        </p:txBody>
      </p:sp>
    </p:spTree>
    <p:extLst>
      <p:ext uri="{BB962C8B-B14F-4D97-AF65-F5344CB8AC3E}">
        <p14:creationId xmlns:p14="http://schemas.microsoft.com/office/powerpoint/2010/main" val="64989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62496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45968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93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468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243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FC001B-B9AC-3CDA-9D78-80EF72BC8A27}"/>
              </a:ext>
            </a:extLst>
          </p:cNvPr>
          <p:cNvSpPr/>
          <p:nvPr/>
        </p:nvSpPr>
        <p:spPr>
          <a:xfrm>
            <a:off x="511444" y="3673098"/>
            <a:ext cx="11344759" cy="72842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CD74A4-FFD1-B6EF-8849-3C4E8E60EBBF}"/>
              </a:ext>
            </a:extLst>
          </p:cNvPr>
          <p:cNvSpPr>
            <a:spLocks noGrp="1"/>
          </p:cNvSpPr>
          <p:nvPr>
            <p:ph type="title"/>
          </p:nvPr>
        </p:nvSpPr>
        <p:spPr/>
        <p:txBody>
          <a:bodyPr/>
          <a:lstStyle/>
          <a:p>
            <a:r>
              <a:rPr lang="en-US" dirty="0"/>
              <a:t>Knowledge Check </a:t>
            </a:r>
          </a:p>
        </p:txBody>
      </p:sp>
      <p:sp>
        <p:nvSpPr>
          <p:cNvPr id="3" name="Content Placeholder 2">
            <a:extLst>
              <a:ext uri="{FF2B5EF4-FFF2-40B4-BE49-F238E27FC236}">
                <a16:creationId xmlns:a16="http://schemas.microsoft.com/office/drawing/2014/main" id="{FC1936BD-B83C-DC57-7002-56825CF107E4}"/>
              </a:ext>
            </a:extLst>
          </p:cNvPr>
          <p:cNvSpPr>
            <a:spLocks noGrp="1"/>
          </p:cNvSpPr>
          <p:nvPr>
            <p:ph idx="1"/>
          </p:nvPr>
        </p:nvSpPr>
        <p:spPr/>
        <p:txBody>
          <a:bodyPr>
            <a:normAutofit fontScale="85000" lnSpcReduction="20000"/>
          </a:bodyPr>
          <a:lstStyle/>
          <a:p>
            <a:pPr marL="0" indent="0">
              <a:buNone/>
            </a:pPr>
            <a:r>
              <a:rPr lang="en-US" sz="3000" b="0" i="0" u="none" strike="noStrike" baseline="0" dirty="0"/>
              <a:t>Spatial </a:t>
            </a:r>
            <a:r>
              <a:rPr lang="en-US" sz="3000" b="1" i="0" u="none" strike="noStrike" baseline="0" dirty="0"/>
              <a:t>range </a:t>
            </a:r>
            <a:r>
              <a:rPr lang="en-US" sz="3000" b="0" i="0" u="none" strike="noStrike" baseline="0" dirty="0"/>
              <a:t>refers to….. 		</a:t>
            </a:r>
          </a:p>
          <a:p>
            <a:pPr marL="0" indent="0">
              <a:buNone/>
            </a:pPr>
            <a:r>
              <a:rPr lang="en-US" sz="3000" b="0" i="0" u="none" strike="noStrike" baseline="0" dirty="0"/>
              <a:t>	Select one:</a:t>
            </a:r>
          </a:p>
          <a:p>
            <a:pPr marL="0" indent="0">
              <a:buNone/>
            </a:pPr>
            <a:endParaRPr lang="en-US" sz="3000" b="0" i="0" u="none" strike="noStrike" baseline="0" dirty="0"/>
          </a:p>
          <a:p>
            <a:pPr marL="514350" indent="-514350">
              <a:buClr>
                <a:schemeClr val="bg2">
                  <a:lumMod val="50000"/>
                </a:schemeClr>
              </a:buClr>
              <a:buFont typeface="+mj-lt"/>
              <a:buAutoNum type="alphaLcParenR"/>
            </a:pPr>
            <a:r>
              <a:rPr lang="en-US" sz="3000" b="0" i="0" u="none" strike="noStrike" baseline="0" dirty="0"/>
              <a:t>An area bounded in space and time supporting predictable patterns of behavior stimulated by identifiable affordances.</a:t>
            </a:r>
          </a:p>
          <a:p>
            <a:pPr marL="514350" indent="-514350" algn="l">
              <a:buClr>
                <a:schemeClr val="bg2">
                  <a:lumMod val="50000"/>
                </a:schemeClr>
              </a:buClr>
              <a:buFont typeface="+mj-lt"/>
              <a:buAutoNum type="alphaLcParenR"/>
            </a:pPr>
            <a:r>
              <a:rPr lang="en-US" sz="3000" b="0" i="0" u="none" strike="noStrike" baseline="0" dirty="0"/>
              <a:t>The distance over which an individual is able to perceive and interact with objects and events in their </a:t>
            </a:r>
            <a:r>
              <a:rPr lang="en-US" sz="3000" b="0" i="0" u="none" strike="noStrike" baseline="0" dirty="0">
                <a:solidFill>
                  <a:srgbClr val="FF0000"/>
                </a:solidFill>
              </a:rPr>
              <a:t>environment</a:t>
            </a:r>
            <a:r>
              <a:rPr lang="en-US" sz="3000" b="0" i="0" u="none" strike="noStrike" baseline="0" dirty="0"/>
              <a:t>.</a:t>
            </a:r>
          </a:p>
          <a:p>
            <a:pPr marL="514350" indent="-514350" algn="l">
              <a:buClr>
                <a:schemeClr val="bg2">
                  <a:lumMod val="50000"/>
                </a:schemeClr>
              </a:buClr>
              <a:buFont typeface="+mj-lt"/>
              <a:buAutoNum type="alphaLcParenR"/>
            </a:pPr>
            <a:r>
              <a:rPr lang="en-US" sz="3000" b="0" i="0" u="none" strike="noStrike" baseline="0" dirty="0"/>
              <a:t>The available objects and components </a:t>
            </a:r>
            <a:r>
              <a:rPr lang="en-US" sz="3000" b="0" dirty="0"/>
              <a:t>in a space </a:t>
            </a:r>
            <a:r>
              <a:rPr lang="en-US" sz="3000" b="0" i="0" u="none" strike="noStrike" baseline="0" dirty="0"/>
              <a:t>enticing physical activity.</a:t>
            </a:r>
          </a:p>
          <a:p>
            <a:pPr marL="514350" indent="-514350" algn="l">
              <a:buClr>
                <a:schemeClr val="bg2">
                  <a:lumMod val="50000"/>
                </a:schemeClr>
              </a:buClr>
              <a:buFont typeface="+mj-lt"/>
              <a:buAutoNum type="alphaLcParenR"/>
            </a:pPr>
            <a:r>
              <a:rPr lang="en-US" sz="3000" b="0" i="0" u="none" strike="noStrike" baseline="0" dirty="0"/>
              <a:t>The functional properties of an object or </a:t>
            </a:r>
            <a:r>
              <a:rPr lang="en-US" sz="3000" b="0" i="0" u="none" strike="noStrike" baseline="0" dirty="0">
                <a:solidFill>
                  <a:srgbClr val="FF0000"/>
                </a:solidFill>
              </a:rPr>
              <a:t>environment</a:t>
            </a:r>
            <a:r>
              <a:rPr lang="en-US" sz="3000" b="0" i="0" u="none" strike="noStrike" baseline="0" dirty="0"/>
              <a:t> perceived and “actualized” to prompt action, repetition, and skill development over time.</a:t>
            </a:r>
            <a:endParaRPr lang="en-US" sz="3000" dirty="0"/>
          </a:p>
        </p:txBody>
      </p:sp>
    </p:spTree>
    <p:extLst>
      <p:ext uri="{BB962C8B-B14F-4D97-AF65-F5344CB8AC3E}">
        <p14:creationId xmlns:p14="http://schemas.microsoft.com/office/powerpoint/2010/main" val="159682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EA59-1541-EFF6-0BD4-021DF561A167}"/>
              </a:ext>
            </a:extLst>
          </p:cNvPr>
          <p:cNvSpPr>
            <a:spLocks noGrp="1"/>
          </p:cNvSpPr>
          <p:nvPr>
            <p:ph type="title"/>
          </p:nvPr>
        </p:nvSpPr>
        <p:spPr>
          <a:xfrm>
            <a:off x="304800" y="2929391"/>
            <a:ext cx="2855259" cy="999217"/>
          </a:xfrm>
        </p:spPr>
        <p:txBody>
          <a:bodyPr/>
          <a:lstStyle/>
          <a:p>
            <a:r>
              <a:rPr lang="en-US" dirty="0"/>
              <a:t>Brain boost</a:t>
            </a:r>
          </a:p>
        </p:txBody>
      </p:sp>
      <p:pic>
        <p:nvPicPr>
          <p:cNvPr id="5" name="Content Placeholder 4" descr="Person in hat and coat watching creek">
            <a:hlinkClick r:id="rId3"/>
            <a:extLst>
              <a:ext uri="{FF2B5EF4-FFF2-40B4-BE49-F238E27FC236}">
                <a16:creationId xmlns:a16="http://schemas.microsoft.com/office/drawing/2014/main" id="{42E78E81-A89B-394E-A489-5DECCA902332}"/>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3455473" y="618424"/>
            <a:ext cx="8431727" cy="5621152"/>
          </a:xfrm>
        </p:spPr>
      </p:pic>
    </p:spTree>
    <p:extLst>
      <p:ext uri="{BB962C8B-B14F-4D97-AF65-F5344CB8AC3E}">
        <p14:creationId xmlns:p14="http://schemas.microsoft.com/office/powerpoint/2010/main" val="365674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F771FC-0572-416A-FF9F-812738052B0D}"/>
              </a:ext>
            </a:extLst>
          </p:cNvPr>
          <p:cNvSpPr>
            <a:spLocks noGrp="1"/>
          </p:cNvSpPr>
          <p:nvPr>
            <p:ph type="title"/>
          </p:nvPr>
        </p:nvSpPr>
        <p:spPr/>
        <p:txBody>
          <a:bodyPr>
            <a:normAutofit fontScale="90000"/>
          </a:bodyPr>
          <a:lstStyle/>
          <a:p>
            <a:br>
              <a:rPr lang="en-US" dirty="0"/>
            </a:br>
            <a:r>
              <a:rPr lang="en-US" dirty="0"/>
              <a:t>Outdoor Activity Settings</a:t>
            </a:r>
          </a:p>
        </p:txBody>
      </p:sp>
      <p:sp>
        <p:nvSpPr>
          <p:cNvPr id="8" name="Content Placeholder 4">
            <a:extLst>
              <a:ext uri="{FF2B5EF4-FFF2-40B4-BE49-F238E27FC236}">
                <a16:creationId xmlns:a16="http://schemas.microsoft.com/office/drawing/2014/main" id="{30BB52B3-0EB0-7808-3B96-E468BD80DE51}"/>
              </a:ext>
            </a:extLst>
          </p:cNvPr>
          <p:cNvSpPr>
            <a:spLocks noGrp="1"/>
          </p:cNvSpPr>
          <p:nvPr>
            <p:ph sz="half" idx="1"/>
          </p:nvPr>
        </p:nvSpPr>
        <p:spPr>
          <a:xfrm>
            <a:off x="822702" y="1490472"/>
            <a:ext cx="3032051" cy="4961785"/>
          </a:xfrm>
        </p:spPr>
        <p:txBody>
          <a:bodyPr>
            <a:normAutofit/>
          </a:bodyPr>
          <a:lstStyle/>
          <a:p>
            <a:pPr>
              <a:buClr>
                <a:schemeClr val="bg2">
                  <a:lumMod val="50000"/>
                </a:schemeClr>
              </a:buClr>
              <a:buFont typeface="Arial" panose="020B0604020202020204" pitchFamily="34" charset="0"/>
              <a:buChar char="•"/>
            </a:pPr>
            <a:r>
              <a:rPr lang="en-US" sz="2000" b="0" i="0" u="none" strike="noStrike" baseline="0" dirty="0"/>
              <a:t>Acoustic/Music Play Setting</a:t>
            </a:r>
          </a:p>
          <a:p>
            <a:pPr>
              <a:buClr>
                <a:schemeClr val="bg2">
                  <a:lumMod val="50000"/>
                </a:schemeClr>
              </a:buClr>
              <a:buFont typeface="Arial" panose="020B0604020202020204" pitchFamily="34" charset="0"/>
              <a:buChar char="•"/>
            </a:pPr>
            <a:r>
              <a:rPr lang="en-US" sz="2000" b="0" i="0" u="none" strike="noStrike" baseline="0" dirty="0"/>
              <a:t>Cut Flower Garden</a:t>
            </a:r>
          </a:p>
          <a:p>
            <a:pPr>
              <a:buClr>
                <a:schemeClr val="bg2">
                  <a:lumMod val="50000"/>
                </a:schemeClr>
              </a:buClr>
              <a:buFont typeface="Arial" panose="020B0604020202020204" pitchFamily="34" charset="0"/>
              <a:buChar char="•"/>
            </a:pPr>
            <a:r>
              <a:rPr lang="en-US" sz="2000" b="0" i="0" u="none" strike="noStrike" baseline="0" dirty="0"/>
              <a:t>Deck</a:t>
            </a:r>
          </a:p>
          <a:p>
            <a:pPr>
              <a:buClr>
                <a:schemeClr val="bg2">
                  <a:lumMod val="50000"/>
                </a:schemeClr>
              </a:buClr>
              <a:buFont typeface="Arial" panose="020B0604020202020204" pitchFamily="34" charset="0"/>
              <a:buChar char="•"/>
            </a:pPr>
            <a:r>
              <a:rPr lang="en-US" sz="2000" b="0" i="0" u="none" strike="noStrike" baseline="0" dirty="0"/>
              <a:t>Dry Stream Bed</a:t>
            </a:r>
          </a:p>
          <a:p>
            <a:pPr>
              <a:buClr>
                <a:schemeClr val="bg2">
                  <a:lumMod val="50000"/>
                </a:schemeClr>
              </a:buClr>
              <a:buFont typeface="Arial" panose="020B0604020202020204" pitchFamily="34" charset="0"/>
              <a:buChar char="•"/>
            </a:pPr>
            <a:r>
              <a:rPr lang="en-US" sz="2000" b="0" i="0" u="none" strike="noStrike" baseline="0" dirty="0"/>
              <a:t>Earth Play Setting</a:t>
            </a:r>
          </a:p>
          <a:p>
            <a:pPr>
              <a:buClr>
                <a:schemeClr val="bg2">
                  <a:lumMod val="50000"/>
                </a:schemeClr>
              </a:buClr>
              <a:buFont typeface="Arial" panose="020B0604020202020204" pitchFamily="34" charset="0"/>
              <a:buChar char="•"/>
            </a:pPr>
            <a:r>
              <a:rPr lang="en-US" sz="2000" b="0" i="0" u="none" strike="noStrike" baseline="0" dirty="0"/>
              <a:t>Fruit and Vegetable Garden</a:t>
            </a:r>
          </a:p>
          <a:p>
            <a:pPr>
              <a:buClr>
                <a:schemeClr val="bg2">
                  <a:lumMod val="50000"/>
                </a:schemeClr>
              </a:buClr>
              <a:buFont typeface="Arial" panose="020B0604020202020204" pitchFamily="34" charset="0"/>
              <a:buChar char="•"/>
            </a:pPr>
            <a:r>
              <a:rPr lang="en-US" sz="2000" b="0" i="0" u="none" strike="noStrike" baseline="0" dirty="0"/>
              <a:t>Gathering Setting</a:t>
            </a:r>
          </a:p>
          <a:p>
            <a:pPr>
              <a:buClr>
                <a:schemeClr val="bg2">
                  <a:lumMod val="50000"/>
                </a:schemeClr>
              </a:buClr>
              <a:buFont typeface="Arial" panose="020B0604020202020204" pitchFamily="34" charset="0"/>
              <a:buChar char="•"/>
            </a:pPr>
            <a:r>
              <a:rPr lang="en-US" sz="2000" b="0" i="0" u="none" strike="noStrike" baseline="0" dirty="0"/>
              <a:t>Grass Maze</a:t>
            </a:r>
          </a:p>
          <a:p>
            <a:pPr>
              <a:buClr>
                <a:schemeClr val="bg2">
                  <a:lumMod val="50000"/>
                </a:schemeClr>
              </a:buClr>
              <a:buFont typeface="Arial" panose="020B0604020202020204" pitchFamily="34" charset="0"/>
              <a:buChar char="•"/>
            </a:pPr>
            <a:r>
              <a:rPr lang="en-US" sz="2000" b="0" i="0" u="none" strike="noStrike" baseline="0" dirty="0"/>
              <a:t>Greenhouse</a:t>
            </a:r>
          </a:p>
          <a:p>
            <a:pPr>
              <a:buClr>
                <a:schemeClr val="bg2">
                  <a:lumMod val="50000"/>
                </a:schemeClr>
              </a:buClr>
              <a:buFont typeface="Arial" panose="020B0604020202020204" pitchFamily="34" charset="0"/>
              <a:buChar char="•"/>
            </a:pPr>
            <a:r>
              <a:rPr lang="en-US" sz="2000" b="0" dirty="0"/>
              <a:t>Gross motor logs</a:t>
            </a:r>
            <a:endParaRPr lang="en-US" sz="2000" b="0" i="0" u="none" strike="noStrike" baseline="0" dirty="0"/>
          </a:p>
        </p:txBody>
      </p:sp>
      <p:sp>
        <p:nvSpPr>
          <p:cNvPr id="9" name="Content Placeholder 4">
            <a:extLst>
              <a:ext uri="{FF2B5EF4-FFF2-40B4-BE49-F238E27FC236}">
                <a16:creationId xmlns:a16="http://schemas.microsoft.com/office/drawing/2014/main" id="{5E8AA0AB-AFC1-7AD7-2F74-EB63DE633710}"/>
              </a:ext>
            </a:extLst>
          </p:cNvPr>
          <p:cNvSpPr txBox="1">
            <a:spLocks/>
          </p:cNvSpPr>
          <p:nvPr/>
        </p:nvSpPr>
        <p:spPr>
          <a:xfrm>
            <a:off x="4301878" y="1490472"/>
            <a:ext cx="3402269" cy="4961785"/>
          </a:xfrm>
          <a:prstGeom prst="rect">
            <a:avLst/>
          </a:prstGeom>
        </p:spPr>
        <p:txBody>
          <a:bodyPr vert="horz" lIns="91440" tIns="45720" rIns="91440" bIns="4572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Grove of Small Trees/Shrubs</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Indoor-Outdoor Transition Setting</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Loose Parts Setting</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Manufactured Play Equipment</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Mound</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Mud Kitchens or Café</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Multipurpose Lawn</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Natural Construction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Orchard</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Outdoor Classroom</a:t>
            </a:r>
          </a:p>
          <a:p>
            <a:pPr>
              <a:buClr>
                <a:schemeClr val="bg2">
                  <a:lumMod val="50000"/>
                </a:schemeClr>
              </a:buClr>
              <a:buFont typeface="Arial" panose="020B0604020202020204" pitchFamily="34" charset="0"/>
              <a:buChar char="•"/>
            </a:pPr>
            <a:endParaRPr lang="en-US" sz="2000" b="0" i="0" u="none" strike="noStrike" baseline="0" dirty="0">
              <a:latin typeface="Verdana" panose="020B0604030504040204" pitchFamily="34" charset="0"/>
            </a:endParaRPr>
          </a:p>
        </p:txBody>
      </p:sp>
      <p:sp>
        <p:nvSpPr>
          <p:cNvPr id="10" name="Content Placeholder 4">
            <a:extLst>
              <a:ext uri="{FF2B5EF4-FFF2-40B4-BE49-F238E27FC236}">
                <a16:creationId xmlns:a16="http://schemas.microsoft.com/office/drawing/2014/main" id="{8A83D596-EEEA-FBE0-7BB2-04252975DDE5}"/>
              </a:ext>
            </a:extLst>
          </p:cNvPr>
          <p:cNvSpPr txBox="1">
            <a:spLocks/>
          </p:cNvSpPr>
          <p:nvPr/>
        </p:nvSpPr>
        <p:spPr>
          <a:xfrm>
            <a:off x="7886265" y="1492790"/>
            <a:ext cx="3452037" cy="4961785"/>
          </a:xfrm>
          <a:prstGeom prst="rect">
            <a:avLst/>
          </a:prstGeom>
        </p:spPr>
        <p:txBody>
          <a:bodyPr vert="horz" lIns="91440" tIns="45720" rIns="91440" bIns="4572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Pathway (primary)</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Pathway (secondary)</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Performance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Playhouse</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Project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Sand Play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STEM or STEAM Center</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Water Play Setting (full-body)</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Water Play Setting (hands-in)</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Wildlife/Pollinator Garden</a:t>
            </a:r>
            <a:endParaRPr lang="en-US" sz="2000" dirty="0">
              <a:latin typeface="Verdana" panose="020B0604030504040204" pitchFamily="34" charset="0"/>
            </a:endParaRPr>
          </a:p>
        </p:txBody>
      </p:sp>
    </p:spTree>
    <p:extLst>
      <p:ext uri="{BB962C8B-B14F-4D97-AF65-F5344CB8AC3E}">
        <p14:creationId xmlns:p14="http://schemas.microsoft.com/office/powerpoint/2010/main" val="3573799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C9225E-D5A8-CEFB-A6BB-0AF6F99C37E9}"/>
              </a:ext>
            </a:extLst>
          </p:cNvPr>
          <p:cNvSpPr>
            <a:spLocks noGrp="1"/>
          </p:cNvSpPr>
          <p:nvPr>
            <p:ph type="title"/>
          </p:nvPr>
        </p:nvSpPr>
        <p:spPr/>
        <p:txBody>
          <a:bodyPr/>
          <a:lstStyle/>
          <a:p>
            <a:r>
              <a:rPr lang="en-US" dirty="0"/>
              <a:t>Reflection Activity</a:t>
            </a:r>
          </a:p>
        </p:txBody>
      </p:sp>
      <p:sp>
        <p:nvSpPr>
          <p:cNvPr id="9" name="Content Placeholder 8">
            <a:extLst>
              <a:ext uri="{FF2B5EF4-FFF2-40B4-BE49-F238E27FC236}">
                <a16:creationId xmlns:a16="http://schemas.microsoft.com/office/drawing/2014/main" id="{7388A8F7-FA6E-7AE9-10A6-44737A287B21}"/>
              </a:ext>
            </a:extLst>
          </p:cNvPr>
          <p:cNvSpPr>
            <a:spLocks noGrp="1"/>
          </p:cNvSpPr>
          <p:nvPr>
            <p:ph idx="1"/>
          </p:nvPr>
        </p:nvSpPr>
        <p:spPr>
          <a:xfrm>
            <a:off x="838200" y="1506935"/>
            <a:ext cx="7554511" cy="999217"/>
          </a:xfrm>
        </p:spPr>
        <p:txBody>
          <a:bodyPr>
            <a:noAutofit/>
          </a:bodyPr>
          <a:lstStyle/>
          <a:p>
            <a:pPr marL="0" indent="0">
              <a:buNone/>
            </a:pPr>
            <a:r>
              <a:rPr lang="en-US" sz="3000" b="0" dirty="0"/>
              <a:t>What type of activities does this activity setting, a fixed play structure, afford?</a:t>
            </a:r>
          </a:p>
          <a:p>
            <a:pPr marL="0" indent="0">
              <a:buNone/>
            </a:pPr>
            <a:endParaRPr lang="en-US" sz="3000" b="0" dirty="0"/>
          </a:p>
          <a:p>
            <a:pPr marL="0" indent="0">
              <a:buNone/>
            </a:pPr>
            <a:endParaRPr lang="en-US" sz="3000" b="0" dirty="0"/>
          </a:p>
        </p:txBody>
      </p:sp>
      <p:pic>
        <p:nvPicPr>
          <p:cNvPr id="12" name="Picture 11" descr="Child playing on playground equipment">
            <a:extLst>
              <a:ext uri="{FF2B5EF4-FFF2-40B4-BE49-F238E27FC236}">
                <a16:creationId xmlns:a16="http://schemas.microsoft.com/office/drawing/2014/main" id="{C1E55ABD-BC70-D8AE-D89C-D0CDAC92AD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92711" y="0"/>
            <a:ext cx="3799289" cy="3717071"/>
          </a:xfrm>
          <a:prstGeom prst="rect">
            <a:avLst/>
          </a:prstGeom>
        </p:spPr>
      </p:pic>
      <p:sp>
        <p:nvSpPr>
          <p:cNvPr id="13" name="TextBox 12">
            <a:extLst>
              <a:ext uri="{FF2B5EF4-FFF2-40B4-BE49-F238E27FC236}">
                <a16:creationId xmlns:a16="http://schemas.microsoft.com/office/drawing/2014/main" id="{E7A611EF-FDDB-0E7A-3197-87B7FBC2AB25}"/>
              </a:ext>
            </a:extLst>
          </p:cNvPr>
          <p:cNvSpPr txBox="1"/>
          <p:nvPr/>
        </p:nvSpPr>
        <p:spPr>
          <a:xfrm>
            <a:off x="1664567" y="2877851"/>
            <a:ext cx="6283569" cy="923330"/>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
                <a:srgbClr val="C4C4C4"/>
              </a:buClr>
              <a:buSzPct val="80000"/>
              <a:buFont typeface="Monotype Sorts" panose="01010601010101010101" pitchFamily="2" charset="2"/>
              <a:buNone/>
              <a:tabLst>
                <a:tab pos="406400" algn="l"/>
              </a:tabLst>
              <a:defRPr/>
            </a:pPr>
            <a:r>
              <a:rPr kumimoji="0" lang="en-US" sz="3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Climbing, Balancing, Hanging</a:t>
            </a:r>
          </a:p>
        </p:txBody>
      </p:sp>
      <p:sp>
        <p:nvSpPr>
          <p:cNvPr id="14" name="TextBox 13">
            <a:extLst>
              <a:ext uri="{FF2B5EF4-FFF2-40B4-BE49-F238E27FC236}">
                <a16:creationId xmlns:a16="http://schemas.microsoft.com/office/drawing/2014/main" id="{8E6BEAE1-1889-8555-350F-6B41F416CAB6}"/>
              </a:ext>
            </a:extLst>
          </p:cNvPr>
          <p:cNvSpPr txBox="1"/>
          <p:nvPr/>
        </p:nvSpPr>
        <p:spPr>
          <a:xfrm>
            <a:off x="906738" y="3885290"/>
            <a:ext cx="10719816" cy="242630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
                <a:srgbClr val="C4C4C4"/>
              </a:buClr>
              <a:buSzPct val="80000"/>
              <a:buFont typeface="Monotype Sorts" panose="01010601010101010101" pitchFamily="2" charset="2"/>
              <a:buNone/>
              <a:tabLst>
                <a:tab pos="406400" algn="l"/>
              </a:tabLst>
              <a:defRPr/>
            </a:pPr>
            <a:r>
              <a:rPr kumimoji="0" lang="en-US" sz="30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List out 1 </a:t>
            </a:r>
            <a:r>
              <a:rPr lang="en-US" sz="3000" dirty="0">
                <a:solidFill>
                  <a:prstClr val="black"/>
                </a:solidFill>
                <a:latin typeface="Verdana" panose="020B0604030504040204" pitchFamily="34" charset="0"/>
              </a:rPr>
              <a:t>to 3 </a:t>
            </a:r>
            <a:r>
              <a:rPr kumimoji="0" lang="en-US" sz="30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different outdoor activity settings children can access at your program.</a:t>
            </a:r>
          </a:p>
          <a:p>
            <a:pPr marL="0" marR="0" lvl="0" indent="0" algn="l" defTabSz="914400" rtl="0" eaLnBrk="1" fontAlgn="auto" latinLnBrk="0" hangingPunct="1">
              <a:lnSpc>
                <a:spcPct val="90000"/>
              </a:lnSpc>
              <a:spcBef>
                <a:spcPts val="1000"/>
              </a:spcBef>
              <a:spcAft>
                <a:spcPts val="0"/>
              </a:spcAft>
              <a:buClr>
                <a:srgbClr val="C4C4C4"/>
              </a:buClr>
              <a:buSzPct val="80000"/>
              <a:buFont typeface="Monotype Sorts" panose="01010601010101010101" pitchFamily="2" charset="2"/>
              <a:buNone/>
              <a:tabLst>
                <a:tab pos="406400" algn="l"/>
              </a:tabLst>
              <a:defRPr/>
            </a:pPr>
            <a:endParaRPr kumimoji="0" lang="en-US" sz="30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
                <a:srgbClr val="C4C4C4"/>
              </a:buClr>
              <a:buSzPct val="80000"/>
              <a:buFont typeface="Monotype Sorts" panose="01010601010101010101" pitchFamily="2" charset="2"/>
              <a:buNone/>
              <a:tabLst>
                <a:tab pos="406400" algn="l"/>
              </a:tabLst>
              <a:defRPr/>
            </a:pPr>
            <a:r>
              <a:rPr kumimoji="0" lang="en-US" sz="30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What type of activities do the outdoor activity settings at your programs afford?		</a:t>
            </a:r>
          </a:p>
        </p:txBody>
      </p:sp>
    </p:spTree>
    <p:extLst>
      <p:ext uri="{BB962C8B-B14F-4D97-AF65-F5344CB8AC3E}">
        <p14:creationId xmlns:p14="http://schemas.microsoft.com/office/powerpoint/2010/main" val="218204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64B32-3AEC-0892-5B89-0351E4980BF6}"/>
              </a:ext>
            </a:extLst>
          </p:cNvPr>
          <p:cNvSpPr>
            <a:spLocks noGrp="1"/>
          </p:cNvSpPr>
          <p:nvPr>
            <p:ph type="title"/>
          </p:nvPr>
        </p:nvSpPr>
        <p:spPr/>
        <p:txBody>
          <a:bodyPr/>
          <a:lstStyle/>
          <a:p>
            <a:r>
              <a:rPr lang="en-US" dirty="0"/>
              <a:t>Three outdoor activity settings	</a:t>
            </a:r>
          </a:p>
        </p:txBody>
      </p:sp>
      <p:sp>
        <p:nvSpPr>
          <p:cNvPr id="3" name="Content Placeholder 2">
            <a:extLst>
              <a:ext uri="{FF2B5EF4-FFF2-40B4-BE49-F238E27FC236}">
                <a16:creationId xmlns:a16="http://schemas.microsoft.com/office/drawing/2014/main" id="{92DA4528-2248-CF10-00E7-C2A45D8D84DA}"/>
              </a:ext>
            </a:extLst>
          </p:cNvPr>
          <p:cNvSpPr>
            <a:spLocks noGrp="1"/>
          </p:cNvSpPr>
          <p:nvPr>
            <p:ph idx="1"/>
          </p:nvPr>
        </p:nvSpPr>
        <p:spPr/>
        <p:txBody>
          <a:bodyPr/>
          <a:lstStyle/>
          <a:p>
            <a:pPr marL="0" indent="0">
              <a:buNone/>
            </a:pPr>
            <a:r>
              <a:rPr lang="en-US" sz="3000" dirty="0"/>
              <a:t>Let’s consider a few activity settings that support moderate to vigorous physical activity (MVPA)</a:t>
            </a:r>
          </a:p>
          <a:p>
            <a:pPr marL="0" indent="0">
              <a:buNone/>
            </a:pPr>
            <a:endParaRPr lang="en-US" sz="3000" dirty="0"/>
          </a:p>
          <a:p>
            <a:pPr lvl="1">
              <a:buClr>
                <a:schemeClr val="bg2">
                  <a:lumMod val="75000"/>
                </a:schemeClr>
              </a:buClr>
              <a:buFont typeface="Wingdings" panose="05000000000000000000" pitchFamily="2" charset="2"/>
              <a:buChar char="§"/>
            </a:pPr>
            <a:r>
              <a:rPr lang="en-US" sz="3000" dirty="0"/>
              <a:t>Pathways</a:t>
            </a:r>
          </a:p>
          <a:p>
            <a:pPr lvl="1">
              <a:buClr>
                <a:schemeClr val="bg2">
                  <a:lumMod val="75000"/>
                </a:schemeClr>
              </a:buClr>
              <a:buFont typeface="Wingdings" panose="05000000000000000000" pitchFamily="2" charset="2"/>
              <a:buChar char="§"/>
            </a:pPr>
            <a:r>
              <a:rPr lang="en-US" sz="3000" dirty="0"/>
              <a:t>Multi-purpose Lawns</a:t>
            </a:r>
          </a:p>
          <a:p>
            <a:pPr lvl="1">
              <a:buClr>
                <a:schemeClr val="bg2">
                  <a:lumMod val="75000"/>
                </a:schemeClr>
              </a:buClr>
              <a:buFont typeface="Wingdings" panose="05000000000000000000" pitchFamily="2" charset="2"/>
              <a:buChar char="§"/>
            </a:pPr>
            <a:r>
              <a:rPr lang="en-US" sz="3000" dirty="0"/>
              <a:t>Gross Motor Logs</a:t>
            </a:r>
          </a:p>
        </p:txBody>
      </p:sp>
      <p:pic>
        <p:nvPicPr>
          <p:cNvPr id="4" name="Content Placeholder 9" descr="Man teaching child to ride a bike">
            <a:extLst>
              <a:ext uri="{FF2B5EF4-FFF2-40B4-BE49-F238E27FC236}">
                <a16:creationId xmlns:a16="http://schemas.microsoft.com/office/drawing/2014/main" id="{99CBC783-E378-68FA-0D23-4A661C84B66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57082" y="2902802"/>
            <a:ext cx="3797398" cy="3717071"/>
          </a:xfrm>
          <a:prstGeom prst="rect">
            <a:avLst/>
          </a:prstGeom>
        </p:spPr>
      </p:pic>
    </p:spTree>
    <p:extLst>
      <p:ext uri="{BB962C8B-B14F-4D97-AF65-F5344CB8AC3E}">
        <p14:creationId xmlns:p14="http://schemas.microsoft.com/office/powerpoint/2010/main" val="333279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61D2F-8354-D264-2CF6-18B4FFDA44E0}"/>
              </a:ext>
            </a:extLst>
          </p:cNvPr>
          <p:cNvSpPr>
            <a:spLocks noGrp="1"/>
          </p:cNvSpPr>
          <p:nvPr>
            <p:ph type="title"/>
          </p:nvPr>
        </p:nvSpPr>
        <p:spPr/>
        <p:txBody>
          <a:bodyPr/>
          <a:lstStyle/>
          <a:p>
            <a:r>
              <a:rPr lang="en-US" dirty="0"/>
              <a:t>Pathways</a:t>
            </a:r>
          </a:p>
        </p:txBody>
      </p:sp>
      <p:sp>
        <p:nvSpPr>
          <p:cNvPr id="7" name="TextBox 6">
            <a:extLst>
              <a:ext uri="{FF2B5EF4-FFF2-40B4-BE49-F238E27FC236}">
                <a16:creationId xmlns:a16="http://schemas.microsoft.com/office/drawing/2014/main" id="{6918F67B-EE89-DD59-33A6-803BD98A8B8B}"/>
              </a:ext>
            </a:extLst>
          </p:cNvPr>
          <p:cNvSpPr txBox="1"/>
          <p:nvPr/>
        </p:nvSpPr>
        <p:spPr>
          <a:xfrm>
            <a:off x="1886957" y="6123541"/>
            <a:ext cx="6096000" cy="369332"/>
          </a:xfrm>
          <a:prstGeom prst="rect">
            <a:avLst/>
          </a:prstGeom>
          <a:noFill/>
        </p:spPr>
        <p:txBody>
          <a:bodyPr wrap="square">
            <a:spAutoFit/>
          </a:bodyPr>
          <a:lstStyle/>
          <a:p>
            <a:r>
              <a:rPr lang="en-US" dirty="0">
                <a:latin typeface="Verdana" panose="020B0604030504040204" pitchFamily="34" charset="0"/>
              </a:rPr>
              <a:t>https://naturalearning.org/vft</a:t>
            </a:r>
          </a:p>
        </p:txBody>
      </p:sp>
      <p:pic>
        <p:nvPicPr>
          <p:cNvPr id="11" name="Content Placeholder 10">
            <a:extLst>
              <a:ext uri="{FF2B5EF4-FFF2-40B4-BE49-F238E27FC236}">
                <a16:creationId xmlns:a16="http://schemas.microsoft.com/office/drawing/2014/main" id="{AEF2EC3F-3FC5-F0AB-B244-40CAAF60E776}"/>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069953" y="1364344"/>
            <a:ext cx="8052093" cy="4579938"/>
          </a:xfrm>
        </p:spPr>
      </p:pic>
    </p:spTree>
    <p:extLst>
      <p:ext uri="{BB962C8B-B14F-4D97-AF65-F5344CB8AC3E}">
        <p14:creationId xmlns:p14="http://schemas.microsoft.com/office/powerpoint/2010/main" val="2503259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5D139-43C6-F5DB-E8A0-E1DFBDDC907D}"/>
              </a:ext>
            </a:extLst>
          </p:cNvPr>
          <p:cNvSpPr>
            <a:spLocks noGrp="1"/>
          </p:cNvSpPr>
          <p:nvPr>
            <p:ph type="title"/>
          </p:nvPr>
        </p:nvSpPr>
        <p:spPr/>
        <p:txBody>
          <a:bodyPr/>
          <a:lstStyle/>
          <a:p>
            <a:r>
              <a:rPr lang="en-US" dirty="0"/>
              <a:t>Multipurpose Lawns</a:t>
            </a:r>
          </a:p>
        </p:txBody>
      </p:sp>
      <p:pic>
        <p:nvPicPr>
          <p:cNvPr id="7" name="Content Placeholder 6" descr="Children wearing capes running to toys">
            <a:extLst>
              <a:ext uri="{FF2B5EF4-FFF2-40B4-BE49-F238E27FC236}">
                <a16:creationId xmlns:a16="http://schemas.microsoft.com/office/drawing/2014/main" id="{84A82665-90DA-1175-8DA4-D8AE61FE857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662955" y="1597025"/>
            <a:ext cx="6866090" cy="4579938"/>
          </a:xfrm>
        </p:spPr>
      </p:pic>
    </p:spTree>
    <p:extLst>
      <p:ext uri="{BB962C8B-B14F-4D97-AF65-F5344CB8AC3E}">
        <p14:creationId xmlns:p14="http://schemas.microsoft.com/office/powerpoint/2010/main" val="2103555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5D139-43C6-F5DB-E8A0-E1DFBDDC907D}"/>
              </a:ext>
            </a:extLst>
          </p:cNvPr>
          <p:cNvSpPr>
            <a:spLocks noGrp="1"/>
          </p:cNvSpPr>
          <p:nvPr>
            <p:ph type="title"/>
          </p:nvPr>
        </p:nvSpPr>
        <p:spPr/>
        <p:txBody>
          <a:bodyPr/>
          <a:lstStyle/>
          <a:p>
            <a:r>
              <a:rPr lang="en-US" dirty="0"/>
              <a:t>Gross Motor Logs</a:t>
            </a:r>
          </a:p>
        </p:txBody>
      </p:sp>
      <p:pic>
        <p:nvPicPr>
          <p:cNvPr id="3" name="Content Placeholder 2" descr="Gross motor logs&#10;Balance &amp; Agility">
            <a:extLst>
              <a:ext uri="{FF2B5EF4-FFF2-40B4-BE49-F238E27FC236}">
                <a16:creationId xmlns:a16="http://schemas.microsoft.com/office/drawing/2014/main" id="{6EF17CCA-DEE7-4731-41AB-7926E7D402D2}"/>
              </a:ext>
            </a:extLst>
          </p:cNvPr>
          <p:cNvPicPr>
            <a:picLocks noGrp="1" noChangeAspect="1" noChangeArrowheads="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1003232" y="1515745"/>
            <a:ext cx="4597170" cy="44805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walking on a log in the woods&#10;&#10;Description automatically generated">
            <a:extLst>
              <a:ext uri="{FF2B5EF4-FFF2-40B4-BE49-F238E27FC236}">
                <a16:creationId xmlns:a16="http://schemas.microsoft.com/office/drawing/2014/main" id="{D8D24633-76D7-1C7C-398B-9CBC4117A59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26634" y="1515743"/>
            <a:ext cx="4933406" cy="4571876"/>
          </a:xfrm>
          <a:prstGeom prst="rect">
            <a:avLst/>
          </a:prstGeom>
        </p:spPr>
      </p:pic>
    </p:spTree>
    <p:extLst>
      <p:ext uri="{BB962C8B-B14F-4D97-AF65-F5344CB8AC3E}">
        <p14:creationId xmlns:p14="http://schemas.microsoft.com/office/powerpoint/2010/main" val="3746754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89D8001-B18A-07B5-D282-988482E68830}"/>
              </a:ext>
            </a:extLst>
          </p:cNvPr>
          <p:cNvSpPr/>
          <p:nvPr/>
        </p:nvSpPr>
        <p:spPr>
          <a:xfrm>
            <a:off x="838200" y="4060556"/>
            <a:ext cx="9034220" cy="66642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CD74A4-FFD1-B6EF-8849-3C4E8E60EBBF}"/>
              </a:ext>
            </a:extLst>
          </p:cNvPr>
          <p:cNvSpPr>
            <a:spLocks noGrp="1"/>
          </p:cNvSpPr>
          <p:nvPr>
            <p:ph type="title"/>
          </p:nvPr>
        </p:nvSpPr>
        <p:spPr/>
        <p:txBody>
          <a:bodyPr/>
          <a:lstStyle/>
          <a:p>
            <a:r>
              <a:rPr lang="en-US" dirty="0"/>
              <a:t>Knowledge Check </a:t>
            </a:r>
          </a:p>
        </p:txBody>
      </p:sp>
      <p:sp>
        <p:nvSpPr>
          <p:cNvPr id="3" name="Content Placeholder 2">
            <a:extLst>
              <a:ext uri="{FF2B5EF4-FFF2-40B4-BE49-F238E27FC236}">
                <a16:creationId xmlns:a16="http://schemas.microsoft.com/office/drawing/2014/main" id="{FC1936BD-B83C-DC57-7002-56825CF107E4}"/>
              </a:ext>
            </a:extLst>
          </p:cNvPr>
          <p:cNvSpPr>
            <a:spLocks noGrp="1"/>
          </p:cNvSpPr>
          <p:nvPr>
            <p:ph idx="1"/>
          </p:nvPr>
        </p:nvSpPr>
        <p:spPr/>
        <p:txBody>
          <a:bodyPr/>
          <a:lstStyle/>
          <a:p>
            <a:pPr marL="0" indent="0">
              <a:buNone/>
            </a:pPr>
            <a:r>
              <a:rPr lang="en-US" sz="3000" b="0" i="0" u="none" strike="noStrike" baseline="0" dirty="0"/>
              <a:t>How many activity settings does a high-quality preschool play and learning area contain?</a:t>
            </a:r>
          </a:p>
          <a:p>
            <a:pPr marL="0" indent="0">
              <a:buNone/>
            </a:pPr>
            <a:endParaRPr lang="en-US" sz="3000" b="0" i="0" u="none" strike="noStrike" baseline="0" dirty="0"/>
          </a:p>
          <a:p>
            <a:pPr marL="514350" indent="-514350">
              <a:buFont typeface="+mj-lt"/>
              <a:buAutoNum type="alphaLcParenR"/>
            </a:pPr>
            <a:r>
              <a:rPr lang="en-US" sz="3000" b="0" dirty="0"/>
              <a:t>Three (3)</a:t>
            </a:r>
          </a:p>
          <a:p>
            <a:pPr marL="514350" indent="-514350">
              <a:buFont typeface="+mj-lt"/>
              <a:buAutoNum type="alphaLcParenR"/>
            </a:pPr>
            <a:r>
              <a:rPr lang="en-US" sz="3000" b="0" dirty="0"/>
              <a:t>Five (5) or more</a:t>
            </a:r>
          </a:p>
          <a:p>
            <a:pPr marL="514350" indent="-514350">
              <a:buFont typeface="+mj-lt"/>
              <a:buAutoNum type="alphaLcParenR"/>
            </a:pPr>
            <a:r>
              <a:rPr lang="en-US" sz="3000" b="0" i="0" u="none" strike="noStrike" baseline="0" dirty="0"/>
              <a:t>At least ten (10) activity settings </a:t>
            </a:r>
          </a:p>
          <a:p>
            <a:pPr marL="0" indent="0">
              <a:buNone/>
            </a:pPr>
            <a:endParaRPr lang="en-US" dirty="0"/>
          </a:p>
        </p:txBody>
      </p:sp>
    </p:spTree>
    <p:extLst>
      <p:ext uri="{BB962C8B-B14F-4D97-AF65-F5344CB8AC3E}">
        <p14:creationId xmlns:p14="http://schemas.microsoft.com/office/powerpoint/2010/main" val="129058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455C4-DF6D-EF55-D52A-FA3CD4F05AA2}"/>
              </a:ext>
            </a:extLst>
          </p:cNvPr>
          <p:cNvSpPr>
            <a:spLocks noGrp="1"/>
          </p:cNvSpPr>
          <p:nvPr>
            <p:ph type="title"/>
          </p:nvPr>
        </p:nvSpPr>
        <p:spPr/>
        <p:txBody>
          <a:bodyPr>
            <a:normAutofit/>
          </a:bodyPr>
          <a:lstStyle/>
          <a:p>
            <a:r>
              <a:rPr lang="en-US" dirty="0"/>
              <a:t>Summary Activity</a:t>
            </a:r>
          </a:p>
        </p:txBody>
      </p:sp>
      <p:sp>
        <p:nvSpPr>
          <p:cNvPr id="3" name="Content Placeholder 4">
            <a:extLst>
              <a:ext uri="{FF2B5EF4-FFF2-40B4-BE49-F238E27FC236}">
                <a16:creationId xmlns:a16="http://schemas.microsoft.com/office/drawing/2014/main" id="{465A1205-32D4-35F3-0AE5-BBD22BCD79A0}"/>
              </a:ext>
            </a:extLst>
          </p:cNvPr>
          <p:cNvSpPr>
            <a:spLocks noGrp="1"/>
          </p:cNvSpPr>
          <p:nvPr>
            <p:ph sz="half" idx="1"/>
          </p:nvPr>
        </p:nvSpPr>
        <p:spPr>
          <a:xfrm>
            <a:off x="838200" y="1490472"/>
            <a:ext cx="3032051" cy="4961785"/>
          </a:xfrm>
        </p:spPr>
        <p:txBody>
          <a:bodyPr>
            <a:normAutofit/>
          </a:bodyPr>
          <a:lstStyle/>
          <a:p>
            <a:pPr>
              <a:buClr>
                <a:schemeClr val="bg2">
                  <a:lumMod val="50000"/>
                </a:schemeClr>
              </a:buClr>
              <a:buFont typeface="Arial" panose="020B0604020202020204" pitchFamily="34" charset="0"/>
              <a:buChar char="•"/>
            </a:pPr>
            <a:r>
              <a:rPr lang="en-US" sz="2000" b="0" i="0" u="none" strike="noStrike" baseline="0" dirty="0"/>
              <a:t>Acoustic/Music Play Setting</a:t>
            </a:r>
          </a:p>
          <a:p>
            <a:pPr>
              <a:buClr>
                <a:schemeClr val="bg2">
                  <a:lumMod val="50000"/>
                </a:schemeClr>
              </a:buClr>
              <a:buFont typeface="Arial" panose="020B0604020202020204" pitchFamily="34" charset="0"/>
              <a:buChar char="•"/>
            </a:pPr>
            <a:r>
              <a:rPr lang="en-US" sz="2000" b="0" i="0" u="none" strike="noStrike" baseline="0" dirty="0"/>
              <a:t>Cut Flower Garden</a:t>
            </a:r>
          </a:p>
          <a:p>
            <a:pPr>
              <a:buClr>
                <a:schemeClr val="bg2">
                  <a:lumMod val="50000"/>
                </a:schemeClr>
              </a:buClr>
              <a:buFont typeface="Arial" panose="020B0604020202020204" pitchFamily="34" charset="0"/>
              <a:buChar char="•"/>
            </a:pPr>
            <a:r>
              <a:rPr lang="en-US" sz="2000" b="0" i="0" u="none" strike="noStrike" baseline="0" dirty="0"/>
              <a:t>Deck</a:t>
            </a:r>
          </a:p>
          <a:p>
            <a:pPr>
              <a:buClr>
                <a:schemeClr val="bg2">
                  <a:lumMod val="50000"/>
                </a:schemeClr>
              </a:buClr>
              <a:buFont typeface="Arial" panose="020B0604020202020204" pitchFamily="34" charset="0"/>
              <a:buChar char="•"/>
            </a:pPr>
            <a:r>
              <a:rPr lang="en-US" sz="2000" b="0" i="0" u="none" strike="noStrike" baseline="0" dirty="0"/>
              <a:t>Dry Stream Bed</a:t>
            </a:r>
          </a:p>
          <a:p>
            <a:pPr>
              <a:buClr>
                <a:schemeClr val="bg2">
                  <a:lumMod val="50000"/>
                </a:schemeClr>
              </a:buClr>
              <a:buFont typeface="Arial" panose="020B0604020202020204" pitchFamily="34" charset="0"/>
              <a:buChar char="•"/>
            </a:pPr>
            <a:r>
              <a:rPr lang="en-US" sz="2000" b="0" i="0" u="none" strike="noStrike" baseline="0" dirty="0"/>
              <a:t>Earth Play Setting</a:t>
            </a:r>
          </a:p>
          <a:p>
            <a:pPr>
              <a:buClr>
                <a:schemeClr val="bg2">
                  <a:lumMod val="50000"/>
                </a:schemeClr>
              </a:buClr>
              <a:buFont typeface="Arial" panose="020B0604020202020204" pitchFamily="34" charset="0"/>
              <a:buChar char="•"/>
            </a:pPr>
            <a:r>
              <a:rPr lang="en-US" sz="2000" b="0" i="0" u="none" strike="noStrike" baseline="0" dirty="0"/>
              <a:t>Fruit and Vegetable Garden</a:t>
            </a:r>
          </a:p>
          <a:p>
            <a:pPr>
              <a:buClr>
                <a:schemeClr val="bg2">
                  <a:lumMod val="50000"/>
                </a:schemeClr>
              </a:buClr>
              <a:buFont typeface="Arial" panose="020B0604020202020204" pitchFamily="34" charset="0"/>
              <a:buChar char="•"/>
            </a:pPr>
            <a:r>
              <a:rPr lang="en-US" sz="2000" b="0" i="0" u="none" strike="noStrike" baseline="0" dirty="0"/>
              <a:t>Gathering Setting</a:t>
            </a:r>
          </a:p>
          <a:p>
            <a:pPr>
              <a:buClr>
                <a:schemeClr val="bg2">
                  <a:lumMod val="50000"/>
                </a:schemeClr>
              </a:buClr>
              <a:buFont typeface="Arial" panose="020B0604020202020204" pitchFamily="34" charset="0"/>
              <a:buChar char="•"/>
            </a:pPr>
            <a:r>
              <a:rPr lang="en-US" sz="2000" b="0" i="0" u="none" strike="noStrike" baseline="0" dirty="0"/>
              <a:t>Grass Maze</a:t>
            </a:r>
          </a:p>
          <a:p>
            <a:pPr>
              <a:buClr>
                <a:schemeClr val="bg2">
                  <a:lumMod val="50000"/>
                </a:schemeClr>
              </a:buClr>
              <a:buFont typeface="Arial" panose="020B0604020202020204" pitchFamily="34" charset="0"/>
              <a:buChar char="•"/>
            </a:pPr>
            <a:r>
              <a:rPr lang="en-US" sz="2000" b="0" i="0" u="none" strike="noStrike" baseline="0" dirty="0"/>
              <a:t>Greenhouse</a:t>
            </a:r>
          </a:p>
          <a:p>
            <a:pPr>
              <a:buClr>
                <a:schemeClr val="bg2">
                  <a:lumMod val="50000"/>
                </a:schemeClr>
              </a:buClr>
              <a:buFont typeface="Arial" panose="020B0604020202020204" pitchFamily="34" charset="0"/>
              <a:buChar char="•"/>
            </a:pPr>
            <a:r>
              <a:rPr lang="en-US" sz="2000" b="0" dirty="0"/>
              <a:t>Gross motor logs</a:t>
            </a:r>
            <a:endParaRPr lang="en-US" sz="2000" b="0" i="0" u="none" strike="noStrike" baseline="0" dirty="0"/>
          </a:p>
        </p:txBody>
      </p:sp>
      <p:sp>
        <p:nvSpPr>
          <p:cNvPr id="4" name="Content Placeholder 4">
            <a:extLst>
              <a:ext uri="{FF2B5EF4-FFF2-40B4-BE49-F238E27FC236}">
                <a16:creationId xmlns:a16="http://schemas.microsoft.com/office/drawing/2014/main" id="{C1AE2333-B42C-5382-B75D-14B29EF85DAF}"/>
              </a:ext>
            </a:extLst>
          </p:cNvPr>
          <p:cNvSpPr txBox="1">
            <a:spLocks/>
          </p:cNvSpPr>
          <p:nvPr/>
        </p:nvSpPr>
        <p:spPr>
          <a:xfrm>
            <a:off x="4301878" y="1490472"/>
            <a:ext cx="3402269" cy="4961785"/>
          </a:xfrm>
          <a:prstGeom prst="rect">
            <a:avLst/>
          </a:prstGeom>
        </p:spPr>
        <p:txBody>
          <a:bodyPr vert="horz" lIns="91440" tIns="45720" rIns="91440" bIns="4572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Grove of Small Trees/Shrubs</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Indoor-Outdoor Transition Setting</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Loose Parts Setting</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Manufactured Play Equipment</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Mound</a:t>
            </a:r>
          </a:p>
          <a:p>
            <a:pPr>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Mud Kitchens or Café</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Multipurpose Lawn</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Natural Construction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Orchard</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Outdoor Classroom</a:t>
            </a:r>
          </a:p>
          <a:p>
            <a:pPr>
              <a:buClr>
                <a:schemeClr val="bg2">
                  <a:lumMod val="50000"/>
                </a:schemeClr>
              </a:buClr>
              <a:buFont typeface="Arial" panose="020B0604020202020204" pitchFamily="34" charset="0"/>
              <a:buChar char="•"/>
            </a:pPr>
            <a:endParaRPr lang="en-US" sz="2000" b="0" i="0" u="none" strike="noStrike" baseline="0" dirty="0">
              <a:latin typeface="Verdana" panose="020B0604030504040204" pitchFamily="34" charset="0"/>
            </a:endParaRPr>
          </a:p>
        </p:txBody>
      </p:sp>
      <p:sp>
        <p:nvSpPr>
          <p:cNvPr id="6" name="Content Placeholder 4">
            <a:extLst>
              <a:ext uri="{FF2B5EF4-FFF2-40B4-BE49-F238E27FC236}">
                <a16:creationId xmlns:a16="http://schemas.microsoft.com/office/drawing/2014/main" id="{F3F44806-1FB2-8FC7-3246-D140141AFF40}"/>
              </a:ext>
            </a:extLst>
          </p:cNvPr>
          <p:cNvSpPr txBox="1">
            <a:spLocks/>
          </p:cNvSpPr>
          <p:nvPr/>
        </p:nvSpPr>
        <p:spPr>
          <a:xfrm>
            <a:off x="7901763" y="1492790"/>
            <a:ext cx="3452037" cy="4961785"/>
          </a:xfrm>
          <a:prstGeom prst="rect">
            <a:avLst/>
          </a:prstGeom>
        </p:spPr>
        <p:txBody>
          <a:bodyPr vert="horz" lIns="91440" tIns="45720" rIns="91440" bIns="4572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Pathway (primary)</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Pathway (secondary)</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Performance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Playhouse</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Project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Sand Play Setting</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STEM or STEAM Center</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Water Play Setting (full-body)</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Water Play Setting (hands-in)</a:t>
            </a:r>
          </a:p>
          <a:p>
            <a:pPr algn="l">
              <a:buClr>
                <a:schemeClr val="bg2">
                  <a:lumMod val="50000"/>
                </a:schemeClr>
              </a:buClr>
              <a:buFont typeface="Arial" panose="020B0604020202020204" pitchFamily="34" charset="0"/>
              <a:buChar char="•"/>
            </a:pPr>
            <a:r>
              <a:rPr lang="en-US" sz="2000" b="0" i="0" u="none" strike="noStrike" baseline="0" dirty="0">
                <a:latin typeface="Verdana" panose="020B0604030504040204" pitchFamily="34" charset="0"/>
              </a:rPr>
              <a:t>Wildlife/Pollinator Garden</a:t>
            </a:r>
            <a:endParaRPr lang="en-US" sz="2000" dirty="0">
              <a:latin typeface="Verdana" panose="020B0604030504040204" pitchFamily="34" charset="0"/>
            </a:endParaRPr>
          </a:p>
        </p:txBody>
      </p:sp>
    </p:spTree>
    <p:extLst>
      <p:ext uri="{BB962C8B-B14F-4D97-AF65-F5344CB8AC3E}">
        <p14:creationId xmlns:p14="http://schemas.microsoft.com/office/powerpoint/2010/main" val="3873911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14E37-7871-87E9-8BDF-28B8173CEE08}"/>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D3F09C7D-538A-F105-33A9-6F69BD2A7C70}"/>
              </a:ext>
            </a:extLst>
          </p:cNvPr>
          <p:cNvSpPr>
            <a:spLocks noGrp="1"/>
          </p:cNvSpPr>
          <p:nvPr>
            <p:ph idx="1"/>
          </p:nvPr>
        </p:nvSpPr>
        <p:spPr/>
        <p:txBody>
          <a:bodyPr>
            <a:normAutofit lnSpcReduction="10000"/>
          </a:bodyPr>
          <a:lstStyle/>
          <a:p>
            <a:pPr marL="514350" indent="-514350">
              <a:buFont typeface="+mj-lt"/>
              <a:buAutoNum type="arabicPeriod"/>
            </a:pPr>
            <a:r>
              <a:rPr lang="en-US" b="0" dirty="0"/>
              <a:t>Affordance is the functional properties of the environment in relation to the skills of the individual.</a:t>
            </a:r>
          </a:p>
          <a:p>
            <a:pPr marL="514350" indent="-514350">
              <a:buFont typeface="+mj-lt"/>
              <a:buAutoNum type="arabicPeriod"/>
            </a:pPr>
            <a:r>
              <a:rPr lang="en-US" b="0" dirty="0"/>
              <a:t>Spatial range refers to the distance over which an individual is able to perceive and interact with objects and events in their </a:t>
            </a:r>
            <a:r>
              <a:rPr lang="en-US" b="0" dirty="0">
                <a:solidFill>
                  <a:srgbClr val="FF0000"/>
                </a:solidFill>
              </a:rPr>
              <a:t>environments</a:t>
            </a:r>
            <a:r>
              <a:rPr lang="en-US" b="0" dirty="0"/>
              <a:t>.</a:t>
            </a:r>
          </a:p>
          <a:p>
            <a:pPr marL="514350" indent="-514350">
              <a:buFont typeface="+mj-lt"/>
              <a:buAutoNum type="arabicPeriod"/>
            </a:pPr>
            <a:r>
              <a:rPr lang="en-US" sz="2800" b="0" i="0" u="none" strike="noStrike" baseline="0" dirty="0"/>
              <a:t>Outdoor play and learning activity settings are physically-bounded spaces with predictable patterns of activity. A high-quality preschool play and learning area contains at least ten activity settings </a:t>
            </a:r>
          </a:p>
          <a:p>
            <a:pPr marL="514350" indent="-514350">
              <a:buFont typeface="+mj-lt"/>
              <a:buAutoNum type="arabicPeriod"/>
            </a:pPr>
            <a:r>
              <a:rPr lang="en-US" b="0" dirty="0"/>
              <a:t>High quality outdoor spaces take time to build and grow. Start with adding one setting and see where it takes you.</a:t>
            </a:r>
            <a:endParaRPr lang="en-US" dirty="0"/>
          </a:p>
          <a:p>
            <a:endParaRPr lang="en-US" dirty="0"/>
          </a:p>
        </p:txBody>
      </p:sp>
      <p:pic>
        <p:nvPicPr>
          <p:cNvPr id="6" name="Graphic 5" descr="Key with solid fill">
            <a:extLst>
              <a:ext uri="{FF2B5EF4-FFF2-40B4-BE49-F238E27FC236}">
                <a16:creationId xmlns:a16="http://schemas.microsoft.com/office/drawing/2014/main" id="{0BD43B93-3C34-A631-711C-72BDF13D19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66200" y="316411"/>
            <a:ext cx="1280160" cy="1280160"/>
          </a:xfrm>
          <a:prstGeom prst="rect">
            <a:avLst/>
          </a:prstGeom>
        </p:spPr>
      </p:pic>
    </p:spTree>
    <p:extLst>
      <p:ext uri="{BB962C8B-B14F-4D97-AF65-F5344CB8AC3E}">
        <p14:creationId xmlns:p14="http://schemas.microsoft.com/office/powerpoint/2010/main" val="1271925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4B41-7DE0-A654-A617-D6080E0869D5}"/>
              </a:ext>
            </a:extLst>
          </p:cNvPr>
          <p:cNvSpPr>
            <a:spLocks noGrp="1"/>
          </p:cNvSpPr>
          <p:nvPr>
            <p:ph type="title"/>
          </p:nvPr>
        </p:nvSpPr>
        <p:spPr/>
        <p:txBody>
          <a:bodyPr>
            <a:normAutofit fontScale="90000"/>
          </a:bodyPr>
          <a:lstStyle/>
          <a:p>
            <a:r>
              <a:rPr lang="en-US" dirty="0"/>
              <a:t>For more information on Outdoor Play &amp; Learning</a:t>
            </a:r>
          </a:p>
        </p:txBody>
      </p:sp>
      <p:pic>
        <p:nvPicPr>
          <p:cNvPr id="5" name="Content Placeholder 4" descr="A screenshot of a website&#10;&#10;Description automatically generated">
            <a:extLst>
              <a:ext uri="{FF2B5EF4-FFF2-40B4-BE49-F238E27FC236}">
                <a16:creationId xmlns:a16="http://schemas.microsoft.com/office/drawing/2014/main" id="{D56DCF85-0505-9BAA-C1C1-A563C2775DAC}"/>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213787" y="1289339"/>
            <a:ext cx="7764426" cy="4579938"/>
          </a:xfrm>
        </p:spPr>
      </p:pic>
      <p:sp>
        <p:nvSpPr>
          <p:cNvPr id="7" name="TextBox 6">
            <a:extLst>
              <a:ext uri="{FF2B5EF4-FFF2-40B4-BE49-F238E27FC236}">
                <a16:creationId xmlns:a16="http://schemas.microsoft.com/office/drawing/2014/main" id="{83EAADB5-CB8E-7635-BD5B-3DE769211258}"/>
              </a:ext>
            </a:extLst>
          </p:cNvPr>
          <p:cNvSpPr txBox="1"/>
          <p:nvPr/>
        </p:nvSpPr>
        <p:spPr>
          <a:xfrm>
            <a:off x="1280833" y="5986175"/>
            <a:ext cx="9630335" cy="584775"/>
          </a:xfrm>
          <a:prstGeom prst="rect">
            <a:avLst/>
          </a:prstGeom>
          <a:noFill/>
        </p:spPr>
        <p:txBody>
          <a:bodyPr wrap="square">
            <a:spAutoFit/>
          </a:bodyPr>
          <a:lstStyle/>
          <a:p>
            <a:r>
              <a:rPr lang="en-US" sz="3200" dirty="0">
                <a:latin typeface="Verdana" panose="020B0604030504040204" pitchFamily="34" charset="0"/>
                <a:ea typeface="Verdana" panose="020B0604030504040204" pitchFamily="34" charset="0"/>
              </a:rPr>
              <a:t>https://naturalearning.org/infosheetsleaflets/</a:t>
            </a:r>
          </a:p>
        </p:txBody>
      </p:sp>
    </p:spTree>
    <p:extLst>
      <p:ext uri="{BB962C8B-B14F-4D97-AF65-F5344CB8AC3E}">
        <p14:creationId xmlns:p14="http://schemas.microsoft.com/office/powerpoint/2010/main" val="298667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686BE-07CF-4EA3-87A6-F074A89ADC63}"/>
              </a:ext>
            </a:extLst>
          </p:cNvPr>
          <p:cNvSpPr>
            <a:spLocks noGrp="1"/>
          </p:cNvSpPr>
          <p:nvPr>
            <p:ph type="title"/>
          </p:nvPr>
        </p:nvSpPr>
        <p:spPr>
          <a:xfrm>
            <a:off x="2101231" y="2374596"/>
            <a:ext cx="3153103" cy="926645"/>
          </a:xfrm>
        </p:spPr>
        <p:txBody>
          <a:bodyPr>
            <a:normAutofit/>
          </a:bodyPr>
          <a:lstStyle/>
          <a:p>
            <a:r>
              <a:rPr lang="en-US" dirty="0">
                <a:solidFill>
                  <a:srgbClr val="00426A"/>
                </a:solidFill>
              </a:rPr>
              <a:t>Questions?</a:t>
            </a:r>
          </a:p>
        </p:txBody>
      </p:sp>
      <p:pic>
        <p:nvPicPr>
          <p:cNvPr id="5" name="Picture 4" descr="Question mark on green pastel background">
            <a:extLst>
              <a:ext uri="{FF2B5EF4-FFF2-40B4-BE49-F238E27FC236}">
                <a16:creationId xmlns:a16="http://schemas.microsoft.com/office/drawing/2014/main" id="{8A2504E9-481E-44D4-989A-72F8FBC32798}"/>
              </a:ext>
            </a:extLst>
          </p:cNvPr>
          <p:cNvPicPr>
            <a:picLocks/>
          </p:cNvPicPr>
          <p:nvPr/>
        </p:nvPicPr>
        <p:blipFill rotWithShape="1">
          <a:blip r:embed="rId3" cstate="email">
            <a:duotone>
              <a:prstClr val="black"/>
              <a:srgbClr val="309C8A">
                <a:tint val="45000"/>
                <a:satMod val="400000"/>
              </a:srgbClr>
            </a:duotone>
            <a:extLst>
              <a:ext uri="{28A0092B-C50C-407E-A947-70E740481C1C}">
                <a14:useLocalDpi xmlns:a14="http://schemas.microsoft.com/office/drawing/2010/main"/>
              </a:ext>
            </a:extLst>
          </a:blip>
          <a:srcRect/>
          <a:stretch/>
        </p:blipFill>
        <p:spPr>
          <a:xfrm>
            <a:off x="7693152" y="0"/>
            <a:ext cx="4498848" cy="66329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0968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5B85F-8C1B-43EA-864E-D784F9AB7450}"/>
              </a:ext>
            </a:extLst>
          </p:cNvPr>
          <p:cNvSpPr>
            <a:spLocks noGrp="1"/>
          </p:cNvSpPr>
          <p:nvPr>
            <p:ph type="title"/>
          </p:nvPr>
        </p:nvSpPr>
        <p:spPr>
          <a:xfrm>
            <a:off x="809252" y="224050"/>
            <a:ext cx="5634078" cy="2974037"/>
          </a:xfrm>
        </p:spPr>
        <p:txBody>
          <a:bodyPr>
            <a:normAutofit/>
          </a:bodyPr>
          <a:lstStyle/>
          <a:p>
            <a:r>
              <a:rPr lang="en-US" sz="2400" dirty="0"/>
              <a:t>Thanks for participating in Increasing Outdoor Active Play: </a:t>
            </a:r>
            <a:br>
              <a:rPr lang="en-US" sz="2400" dirty="0"/>
            </a:br>
            <a:r>
              <a:rPr lang="en-US" sz="2400" dirty="0"/>
              <a:t>Activity Settings in Child Care</a:t>
            </a:r>
            <a:br>
              <a:rPr lang="en-US" sz="2400" b="1" dirty="0"/>
            </a:br>
            <a:endParaRPr lang="en-US" sz="2400" dirty="0"/>
          </a:p>
        </p:txBody>
      </p:sp>
      <p:pic>
        <p:nvPicPr>
          <p:cNvPr id="5" name="Content Placeholder 3" descr="PALS logo&#10;&#10;">
            <a:extLst>
              <a:ext uri="{FF2B5EF4-FFF2-40B4-BE49-F238E27FC236}">
                <a16:creationId xmlns:a16="http://schemas.microsoft.com/office/drawing/2014/main" id="{99F15B37-C410-4BE6-B084-8039C2B04A2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058353" y="3851300"/>
            <a:ext cx="2437448" cy="1272043"/>
          </a:xfrm>
          <a:prstGeom prst="rect">
            <a:avLst/>
          </a:prstGeom>
        </p:spPr>
      </p:pic>
      <p:pic>
        <p:nvPicPr>
          <p:cNvPr id="9" name="Picture 8" descr="A picture containing person, ground, wooden, outdoor&#10;&#10;Description automatically generated">
            <a:extLst>
              <a:ext uri="{FF2B5EF4-FFF2-40B4-BE49-F238E27FC236}">
                <a16:creationId xmlns:a16="http://schemas.microsoft.com/office/drawing/2014/main" id="{2829974A-99C1-49D7-8D2A-02F5AB1EF5E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696200" y="0"/>
            <a:ext cx="4495800" cy="6633947"/>
          </a:xfrm>
          <a:prstGeom prst="rect">
            <a:avLst/>
          </a:prstGeom>
        </p:spPr>
      </p:pic>
    </p:spTree>
    <p:extLst>
      <p:ext uri="{BB962C8B-B14F-4D97-AF65-F5344CB8AC3E}">
        <p14:creationId xmlns:p14="http://schemas.microsoft.com/office/powerpoint/2010/main" val="4274728626"/>
      </p:ext>
    </p:extLst>
  </p:cSld>
  <p:clrMapOvr>
    <a:masterClrMapping/>
  </p:clrMapOvr>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44546A"/>
      </a:dk2>
      <a:lt2>
        <a:srgbClr val="E7E6E6"/>
      </a:lt2>
      <a:accent1>
        <a:srgbClr val="309C8A"/>
      </a:accent1>
      <a:accent2>
        <a:srgbClr val="00426A"/>
      </a:accent2>
      <a:accent3>
        <a:srgbClr val="6660A6"/>
      </a:accent3>
      <a:accent4>
        <a:srgbClr val="F05A66"/>
      </a:accent4>
      <a:accent5>
        <a:srgbClr val="00AC56"/>
      </a:accent5>
      <a:accent6>
        <a:srgbClr val="FAAD14"/>
      </a:accent6>
      <a:hlink>
        <a:srgbClr val="FEF3E0"/>
      </a:hlink>
      <a:folHlink>
        <a:srgbClr val="954F72"/>
      </a:folHlink>
    </a:clrScheme>
    <a:fontScheme name="gotham">
      <a:majorFont>
        <a:latin typeface="Gotham Black"/>
        <a:ea typeface=""/>
        <a:cs typeface=""/>
      </a:majorFont>
      <a:minorFont>
        <a:latin typeface="Gotha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Date_x002f_Time xmlns="128e445f-53bd-4d7c-94e9-7ccc49acf3c2" xsi:nil="true"/>
    <TaxCatchAll xmlns="60dfdbe2-22b5-4261-a021-0a589e027dce"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CEB2B8-D327-4505-A270-2F261DA06F70}">
  <ds:schemaRefs>
    <ds:schemaRef ds:uri="http://schemas.microsoft.com/office/infopath/2007/PartnerControls"/>
    <ds:schemaRef ds:uri="http://purl.org/dc/dcmitype/"/>
    <ds:schemaRef ds:uri="60dfdbe2-22b5-4261-a021-0a589e027dce"/>
    <ds:schemaRef ds:uri="http://purl.org/dc/terms/"/>
    <ds:schemaRef ds:uri="http://www.w3.org/XML/1998/namespace"/>
    <ds:schemaRef ds:uri="http://purl.org/dc/elements/1.1/"/>
    <ds:schemaRef ds:uri="http://schemas.microsoft.com/sharepoint/v3"/>
    <ds:schemaRef ds:uri="http://schemas.microsoft.com/office/2006/documentManagement/types"/>
    <ds:schemaRef ds:uri="http://schemas.openxmlformats.org/package/2006/metadata/core-properties"/>
    <ds:schemaRef ds:uri="128e445f-53bd-4d7c-94e9-7ccc49acf3c2"/>
    <ds:schemaRef ds:uri="http://schemas.microsoft.com/office/2006/metadata/properties"/>
  </ds:schemaRefs>
</ds:datastoreItem>
</file>

<file path=customXml/itemProps2.xml><?xml version="1.0" encoding="utf-8"?>
<ds:datastoreItem xmlns:ds="http://schemas.openxmlformats.org/officeDocument/2006/customXml" ds:itemID="{6A3B41D0-00D0-497F-8625-DFD0EE911088}">
  <ds:schemaRefs>
    <ds:schemaRef ds:uri="http://schemas.microsoft.com/sharepoint/v3/contenttype/forms"/>
  </ds:schemaRefs>
</ds:datastoreItem>
</file>

<file path=customXml/itemProps3.xml><?xml version="1.0" encoding="utf-8"?>
<ds:datastoreItem xmlns:ds="http://schemas.openxmlformats.org/officeDocument/2006/customXml" ds:itemID="{795E0E56-7590-4FFC-886B-3F19FBC2D0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8e445f-53bd-4d7c-94e9-7ccc49acf3c2"/>
    <ds:schemaRef ds:uri="60dfdbe2-22b5-4261-a021-0a589e027d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9445</TotalTime>
  <Words>5503</Words>
  <Application>Microsoft Office PowerPoint</Application>
  <PresentationFormat>Widescreen</PresentationFormat>
  <Paragraphs>473</Paragraphs>
  <Slides>33</Slides>
  <Notes>33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33</vt:i4>
      </vt:variant>
    </vt:vector>
  </HeadingPairs>
  <TitlesOfParts>
    <vt:vector size="43" baseType="lpstr">
      <vt:lpstr>ＭＳ Ｐゴシック</vt:lpstr>
      <vt:lpstr>Arial</vt:lpstr>
      <vt:lpstr>Calibri</vt:lpstr>
      <vt:lpstr>Monotype Sorts</vt:lpstr>
      <vt:lpstr>Symbol</vt:lpstr>
      <vt:lpstr>Times New Roman</vt:lpstr>
      <vt:lpstr>Verdana</vt:lpstr>
      <vt:lpstr>Wingdings</vt:lpstr>
      <vt:lpstr>1_Office Theme</vt:lpstr>
      <vt:lpstr>Office Theme</vt:lpstr>
      <vt:lpstr>Increasing Active Play at Child Care:  Outdoor Activity Settings</vt:lpstr>
      <vt:lpstr>Disclaimer</vt:lpstr>
      <vt:lpstr>We especially thank:</vt:lpstr>
      <vt:lpstr>Opening Activity  What do you remember about the outdoor spaces you played in as a child?   How did you play in these spaces?</vt:lpstr>
      <vt:lpstr>Review of PALS content</vt:lpstr>
      <vt:lpstr>Outdoor recommended practices-Time</vt:lpstr>
      <vt:lpstr>Objectives</vt:lpstr>
      <vt:lpstr>PowerPoint Presentation</vt:lpstr>
      <vt:lpstr>PowerPoint Presentation</vt:lpstr>
      <vt:lpstr>PowerPoint Presentation</vt:lpstr>
      <vt:lpstr>PowerPoint Presentation</vt:lpstr>
      <vt:lpstr>Video:  Affordance and Behavior Settings </vt:lpstr>
      <vt:lpstr>Knowledge Check </vt:lpstr>
      <vt:lpstr>PowerPoint Presentation</vt:lpstr>
      <vt:lpstr>PowerPoint Presentation</vt:lpstr>
      <vt:lpstr>PowerPoint Presentation</vt:lpstr>
      <vt:lpstr>PowerPoint Presentation</vt:lpstr>
      <vt:lpstr>PowerPoint Presentation</vt:lpstr>
      <vt:lpstr>PowerPoint Presentation</vt:lpstr>
      <vt:lpstr>Knowledge Check </vt:lpstr>
      <vt:lpstr>Brain boost</vt:lpstr>
      <vt:lpstr> Outdoor Activity Settings</vt:lpstr>
      <vt:lpstr>Reflection Activity</vt:lpstr>
      <vt:lpstr>Three outdoor activity settings </vt:lpstr>
      <vt:lpstr>Pathways</vt:lpstr>
      <vt:lpstr>Multipurpose Lawns</vt:lpstr>
      <vt:lpstr>Gross Motor Logs</vt:lpstr>
      <vt:lpstr>Knowledge Check </vt:lpstr>
      <vt:lpstr>Summary Activity</vt:lpstr>
      <vt:lpstr>Key take-aways</vt:lpstr>
      <vt:lpstr>For more information on Outdoor Play &amp; Learning</vt:lpstr>
      <vt:lpstr>Questions?</vt:lpstr>
      <vt:lpstr>Thanks for participating in Increasing Outdoor Active Play:  Activity Settings in Child Care </vt:lpstr>
    </vt:vector>
  </TitlesOfParts>
  <Company>Nemours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Duchette, Rebekah</dc:creator>
  <cp:lastModifiedBy>Lee, Trevor</cp:lastModifiedBy>
  <cp:revision>29</cp:revision>
  <dcterms:created xsi:type="dcterms:W3CDTF">2023-05-08T20:21:04Z</dcterms:created>
  <dcterms:modified xsi:type="dcterms:W3CDTF">2026-08-06T19:24:52Z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0x01010019B55C9C423ABA45BC650AB4FD6D5476</vt:lpwstr>
  </property>
  <property fmtid="{D5CDD505-2E9C-101B-9397-08002B2CF9AE}" pid="3" name="MediaServiceImageTags">
    <vt:lpwstr/>
  </property>
</Properties>
</file>