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modernComment_167_75119208.xml" ContentType="application/vnd.ms-powerpoint.comment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4" r:id="rId4"/>
  </p:sldMasterIdLst>
  <p:notesMasterIdLst>
    <p:notesMasterId r:id="rId35"/>
  </p:notesMasterIdLst>
  <p:sldIdLst>
    <p:sldId id="256" r:id="rId5"/>
    <p:sldId id="356" r:id="rId6"/>
    <p:sldId id="265" r:id="rId7"/>
    <p:sldId id="263" r:id="rId8"/>
    <p:sldId id="268" r:id="rId9"/>
    <p:sldId id="355" r:id="rId10"/>
    <p:sldId id="266" r:id="rId11"/>
    <p:sldId id="357" r:id="rId12"/>
    <p:sldId id="270" r:id="rId13"/>
    <p:sldId id="353" r:id="rId14"/>
    <p:sldId id="267" r:id="rId15"/>
    <p:sldId id="281" r:id="rId16"/>
    <p:sldId id="269" r:id="rId17"/>
    <p:sldId id="354" r:id="rId18"/>
    <p:sldId id="262" r:id="rId19"/>
    <p:sldId id="261" r:id="rId20"/>
    <p:sldId id="271" r:id="rId21"/>
    <p:sldId id="259" r:id="rId22"/>
    <p:sldId id="272" r:id="rId23"/>
    <p:sldId id="258" r:id="rId24"/>
    <p:sldId id="257" r:id="rId25"/>
    <p:sldId id="359" r:id="rId26"/>
    <p:sldId id="273" r:id="rId27"/>
    <p:sldId id="358" r:id="rId28"/>
    <p:sldId id="275" r:id="rId29"/>
    <p:sldId id="351" r:id="rId30"/>
    <p:sldId id="278" r:id="rId31"/>
    <p:sldId id="279" r:id="rId32"/>
    <p:sldId id="280" r:id="rId33"/>
    <p:sldId id="282" r:id="rId3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7C7E67-D692-9EC6-22B4-390FCC89818C}" name="Press, Hannah" initials="HP" userId="S::hp0050@nemours.org::79ae02e8-8d22-42dd-ae3f-95a57fbe11b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00426A"/>
    <a:srgbClr val="309C88"/>
    <a:srgbClr val="F05A66"/>
    <a:srgbClr val="B3E7DD"/>
    <a:srgbClr val="ACE6DB"/>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39B26B4-7E6E-C86B-9137-1CBF60C2854E}" v="2" dt="2026-07-21T15:27:06.75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958" autoAdjust="0"/>
    <p:restoredTop sz="59353" autoAdjust="0"/>
  </p:normalViewPr>
  <p:slideViewPr>
    <p:cSldViewPr snapToGrid="0">
      <p:cViewPr varScale="1">
        <p:scale>
          <a:sx n="38" d="100"/>
          <a:sy n="38" d="100"/>
        </p:scale>
        <p:origin x="1572" y="36"/>
      </p:cViewPr>
      <p:guideLst/>
    </p:cSldViewPr>
  </p:slideViewPr>
  <p:outlineViewPr>
    <p:cViewPr>
      <p:scale>
        <a:sx n="33" d="100"/>
        <a:sy n="33" d="100"/>
      </p:scale>
      <p:origin x="0" y="-558"/>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8/10/relationships/authors" Target="author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notesMaster" Target="notesMasters/notes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ress, Hannah" userId="S::hp0050@nemours.org::79ae02e8-8d22-42dd-ae3f-95a57fbe11b8" providerId="AD" clId="Web-{A39B26B4-7E6E-C86B-9137-1CBF60C2854E}"/>
    <pc:docChg chg="modSld">
      <pc:chgData name="Press, Hannah" userId="S::hp0050@nemours.org::79ae02e8-8d22-42dd-ae3f-95a57fbe11b8" providerId="AD" clId="Web-{A39B26B4-7E6E-C86B-9137-1CBF60C2854E}" dt="2026-07-21T15:27:06.756" v="15" actId="20577"/>
      <pc:docMkLst>
        <pc:docMk/>
      </pc:docMkLst>
      <pc:sldChg chg="modNotes">
        <pc:chgData name="Press, Hannah" userId="S::hp0050@nemours.org::79ae02e8-8d22-42dd-ae3f-95a57fbe11b8" providerId="AD" clId="Web-{A39B26B4-7E6E-C86B-9137-1CBF60C2854E}" dt="2026-07-21T15:23:35.004" v="13"/>
        <pc:sldMkLst>
          <pc:docMk/>
          <pc:sldMk cId="2606952958" sldId="266"/>
        </pc:sldMkLst>
      </pc:sldChg>
      <pc:sldChg chg="modSp">
        <pc:chgData name="Press, Hannah" userId="S::hp0050@nemours.org::79ae02e8-8d22-42dd-ae3f-95a57fbe11b8" providerId="AD" clId="Web-{A39B26B4-7E6E-C86B-9137-1CBF60C2854E}" dt="2026-07-21T15:27:06.756" v="15" actId="20577"/>
        <pc:sldMkLst>
          <pc:docMk/>
          <pc:sldMk cId="1178410040" sldId="282"/>
        </pc:sldMkLst>
        <pc:spChg chg="mod">
          <ac:chgData name="Press, Hannah" userId="S::hp0050@nemours.org::79ae02e8-8d22-42dd-ae3f-95a57fbe11b8" providerId="AD" clId="Web-{A39B26B4-7E6E-C86B-9137-1CBF60C2854E}" dt="2026-07-21T15:27:06.756" v="15" actId="20577"/>
          <ac:spMkLst>
            <pc:docMk/>
            <pc:sldMk cId="1178410040" sldId="282"/>
            <ac:spMk id="3" creationId="{3EBF6E8A-0E30-A440-7D29-A96675F7C8D2}"/>
          </ac:spMkLst>
        </pc:spChg>
      </pc:sldChg>
    </pc:docChg>
  </pc:docChgLst>
</pc:chgInfo>
</file>

<file path=ppt/comments/modernComment_167_75119208.xml><?xml version="1.0" encoding="utf-8"?>
<p188:cmLst xmlns:a="http://schemas.openxmlformats.org/drawingml/2006/main" xmlns:r="http://schemas.openxmlformats.org/officeDocument/2006/relationships" xmlns:p188="http://schemas.microsoft.com/office/powerpoint/2018/8/main">
  <p188:cm id="{4A7BC07A-08D1-4946-A1A5-D3403815C5C3}" authorId="{F37C7E67-D692-9EC6-22B4-390FCC89818C}" created="2025-07-02T15:43:51.237">
    <pc:sldMkLst xmlns:pc="http://schemas.microsoft.com/office/powerpoint/2013/main/command">
      <pc:docMk/>
      <pc:sldMk cId="1964085768" sldId="359"/>
    </pc:sldMkLst>
    <p188:txBody>
      <a:bodyPr/>
      <a:lstStyle/>
      <a:p>
        <a:r>
          <a:rPr lang="en-US"/>
          <a:t>Consider adding slide after the 4 games are shared that will prompt providers to think back to the icebreaker activity and come up with a plan/activity for the next rainy/bad weather day where they must be inside.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D8FB74-F7AE-4B42-925D-D0638A7BAD23}" type="datetimeFigureOut">
              <a:t>7/21/2026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108A9D-CB76-482F-AB93-819C115C73A5}" type="slidenum">
              <a:t>‹#›</a:t>
            </a:fld>
            <a:endParaRPr lang="en-US"/>
          </a:p>
        </p:txBody>
      </p:sp>
    </p:spTree>
    <p:extLst>
      <p:ext uri="{BB962C8B-B14F-4D97-AF65-F5344CB8AC3E}">
        <p14:creationId xmlns:p14="http://schemas.microsoft.com/office/powerpoint/2010/main" val="18726380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canva.com/design/DAF3uFhJANw/tC65IW-nzY7zaNhRHw5LxA/edit?ui=eyJHIjp7fX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anva.com/design/DAFzy3294n0/-or3TtpaOi-KySZ6h5B-_Q/edit" TargetMode="External"/><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www.canva.com/design/DAF3uFhJANw/tC65IW-nzY7zaNhRHw5LxA/edit"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anva.com/design/DAFzy3294n0/-or3TtpaOi-KySZ6h5B-_Q/edit"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anva.com/design/DAF3uFhJANw/tC65IW-nzY7zaNhRHw5LxA/edit?ui=eyJHIjp7fX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anva.com/design/DAFzy3294n0/-or3TtpaOi-KySZ6h5B-_Q/edit" TargetMode="External"/><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canva.com/design/DAF3uFhJANw/tC65IW-nzY7zaNhRHw5LxA/edit"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activeforlife.com/6-active-games-kids-can-play-with-a-pair-of-socks/" TargetMode="External"/><Relationship Id="rId2" Type="http://schemas.openxmlformats.org/officeDocument/2006/relationships/slide" Target="../slides/slide20.xml"/><Relationship Id="rId1" Type="http://schemas.openxmlformats.org/officeDocument/2006/relationships/notesMaster" Target="../notesMasters/notesMaster1.xml"/><Relationship Id="rId4" Type="http://schemas.openxmlformats.org/officeDocument/2006/relationships/hyperlink" Target="https://activeforlife.com/12-bean-bag-games/" TargetMode="Externa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www.canva.com/design/DAF3uFhJANw/tC65IW-nzY7zaNhRHw5LxA/edit?ui=eyJHIjp7fX0"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anva.com/design/DAF3uFhJANw/tC65IW-nzY7zaNhRHw5LxA/edit?ui=eyJHIjp7fX0"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https://www.canva.com/design/DAFzy3294n0/-or3TtpaOi-KySZ6h5B-_Q/edit"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canva.com/design/DAF3uFhJANw/tC65IW-nzY7zaNhRHw5LxA/edit?ui=eyJHIjp7fX0" TargetMode="External"/><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Trainer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Introduce yourself and cover any housekeeping information.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Consider adding a slide that addresses ground rules, norms, or guidelines for participants. Common ground rules include being respectful of differing opinions, keeping an open mind, not interrupting, staying on topic during discussions, participating in activities as able, and sharing knowledge and experience.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Suggested Speaking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Welcome to Physical Activity in Small Spaces: Four Games to Promote Movement in Limited Space. This training will build on content presented during the Physical Activity Learning Sessions (PALS).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Training information for PD systems, marketing or recruiting for this workshop: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Session Title: </a:t>
            </a:r>
            <a:r>
              <a:rPr lang="en-US" sz="1800" kern="1200" dirty="0">
                <a:effectLst/>
                <a:latin typeface="Verdana" panose="020B0604030504040204" pitchFamily="34" charset="0"/>
                <a:ea typeface="Calibri" panose="020F0502020204030204" pitchFamily="34" charset="0"/>
                <a:cs typeface="Calibri" panose="020F0502020204030204" pitchFamily="34" charset="0"/>
              </a:rPr>
              <a:t>Physical Activity in Small Spaces: Four Games to Promote Movement in Limited Space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Tim</a:t>
            </a:r>
            <a:r>
              <a:rPr lang="en-US" sz="1800" kern="1200" dirty="0">
                <a:effectLst/>
                <a:latin typeface="Verdana" panose="020B0604030504040204" pitchFamily="34" charset="0"/>
                <a:ea typeface="Calibri" panose="020F0502020204030204" pitchFamily="34" charset="0"/>
                <a:cs typeface="Calibri" panose="020F0502020204030204" pitchFamily="34" charset="0"/>
              </a:rPr>
              <a:t>e: 30-60 minutes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Target Audience: </a:t>
            </a:r>
            <a:r>
              <a:rPr lang="en-US" sz="1800" kern="1200" dirty="0">
                <a:effectLst/>
                <a:latin typeface="Verdana" panose="020B0604030504040204" pitchFamily="34" charset="0"/>
                <a:ea typeface="Calibri" panose="020F0502020204030204" pitchFamily="34" charset="0"/>
                <a:cs typeface="Calibri" panose="020F0502020204030204" pitchFamily="34" charset="0"/>
              </a:rPr>
              <a:t>Professionals caring for toddlers and preschool aged children (ECE providers).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Session Description: </a:t>
            </a:r>
            <a:r>
              <a:rPr lang="en-US" sz="1800" kern="1200" dirty="0">
                <a:effectLst/>
                <a:latin typeface="Verdana" panose="020B0604030504040204" pitchFamily="34" charset="0"/>
                <a:ea typeface="Calibri" panose="020F0502020204030204" pitchFamily="34" charset="0"/>
                <a:cs typeface="Calibri" panose="020F0502020204030204" pitchFamily="34" charset="0"/>
              </a:rPr>
              <a:t>This session will share four physically active games you can play with young children (2-6 years old) in small spaces that promote early childhood development. Additional topics include family engagement and provider role.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Core Content Area</a:t>
            </a:r>
            <a:r>
              <a:rPr lang="en-US" sz="1800" kern="1200" dirty="0">
                <a:effectLst/>
                <a:latin typeface="Verdana" panose="020B0604030504040204" pitchFamily="34" charset="0"/>
                <a:ea typeface="Calibri" panose="020F0502020204030204" pitchFamily="34" charset="0"/>
                <a:cs typeface="Calibri" panose="020F0502020204030204" pitchFamily="34" charset="0"/>
              </a:rPr>
              <a:t>: Health, Safety and Nutrition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Session Objectives</a:t>
            </a: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Describe how small spaces can promote opportunities to practice gross motor skills, engage large muscle groups and be active at various intensities.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Recognize how to set up your small space for active play.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Identify four games that can be played in small spaces.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1</a:t>
            </a:fld>
            <a:endParaRPr lang="en-US"/>
          </a:p>
        </p:txBody>
      </p:sp>
    </p:spTree>
    <p:extLst>
      <p:ext uri="{BB962C8B-B14F-4D97-AF65-F5344CB8AC3E}">
        <p14:creationId xmlns:p14="http://schemas.microsoft.com/office/powerpoint/2010/main" val="40816056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b="1" dirty="0">
                <a:ea typeface="Calibri"/>
                <a:cs typeface="Calibri"/>
              </a:rPr>
              <a:t>Suggested </a:t>
            </a: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Small spaces can be seen as a barrier to being physically active- people often think that in small spaces there is not enough space to move, increase your heart rate or practice gross motor skills. Our objectives today will help shift that mindset by exploring four games that promote movement and early childhood development in small spaces.</a:t>
            </a:r>
          </a:p>
          <a:p>
            <a:endParaRPr lang="en-US" dirty="0">
              <a:cs typeface="Calibri"/>
            </a:endParaRPr>
          </a:p>
          <a:p>
            <a:pPr>
              <a:spcBef>
                <a:spcPts val="1000"/>
              </a:spcBef>
            </a:pPr>
            <a:r>
              <a:rPr lang="en-US" b="0" dirty="0">
                <a:cs typeface="Calibri" panose="020F0502020204030204"/>
              </a:rPr>
              <a:t>Photo:</a:t>
            </a:r>
          </a:p>
          <a:p>
            <a:pPr>
              <a:spcBef>
                <a:spcPts val="1000"/>
              </a:spcBef>
            </a:pPr>
            <a:r>
              <a:rPr lang="en-US" b="0" dirty="0">
                <a:cs typeface="Calibri" panose="020F0502020204030204"/>
              </a:rPr>
              <a:t>Canva Pro- </a:t>
            </a:r>
            <a:r>
              <a:rPr lang="en-US" b="0" i="0" u="none" strike="noStrike" dirty="0">
                <a:solidFill>
                  <a:schemeClr val="accent2">
                    <a:lumMod val="50000"/>
                  </a:schemeClr>
                </a:solidFill>
                <a:effectLst/>
                <a:latin typeface="Canva Sans"/>
                <a:hlinkClick r:id="rId3">
                  <a:extLst>
                    <a:ext uri="{A12FA001-AC4F-418D-AE19-62706E023703}">
                      <ahyp:hlinkClr xmlns:ahyp="http://schemas.microsoft.com/office/drawing/2018/hyperlinkcolor" val="tx"/>
                    </a:ext>
                  </a:extLst>
                </a:hlinkClick>
              </a:rPr>
              <a:t>Pavel </a:t>
            </a:r>
            <a:r>
              <a:rPr lang="en-US" b="0" i="0" u="none" strike="noStrike" dirty="0" err="1">
                <a:solidFill>
                  <a:schemeClr val="accent2">
                    <a:lumMod val="50000"/>
                  </a:schemeClr>
                </a:solidFill>
                <a:effectLst/>
                <a:latin typeface="Canva Sans"/>
                <a:hlinkClick r:id="rId3">
                  <a:extLst>
                    <a:ext uri="{A12FA001-AC4F-418D-AE19-62706E023703}">
                      <ahyp:hlinkClr xmlns:ahyp="http://schemas.microsoft.com/office/drawing/2018/hyperlinkcolor" val="tx"/>
                    </a:ext>
                  </a:extLst>
                </a:hlinkClick>
              </a:rPr>
              <a:t>Danilyuk</a:t>
            </a:r>
            <a:endParaRPr lang="en-US" u="none" dirty="0">
              <a:solidFill>
                <a:schemeClr val="accent2">
                  <a:lumMod val="50000"/>
                </a:schemeClr>
              </a:solidFill>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3</a:t>
            </a:fld>
            <a:endParaRPr lang="en-US"/>
          </a:p>
        </p:txBody>
      </p:sp>
    </p:spTree>
    <p:extLst>
      <p:ext uri="{BB962C8B-B14F-4D97-AF65-F5344CB8AC3E}">
        <p14:creationId xmlns:p14="http://schemas.microsoft.com/office/powerpoint/2010/main" val="28910312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dirty="0"/>
              <a:t>Trainer </a:t>
            </a: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0"/>
              </a:spcAft>
              <a:buClrTx/>
              <a:buSzTx/>
              <a:buFontTx/>
              <a:buNone/>
              <a:tabLst/>
              <a:defRPr/>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Remember the functions of icebreakers include: meeting your attendees, allowing participants a moment to reset, get them thinking about the topic and start using their voice. The idea behind this icebreaker is to get participants thinking about their experiences with physical activity in small spaces.</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Suggested 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Ask participants to share their name, the age group they work with, and to share a memory of a physical activity they did inside on a rainy day or bad weather day. </a:t>
            </a:r>
            <a:r>
              <a:rPr lang="en-US" sz="1200" i="1" kern="1200" dirty="0">
                <a:effectLst/>
                <a:latin typeface="Verdana" panose="020B0604030504040204" pitchFamily="34" charset="0"/>
                <a:ea typeface="Calibri" panose="020F0502020204030204" pitchFamily="34" charset="0"/>
                <a:cs typeface="Calibri" panose="020F0502020204030204" pitchFamily="34" charset="0"/>
              </a:rPr>
              <a:t> </a:t>
            </a:r>
          </a:p>
          <a:p>
            <a:pPr marL="0" marR="0" lvl="0" indent="0" algn="l" defTabSz="914400" rtl="0" eaLnBrk="1" fontAlgn="auto" latinLnBrk="0" hangingPunct="1">
              <a:lnSpc>
                <a:spcPct val="107000"/>
              </a:lnSpc>
              <a:spcBef>
                <a:spcPts val="0"/>
              </a:spcBef>
              <a:spcAft>
                <a:spcPts val="0"/>
              </a:spcAft>
              <a:buClrTx/>
              <a:buSzTx/>
              <a:buFontTx/>
              <a:buNone/>
              <a:tabLst/>
              <a:defRPr/>
            </a:pPr>
            <a:endParaRPr lang="en-US" dirty="0">
              <a:cs typeface="Calibri"/>
            </a:endParaRPr>
          </a:p>
          <a:p>
            <a:r>
              <a:rPr lang="en-US" b="1" dirty="0">
                <a:cs typeface="Calibri"/>
              </a:rPr>
              <a:t>Photos:</a:t>
            </a:r>
          </a:p>
          <a:p>
            <a:r>
              <a:rPr lang="en-US" dirty="0">
                <a:cs typeface="Calibri"/>
              </a:rPr>
              <a:t>Canva Pro</a:t>
            </a:r>
            <a:r>
              <a:rPr lang="en-US" b="1" dirty="0">
                <a:cs typeface="Calibri"/>
              </a:rPr>
              <a:t>- </a:t>
            </a:r>
            <a:r>
              <a:rPr lang="en-US" u="sng" dirty="0" err="1">
                <a:hlinkClick r:id="rId3"/>
              </a:rPr>
              <a:t>Beli_photos</a:t>
            </a:r>
            <a:r>
              <a:rPr lang="en-US" dirty="0"/>
              <a:t> </a:t>
            </a:r>
            <a:endParaRPr lang="en-US" b="1" dirty="0">
              <a:cs typeface="Calibri"/>
            </a:endParaRPr>
          </a:p>
          <a:p>
            <a:r>
              <a:rPr lang="en-US" dirty="0">
                <a:cs typeface="Calibri"/>
              </a:rPr>
              <a:t>Canva Pro</a:t>
            </a:r>
            <a:r>
              <a:rPr lang="en-US" b="1" dirty="0">
                <a:cs typeface="Calibri"/>
              </a:rPr>
              <a:t>- </a:t>
            </a:r>
            <a:r>
              <a:rPr lang="en-US" dirty="0" err="1">
                <a:hlinkClick r:id="rId3"/>
              </a:rPr>
              <a:t>oksanashufrych</a:t>
            </a:r>
            <a:endParaRPr lang="en-US" dirty="0">
              <a:cs typeface="Calibri"/>
            </a:endParaRPr>
          </a:p>
        </p:txBody>
      </p:sp>
      <p:sp>
        <p:nvSpPr>
          <p:cNvPr id="4" name="Slide Number Placeholder 3"/>
          <p:cNvSpPr>
            <a:spLocks noGrp="1"/>
          </p:cNvSpPr>
          <p:nvPr>
            <p:ph type="sldNum" sz="quarter" idx="5"/>
          </p:nvPr>
        </p:nvSpPr>
        <p:spPr/>
        <p:txBody>
          <a:bodyPr/>
          <a:lstStyle/>
          <a:p>
            <a:fld id="{60D23C5D-DDE9-45FF-90CD-11B4636F39B9}" type="slidenum">
              <a:rPr lang="en-US" smtClean="0"/>
              <a:t>4</a:t>
            </a:fld>
            <a:endParaRPr lang="en-US"/>
          </a:p>
        </p:txBody>
      </p:sp>
    </p:spTree>
    <p:extLst>
      <p:ext uri="{BB962C8B-B14F-4D97-AF65-F5344CB8AC3E}">
        <p14:creationId xmlns:p14="http://schemas.microsoft.com/office/powerpoint/2010/main" val="33539959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mn-lt"/>
              </a:rPr>
              <a:t>Suggested Speaker Notes:</a:t>
            </a:r>
          </a:p>
          <a:p>
            <a:r>
              <a:rPr lang="en-US" dirty="0">
                <a:cs typeface="+mn-lt"/>
              </a:rPr>
              <a:t>Let's dive into physical activity in small spaces. </a:t>
            </a:r>
          </a:p>
          <a:p>
            <a:endParaRPr lang="en-US" b="1" dirty="0">
              <a:cs typeface="+mn-lt"/>
            </a:endParaRPr>
          </a:p>
          <a:p>
            <a:r>
              <a:rPr lang="en-US" b="1" dirty="0">
                <a:cs typeface="+mn-lt"/>
              </a:rPr>
              <a:t>Photo:</a:t>
            </a:r>
          </a:p>
          <a:p>
            <a:r>
              <a:rPr lang="en-US" b="0" u="none" dirty="0" err="1">
                <a:solidFill>
                  <a:schemeClr val="tx2"/>
                </a:solidFill>
                <a:cs typeface="+mn-lt"/>
              </a:rPr>
              <a:t>Pexels</a:t>
            </a:r>
            <a:r>
              <a:rPr lang="en-US" b="0" u="none" dirty="0">
                <a:solidFill>
                  <a:schemeClr val="tx2"/>
                </a:solidFill>
                <a:cs typeface="+mn-lt"/>
              </a:rPr>
              <a:t>- </a:t>
            </a:r>
            <a:r>
              <a:rPr lang="en-US" b="0" i="0" u="none" strike="noStrike" dirty="0">
                <a:solidFill>
                  <a:srgbClr val="0563C1"/>
                </a:solidFill>
                <a:effectLst/>
                <a:latin typeface="Canva Sans"/>
                <a:hlinkClick r:id="rId3">
                  <a:extLst>
                    <a:ext uri="{A12FA001-AC4F-418D-AE19-62706E023703}">
                      <ahyp:hlinkClr xmlns:ahyp="http://schemas.microsoft.com/office/drawing/2018/hyperlinkcolor" val="tx"/>
                    </a:ext>
                  </a:extLst>
                </a:hlinkClick>
              </a:rPr>
              <a:t>Pavel </a:t>
            </a:r>
            <a:r>
              <a:rPr lang="en-US" b="0" i="0" u="none" strike="noStrike" dirty="0" err="1">
                <a:solidFill>
                  <a:schemeClr val="tx2"/>
                </a:solidFill>
                <a:effectLst/>
                <a:latin typeface="Canva Sans"/>
                <a:hlinkClick r:id="rId3">
                  <a:extLst>
                    <a:ext uri="{A12FA001-AC4F-418D-AE19-62706E023703}">
                      <ahyp:hlinkClr xmlns:ahyp="http://schemas.microsoft.com/office/drawing/2018/hyperlinkcolor" val="tx"/>
                    </a:ext>
                  </a:extLst>
                </a:hlinkClick>
              </a:rPr>
              <a:t>Danilyuk</a:t>
            </a:r>
            <a:endParaRPr lang="en-US" b="0" u="none" dirty="0">
              <a:solidFill>
                <a:schemeClr val="tx2"/>
              </a:solidFill>
              <a:cs typeface="+mn-lt"/>
            </a:endParaRPr>
          </a:p>
        </p:txBody>
      </p:sp>
      <p:sp>
        <p:nvSpPr>
          <p:cNvPr id="4" name="Slide Number Placeholder 3"/>
          <p:cNvSpPr>
            <a:spLocks noGrp="1"/>
          </p:cNvSpPr>
          <p:nvPr>
            <p:ph type="sldNum" sz="quarter" idx="5"/>
          </p:nvPr>
        </p:nvSpPr>
        <p:spPr/>
        <p:txBody>
          <a:bodyPr/>
          <a:lstStyle/>
          <a:p>
            <a:fld id="{DD108A9D-CB76-482F-AB93-819C115C73A5}" type="slidenum">
              <a:rPr lang="en-US"/>
              <a:t>5</a:t>
            </a:fld>
            <a:endParaRPr lang="en-US"/>
          </a:p>
        </p:txBody>
      </p:sp>
    </p:spTree>
    <p:extLst>
      <p:ext uri="{BB962C8B-B14F-4D97-AF65-F5344CB8AC3E}">
        <p14:creationId xmlns:p14="http://schemas.microsoft.com/office/powerpoint/2010/main" val="11750925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b="1" dirty="0">
                <a:cs typeface="Calibri"/>
              </a:rPr>
              <a:t>Suggested </a:t>
            </a: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pPr>
            <a:r>
              <a:rPr lang="en-US" sz="1800" kern="1200" dirty="0">
                <a:effectLst/>
                <a:latin typeface="Verdana"/>
                <a:ea typeface="Calibri"/>
                <a:cs typeface="Calibri" panose="020F0502020204030204" pitchFamily="34" charset="0"/>
              </a:rPr>
              <a:t>One of the best practices we discuss during the PALS training is space- children need space to practice gross motor skills. We know that young children's physical activity is influenced by the child care</a:t>
            </a:r>
            <a:r>
              <a:rPr lang="en-US" sz="1800" kern="1200">
                <a:effectLst/>
                <a:latin typeface="Verdana"/>
                <a:ea typeface="Calibri"/>
                <a:cs typeface="Calibri" panose="020F0502020204030204" pitchFamily="34" charset="0"/>
              </a:rPr>
              <a:t> space. Quality </a:t>
            </a:r>
            <a:r>
              <a:rPr lang="en-US" sz="1800">
                <a:latin typeface="Verdana"/>
                <a:ea typeface="Calibri"/>
                <a:cs typeface="Calibri" panose="020F0502020204030204" pitchFamily="34" charset="0"/>
              </a:rPr>
              <a:t>conditions </a:t>
            </a:r>
            <a:r>
              <a:rPr lang="en-US" sz="1800" kern="1200">
                <a:effectLst/>
                <a:latin typeface="Verdana"/>
                <a:ea typeface="Calibri"/>
                <a:cs typeface="Calibri" panose="020F0502020204030204" pitchFamily="34" charset="0"/>
              </a:rPr>
              <a:t>and equipment can support development of movement skills like locomotion and agility. Therefore, it's important that ECE providers identify spaces both indoors and outdoors where young children can:</a:t>
            </a:r>
            <a:endParaRPr lang="en-US" sz="1800" kern="100">
              <a:effectLst/>
              <a:latin typeface="Verdana"/>
              <a:ea typeface="Calibri"/>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be physically active,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practice gross motor skills,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engage large muscle groups, and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be active at a higher intensity (where they are breathing harder, and their heart rate is higher)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You can do all these things in small spaces, and in this training, we will share examples of how!</a:t>
            </a:r>
          </a:p>
          <a:p>
            <a:pPr marL="0" marR="0">
              <a:lnSpc>
                <a:spcPct val="107000"/>
              </a:lnSpc>
              <a:spcBef>
                <a:spcPts val="0"/>
              </a:spcBef>
              <a:spcAft>
                <a:spcPts val="0"/>
              </a:spcAft>
            </a:pPr>
            <a:endParaRPr lang="en-US" sz="1800" kern="1200" dirty="0">
              <a:effectLst/>
              <a:latin typeface="Verdana" panose="020B060403050404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Photo:</a:t>
            </a:r>
          </a:p>
          <a:p>
            <a:pPr marL="0" marR="0" lvl="0" indent="0" algn="l" defTabSz="914400" rtl="0" eaLnBrk="1" fontAlgn="auto" latinLnBrk="0" hangingPunct="1">
              <a:lnSpc>
                <a:spcPct val="107000"/>
              </a:lnSpc>
              <a:spcBef>
                <a:spcPts val="0"/>
              </a:spcBef>
              <a:spcAft>
                <a:spcPts val="0"/>
              </a:spcAft>
              <a:buClrTx/>
              <a:buSzTx/>
              <a:buFontTx/>
              <a:buNone/>
              <a:tabLst/>
              <a:defRPr/>
            </a:pPr>
            <a:r>
              <a:rPr lang="en-US" sz="1800" dirty="0" err="1">
                <a:ea typeface="Calibri"/>
                <a:cs typeface="Calibri"/>
              </a:rPr>
              <a:t>Pexels</a:t>
            </a:r>
            <a:r>
              <a:rPr lang="en-US" sz="1800" dirty="0">
                <a:ea typeface="Calibri"/>
                <a:cs typeface="Calibri"/>
              </a:rPr>
              <a:t>- Yan </a:t>
            </a:r>
            <a:r>
              <a:rPr lang="en-US" sz="1800" dirty="0" err="1">
                <a:ea typeface="Calibri"/>
                <a:cs typeface="Calibri"/>
              </a:rPr>
              <a:t>Krukau</a:t>
            </a:r>
            <a:r>
              <a:rPr lang="en-US" sz="1800" dirty="0">
                <a:ea typeface="Calibri"/>
                <a:cs typeface="Calibri"/>
              </a:rPr>
              <a:t> </a:t>
            </a:r>
          </a:p>
          <a:p>
            <a:pPr marL="0" marR="0">
              <a:lnSpc>
                <a:spcPct val="107000"/>
              </a:lnSpc>
              <a:spcBef>
                <a:spcPts val="0"/>
              </a:spcBef>
              <a:spcAft>
                <a:spcPts val="0"/>
              </a:spcAft>
            </a:pPr>
            <a:endParaRPr lang="en-US" sz="1800" b="1"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7</a:t>
            </a:fld>
            <a:endParaRPr lang="en-US"/>
          </a:p>
        </p:txBody>
      </p:sp>
    </p:spTree>
    <p:extLst>
      <p:ext uri="{BB962C8B-B14F-4D97-AF65-F5344CB8AC3E}">
        <p14:creationId xmlns:p14="http://schemas.microsoft.com/office/powerpoint/2010/main" val="2425136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b="1" i="0" u="none" dirty="0"/>
              <a:t>Trainer </a:t>
            </a: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Start by reviewing how Red Light, Green Light </a:t>
            </a:r>
            <a:r>
              <a:rPr lang="en-US" sz="1800" i="1" kern="1200">
                <a:effectLst/>
                <a:latin typeface="Verdana" panose="020B0604030504040204" pitchFamily="34" charset="0"/>
                <a:ea typeface="Calibri" panose="020F0502020204030204" pitchFamily="34" charset="0"/>
                <a:cs typeface="Calibri" panose="020F0502020204030204" pitchFamily="34" charset="0"/>
              </a:rPr>
              <a:t>is typically played </a:t>
            </a:r>
            <a:r>
              <a:rPr lang="en-US" sz="1800" i="1" kern="1200" dirty="0">
                <a:effectLst/>
                <a:latin typeface="Verdana" panose="020B0604030504040204" pitchFamily="34" charset="0"/>
                <a:ea typeface="Calibri" panose="020F0502020204030204" pitchFamily="34" charset="0"/>
                <a:cs typeface="Calibri" panose="020F0502020204030204" pitchFamily="34" charset="0"/>
              </a:rPr>
              <a:t>and then how it can be adapted in small spaces.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Suggested 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Red Light, Green Light is a classic game that can be easily adapted for small spaces- For green light, children run in place rather than across a space. Sometimes adding animals can help identify speeds- green light = run in place like a cheetah, yellow light = move slowly in place like a turtle, red light = freeze like a penguin (arms at your side). Feel free to get creative and add in other colored lights and movements (I.e., blue light = bunny hops, purple light= toe touches, pink light= raise the roofs).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Gross motor development: games like Red Light, Green Light give children chances to channel movements safely and appropriately like walking, running, or jumping. Especially when an activity like this played in a small space, children can practice adapting movements to different sized spaces.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Large Muscle Engagement: a game like Red Light, Green light will engage children’s legs, and as you add different movements, you can encourage engagement of the entire body.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Various Intensities: Red Light, Green Light is a great game to practice moving at various intensities- where ‘red light’ is no movement, ‘yellow light’ is slow movement, and ‘green light’ is faster movement. These various speeds allow for various intensities from light to moderate-vigorous. As you get creative an add additional ‘lights’/movements into the game you can encourage light intensity movements like “toe touches” or more high intensity movements like “bunny hops.” You can also offer adaptations for children with different abilities. For example, you can demonstrate arm only movements for a child that uses a wheelchair or offer slower movement adaptations- instead of jumping jacks, you can demonstrate the jumping jack movement but stepping out instead of jumping.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D108A9D-CB76-482F-AB93-819C115C73A5}" type="slidenum">
              <a:rPr lang="en-US" smtClean="0"/>
              <a:t>8</a:t>
            </a:fld>
            <a:endParaRPr lang="en-US"/>
          </a:p>
        </p:txBody>
      </p:sp>
    </p:spTree>
    <p:extLst>
      <p:ext uri="{BB962C8B-B14F-4D97-AF65-F5344CB8AC3E}">
        <p14:creationId xmlns:p14="http://schemas.microsoft.com/office/powerpoint/2010/main" val="10307111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0"/>
              </a:spcAft>
            </a:pPr>
            <a:r>
              <a:rPr lang="en-US" b="1" dirty="0">
                <a:cs typeface="Calibri"/>
              </a:rPr>
              <a:t>Suggested </a:t>
            </a: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34290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When you think of physical activity in small spaces, you might immediately think of a small classroom space, but small spaces can be both indoor and outdoor. For outdoor small spaces, you might be able to take your children outside, but you share the space with another group, or you have access to outside space, but it's a small yard (as compared to a larger field or park). The photo on the left of the slide is from a provider in Delaware. The small space where the children are engaging in physical activity is a 5-foot space between two fences in their backyard.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indent="-34290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Indoor small spaces are probably what come to mind- a small room or section of a room. You might only have the space of a rug to use or only have the space of a hallway to be active.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In this training we are going to discuss how to set up your small space for success, review four types of games to promote physical activity in small spaces and discuss ways that the games can be adjusted to be played in small spaces indoors and outdoors.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marR="0" indent="-34290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Trainer Note: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Times New Roman" panose="02020603050405020304" pitchFamily="18" charset="0"/>
                <a:cs typeface="Calibri" panose="020F0502020204030204" pitchFamily="34" charset="0"/>
              </a:rPr>
              <a:t>Allow a few minutes for participants to share the small spaces in their program where physical activity can occur.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a:cs typeface="Calibri"/>
            </a:endParaRPr>
          </a:p>
          <a:p>
            <a:r>
              <a:rPr lang="en-US" b="1" dirty="0">
                <a:ea typeface="Calibri"/>
                <a:cs typeface="Calibri"/>
              </a:rPr>
              <a:t>Photos:</a:t>
            </a:r>
          </a:p>
          <a:p>
            <a:r>
              <a:rPr lang="en-US" dirty="0">
                <a:ea typeface="Calibri"/>
                <a:cs typeface="Calibri"/>
              </a:rPr>
              <a:t>Rhonda's Little Angels, Delaware</a:t>
            </a:r>
          </a:p>
          <a:p>
            <a:r>
              <a:rPr lang="en-US" dirty="0" err="1">
                <a:ea typeface="Calibri"/>
                <a:cs typeface="Calibri"/>
              </a:rPr>
              <a:t>Pexels</a:t>
            </a:r>
            <a:r>
              <a:rPr lang="en-US" dirty="0">
                <a:ea typeface="Calibri"/>
                <a:cs typeface="Calibri"/>
              </a:rPr>
              <a:t>- Yan </a:t>
            </a:r>
            <a:r>
              <a:rPr lang="en-US" dirty="0" err="1">
                <a:ea typeface="Calibri"/>
                <a:cs typeface="Calibri"/>
              </a:rPr>
              <a:t>Krukau</a:t>
            </a:r>
            <a:r>
              <a:rPr lang="en-US" dirty="0">
                <a:ea typeface="Calibri"/>
                <a:cs typeface="Calibri"/>
              </a:rPr>
              <a:t> </a:t>
            </a:r>
          </a:p>
        </p:txBody>
      </p:sp>
      <p:sp>
        <p:nvSpPr>
          <p:cNvPr id="4" name="Slide Number Placeholder 3"/>
          <p:cNvSpPr>
            <a:spLocks noGrp="1"/>
          </p:cNvSpPr>
          <p:nvPr>
            <p:ph type="sldNum" sz="quarter" idx="5"/>
          </p:nvPr>
        </p:nvSpPr>
        <p:spPr/>
        <p:txBody>
          <a:bodyPr/>
          <a:lstStyle/>
          <a:p>
            <a:fld id="{DD108A9D-CB76-482F-AB93-819C115C73A5}" type="slidenum">
              <a:rPr lang="en-US"/>
              <a:t>9</a:t>
            </a:fld>
            <a:endParaRPr lang="en-US"/>
          </a:p>
        </p:txBody>
      </p:sp>
    </p:spTree>
    <p:extLst>
      <p:ext uri="{BB962C8B-B14F-4D97-AF65-F5344CB8AC3E}">
        <p14:creationId xmlns:p14="http://schemas.microsoft.com/office/powerpoint/2010/main" val="2001262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50000"/>
              </a:lnSpc>
              <a:spcBef>
                <a:spcPts val="0"/>
              </a:spcBef>
              <a:spcAft>
                <a:spcPts val="0"/>
              </a:spcAft>
            </a:pPr>
            <a:r>
              <a:rPr lang="en-US" b="1" dirty="0">
                <a:cs typeface="Calibri"/>
              </a:rPr>
              <a:t>Suggested </a:t>
            </a: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When setting up your small space for success, try to use what you have to create designated areas for movement for each child. If you do not have poly spots, cones, or rug squares, you can take advantage of the space behind a chair or have children create their own "personal bubble." By creating areas for movement for each child, you are helping children understand boundaries.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US" sz="1800" kern="1200" dirty="0">
                <a:effectLst/>
                <a:latin typeface="Verdana" panose="020B0604030504040204" pitchFamily="34" charset="0"/>
                <a:ea typeface="Calibri" panose="020F0502020204030204" pitchFamily="34" charset="0"/>
                <a:cs typeface="Calibri" panose="020F0502020204030204" pitchFamily="34" charset="0"/>
              </a:rPr>
              <a:t>Let's explore the provider's role in setting up small spaces.</a:t>
            </a:r>
            <a:br>
              <a:rPr lang="en-US" dirty="0">
                <a:cs typeface="+mn-lt"/>
              </a:rPr>
            </a:br>
            <a:endParaRPr lang="en-US" dirty="0">
              <a:cs typeface="Calibri"/>
            </a:endParaRPr>
          </a:p>
          <a:p>
            <a:r>
              <a:rPr lang="en-US" b="1" dirty="0">
                <a:cs typeface="Calibri"/>
              </a:rPr>
              <a:t>Photos</a:t>
            </a:r>
            <a:endParaRPr lang="en-US" dirty="0">
              <a:cs typeface="Calibri" panose="020F0502020204030204"/>
            </a:endParaRPr>
          </a:p>
          <a:p>
            <a:r>
              <a:rPr lang="en-US" u="none" dirty="0">
                <a:solidFill>
                  <a:schemeClr val="accent2">
                    <a:lumMod val="50000"/>
                  </a:schemeClr>
                </a:solidFill>
                <a:cs typeface="Calibri" panose="020F0502020204030204"/>
              </a:rPr>
              <a:t>Canva Pro- </a:t>
            </a:r>
            <a:r>
              <a:rPr lang="en-US" u="none" dirty="0">
                <a:solidFill>
                  <a:srgbClr val="0563C1"/>
                </a:solidFill>
                <a:hlinkClick r:id="rId3">
                  <a:extLst>
                    <a:ext uri="{A12FA001-AC4F-418D-AE19-62706E023703}">
                      <ahyp:hlinkClr xmlns:ahyp="http://schemas.microsoft.com/office/drawing/2018/hyperlinkcolor" val="tx"/>
                    </a:ext>
                  </a:extLst>
                </a:hlinkClick>
              </a:rPr>
              <a:t> </a:t>
            </a:r>
            <a:r>
              <a:rPr lang="en-US" u="none" dirty="0" err="1">
                <a:solidFill>
                  <a:srgbClr val="0563C1"/>
                </a:solidFill>
                <a:hlinkClick r:id="rId3">
                  <a:extLst>
                    <a:ext uri="{A12FA001-AC4F-418D-AE19-62706E023703}">
                      <ahyp:hlinkClr xmlns:ahyp="http://schemas.microsoft.com/office/drawing/2018/hyperlinkcolor" val="tx"/>
                    </a:ext>
                  </a:extLst>
                </a:hlinkClick>
              </a:rPr>
              <a:t>oksanashufrych</a:t>
            </a:r>
            <a:endParaRPr lang="en-US" u="none" dirty="0">
              <a:solidFill>
                <a:schemeClr val="accent2">
                  <a:lumMod val="50000"/>
                </a:schemeClr>
              </a:solidFill>
              <a:cs typeface="Calibri"/>
              <a:hlinkClick r:id="rId3">
                <a:extLst>
                  <a:ext uri="{A12FA001-AC4F-418D-AE19-62706E023703}">
                    <ahyp:hlinkClr xmlns:ahyp="http://schemas.microsoft.com/office/drawing/2018/hyperlinkcolor" val="tx"/>
                  </a:ext>
                </a:extLst>
              </a:hlinkClick>
            </a:endParaRPr>
          </a:p>
        </p:txBody>
      </p:sp>
      <p:sp>
        <p:nvSpPr>
          <p:cNvPr id="4" name="Slide Number Placeholder 3"/>
          <p:cNvSpPr>
            <a:spLocks noGrp="1"/>
          </p:cNvSpPr>
          <p:nvPr>
            <p:ph type="sldNum" sz="quarter" idx="5"/>
          </p:nvPr>
        </p:nvSpPr>
        <p:spPr/>
        <p:txBody>
          <a:bodyPr/>
          <a:lstStyle/>
          <a:p>
            <a:fld id="{DD108A9D-CB76-482F-AB93-819C115C73A5}" type="slidenum">
              <a:rPr lang="en-US"/>
              <a:t>11</a:t>
            </a:fld>
            <a:endParaRPr lang="en-US"/>
          </a:p>
        </p:txBody>
      </p:sp>
    </p:spTree>
    <p:extLst>
      <p:ext uri="{BB962C8B-B14F-4D97-AF65-F5344CB8AC3E}">
        <p14:creationId xmlns:p14="http://schemas.microsoft.com/office/powerpoint/2010/main" val="226276269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ECE Providers play a key role in ensuring the safety of children during physical activity, especially in small spaces.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Boundaries: </a:t>
            </a:r>
            <a:r>
              <a:rPr lang="en-US" sz="1800" kern="1200" dirty="0">
                <a:effectLst/>
                <a:latin typeface="Verdana" panose="020B0604030504040204" pitchFamily="34" charset="0"/>
                <a:ea typeface="Calibri" panose="020F0502020204030204" pitchFamily="34" charset="0"/>
                <a:cs typeface="Calibri" panose="020F0502020204030204" pitchFamily="34" charset="0"/>
              </a:rPr>
              <a:t>Setting up boundaries before you start the activity is especially important to ensure safety while moving in small spaces. For example, if you are sharing an outdoor space with another group try to use cones or some other marker to differentiate the spaces. If you're indoors in a house, ensure that as you're explaining the game, you share the areas that the game can be played – i.e., only in the living room, the hallway, etc.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Personal Space</a:t>
            </a:r>
            <a:r>
              <a:rPr lang="en-US" sz="1800" kern="1200" dirty="0">
                <a:effectLst/>
                <a:latin typeface="Verdana" panose="020B0604030504040204" pitchFamily="34" charset="0"/>
                <a:ea typeface="Calibri" panose="020F0502020204030204" pitchFamily="34" charset="0"/>
                <a:cs typeface="Calibri" panose="020F0502020204030204" pitchFamily="34" charset="0"/>
              </a:rPr>
              <a:t>: The "personal bubble" is a great way to help demonstrate personal space. Children can spread their arms out to the side and ensure they are not touching any other children.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Start/Stop Signals: </a:t>
            </a:r>
            <a:r>
              <a:rPr lang="en-US" sz="1800" kern="1200" dirty="0">
                <a:effectLst/>
                <a:latin typeface="Verdana" panose="020B0604030504040204" pitchFamily="34" charset="0"/>
                <a:ea typeface="Calibri" panose="020F0502020204030204" pitchFamily="34" charset="0"/>
                <a:cs typeface="Calibri" panose="020F0502020204030204" pitchFamily="34" charset="0"/>
              </a:rPr>
              <a:t>Another safety consideration is using start and stop signals for all physical activity. Ensure that you review start and stop signals when introducing the activity.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Modeling Movements: </a:t>
            </a:r>
            <a:r>
              <a:rPr lang="en-US" sz="1800" kern="1200" dirty="0">
                <a:effectLst/>
                <a:latin typeface="Verdana" panose="020B0604030504040204" pitchFamily="34" charset="0"/>
                <a:ea typeface="Calibri" panose="020F0502020204030204" pitchFamily="34" charset="0"/>
                <a:cs typeface="Calibri" panose="020F0502020204030204" pitchFamily="34" charset="0"/>
              </a:rPr>
              <a:t>Before starting an activity, the provider should demonstrate the movement, task, or skill to provide a visual learning opportunity.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Trainer Note: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Start/Stop Signal Examples: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Use music- turning music "on" to start activity and "off" to stop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Use specific words like start, stop, go, freeze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Count downs- “3, 2, 1, play”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Visual signals- arm movements (raised hand), colored signs (red for stop, green for go), or sign language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Ask participants to share any start/stop signals they currently use in their program for activities.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r>
              <a:rPr lang="en-US" b="1" dirty="0"/>
              <a:t>Photos:</a:t>
            </a:r>
          </a:p>
          <a:p>
            <a:r>
              <a:rPr lang="en-US" dirty="0"/>
              <a:t>Canva Pro- </a:t>
            </a:r>
            <a:r>
              <a:rPr lang="en-US" b="0" i="0" u="none" strike="noStrike" dirty="0">
                <a:effectLst/>
                <a:latin typeface="Canva Sans"/>
                <a:hlinkClick r:id="rId3"/>
              </a:rPr>
              <a:t> </a:t>
            </a:r>
            <a:r>
              <a:rPr lang="en-US" b="0" i="0" u="none" strike="noStrike" dirty="0" err="1">
                <a:effectLst/>
                <a:latin typeface="Canva Sans"/>
                <a:hlinkClick r:id="rId3"/>
              </a:rPr>
              <a:t>andy_Q</a:t>
            </a:r>
            <a:endParaRPr lang="en-US" b="0" i="0" u="none" strike="noStrike" dirty="0">
              <a:effectLst/>
              <a:latin typeface="Canva Sans"/>
            </a:endParaRPr>
          </a:p>
          <a:p>
            <a:r>
              <a:rPr lang="en-US" b="0" i="0" u="none" strike="noStrike" dirty="0">
                <a:effectLst/>
                <a:latin typeface="Canva Sans"/>
              </a:rPr>
              <a:t>Canva Pro- </a:t>
            </a:r>
            <a:r>
              <a:rPr lang="en-US" b="0" i="0" u="none" strike="noStrike" dirty="0">
                <a:effectLst/>
                <a:latin typeface="Canva Sans"/>
                <a:hlinkClick r:id="rId3"/>
              </a:rPr>
              <a:t>kate_sept2004</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12</a:t>
            </a:fld>
            <a:endParaRPr lang="en-US"/>
          </a:p>
        </p:txBody>
      </p:sp>
    </p:spTree>
    <p:extLst>
      <p:ext uri="{BB962C8B-B14F-4D97-AF65-F5344CB8AC3E}">
        <p14:creationId xmlns:p14="http://schemas.microsoft.com/office/powerpoint/2010/main" val="405901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Suggested 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When choosing activities, consider some general adaptations for small spaces: slowing down movements can make them safer to play in smaller spaces. For example, changing the movement from running to hopping or creeping. Also, many movements that are traditionally done across spaces (from one end of a space to another), can be done in place- for example instead of running from one side of a gym to another, children can march in place in their “personal bubble.”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Also consider adjusting be developmentally appropriate for the children in your care- both through equipment and opportunities.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Not all equipment is a good fit for all abilities. Consider using several types of balls including different sizes, colors, textures, and weights. Lighter balls or larger balls can be easier to catch.</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Provide developmentally appropriate options for children to participate. For example, allow children to clap hands or tap feet instead of jumping. Make sure all tasks have been demonstrated previously by visual cards, demonstrations, or verbal instructions.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endParaRPr lang="en-US" dirty="0">
              <a:cs typeface="Calibri"/>
            </a:endParaRPr>
          </a:p>
          <a:p>
            <a:r>
              <a:rPr lang="en-US" b="1" dirty="0">
                <a:cs typeface="Calibri"/>
              </a:rPr>
              <a:t>Photos</a:t>
            </a:r>
            <a:r>
              <a:rPr lang="en-US" dirty="0">
                <a:cs typeface="Calibri"/>
              </a:rPr>
              <a:t>:</a:t>
            </a:r>
            <a:endParaRPr lang="en-US" dirty="0"/>
          </a:p>
          <a:p>
            <a:r>
              <a:rPr lang="en-US" dirty="0"/>
              <a:t>Canva Pro Image-</a:t>
            </a:r>
            <a:r>
              <a:rPr lang="en-US" dirty="0" err="1">
                <a:hlinkClick r:id="rId3"/>
              </a:rPr>
              <a:t>jordimorastock</a:t>
            </a:r>
            <a:endParaRPr lang="en-US" dirty="0"/>
          </a:p>
          <a:p>
            <a:r>
              <a:rPr lang="en-US" dirty="0">
                <a:cs typeface="Calibri"/>
              </a:rPr>
              <a:t>Sides Imagery- pexels.com</a:t>
            </a:r>
            <a:endParaRPr lang="en-US" dirty="0"/>
          </a:p>
          <a:p>
            <a:endParaRPr lang="en-US" dirty="0">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13</a:t>
            </a:fld>
            <a:endParaRPr lang="en-US"/>
          </a:p>
        </p:txBody>
      </p:sp>
    </p:spTree>
    <p:extLst>
      <p:ext uri="{BB962C8B-B14F-4D97-AF65-F5344CB8AC3E}">
        <p14:creationId xmlns:p14="http://schemas.microsoft.com/office/powerpoint/2010/main" val="83977556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 Notes:</a:t>
            </a: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During this part of the training, we will discuss games without equipment that can be played in small spaces. We'll discuss movement and music activities as well as line game adaptations. As we discuss, please share examples you currently use or favorite activities in your program.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pPr marL="0" marR="0">
              <a:lnSpc>
                <a:spcPct val="107000"/>
              </a:lnSpc>
              <a:spcBef>
                <a:spcPts val="0"/>
              </a:spcBef>
              <a:spcAft>
                <a:spcPts val="0"/>
              </a:spcAft>
            </a:pPr>
            <a:r>
              <a:rPr lang="en-US" sz="1800" b="1" kern="100" dirty="0">
                <a:effectLst/>
                <a:latin typeface="Verdana" panose="020B0604030504040204" pitchFamily="34" charset="0"/>
                <a:ea typeface="Calibri" panose="020F0502020204030204" pitchFamily="34" charset="0"/>
                <a:cs typeface="Times New Roman" panose="02020603050405020304" pitchFamily="18" charset="0"/>
              </a:rPr>
              <a:t>Photo: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err="1">
                <a:effectLst/>
                <a:latin typeface="Verdana" panose="020B0604030504040204" pitchFamily="34" charset="0"/>
                <a:ea typeface="Calibri" panose="020F0502020204030204" pitchFamily="34" charset="0"/>
                <a:cs typeface="Times New Roman" panose="02020603050405020304" pitchFamily="18" charset="0"/>
              </a:rPr>
              <a:t>Pexels</a:t>
            </a:r>
            <a:r>
              <a:rPr lang="en-US" sz="1800" kern="100" dirty="0">
                <a:effectLst/>
                <a:latin typeface="Verdana" panose="020B0604030504040204" pitchFamily="34" charset="0"/>
                <a:ea typeface="Calibri" panose="020F0502020204030204" pitchFamily="34" charset="0"/>
                <a:cs typeface="Times New Roman" panose="02020603050405020304" pitchFamily="18" charset="0"/>
              </a:rPr>
              <a:t>- Yan </a:t>
            </a:r>
            <a:r>
              <a:rPr lang="en-US" sz="1800" kern="100" dirty="0" err="1">
                <a:effectLst/>
                <a:latin typeface="Verdana" panose="020B0604030504040204" pitchFamily="34" charset="0"/>
                <a:ea typeface="Calibri" panose="020F0502020204030204" pitchFamily="34" charset="0"/>
                <a:cs typeface="Times New Roman" panose="02020603050405020304" pitchFamily="18" charset="0"/>
              </a:rPr>
              <a:t>Krukau</a:t>
            </a:r>
            <a:r>
              <a:rPr lang="en-US" sz="1800" kern="100" dirty="0">
                <a:effectLst/>
                <a:latin typeface="Verdana" panose="020B0604030504040204" pitchFamily="34" charset="0"/>
                <a:ea typeface="Calibri" panose="020F0502020204030204" pitchFamily="34" charset="0"/>
                <a:cs typeface="Times New Roman" panose="02020603050405020304" pitchFamily="18"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D108A9D-CB76-482F-AB93-819C115C73A5}" type="slidenum">
              <a:rPr lang="en-US"/>
              <a:t>15</a:t>
            </a:fld>
            <a:endParaRPr lang="en-US"/>
          </a:p>
        </p:txBody>
      </p:sp>
    </p:spTree>
    <p:extLst>
      <p:ext uri="{BB962C8B-B14F-4D97-AF65-F5344CB8AC3E}">
        <p14:creationId xmlns:p14="http://schemas.microsoft.com/office/powerpoint/2010/main" val="87329881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b="1" dirty="0">
                <a:cs typeface="Calibri"/>
              </a:rPr>
              <a:t>Suggested </a:t>
            </a: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Using music is a wonderful way to encourage movement in early childhood. Music and movement activities provide benefits for physical development and help children in nearly all aspects of physical literacy. When choosing movement and music activities, you can connect the music/songs to what you are learning about, or you can play any upbeat song. All these activities can be played in small spaces either indoors or outdoors (as long as you have access to a speaker).</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kern="1200" dirty="0">
                <a:effectLst/>
                <a:latin typeface="Verdana" panose="020B0604030504040204" pitchFamily="34" charset="0"/>
                <a:ea typeface="Calibri" panose="020F0502020204030204" pitchFamily="34" charset="0"/>
                <a:cs typeface="Calibri" panose="020F0502020204030204" pitchFamily="34" charset="0"/>
              </a:rPr>
              <a:t>Silly to Calm</a:t>
            </a:r>
            <a:r>
              <a:rPr lang="en-US" sz="1800" kern="1200" dirty="0">
                <a:effectLst/>
                <a:latin typeface="Verdana" panose="020B0604030504040204" pitchFamily="34" charset="0"/>
                <a:ea typeface="Calibri" panose="020F0502020204030204" pitchFamily="34" charset="0"/>
                <a:cs typeface="Calibri" panose="020F0502020204030204" pitchFamily="34" charset="0"/>
              </a:rPr>
              <a:t> is a movement song from Bari </a:t>
            </a:r>
            <a:r>
              <a:rPr lang="en-US" sz="1800" kern="1200" dirty="0" err="1">
                <a:effectLst/>
                <a:latin typeface="Verdana" panose="020B0604030504040204" pitchFamily="34" charset="0"/>
                <a:ea typeface="Calibri" panose="020F0502020204030204" pitchFamily="34" charset="0"/>
                <a:cs typeface="Calibri" panose="020F0502020204030204" pitchFamily="34" charset="0"/>
              </a:rPr>
              <a:t>Koral</a:t>
            </a:r>
            <a:r>
              <a:rPr lang="en-US" sz="1800" kern="1200" dirty="0">
                <a:effectLst/>
                <a:latin typeface="Verdana" panose="020B0604030504040204" pitchFamily="34" charset="0"/>
                <a:ea typeface="Calibri" panose="020F0502020204030204" pitchFamily="34" charset="0"/>
                <a:cs typeface="Calibri" panose="020F0502020204030204" pitchFamily="34" charset="0"/>
              </a:rPr>
              <a:t>. Move, dance, sing, relax. Enjoy a dancing and kids yoga break. Go from silly to calm in 3 minutes.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i="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Trainer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Depending on time available, you can play this video for a movement break for participants, you can play ~30 seconds to demonstrate the video, or you can share the link.</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kern="1200" dirty="0">
                <a:effectLst/>
                <a:latin typeface="Verdana" panose="020B0604030504040204" pitchFamily="34" charset="0"/>
                <a:ea typeface="Calibri" panose="020F0502020204030204" pitchFamily="34" charset="0"/>
                <a:cs typeface="Calibri" panose="020F0502020204030204" pitchFamily="34" charset="0"/>
              </a:rPr>
              <a:t>Mirror dance </a:t>
            </a:r>
            <a:r>
              <a:rPr lang="en-US" sz="1800" kern="1200" dirty="0">
                <a:effectLst/>
                <a:latin typeface="Verdana" panose="020B0604030504040204" pitchFamily="34" charset="0"/>
                <a:ea typeface="Calibri" panose="020F0502020204030204" pitchFamily="34" charset="0"/>
                <a:cs typeface="Calibri" panose="020F0502020204030204" pitchFamily="34" charset="0"/>
              </a:rPr>
              <a:t>- children can mirror the ECE provider or each other while dancing to a favorite song. You can incorporate equipment (I.e., scarves). You can also add a “freeze” component and when the music stops, dancers must freeze in whatever position they are in (can help support balance skill development). If you are using partners for this activity, “freeze” is a good time to switch who is mirroring who.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none" strike="noStrike"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kern="1200" dirty="0">
                <a:effectLst/>
                <a:latin typeface="Verdana" panose="020B0604030504040204" pitchFamily="34" charset="0"/>
                <a:ea typeface="Calibri" panose="020F0502020204030204" pitchFamily="34" charset="0"/>
                <a:cs typeface="Calibri" panose="020F0502020204030204" pitchFamily="34" charset="0"/>
              </a:rPr>
              <a:t>Floor is lava:</a:t>
            </a:r>
            <a:r>
              <a:rPr lang="en-US" sz="1800" kern="1200" dirty="0">
                <a:effectLst/>
                <a:latin typeface="Verdana" panose="020B0604030504040204" pitchFamily="34" charset="0"/>
                <a:ea typeface="Calibri" panose="020F0502020204030204" pitchFamily="34" charset="0"/>
                <a:cs typeface="Calibri" panose="020F0502020204030204" pitchFamily="34" charset="0"/>
              </a:rPr>
              <a:t> The gist of the game is that the floor is lava and if you touch it, you’re lava! The only way to move across the lava is by walking along furniture, cushions, blankets, etc. This is a great game for developing problem-solving skills and creativity while practicing movement skills like balance and coordination. Avoid rules that exclude children as “out” during any part of the game. If children fall into the “lava” offer a movement for them to do to rejoin the game, like their favorite dance move.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Trainer Notes:</a:t>
            </a: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Times New Roman" panose="02020603050405020304" pitchFamily="18" charset="0"/>
                <a:cs typeface="Calibri" panose="020F0502020204030204" pitchFamily="34" charset="0"/>
              </a:rPr>
              <a:t>Ask participants to share if they have any songs or movement and music activities they use with the children in their care.</a:t>
            </a:r>
          </a:p>
          <a:p>
            <a:pPr marL="0" marR="0">
              <a:lnSpc>
                <a:spcPct val="107000"/>
              </a:lnSpc>
              <a:spcBef>
                <a:spcPts val="0"/>
              </a:spcBef>
              <a:spcAft>
                <a:spcPts val="0"/>
              </a:spcAft>
            </a:pPr>
            <a:endParaRPr lang="en-US" sz="1800" i="1" kern="1200" dirty="0">
              <a:effectLst/>
              <a:latin typeface="Verdana" panose="020B0604030504040204" pitchFamily="34" charset="0"/>
              <a:ea typeface="Calibri" panose="020F0502020204030204" pitchFamily="34" charset="0"/>
              <a:cs typeface="Calibri" panose="020F0502020204030204" pitchFamily="34" charset="0"/>
            </a:endParaRPr>
          </a:p>
          <a:p>
            <a:pPr marL="0" marR="0">
              <a:lnSpc>
                <a:spcPct val="107000"/>
              </a:lnSpc>
              <a:spcBef>
                <a:spcPts val="0"/>
              </a:spcBef>
              <a:spcAft>
                <a:spcPts val="0"/>
              </a:spcAft>
            </a:pPr>
            <a:r>
              <a:rPr lang="en-US" sz="1800" kern="100" dirty="0">
                <a:effectLst/>
                <a:latin typeface="Verdana" panose="020B0604030504040204" pitchFamily="34" charset="0"/>
                <a:ea typeface="Calibri" panose="020F0502020204030204" pitchFamily="34" charset="0"/>
                <a:cs typeface="Times New Roman" panose="02020603050405020304" pitchFamily="18" charset="0"/>
              </a:rPr>
              <a:t>Silly to Calm- https://www.youtube.com/watch?v=29DQJWGwEnY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dirty="0">
                <a:effectLst/>
                <a:latin typeface="Verdana" panose="020B0604030504040204" pitchFamily="34" charset="0"/>
                <a:ea typeface="Calibri" panose="020F0502020204030204" pitchFamily="34" charset="0"/>
                <a:cs typeface="Times New Roman" panose="02020603050405020304" pitchFamily="18" charset="0"/>
              </a:rPr>
              <a:t>Floor is Lava- https://www.youtube.com/watch?v=wbNAiN8FTfc</a:t>
            </a:r>
          </a:p>
          <a:p>
            <a:pPr marL="0" marR="0">
              <a:lnSpc>
                <a:spcPct val="107000"/>
              </a:lnSpc>
              <a:spcBef>
                <a:spcPts val="0"/>
              </a:spcBef>
              <a:spcAft>
                <a:spcPts val="0"/>
              </a:spcAft>
            </a:pPr>
            <a:endParaRPr lang="en-US" sz="1800" kern="100">
              <a:effectLst/>
              <a:latin typeface="Verdana" panose="020B060403050404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00">
                <a:effectLst/>
                <a:latin typeface="Verdana" panose="020B0604030504040204" pitchFamily="34" charset="0"/>
                <a:ea typeface="Calibri" panose="020F0502020204030204" pitchFamily="34" charset="0"/>
                <a:cs typeface="Times New Roman" panose="02020603050405020304" pitchFamily="18" charset="0"/>
              </a:rPr>
              <a:t>Additional </a:t>
            </a:r>
            <a:r>
              <a:rPr lang="en-US" sz="1800" kern="100" dirty="0">
                <a:effectLst/>
                <a:latin typeface="Verdana" panose="020B0604030504040204" pitchFamily="34" charset="0"/>
                <a:ea typeface="Calibri" panose="020F0502020204030204" pitchFamily="34" charset="0"/>
                <a:cs typeface="Times New Roman" panose="02020603050405020304" pitchFamily="18" charset="0"/>
              </a:rPr>
              <a:t>Information on benefits of music </a:t>
            </a:r>
            <a:r>
              <a:rPr lang="en-US" sz="1800" kern="100">
                <a:effectLst/>
                <a:latin typeface="Verdana" panose="020B0604030504040204" pitchFamily="34" charset="0"/>
                <a:ea typeface="Calibri" panose="020F0502020204030204" pitchFamily="34" charset="0"/>
                <a:cs typeface="Times New Roman" panose="02020603050405020304" pitchFamily="18" charset="0"/>
              </a:rPr>
              <a:t>and movement: https://activeforlife.com/music-and-movement-activities/?utm_source=Newsletter+English&amp;utm_campaign=826f4c4b4d-EMAIL_CAMPAIGN_2025_07_15&amp;utm_medium=email&amp;utm_term=0_-826f4c4b4d-353246845</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D108A9D-CB76-482F-AB93-819C115C73A5}" type="slidenum">
              <a:rPr lang="en-US"/>
              <a:t>16</a:t>
            </a:fld>
            <a:endParaRPr lang="en-US"/>
          </a:p>
        </p:txBody>
      </p:sp>
    </p:spTree>
    <p:extLst>
      <p:ext uri="{BB962C8B-B14F-4D97-AF65-F5344CB8AC3E}">
        <p14:creationId xmlns:p14="http://schemas.microsoft.com/office/powerpoint/2010/main" val="64882546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Suggested 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Many games that you play in a larger space where children move from one end to the other of the space, can be adapted for smaller spaces. All these games can be played with children only moving in place - I.e., jogging in place rather than jogging across space, and can be played in small spaces indoors or outdoors. Adapting line games for small spaces are a great time to use poly spots, cones, designated spaces on a rug or “personal bubbles.”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It's important when playing these games, especially with younger children, to have an adult model the movements. ECE providers can also offer adaptations for children of different abilities (e.g., for running in place, a child who uses a wheelchair could pump their arms).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kern="1200" dirty="0">
                <a:effectLst/>
                <a:latin typeface="Verdana" panose="020B0604030504040204" pitchFamily="34" charset="0"/>
                <a:ea typeface="Calibri" panose="020F0502020204030204" pitchFamily="34" charset="0"/>
                <a:cs typeface="Calibri" panose="020F0502020204030204" pitchFamily="34" charset="0"/>
              </a:rPr>
              <a:t>Mr. Fox-</a:t>
            </a:r>
            <a:r>
              <a:rPr lang="en-US" sz="1800" kern="1200" dirty="0">
                <a:effectLst/>
                <a:latin typeface="Verdana" panose="020B0604030504040204" pitchFamily="34" charset="0"/>
                <a:ea typeface="Calibri" panose="020F0502020204030204" pitchFamily="34" charset="0"/>
                <a:cs typeface="Calibri" panose="020F0502020204030204" pitchFamily="34" charset="0"/>
              </a:rPr>
              <a:t> like Red Light/Green Light, instead of moving across the space while playing Mr. Fox, children can do a physical activity for the “time.” For example- What time is it? It’s 5 o’clock- 5 bunny hops or 5 raise the roofs. When it’s “dinner time” children can run in place as fast as they can like they are running away from the Fox.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sng" kern="1200" dirty="0">
                <a:effectLst/>
                <a:latin typeface="Verdana" panose="020B0604030504040204" pitchFamily="34" charset="0"/>
                <a:ea typeface="Calibri" panose="020F0502020204030204" pitchFamily="34" charset="0"/>
                <a:cs typeface="Calibri" panose="020F0502020204030204" pitchFamily="34" charset="0"/>
              </a:rPr>
              <a:t>Up Down Stop Go</a:t>
            </a:r>
            <a:r>
              <a:rPr lang="en-US" sz="1800" kern="1200" dirty="0">
                <a:effectLst/>
                <a:latin typeface="Verdana" panose="020B0604030504040204" pitchFamily="34" charset="0"/>
                <a:ea typeface="Calibri" panose="020F0502020204030204" pitchFamily="34" charset="0"/>
                <a:cs typeface="Calibri" panose="020F0502020204030204" pitchFamily="34" charset="0"/>
              </a:rPr>
              <a:t>- a version of Simon Says that you can play in a small space is “Up Down Stop Go.” There are many variations of this game. To play this game, start by agreeing on what each command means. There are plenty of options to choose from (see below for some ideas). Take turns calling out the commands (up, down, stop, and go), switching up the order. You can start with just up and down and build in stop and go as the children become more comfortable. You can add an additional layer to the game if a mistake is made, the player (or whole group) must do an extra movement like three frog jumps. You can also use your arms to help signal the movement (up- raise your arms/point to the sky &amp; down – arms down and point toward the ground).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Up: </a:t>
            </a:r>
            <a:r>
              <a:rPr lang="en-US" sz="1800" kern="1200" dirty="0">
                <a:effectLst/>
                <a:latin typeface="Verdana" panose="020B0604030504040204" pitchFamily="34" charset="0"/>
                <a:ea typeface="Calibri" panose="020F0502020204030204" pitchFamily="34" charset="0"/>
                <a:cs typeface="Calibri" panose="020F0502020204030204" pitchFamily="34" charset="0"/>
              </a:rPr>
              <a:t>Jump up, stand up straight, stretch up and reach to the sky, do a jumping jack, hop up, jump on one leg.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Down:</a:t>
            </a:r>
            <a:r>
              <a:rPr lang="en-US" sz="1800" kern="1200" dirty="0">
                <a:effectLst/>
                <a:latin typeface="Verdana" panose="020B0604030504040204" pitchFamily="34" charset="0"/>
                <a:ea typeface="Calibri" panose="020F0502020204030204" pitchFamily="34" charset="0"/>
                <a:cs typeface="Calibri" panose="020F0502020204030204" pitchFamily="34" charset="0"/>
              </a:rPr>
              <a:t> Sit down, squat down, lay down.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Stop:</a:t>
            </a:r>
            <a:r>
              <a:rPr lang="en-US" sz="1800" kern="1200" dirty="0">
                <a:effectLst/>
                <a:latin typeface="Verdana" panose="020B0604030504040204" pitchFamily="34" charset="0"/>
                <a:ea typeface="Calibri" panose="020F0502020204030204" pitchFamily="34" charset="0"/>
                <a:cs typeface="Calibri" panose="020F0502020204030204" pitchFamily="34" charset="0"/>
              </a:rPr>
              <a:t> Freeze! stand still like a tree, balance on one leg.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Go: </a:t>
            </a:r>
            <a:r>
              <a:rPr lang="en-US" sz="1800" kern="1200" dirty="0">
                <a:effectLst/>
                <a:latin typeface="Verdana" panose="020B0604030504040204" pitchFamily="34" charset="0"/>
                <a:ea typeface="Calibri" panose="020F0502020204030204" pitchFamily="34" charset="0"/>
                <a:cs typeface="Calibri" panose="020F0502020204030204" pitchFamily="34" charset="0"/>
              </a:rPr>
              <a:t>Jog in place, do jumping jacks, hop, spin, act like your favorite animal</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a:cs typeface="Calibri"/>
            </a:endParaRPr>
          </a:p>
          <a:p>
            <a:r>
              <a:rPr lang="en-US" dirty="0">
                <a:ea typeface="Calibri"/>
                <a:cs typeface="Calibri"/>
              </a:rPr>
              <a:t>https://www.playworks.org/game-library/up-down-stop-go/</a:t>
            </a: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17</a:t>
            </a:fld>
            <a:endParaRPr lang="en-US"/>
          </a:p>
        </p:txBody>
      </p:sp>
    </p:spTree>
    <p:extLst>
      <p:ext uri="{BB962C8B-B14F-4D97-AF65-F5344CB8AC3E}">
        <p14:creationId xmlns:p14="http://schemas.microsoft.com/office/powerpoint/2010/main" val="41615652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Suggested Speaker Notes:</a:t>
            </a:r>
            <a:endParaRPr lang="en-US" dirty="0"/>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During this part of the training, we will discuss games WITH equipment that can be played in small spaces. We'll discuss sock/bean bag games as well as games that can be played with tape. As we discuss, please share examples you currently use or any favorites.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a:cs typeface="Calibri"/>
            </a:endParaRPr>
          </a:p>
          <a:p>
            <a:r>
              <a:rPr lang="en-US" b="1" dirty="0">
                <a:ea typeface="Calibri"/>
                <a:cs typeface="Calibri"/>
              </a:rPr>
              <a:t>Photo:</a:t>
            </a:r>
          </a:p>
          <a:p>
            <a:r>
              <a:rPr lang="en-US" b="0" u="none" dirty="0">
                <a:ea typeface="Calibri"/>
                <a:cs typeface="Calibri"/>
              </a:rPr>
              <a:t>Canva </a:t>
            </a:r>
            <a:r>
              <a:rPr lang="en-US" b="0" u="none" dirty="0">
                <a:solidFill>
                  <a:schemeClr val="tx2"/>
                </a:solidFill>
                <a:ea typeface="Calibri"/>
                <a:cs typeface="Calibri"/>
              </a:rPr>
              <a:t>Pro- </a:t>
            </a:r>
            <a:r>
              <a:rPr lang="en-US" b="0" i="0" u="none" strike="noStrike" dirty="0">
                <a:solidFill>
                  <a:srgbClr val="0563C1"/>
                </a:solidFill>
                <a:effectLst/>
                <a:latin typeface="Canva Sans"/>
                <a:hlinkClick r:id="rId3">
                  <a:extLst>
                    <a:ext uri="{A12FA001-AC4F-418D-AE19-62706E023703}">
                      <ahyp:hlinkClr xmlns:ahyp="http://schemas.microsoft.com/office/drawing/2018/hyperlinkcolor" val="tx"/>
                    </a:ext>
                  </a:extLst>
                </a:hlinkClick>
              </a:rPr>
              <a:t> </a:t>
            </a:r>
            <a:r>
              <a:rPr lang="en-US" b="0" i="0" u="none" strike="noStrike" dirty="0" err="1">
                <a:solidFill>
                  <a:schemeClr val="tx2"/>
                </a:solidFill>
                <a:effectLst/>
                <a:latin typeface="Canva Sans"/>
                <a:hlinkClick r:id="rId3">
                  <a:extLst>
                    <a:ext uri="{A12FA001-AC4F-418D-AE19-62706E023703}">
                      <ahyp:hlinkClr xmlns:ahyp="http://schemas.microsoft.com/office/drawing/2018/hyperlinkcolor" val="tx"/>
                    </a:ext>
                  </a:extLst>
                </a:hlinkClick>
              </a:rPr>
              <a:t>freemixer</a:t>
            </a:r>
            <a:r>
              <a:rPr lang="en-US" b="0" i="0" u="none" dirty="0">
                <a:solidFill>
                  <a:schemeClr val="tx2"/>
                </a:solidFill>
                <a:effectLst/>
                <a:latin typeface="Canva Sans"/>
              </a:rPr>
              <a:t> </a:t>
            </a:r>
            <a:endParaRPr lang="en-US" b="0" u="none" dirty="0">
              <a:solidFill>
                <a:schemeClr val="tx2"/>
              </a:solidFill>
              <a:ea typeface="Calibri"/>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18</a:t>
            </a:fld>
            <a:endParaRPr lang="en-US"/>
          </a:p>
        </p:txBody>
      </p:sp>
    </p:spTree>
    <p:extLst>
      <p:ext uri="{BB962C8B-B14F-4D97-AF65-F5344CB8AC3E}">
        <p14:creationId xmlns:p14="http://schemas.microsoft.com/office/powerpoint/2010/main" val="21239099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When considering equipment to use for physical activities, be creative! You do not have to have expensive equipment to engage children in fun games that get them moving, engaging large muscle groups, and practicing gross motor skills.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Whenever possible, use items that you already have- make a "ball" by balling up several socks. You can also consider purchasing relatively inexpensive equipment like loofas or sponges from dollar stores or cutting pool noodles into smaller pieces.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Suggested Discussion Prompt</a:t>
            </a: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What creative equipment do you use in your program?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Trainer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Allow a few minutes for participants to share creative equipment they use for physical activity in their program.</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D108A9D-CB76-482F-AB93-819C115C73A5}" type="slidenum">
              <a:rPr lang="en-US"/>
              <a:t>19</a:t>
            </a:fld>
            <a:endParaRPr lang="en-US"/>
          </a:p>
        </p:txBody>
      </p:sp>
    </p:spTree>
    <p:extLst>
      <p:ext uri="{BB962C8B-B14F-4D97-AF65-F5344CB8AC3E}">
        <p14:creationId xmlns:p14="http://schemas.microsoft.com/office/powerpoint/2010/main" val="1053604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Suggested Speaker Notes:</a:t>
            </a: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Our first category of equipment-based games are games that can be played with socks/bean bags. Sock and bean bag games are great to promote physical activity and gross motor development among young children because they are beginning to develop their throwing, tossing, and catching skills.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Sock toss</a:t>
            </a:r>
            <a:r>
              <a:rPr lang="en-US" sz="1800" kern="1200" dirty="0">
                <a:effectLst/>
                <a:latin typeface="Verdana" panose="020B0604030504040204" pitchFamily="34" charset="0"/>
                <a:ea typeface="Calibri" panose="020F0502020204030204" pitchFamily="34" charset="0"/>
                <a:cs typeface="Calibri" panose="020F0502020204030204" pitchFamily="34" charset="0"/>
              </a:rPr>
              <a:t>- sock toss can take various formats- you can have children toss to each other and practice throwing and catching skills, you can also have children toss the socks/bean bags into particular spaces (buckets, baskets, hoops, etc.) or at a sheet held up by a provider. You can vary the distances/challenge for different abilities. You can incorporate shapes (tossing into different shaped objects or even tape formed into shapes on the ground)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Snowball Throw</a:t>
            </a:r>
            <a:r>
              <a:rPr lang="en-US" sz="1800" kern="1200" dirty="0">
                <a:effectLst/>
                <a:latin typeface="Verdana" panose="020B0604030504040204" pitchFamily="34" charset="0"/>
                <a:ea typeface="Calibri" panose="020F0502020204030204" pitchFamily="34" charset="0"/>
                <a:cs typeface="Calibri" panose="020F0502020204030204" pitchFamily="34" charset="0"/>
              </a:rPr>
              <a:t>- roll socks into balls and toss them at one another to practice throwing. Instead of throwing them at one another, you can have children throw the “snowballs” at a sheet/wall/mat.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Bowling</a:t>
            </a:r>
            <a:r>
              <a:rPr lang="en-US" sz="1800" kern="1200" dirty="0">
                <a:effectLst/>
                <a:latin typeface="Verdana" panose="020B0604030504040204" pitchFamily="34" charset="0"/>
                <a:ea typeface="Calibri" panose="020F0502020204030204" pitchFamily="34" charset="0"/>
                <a:cs typeface="Calibri" panose="020F0502020204030204" pitchFamily="34" charset="0"/>
              </a:rPr>
              <a:t>- set up “pins” (they can be empty plastic/reusable bottles, cardboard paper towel tube, etc.) and have children roll the sock balls and try to knock the pins down. Students of different ages/abilities can start closer or further away from the pins.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Socks or bean bags can also be used in any variation of carry games. In carry games children carry an object from one end of a space to another. Variations can be played where children find a match (i.e. find the matching sock or even put it in a bucket of matching color). Carry games can support locomotor and cognitive skill development.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Photo:</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Rhonda’s Little Angels, Delaware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panose="020F0502020204030204"/>
              <a:cs typeface="Calibri" panose="020F0502020204030204"/>
            </a:endParaRPr>
          </a:p>
          <a:p>
            <a:r>
              <a:rPr lang="en-US" b="1" dirty="0">
                <a:ea typeface="Calibri" panose="020F0502020204030204"/>
                <a:cs typeface="Calibri" panose="020F0502020204030204"/>
              </a:rPr>
              <a:t>Image Credit:</a:t>
            </a:r>
          </a:p>
          <a:p>
            <a:r>
              <a:rPr lang="en-US" b="0" dirty="0">
                <a:ea typeface="Calibri" panose="020F0502020204030204"/>
                <a:cs typeface="Calibri" panose="020F0502020204030204"/>
              </a:rPr>
              <a:t>Rhonda’s Little Angels, Delaware</a:t>
            </a:r>
          </a:p>
          <a:p>
            <a:endParaRPr lang="en-US" b="0" dirty="0">
              <a:ea typeface="Calibri" panose="020F0502020204030204"/>
              <a:cs typeface="Calibri" panose="020F0502020204030204"/>
            </a:endParaRPr>
          </a:p>
          <a:p>
            <a:r>
              <a:rPr lang="en-US" b="1" dirty="0">
                <a:ea typeface="Calibri" panose="020F0502020204030204"/>
                <a:cs typeface="Calibri" panose="020F0502020204030204"/>
              </a:rPr>
              <a:t>References: </a:t>
            </a:r>
          </a:p>
          <a:p>
            <a:r>
              <a:rPr lang="en-US" b="0" dirty="0">
                <a:ea typeface="Calibri" panose="020F0502020204030204"/>
                <a:cs typeface="Calibri" panose="020F0502020204030204"/>
              </a:rPr>
              <a:t>Sock Games- </a:t>
            </a:r>
            <a:r>
              <a:rPr lang="en-US" dirty="0">
                <a:hlinkClick r:id="rId3"/>
              </a:rPr>
              <a:t>https://activeforlife.com/6-active-games-kids-can-play-with-a-pair-of-socks/</a:t>
            </a:r>
            <a:endParaRPr lang="en-US" b="0" dirty="0">
              <a:cs typeface="Calibri" panose="020F0502020204030204"/>
            </a:endParaRPr>
          </a:p>
          <a:p>
            <a:r>
              <a:rPr lang="en-US" b="0" dirty="0">
                <a:ea typeface="Calibri" panose="020F0502020204030204"/>
                <a:cs typeface="Calibri" panose="020F0502020204030204"/>
              </a:rPr>
              <a:t>Bean Bag Games- </a:t>
            </a:r>
            <a:r>
              <a:rPr lang="en-US" dirty="0">
                <a:hlinkClick r:id="rId4"/>
              </a:rPr>
              <a:t>https://activeforlife.com/12-bean-bag-games/</a:t>
            </a:r>
            <a:endParaRPr lang="en-US" b="0" dirty="0">
              <a:ea typeface="Calibri" panose="020F0502020204030204"/>
              <a:cs typeface="Calibri" panose="020F0502020204030204"/>
            </a:endParaRPr>
          </a:p>
        </p:txBody>
      </p:sp>
      <p:sp>
        <p:nvSpPr>
          <p:cNvPr id="4" name="Slide Number Placeholder 3"/>
          <p:cNvSpPr>
            <a:spLocks noGrp="1"/>
          </p:cNvSpPr>
          <p:nvPr>
            <p:ph type="sldNum" sz="quarter" idx="5"/>
          </p:nvPr>
        </p:nvSpPr>
        <p:spPr/>
        <p:txBody>
          <a:bodyPr/>
          <a:lstStyle/>
          <a:p>
            <a:fld id="{60D23C5D-DDE9-45FF-90CD-11B4636F39B9}" type="slidenum">
              <a:rPr lang="en-US" smtClean="0"/>
              <a:t>20</a:t>
            </a:fld>
            <a:endParaRPr lang="en-US"/>
          </a:p>
        </p:txBody>
      </p:sp>
    </p:spTree>
    <p:extLst>
      <p:ext uri="{BB962C8B-B14F-4D97-AF65-F5344CB8AC3E}">
        <p14:creationId xmlns:p14="http://schemas.microsoft.com/office/powerpoint/2010/main" val="10239042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Suggested 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Tape Games: Tape games are activities created by putting tape (specifically painter's tape) on the floor in different shapes and patterns. A few easy activities you can do with tape: balance beam (you can make this extra challenging by having the child hold an object in their hand as they walk), hopscotch, pathway challenges (hops over areas, crabwalks, bear walks), or tic-tac-toe. A tic-tac-toe board can be created on the ground using tape and several variations can be played: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For one variation you can use different colored bean bags between the two teams. You can make the game more active by having children do a movement (i.e., frog jump) after putting down a bean bag, and a movement activity all together when the game is over (or having the winner choose the activity for everyone)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For another variation, depending on how many children you have in your program, the children can be the game “pieces” choosing spots on the board. They can hold colorful scarfs or beanbags to differentiate teams (and you can include balancing poses while on the board or practice balancing the bean bag).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Times New Roman" panose="02020603050405020304" pitchFamily="18" charset="0"/>
                <a:cs typeface="Gotham" panose="02000504050000020004" pitchFamily="2" charset="0"/>
              </a:rPr>
              <a:t>Tic-Tac-Toss: M</a:t>
            </a:r>
            <a:r>
              <a:rPr lang="en-US" sz="1800" kern="1200" dirty="0">
                <a:effectLst/>
                <a:latin typeface="Verdana" panose="020B0604030504040204" pitchFamily="34" charset="0"/>
                <a:ea typeface="Calibri" panose="020F0502020204030204" pitchFamily="34" charset="0"/>
                <a:cs typeface="Calibri" panose="020F0502020204030204" pitchFamily="34" charset="0"/>
              </a:rPr>
              <a:t>ark out a Tic-Tac-Toe board on the floor with your tape. Give two players a set of bean bags each. Instead of marking their X’s and O’s with a pen, they will need to toss their bean bags into the squares to get three in a row!</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Another variation for a balance beam or pathway challenge- cut a pool noodle in half and use painters tape to tape it to the ground. This is a fantastic way for children to practice their balance.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Tape games are great for encouraging the development of fine and gross motor skills, problem-solving skills, and creativity.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For similar activities in outdoor small spaces, consider using chalk instead of tape.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a:cs typeface="Calibri"/>
            </a:endParaRPr>
          </a:p>
          <a:p>
            <a:r>
              <a:rPr lang="en-US" b="1" dirty="0">
                <a:ea typeface="Calibri"/>
                <a:cs typeface="Calibri"/>
              </a:rPr>
              <a:t>Photo:</a:t>
            </a:r>
          </a:p>
          <a:p>
            <a:r>
              <a:rPr lang="en-US" dirty="0">
                <a:ea typeface="Calibri"/>
                <a:cs typeface="Calibri"/>
              </a:rPr>
              <a:t>Canva Pro- </a:t>
            </a:r>
            <a:r>
              <a:rPr lang="en-US" dirty="0">
                <a:hlinkClick r:id="rId3"/>
              </a:rPr>
              <a:t> </a:t>
            </a:r>
            <a:r>
              <a:rPr lang="en-US" dirty="0" err="1">
                <a:hlinkClick r:id="rId3"/>
              </a:rPr>
              <a:t>TMRoberts</a:t>
            </a:r>
            <a:endParaRPr lang="en-US" dirty="0"/>
          </a:p>
          <a:p>
            <a:endParaRPr lang="en-US" dirty="0"/>
          </a:p>
          <a:p>
            <a:r>
              <a:rPr lang="en-US" b="1" dirty="0"/>
              <a:t>References: </a:t>
            </a:r>
          </a:p>
          <a:p>
            <a:r>
              <a:rPr lang="en-US" b="0" dirty="0"/>
              <a:t>Tape Games- https://activeforlife.com/small-space-games-and-activities/</a:t>
            </a:r>
          </a:p>
          <a:p>
            <a:r>
              <a:rPr lang="en-US" b="0" dirty="0"/>
              <a:t>Tic-Tac-Toss: https://wunder-mom.com/fun-gross-motor-activity-tic-tac-toss/</a:t>
            </a:r>
          </a:p>
        </p:txBody>
      </p:sp>
      <p:sp>
        <p:nvSpPr>
          <p:cNvPr id="4" name="Slide Number Placeholder 3"/>
          <p:cNvSpPr>
            <a:spLocks noGrp="1"/>
          </p:cNvSpPr>
          <p:nvPr>
            <p:ph type="sldNum" sz="quarter" idx="5"/>
          </p:nvPr>
        </p:nvSpPr>
        <p:spPr/>
        <p:txBody>
          <a:bodyPr/>
          <a:lstStyle/>
          <a:p>
            <a:fld id="{60D23C5D-DDE9-45FF-90CD-11B4636F39B9}" type="slidenum">
              <a:rPr lang="en-US" smtClean="0"/>
              <a:t>21</a:t>
            </a:fld>
            <a:endParaRPr lang="en-US"/>
          </a:p>
        </p:txBody>
      </p:sp>
    </p:spTree>
    <p:extLst>
      <p:ext uri="{BB962C8B-B14F-4D97-AF65-F5344CB8AC3E}">
        <p14:creationId xmlns:p14="http://schemas.microsoft.com/office/powerpoint/2010/main" val="5846977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 Notes:</a:t>
            </a:r>
            <a:r>
              <a:rPr lang="en-US" b="0" dirty="0"/>
              <a:t> Let’s think back to our icebreaker where we reflected on memories of indoor physical activity during a rainy or bad weather day. Now that we’ve discussed considerations for setting up your small space for success and shared ideas on activities that can be done in small spaces, let’s</a:t>
            </a:r>
            <a:r>
              <a:rPr lang="en-US" b="0" i="0" dirty="0"/>
              <a:t> </a:t>
            </a:r>
            <a:r>
              <a:rPr lang="en-US" sz="1200" i="0" kern="1200" dirty="0">
                <a:effectLst/>
                <a:latin typeface="Verdana" panose="020B0604030504040204" pitchFamily="34" charset="0"/>
                <a:ea typeface="Calibri" panose="020F0502020204030204" pitchFamily="34" charset="0"/>
                <a:cs typeface="Calibri" panose="020F0502020204030204" pitchFamily="34" charset="0"/>
              </a:rPr>
              <a:t>identify an activity/create a plan for your program for the next rainy or bad weather day.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kern="1200" dirty="0">
              <a:effectLst/>
              <a:latin typeface="Verdana" panose="020B0604030504040204" pitchFamily="34" charset="0"/>
              <a:cs typeface="Calibri" panose="020F050202020403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effectLst/>
                <a:latin typeface="Verdana" panose="020B0604030504040204" pitchFamily="34" charset="0"/>
                <a:cs typeface="Calibri" panose="020F0502020204030204" pitchFamily="34" charset="0"/>
              </a:rPr>
              <a:t>With a partner, brainstorm what you will do with the children in your program during the next rainy or bad weather day.</a:t>
            </a:r>
            <a:endParaRPr lang="en-US" b="0" i="0" dirty="0"/>
          </a:p>
          <a:p>
            <a:endParaRPr lang="en-US" b="0" dirty="0"/>
          </a:p>
          <a:p>
            <a:r>
              <a:rPr lang="en-US" b="1" dirty="0"/>
              <a:t>Photo</a:t>
            </a:r>
            <a:r>
              <a:rPr lang="en-US" b="0" dirty="0"/>
              <a:t>:</a:t>
            </a:r>
          </a:p>
          <a:p>
            <a:r>
              <a:rPr lang="en-US" b="0" dirty="0"/>
              <a:t>Microsoft stock photo</a:t>
            </a:r>
          </a:p>
        </p:txBody>
      </p:sp>
      <p:sp>
        <p:nvSpPr>
          <p:cNvPr id="4" name="Slide Number Placeholder 3"/>
          <p:cNvSpPr>
            <a:spLocks noGrp="1"/>
          </p:cNvSpPr>
          <p:nvPr>
            <p:ph type="sldNum" sz="quarter" idx="5"/>
          </p:nvPr>
        </p:nvSpPr>
        <p:spPr/>
        <p:txBody>
          <a:bodyPr/>
          <a:lstStyle/>
          <a:p>
            <a:fld id="{DD108A9D-CB76-482F-AB93-819C115C73A5}" type="slidenum">
              <a:rPr lang="en-US" smtClean="0"/>
              <a:t>22</a:t>
            </a:fld>
            <a:endParaRPr lang="en-US"/>
          </a:p>
        </p:txBody>
      </p:sp>
    </p:spTree>
    <p:extLst>
      <p:ext uri="{BB962C8B-B14F-4D97-AF65-F5344CB8AC3E}">
        <p14:creationId xmlns:p14="http://schemas.microsoft.com/office/powerpoint/2010/main" val="38913132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b="1" dirty="0">
                <a:ea typeface="Calibri"/>
                <a:cs typeface="Calibri"/>
              </a:rPr>
              <a:t>Suggested </a:t>
            </a: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Speaker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Families influence and have a strong impact on their children's physical activity behaviors. So, building relationships and engaging with families allows you to share information and activities as well as learn from families. One way to engage families is by sending game/activity instructions home which allows families the opportunities to play the same games and activities at home. Also, consider inviting family members into the classroom so they can see firsthand activities that can be done in small spaces. Create opportunities for families to share games/activities they do at home. Families are creative every day in their own spaces/homes with games and activities (especially during the pandemic when many of us were stuck inside).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Trainer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i="1" kern="1200" dirty="0">
                <a:effectLst/>
                <a:latin typeface="Verdana" panose="020B0604030504040204" pitchFamily="34" charset="0"/>
                <a:ea typeface="Times New Roman" panose="02020603050405020304" pitchFamily="18" charset="0"/>
                <a:cs typeface="Calibri" panose="020F0502020204030204" pitchFamily="34" charset="0"/>
              </a:rPr>
              <a:t>Ask participants to share how they engage families in physical activity in their program and allow time for them to share.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i="1" dirty="0">
              <a:ea typeface="Calibri"/>
              <a:cs typeface="Calibri"/>
            </a:endParaRPr>
          </a:p>
          <a:p>
            <a:r>
              <a:rPr lang="en-US" b="1" i="0" dirty="0">
                <a:ea typeface="Calibri"/>
                <a:cs typeface="Calibri"/>
              </a:rPr>
              <a:t>Photo:</a:t>
            </a:r>
          </a:p>
          <a:p>
            <a:r>
              <a:rPr lang="en-US" b="0" i="0" dirty="0">
                <a:ea typeface="Calibri"/>
                <a:cs typeface="Calibri"/>
              </a:rPr>
              <a:t>Canva Pro- </a:t>
            </a:r>
            <a:r>
              <a:rPr lang="en-US" b="0" i="0" u="none" strike="noStrike" dirty="0">
                <a:effectLst/>
                <a:latin typeface="Canva Sans"/>
                <a:hlinkClick r:id="rId3"/>
              </a:rPr>
              <a:t> </a:t>
            </a:r>
            <a:r>
              <a:rPr lang="en-US" b="0" i="0" u="none" strike="noStrike" dirty="0" err="1">
                <a:effectLst/>
                <a:latin typeface="Canva Sans"/>
                <a:hlinkClick r:id="rId3"/>
              </a:rPr>
              <a:t>fizkes</a:t>
            </a:r>
            <a:r>
              <a:rPr lang="en-US" b="0" i="0" dirty="0">
                <a:effectLst/>
                <a:latin typeface="Canva Sans"/>
              </a:rPr>
              <a:t> </a:t>
            </a:r>
            <a:endParaRPr lang="en-US" b="0" i="0" dirty="0">
              <a:ea typeface="Calibri"/>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23</a:t>
            </a:fld>
            <a:endParaRPr lang="en-US"/>
          </a:p>
        </p:txBody>
      </p:sp>
    </p:spTree>
    <p:extLst>
      <p:ext uri="{BB962C8B-B14F-4D97-AF65-F5344CB8AC3E}">
        <p14:creationId xmlns:p14="http://schemas.microsoft.com/office/powerpoint/2010/main" val="17763852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r>
              <a:rPr lang="en-US" sz="1800" b="1" i="0" kern="1200" dirty="0">
                <a:effectLst/>
                <a:latin typeface="Verdana" panose="020B0604030504040204" pitchFamily="34" charset="0"/>
                <a:ea typeface="Calibri" panose="020F0502020204030204" pitchFamily="34" charset="0"/>
                <a:cs typeface="Calibri" panose="020F0502020204030204" pitchFamily="34" charset="0"/>
              </a:rPr>
              <a:t>Trainer Notes:</a:t>
            </a:r>
          </a:p>
          <a:p>
            <a:pPr marL="0" marR="0">
              <a:lnSpc>
                <a:spcPct val="107000"/>
              </a:lnSpc>
              <a:spcBef>
                <a:spcPts val="0"/>
              </a:spcBef>
              <a:spcAft>
                <a:spcPts val="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Invite your participants to raise any remaining questions or share other comments on physical activity in small spaces.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a:p>
            <a:endParaRPr lang="en-US" dirty="0"/>
          </a:p>
          <a:p>
            <a:r>
              <a:rPr lang="en-US" b="1" dirty="0"/>
              <a:t>This is the suggested endpoint for the first section of content.</a:t>
            </a:r>
          </a:p>
        </p:txBody>
      </p:sp>
      <p:sp>
        <p:nvSpPr>
          <p:cNvPr id="4" name="Slide Number Placeholder 3"/>
          <p:cNvSpPr>
            <a:spLocks noGrp="1"/>
          </p:cNvSpPr>
          <p:nvPr>
            <p:ph type="sldNum" sz="quarter" idx="5"/>
          </p:nvPr>
        </p:nvSpPr>
        <p:spPr/>
        <p:txBody>
          <a:bodyPr/>
          <a:lstStyle/>
          <a:p>
            <a:fld id="{DD108A9D-CB76-482F-AB93-819C115C73A5}" type="slidenum">
              <a:rPr lang="en-US" smtClean="0"/>
              <a:t>24</a:t>
            </a:fld>
            <a:endParaRPr lang="en-US"/>
          </a:p>
        </p:txBody>
      </p:sp>
    </p:spTree>
    <p:extLst>
      <p:ext uri="{BB962C8B-B14F-4D97-AF65-F5344CB8AC3E}">
        <p14:creationId xmlns:p14="http://schemas.microsoft.com/office/powerpoint/2010/main" val="35129663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00" dirty="0">
                <a:solidFill>
                  <a:srgbClr val="309C88"/>
                </a:solidFill>
                <a:effectLst/>
                <a:latin typeface="Verdana" panose="020B0604030504040204" pitchFamily="34" charset="0"/>
                <a:ea typeface="Calibri" panose="020F0502020204030204" pitchFamily="34" charset="0"/>
                <a:cs typeface="Times New Roman" panose="02020603050405020304" pitchFamily="18" charset="0"/>
              </a:rPr>
              <a:t>Trainer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kern="100" dirty="0">
                <a:effectLst/>
                <a:latin typeface="Verdana" panose="020B0604030504040204" pitchFamily="34" charset="0"/>
                <a:ea typeface="Calibri" panose="020F0502020204030204" pitchFamily="34" charset="0"/>
                <a:cs typeface="Times New Roman" panose="02020603050405020304" pitchFamily="18" charset="0"/>
              </a:rPr>
              <a:t>This slide shows three different options to extend the training. If you offer all extension content, it adds 30 minutes to the training to make the full content 60 minutes. You can choose any combination of extension activities that works for your group.</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DD108A9D-CB76-482F-AB93-819C115C73A5}" type="slidenum">
              <a:rPr lang="en-US" smtClean="0"/>
              <a:t>25</a:t>
            </a:fld>
            <a:endParaRPr lang="en-US"/>
          </a:p>
        </p:txBody>
      </p:sp>
    </p:spTree>
    <p:extLst>
      <p:ext uri="{BB962C8B-B14F-4D97-AF65-F5344CB8AC3E}">
        <p14:creationId xmlns:p14="http://schemas.microsoft.com/office/powerpoint/2010/main" val="12413441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Times New Roman" panose="02020603050405020304" pitchFamily="18" charset="0"/>
                <a:cs typeface="Calibri" panose="020F0502020204030204" pitchFamily="34" charset="0"/>
              </a:rPr>
              <a:t>Trainer Notes:</a:t>
            </a: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kern="1200" dirty="0">
                <a:effectLst/>
                <a:latin typeface="Verdana" panose="020B0604030504040204" pitchFamily="34" charset="0"/>
                <a:ea typeface="Times New Roman" panose="02020603050405020304" pitchFamily="18" charset="0"/>
                <a:cs typeface="Calibri" panose="020F0502020204030204" pitchFamily="34" charset="0"/>
              </a:rPr>
              <a:t>Assure participants there is no single solution or right answer. You may need multiple strategies to overcome the challenge. Feel free to adjust the game to be one that your participants are familiar with- the game that is being adapted should be one that is traditionally played outdoor in a large space, like Sharky Sharky/Octopus (https://www.scouts.org.uk/activities/play-sharky-sharky/).</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Suggested options for facilitating this activity include: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For face-to-face trainings: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Facilitate a large group discussion or conduct as a pair and share activity.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During virtual trainings: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Use a whiteboard app such as </a:t>
            </a:r>
            <a:r>
              <a:rPr lang="en-US" sz="1800" kern="1200" dirty="0" err="1">
                <a:effectLst/>
                <a:latin typeface="Verdana" panose="020B0604030504040204" pitchFamily="34" charset="0"/>
                <a:ea typeface="Calibri" panose="020F0502020204030204" pitchFamily="34" charset="0"/>
                <a:cs typeface="Calibri" panose="020F0502020204030204" pitchFamily="34" charset="0"/>
              </a:rPr>
              <a:t>Jamboard</a:t>
            </a:r>
            <a:r>
              <a:rPr lang="en-US" sz="1800" kern="1200" dirty="0">
                <a:effectLst/>
                <a:latin typeface="Verdana" panose="020B0604030504040204" pitchFamily="34" charset="0"/>
                <a:ea typeface="Calibri" panose="020F0502020204030204" pitchFamily="34" charset="0"/>
                <a:cs typeface="Calibri" panose="020F0502020204030204" pitchFamily="34" charset="0"/>
              </a:rPr>
              <a:t> for participants to post solutions.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Ask participants to respond in the chat.</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285750" marR="0" lvl="0" indent="-285750">
              <a:lnSpc>
                <a:spcPct val="107000"/>
              </a:lnSpc>
              <a:spcBef>
                <a:spcPts val="0"/>
              </a:spcBef>
              <a:spcAft>
                <a:spcPts val="0"/>
              </a:spcAft>
              <a:buFont typeface="Arial" panose="020B0604020202020204" pitchFamily="34" charset="0"/>
              <a:buChar char="•"/>
            </a:pPr>
            <a:r>
              <a:rPr lang="en-US" sz="1800" kern="1200" dirty="0">
                <a:effectLst/>
                <a:latin typeface="Verdana" panose="020B0604030504040204" pitchFamily="34" charset="0"/>
                <a:ea typeface="Calibri" panose="020F0502020204030204" pitchFamily="34" charset="0"/>
                <a:cs typeface="Calibri" panose="020F0502020204030204" pitchFamily="34" charset="0"/>
              </a:rPr>
              <a:t>Divide participants into groups of 3-4, use breakout rooms to discuss the challenge statement.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Ships and Sailors is traditionally played with children lined up in the center of a large space. One person is the Captain of the ship and the children must listen and follow the captain’s orders. When the Captain yells “ships” children run to the right side of the room or field. When the Captain yells “sailors” the children run to the left side of the room. Continue to incorporate other exercises and actions like “hit the deck”- squatting down, “pirate”- hop up and down. Don’t forget to demonstrate all activities before you play!</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Solution 1: </a:t>
            </a: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To set up the game, children are</a:t>
            </a: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 </a:t>
            </a: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evenly spread throughout the small space either on a poly spot, cone or in their own 'personal bubble.’ Explain to children that the ECE provider/another adult is the Captain of a ship and they must listen and follow all the Captain’s orders. When the captain yells “Ships” children face the right side of the room and run in place. When the Captain yells “Sailors” children face the left side of the room and run in place. The provider should use their arms to indicate which direction to face. You can incorporate other fun activity and movements like “pirate”- hop up and down or “shark attack”- freeze and do shark squats (squats with your hands above your head making a fin).</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Times New Roman" panose="02020603050405020304" pitchFamily="18" charset="0"/>
                <a:cs typeface="Calibri" panose="020F0502020204030204" pitchFamily="34" charset="0"/>
              </a:rPr>
              <a:t>Solution 2: </a:t>
            </a: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To set up the game, line children up in the middle of the small space indicated by painter’s tape. Instead of running to one side of the room like in the traditional game, because there is less space, have children practice slower locomotor skills like sliding, tiptoeing.</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DD108A9D-CB76-482F-AB93-819C115C73A5}" type="slidenum">
              <a:rPr lang="en-US"/>
              <a:t>26</a:t>
            </a:fld>
            <a:endParaRPr lang="en-US"/>
          </a:p>
        </p:txBody>
      </p:sp>
    </p:spTree>
    <p:extLst>
      <p:ext uri="{BB962C8B-B14F-4D97-AF65-F5344CB8AC3E}">
        <p14:creationId xmlns:p14="http://schemas.microsoft.com/office/powerpoint/2010/main" val="8496393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Calibri"/>
              </a:rPr>
              <a:t>Suggested Trainer Notes:</a:t>
            </a: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Mind-body exercises are a great activity that can be done in small spaces, either inside or outside. Many poses can be done standing, which requires even less space. There are a plethora of mind-body resources including books, videos (</a:t>
            </a:r>
            <a:r>
              <a:rPr lang="en-US" sz="1800" u="sng" kern="1200" dirty="0">
                <a:effectLst/>
                <a:latin typeface="Verdana" panose="020B0604030504040204" pitchFamily="34" charset="0"/>
                <a:ea typeface="Calibri" panose="020F0502020204030204" pitchFamily="34" charset="0"/>
                <a:cs typeface="Calibri" panose="020F0502020204030204" pitchFamily="34" charset="0"/>
              </a:rPr>
              <a:t>https://www.youtube.com/channel/UCbuENEBzQ69QKmfX2iumnFA</a:t>
            </a:r>
            <a:r>
              <a:rPr lang="en-US" sz="1800" kern="1200" dirty="0">
                <a:effectLst/>
                <a:latin typeface="Verdana" panose="020B0604030504040204" pitchFamily="34" charset="0"/>
                <a:ea typeface="Calibri" panose="020F0502020204030204" pitchFamily="34" charset="0"/>
                <a:cs typeface="Calibri" panose="020F0502020204030204" pitchFamily="34" charset="0"/>
              </a:rPr>
              <a:t>) and more.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cs typeface="Calibri"/>
            </a:endParaRPr>
          </a:p>
          <a:p>
            <a:r>
              <a:rPr lang="en-US" b="1" dirty="0">
                <a:ea typeface="Calibri"/>
                <a:cs typeface="Calibri"/>
              </a:rPr>
              <a:t>Photos:</a:t>
            </a:r>
          </a:p>
          <a:p>
            <a:r>
              <a:rPr lang="en-US" dirty="0">
                <a:ea typeface="Calibri"/>
                <a:cs typeface="Calibri"/>
              </a:rPr>
              <a:t>Rhonda's Little Angels, Delaware</a:t>
            </a:r>
          </a:p>
          <a:p>
            <a:r>
              <a:rPr lang="en-US" dirty="0">
                <a:cs typeface="Calibri"/>
              </a:rPr>
              <a:t>Microsoft PPT photos</a:t>
            </a:r>
          </a:p>
        </p:txBody>
      </p:sp>
      <p:sp>
        <p:nvSpPr>
          <p:cNvPr id="4" name="Slide Number Placeholder 3"/>
          <p:cNvSpPr>
            <a:spLocks noGrp="1"/>
          </p:cNvSpPr>
          <p:nvPr>
            <p:ph type="sldNum" sz="quarter" idx="5"/>
          </p:nvPr>
        </p:nvSpPr>
        <p:spPr/>
        <p:txBody>
          <a:bodyPr/>
          <a:lstStyle/>
          <a:p>
            <a:fld id="{DD108A9D-CB76-482F-AB93-819C115C73A5}" type="slidenum">
              <a:rPr lang="en-US"/>
              <a:t>27</a:t>
            </a:fld>
            <a:endParaRPr lang="en-US"/>
          </a:p>
        </p:txBody>
      </p:sp>
    </p:spTree>
    <p:extLst>
      <p:ext uri="{BB962C8B-B14F-4D97-AF65-F5344CB8AC3E}">
        <p14:creationId xmlns:p14="http://schemas.microsoft.com/office/powerpoint/2010/main" val="17037833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ea typeface="Calibri"/>
                <a:cs typeface="Calibri"/>
              </a:rPr>
              <a:t>Suggested Trainer Notes:</a:t>
            </a:r>
            <a:endParaRPr lang="en-US" dirty="0">
              <a:ea typeface="Calibri"/>
              <a:cs typeface="Calibri"/>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Hula hoops are a versatile piece of equipment that can promote physical activity, especially in small spaces. Hula hoops can be used indoors or outdoors.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Times New Roman" panose="02020603050405020304" pitchFamily="18"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u="none" kern="1200" dirty="0">
                <a:effectLst/>
                <a:latin typeface="Verdana" panose="020B0604030504040204" pitchFamily="34" charset="0"/>
                <a:ea typeface="Calibri" panose="020F0502020204030204" pitchFamily="34" charset="0"/>
                <a:cs typeface="Calibri" panose="020F0502020204030204" pitchFamily="34" charset="0"/>
              </a:rPr>
              <a:t>Open </a:t>
            </a:r>
            <a:r>
              <a:rPr lang="en-US" sz="1800" u="none" kern="1200" dirty="0" err="1">
                <a:effectLst/>
                <a:latin typeface="Verdana" panose="020B0604030504040204" pitchFamily="34" charset="0"/>
                <a:ea typeface="Calibri" panose="020F0502020204030204" pitchFamily="34" charset="0"/>
                <a:cs typeface="Calibri" panose="020F0502020204030204" pitchFamily="34" charset="0"/>
              </a:rPr>
              <a:t>PhysED</a:t>
            </a:r>
            <a:r>
              <a:rPr lang="en-US" sz="1800" u="none" kern="1200" dirty="0">
                <a:effectLst/>
                <a:latin typeface="Verdana" panose="020B0604030504040204" pitchFamily="34" charset="0"/>
                <a:ea typeface="Calibri" panose="020F0502020204030204" pitchFamily="34" charset="0"/>
                <a:cs typeface="Calibri" panose="020F0502020204030204" pitchFamily="34" charset="0"/>
              </a:rPr>
              <a:t> </a:t>
            </a:r>
            <a:r>
              <a:rPr lang="en-US" sz="1800" kern="1200" dirty="0">
                <a:effectLst/>
                <a:latin typeface="Verdana" panose="020B0604030504040204" pitchFamily="34" charset="0"/>
                <a:ea typeface="Calibri" panose="020F0502020204030204" pitchFamily="34" charset="0"/>
                <a:cs typeface="Calibri" panose="020F0502020204030204" pitchFamily="34" charset="0"/>
              </a:rPr>
              <a:t>is a great resource for hoop games, with over 10 different activities involving hoops, specifically for early childhood.</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ea typeface="Calibri"/>
              <a:cs typeface="Calibri"/>
            </a:endParaRPr>
          </a:p>
          <a:p>
            <a:r>
              <a:rPr lang="en-US" dirty="0" err="1">
                <a:ea typeface="Calibri"/>
                <a:cs typeface="Calibri"/>
              </a:rPr>
              <a:t>OpenPhysEd</a:t>
            </a:r>
            <a:r>
              <a:rPr lang="en-US" dirty="0">
                <a:ea typeface="Calibri"/>
                <a:cs typeface="Calibri"/>
              </a:rPr>
              <a:t>: https://openphysed.org/movement/ec</a:t>
            </a:r>
          </a:p>
          <a:p>
            <a:endParaRPr lang="en-US" dirty="0">
              <a:ea typeface="Calibri"/>
              <a:cs typeface="Calibri"/>
            </a:endParaRPr>
          </a:p>
          <a:p>
            <a:r>
              <a:rPr lang="en-US" b="1" dirty="0">
                <a:ea typeface="Calibri"/>
                <a:cs typeface="Calibri"/>
              </a:rPr>
              <a:t>Photo:</a:t>
            </a:r>
          </a:p>
          <a:p>
            <a:r>
              <a:rPr lang="en-US" u="none" dirty="0">
                <a:solidFill>
                  <a:schemeClr val="tx2"/>
                </a:solidFill>
                <a:cs typeface="+mn-lt"/>
              </a:rPr>
              <a:t>Canva Pro- </a:t>
            </a:r>
            <a:r>
              <a:rPr lang="en-US" u="none" dirty="0" err="1">
                <a:solidFill>
                  <a:schemeClr val="tx2"/>
                </a:solidFill>
                <a:hlinkClick r:id="rId3">
                  <a:extLst>
                    <a:ext uri="{A12FA001-AC4F-418D-AE19-62706E023703}">
                      <ahyp:hlinkClr xmlns:ahyp="http://schemas.microsoft.com/office/drawing/2018/hyperlinkcolor" val="tx"/>
                    </a:ext>
                  </a:extLst>
                </a:hlinkClick>
              </a:rPr>
              <a:t>oksanashufrych</a:t>
            </a:r>
            <a:endParaRPr lang="en-US" u="none" dirty="0">
              <a:solidFill>
                <a:schemeClr val="tx2"/>
              </a:solidFill>
            </a:endParaRPr>
          </a:p>
          <a:p>
            <a:endParaRPr lang="en-US" b="1" dirty="0">
              <a:ea typeface="Calibri"/>
              <a:cs typeface="Calibri"/>
            </a:endParaRPr>
          </a:p>
        </p:txBody>
      </p:sp>
      <p:sp>
        <p:nvSpPr>
          <p:cNvPr id="4" name="Slide Number Placeholder 3"/>
          <p:cNvSpPr>
            <a:spLocks noGrp="1"/>
          </p:cNvSpPr>
          <p:nvPr>
            <p:ph type="sldNum" sz="quarter" idx="5"/>
          </p:nvPr>
        </p:nvSpPr>
        <p:spPr/>
        <p:txBody>
          <a:bodyPr/>
          <a:lstStyle/>
          <a:p>
            <a:fld id="{DD108A9D-CB76-482F-AB93-819C115C73A5}" type="slidenum">
              <a:rPr lang="en-US"/>
              <a:t>28</a:t>
            </a:fld>
            <a:endParaRPr lang="en-US"/>
          </a:p>
        </p:txBody>
      </p:sp>
    </p:spTree>
    <p:extLst>
      <p:ext uri="{BB962C8B-B14F-4D97-AF65-F5344CB8AC3E}">
        <p14:creationId xmlns:p14="http://schemas.microsoft.com/office/powerpoint/2010/main" val="23369010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800" b="1" kern="1200" dirty="0">
                <a:solidFill>
                  <a:srgbClr val="309C88"/>
                </a:solidFill>
                <a:effectLst/>
                <a:latin typeface="Verdana" panose="020B0604030504040204" pitchFamily="34" charset="0"/>
                <a:ea typeface="Calibri" panose="020F0502020204030204" pitchFamily="34" charset="0"/>
                <a:cs typeface="Calibri" panose="020F0502020204030204" pitchFamily="34" charset="0"/>
              </a:rPr>
              <a:t>Suggested Speaker Notes:</a:t>
            </a:r>
            <a:r>
              <a:rPr lang="en-US" sz="1800" b="1"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These toddler games are adaptations of the activities shared in the “equipment” section of the training. </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solidFill>
                  <a:srgbClr val="309C88"/>
                </a:solidFill>
                <a:effectLst/>
                <a:latin typeface="Verdana" panose="020B0604030504040204" pitchFamily="34" charset="0"/>
                <a:ea typeface="Calibri" panose="020F0502020204030204" pitchFamily="34" charset="0"/>
                <a:cs typeface="Times New Roman" panose="02020603050405020304" pitchFamily="18" charset="0"/>
              </a:rPr>
              <a:t>Trainer Notes:</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i="1" kern="1200" dirty="0">
                <a:effectLst/>
                <a:latin typeface="Verdana" panose="020B0604030504040204" pitchFamily="34" charset="0"/>
                <a:ea typeface="Calibri" panose="020F0502020204030204" pitchFamily="34" charset="0"/>
                <a:cs typeface="Calibri" panose="020F0502020204030204" pitchFamily="34" charset="0"/>
              </a:rPr>
              <a:t>Consider asking participants how they would adapt these two activities for toddlers before sharing the activity descriptions below. Also consider asking how they like to engage toddlers in their program in physical activity in small </a:t>
            </a:r>
            <a:r>
              <a:rPr lang="en-US" sz="1800" i="1" kern="1200">
                <a:effectLst/>
                <a:latin typeface="Verdana" panose="020B0604030504040204" pitchFamily="34" charset="0"/>
                <a:ea typeface="Calibri" panose="020F0502020204030204" pitchFamily="34" charset="0"/>
                <a:cs typeface="Calibri" panose="020F0502020204030204" pitchFamily="34" charset="0"/>
              </a:rPr>
              <a:t>spaces.</a:t>
            </a:r>
          </a:p>
          <a:p>
            <a:pPr marL="0" marR="0">
              <a:lnSpc>
                <a:spcPct val="107000"/>
              </a:lnSpc>
              <a:spcBef>
                <a:spcPts val="0"/>
              </a:spcBef>
              <a:spcAft>
                <a:spcPts val="800"/>
              </a:spcAft>
            </a:pP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Toddler ball rolling</a:t>
            </a:r>
            <a:r>
              <a:rPr lang="en-US" sz="1800" b="1" kern="1200" baseline="30000" dirty="0">
                <a:effectLst/>
                <a:latin typeface="Verdana" panose="020B0604030504040204" pitchFamily="34" charset="0"/>
                <a:ea typeface="Calibri" panose="020F0502020204030204" pitchFamily="34" charset="0"/>
                <a:cs typeface="Calibri" panose="020F0502020204030204" pitchFamily="34" charset="0"/>
              </a:rPr>
              <a:t>2</a:t>
            </a:r>
            <a:r>
              <a:rPr lang="en-US" sz="1800" b="1" kern="1200" dirty="0">
                <a:effectLst/>
                <a:latin typeface="Verdana" panose="020B0604030504040204" pitchFamily="34" charset="0"/>
                <a:ea typeface="Calibri" panose="020F0502020204030204" pitchFamily="34" charset="0"/>
                <a:cs typeface="Calibri" panose="020F0502020204030204" pitchFamily="34" charset="0"/>
              </a:rPr>
              <a:t>: </a:t>
            </a:r>
            <a:r>
              <a:rPr lang="en-US" sz="1800" kern="1200" dirty="0">
                <a:solidFill>
                  <a:srgbClr val="333333"/>
                </a:solidFill>
                <a:effectLst/>
                <a:latin typeface="Verdana" panose="020B0604030504040204" pitchFamily="34" charset="0"/>
                <a:ea typeface="Calibri" panose="020F0502020204030204" pitchFamily="34" charset="0"/>
                <a:cs typeface="Times New Roman" panose="02020603050405020304" pitchFamily="18" charset="0"/>
              </a:rPr>
              <a:t>Sit on the floor with your toddler sitting between your legs. Both you and your toddler face another ECE provider or older child sitting on the floor. With your legs spread apart, gently roll the ball back and forth between your toddler and the other ECE provider or older child. Encourage your toddler to “catch” the ball by receiving it with both hands. </a:t>
            </a:r>
            <a:r>
              <a:rPr lang="en-US" sz="1800" kern="1200" dirty="0">
                <a:effectLst/>
                <a:latin typeface="Verdana" panose="020B0604030504040204" pitchFamily="34" charset="0"/>
                <a:ea typeface="Calibri" panose="020F0502020204030204" pitchFamily="34" charset="0"/>
                <a:cs typeface="Calibri" panose="020F0502020204030204" pitchFamily="34" charset="0"/>
              </a:rPr>
              <a:t>You can also use the socks or a dryer ball for this simple rolling game- roll the object back and forth with the child to promote coordination. When they’ve mastered doing this with two hands, challenge them to try with one.</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n-US" sz="1800" b="1" kern="1200" dirty="0">
                <a:effectLst/>
                <a:latin typeface="Verdana" panose="020B0604030504040204" pitchFamily="34" charset="0"/>
                <a:ea typeface="Calibri" panose="020F0502020204030204" pitchFamily="34" charset="0"/>
                <a:cs typeface="Calibri" panose="020F0502020204030204" pitchFamily="34" charset="0"/>
              </a:rPr>
              <a:t>Toddler Balance Walk</a:t>
            </a:r>
            <a:r>
              <a:rPr lang="en-US" sz="1800" b="1" kern="1200" baseline="30000" dirty="0">
                <a:effectLst/>
                <a:latin typeface="Verdana" panose="020B0604030504040204" pitchFamily="34" charset="0"/>
                <a:ea typeface="Calibri" panose="020F0502020204030204" pitchFamily="34" charset="0"/>
                <a:cs typeface="Calibri" panose="020F0502020204030204" pitchFamily="34" charset="0"/>
              </a:rPr>
              <a:t>1</a:t>
            </a:r>
            <a:r>
              <a:rPr lang="en-US" sz="1800" b="1" kern="1200" dirty="0">
                <a:effectLst/>
                <a:latin typeface="Verdana" panose="020B0604030504040204" pitchFamily="34" charset="0"/>
                <a:ea typeface="Calibri" panose="020F0502020204030204" pitchFamily="34" charset="0"/>
                <a:cs typeface="Calibri" panose="020F0502020204030204" pitchFamily="34" charset="0"/>
              </a:rPr>
              <a:t>:</a:t>
            </a:r>
            <a:r>
              <a:rPr lang="en-US" sz="1800" kern="1200" dirty="0">
                <a:effectLst/>
                <a:latin typeface="Verdana" panose="020B0604030504040204" pitchFamily="34" charset="0"/>
                <a:ea typeface="Calibri" panose="020F0502020204030204" pitchFamily="34" charset="0"/>
                <a:cs typeface="Calibri" panose="020F0502020204030204" pitchFamily="34" charset="0"/>
              </a:rPr>
              <a:t> </a:t>
            </a:r>
            <a:r>
              <a:rPr lang="en-US" sz="1800" kern="1200" dirty="0">
                <a:solidFill>
                  <a:srgbClr val="333333"/>
                </a:solidFill>
                <a:effectLst/>
                <a:latin typeface="Verdana" panose="020B0604030504040204" pitchFamily="34" charset="0"/>
                <a:ea typeface="Calibri" panose="020F0502020204030204" pitchFamily="34" charset="0"/>
                <a:cs typeface="Times New Roman" panose="02020603050405020304" pitchFamily="18" charset="0"/>
              </a:rPr>
              <a:t>When walking inside, you can use tape to create a balance beam or half of a pool noodle. When walking, find simple structures such as park benches, low garden walls, raised curbs, and dry logs. Encourage your toddler to climb onto these low structures and walk along them. Always hold your toddler’s hands. As they build confidence walking, encourage them to turn and change directions while walking and balancing. </a:t>
            </a:r>
            <a:endParaRPr lang="en-US" sz="1800" kern="1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b="1" dirty="0"/>
          </a:p>
          <a:p>
            <a:r>
              <a:rPr lang="en-US" b="1" dirty="0"/>
              <a:t>Photo:</a:t>
            </a:r>
          </a:p>
          <a:p>
            <a:r>
              <a:rPr lang="en-US" b="0" dirty="0" err="1"/>
              <a:t>Pexels</a:t>
            </a:r>
            <a:r>
              <a:rPr lang="en-US" b="0" dirty="0"/>
              <a:t>- </a:t>
            </a:r>
            <a:r>
              <a:rPr lang="en-US" b="0" i="0" dirty="0" err="1">
                <a:solidFill>
                  <a:srgbClr val="4A4A4A"/>
                </a:solidFill>
                <a:effectLst/>
                <a:latin typeface="PlusJakartaSans"/>
              </a:rPr>
              <a:t>Subin</a:t>
            </a:r>
            <a:r>
              <a:rPr lang="en-US" b="0" i="0" dirty="0">
                <a:solidFill>
                  <a:srgbClr val="4A4A4A"/>
                </a:solidFill>
                <a:effectLst/>
                <a:latin typeface="PlusJakartaSans"/>
              </a:rPr>
              <a:t> Cherian</a:t>
            </a:r>
            <a:endParaRPr lang="en-US" b="0" dirty="0"/>
          </a:p>
          <a:p>
            <a:r>
              <a:rPr lang="en-US" b="0" dirty="0"/>
              <a:t>Canva Pro- </a:t>
            </a:r>
            <a:r>
              <a:rPr lang="en-US" b="0" i="0" u="none" strike="noStrike" dirty="0">
                <a:effectLst/>
                <a:latin typeface="Canva Sans"/>
                <a:hlinkClick r:id="rId3"/>
              </a:rPr>
              <a:t> bmcent1</a:t>
            </a:r>
            <a:endParaRPr lang="en-US" b="0" i="0" u="none" strike="noStrike" dirty="0">
              <a:effectLst/>
              <a:latin typeface="Canva Sans"/>
            </a:endParaRPr>
          </a:p>
          <a:p>
            <a:endParaRPr lang="en-US" b="0" i="0" u="none" strike="noStrike" dirty="0">
              <a:effectLst/>
              <a:latin typeface="Canva Sans"/>
            </a:endParaRPr>
          </a:p>
          <a:p>
            <a:r>
              <a:rPr lang="en-US" b="0" i="0" u="none" strike="noStrike" dirty="0">
                <a:effectLst/>
                <a:latin typeface="Canva Sans"/>
              </a:rPr>
              <a:t>Sources:</a:t>
            </a:r>
          </a:p>
          <a:p>
            <a:pPr marL="0" indent="0">
              <a:lnSpc>
                <a:spcPct val="200000"/>
              </a:lnSpc>
              <a:buNone/>
            </a:pPr>
            <a:r>
              <a:rPr lang="en-US" sz="1200" i="1" dirty="0">
                <a:effectLst/>
                <a:latin typeface="Times New Roman" panose="02020603050405020304" pitchFamily="18" charset="0"/>
              </a:rPr>
              <a:t>1. Toddler Balance Walk</a:t>
            </a:r>
            <a:r>
              <a:rPr lang="en-US" sz="1200" dirty="0">
                <a:effectLst/>
                <a:latin typeface="Times New Roman" panose="02020603050405020304" pitchFamily="18" charset="0"/>
              </a:rPr>
              <a:t>. (n.d.). Active for Life. Retrieved December 28, 2023, from https://activeforlife.com/activity/toddler-balance-walk_53/</a:t>
            </a:r>
          </a:p>
          <a:p>
            <a:pPr marL="0" indent="0">
              <a:lnSpc>
                <a:spcPct val="200000"/>
              </a:lnSpc>
              <a:buNone/>
            </a:pPr>
            <a:r>
              <a:rPr lang="en-US" sz="1200" i="1" dirty="0">
                <a:effectLst/>
                <a:latin typeface="Times New Roman" panose="02020603050405020304" pitchFamily="18" charset="0"/>
              </a:rPr>
              <a:t>2. Toddler Ball Rolling</a:t>
            </a:r>
            <a:r>
              <a:rPr lang="en-US" sz="1200" dirty="0">
                <a:effectLst/>
                <a:latin typeface="Times New Roman" panose="02020603050405020304" pitchFamily="18" charset="0"/>
              </a:rPr>
              <a:t>. (n.d.). Active for Life. Retrieved December 28, 2023, from https://activeforlife.com/activity/toddler-ball-rolling_54/</a:t>
            </a:r>
          </a:p>
          <a:p>
            <a:endParaRPr lang="en-US" b="1" i="1" dirty="0"/>
          </a:p>
        </p:txBody>
      </p:sp>
      <p:sp>
        <p:nvSpPr>
          <p:cNvPr id="4" name="Slide Number Placeholder 3"/>
          <p:cNvSpPr>
            <a:spLocks noGrp="1"/>
          </p:cNvSpPr>
          <p:nvPr>
            <p:ph type="sldNum" sz="quarter" idx="5"/>
          </p:nvPr>
        </p:nvSpPr>
        <p:spPr/>
        <p:txBody>
          <a:bodyPr/>
          <a:lstStyle/>
          <a:p>
            <a:fld id="{DD108A9D-CB76-482F-AB93-819C115C73A5}" type="slidenum">
              <a:rPr lang="en-US" smtClean="0"/>
              <a:t>29</a:t>
            </a:fld>
            <a:endParaRPr lang="en-US"/>
          </a:p>
        </p:txBody>
      </p:sp>
    </p:spTree>
    <p:extLst>
      <p:ext uri="{BB962C8B-B14F-4D97-AF65-F5344CB8AC3E}">
        <p14:creationId xmlns:p14="http://schemas.microsoft.com/office/powerpoint/2010/main" val="121822083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D108A9D-CB76-482F-AB93-819C115C73A5}" type="slidenum">
              <a:rPr lang="en-US" smtClean="0"/>
              <a:t>30</a:t>
            </a:fld>
            <a:endParaRPr lang="en-US"/>
          </a:p>
        </p:txBody>
      </p:sp>
    </p:spTree>
    <p:extLst>
      <p:ext uri="{BB962C8B-B14F-4D97-AF65-F5344CB8AC3E}">
        <p14:creationId xmlns:p14="http://schemas.microsoft.com/office/powerpoint/2010/main" val="417657079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11" name="Text Placeholder 10">
            <a:extLst>
              <a:ext uri="{FF2B5EF4-FFF2-40B4-BE49-F238E27FC236}">
                <a16:creationId xmlns:a16="http://schemas.microsoft.com/office/drawing/2014/main" id="{58284382-8022-4B42-800A-86F4A183D3A1}"/>
              </a:ext>
            </a:extLst>
          </p:cNvPr>
          <p:cNvSpPr>
            <a:spLocks noGrp="1"/>
          </p:cNvSpPr>
          <p:nvPr>
            <p:ph type="body" sz="quarter" idx="14"/>
          </p:nvPr>
        </p:nvSpPr>
        <p:spPr>
          <a:xfrm>
            <a:off x="841248" y="2844836"/>
            <a:ext cx="10570464" cy="1645237"/>
          </a:xfrm>
        </p:spPr>
        <p:txBody>
          <a:bodyPr>
            <a:normAutofit/>
          </a:bodyPr>
          <a:lstStyle>
            <a:lvl1pPr marL="0" indent="0" algn="l">
              <a:buFontTx/>
              <a:buNone/>
              <a:defRPr sz="3600" b="1" i="0">
                <a:solidFill>
                  <a:srgbClr val="FFFFFF"/>
                </a:solidFill>
                <a:latin typeface="Verdana" panose="020B0604030504040204" pitchFamily="34" charset="0"/>
                <a:ea typeface="Verdana" panose="020B0604030504040204" pitchFamily="34" charset="0"/>
              </a:defRPr>
            </a:lvl1pPr>
            <a:lvl2pPr marL="457200" indent="0" algn="l">
              <a:buFontTx/>
              <a:buNone/>
              <a:defRPr sz="3600" b="1">
                <a:solidFill>
                  <a:schemeClr val="tx2"/>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p:txBody>
      </p:sp>
      <p:pic>
        <p:nvPicPr>
          <p:cNvPr id="5" name="Picture 4" descr="A black background with blue and pink text&#10;&#10;Description automatically generated">
            <a:extLst>
              <a:ext uri="{FF2B5EF4-FFF2-40B4-BE49-F238E27FC236}">
                <a16:creationId xmlns:a16="http://schemas.microsoft.com/office/drawing/2014/main" id="{23EB350D-6ECF-428C-D3B4-CED9D8ECA1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248" y="350442"/>
            <a:ext cx="4099934" cy="2139840"/>
          </a:xfrm>
          <a:prstGeom prst="rect">
            <a:avLst/>
          </a:prstGeom>
        </p:spPr>
      </p:pic>
      <p:sp>
        <p:nvSpPr>
          <p:cNvPr id="2" name="TextBox 1">
            <a:extLst>
              <a:ext uri="{FF2B5EF4-FFF2-40B4-BE49-F238E27FC236}">
                <a16:creationId xmlns:a16="http://schemas.microsoft.com/office/drawing/2014/main" id="{B6603713-54B9-E602-390B-8A29C1BC3C57}"/>
              </a:ext>
            </a:extLst>
          </p:cNvPr>
          <p:cNvSpPr txBox="1"/>
          <p:nvPr/>
        </p:nvSpPr>
        <p:spPr>
          <a:xfrm>
            <a:off x="0" y="4754880"/>
            <a:ext cx="12192000" cy="1569660"/>
          </a:xfrm>
          <a:prstGeom prst="rect">
            <a:avLst/>
          </a:prstGeom>
          <a:solidFill>
            <a:srgbClr val="309C8A">
              <a:alpha val="89804"/>
            </a:srgbClr>
          </a:solidFill>
        </p:spPr>
        <p:txBody>
          <a:bodyPr wrap="square" rtlCol="0">
            <a:spAutoFit/>
          </a:bodyPr>
          <a:lstStyle/>
          <a:p>
            <a:r>
              <a:rPr lang="en-US" sz="3200" b="1" dirty="0">
                <a:solidFill>
                  <a:srgbClr val="FFFFFF"/>
                </a:solidFill>
                <a:latin typeface="Verdana" panose="020B0604030504040204" pitchFamily="34" charset="0"/>
                <a:ea typeface="Verdana" panose="020B0604030504040204" pitchFamily="34" charset="0"/>
              </a:rPr>
              <a:t>	</a:t>
            </a:r>
          </a:p>
          <a:p>
            <a:endParaRPr lang="en-US" sz="3200" b="1" dirty="0">
              <a:solidFill>
                <a:srgbClr val="FFFFFF"/>
              </a:solidFill>
              <a:latin typeface="Verdana" panose="020B0604030504040204" pitchFamily="34" charset="0"/>
              <a:ea typeface="Verdana" panose="020B0604030504040204" pitchFamily="34" charset="0"/>
            </a:endParaRPr>
          </a:p>
          <a:p>
            <a:endParaRPr lang="en-US" sz="3200" b="1" dirty="0">
              <a:solidFill>
                <a:srgbClr val="FFFFFF"/>
              </a:solidFill>
              <a:latin typeface="Verdana" panose="020B0604030504040204" pitchFamily="34" charset="0"/>
              <a:ea typeface="Verdana" panose="020B0604030504040204" pitchFamily="34" charset="0"/>
            </a:endParaRPr>
          </a:p>
        </p:txBody>
      </p:sp>
      <p:sp>
        <p:nvSpPr>
          <p:cNvPr id="3" name="Text Placeholder 10">
            <a:extLst>
              <a:ext uri="{FF2B5EF4-FFF2-40B4-BE49-F238E27FC236}">
                <a16:creationId xmlns:a16="http://schemas.microsoft.com/office/drawing/2014/main" id="{F7E2876B-876A-A831-6E02-6A8807219AAC}"/>
              </a:ext>
            </a:extLst>
          </p:cNvPr>
          <p:cNvSpPr>
            <a:spLocks noGrp="1"/>
          </p:cNvSpPr>
          <p:nvPr>
            <p:ph type="body" sz="quarter" idx="15"/>
          </p:nvPr>
        </p:nvSpPr>
        <p:spPr>
          <a:xfrm>
            <a:off x="841248" y="4754881"/>
            <a:ext cx="10570464" cy="1569660"/>
          </a:xfrm>
        </p:spPr>
        <p:txBody>
          <a:bodyPr/>
          <a:lstStyle>
            <a:lvl1pPr marL="0" indent="0" algn="l">
              <a:buFontTx/>
              <a:buNone/>
              <a:defRPr sz="2400" b="0" i="0">
                <a:solidFill>
                  <a:srgbClr val="FFFFFF"/>
                </a:solidFill>
                <a:latin typeface="Verdana" panose="020B0604030504040204" pitchFamily="34" charset="0"/>
                <a:ea typeface="Verdana" panose="020B0604030504040204" pitchFamily="34" charset="0"/>
              </a:defRPr>
            </a:lvl1pPr>
            <a:lvl2pPr marL="457200" indent="0">
              <a:buFontTx/>
              <a:buNone/>
              <a:defRPr>
                <a:solidFill>
                  <a:srgbClr val="FFFFFF"/>
                </a:solidFill>
                <a:latin typeface="Verdana" panose="020B0604030504040204" pitchFamily="34" charset="0"/>
                <a:ea typeface="Verdana" panose="020B0604030504040204" pitchFamily="34" charset="0"/>
              </a:defRPr>
            </a:lvl2pPr>
            <a:lvl3pPr marL="914400" indent="0">
              <a:buFontTx/>
              <a:buNone/>
              <a:defRPr>
                <a:solidFill>
                  <a:srgbClr val="FFFFFF"/>
                </a:solidFill>
              </a:defRPr>
            </a:lvl3pPr>
            <a:lvl4pPr marL="1371600" indent="0">
              <a:buFontTx/>
              <a:buNone/>
              <a:defRPr>
                <a:solidFill>
                  <a:srgbClr val="FFFFFF"/>
                </a:solidFill>
              </a:defRPr>
            </a:lvl4pPr>
            <a:lvl5pPr marL="1828800" indent="0">
              <a:buFontTx/>
              <a:buNone/>
              <a:defRPr>
                <a:solidFill>
                  <a:srgbClr val="FFFFFF"/>
                </a:solidFill>
              </a:defRPr>
            </a:lvl5pPr>
          </a:lstStyle>
          <a:p>
            <a:pPr lvl="0"/>
            <a:r>
              <a:rPr lang="en-US"/>
              <a:t>Click to edit Master text styles</a:t>
            </a:r>
          </a:p>
          <a:p>
            <a:pPr lvl="1"/>
            <a:r>
              <a:rPr lang="en-US"/>
              <a:t>Second level</a:t>
            </a:r>
          </a:p>
          <a:p>
            <a:pPr lvl="2"/>
            <a:r>
              <a:rPr lang="en-US"/>
              <a:t>Third level</a:t>
            </a:r>
          </a:p>
        </p:txBody>
      </p:sp>
      <p:pic>
        <p:nvPicPr>
          <p:cNvPr id="4" name="Picture 3" descr="A black background with blue letters&#10;&#10;Description automatically generated">
            <a:extLst>
              <a:ext uri="{FF2B5EF4-FFF2-40B4-BE49-F238E27FC236}">
                <a16:creationId xmlns:a16="http://schemas.microsoft.com/office/drawing/2014/main" id="{2BBCC6C6-A454-27C4-8D18-8D59DC2D30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32620" y="515172"/>
            <a:ext cx="2743200" cy="670560"/>
          </a:xfrm>
          <a:prstGeom prst="rect">
            <a:avLst/>
          </a:prstGeom>
        </p:spPr>
      </p:pic>
    </p:spTree>
    <p:extLst>
      <p:ext uri="{BB962C8B-B14F-4D97-AF65-F5344CB8AC3E}">
        <p14:creationId xmlns:p14="http://schemas.microsoft.com/office/powerpoint/2010/main" val="1101316952"/>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vider Slide 1">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2C972A3-79CE-C64C-A52C-0738C5508E13}"/>
              </a:ext>
            </a:extLst>
          </p:cNvPr>
          <p:cNvSpPr/>
          <p:nvPr/>
        </p:nvSpPr>
        <p:spPr>
          <a:xfrm>
            <a:off x="0" y="0"/>
            <a:ext cx="12192000" cy="6858000"/>
          </a:xfrm>
          <a:prstGeom prst="rect">
            <a:avLst/>
          </a:prstGeom>
          <a:solidFill>
            <a:schemeClr val="tx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0C669DB-2BD3-C749-A93F-71AA765530F6}"/>
              </a:ext>
            </a:extLst>
          </p:cNvPr>
          <p:cNvSpPr>
            <a:spLocks noGrp="1"/>
          </p:cNvSpPr>
          <p:nvPr>
            <p:ph type="title"/>
          </p:nvPr>
        </p:nvSpPr>
        <p:spPr>
          <a:xfrm>
            <a:off x="0" y="2853018"/>
            <a:ext cx="12192000" cy="2912782"/>
          </a:xfrm>
        </p:spPr>
        <p:txBody>
          <a:bodyPr>
            <a:noAutofit/>
          </a:bodyPr>
          <a:lstStyle>
            <a:lvl1pPr algn="ctr">
              <a:lnSpc>
                <a:spcPct val="100000"/>
              </a:lnSpc>
              <a:defRPr>
                <a:solidFill>
                  <a:srgbClr val="FFFFFF"/>
                </a:solidFill>
              </a:defRPr>
            </a:lvl1pPr>
          </a:lstStyle>
          <a:p>
            <a:r>
              <a:rPr lang="en-US"/>
              <a:t>Click to edit Master title style</a:t>
            </a:r>
            <a:endParaRPr lang="en-US" dirty="0"/>
          </a:p>
        </p:txBody>
      </p:sp>
      <p:pic>
        <p:nvPicPr>
          <p:cNvPr id="3" name="Picture 2">
            <a:extLst>
              <a:ext uri="{FF2B5EF4-FFF2-40B4-BE49-F238E27FC236}">
                <a16:creationId xmlns:a16="http://schemas.microsoft.com/office/drawing/2014/main" id="{870190B4-264F-5647-AECF-E5CF652BD1A5}"/>
              </a:ext>
            </a:extLst>
          </p:cNvPr>
          <p:cNvPicPr>
            <a:picLocks noChangeAspect="1"/>
          </p:cNvPicPr>
          <p:nvPr/>
        </p:nvPicPr>
        <p:blipFill>
          <a:blip r:embed="rId2"/>
          <a:stretch>
            <a:fillRect/>
          </a:stretch>
        </p:blipFill>
        <p:spPr>
          <a:xfrm>
            <a:off x="5200650" y="2425700"/>
            <a:ext cx="1790700" cy="146050"/>
          </a:xfrm>
          <a:prstGeom prst="rect">
            <a:avLst/>
          </a:prstGeom>
        </p:spPr>
      </p:pic>
    </p:spTree>
    <p:extLst>
      <p:ext uri="{BB962C8B-B14F-4D97-AF65-F5344CB8AC3E}">
        <p14:creationId xmlns:p14="http://schemas.microsoft.com/office/powerpoint/2010/main" val="1493297009"/>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One Column Paragraph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865997"/>
            <a:ext cx="10515600" cy="668859"/>
          </a:xfrm>
        </p:spPr>
        <p:txBody>
          <a:bodyPr anchor="t" anchorCtr="0">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hasCustomPrompt="1"/>
          </p:nvPr>
        </p:nvSpPr>
        <p:spPr>
          <a:xfrm>
            <a:off x="838199" y="1901952"/>
            <a:ext cx="10515599" cy="4090051"/>
          </a:xfrm>
        </p:spPr>
        <p:txBody>
          <a:bodyPr>
            <a:noAutofit/>
          </a:bodyPr>
          <a:lstStyle>
            <a:lvl1pPr marL="0" indent="0" algn="l">
              <a:lnSpc>
                <a:spcPct val="100000"/>
              </a:lnSpc>
              <a:spcBef>
                <a:spcPts val="0"/>
              </a:spcBef>
              <a:buNone/>
              <a:defRPr sz="1800">
                <a:latin typeface="Verdana" panose="020B0604030504040204" pitchFamily="34" charset="0"/>
                <a:ea typeface="Verdana" panose="020B060403050404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text</a:t>
            </a:r>
          </a:p>
        </p:txBody>
      </p:sp>
      <p:sp>
        <p:nvSpPr>
          <p:cNvPr id="7" name="Text Placeholder 6">
            <a:extLst>
              <a:ext uri="{FF2B5EF4-FFF2-40B4-BE49-F238E27FC236}">
                <a16:creationId xmlns:a16="http://schemas.microsoft.com/office/drawing/2014/main" id="{648A7756-F4D2-4B4F-A354-5D90B864358A}"/>
              </a:ext>
            </a:extLst>
          </p:cNvPr>
          <p:cNvSpPr>
            <a:spLocks noGrp="1"/>
          </p:cNvSpPr>
          <p:nvPr>
            <p:ph type="body" sz="quarter" idx="13" hasCustomPrompt="1"/>
          </p:nvPr>
        </p:nvSpPr>
        <p:spPr>
          <a:xfrm>
            <a:off x="838199" y="6150904"/>
            <a:ext cx="10515600" cy="255587"/>
          </a:xfrm>
        </p:spPr>
        <p:txBody>
          <a:bodyPr>
            <a:normAutofit/>
          </a:bodyPr>
          <a:lstStyle>
            <a:lvl1pPr marL="0" indent="0">
              <a:buFontTx/>
              <a:buNone/>
              <a:defRPr sz="800" i="1"/>
            </a:lvl1pPr>
          </a:lstStyle>
          <a:p>
            <a:pPr lvl="0"/>
            <a:r>
              <a:rPr lang="en-US" dirty="0"/>
              <a:t>Click to edit Master footnote styles</a:t>
            </a:r>
          </a:p>
        </p:txBody>
      </p:sp>
      <p:sp>
        <p:nvSpPr>
          <p:cNvPr id="4" name="Rectangle 3">
            <a:extLst>
              <a:ext uri="{FF2B5EF4-FFF2-40B4-BE49-F238E27FC236}">
                <a16:creationId xmlns:a16="http://schemas.microsoft.com/office/drawing/2014/main" id="{D00BB9E5-6F62-BCC4-8BB4-3FC0DCBFF71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464055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Disclaimer">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838199" y="865997"/>
            <a:ext cx="10515600" cy="668859"/>
          </a:xfrm>
        </p:spPr>
        <p:txBody>
          <a:bodyPr anchor="t" anchorCtr="0">
            <a:noAutofit/>
          </a:bodyPr>
          <a:lstStyle>
            <a:lvl1pPr algn="l">
              <a:defRPr sz="4400"/>
            </a:lvl1pPr>
          </a:lstStyle>
          <a:p>
            <a:r>
              <a:rPr lang="en-US" dirty="0"/>
              <a:t>Disclaimer</a:t>
            </a:r>
          </a:p>
        </p:txBody>
      </p:sp>
      <p:cxnSp>
        <p:nvCxnSpPr>
          <p:cNvPr id="5" name="Straight Connector 4">
            <a:extLst>
              <a:ext uri="{FF2B5EF4-FFF2-40B4-BE49-F238E27FC236}">
                <a16:creationId xmlns:a16="http://schemas.microsoft.com/office/drawing/2014/main" id="{99377C0F-5503-3374-BF60-0801E1FD8BF4}"/>
              </a:ext>
            </a:extLst>
          </p:cNvPr>
          <p:cNvCxnSpPr/>
          <p:nvPr/>
        </p:nvCxnSpPr>
        <p:spPr>
          <a:xfrm>
            <a:off x="838199" y="1702340"/>
            <a:ext cx="3111231" cy="0"/>
          </a:xfrm>
          <a:prstGeom prst="line">
            <a:avLst/>
          </a:prstGeom>
          <a:ln/>
        </p:spPr>
        <p:style>
          <a:lnRef idx="3">
            <a:schemeClr val="accent2"/>
          </a:lnRef>
          <a:fillRef idx="0">
            <a:schemeClr val="accent2"/>
          </a:fillRef>
          <a:effectRef idx="2">
            <a:schemeClr val="accent2"/>
          </a:effectRef>
          <a:fontRef idx="minor">
            <a:schemeClr val="tx1"/>
          </a:fontRef>
        </p:style>
      </p:cxnSp>
      <p:sp>
        <p:nvSpPr>
          <p:cNvPr id="6" name="Rectangle 5">
            <a:extLst>
              <a:ext uri="{FF2B5EF4-FFF2-40B4-BE49-F238E27FC236}">
                <a16:creationId xmlns:a16="http://schemas.microsoft.com/office/drawing/2014/main" id="{A7B542BF-D93C-4D13-7AA8-2A8C4303566A}"/>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10" descr="A blue text on a black background&#10;&#10;Description automatically generated">
            <a:extLst>
              <a:ext uri="{FF2B5EF4-FFF2-40B4-BE49-F238E27FC236}">
                <a16:creationId xmlns:a16="http://schemas.microsoft.com/office/drawing/2014/main" id="{416C73D2-9707-2022-E976-0849897EB2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2495" y="1942827"/>
            <a:ext cx="10887008" cy="4214594"/>
          </a:xfrm>
          <a:prstGeom prst="rect">
            <a:avLst/>
          </a:prstGeom>
        </p:spPr>
      </p:pic>
    </p:spTree>
    <p:extLst>
      <p:ext uri="{BB962C8B-B14F-4D97-AF65-F5344CB8AC3E}">
        <p14:creationId xmlns:p14="http://schemas.microsoft.com/office/powerpoint/2010/main" val="1532288053"/>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Infographic Callout and Text">
    <p:spTree>
      <p:nvGrpSpPr>
        <p:cNvPr id="1" name=""/>
        <p:cNvGrpSpPr/>
        <p:nvPr/>
      </p:nvGrpSpPr>
      <p:grpSpPr>
        <a:xfrm>
          <a:off x="0" y="0"/>
          <a:ext cx="0" cy="0"/>
          <a:chOff x="0" y="0"/>
          <a:chExt cx="0" cy="0"/>
        </a:xfrm>
      </p:grpSpPr>
      <p:sp>
        <p:nvSpPr>
          <p:cNvPr id="2" name="Title 1"/>
          <p:cNvSpPr>
            <a:spLocks noGrp="1"/>
          </p:cNvSpPr>
          <p:nvPr>
            <p:ph type="ctrTitle"/>
          </p:nvPr>
        </p:nvSpPr>
        <p:spPr>
          <a:xfrm>
            <a:off x="838200" y="777240"/>
            <a:ext cx="10515600" cy="668859"/>
          </a:xfrm>
        </p:spPr>
        <p:txBody>
          <a:bodyPr anchor="t" anchorCtr="0">
            <a:noAutofit/>
          </a:bodyPr>
          <a:lstStyle>
            <a:lvl1pPr algn="l">
              <a:defRPr sz="4400"/>
            </a:lvl1pPr>
          </a:lstStyle>
          <a:p>
            <a:r>
              <a:rPr lang="en-US"/>
              <a:t>Click to edit Master title style</a:t>
            </a:r>
            <a:endParaRPr lang="en-US" dirty="0"/>
          </a:p>
        </p:txBody>
      </p:sp>
      <p:sp>
        <p:nvSpPr>
          <p:cNvPr id="3" name="Subtitle 2"/>
          <p:cNvSpPr>
            <a:spLocks noGrp="1"/>
          </p:cNvSpPr>
          <p:nvPr>
            <p:ph type="subTitle" idx="1" hasCustomPrompt="1"/>
          </p:nvPr>
        </p:nvSpPr>
        <p:spPr>
          <a:xfrm>
            <a:off x="6448926" y="2407921"/>
            <a:ext cx="4904872" cy="3584082"/>
          </a:xfrm>
        </p:spPr>
        <p:txBody>
          <a:bodyPr>
            <a:noAutofit/>
          </a:bodyPr>
          <a:lstStyle>
            <a:lvl1pPr marL="0" indent="0" algn="l">
              <a:lnSpc>
                <a:spcPct val="100000"/>
              </a:lnSpc>
              <a:spcBef>
                <a:spcPts val="0"/>
              </a:spcBef>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text</a:t>
            </a:r>
          </a:p>
        </p:txBody>
      </p:sp>
      <p:sp>
        <p:nvSpPr>
          <p:cNvPr id="4" name="Rounded Rectangle 3">
            <a:extLst>
              <a:ext uri="{FF2B5EF4-FFF2-40B4-BE49-F238E27FC236}">
                <a16:creationId xmlns:a16="http://schemas.microsoft.com/office/drawing/2014/main" id="{A53CD0CB-70A0-894B-94F3-F531FC3576BE}"/>
              </a:ext>
            </a:extLst>
          </p:cNvPr>
          <p:cNvSpPr/>
          <p:nvPr/>
        </p:nvSpPr>
        <p:spPr>
          <a:xfrm>
            <a:off x="838200" y="2229853"/>
            <a:ext cx="5257800" cy="4026568"/>
          </a:xfrm>
          <a:prstGeom prst="roundRect">
            <a:avLst>
              <a:gd name="adj" fmla="val 591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endParaRPr>
          </a:p>
        </p:txBody>
      </p:sp>
      <p:sp>
        <p:nvSpPr>
          <p:cNvPr id="9" name="Text Placeholder 8">
            <a:extLst>
              <a:ext uri="{FF2B5EF4-FFF2-40B4-BE49-F238E27FC236}">
                <a16:creationId xmlns:a16="http://schemas.microsoft.com/office/drawing/2014/main" id="{C4FC4FED-3196-DE4F-9161-9E3D87525D6F}"/>
              </a:ext>
            </a:extLst>
          </p:cNvPr>
          <p:cNvSpPr>
            <a:spLocks noGrp="1"/>
          </p:cNvSpPr>
          <p:nvPr>
            <p:ph type="body" sz="quarter" idx="13" hasCustomPrompt="1"/>
          </p:nvPr>
        </p:nvSpPr>
        <p:spPr>
          <a:xfrm>
            <a:off x="1293269" y="2839126"/>
            <a:ext cx="4347662" cy="589874"/>
          </a:xfrm>
        </p:spPr>
        <p:txBody>
          <a:bodyPr>
            <a:noAutofit/>
          </a:bodyPr>
          <a:lstStyle>
            <a:lvl1pPr marL="0" indent="0">
              <a:buFontTx/>
              <a:buNone/>
              <a:defRPr sz="32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2" name="Text Placeholder 8">
            <a:extLst>
              <a:ext uri="{FF2B5EF4-FFF2-40B4-BE49-F238E27FC236}">
                <a16:creationId xmlns:a16="http://schemas.microsoft.com/office/drawing/2014/main" id="{EA14D114-8E15-594F-87EE-3581895A4109}"/>
              </a:ext>
            </a:extLst>
          </p:cNvPr>
          <p:cNvSpPr>
            <a:spLocks noGrp="1"/>
          </p:cNvSpPr>
          <p:nvPr>
            <p:ph type="body" sz="quarter" idx="14" hasCustomPrompt="1"/>
          </p:nvPr>
        </p:nvSpPr>
        <p:spPr>
          <a:xfrm>
            <a:off x="1293269" y="4475747"/>
            <a:ext cx="4347662" cy="589874"/>
          </a:xfrm>
        </p:spPr>
        <p:txBody>
          <a:bodyPr>
            <a:noAutofit/>
          </a:bodyPr>
          <a:lstStyle>
            <a:lvl1pPr marL="0" indent="0">
              <a:buFontTx/>
              <a:buNone/>
              <a:defRPr sz="3200" b="0" i="0">
                <a:solidFill>
                  <a:srgbClr val="FFFFFF"/>
                </a:solidFill>
                <a:latin typeface="Montserrat Medium" pitchFamily="2" charset="77"/>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5" name="Text Placeholder 8">
            <a:extLst>
              <a:ext uri="{FF2B5EF4-FFF2-40B4-BE49-F238E27FC236}">
                <a16:creationId xmlns:a16="http://schemas.microsoft.com/office/drawing/2014/main" id="{058A2847-F016-2248-89DE-1F627BE7E7AF}"/>
              </a:ext>
            </a:extLst>
          </p:cNvPr>
          <p:cNvSpPr>
            <a:spLocks noGrp="1"/>
          </p:cNvSpPr>
          <p:nvPr>
            <p:ph type="body" sz="quarter" idx="15" hasCustomPrompt="1"/>
          </p:nvPr>
        </p:nvSpPr>
        <p:spPr>
          <a:xfrm>
            <a:off x="1293269" y="3443324"/>
            <a:ext cx="4347662" cy="589874"/>
          </a:xfrm>
        </p:spPr>
        <p:txBody>
          <a:bodyPr>
            <a:noAutofit/>
          </a:bodyPr>
          <a:lstStyle>
            <a:lvl1pPr marL="0" indent="0">
              <a:buFontTx/>
              <a:buNone/>
              <a:defRPr sz="1800" b="0" i="0">
                <a:solidFill>
                  <a:srgbClr val="FFFFFF"/>
                </a:solidFill>
                <a:latin typeface="Verdana" panose="020B0604030504040204" pitchFamily="34" charset="0"/>
                <a:ea typeface="Verdana" panose="020B0604030504040204" pitchFamily="34" charset="0"/>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6" name="Text Placeholder 8">
            <a:extLst>
              <a:ext uri="{FF2B5EF4-FFF2-40B4-BE49-F238E27FC236}">
                <a16:creationId xmlns:a16="http://schemas.microsoft.com/office/drawing/2014/main" id="{B1D8F495-F525-2543-A6E6-162AC7AE28DD}"/>
              </a:ext>
            </a:extLst>
          </p:cNvPr>
          <p:cNvSpPr>
            <a:spLocks noGrp="1"/>
          </p:cNvSpPr>
          <p:nvPr>
            <p:ph type="body" sz="quarter" idx="16" hasCustomPrompt="1"/>
          </p:nvPr>
        </p:nvSpPr>
        <p:spPr>
          <a:xfrm>
            <a:off x="1293269" y="5065908"/>
            <a:ext cx="4347662" cy="589874"/>
          </a:xfrm>
        </p:spPr>
        <p:txBody>
          <a:bodyPr>
            <a:noAutofit/>
          </a:bodyPr>
          <a:lstStyle>
            <a:lvl1pPr marL="0" indent="0">
              <a:buFontTx/>
              <a:buNone/>
              <a:defRPr sz="1800" b="0" i="0">
                <a:solidFill>
                  <a:srgbClr val="FFFFFF"/>
                </a:solidFill>
                <a:latin typeface="Montserrat" pitchFamily="2" charset="77"/>
              </a:defRPr>
            </a:lvl1pPr>
            <a:lvl2pPr>
              <a:defRPr>
                <a:solidFill>
                  <a:srgbClr val="FFFFFF"/>
                </a:solidFill>
              </a:defRPr>
            </a:lvl2pPr>
            <a:lvl3pPr>
              <a:defRPr>
                <a:solidFill>
                  <a:srgbClr val="FFFFFF"/>
                </a:solidFill>
              </a:defRPr>
            </a:lvl3pPr>
            <a:lvl4pPr>
              <a:defRPr>
                <a:solidFill>
                  <a:srgbClr val="FFFFFF"/>
                </a:solidFill>
              </a:defRPr>
            </a:lvl4pPr>
            <a:lvl5pPr>
              <a:defRPr>
                <a:solidFill>
                  <a:srgbClr val="FFFFFF"/>
                </a:solidFill>
              </a:defRPr>
            </a:lvl5pPr>
          </a:lstStyle>
          <a:p>
            <a:pPr lvl="0"/>
            <a:r>
              <a:rPr lang="en-US" dirty="0"/>
              <a:t>Click to edit text</a:t>
            </a:r>
          </a:p>
        </p:txBody>
      </p:sp>
      <p:sp>
        <p:nvSpPr>
          <p:cNvPr id="13" name="Text Placeholder 6">
            <a:extLst>
              <a:ext uri="{FF2B5EF4-FFF2-40B4-BE49-F238E27FC236}">
                <a16:creationId xmlns:a16="http://schemas.microsoft.com/office/drawing/2014/main" id="{DB072436-56AB-B548-8ABA-E541334E34AA}"/>
              </a:ext>
            </a:extLst>
          </p:cNvPr>
          <p:cNvSpPr>
            <a:spLocks noGrp="1"/>
          </p:cNvSpPr>
          <p:nvPr>
            <p:ph type="body" sz="quarter" idx="17"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301649039"/>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lumn Text">
    <p:spTree>
      <p:nvGrpSpPr>
        <p:cNvPr id="1" name=""/>
        <p:cNvGrpSpPr/>
        <p:nvPr/>
      </p:nvGrpSpPr>
      <p:grpSpPr>
        <a:xfrm>
          <a:off x="0" y="0"/>
          <a:ext cx="0" cy="0"/>
          <a:chOff x="0" y="0"/>
          <a:chExt cx="0" cy="0"/>
        </a:xfrm>
      </p:grpSpPr>
      <p:sp>
        <p:nvSpPr>
          <p:cNvPr id="2" name="Title 1"/>
          <p:cNvSpPr>
            <a:spLocks noGrp="1"/>
          </p:cNvSpPr>
          <p:nvPr>
            <p:ph type="ctrTitle"/>
          </p:nvPr>
        </p:nvSpPr>
        <p:spPr>
          <a:xfrm>
            <a:off x="838199" y="747657"/>
            <a:ext cx="10515600" cy="668859"/>
          </a:xfrm>
        </p:spPr>
        <p:txBody>
          <a:bodyPr anchor="t" anchorCtr="0">
            <a:noAutofit/>
          </a:bodyPr>
          <a:lstStyle>
            <a:lvl1pPr algn="l">
              <a:defRPr sz="4400"/>
            </a:lvl1pPr>
          </a:lstStyle>
          <a:p>
            <a:r>
              <a:rPr lang="en-US"/>
              <a:t>Click to edit Master title style</a:t>
            </a:r>
          </a:p>
        </p:txBody>
      </p:sp>
      <p:sp>
        <p:nvSpPr>
          <p:cNvPr id="3" name="Subtitle 2"/>
          <p:cNvSpPr>
            <a:spLocks noGrp="1" noChangeAspect="1"/>
          </p:cNvSpPr>
          <p:nvPr>
            <p:ph type="subTitle" idx="1" hasCustomPrompt="1"/>
          </p:nvPr>
        </p:nvSpPr>
        <p:spPr>
          <a:xfrm>
            <a:off x="838199" y="1865376"/>
            <a:ext cx="10515599" cy="4244967"/>
          </a:xfrm>
        </p:spPr>
        <p:txBody>
          <a:bodyPr wrap="square" lIns="91440" tIns="0" bIns="0" numCol="2" spcCol="91440">
            <a:noAutofit/>
          </a:bodyPr>
          <a:lstStyle>
            <a:lvl1pPr marL="0" marR="0" indent="0" algn="l" defTabSz="914400" rtl="0" eaLnBrk="1" fontAlgn="auto" latinLnBrk="0" hangingPunct="1">
              <a:lnSpc>
                <a:spcPct val="100000"/>
              </a:lnSpc>
              <a:spcBef>
                <a:spcPts val="0"/>
              </a:spcBef>
              <a:spcAft>
                <a:spcPct val="0"/>
              </a:spcAft>
              <a:buClr>
                <a:schemeClr val="tx1"/>
              </a:buClr>
              <a:buSzTx/>
              <a:buFont typeface="Arial" panose="020B0604020202020204" pitchFamily="34" charset="0"/>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r>
              <a:rPr lang="en-US" dirty="0"/>
              <a:t>Click to edit text. Click to edit text. </a:t>
            </a:r>
          </a:p>
          <a:p>
            <a:pPr marL="0" marR="0" lvl="0" indent="0" algn="l" defTabSz="914400" rtl="0" eaLnBrk="1" fontAlgn="auto" latinLnBrk="0" hangingPunct="1">
              <a:lnSpc>
                <a:spcPts val="2100"/>
              </a:lnSpc>
              <a:spcBef>
                <a:spcPts val="1000"/>
              </a:spcBef>
              <a:spcAft>
                <a:spcPct val="0"/>
              </a:spcAft>
              <a:buClr>
                <a:schemeClr val="tx1"/>
              </a:buClr>
              <a:buSzTx/>
              <a:buFont typeface="Arial" panose="020B0604020202020204" pitchFamily="34" charset="0"/>
              <a:buNone/>
              <a:defRPr/>
            </a:pPr>
            <a:endParaRPr lang="en-US" dirty="0"/>
          </a:p>
          <a:p>
            <a:endParaRPr lang="en-US" dirty="0"/>
          </a:p>
        </p:txBody>
      </p:sp>
      <p:sp>
        <p:nvSpPr>
          <p:cNvPr id="9" name="Text Placeholder 6">
            <a:extLst>
              <a:ext uri="{FF2B5EF4-FFF2-40B4-BE49-F238E27FC236}">
                <a16:creationId xmlns:a16="http://schemas.microsoft.com/office/drawing/2014/main" id="{99ED4A71-C085-9640-87BF-4B857A65DADB}"/>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dirty="0"/>
              <a:t>Click to edit Master footnote styles</a:t>
            </a:r>
          </a:p>
        </p:txBody>
      </p:sp>
      <p:sp>
        <p:nvSpPr>
          <p:cNvPr id="4" name="Rectangle 3">
            <a:extLst>
              <a:ext uri="{FF2B5EF4-FFF2-40B4-BE49-F238E27FC236}">
                <a16:creationId xmlns:a16="http://schemas.microsoft.com/office/drawing/2014/main" id="{7AA13757-E5CD-F3FF-CFD2-2A7D5BDF0E4D}"/>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66993500"/>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wo Photo Sidebar and Tex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41250" y="1261872"/>
            <a:ext cx="6297487" cy="657681"/>
          </a:xfrm>
        </p:spPr>
        <p:txBody>
          <a:bodyPr anchor="t" anchorCtr="0">
            <a:noAutofit/>
          </a:bodyPr>
          <a:lstStyle>
            <a:lvl1pPr>
              <a:defRPr sz="4400"/>
            </a:lvl1pPr>
          </a:lstStyle>
          <a:p>
            <a:r>
              <a:rPr lang="en-US"/>
              <a:t>Click to edit master text</a:t>
            </a:r>
          </a:p>
        </p:txBody>
      </p:sp>
      <p:sp>
        <p:nvSpPr>
          <p:cNvPr id="7" name="Subtitle 2">
            <a:extLst>
              <a:ext uri="{FF2B5EF4-FFF2-40B4-BE49-F238E27FC236}">
                <a16:creationId xmlns:a16="http://schemas.microsoft.com/office/drawing/2014/main" id="{5501354B-B359-5C4B-B1BA-F34054488828}"/>
              </a:ext>
            </a:extLst>
          </p:cNvPr>
          <p:cNvSpPr>
            <a:spLocks noGrp="1"/>
          </p:cNvSpPr>
          <p:nvPr>
            <p:ph type="subTitle" idx="1" hasCustomPrompt="1"/>
          </p:nvPr>
        </p:nvSpPr>
        <p:spPr>
          <a:xfrm>
            <a:off x="838200" y="2306321"/>
            <a:ext cx="5787189" cy="3837796"/>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3" name="Rectangle 2">
            <a:extLst>
              <a:ext uri="{FF2B5EF4-FFF2-40B4-BE49-F238E27FC236}">
                <a16:creationId xmlns:a16="http://schemas.microsoft.com/office/drawing/2014/main" id="{9CF47DC8-836F-6642-94F3-9CB2ACADFA57}"/>
              </a:ext>
            </a:extLst>
          </p:cNvPr>
          <p:cNvSpPr/>
          <p:nvPr/>
        </p:nvSpPr>
        <p:spPr>
          <a:xfrm>
            <a:off x="8077200" y="613775"/>
            <a:ext cx="4114800" cy="624422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Picture Placeholder 10">
            <a:extLst>
              <a:ext uri="{FF2B5EF4-FFF2-40B4-BE49-F238E27FC236}">
                <a16:creationId xmlns:a16="http://schemas.microsoft.com/office/drawing/2014/main" id="{608C128D-74F4-C74F-8A0C-40E36C959883}"/>
              </a:ext>
            </a:extLst>
          </p:cNvPr>
          <p:cNvSpPr>
            <a:spLocks noGrp="1"/>
          </p:cNvSpPr>
          <p:nvPr>
            <p:ph type="pic" sz="quarter" idx="13"/>
          </p:nvPr>
        </p:nvSpPr>
        <p:spPr>
          <a:xfrm>
            <a:off x="7351921" y="1261871"/>
            <a:ext cx="3930650" cy="2286000"/>
          </a:xfrm>
          <a:solidFill>
            <a:srgbClr val="FFFFFF"/>
          </a:solidFill>
        </p:spPr>
        <p:txBody>
          <a:bodyPr/>
          <a:lstStyle>
            <a:lvl1pPr marL="0" indent="0" algn="ctr">
              <a:buFontTx/>
              <a:buNone/>
              <a:defRPr/>
            </a:lvl1pPr>
          </a:lstStyle>
          <a:p>
            <a:r>
              <a:rPr lang="en-US"/>
              <a:t>Click icon to add picture</a:t>
            </a:r>
          </a:p>
        </p:txBody>
      </p:sp>
      <p:sp>
        <p:nvSpPr>
          <p:cNvPr id="13" name="Picture Placeholder 10">
            <a:extLst>
              <a:ext uri="{FF2B5EF4-FFF2-40B4-BE49-F238E27FC236}">
                <a16:creationId xmlns:a16="http://schemas.microsoft.com/office/drawing/2014/main" id="{E2D93337-5949-5140-BD8B-25D41B777AF5}"/>
              </a:ext>
            </a:extLst>
          </p:cNvPr>
          <p:cNvSpPr>
            <a:spLocks noGrp="1"/>
          </p:cNvSpPr>
          <p:nvPr>
            <p:ph type="pic" sz="quarter" idx="14"/>
          </p:nvPr>
        </p:nvSpPr>
        <p:spPr>
          <a:xfrm>
            <a:off x="7350668" y="3958225"/>
            <a:ext cx="3930650" cy="2286000"/>
          </a:xfrm>
          <a:solidFill>
            <a:srgbClr val="FFFFFF"/>
          </a:solidFill>
        </p:spPr>
        <p:txBody>
          <a:bodyPr/>
          <a:lstStyle>
            <a:lvl1pPr marL="0" indent="0" algn="ctr">
              <a:buFontTx/>
              <a:buNone/>
              <a:defRPr/>
            </a:lvl1pPr>
          </a:lstStyle>
          <a:p>
            <a:r>
              <a:rPr lang="en-US"/>
              <a:t>Click icon to add picture</a:t>
            </a:r>
          </a:p>
        </p:txBody>
      </p:sp>
      <p:sp>
        <p:nvSpPr>
          <p:cNvPr id="14" name="Text Placeholder 6">
            <a:extLst>
              <a:ext uri="{FF2B5EF4-FFF2-40B4-BE49-F238E27FC236}">
                <a16:creationId xmlns:a16="http://schemas.microsoft.com/office/drawing/2014/main" id="{617BB095-467A-C84E-A1B3-25FA5BC541DD}"/>
              </a:ext>
            </a:extLst>
          </p:cNvPr>
          <p:cNvSpPr>
            <a:spLocks noGrp="1"/>
          </p:cNvSpPr>
          <p:nvPr>
            <p:ph type="body" sz="quarter" idx="15" hasCustomPrompt="1"/>
          </p:nvPr>
        </p:nvSpPr>
        <p:spPr>
          <a:xfrm>
            <a:off x="838200" y="6244225"/>
            <a:ext cx="5787189" cy="302625"/>
          </a:xfrm>
        </p:spPr>
        <p:txBody>
          <a:bodyPr>
            <a:normAutofit/>
          </a:bodyPr>
          <a:lstStyle>
            <a:lvl1pPr marL="0" indent="0">
              <a:buFontTx/>
              <a:buNone/>
              <a:defRPr sz="800" i="1"/>
            </a:lvl1pPr>
          </a:lstStyle>
          <a:p>
            <a:pPr lvl="0"/>
            <a:r>
              <a:rPr lang="en-US" dirty="0"/>
              <a:t>Click to edit Master footnote styles</a:t>
            </a:r>
          </a:p>
        </p:txBody>
      </p:sp>
    </p:spTree>
    <p:extLst>
      <p:ext uri="{BB962C8B-B14F-4D97-AF65-F5344CB8AC3E}">
        <p14:creationId xmlns:p14="http://schemas.microsoft.com/office/powerpoint/2010/main" val="4105349246"/>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Title, Photo, Icons, Captions">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36FAED6B-C7FA-E74A-919F-61014B8E7DE8}"/>
              </a:ext>
            </a:extLst>
          </p:cNvPr>
          <p:cNvSpPr>
            <a:spLocks noGrp="1"/>
          </p:cNvSpPr>
          <p:nvPr>
            <p:ph type="subTitle" idx="1" hasCustomPrompt="1"/>
          </p:nvPr>
        </p:nvSpPr>
        <p:spPr>
          <a:xfrm>
            <a:off x="6164060" y="2283921"/>
            <a:ext cx="5161166" cy="810453"/>
          </a:xfrm>
        </p:spPr>
        <p:txBody>
          <a:bodyPr>
            <a:noAutofit/>
          </a:bodyPr>
          <a:lstStyle>
            <a:lvl1pPr marL="0" indent="0" algn="l">
              <a:buNone/>
              <a:defRPr sz="18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text style</a:t>
            </a:r>
          </a:p>
        </p:txBody>
      </p:sp>
      <p:sp>
        <p:nvSpPr>
          <p:cNvPr id="12" name="Title 1">
            <a:extLst>
              <a:ext uri="{FF2B5EF4-FFF2-40B4-BE49-F238E27FC236}">
                <a16:creationId xmlns:a16="http://schemas.microsoft.com/office/drawing/2014/main" id="{8D2B3BBA-4801-D247-A7F4-75FAF9EA395F}"/>
              </a:ext>
            </a:extLst>
          </p:cNvPr>
          <p:cNvSpPr>
            <a:spLocks noGrp="1"/>
          </p:cNvSpPr>
          <p:nvPr>
            <p:ph type="title" hasCustomPrompt="1"/>
          </p:nvPr>
        </p:nvSpPr>
        <p:spPr>
          <a:xfrm>
            <a:off x="457820" y="868680"/>
            <a:ext cx="10895980" cy="657681"/>
          </a:xfrm>
        </p:spPr>
        <p:txBody>
          <a:bodyPr anchor="t" anchorCtr="0">
            <a:noAutofit/>
          </a:bodyPr>
          <a:lstStyle>
            <a:lvl1pPr algn="ctr">
              <a:defRPr sz="4400"/>
            </a:lvl1pPr>
          </a:lstStyle>
          <a:p>
            <a:r>
              <a:rPr lang="en-US"/>
              <a:t>Click to edit title style</a:t>
            </a:r>
          </a:p>
        </p:txBody>
      </p:sp>
      <p:sp>
        <p:nvSpPr>
          <p:cNvPr id="7" name="Picture Placeholder 6">
            <a:extLst>
              <a:ext uri="{FF2B5EF4-FFF2-40B4-BE49-F238E27FC236}">
                <a16:creationId xmlns:a16="http://schemas.microsoft.com/office/drawing/2014/main" id="{3F66A0BD-4525-C442-BFED-C1335E7E3E54}"/>
              </a:ext>
            </a:extLst>
          </p:cNvPr>
          <p:cNvSpPr>
            <a:spLocks noGrp="1"/>
          </p:cNvSpPr>
          <p:nvPr>
            <p:ph type="pic" sz="quarter" idx="12"/>
          </p:nvPr>
        </p:nvSpPr>
        <p:spPr>
          <a:xfrm>
            <a:off x="457821" y="2081720"/>
            <a:ext cx="4114180" cy="4297024"/>
          </a:xfrm>
          <a:solidFill>
            <a:srgbClr val="FFFFFF"/>
          </a:solidFill>
        </p:spPr>
        <p:txBody>
          <a:bodyPr/>
          <a:lstStyle>
            <a:lvl1pPr marL="0" indent="0" algn="ctr">
              <a:buFontTx/>
              <a:buNone/>
              <a:defRPr/>
            </a:lvl1pPr>
          </a:lstStyle>
          <a:p>
            <a:r>
              <a:rPr lang="en-US"/>
              <a:t>Click icon to add picture</a:t>
            </a:r>
          </a:p>
        </p:txBody>
      </p:sp>
      <p:sp>
        <p:nvSpPr>
          <p:cNvPr id="2" name="Oval 1">
            <a:extLst>
              <a:ext uri="{FF2B5EF4-FFF2-40B4-BE49-F238E27FC236}">
                <a16:creationId xmlns:a16="http://schemas.microsoft.com/office/drawing/2014/main" id="{7B581A29-A5EF-C842-B954-26B798023BDC}"/>
              </a:ext>
            </a:extLst>
          </p:cNvPr>
          <p:cNvSpPr/>
          <p:nvPr/>
        </p:nvSpPr>
        <p:spPr>
          <a:xfrm>
            <a:off x="4836752" y="2116832"/>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E1B667AB-11D0-6F4C-B60F-9888E85DF899}"/>
              </a:ext>
            </a:extLst>
          </p:cNvPr>
          <p:cNvSpPr/>
          <p:nvPr/>
        </p:nvSpPr>
        <p:spPr>
          <a:xfrm>
            <a:off x="4851041" y="3650628"/>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65763D52-407B-3143-AACB-0B5BFA6F68F9}"/>
              </a:ext>
            </a:extLst>
          </p:cNvPr>
          <p:cNvSpPr/>
          <p:nvPr/>
        </p:nvSpPr>
        <p:spPr>
          <a:xfrm>
            <a:off x="4842170" y="5175504"/>
            <a:ext cx="1054769" cy="1054769"/>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Text Placeholder 14">
            <a:extLst>
              <a:ext uri="{FF2B5EF4-FFF2-40B4-BE49-F238E27FC236}">
                <a16:creationId xmlns:a16="http://schemas.microsoft.com/office/drawing/2014/main" id="{A1A22550-D6B4-D84D-B840-768A384926BC}"/>
              </a:ext>
            </a:extLst>
          </p:cNvPr>
          <p:cNvSpPr>
            <a:spLocks noGrp="1"/>
          </p:cNvSpPr>
          <p:nvPr>
            <p:ph type="body" sz="quarter" idx="13"/>
          </p:nvPr>
        </p:nvSpPr>
        <p:spPr>
          <a:xfrm>
            <a:off x="6184850" y="3822196"/>
            <a:ext cx="5186692" cy="768350"/>
          </a:xfrm>
        </p:spPr>
        <p:txBody>
          <a:bodyPr/>
          <a:lstStyle>
            <a:lvl1pPr marL="0" indent="0">
              <a:buFontTx/>
              <a:buNone/>
              <a:defRPr/>
            </a:lvl1pPr>
            <a:lvl2pPr marL="457200" indent="0">
              <a:buNone/>
              <a:defRPr/>
            </a:lvl2pPr>
          </a:lstStyle>
          <a:p>
            <a:pPr lvl="0"/>
            <a:r>
              <a:rPr lang="en-US"/>
              <a:t>Click to edit Master text styles</a:t>
            </a:r>
          </a:p>
        </p:txBody>
      </p:sp>
      <p:sp>
        <p:nvSpPr>
          <p:cNvPr id="17" name="Text Placeholder 16">
            <a:extLst>
              <a:ext uri="{FF2B5EF4-FFF2-40B4-BE49-F238E27FC236}">
                <a16:creationId xmlns:a16="http://schemas.microsoft.com/office/drawing/2014/main" id="{E1ABEBEF-F147-5346-9B31-2BCB6C323977}"/>
              </a:ext>
            </a:extLst>
          </p:cNvPr>
          <p:cNvSpPr>
            <a:spLocks noGrp="1"/>
          </p:cNvSpPr>
          <p:nvPr>
            <p:ph type="body" sz="quarter" idx="14"/>
          </p:nvPr>
        </p:nvSpPr>
        <p:spPr>
          <a:xfrm>
            <a:off x="6164059" y="5350102"/>
            <a:ext cx="5161165" cy="787400"/>
          </a:xfrm>
        </p:spPr>
        <p:txBody>
          <a:bodyPr/>
          <a:lstStyle>
            <a:lvl1pPr marL="0" indent="0">
              <a:buFontTx/>
              <a:buNone/>
              <a:defRPr/>
            </a:lvl1pPr>
            <a:lvl2pPr marL="457200" indent="0">
              <a:buNone/>
              <a:defRPr/>
            </a:lvl2pPr>
          </a:lstStyle>
          <a:p>
            <a:pPr lvl="0"/>
            <a:r>
              <a:rPr lang="en-US"/>
              <a:t>Click to edit Master text styles</a:t>
            </a:r>
          </a:p>
        </p:txBody>
      </p:sp>
      <p:sp>
        <p:nvSpPr>
          <p:cNvPr id="3" name="Rectangle 2">
            <a:extLst>
              <a:ext uri="{FF2B5EF4-FFF2-40B4-BE49-F238E27FC236}">
                <a16:creationId xmlns:a16="http://schemas.microsoft.com/office/drawing/2014/main" id="{18538B81-9DB4-DB28-86E1-1714171E67AF}"/>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7392944"/>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8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endParaRPr lang="en-US" dirty="0"/>
          </a:p>
        </p:txBody>
      </p:sp>
      <p:sp>
        <p:nvSpPr>
          <p:cNvPr id="8" name="Picture Placeholder 7">
            <a:extLst>
              <a:ext uri="{FF2B5EF4-FFF2-40B4-BE49-F238E27FC236}">
                <a16:creationId xmlns:a16="http://schemas.microsoft.com/office/drawing/2014/main" id="{B9D311F3-85D6-7D45-8577-3E1CBA94668E}"/>
              </a:ext>
            </a:extLst>
          </p:cNvPr>
          <p:cNvSpPr>
            <a:spLocks noGrp="1"/>
          </p:cNvSpPr>
          <p:nvPr>
            <p:ph type="pic" sz="quarter" idx="12"/>
          </p:nvPr>
        </p:nvSpPr>
        <p:spPr>
          <a:xfrm>
            <a:off x="0" y="2805129"/>
            <a:ext cx="4114800" cy="2743200"/>
          </a:xfrm>
          <a:solidFill>
            <a:srgbClr val="FFFFFF"/>
          </a:solidFill>
        </p:spPr>
        <p:txBody>
          <a:bodyPr/>
          <a:lstStyle>
            <a:lvl1pPr marL="0" indent="0" algn="ctr">
              <a:buFontTx/>
              <a:buNone/>
              <a:defRPr/>
            </a:lvl1pPr>
          </a:lstStyle>
          <a:p>
            <a:r>
              <a:rPr lang="en-US"/>
              <a:t>Click icon to add picture</a:t>
            </a:r>
          </a:p>
        </p:txBody>
      </p:sp>
      <p:sp>
        <p:nvSpPr>
          <p:cNvPr id="9" name="Picture Placeholder 7">
            <a:extLst>
              <a:ext uri="{FF2B5EF4-FFF2-40B4-BE49-F238E27FC236}">
                <a16:creationId xmlns:a16="http://schemas.microsoft.com/office/drawing/2014/main" id="{BF540E11-C84D-D74E-8A40-623038B58700}"/>
              </a:ext>
            </a:extLst>
          </p:cNvPr>
          <p:cNvSpPr>
            <a:spLocks noGrp="1"/>
          </p:cNvSpPr>
          <p:nvPr>
            <p:ph type="pic" sz="quarter" idx="13"/>
          </p:nvPr>
        </p:nvSpPr>
        <p:spPr>
          <a:xfrm>
            <a:off x="8069179" y="2805129"/>
            <a:ext cx="4114800" cy="2743200"/>
          </a:xfrm>
          <a:solidFill>
            <a:srgbClr val="FFFFFF"/>
          </a:solidFill>
        </p:spPr>
        <p:txBody>
          <a:bodyPr/>
          <a:lstStyle>
            <a:lvl1pPr marL="0" indent="0" algn="ctr">
              <a:buFontTx/>
              <a:buNone/>
              <a:defRPr/>
            </a:lvl1pPr>
          </a:lstStyle>
          <a:p>
            <a:r>
              <a:rPr lang="en-US"/>
              <a:t>Click icon to add picture</a:t>
            </a:r>
          </a:p>
        </p:txBody>
      </p:sp>
      <p:sp>
        <p:nvSpPr>
          <p:cNvPr id="10" name="Rectangle 9">
            <a:extLst>
              <a:ext uri="{FF2B5EF4-FFF2-40B4-BE49-F238E27FC236}">
                <a16:creationId xmlns:a16="http://schemas.microsoft.com/office/drawing/2014/main" id="{53BC2C22-4CC4-094A-84CA-7C7485477B0F}"/>
              </a:ext>
            </a:extLst>
          </p:cNvPr>
          <p:cNvSpPr/>
          <p:nvPr/>
        </p:nvSpPr>
        <p:spPr>
          <a:xfrm>
            <a:off x="4034590" y="2805129"/>
            <a:ext cx="4114800" cy="274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B2A90B96-4660-B141-B73F-5F987EDAF7AF}"/>
              </a:ext>
            </a:extLst>
          </p:cNvPr>
          <p:cNvSpPr>
            <a:spLocks noGrp="1"/>
          </p:cNvSpPr>
          <p:nvPr>
            <p:ph type="body" sz="quarter" idx="14"/>
          </p:nvPr>
        </p:nvSpPr>
        <p:spPr>
          <a:xfrm>
            <a:off x="4251325" y="3962400"/>
            <a:ext cx="3641725" cy="1395413"/>
          </a:xfrm>
        </p:spPr>
        <p:txBody>
          <a:bodyPr/>
          <a:lstStyle>
            <a:lvl1pPr marL="0" indent="0">
              <a:buFontTx/>
              <a:buNone/>
              <a:defRPr>
                <a:solidFill>
                  <a:srgbClr val="FFFFFF"/>
                </a:solidFill>
              </a:defRPr>
            </a:lvl1pPr>
            <a:lvl2pPr marL="457200" indent="0">
              <a:buNone/>
              <a:defRPr/>
            </a:lvl2pPr>
          </a:lstStyle>
          <a:p>
            <a:pPr lvl="0"/>
            <a:r>
              <a:rPr lang="en-US"/>
              <a:t>Click to edit Master text styles</a:t>
            </a:r>
          </a:p>
        </p:txBody>
      </p:sp>
      <p:sp>
        <p:nvSpPr>
          <p:cNvPr id="11" name="Text Placeholder 6">
            <a:extLst>
              <a:ext uri="{FF2B5EF4-FFF2-40B4-BE49-F238E27FC236}">
                <a16:creationId xmlns:a16="http://schemas.microsoft.com/office/drawing/2014/main" id="{D4EA9C34-D493-D346-B97E-3ACC535C7E00}"/>
              </a:ext>
            </a:extLst>
          </p:cNvPr>
          <p:cNvSpPr>
            <a:spLocks noGrp="1"/>
          </p:cNvSpPr>
          <p:nvPr>
            <p:ph type="body" sz="quarter" idx="15" hasCustomPrompt="1"/>
          </p:nvPr>
        </p:nvSpPr>
        <p:spPr>
          <a:xfrm>
            <a:off x="814387" y="6019952"/>
            <a:ext cx="10515600" cy="255587"/>
          </a:xfrm>
        </p:spPr>
        <p:txBody>
          <a:bodyPr>
            <a:normAutofit/>
          </a:bodyPr>
          <a:lstStyle>
            <a:lvl1pPr marL="0" indent="0">
              <a:buFontTx/>
              <a:buNone/>
              <a:defRPr sz="800" i="1"/>
            </a:lvl1pPr>
          </a:lstStyle>
          <a:p>
            <a:pPr lvl="0"/>
            <a:r>
              <a:rPr lang="en-US"/>
              <a:t>Click to edit Master footnote styles</a:t>
            </a:r>
          </a:p>
        </p:txBody>
      </p:sp>
      <p:sp>
        <p:nvSpPr>
          <p:cNvPr id="3" name="Rectangle 2">
            <a:extLst>
              <a:ext uri="{FF2B5EF4-FFF2-40B4-BE49-F238E27FC236}">
                <a16:creationId xmlns:a16="http://schemas.microsoft.com/office/drawing/2014/main" id="{D1B1051B-AE5C-3897-14A2-970F23BB6052}"/>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20120480"/>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6_Custom Layout">
    <p:spTree>
      <p:nvGrpSpPr>
        <p:cNvPr id="1" name=""/>
        <p:cNvGrpSpPr/>
        <p:nvPr/>
      </p:nvGrpSpPr>
      <p:grpSpPr>
        <a:xfrm>
          <a:off x="0" y="0"/>
          <a:ext cx="0" cy="0"/>
          <a:chOff x="0" y="0"/>
          <a:chExt cx="0" cy="0"/>
        </a:xfrm>
      </p:grpSpPr>
      <p:sp>
        <p:nvSpPr>
          <p:cNvPr id="6" name="Rounded Rectangle 5">
            <a:extLst>
              <a:ext uri="{FF2B5EF4-FFF2-40B4-BE49-F238E27FC236}">
                <a16:creationId xmlns:a16="http://schemas.microsoft.com/office/drawing/2014/main" id="{21A3039D-0DCB-6B4F-9576-BE3DA7F3B23A}"/>
              </a:ext>
            </a:extLst>
          </p:cNvPr>
          <p:cNvSpPr/>
          <p:nvPr/>
        </p:nvSpPr>
        <p:spPr>
          <a:xfrm>
            <a:off x="1102887" y="2471765"/>
            <a:ext cx="2286000" cy="3657600"/>
          </a:xfrm>
          <a:prstGeom prst="roundRect">
            <a:avLst>
              <a:gd name="adj" fmla="val 964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ounded Rectangle 28">
            <a:extLst>
              <a:ext uri="{FF2B5EF4-FFF2-40B4-BE49-F238E27FC236}">
                <a16:creationId xmlns:a16="http://schemas.microsoft.com/office/drawing/2014/main" id="{CEE4E996-04B4-2343-918B-0260CF977509}"/>
              </a:ext>
            </a:extLst>
          </p:cNvPr>
          <p:cNvSpPr/>
          <p:nvPr/>
        </p:nvSpPr>
        <p:spPr>
          <a:xfrm>
            <a:off x="3581400" y="2471765"/>
            <a:ext cx="2286000" cy="3657600"/>
          </a:xfrm>
          <a:prstGeom prst="roundRect">
            <a:avLst>
              <a:gd name="adj" fmla="val 9649"/>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ounded Rectangle 29">
            <a:extLst>
              <a:ext uri="{FF2B5EF4-FFF2-40B4-BE49-F238E27FC236}">
                <a16:creationId xmlns:a16="http://schemas.microsoft.com/office/drawing/2014/main" id="{FBED393C-536B-754D-B868-6D4E3205A4A7}"/>
              </a:ext>
            </a:extLst>
          </p:cNvPr>
          <p:cNvSpPr/>
          <p:nvPr/>
        </p:nvSpPr>
        <p:spPr>
          <a:xfrm>
            <a:off x="6108028" y="2471765"/>
            <a:ext cx="2286000" cy="3657600"/>
          </a:xfrm>
          <a:prstGeom prst="roundRect">
            <a:avLst>
              <a:gd name="adj" fmla="val 964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ounded Rectangle 30">
            <a:extLst>
              <a:ext uri="{FF2B5EF4-FFF2-40B4-BE49-F238E27FC236}">
                <a16:creationId xmlns:a16="http://schemas.microsoft.com/office/drawing/2014/main" id="{63B1CE32-353A-BE45-9EFB-BEFB10891E4F}"/>
              </a:ext>
            </a:extLst>
          </p:cNvPr>
          <p:cNvSpPr/>
          <p:nvPr/>
        </p:nvSpPr>
        <p:spPr>
          <a:xfrm>
            <a:off x="8610599" y="2471765"/>
            <a:ext cx="2286000" cy="3657600"/>
          </a:xfrm>
          <a:prstGeom prst="roundRect">
            <a:avLst>
              <a:gd name="adj" fmla="val 964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CD7E933-E323-7A46-A490-6FFEAB709B2B}"/>
              </a:ext>
            </a:extLst>
          </p:cNvPr>
          <p:cNvSpPr>
            <a:spLocks noGrp="1"/>
          </p:cNvSpPr>
          <p:nvPr>
            <p:ph type="title"/>
          </p:nvPr>
        </p:nvSpPr>
        <p:spPr/>
        <p:txBody>
          <a:bodyPr anchor="t" anchorCtr="0"/>
          <a:lstStyle>
            <a:lvl1pPr algn="ctr">
              <a:defRPr/>
            </a:lvl1pPr>
          </a:lstStyle>
          <a:p>
            <a:r>
              <a:rPr lang="en-US"/>
              <a:t>Click to edit Master title style</a:t>
            </a:r>
          </a:p>
        </p:txBody>
      </p:sp>
      <p:sp>
        <p:nvSpPr>
          <p:cNvPr id="3" name="Slide Number Placeholder 2">
            <a:extLst>
              <a:ext uri="{FF2B5EF4-FFF2-40B4-BE49-F238E27FC236}">
                <a16:creationId xmlns:a16="http://schemas.microsoft.com/office/drawing/2014/main" id="{9A3FF66F-2216-8446-9DC8-16BDEEA3252A}"/>
              </a:ext>
            </a:extLst>
          </p:cNvPr>
          <p:cNvSpPr>
            <a:spLocks noGrp="1"/>
          </p:cNvSpPr>
          <p:nvPr>
            <p:ph type="sldNum" sz="quarter" idx="10"/>
          </p:nvPr>
        </p:nvSpPr>
        <p:spPr>
          <a:xfrm>
            <a:off x="838200" y="216726"/>
            <a:ext cx="553720" cy="365125"/>
          </a:xfrm>
          <a:prstGeom prst="rect">
            <a:avLst/>
          </a:prstGeom>
        </p:spPr>
        <p:txBody>
          <a:bodyPr/>
          <a:lstStyle>
            <a:lvl1pPr>
              <a:defRPr b="0" i="0">
                <a:latin typeface="Montserrat" pitchFamily="2" charset="77"/>
              </a:defRPr>
            </a:lvl1pPr>
          </a:lstStyle>
          <a:p>
            <a:fld id="{330EA680-D336-4FF7-8B7A-9848BB0A1C32}" type="slidenum">
              <a:rPr lang="en-US" smtClean="0"/>
              <a:t>‹#›</a:t>
            </a:fld>
            <a:endParaRPr lang="en-US"/>
          </a:p>
        </p:txBody>
      </p:sp>
      <p:sp>
        <p:nvSpPr>
          <p:cNvPr id="4" name="Footer Placeholder 3">
            <a:extLst>
              <a:ext uri="{FF2B5EF4-FFF2-40B4-BE49-F238E27FC236}">
                <a16:creationId xmlns:a16="http://schemas.microsoft.com/office/drawing/2014/main" id="{331BB279-9F4D-6445-9A67-954A472F5F30}"/>
              </a:ext>
            </a:extLst>
          </p:cNvPr>
          <p:cNvSpPr>
            <a:spLocks noGrp="1"/>
          </p:cNvSpPr>
          <p:nvPr>
            <p:ph type="ftr" sz="quarter" idx="11"/>
          </p:nvPr>
        </p:nvSpPr>
        <p:spPr>
          <a:xfrm>
            <a:off x="1391920" y="216726"/>
            <a:ext cx="4114800" cy="365125"/>
          </a:xfrm>
          <a:prstGeom prst="rect">
            <a:avLst/>
          </a:prstGeom>
        </p:spPr>
        <p:txBody>
          <a:bodyPr/>
          <a:lstStyle/>
          <a:p>
            <a:endParaRPr lang="en-US"/>
          </a:p>
        </p:txBody>
      </p:sp>
      <p:sp>
        <p:nvSpPr>
          <p:cNvPr id="20" name="Text Placeholder 19">
            <a:extLst>
              <a:ext uri="{FF2B5EF4-FFF2-40B4-BE49-F238E27FC236}">
                <a16:creationId xmlns:a16="http://schemas.microsoft.com/office/drawing/2014/main" id="{66D0ED8D-0CC9-F14C-837A-E3AD8BA03FDD}"/>
              </a:ext>
            </a:extLst>
          </p:cNvPr>
          <p:cNvSpPr>
            <a:spLocks noGrp="1"/>
          </p:cNvSpPr>
          <p:nvPr>
            <p:ph type="body" sz="quarter" idx="12"/>
          </p:nvPr>
        </p:nvSpPr>
        <p:spPr>
          <a:xfrm>
            <a:off x="1295400"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1" name="Text Placeholder 19">
            <a:extLst>
              <a:ext uri="{FF2B5EF4-FFF2-40B4-BE49-F238E27FC236}">
                <a16:creationId xmlns:a16="http://schemas.microsoft.com/office/drawing/2014/main" id="{D54E29DC-938F-7041-951A-A97A91A5FE0B}"/>
              </a:ext>
            </a:extLst>
          </p:cNvPr>
          <p:cNvSpPr>
            <a:spLocks noGrp="1"/>
          </p:cNvSpPr>
          <p:nvPr>
            <p:ph type="body" sz="quarter" idx="13"/>
          </p:nvPr>
        </p:nvSpPr>
        <p:spPr>
          <a:xfrm>
            <a:off x="3834058"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2" name="Text Placeholder 19">
            <a:extLst>
              <a:ext uri="{FF2B5EF4-FFF2-40B4-BE49-F238E27FC236}">
                <a16:creationId xmlns:a16="http://schemas.microsoft.com/office/drawing/2014/main" id="{9918A752-0F72-AB4A-8861-F716CFA24762}"/>
              </a:ext>
            </a:extLst>
          </p:cNvPr>
          <p:cNvSpPr>
            <a:spLocks noGrp="1"/>
          </p:cNvSpPr>
          <p:nvPr>
            <p:ph type="body" sz="quarter" idx="14"/>
          </p:nvPr>
        </p:nvSpPr>
        <p:spPr>
          <a:xfrm>
            <a:off x="6336629" y="3958500"/>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3" name="Text Placeholder 19">
            <a:extLst>
              <a:ext uri="{FF2B5EF4-FFF2-40B4-BE49-F238E27FC236}">
                <a16:creationId xmlns:a16="http://schemas.microsoft.com/office/drawing/2014/main" id="{9EC9B96E-1FA7-CA4F-A655-7296E2D115BC}"/>
              </a:ext>
            </a:extLst>
          </p:cNvPr>
          <p:cNvSpPr>
            <a:spLocks noGrp="1"/>
          </p:cNvSpPr>
          <p:nvPr>
            <p:ph type="body" sz="quarter" idx="15"/>
          </p:nvPr>
        </p:nvSpPr>
        <p:spPr>
          <a:xfrm>
            <a:off x="8839200" y="3958203"/>
            <a:ext cx="1828800" cy="1808106"/>
          </a:xfrm>
        </p:spPr>
        <p:txBody>
          <a:bodyPr>
            <a:normAutofit/>
          </a:bodyPr>
          <a:lstStyle>
            <a:lvl1pPr marL="0" indent="0" algn="ctr">
              <a:buFontTx/>
              <a:buNone/>
              <a:defRPr sz="1400">
                <a:solidFill>
                  <a:srgbClr val="FFFFFF"/>
                </a:solidFill>
              </a:defRPr>
            </a:lvl1pPr>
          </a:lstStyle>
          <a:p>
            <a:pPr lvl="0"/>
            <a:r>
              <a:rPr lang="en-US"/>
              <a:t>Click to edit Master text styles</a:t>
            </a:r>
          </a:p>
        </p:txBody>
      </p:sp>
      <p:sp>
        <p:nvSpPr>
          <p:cNvPr id="25" name="Picture Placeholder 24">
            <a:extLst>
              <a:ext uri="{FF2B5EF4-FFF2-40B4-BE49-F238E27FC236}">
                <a16:creationId xmlns:a16="http://schemas.microsoft.com/office/drawing/2014/main" id="{59452F8F-0171-C441-909B-3E00736D1400}"/>
              </a:ext>
            </a:extLst>
          </p:cNvPr>
          <p:cNvSpPr>
            <a:spLocks noGrp="1"/>
          </p:cNvSpPr>
          <p:nvPr>
            <p:ph type="pic" sz="quarter" idx="16"/>
          </p:nvPr>
        </p:nvSpPr>
        <p:spPr>
          <a:xfrm>
            <a:off x="16644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6" name="Picture Placeholder 24">
            <a:extLst>
              <a:ext uri="{FF2B5EF4-FFF2-40B4-BE49-F238E27FC236}">
                <a16:creationId xmlns:a16="http://schemas.microsoft.com/office/drawing/2014/main" id="{438A846F-D643-7D43-9B74-D59A2764B5B2}"/>
              </a:ext>
            </a:extLst>
          </p:cNvPr>
          <p:cNvSpPr>
            <a:spLocks noGrp="1"/>
          </p:cNvSpPr>
          <p:nvPr>
            <p:ph type="pic" sz="quarter" idx="17"/>
          </p:nvPr>
        </p:nvSpPr>
        <p:spPr>
          <a:xfrm>
            <a:off x="4203151" y="2700059"/>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7" name="Picture Placeholder 24">
            <a:extLst>
              <a:ext uri="{FF2B5EF4-FFF2-40B4-BE49-F238E27FC236}">
                <a16:creationId xmlns:a16="http://schemas.microsoft.com/office/drawing/2014/main" id="{AE4A4290-8022-9B4C-B981-0812DAC04AE9}"/>
              </a:ext>
            </a:extLst>
          </p:cNvPr>
          <p:cNvSpPr>
            <a:spLocks noGrp="1"/>
          </p:cNvSpPr>
          <p:nvPr>
            <p:ph type="pic" sz="quarter" idx="18"/>
          </p:nvPr>
        </p:nvSpPr>
        <p:spPr>
          <a:xfrm>
            <a:off x="6705722"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28" name="Picture Placeholder 24">
            <a:extLst>
              <a:ext uri="{FF2B5EF4-FFF2-40B4-BE49-F238E27FC236}">
                <a16:creationId xmlns:a16="http://schemas.microsoft.com/office/drawing/2014/main" id="{0B42A6FC-3B01-7747-811D-0C5C413D2E0A}"/>
              </a:ext>
            </a:extLst>
          </p:cNvPr>
          <p:cNvSpPr>
            <a:spLocks noGrp="1"/>
          </p:cNvSpPr>
          <p:nvPr>
            <p:ph type="pic" sz="quarter" idx="19"/>
          </p:nvPr>
        </p:nvSpPr>
        <p:spPr>
          <a:xfrm>
            <a:off x="9208293" y="2714597"/>
            <a:ext cx="1090613" cy="1031875"/>
          </a:xfrm>
          <a:prstGeom prst="ellipse">
            <a:avLst/>
          </a:prstGeom>
        </p:spPr>
        <p:txBody>
          <a:bodyPr>
            <a:normAutofit/>
          </a:bodyPr>
          <a:lstStyle>
            <a:lvl1pPr marL="0" indent="0" algn="ctr">
              <a:buFontTx/>
              <a:buNone/>
              <a:defRPr sz="1100">
                <a:solidFill>
                  <a:srgbClr val="FFFFFF"/>
                </a:solidFill>
              </a:defRPr>
            </a:lvl1pPr>
          </a:lstStyle>
          <a:p>
            <a:r>
              <a:rPr lang="en-US"/>
              <a:t>Click icon to add picture</a:t>
            </a:r>
          </a:p>
        </p:txBody>
      </p:sp>
      <p:sp>
        <p:nvSpPr>
          <p:cNvPr id="18" name="Text Placeholder 6">
            <a:extLst>
              <a:ext uri="{FF2B5EF4-FFF2-40B4-BE49-F238E27FC236}">
                <a16:creationId xmlns:a16="http://schemas.microsoft.com/office/drawing/2014/main" id="{AFE212D4-C902-7C4C-B013-A7637457D074}"/>
              </a:ext>
            </a:extLst>
          </p:cNvPr>
          <p:cNvSpPr>
            <a:spLocks noGrp="1"/>
          </p:cNvSpPr>
          <p:nvPr>
            <p:ph type="body" sz="quarter" idx="20"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2009515818"/>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1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AED5C-8B04-2B47-905C-A95E0364351A}"/>
              </a:ext>
            </a:extLst>
          </p:cNvPr>
          <p:cNvSpPr>
            <a:spLocks noGrp="1"/>
          </p:cNvSpPr>
          <p:nvPr>
            <p:ph type="title"/>
          </p:nvPr>
        </p:nvSpPr>
        <p:spPr/>
        <p:txBody>
          <a:bodyPr anchor="t" anchorCtr="0"/>
          <a:lstStyle>
            <a:lvl1pPr algn="ctr">
              <a:defRPr/>
            </a:lvl1pPr>
          </a:lstStyle>
          <a:p>
            <a:r>
              <a:rPr lang="en-US"/>
              <a:t>Click to edit Master title style</a:t>
            </a:r>
            <a:endParaRPr lang="en-US" dirty="0"/>
          </a:p>
        </p:txBody>
      </p:sp>
      <p:sp>
        <p:nvSpPr>
          <p:cNvPr id="7" name="Picture Placeholder 6">
            <a:extLst>
              <a:ext uri="{FF2B5EF4-FFF2-40B4-BE49-F238E27FC236}">
                <a16:creationId xmlns:a16="http://schemas.microsoft.com/office/drawing/2014/main" id="{3227367D-5400-E34D-A223-6B36597DAEDF}"/>
              </a:ext>
            </a:extLst>
          </p:cNvPr>
          <p:cNvSpPr>
            <a:spLocks noGrp="1"/>
          </p:cNvSpPr>
          <p:nvPr>
            <p:ph type="pic" sz="quarter" idx="12" hasCustomPrompt="1"/>
          </p:nvPr>
        </p:nvSpPr>
        <p:spPr>
          <a:xfrm>
            <a:off x="838200"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8" name="Picture Placeholder 6">
            <a:extLst>
              <a:ext uri="{FF2B5EF4-FFF2-40B4-BE49-F238E27FC236}">
                <a16:creationId xmlns:a16="http://schemas.microsoft.com/office/drawing/2014/main" id="{722F0E0D-E761-5741-A5D5-E862299C37D7}"/>
              </a:ext>
            </a:extLst>
          </p:cNvPr>
          <p:cNvSpPr>
            <a:spLocks noGrp="1"/>
          </p:cNvSpPr>
          <p:nvPr>
            <p:ph type="pic" sz="quarter" idx="13" hasCustomPrompt="1"/>
          </p:nvPr>
        </p:nvSpPr>
        <p:spPr>
          <a:xfrm>
            <a:off x="3612012"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9" name="Picture Placeholder 6">
            <a:extLst>
              <a:ext uri="{FF2B5EF4-FFF2-40B4-BE49-F238E27FC236}">
                <a16:creationId xmlns:a16="http://schemas.microsoft.com/office/drawing/2014/main" id="{A1B0934C-E215-D946-A18B-78F59830CCB4}"/>
              </a:ext>
            </a:extLst>
          </p:cNvPr>
          <p:cNvSpPr>
            <a:spLocks noGrp="1"/>
          </p:cNvSpPr>
          <p:nvPr>
            <p:ph type="pic" sz="quarter" idx="14" hasCustomPrompt="1"/>
          </p:nvPr>
        </p:nvSpPr>
        <p:spPr>
          <a:xfrm>
            <a:off x="6385824"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0" name="Picture Placeholder 6">
            <a:extLst>
              <a:ext uri="{FF2B5EF4-FFF2-40B4-BE49-F238E27FC236}">
                <a16:creationId xmlns:a16="http://schemas.microsoft.com/office/drawing/2014/main" id="{56750189-ECF5-3545-8F89-4FC9DD561CB1}"/>
              </a:ext>
            </a:extLst>
          </p:cNvPr>
          <p:cNvSpPr>
            <a:spLocks noGrp="1"/>
          </p:cNvSpPr>
          <p:nvPr>
            <p:ph type="pic" sz="quarter" idx="15" hasCustomPrompt="1"/>
          </p:nvPr>
        </p:nvSpPr>
        <p:spPr>
          <a:xfrm>
            <a:off x="9159635" y="2731424"/>
            <a:ext cx="2403475" cy="2403475"/>
          </a:xfrm>
          <a:prstGeom prst="ellipse">
            <a:avLst/>
          </a:prstGeom>
          <a:solidFill>
            <a:schemeClr val="tx2"/>
          </a:solidFill>
        </p:spPr>
        <p:txBody>
          <a:bodyPr/>
          <a:lstStyle>
            <a:lvl1pPr marL="0" indent="0" algn="ctr">
              <a:buFontTx/>
              <a:buNone/>
              <a:defRPr>
                <a:solidFill>
                  <a:srgbClr val="FFFFFF"/>
                </a:solidFill>
              </a:defRPr>
            </a:lvl1pPr>
          </a:lstStyle>
          <a:p>
            <a:r>
              <a:rPr lang="en-US"/>
              <a:t>Icon</a:t>
            </a:r>
          </a:p>
        </p:txBody>
      </p:sp>
      <p:sp>
        <p:nvSpPr>
          <p:cNvPr id="11" name="Subtitle 2">
            <a:extLst>
              <a:ext uri="{FF2B5EF4-FFF2-40B4-BE49-F238E27FC236}">
                <a16:creationId xmlns:a16="http://schemas.microsoft.com/office/drawing/2014/main" id="{D464557A-B8CD-C447-90B2-91C307EC1A94}"/>
              </a:ext>
            </a:extLst>
          </p:cNvPr>
          <p:cNvSpPr>
            <a:spLocks noGrp="1"/>
          </p:cNvSpPr>
          <p:nvPr>
            <p:ph type="subTitle" idx="1" hasCustomPrompt="1"/>
          </p:nvPr>
        </p:nvSpPr>
        <p:spPr>
          <a:xfrm>
            <a:off x="838200" y="5503181"/>
            <a:ext cx="10515600" cy="788082"/>
          </a:xfrm>
        </p:spPr>
        <p:txBody>
          <a:bodyPr anchor="t" anchorCtr="0">
            <a:noAutofit/>
          </a:bodyPr>
          <a:lstStyle>
            <a:lvl1pPr marL="0" indent="0" algn="ctr">
              <a:lnSpc>
                <a:spcPts val="2100"/>
              </a:lnSpc>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sp>
        <p:nvSpPr>
          <p:cNvPr id="12" name="Text Placeholder 6">
            <a:extLst>
              <a:ext uri="{FF2B5EF4-FFF2-40B4-BE49-F238E27FC236}">
                <a16:creationId xmlns:a16="http://schemas.microsoft.com/office/drawing/2014/main" id="{37326E8F-B01E-A345-9782-9A99E58F7A09}"/>
              </a:ext>
            </a:extLst>
          </p:cNvPr>
          <p:cNvSpPr>
            <a:spLocks noGrp="1"/>
          </p:cNvSpPr>
          <p:nvPr>
            <p:ph type="body" sz="quarter" idx="16"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Tree>
    <p:extLst>
      <p:ext uri="{BB962C8B-B14F-4D97-AF65-F5344CB8AC3E}">
        <p14:creationId xmlns:p14="http://schemas.microsoft.com/office/powerpoint/2010/main" val="161866927"/>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ight side image">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hasCustomPrompt="1"/>
          </p:nvPr>
        </p:nvSpPr>
        <p:spPr>
          <a:xfrm>
            <a:off x="6507804" y="1865374"/>
            <a:ext cx="5684196" cy="4700017"/>
          </a:xfrm>
        </p:spPr>
        <p:txBody>
          <a:bodyPr>
            <a:noAutofit/>
          </a:bodyPr>
          <a:lstStyle>
            <a:lvl1pPr>
              <a:defRPr sz="1800"/>
            </a:lvl1pPr>
            <a:lvl2pPr>
              <a:defRPr sz="1600"/>
            </a:lvl2pPr>
            <a:lvl3pPr>
              <a:defRPr sz="1400"/>
            </a:lvl3pPr>
            <a:lvl4pPr>
              <a:defRPr sz="1200"/>
            </a:lvl4pPr>
            <a:lvl5pPr>
              <a:defRPr sz="1050"/>
            </a:lvl5pPr>
          </a:lstStyle>
          <a:p>
            <a:pPr lvl="0"/>
            <a:r>
              <a:rPr lang="en-US" dirty="0"/>
              <a:t>Image</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40F2E615-921F-8104-F04A-035FEC265CEE}"/>
              </a:ext>
            </a:extLst>
          </p:cNvPr>
          <p:cNvSpPr>
            <a:spLocks noGrp="1"/>
          </p:cNvSpPr>
          <p:nvPr>
            <p:ph type="title" hasCustomPrompt="1"/>
          </p:nvPr>
        </p:nvSpPr>
        <p:spPr>
          <a:xfrm>
            <a:off x="838200" y="578132"/>
            <a:ext cx="6188675" cy="657681"/>
          </a:xfrm>
        </p:spPr>
        <p:txBody>
          <a:bodyPr anchor="t" anchorCtr="0">
            <a:noAutofit/>
          </a:bodyPr>
          <a:lstStyle>
            <a:lvl1pPr>
              <a:defRPr sz="4400"/>
            </a:lvl1pPr>
          </a:lstStyle>
          <a:p>
            <a:r>
              <a:rPr lang="en-US" dirty="0"/>
              <a:t>Click to edit master text</a:t>
            </a:r>
          </a:p>
        </p:txBody>
      </p:sp>
    </p:spTree>
    <p:extLst>
      <p:ext uri="{BB962C8B-B14F-4D97-AF65-F5344CB8AC3E}">
        <p14:creationId xmlns:p14="http://schemas.microsoft.com/office/powerpoint/2010/main" val="236816791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Left side image">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0" y="172995"/>
            <a:ext cx="5181600" cy="639239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dirty="0"/>
              <a:t>Image</a:t>
            </a:r>
          </a:p>
          <a:p>
            <a:pPr lvl="4"/>
            <a:endParaRPr lang="en-US" dirty="0"/>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FECDD91-A2A1-D187-ED74-775DC2521B81}"/>
              </a:ext>
            </a:extLst>
          </p:cNvPr>
          <p:cNvSpPr>
            <a:spLocks noGrp="1"/>
          </p:cNvSpPr>
          <p:nvPr>
            <p:ph type="title" hasCustomPrompt="1"/>
          </p:nvPr>
        </p:nvSpPr>
        <p:spPr>
          <a:xfrm>
            <a:off x="5614256" y="611083"/>
            <a:ext cx="6297487" cy="657681"/>
          </a:xfrm>
        </p:spPr>
        <p:txBody>
          <a:bodyPr anchor="t" anchorCtr="0">
            <a:noAutofit/>
          </a:bodyPr>
          <a:lstStyle>
            <a:lvl1pPr>
              <a:defRPr sz="4400"/>
            </a:lvl1pPr>
          </a:lstStyle>
          <a:p>
            <a:r>
              <a:rPr lang="en-US"/>
              <a:t>Click to edit master text</a:t>
            </a:r>
          </a:p>
        </p:txBody>
      </p:sp>
    </p:spTree>
    <p:extLst>
      <p:ext uri="{BB962C8B-B14F-4D97-AF65-F5344CB8AC3E}">
        <p14:creationId xmlns:p14="http://schemas.microsoft.com/office/powerpoint/2010/main" val="205315941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2_Two Column Bulleted Tex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65375"/>
            <a:ext cx="5181600" cy="4311587"/>
          </a:xfrm>
        </p:spPr>
        <p:txBody>
          <a:bodyPr anchor="t" anchorCtr="0">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65376"/>
            <a:ext cx="5181600" cy="4311588"/>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itle 1">
            <a:extLst>
              <a:ext uri="{FF2B5EF4-FFF2-40B4-BE49-F238E27FC236}">
                <a16:creationId xmlns:a16="http://schemas.microsoft.com/office/drawing/2014/main" id="{A01886FC-FFED-454C-9320-99333FAA1BBD}"/>
              </a:ext>
            </a:extLst>
          </p:cNvPr>
          <p:cNvSpPr>
            <a:spLocks noGrp="1"/>
          </p:cNvSpPr>
          <p:nvPr/>
        </p:nvSpPr>
        <p:spPr>
          <a:xfrm>
            <a:off x="838200" y="868680"/>
            <a:ext cx="10515600" cy="657681"/>
          </a:xfrm>
          <a:prstGeom prst="rect">
            <a:avLst/>
          </a:prstGeom>
        </p:spPr>
        <p:txBody>
          <a:bodyPr vert="horz" lIns="91440" tIns="45720" rIns="91440" bIns="45720" rtlCol="0" anchor="t" anchorCtr="0">
            <a:noAutofit/>
          </a:bodyPr>
          <a:lstStyle>
            <a:lvl1pPr algn="l" defTabSz="914400" rtl="0" eaLnBrk="1" latinLnBrk="0" hangingPunct="1">
              <a:lnSpc>
                <a:spcPct val="9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a:lstStyle>
          <a:p>
            <a:r>
              <a:rPr lang="en-US" dirty="0"/>
              <a:t>Click to edit Master title style</a:t>
            </a:r>
          </a:p>
        </p:txBody>
      </p:sp>
      <p:sp>
        <p:nvSpPr>
          <p:cNvPr id="11" name="Text Placeholder 6">
            <a:extLst>
              <a:ext uri="{FF2B5EF4-FFF2-40B4-BE49-F238E27FC236}">
                <a16:creationId xmlns:a16="http://schemas.microsoft.com/office/drawing/2014/main" id="{13955641-F03F-F346-85FC-8D8FD040851C}"/>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2" name="Rectangle 1">
            <a:extLst>
              <a:ext uri="{FF2B5EF4-FFF2-40B4-BE49-F238E27FC236}">
                <a16:creationId xmlns:a16="http://schemas.microsoft.com/office/drawing/2014/main" id="{403151FA-9A7C-C2D4-7F95-28CC9B205BF9}"/>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45872004"/>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1261872"/>
            <a:ext cx="10515600" cy="701132"/>
          </a:xfrm>
        </p:spPr>
        <p:txBody>
          <a:bodyPr anchor="t" anchorCtr="0"/>
          <a:lstStyle/>
          <a:p>
            <a:r>
              <a:rPr lang="en-US"/>
              <a:t>Click to edit Master title style</a:t>
            </a:r>
          </a:p>
        </p:txBody>
      </p:sp>
      <p:sp>
        <p:nvSpPr>
          <p:cNvPr id="3" name="Text Placeholder 2"/>
          <p:cNvSpPr>
            <a:spLocks noGrp="1"/>
          </p:cNvSpPr>
          <p:nvPr>
            <p:ph type="body" idx="1"/>
          </p:nvPr>
        </p:nvSpPr>
        <p:spPr>
          <a:xfrm>
            <a:off x="839788" y="2417522"/>
            <a:ext cx="5157787" cy="539163"/>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3144576"/>
            <a:ext cx="5157787"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2417522"/>
            <a:ext cx="5183188" cy="539164"/>
          </a:xfrm>
        </p:spPr>
        <p:txBody>
          <a:bodyPr anchor="t" anchorCtr="0">
            <a:no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3144576"/>
            <a:ext cx="5183188" cy="2980265"/>
          </a:xfrm>
        </p:spPr>
        <p:txBody>
          <a:bodyPr>
            <a:noAutofit/>
          </a:bodyPr>
          <a:lstStyle>
            <a:lvl1pPr>
              <a:defRPr sz="1800"/>
            </a:lvl1pPr>
            <a:lvl2pPr>
              <a:defRPr sz="1600"/>
            </a:lvl2pPr>
            <a:lvl3pPr>
              <a:defRPr sz="1400"/>
            </a:lvl3pPr>
            <a:lvl4pPr>
              <a:defRPr sz="1200"/>
            </a:lvl4pPr>
            <a:lvl5pPr>
              <a:defRPr sz="10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6">
            <a:extLst>
              <a:ext uri="{FF2B5EF4-FFF2-40B4-BE49-F238E27FC236}">
                <a16:creationId xmlns:a16="http://schemas.microsoft.com/office/drawing/2014/main" id="{DD6B9C79-1E9B-074D-8FA3-057735846B43}"/>
              </a:ext>
            </a:extLst>
          </p:cNvPr>
          <p:cNvSpPr>
            <a:spLocks noGrp="1"/>
          </p:cNvSpPr>
          <p:nvPr>
            <p:ph type="body" sz="quarter" idx="13" hasCustomPrompt="1"/>
          </p:nvPr>
        </p:nvSpPr>
        <p:spPr>
          <a:xfrm>
            <a:off x="838200" y="6291263"/>
            <a:ext cx="10515600" cy="255587"/>
          </a:xfrm>
        </p:spPr>
        <p:txBody>
          <a:bodyPr>
            <a:normAutofit/>
          </a:bodyPr>
          <a:lstStyle>
            <a:lvl1pPr marL="0" indent="0">
              <a:buFontTx/>
              <a:buNone/>
              <a:defRPr sz="800" i="1"/>
            </a:lvl1pPr>
          </a:lstStyle>
          <a:p>
            <a:pPr lvl="0"/>
            <a:r>
              <a:rPr lang="en-US"/>
              <a:t>Click to edit Master footnote styles</a:t>
            </a:r>
          </a:p>
        </p:txBody>
      </p:sp>
      <p:sp>
        <p:nvSpPr>
          <p:cNvPr id="7" name="Rectangle 6">
            <a:extLst>
              <a:ext uri="{FF2B5EF4-FFF2-40B4-BE49-F238E27FC236}">
                <a16:creationId xmlns:a16="http://schemas.microsoft.com/office/drawing/2014/main" id="{D837A6F8-CFA4-0E7C-DD4C-ABF85493D543}"/>
              </a:ext>
            </a:extLst>
          </p:cNvPr>
          <p:cNvSpPr/>
          <p:nvPr/>
        </p:nvSpPr>
        <p:spPr>
          <a:xfrm>
            <a:off x="0" y="6565392"/>
            <a:ext cx="12192000" cy="29260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0437650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Question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5F5791-6FF4-FA42-A009-0AEDB5817142}"/>
              </a:ext>
            </a:extLst>
          </p:cNvPr>
          <p:cNvSpPr/>
          <p:nvPr/>
        </p:nvSpPr>
        <p:spPr>
          <a:xfrm>
            <a:off x="0" y="4379495"/>
            <a:ext cx="12192000" cy="247850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Verdana" panose="020B0604030504040204" pitchFamily="34" charset="0"/>
              <a:ea typeface="Verdana" panose="020B0604030504040204" pitchFamily="34" charset="0"/>
            </a:endParaRPr>
          </a:p>
        </p:txBody>
      </p:sp>
      <p:sp>
        <p:nvSpPr>
          <p:cNvPr id="12" name="Text Placeholder 11">
            <a:extLst>
              <a:ext uri="{FF2B5EF4-FFF2-40B4-BE49-F238E27FC236}">
                <a16:creationId xmlns:a16="http://schemas.microsoft.com/office/drawing/2014/main" id="{7866CA94-7281-D64A-BDF5-7838B23C3E0C}"/>
              </a:ext>
            </a:extLst>
          </p:cNvPr>
          <p:cNvSpPr>
            <a:spLocks noGrp="1"/>
          </p:cNvSpPr>
          <p:nvPr>
            <p:ph type="body" sz="quarter" idx="14"/>
          </p:nvPr>
        </p:nvSpPr>
        <p:spPr>
          <a:xfrm>
            <a:off x="838202" y="4514731"/>
            <a:ext cx="5686424" cy="1844929"/>
          </a:xfrm>
        </p:spPr>
        <p:txBody>
          <a:bodyPr/>
          <a:lstStyle>
            <a:lvl1pPr marL="0" indent="0">
              <a:buFontTx/>
              <a:buNone/>
              <a:defRPr/>
            </a:lvl1pPr>
          </a:lstStyle>
          <a:p>
            <a:pPr lvl="0"/>
            <a:r>
              <a:rPr lang="en-US"/>
              <a:t>Click to edit Master text styles</a:t>
            </a:r>
          </a:p>
        </p:txBody>
      </p:sp>
      <p:sp>
        <p:nvSpPr>
          <p:cNvPr id="14" name="Title 1">
            <a:extLst>
              <a:ext uri="{FF2B5EF4-FFF2-40B4-BE49-F238E27FC236}">
                <a16:creationId xmlns:a16="http://schemas.microsoft.com/office/drawing/2014/main" id="{23D52707-058E-9A48-A868-D48FA8ED7303}"/>
              </a:ext>
            </a:extLst>
          </p:cNvPr>
          <p:cNvSpPr>
            <a:spLocks noGrp="1"/>
          </p:cNvSpPr>
          <p:nvPr>
            <p:ph type="title" hasCustomPrompt="1"/>
          </p:nvPr>
        </p:nvSpPr>
        <p:spPr>
          <a:xfrm>
            <a:off x="771524" y="2724341"/>
            <a:ext cx="6920567" cy="773802"/>
          </a:xfrm>
        </p:spPr>
        <p:txBody>
          <a:bodyPr anchor="t" anchorCtr="0"/>
          <a:lstStyle>
            <a:lvl1pPr algn="l">
              <a:defRPr/>
            </a:lvl1pPr>
          </a:lstStyle>
          <a:p>
            <a:r>
              <a:rPr lang="en-US" dirty="0"/>
              <a:t>Questions &amp; Discussion</a:t>
            </a:r>
          </a:p>
        </p:txBody>
      </p:sp>
      <p:pic>
        <p:nvPicPr>
          <p:cNvPr id="28" name="Picture 27">
            <a:extLst>
              <a:ext uri="{FF2B5EF4-FFF2-40B4-BE49-F238E27FC236}">
                <a16:creationId xmlns:a16="http://schemas.microsoft.com/office/drawing/2014/main" id="{81E9BF10-E7BF-FE48-A9BC-67B406469EF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936876" y="613774"/>
            <a:ext cx="6255124" cy="2635199"/>
          </a:xfrm>
          <a:prstGeom prst="rect">
            <a:avLst/>
          </a:prstGeom>
        </p:spPr>
      </p:pic>
      <p:pic>
        <p:nvPicPr>
          <p:cNvPr id="7" name="Picture 6" descr="A picture containing person, indoor, child&#10;&#10;Description automatically generated">
            <a:extLst>
              <a:ext uri="{FF2B5EF4-FFF2-40B4-BE49-F238E27FC236}">
                <a16:creationId xmlns:a16="http://schemas.microsoft.com/office/drawing/2014/main" id="{34A93A8D-CFA4-CBB1-5838-AC5931DA595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08809" y="-1"/>
            <a:ext cx="5883192" cy="6858001"/>
          </a:xfrm>
          <a:prstGeom prst="rect">
            <a:avLst/>
          </a:prstGeom>
        </p:spPr>
      </p:pic>
    </p:spTree>
    <p:extLst>
      <p:ext uri="{BB962C8B-B14F-4D97-AF65-F5344CB8AC3E}">
        <p14:creationId xmlns:p14="http://schemas.microsoft.com/office/powerpoint/2010/main" val="1860564096"/>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over Slide Option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E85138-489F-1F68-0552-4060DF2103B1}"/>
              </a:ext>
            </a:extLst>
          </p:cNvPr>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267FEAD3-F3D4-A64A-82C8-C068ECFD3119}"/>
              </a:ext>
            </a:extLst>
          </p:cNvPr>
          <p:cNvSpPr>
            <a:spLocks noGrp="1"/>
          </p:cNvSpPr>
          <p:nvPr>
            <p:ph type="ctrTitle" hasCustomPrompt="1"/>
          </p:nvPr>
        </p:nvSpPr>
        <p:spPr>
          <a:xfrm>
            <a:off x="816805" y="1760636"/>
            <a:ext cx="9142203" cy="1489460"/>
          </a:xfrm>
        </p:spPr>
        <p:txBody>
          <a:bodyPr wrap="none" lIns="0" tIns="0" rIns="0" bIns="0" anchor="t" anchorCtr="0">
            <a:noAutofit/>
          </a:bodyPr>
          <a:lstStyle>
            <a:lvl1pPr algn="l">
              <a:defRPr sz="5000">
                <a:solidFill>
                  <a:srgbClr val="FFFFFF"/>
                </a:solidFill>
              </a:defRPr>
            </a:lvl1pPr>
          </a:lstStyle>
          <a:p>
            <a:r>
              <a:rPr lang="en-US"/>
              <a:t>Click to edit </a:t>
            </a:r>
            <a:br>
              <a:rPr lang="en-US"/>
            </a:br>
            <a:r>
              <a:rPr lang="en-US"/>
              <a:t>Master title style</a:t>
            </a:r>
          </a:p>
        </p:txBody>
      </p:sp>
      <p:sp>
        <p:nvSpPr>
          <p:cNvPr id="7" name="Subtitle 2">
            <a:extLst>
              <a:ext uri="{FF2B5EF4-FFF2-40B4-BE49-F238E27FC236}">
                <a16:creationId xmlns:a16="http://schemas.microsoft.com/office/drawing/2014/main" id="{09954B61-242D-6E44-BC67-2B5ECF066D5A}"/>
              </a:ext>
            </a:extLst>
          </p:cNvPr>
          <p:cNvSpPr>
            <a:spLocks noGrp="1"/>
          </p:cNvSpPr>
          <p:nvPr>
            <p:ph type="subTitle" idx="1" hasCustomPrompt="1"/>
          </p:nvPr>
        </p:nvSpPr>
        <p:spPr>
          <a:xfrm>
            <a:off x="831161" y="4397080"/>
            <a:ext cx="9142203" cy="888250"/>
          </a:xfrm>
        </p:spPr>
        <p:txBody>
          <a:bodyPr lIns="0" tIns="0" rIns="0" bIns="0" anchor="t" anchorCtr="0">
            <a:normAutofit/>
          </a:bodyPr>
          <a:lstStyle>
            <a:lvl1pPr marL="0" indent="0" algn="l">
              <a:buNone/>
              <a:defRPr sz="1800">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text style</a:t>
            </a:r>
          </a:p>
        </p:txBody>
      </p:sp>
      <p:pic>
        <p:nvPicPr>
          <p:cNvPr id="10" name="Picture 9">
            <a:extLst>
              <a:ext uri="{FF2B5EF4-FFF2-40B4-BE49-F238E27FC236}">
                <a16:creationId xmlns:a16="http://schemas.microsoft.com/office/drawing/2014/main" id="{2BCAE8B1-097B-B94B-95CD-34DD4FB3BA5D}"/>
              </a:ext>
            </a:extLst>
          </p:cNvPr>
          <p:cNvPicPr>
            <a:picLocks noChangeAspect="1"/>
          </p:cNvPicPr>
          <p:nvPr/>
        </p:nvPicPr>
        <p:blipFill>
          <a:blip r:embed="rId2"/>
          <a:stretch>
            <a:fillRect/>
          </a:stretch>
        </p:blipFill>
        <p:spPr>
          <a:xfrm>
            <a:off x="10342617" y="5482972"/>
            <a:ext cx="1195611" cy="997717"/>
          </a:xfrm>
          <a:prstGeom prst="rect">
            <a:avLst/>
          </a:prstGeom>
        </p:spPr>
      </p:pic>
      <p:sp>
        <p:nvSpPr>
          <p:cNvPr id="3" name="Text Placeholder 2">
            <a:extLst>
              <a:ext uri="{FF2B5EF4-FFF2-40B4-BE49-F238E27FC236}">
                <a16:creationId xmlns:a16="http://schemas.microsoft.com/office/drawing/2014/main" id="{96E74104-E9E2-EB43-94D0-A95C7363AD13}"/>
              </a:ext>
            </a:extLst>
          </p:cNvPr>
          <p:cNvSpPr>
            <a:spLocks noGrp="1"/>
          </p:cNvSpPr>
          <p:nvPr>
            <p:ph type="body" sz="quarter" idx="10" hasCustomPrompt="1"/>
          </p:nvPr>
        </p:nvSpPr>
        <p:spPr>
          <a:xfrm>
            <a:off x="831161" y="3423755"/>
            <a:ext cx="9127847" cy="368300"/>
          </a:xfrm>
        </p:spPr>
        <p:txBody>
          <a:bodyPr>
            <a:normAutofit/>
          </a:bodyPr>
          <a:lstStyle>
            <a:lvl1pPr marL="0" indent="0">
              <a:buFontTx/>
              <a:buNone/>
              <a:defRPr sz="2800" b="1" i="1">
                <a:solidFill>
                  <a:srgbClr val="FFFFFF"/>
                </a:solidFill>
                <a:latin typeface="Times New Roman" panose="02020603050405020304" pitchFamily="18" charset="0"/>
                <a:cs typeface="Times New Roman" panose="02020603050405020304" pitchFamily="18" charset="0"/>
              </a:defRPr>
            </a:lvl1pPr>
            <a:lvl2pPr>
              <a:defRPr b="1" i="1">
                <a:latin typeface="Times New Roman" panose="02020603050405020304" pitchFamily="18" charset="0"/>
                <a:cs typeface="Times New Roman" panose="02020603050405020304" pitchFamily="18" charset="0"/>
              </a:defRPr>
            </a:lvl2pPr>
            <a:lvl3pPr>
              <a:defRPr b="1" i="1">
                <a:latin typeface="Times New Roman" panose="02020603050405020304" pitchFamily="18" charset="0"/>
                <a:cs typeface="Times New Roman" panose="02020603050405020304" pitchFamily="18" charset="0"/>
              </a:defRPr>
            </a:lvl3pPr>
            <a:lvl4pPr>
              <a:defRPr b="1" i="1">
                <a:latin typeface="Times New Roman" panose="02020603050405020304" pitchFamily="18" charset="0"/>
                <a:cs typeface="Times New Roman" panose="02020603050405020304" pitchFamily="18" charset="0"/>
              </a:defRPr>
            </a:lvl4pPr>
            <a:lvl5pPr>
              <a:defRPr b="1" i="1">
                <a:latin typeface="Times New Roman" panose="02020603050405020304" pitchFamily="18" charset="0"/>
                <a:cs typeface="Times New Roman" panose="02020603050405020304" pitchFamily="18" charset="0"/>
              </a:defRPr>
            </a:lvl5pPr>
          </a:lstStyle>
          <a:p>
            <a:pPr lvl="0"/>
            <a:r>
              <a:rPr lang="en-US"/>
              <a:t>Click to edit Master text subhead</a:t>
            </a:r>
          </a:p>
        </p:txBody>
      </p:sp>
      <p:sp>
        <p:nvSpPr>
          <p:cNvPr id="15" name="Text Placeholder 14">
            <a:extLst>
              <a:ext uri="{FF2B5EF4-FFF2-40B4-BE49-F238E27FC236}">
                <a16:creationId xmlns:a16="http://schemas.microsoft.com/office/drawing/2014/main" id="{A17C13C5-0088-6F44-855E-27348104C80D}"/>
              </a:ext>
            </a:extLst>
          </p:cNvPr>
          <p:cNvSpPr>
            <a:spLocks noGrp="1"/>
          </p:cNvSpPr>
          <p:nvPr>
            <p:ph type="body" sz="quarter" idx="11" hasCustomPrompt="1"/>
          </p:nvPr>
        </p:nvSpPr>
        <p:spPr>
          <a:xfrm>
            <a:off x="816805" y="6286220"/>
            <a:ext cx="3411538" cy="388938"/>
          </a:xfrm>
        </p:spPr>
        <p:txBody>
          <a:bodyPr>
            <a:normAutofit/>
          </a:bodyPr>
          <a:lstStyle>
            <a:lvl1pPr marL="0" indent="0">
              <a:buFontTx/>
              <a:buNone/>
              <a:defRPr sz="1200" b="0" i="0">
                <a:solidFill>
                  <a:srgbClr val="FFFFFF"/>
                </a:solidFill>
                <a:latin typeface="Montserrat Medium" pitchFamily="2" charset="77"/>
              </a:defRPr>
            </a:lvl1pPr>
            <a:lvl3pPr marL="914400" indent="0">
              <a:buNone/>
              <a:defRPr/>
            </a:lvl3pPr>
          </a:lstStyle>
          <a:p>
            <a:pPr lvl="0"/>
            <a:r>
              <a:rPr lang="en-US"/>
              <a:t>Click to edit Master text date</a:t>
            </a:r>
          </a:p>
        </p:txBody>
      </p:sp>
      <p:pic>
        <p:nvPicPr>
          <p:cNvPr id="17" name="Picture 16">
            <a:extLst>
              <a:ext uri="{FF2B5EF4-FFF2-40B4-BE49-F238E27FC236}">
                <a16:creationId xmlns:a16="http://schemas.microsoft.com/office/drawing/2014/main" id="{DD068DFC-3EDC-BE4A-88FB-9CCBB275DC1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31161" y="1364303"/>
            <a:ext cx="2093976" cy="170785"/>
          </a:xfrm>
          <a:prstGeom prst="rect">
            <a:avLst/>
          </a:prstGeom>
        </p:spPr>
      </p:pic>
    </p:spTree>
    <p:extLst>
      <p:ext uri="{BB962C8B-B14F-4D97-AF65-F5344CB8AC3E}">
        <p14:creationId xmlns:p14="http://schemas.microsoft.com/office/powerpoint/2010/main" val="3457971711"/>
      </p:ext>
    </p:extLst>
  </p:cSld>
  <p:clrMapOvr>
    <a:overrideClrMapping bg1="dk1" tx1="lt1" bg2="dk2" tx2="lt2" accent1="accent1" accent2="accent2" accent3="accent3" accent4="accent4" accent5="accent5" accent6="accent6" hlink="hlink" folHlink="folHlink"/>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1453010"/>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70439266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7/21/2026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36936838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265773"/>
            <a:ext cx="10515600" cy="668859"/>
          </a:xfrm>
        </p:spPr>
        <p:txBody>
          <a:bodyPr anchor="t" anchorCtr="0">
            <a:noAutofit/>
          </a:bodyPr>
          <a:lstStyle>
            <a:lvl1pPr algn="l">
              <a:defRPr sz="3300"/>
            </a:lvl1pPr>
          </a:lstStyle>
          <a:p>
            <a:r>
              <a:rPr lang="en-US"/>
              <a:t>Click to edit Master title style</a:t>
            </a:r>
          </a:p>
        </p:txBody>
      </p:sp>
      <p:sp>
        <p:nvSpPr>
          <p:cNvPr id="3" name="Subtitle 2"/>
          <p:cNvSpPr>
            <a:spLocks noGrp="1"/>
          </p:cNvSpPr>
          <p:nvPr>
            <p:ph type="subTitle" idx="1" hasCustomPrompt="1"/>
          </p:nvPr>
        </p:nvSpPr>
        <p:spPr>
          <a:xfrm>
            <a:off x="838202" y="2618551"/>
            <a:ext cx="10515599" cy="3373455"/>
          </a:xfrm>
        </p:spPr>
        <p:txBody>
          <a:bodyPr>
            <a:noAutofit/>
          </a:bodyPr>
          <a:lstStyle>
            <a:lvl1pPr marL="0" indent="0" algn="l">
              <a:buNone/>
              <a:defRPr sz="1350"/>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r>
              <a:rPr lang="en-US"/>
              <a:t>Click to edit text</a:t>
            </a:r>
          </a:p>
        </p:txBody>
      </p:sp>
    </p:spTree>
    <p:extLst>
      <p:ext uri="{BB962C8B-B14F-4D97-AF65-F5344CB8AC3E}">
        <p14:creationId xmlns:p14="http://schemas.microsoft.com/office/powerpoint/2010/main" val="3968324648"/>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582461"/>
            <a:ext cx="10515600" cy="1018671"/>
          </a:xfrm>
          <a:prstGeom prst="rect">
            <a:avLst/>
          </a:prstGeom>
        </p:spPr>
        <p:txBody>
          <a:bodyPr vert="horz" lIns="0" tIns="0" rIns="0" bIns="0" rtlCol="0" anchor="t" anchorCtr="0">
            <a:noAutofit/>
          </a:bodyPr>
          <a:lstStyle/>
          <a:p>
            <a:r>
              <a:rPr lang="en-US"/>
              <a:t>Click to edit Master title style</a:t>
            </a:r>
            <a:endParaRPr lang="en-US" dirty="0"/>
          </a:p>
        </p:txBody>
      </p:sp>
      <p:sp>
        <p:nvSpPr>
          <p:cNvPr id="3" name="Text Placeholder 2"/>
          <p:cNvSpPr>
            <a:spLocks noGrp="1"/>
          </p:cNvSpPr>
          <p:nvPr>
            <p:ph type="body" idx="1"/>
          </p:nvPr>
        </p:nvSpPr>
        <p:spPr>
          <a:xfrm>
            <a:off x="838200" y="1792224"/>
            <a:ext cx="10515600" cy="448331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1514790"/>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 id="2147483692" r:id="rId18"/>
    <p:sldLayoutId id="2147483693" r:id="rId19"/>
    <p:sldLayoutId id="2147483694" r:id="rId20"/>
    <p:sldLayoutId id="2147483673" r:id="rId21"/>
  </p:sldLayoutIdLst>
  <p:transition/>
  <p:txStyles>
    <p:titleStyle>
      <a:lvl1pPr algn="l" defTabSz="914400" rtl="0" eaLnBrk="1" latinLnBrk="0" hangingPunct="1">
        <a:lnSpc>
          <a:spcPct val="100000"/>
        </a:lnSpc>
        <a:spcBef>
          <a:spcPct val="0"/>
        </a:spcBef>
        <a:buNone/>
        <a:defRPr sz="4400" b="1" i="0" kern="1200">
          <a:solidFill>
            <a:schemeClr val="tx2"/>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100000"/>
        </a:lnSpc>
        <a:spcBef>
          <a:spcPts val="0"/>
        </a:spcBef>
        <a:buClr>
          <a:schemeClr val="tx1"/>
        </a:buClr>
        <a:buFont typeface="Arial" panose="020B0604020202020204" pitchFamily="34" charset="0"/>
        <a:buChar char="•"/>
        <a:defRPr sz="20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1pPr>
      <a:lvl2pPr marL="685800" indent="-228600" algn="l" defTabSz="914400" rtl="0" eaLnBrk="1" latinLnBrk="0" hangingPunct="1">
        <a:lnSpc>
          <a:spcPct val="100000"/>
        </a:lnSpc>
        <a:spcBef>
          <a:spcPts val="0"/>
        </a:spcBef>
        <a:buClr>
          <a:schemeClr val="tx1"/>
        </a:buClr>
        <a:buFont typeface="Arial" panose="020B0604020202020204" pitchFamily="34" charset="0"/>
        <a:buChar char="•"/>
        <a:defRPr sz="1800" b="0" i="0" kern="1200">
          <a:solidFill>
            <a:schemeClr val="tx2"/>
          </a:solidFill>
          <a:latin typeface="Verdana" panose="020B0604030504040204" pitchFamily="34" charset="0"/>
          <a:ea typeface="Verdana" panose="020B0604030504040204" pitchFamily="34" charset="0"/>
          <a:cs typeface="Calibri" panose="020F0502020204030204" pitchFamily="34" charset="0"/>
        </a:defRPr>
      </a:lvl2pPr>
      <a:lvl3pPr marL="1143000" indent="-228600" algn="l" defTabSz="914400" rtl="0" eaLnBrk="1" latinLnBrk="0" hangingPunct="1">
        <a:lnSpc>
          <a:spcPct val="100000"/>
        </a:lnSpc>
        <a:spcBef>
          <a:spcPts val="0"/>
        </a:spcBef>
        <a:buClr>
          <a:schemeClr val="tx1"/>
        </a:buClr>
        <a:buFont typeface="Arial" panose="020B0604020202020204" pitchFamily="34" charset="0"/>
        <a:buChar char="•"/>
        <a:defRPr sz="16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3pPr>
      <a:lvl4pPr marL="1600200" indent="-228600" algn="l" defTabSz="914400" rtl="0" eaLnBrk="1" latinLnBrk="0" hangingPunct="1">
        <a:lnSpc>
          <a:spcPct val="100000"/>
        </a:lnSpc>
        <a:spcBef>
          <a:spcPts val="0"/>
        </a:spcBef>
        <a:buClr>
          <a:schemeClr val="tx1"/>
        </a:buClr>
        <a:buFont typeface="Arial" panose="020B0604020202020204" pitchFamily="34" charset="0"/>
        <a:buChar char="•"/>
        <a:defRPr sz="14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4pPr>
      <a:lvl5pPr marL="2057400" indent="-228600" algn="l" defTabSz="914400" rtl="0" eaLnBrk="1" latinLnBrk="0" hangingPunct="1">
        <a:lnSpc>
          <a:spcPct val="100000"/>
        </a:lnSpc>
        <a:spcBef>
          <a:spcPts val="0"/>
        </a:spcBef>
        <a:buClr>
          <a:schemeClr val="tx1"/>
        </a:buClr>
        <a:buFont typeface="Arial" panose="020B0604020202020204" pitchFamily="34" charset="0"/>
        <a:buChar char="•"/>
        <a:defRPr sz="1200" b="0" i="0" kern="1200">
          <a:solidFill>
            <a:schemeClr val="tx2"/>
          </a:solidFill>
          <a:latin typeface="Verdana" panose="020B0604030504040204" pitchFamily="34" charset="0"/>
          <a:ea typeface="Verdana" panose="020B0604030504040204" pitchFamily="34" charset="0"/>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14.jp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xml"/><Relationship Id="rId1" Type="http://schemas.openxmlformats.org/officeDocument/2006/relationships/video" Target="https://www.youtube.com/embed/29DQJWGwEnY?feature=oembed" TargetMode="Externa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8.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14.xml"/><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32.svg"/><Relationship Id="rId4" Type="http://schemas.openxmlformats.org/officeDocument/2006/relationships/image" Target="../media/image31.svg"/></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microsoft.com/office/2018/10/relationships/comments" Target="../comments/modernComment_167_75119208.xml"/><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34.jpg"/></Relationships>
</file>

<file path=ppt/slides/_rels/slide2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6.sv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37.svg"/></Relationships>
</file>

<file path=ppt/slides/_rels/slide27.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39.jpg"/></Relationships>
</file>

<file path=ppt/slides/_rels/slide28.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43.jpg"/></Relationships>
</file>

<file path=ppt/slides/_rels/slide30.xml.rels><?xml version="1.0" encoding="UTF-8" standalone="yes"?>
<Relationships xmlns="http://schemas.openxmlformats.org/package/2006/relationships"><Relationship Id="rId3" Type="http://schemas.openxmlformats.org/officeDocument/2006/relationships/hyperlink" Target="https://activeforlife.com/activity/toddler-ball-rolling_54/" TargetMode="External"/><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body" sz="quarter" idx="14"/>
          </p:nvPr>
        </p:nvSpPr>
        <p:spPr>
          <a:xfrm>
            <a:off x="810768" y="3429000"/>
            <a:ext cx="10570464" cy="1199477"/>
          </a:xfrm>
        </p:spPr>
        <p:txBody>
          <a:bodyPr vert="horz" lIns="91440" tIns="45720" rIns="91440" bIns="45720" rtlCol="0" anchor="t">
            <a:normAutofit fontScale="70000" lnSpcReduction="20000"/>
          </a:bodyPr>
          <a:lstStyle/>
          <a:p>
            <a:pPr>
              <a:lnSpc>
                <a:spcPct val="120000"/>
              </a:lnSpc>
              <a:spcAft>
                <a:spcPts val="200"/>
              </a:spcAft>
            </a:pPr>
            <a:r>
              <a:rPr lang="en-US" sz="4300" b="1" dirty="0">
                <a:solidFill>
                  <a:schemeClr val="tx2"/>
                </a:solidFill>
                <a:cs typeface="Calibri"/>
              </a:rPr>
              <a:t>Physical Activity in Small Spaces:</a:t>
            </a:r>
          </a:p>
          <a:p>
            <a:pPr>
              <a:lnSpc>
                <a:spcPct val="120000"/>
              </a:lnSpc>
              <a:spcAft>
                <a:spcPts val="200"/>
              </a:spcAft>
            </a:pPr>
            <a:r>
              <a:rPr lang="en-US" sz="3900" b="1" dirty="0">
                <a:solidFill>
                  <a:schemeClr val="tx2"/>
                </a:solidFill>
                <a:cs typeface="Calibri"/>
              </a:rPr>
              <a:t>Four Games to Promote Movement in Limited Space</a:t>
            </a:r>
            <a:endParaRPr lang="en-US" sz="3900" dirty="0">
              <a:solidFill>
                <a:schemeClr val="tx2"/>
              </a:solidFill>
              <a:cs typeface="Calibri"/>
            </a:endParaRPr>
          </a:p>
        </p:txBody>
      </p:sp>
      <p:sp>
        <p:nvSpPr>
          <p:cNvPr id="9" name="Text Placeholder 8">
            <a:extLst>
              <a:ext uri="{FF2B5EF4-FFF2-40B4-BE49-F238E27FC236}">
                <a16:creationId xmlns:a16="http://schemas.microsoft.com/office/drawing/2014/main" id="{69C8A2C4-7BD4-3389-0209-68F0797FE976}"/>
              </a:ext>
            </a:extLst>
          </p:cNvPr>
          <p:cNvSpPr>
            <a:spLocks noGrp="1"/>
          </p:cNvSpPr>
          <p:nvPr>
            <p:ph type="body" sz="quarter" idx="15"/>
          </p:nvPr>
        </p:nvSpPr>
        <p:spPr>
          <a:xfrm>
            <a:off x="841248" y="4881715"/>
            <a:ext cx="10570464" cy="1442825"/>
          </a:xfrm>
        </p:spPr>
        <p:txBody>
          <a:bodyPr/>
          <a:lstStyle/>
          <a:p>
            <a:r>
              <a:rPr lang="en-US" dirty="0"/>
              <a:t>Add Trainer information here</a:t>
            </a:r>
          </a:p>
        </p:txBody>
      </p:sp>
      <p:sp>
        <p:nvSpPr>
          <p:cNvPr id="6" name="TextBox 6">
            <a:extLst>
              <a:ext uri="{FF2B5EF4-FFF2-40B4-BE49-F238E27FC236}">
                <a16:creationId xmlns:a16="http://schemas.microsoft.com/office/drawing/2014/main" id="{727C5662-EC65-7D42-602C-252F24DA9F78}"/>
              </a:ext>
            </a:extLst>
          </p:cNvPr>
          <p:cNvSpPr txBox="1"/>
          <p:nvPr/>
        </p:nvSpPr>
        <p:spPr>
          <a:xfrm>
            <a:off x="8860192" y="1745076"/>
            <a:ext cx="2996184"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Verdana" panose="020B0604030504040204" pitchFamily="34" charset="0"/>
                <a:ea typeface="Verdana" panose="020B0604030504040204" pitchFamily="34" charset="0"/>
              </a:rPr>
              <a:t>Insert Trainer Agency </a:t>
            </a:r>
          </a:p>
          <a:p>
            <a:r>
              <a:rPr lang="en-US" dirty="0">
                <a:latin typeface="Verdana" panose="020B0604030504040204" pitchFamily="34" charset="0"/>
                <a:ea typeface="Verdana" panose="020B0604030504040204" pitchFamily="34" charset="0"/>
              </a:rPr>
              <a:t>Logo  Here</a:t>
            </a:r>
          </a:p>
        </p:txBody>
      </p:sp>
    </p:spTree>
    <p:extLst>
      <p:ext uri="{BB962C8B-B14F-4D97-AF65-F5344CB8AC3E}">
        <p14:creationId xmlns:p14="http://schemas.microsoft.com/office/powerpoint/2010/main" val="109857222"/>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631FBC2-E678-4200-0EB2-E64C9B9D073A}"/>
              </a:ext>
            </a:extLst>
          </p:cNvPr>
          <p:cNvSpPr>
            <a:spLocks noGrp="1"/>
          </p:cNvSpPr>
          <p:nvPr>
            <p:ph type="ctrTitle"/>
          </p:nvPr>
        </p:nvSpPr>
        <p:spPr/>
        <p:txBody>
          <a:bodyPr/>
          <a:lstStyle/>
          <a:p>
            <a:r>
              <a:rPr lang="en-US" dirty="0"/>
              <a:t>Disclaimer</a:t>
            </a:r>
          </a:p>
        </p:txBody>
      </p:sp>
    </p:spTree>
    <p:extLst>
      <p:ext uri="{BB962C8B-B14F-4D97-AF65-F5344CB8AC3E}">
        <p14:creationId xmlns:p14="http://schemas.microsoft.com/office/powerpoint/2010/main" val="4179192975"/>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kids running in a room&#10;&#10;Description automatically generated">
            <a:extLst>
              <a:ext uri="{FF2B5EF4-FFF2-40B4-BE49-F238E27FC236}">
                <a16:creationId xmlns:a16="http://schemas.microsoft.com/office/drawing/2014/main" id="{42518972-0A3E-BBDC-DB65-63E797AA625C}"/>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ABCD4FD1-7B21-F624-F25A-7D762DC7C34C}"/>
              </a:ext>
            </a:extLst>
          </p:cNvPr>
          <p:cNvSpPr>
            <a:spLocks noGrp="1"/>
          </p:cNvSpPr>
          <p:nvPr>
            <p:ph type="title"/>
          </p:nvPr>
        </p:nvSpPr>
        <p:spPr/>
        <p:txBody>
          <a:bodyPr/>
          <a:lstStyle/>
          <a:p>
            <a:r>
              <a:rPr lang="en-US" dirty="0">
                <a:ea typeface="Calibri Light"/>
              </a:rPr>
              <a:t>Session Objectives</a:t>
            </a:r>
            <a:endParaRPr lang="en-US" dirty="0">
              <a:ea typeface="Calibri"/>
            </a:endParaRPr>
          </a:p>
        </p:txBody>
      </p:sp>
      <p:sp>
        <p:nvSpPr>
          <p:cNvPr id="3" name="Content Placeholder 2">
            <a:extLst>
              <a:ext uri="{FF2B5EF4-FFF2-40B4-BE49-F238E27FC236}">
                <a16:creationId xmlns:a16="http://schemas.microsoft.com/office/drawing/2014/main" id="{C9E99B12-1A65-E450-C345-EB153621866D}"/>
              </a:ext>
            </a:extLst>
          </p:cNvPr>
          <p:cNvSpPr>
            <a:spLocks noGrp="1"/>
          </p:cNvSpPr>
          <p:nvPr>
            <p:ph idx="1"/>
          </p:nvPr>
        </p:nvSpPr>
        <p:spPr/>
        <p:txBody>
          <a:bodyPr vert="horz" lIns="91440" tIns="45720" rIns="91440" bIns="45720" rtlCol="0" anchor="t">
            <a:normAutofit/>
          </a:bodyPr>
          <a:lstStyle/>
          <a:p>
            <a:pPr marL="514350" indent="-514350">
              <a:buFont typeface="+mj-lt"/>
              <a:buAutoNum type="arabicPeriod"/>
            </a:pPr>
            <a:r>
              <a:rPr lang="en-US" sz="3000" dirty="0">
                <a:cs typeface="Calibri"/>
              </a:rPr>
              <a:t>Describe how small spaces can promote opportunities to practice gross motor skills, engage large muscle groups and be active at various intensities. </a:t>
            </a:r>
            <a:endParaRPr lang="en-US" dirty="0">
              <a:cs typeface="Calibri"/>
            </a:endParaRPr>
          </a:p>
          <a:p>
            <a:pPr marL="514350" indent="-514350">
              <a:buFont typeface="+mj-lt"/>
              <a:buAutoNum type="arabicPeriod"/>
            </a:pPr>
            <a:r>
              <a:rPr lang="en-US" sz="3000" dirty="0">
                <a:cs typeface="Calibri"/>
              </a:rPr>
              <a:t>Recognize how to set up your small space for active play. </a:t>
            </a:r>
          </a:p>
          <a:p>
            <a:pPr marL="514350" indent="-514350">
              <a:buFont typeface="+mj-lt"/>
              <a:buAutoNum type="arabicPeriod"/>
            </a:pPr>
            <a:r>
              <a:rPr lang="en-US" sz="3000" dirty="0">
                <a:cs typeface="Calibri"/>
              </a:rPr>
              <a:t>Identify 4 games that can be played in small spaces.</a:t>
            </a:r>
          </a:p>
          <a:p>
            <a:pPr marL="0" indent="0">
              <a:buNone/>
            </a:pPr>
            <a:endParaRPr lang="en-US" sz="3000" dirty="0">
              <a:cs typeface="Calibri"/>
            </a:endParaRPr>
          </a:p>
          <a:p>
            <a:endParaRPr lang="en-US" dirty="0">
              <a:cs typeface="Calibri"/>
            </a:endParaRPr>
          </a:p>
        </p:txBody>
      </p:sp>
    </p:spTree>
    <p:extLst>
      <p:ext uri="{BB962C8B-B14F-4D97-AF65-F5344CB8AC3E}">
        <p14:creationId xmlns:p14="http://schemas.microsoft.com/office/powerpoint/2010/main" val="37521559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7A3AC9-2454-EAAF-9916-605A340D6796}"/>
              </a:ext>
            </a:extLst>
          </p:cNvPr>
          <p:cNvSpPr>
            <a:spLocks noGrp="1"/>
          </p:cNvSpPr>
          <p:nvPr>
            <p:ph type="ctrTitle"/>
          </p:nvPr>
        </p:nvSpPr>
        <p:spPr/>
        <p:txBody>
          <a:bodyPr/>
          <a:lstStyle/>
          <a:p>
            <a:r>
              <a:rPr lang="en-US" dirty="0">
                <a:ea typeface="Calibri"/>
              </a:rPr>
              <a:t>Icebreaker</a:t>
            </a:r>
          </a:p>
        </p:txBody>
      </p:sp>
      <p:sp>
        <p:nvSpPr>
          <p:cNvPr id="3" name="Content Placeholder 2">
            <a:extLst>
              <a:ext uri="{FF2B5EF4-FFF2-40B4-BE49-F238E27FC236}">
                <a16:creationId xmlns:a16="http://schemas.microsoft.com/office/drawing/2014/main" id="{32016B15-B69B-C491-E799-B92376113FAD}"/>
              </a:ext>
            </a:extLst>
          </p:cNvPr>
          <p:cNvSpPr>
            <a:spLocks noGrp="1"/>
          </p:cNvSpPr>
          <p:nvPr>
            <p:ph type="subTitle" idx="1"/>
          </p:nvPr>
        </p:nvSpPr>
        <p:spPr/>
        <p:txBody>
          <a:bodyPr vert="horz" lIns="91440" tIns="45720" rIns="91440" bIns="45720" rtlCol="0" anchor="t">
            <a:normAutofit/>
          </a:bodyPr>
          <a:lstStyle/>
          <a:p>
            <a:r>
              <a:rPr lang="en-US" dirty="0">
                <a:cs typeface="Calibri"/>
              </a:rPr>
              <a:t>Share a memory of a physical activity you did inside on a rainy day/bad weather day. </a:t>
            </a:r>
          </a:p>
        </p:txBody>
      </p:sp>
      <p:pic>
        <p:nvPicPr>
          <p:cNvPr id="4" name="Picture 3" descr="A window with raindrops on it&#10;&#10;Description automatically generated">
            <a:extLst>
              <a:ext uri="{FF2B5EF4-FFF2-40B4-BE49-F238E27FC236}">
                <a16:creationId xmlns:a16="http://schemas.microsoft.com/office/drawing/2014/main" id="{4305A1CD-A8CA-20B3-08B4-C7D6EA345EB4}"/>
              </a:ext>
            </a:extLst>
          </p:cNvPr>
          <p:cNvPicPr>
            <a:picLocks noChangeAspect="1"/>
          </p:cNvPicPr>
          <p:nvPr/>
        </p:nvPicPr>
        <p:blipFill>
          <a:blip r:embed="rId3"/>
          <a:stretch>
            <a:fillRect/>
          </a:stretch>
        </p:blipFill>
        <p:spPr>
          <a:xfrm>
            <a:off x="1206892" y="3032680"/>
            <a:ext cx="4293475" cy="2847687"/>
          </a:xfrm>
          <a:prstGeom prst="rect">
            <a:avLst/>
          </a:prstGeom>
        </p:spPr>
      </p:pic>
      <p:pic>
        <p:nvPicPr>
          <p:cNvPr id="5" name="Picture 4" descr="A group of children playing in a circle&#10;&#10;Description automatically generated">
            <a:extLst>
              <a:ext uri="{FF2B5EF4-FFF2-40B4-BE49-F238E27FC236}">
                <a16:creationId xmlns:a16="http://schemas.microsoft.com/office/drawing/2014/main" id="{3ACAE3ED-114B-0020-4363-93BE539575A8}"/>
              </a:ext>
            </a:extLst>
          </p:cNvPr>
          <p:cNvPicPr>
            <a:picLocks noChangeAspect="1"/>
          </p:cNvPicPr>
          <p:nvPr/>
        </p:nvPicPr>
        <p:blipFill>
          <a:blip r:embed="rId4"/>
          <a:stretch>
            <a:fillRect/>
          </a:stretch>
        </p:blipFill>
        <p:spPr>
          <a:xfrm>
            <a:off x="6745706" y="2400968"/>
            <a:ext cx="4114800" cy="4114800"/>
          </a:xfrm>
          <a:prstGeom prst="rect">
            <a:avLst/>
          </a:prstGeom>
        </p:spPr>
      </p:pic>
    </p:spTree>
    <p:extLst>
      <p:ext uri="{BB962C8B-B14F-4D97-AF65-F5344CB8AC3E}">
        <p14:creationId xmlns:p14="http://schemas.microsoft.com/office/powerpoint/2010/main" val="3881042079"/>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oup of kids dancing&#10;&#10;Description automatically generated">
            <a:extLst>
              <a:ext uri="{FF2B5EF4-FFF2-40B4-BE49-F238E27FC236}">
                <a16:creationId xmlns:a16="http://schemas.microsoft.com/office/drawing/2014/main" id="{A297BE92-EFBD-1BE9-866A-3B43A14944C6}"/>
              </a:ext>
            </a:extLst>
          </p:cNvPr>
          <p:cNvPicPr>
            <a:picLocks noChangeAspect="1"/>
          </p:cNvPicPr>
          <p:nvPr/>
        </p:nvPicPr>
        <p:blipFill rotWithShape="1">
          <a:blip r:embed="rId3">
            <a:alphaModFix amt="35000"/>
          </a:blip>
          <a:srcRect l="4943" r="8807"/>
          <a:stretch/>
        </p:blipFill>
        <p:spPr>
          <a:xfrm>
            <a:off x="-162232" y="-489045"/>
            <a:ext cx="12354232" cy="8057106"/>
          </a:xfrm>
          <a:prstGeom prst="rect">
            <a:avLst/>
          </a:prstGeom>
        </p:spPr>
      </p:pic>
      <p:sp>
        <p:nvSpPr>
          <p:cNvPr id="2" name="Title 1">
            <a:extLst>
              <a:ext uri="{FF2B5EF4-FFF2-40B4-BE49-F238E27FC236}">
                <a16:creationId xmlns:a16="http://schemas.microsoft.com/office/drawing/2014/main" id="{18C3AF7E-978A-7E74-F3C6-5D5434C1B7E6}"/>
              </a:ext>
            </a:extLst>
          </p:cNvPr>
          <p:cNvSpPr>
            <a:spLocks noGrp="1"/>
          </p:cNvSpPr>
          <p:nvPr>
            <p:ph type="title"/>
          </p:nvPr>
        </p:nvSpPr>
        <p:spPr>
          <a:xfrm>
            <a:off x="1861705" y="3039899"/>
            <a:ext cx="4234295" cy="999217"/>
          </a:xfrm>
        </p:spPr>
        <p:txBody>
          <a:bodyPr>
            <a:noAutofit/>
          </a:bodyPr>
          <a:lstStyle/>
          <a:p>
            <a:pPr algn="ctr"/>
            <a:r>
              <a:rPr lang="en-US" sz="5400" dirty="0">
                <a:ea typeface="Calibri Light"/>
              </a:rPr>
              <a:t>Physical Activity in Small Spaces</a:t>
            </a:r>
          </a:p>
        </p:txBody>
      </p:sp>
    </p:spTree>
    <p:extLst>
      <p:ext uri="{BB962C8B-B14F-4D97-AF65-F5344CB8AC3E}">
        <p14:creationId xmlns:p14="http://schemas.microsoft.com/office/powerpoint/2010/main" val="11543307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706852-8D0F-9B2C-AD13-1D3F44EBA563}"/>
              </a:ext>
            </a:extLst>
          </p:cNvPr>
          <p:cNvSpPr>
            <a:spLocks noGrp="1"/>
          </p:cNvSpPr>
          <p:nvPr>
            <p:ph type="title"/>
          </p:nvPr>
        </p:nvSpPr>
        <p:spPr>
          <a:xfrm>
            <a:off x="368710" y="2853018"/>
            <a:ext cx="11518490" cy="2912782"/>
          </a:xfrm>
        </p:spPr>
        <p:txBody>
          <a:bodyPr/>
          <a:lstStyle/>
          <a:p>
            <a:r>
              <a:rPr lang="en-US" sz="4000" dirty="0"/>
              <a:t>Objective 1: Describe how small spaces can promote opportunities to practice gross motor skills, engage large muscle groups and be active at various intensities. </a:t>
            </a:r>
            <a:br>
              <a:rPr lang="en-US" sz="4000" dirty="0"/>
            </a:br>
            <a:endParaRPr lang="en-US" sz="4000" dirty="0"/>
          </a:p>
        </p:txBody>
      </p:sp>
    </p:spTree>
    <p:extLst>
      <p:ext uri="{BB962C8B-B14F-4D97-AF65-F5344CB8AC3E}">
        <p14:creationId xmlns:p14="http://schemas.microsoft.com/office/powerpoint/2010/main" val="305837873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EDF89F-91DE-4E7E-7BA7-D31C64E59ECF}"/>
              </a:ext>
            </a:extLst>
          </p:cNvPr>
          <p:cNvSpPr>
            <a:spLocks noGrp="1"/>
          </p:cNvSpPr>
          <p:nvPr>
            <p:ph type="ctrTitle"/>
          </p:nvPr>
        </p:nvSpPr>
        <p:spPr/>
        <p:txBody>
          <a:bodyPr/>
          <a:lstStyle/>
          <a:p>
            <a:r>
              <a:rPr lang="en-US" dirty="0">
                <a:ea typeface="Calibri Light"/>
              </a:rPr>
              <a:t>PALS Recap: Space</a:t>
            </a:r>
          </a:p>
        </p:txBody>
      </p:sp>
      <p:sp>
        <p:nvSpPr>
          <p:cNvPr id="3" name="Subtitle 2">
            <a:extLst>
              <a:ext uri="{FF2B5EF4-FFF2-40B4-BE49-F238E27FC236}">
                <a16:creationId xmlns:a16="http://schemas.microsoft.com/office/drawing/2014/main" id="{45F7C86A-98B1-A742-5533-B637F0C8832B}"/>
              </a:ext>
            </a:extLst>
          </p:cNvPr>
          <p:cNvSpPr>
            <a:spLocks noGrp="1"/>
          </p:cNvSpPr>
          <p:nvPr>
            <p:ph type="subTitle" idx="1"/>
          </p:nvPr>
        </p:nvSpPr>
        <p:spPr>
          <a:xfrm>
            <a:off x="838200" y="1901952"/>
            <a:ext cx="3165764" cy="4090051"/>
          </a:xfrm>
        </p:spPr>
        <p:txBody>
          <a:bodyPr/>
          <a:lstStyle/>
          <a:p>
            <a:pPr algn="ctr"/>
            <a:r>
              <a:rPr lang="en-US" sz="3600" dirty="0">
                <a:cs typeface="Calibri"/>
              </a:rPr>
              <a:t>Children need space to practice gross motor skills</a:t>
            </a:r>
          </a:p>
          <a:p>
            <a:endParaRPr lang="en-US" dirty="0"/>
          </a:p>
        </p:txBody>
      </p:sp>
      <p:pic>
        <p:nvPicPr>
          <p:cNvPr id="9" name="Content Placeholder 8" descr="A diagram of space and policies&#10;&#10;Description automatically generated">
            <a:extLst>
              <a:ext uri="{FF2B5EF4-FFF2-40B4-BE49-F238E27FC236}">
                <a16:creationId xmlns:a16="http://schemas.microsoft.com/office/drawing/2014/main" id="{C9D5F263-DC78-99C2-77F0-69A621C6CF30}"/>
              </a:ext>
            </a:extLst>
          </p:cNvPr>
          <p:cNvPicPr>
            <a:picLocks noGrp="1" noChangeAspect="1"/>
          </p:cNvPicPr>
          <p:nvPr>
            <p:ph idx="4294967295"/>
          </p:nvPr>
        </p:nvPicPr>
        <p:blipFill>
          <a:blip r:embed="rId3"/>
          <a:stretch>
            <a:fillRect/>
          </a:stretch>
        </p:blipFill>
        <p:spPr>
          <a:xfrm>
            <a:off x="4408991" y="1995487"/>
            <a:ext cx="2957512" cy="2867025"/>
          </a:xfrm>
        </p:spPr>
      </p:pic>
      <p:sp>
        <p:nvSpPr>
          <p:cNvPr id="5" name="Text Placeholder 4">
            <a:extLst>
              <a:ext uri="{FF2B5EF4-FFF2-40B4-BE49-F238E27FC236}">
                <a16:creationId xmlns:a16="http://schemas.microsoft.com/office/drawing/2014/main" id="{4EF06513-F885-5F3C-A187-9EF724FB4199}"/>
              </a:ext>
            </a:extLst>
          </p:cNvPr>
          <p:cNvSpPr>
            <a:spLocks noGrp="1"/>
          </p:cNvSpPr>
          <p:nvPr>
            <p:ph type="body" sz="quarter" idx="13"/>
          </p:nvPr>
        </p:nvSpPr>
        <p:spPr/>
        <p:txBody>
          <a:bodyPr/>
          <a:lstStyle/>
          <a:p>
            <a:endParaRPr lang="en-US"/>
          </a:p>
        </p:txBody>
      </p:sp>
      <p:pic>
        <p:nvPicPr>
          <p:cNvPr id="6" name="Picture 5" descr="A group of kids playing with balls&#10;&#10;Description automatically generated">
            <a:extLst>
              <a:ext uri="{FF2B5EF4-FFF2-40B4-BE49-F238E27FC236}">
                <a16:creationId xmlns:a16="http://schemas.microsoft.com/office/drawing/2014/main" id="{329B07A4-2493-0553-0561-84A5ADA1F44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775231" y="1693757"/>
            <a:ext cx="3958302" cy="3654098"/>
          </a:xfrm>
          <a:prstGeom prst="rect">
            <a:avLst/>
          </a:prstGeom>
        </p:spPr>
      </p:pic>
    </p:spTree>
    <p:extLst>
      <p:ext uri="{BB962C8B-B14F-4D97-AF65-F5344CB8AC3E}">
        <p14:creationId xmlns:p14="http://schemas.microsoft.com/office/powerpoint/2010/main" val="2606952958"/>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C8067AC-3AC4-1BB0-77A5-2795E0E5A811}"/>
              </a:ext>
            </a:extLst>
          </p:cNvPr>
          <p:cNvSpPr>
            <a:spLocks noGrp="1"/>
          </p:cNvSpPr>
          <p:nvPr>
            <p:ph type="title"/>
          </p:nvPr>
        </p:nvSpPr>
        <p:spPr>
          <a:xfrm>
            <a:off x="838200" y="713883"/>
            <a:ext cx="6297487" cy="657681"/>
          </a:xfrm>
        </p:spPr>
        <p:txBody>
          <a:bodyPr/>
          <a:lstStyle/>
          <a:p>
            <a:r>
              <a:rPr lang="en-US" dirty="0"/>
              <a:t>Example of an activity in a small space</a:t>
            </a:r>
          </a:p>
        </p:txBody>
      </p:sp>
      <p:sp>
        <p:nvSpPr>
          <p:cNvPr id="10" name="Subtitle 9">
            <a:extLst>
              <a:ext uri="{FF2B5EF4-FFF2-40B4-BE49-F238E27FC236}">
                <a16:creationId xmlns:a16="http://schemas.microsoft.com/office/drawing/2014/main" id="{4F427CB5-6E87-5638-3178-B357769155AA}"/>
              </a:ext>
            </a:extLst>
          </p:cNvPr>
          <p:cNvSpPr>
            <a:spLocks noGrp="1"/>
          </p:cNvSpPr>
          <p:nvPr>
            <p:ph type="subTitle" idx="1"/>
          </p:nvPr>
        </p:nvSpPr>
        <p:spPr/>
        <p:txBody>
          <a:bodyPr/>
          <a:lstStyle/>
          <a:p>
            <a:r>
              <a:rPr lang="en-US" dirty="0"/>
              <a:t>Gross Motor Skill Development:</a:t>
            </a:r>
          </a:p>
          <a:p>
            <a:pPr marL="285750" indent="-285750">
              <a:buFont typeface="Arial" panose="020B0604020202020204" pitchFamily="34" charset="0"/>
              <a:buChar char="•"/>
            </a:pPr>
            <a:r>
              <a:rPr lang="en-US" dirty="0"/>
              <a:t>Walking, Running, Jumping, Balancing, Stretching</a:t>
            </a:r>
          </a:p>
          <a:p>
            <a:endParaRPr lang="en-US" dirty="0"/>
          </a:p>
          <a:p>
            <a:r>
              <a:rPr lang="en-US" dirty="0"/>
              <a:t>Large Muscle Engagement:</a:t>
            </a:r>
          </a:p>
          <a:p>
            <a:pPr marL="285750" indent="-285750">
              <a:buFont typeface="Arial" panose="020B0604020202020204" pitchFamily="34" charset="0"/>
              <a:buChar char="•"/>
            </a:pPr>
            <a:r>
              <a:rPr lang="en-US" dirty="0"/>
              <a:t>Legs, Entire Body</a:t>
            </a:r>
          </a:p>
          <a:p>
            <a:endParaRPr lang="en-US" dirty="0"/>
          </a:p>
          <a:p>
            <a:r>
              <a:rPr lang="en-US" dirty="0"/>
              <a:t>Various Intensities or Abilities:</a:t>
            </a:r>
          </a:p>
          <a:p>
            <a:pPr marL="285750" indent="-285750">
              <a:buFont typeface="Arial" panose="020B0604020202020204" pitchFamily="34" charset="0"/>
              <a:buChar char="•"/>
            </a:pPr>
            <a:r>
              <a:rPr lang="en-US" dirty="0"/>
              <a:t>Yellow = Slow, Green = Fast</a:t>
            </a:r>
          </a:p>
          <a:p>
            <a:pPr marL="285750" indent="-285750">
              <a:buFont typeface="Arial" panose="020B0604020202020204" pitchFamily="34" charset="0"/>
              <a:buChar char="•"/>
            </a:pPr>
            <a:r>
              <a:rPr lang="en-US" dirty="0"/>
              <a:t>Adapt movements to various intensities- i.e. blue light = bunny hops, purple light = toe touches</a:t>
            </a:r>
          </a:p>
        </p:txBody>
      </p:sp>
      <p:grpSp>
        <p:nvGrpSpPr>
          <p:cNvPr id="14" name="Group 13">
            <a:extLst>
              <a:ext uri="{FF2B5EF4-FFF2-40B4-BE49-F238E27FC236}">
                <a16:creationId xmlns:a16="http://schemas.microsoft.com/office/drawing/2014/main" id="{77BD2D52-90F4-005D-A0A3-2AE953589EAD}"/>
              </a:ext>
            </a:extLst>
          </p:cNvPr>
          <p:cNvGrpSpPr/>
          <p:nvPr/>
        </p:nvGrpSpPr>
        <p:grpSpPr>
          <a:xfrm>
            <a:off x="8631382" y="1254284"/>
            <a:ext cx="2452254" cy="4742168"/>
            <a:chOff x="8659091" y="1392829"/>
            <a:chExt cx="1995054" cy="3995767"/>
          </a:xfrm>
        </p:grpSpPr>
        <p:pic>
          <p:nvPicPr>
            <p:cNvPr id="12" name="Picture 11" descr="A traffic light with different colored lights&#10;&#10;Description automatically generated">
              <a:extLst>
                <a:ext uri="{FF2B5EF4-FFF2-40B4-BE49-F238E27FC236}">
                  <a16:creationId xmlns:a16="http://schemas.microsoft.com/office/drawing/2014/main" id="{2685FC0A-98DE-9594-A87F-2A26C8FD11D8}"/>
                </a:ext>
              </a:extLst>
            </p:cNvPr>
            <p:cNvPicPr>
              <a:picLocks noChangeAspect="1"/>
            </p:cNvPicPr>
            <p:nvPr/>
          </p:nvPicPr>
          <p:blipFill>
            <a:blip r:embed="rId3"/>
            <a:stretch>
              <a:fillRect/>
            </a:stretch>
          </p:blipFill>
          <p:spPr>
            <a:xfrm>
              <a:off x="8858250" y="1392829"/>
              <a:ext cx="1552792" cy="2676899"/>
            </a:xfrm>
            <a:prstGeom prst="rect">
              <a:avLst/>
            </a:prstGeom>
          </p:spPr>
        </p:pic>
        <p:sp>
          <p:nvSpPr>
            <p:cNvPr id="13" name="TextBox 12">
              <a:extLst>
                <a:ext uri="{FF2B5EF4-FFF2-40B4-BE49-F238E27FC236}">
                  <a16:creationId xmlns:a16="http://schemas.microsoft.com/office/drawing/2014/main" id="{7568BF2E-8E30-99FC-ACD6-892C5B5A458A}"/>
                </a:ext>
              </a:extLst>
            </p:cNvPr>
            <p:cNvSpPr txBox="1"/>
            <p:nvPr/>
          </p:nvSpPr>
          <p:spPr>
            <a:xfrm>
              <a:off x="8659091" y="4688395"/>
              <a:ext cx="1995054" cy="700201"/>
            </a:xfrm>
            <a:prstGeom prst="rect">
              <a:avLst/>
            </a:prstGeom>
            <a:noFill/>
          </p:spPr>
          <p:txBody>
            <a:bodyPr wrap="square" rtlCol="0">
              <a:spAutoFit/>
            </a:bodyPr>
            <a:lstStyle/>
            <a:p>
              <a:pPr algn="ctr"/>
              <a:r>
                <a:rPr lang="en-US" sz="2400" b="1" dirty="0">
                  <a:solidFill>
                    <a:schemeClr val="bg2"/>
                  </a:solidFill>
                  <a:latin typeface="Verdana" panose="020B0604030504040204" pitchFamily="34" charset="0"/>
                  <a:ea typeface="Verdana" panose="020B0604030504040204" pitchFamily="34" charset="0"/>
                </a:rPr>
                <a:t>Red Light, Green Light</a:t>
              </a:r>
            </a:p>
          </p:txBody>
        </p:sp>
      </p:grpSp>
    </p:spTree>
    <p:extLst>
      <p:ext uri="{BB962C8B-B14F-4D97-AF65-F5344CB8AC3E}">
        <p14:creationId xmlns:p14="http://schemas.microsoft.com/office/powerpoint/2010/main" val="4106919665"/>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58270-C1C1-0C06-16E6-EE3557F19D80}"/>
              </a:ext>
            </a:extLst>
          </p:cNvPr>
          <p:cNvSpPr>
            <a:spLocks noGrp="1"/>
          </p:cNvSpPr>
          <p:nvPr>
            <p:ph type="ctrTitle"/>
          </p:nvPr>
        </p:nvSpPr>
        <p:spPr>
          <a:xfrm>
            <a:off x="838199" y="429727"/>
            <a:ext cx="10515600" cy="668859"/>
          </a:xfrm>
        </p:spPr>
        <p:txBody>
          <a:bodyPr/>
          <a:lstStyle/>
          <a:p>
            <a:r>
              <a:rPr lang="en-US" dirty="0">
                <a:ea typeface="Calibri Light"/>
                <a:cs typeface="Calibri Light"/>
              </a:rPr>
              <a:t>Small Spaces</a:t>
            </a:r>
            <a:endParaRPr lang="en-US" dirty="0"/>
          </a:p>
        </p:txBody>
      </p:sp>
      <p:sp>
        <p:nvSpPr>
          <p:cNvPr id="5" name="Text Placeholder 4">
            <a:extLst>
              <a:ext uri="{FF2B5EF4-FFF2-40B4-BE49-F238E27FC236}">
                <a16:creationId xmlns:a16="http://schemas.microsoft.com/office/drawing/2014/main" id="{3AEB3914-9FDD-061C-C3B4-D05EB9B3EE35}"/>
              </a:ext>
            </a:extLst>
          </p:cNvPr>
          <p:cNvSpPr>
            <a:spLocks noGrp="1"/>
          </p:cNvSpPr>
          <p:nvPr>
            <p:ph type="body" sz="quarter" idx="13"/>
          </p:nvPr>
        </p:nvSpPr>
        <p:spPr/>
        <p:txBody>
          <a:bodyPr/>
          <a:lstStyle/>
          <a:p>
            <a:endParaRPr lang="en-US"/>
          </a:p>
        </p:txBody>
      </p:sp>
      <p:pic>
        <p:nvPicPr>
          <p:cNvPr id="6" name="Picture 5" descr="A group of children standing on a sidewalk&#10;&#10;Description automatically generated">
            <a:extLst>
              <a:ext uri="{FF2B5EF4-FFF2-40B4-BE49-F238E27FC236}">
                <a16:creationId xmlns:a16="http://schemas.microsoft.com/office/drawing/2014/main" id="{5A172E45-A6BC-5754-AB2F-12695A93FAC7}"/>
              </a:ext>
            </a:extLst>
          </p:cNvPr>
          <p:cNvPicPr>
            <a:picLocks noChangeAspect="1"/>
          </p:cNvPicPr>
          <p:nvPr/>
        </p:nvPicPr>
        <p:blipFill>
          <a:blip r:embed="rId3"/>
          <a:stretch>
            <a:fillRect/>
          </a:stretch>
        </p:blipFill>
        <p:spPr>
          <a:xfrm>
            <a:off x="2213976" y="1860651"/>
            <a:ext cx="2646775" cy="3529033"/>
          </a:xfrm>
          <a:prstGeom prst="rect">
            <a:avLst/>
          </a:prstGeom>
        </p:spPr>
      </p:pic>
      <p:pic>
        <p:nvPicPr>
          <p:cNvPr id="7" name="Picture 6" descr="A group of kids doing stretching exercises&#10;&#10;Description automatically generated">
            <a:extLst>
              <a:ext uri="{FF2B5EF4-FFF2-40B4-BE49-F238E27FC236}">
                <a16:creationId xmlns:a16="http://schemas.microsoft.com/office/drawing/2014/main" id="{AD1147C9-C52B-5DB4-868F-2D7150C88BDB}"/>
              </a:ext>
            </a:extLst>
          </p:cNvPr>
          <p:cNvPicPr>
            <a:picLocks noChangeAspect="1"/>
          </p:cNvPicPr>
          <p:nvPr/>
        </p:nvPicPr>
        <p:blipFill rotWithShape="1">
          <a:blip r:embed="rId4"/>
          <a:srcRect r="22170" b="-993"/>
          <a:stretch/>
        </p:blipFill>
        <p:spPr>
          <a:xfrm>
            <a:off x="6076467" y="1923330"/>
            <a:ext cx="4079083" cy="3529034"/>
          </a:xfrm>
          <a:prstGeom prst="rect">
            <a:avLst/>
          </a:prstGeom>
        </p:spPr>
      </p:pic>
      <p:sp>
        <p:nvSpPr>
          <p:cNvPr id="9" name="Content Placeholder 2">
            <a:extLst>
              <a:ext uri="{FF2B5EF4-FFF2-40B4-BE49-F238E27FC236}">
                <a16:creationId xmlns:a16="http://schemas.microsoft.com/office/drawing/2014/main" id="{DDC47AA2-8574-6497-63A0-4A07695326B8}"/>
              </a:ext>
            </a:extLst>
          </p:cNvPr>
          <p:cNvSpPr txBox="1">
            <a:spLocks/>
          </p:cNvSpPr>
          <p:nvPr/>
        </p:nvSpPr>
        <p:spPr>
          <a:xfrm>
            <a:off x="7306104" y="1198546"/>
            <a:ext cx="1653823" cy="724784"/>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Verdana" panose="020B0604030504040204" pitchFamily="34" charset="0"/>
                <a:ea typeface="Verdana" panose="020B0604030504040204" pitchFamily="34" charset="0"/>
                <a:cs typeface="Calibri"/>
              </a:rPr>
              <a:t>Indoors</a:t>
            </a:r>
            <a:endParaRPr lang="en-US" b="1" dirty="0">
              <a:latin typeface="Verdana" panose="020B0604030504040204" pitchFamily="34" charset="0"/>
              <a:ea typeface="Verdana" panose="020B0604030504040204" pitchFamily="34" charset="0"/>
            </a:endParaRPr>
          </a:p>
        </p:txBody>
      </p:sp>
      <p:sp>
        <p:nvSpPr>
          <p:cNvPr id="4" name="Rectangle: Rounded Corners 3">
            <a:extLst>
              <a:ext uri="{FF2B5EF4-FFF2-40B4-BE49-F238E27FC236}">
                <a16:creationId xmlns:a16="http://schemas.microsoft.com/office/drawing/2014/main" id="{79B66641-FE98-A4AF-A242-99FC7B73482C}"/>
              </a:ext>
            </a:extLst>
          </p:cNvPr>
          <p:cNvSpPr/>
          <p:nvPr/>
        </p:nvSpPr>
        <p:spPr>
          <a:xfrm>
            <a:off x="600659" y="5772881"/>
            <a:ext cx="10753140" cy="63361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2000" dirty="0">
                <a:latin typeface="Verdana" panose="020B0604030504040204" pitchFamily="34" charset="0"/>
                <a:ea typeface="Verdana" panose="020B0604030504040204" pitchFamily="34" charset="0"/>
              </a:rPr>
              <a:t>What small spaces do/can you use for physical activity in your program?</a:t>
            </a:r>
            <a:endParaRPr lang="en-US" sz="2000" dirty="0">
              <a:latin typeface="Verdana" panose="020B0604030504040204" pitchFamily="34" charset="0"/>
              <a:ea typeface="Verdana" panose="020B0604030504040204" pitchFamily="34" charset="0"/>
              <a:cs typeface="Calibri"/>
            </a:endParaRPr>
          </a:p>
        </p:txBody>
      </p:sp>
      <p:sp>
        <p:nvSpPr>
          <p:cNvPr id="8" name="Content Placeholder 2">
            <a:extLst>
              <a:ext uri="{FF2B5EF4-FFF2-40B4-BE49-F238E27FC236}">
                <a16:creationId xmlns:a16="http://schemas.microsoft.com/office/drawing/2014/main" id="{C49A3E8A-5517-992B-9803-2EA415026290}"/>
              </a:ext>
            </a:extLst>
          </p:cNvPr>
          <p:cNvSpPr txBox="1">
            <a:spLocks/>
          </p:cNvSpPr>
          <p:nvPr/>
        </p:nvSpPr>
        <p:spPr>
          <a:xfrm>
            <a:off x="2625399" y="1216117"/>
            <a:ext cx="1940303" cy="724784"/>
          </a:xfrm>
          <a:prstGeom prst="rect">
            <a:avLst/>
          </a:prstGeom>
        </p:spPr>
        <p:txBody>
          <a:bodyPr vert="horz" lIns="91440" tIns="45720" rIns="91440" bIns="45720" rtlCol="0" anchor="t">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b="1" dirty="0">
                <a:latin typeface="Verdana" panose="020B0604030504040204" pitchFamily="34" charset="0"/>
                <a:ea typeface="Verdana" panose="020B0604030504040204" pitchFamily="34" charset="0"/>
                <a:cs typeface="Calibri"/>
              </a:rPr>
              <a:t>Outdoors</a:t>
            </a:r>
            <a:endParaRPr lang="en-US" b="1"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839724473"/>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706852-8D0F-9B2C-AD13-1D3F44EBA563}"/>
              </a:ext>
            </a:extLst>
          </p:cNvPr>
          <p:cNvSpPr>
            <a:spLocks noGrp="1"/>
          </p:cNvSpPr>
          <p:nvPr>
            <p:ph type="title"/>
          </p:nvPr>
        </p:nvSpPr>
        <p:spPr/>
        <p:txBody>
          <a:bodyPr/>
          <a:lstStyle/>
          <a:p>
            <a:r>
              <a:rPr lang="en-US" dirty="0"/>
              <a:t>Objective 2: Recognize how to set up your small space for active play. </a:t>
            </a:r>
            <a:br>
              <a:rPr lang="en-US" dirty="0"/>
            </a:br>
            <a:endParaRPr lang="en-US" dirty="0"/>
          </a:p>
        </p:txBody>
      </p:sp>
    </p:spTree>
    <p:extLst>
      <p:ext uri="{BB962C8B-B14F-4D97-AF65-F5344CB8AC3E}">
        <p14:creationId xmlns:p14="http://schemas.microsoft.com/office/powerpoint/2010/main" val="2592997976"/>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25024-0506-1EB3-4073-C877EC7B4AFF}"/>
              </a:ext>
            </a:extLst>
          </p:cNvPr>
          <p:cNvSpPr>
            <a:spLocks noGrp="1"/>
          </p:cNvSpPr>
          <p:nvPr>
            <p:ph type="title"/>
          </p:nvPr>
        </p:nvSpPr>
        <p:spPr>
          <a:xfrm>
            <a:off x="838200" y="446372"/>
            <a:ext cx="6297487" cy="657681"/>
          </a:xfrm>
        </p:spPr>
        <p:txBody>
          <a:bodyPr/>
          <a:lstStyle/>
          <a:p>
            <a:r>
              <a:rPr lang="en-US" dirty="0">
                <a:ea typeface="Calibri Light"/>
                <a:cs typeface="Calibri Light"/>
              </a:rPr>
              <a:t>Setting up your small space for success</a:t>
            </a:r>
            <a:endParaRPr lang="en-US" dirty="0"/>
          </a:p>
        </p:txBody>
      </p:sp>
      <p:sp>
        <p:nvSpPr>
          <p:cNvPr id="3" name="Subtitle 2">
            <a:extLst>
              <a:ext uri="{FF2B5EF4-FFF2-40B4-BE49-F238E27FC236}">
                <a16:creationId xmlns:a16="http://schemas.microsoft.com/office/drawing/2014/main" id="{A22EB674-ECFD-4DDC-AA84-47859A46F209}"/>
              </a:ext>
            </a:extLst>
          </p:cNvPr>
          <p:cNvSpPr>
            <a:spLocks noGrp="1"/>
          </p:cNvSpPr>
          <p:nvPr>
            <p:ph type="subTitle" idx="1"/>
          </p:nvPr>
        </p:nvSpPr>
        <p:spPr/>
        <p:txBody>
          <a:bodyPr/>
          <a:lstStyle/>
          <a:p>
            <a:pPr marL="285750" indent="-285750">
              <a:buFont typeface="Arial" panose="020B0604020202020204" pitchFamily="34" charset="0"/>
              <a:buChar char="•"/>
            </a:pPr>
            <a:r>
              <a:rPr lang="en-US" sz="2400" dirty="0">
                <a:ea typeface="Calibri"/>
                <a:cs typeface="Calibri"/>
              </a:rPr>
              <a:t>Poly Spots</a:t>
            </a:r>
          </a:p>
          <a:p>
            <a:pPr marL="285750" indent="-285750">
              <a:buFont typeface="Arial" panose="020B0604020202020204" pitchFamily="34" charset="0"/>
              <a:buChar char="•"/>
            </a:pPr>
            <a:r>
              <a:rPr lang="en-US" sz="2400" dirty="0">
                <a:ea typeface="Calibri"/>
                <a:cs typeface="Calibri"/>
              </a:rPr>
              <a:t>Cones</a:t>
            </a:r>
          </a:p>
          <a:p>
            <a:pPr marL="285750" indent="-285750">
              <a:buFont typeface="Arial" panose="020B0604020202020204" pitchFamily="34" charset="0"/>
              <a:buChar char="•"/>
            </a:pPr>
            <a:r>
              <a:rPr lang="en-US" sz="2400" dirty="0">
                <a:ea typeface="Calibri"/>
                <a:cs typeface="Calibri"/>
              </a:rPr>
              <a:t>Rugs</a:t>
            </a:r>
          </a:p>
          <a:p>
            <a:pPr marL="285750" indent="-285750">
              <a:buFont typeface="Arial" panose="020B0604020202020204" pitchFamily="34" charset="0"/>
              <a:buChar char="•"/>
            </a:pPr>
            <a:r>
              <a:rPr lang="en-US" sz="2400" dirty="0">
                <a:ea typeface="Calibri"/>
                <a:cs typeface="Calibri"/>
              </a:rPr>
              <a:t>Space behind a chair</a:t>
            </a:r>
          </a:p>
          <a:p>
            <a:pPr marL="285750" indent="-285750">
              <a:buFont typeface="Arial" panose="020B0604020202020204" pitchFamily="34" charset="0"/>
              <a:buChar char="•"/>
            </a:pPr>
            <a:r>
              <a:rPr lang="en-US" sz="2400" dirty="0">
                <a:ea typeface="Calibri"/>
                <a:cs typeface="Calibri"/>
              </a:rPr>
              <a:t>Personal bubble</a:t>
            </a:r>
          </a:p>
          <a:p>
            <a:pPr marL="0" indent="0">
              <a:buNone/>
            </a:pPr>
            <a:endParaRPr lang="en-US" dirty="0">
              <a:ea typeface="Calibri"/>
              <a:cs typeface="Calibri"/>
            </a:endParaRPr>
          </a:p>
          <a:p>
            <a:endParaRPr lang="en-US" dirty="0"/>
          </a:p>
        </p:txBody>
      </p:sp>
      <p:sp>
        <p:nvSpPr>
          <p:cNvPr id="8" name="Text Placeholder 7">
            <a:extLst>
              <a:ext uri="{FF2B5EF4-FFF2-40B4-BE49-F238E27FC236}">
                <a16:creationId xmlns:a16="http://schemas.microsoft.com/office/drawing/2014/main" id="{5DA007A2-7040-6ADA-57A4-A0B1D6AAE6B4}"/>
              </a:ext>
            </a:extLst>
          </p:cNvPr>
          <p:cNvSpPr>
            <a:spLocks noGrp="1"/>
          </p:cNvSpPr>
          <p:nvPr>
            <p:ph type="body" sz="quarter" idx="15"/>
          </p:nvPr>
        </p:nvSpPr>
        <p:spPr/>
        <p:txBody>
          <a:bodyPr/>
          <a:lstStyle/>
          <a:p>
            <a:endParaRPr lang="en-US"/>
          </a:p>
        </p:txBody>
      </p:sp>
      <p:pic>
        <p:nvPicPr>
          <p:cNvPr id="6" name="Picture 5" descr="A group of kids sitting on a floor with exercise balls&#10;&#10;Description automatically generated">
            <a:extLst>
              <a:ext uri="{FF2B5EF4-FFF2-40B4-BE49-F238E27FC236}">
                <a16:creationId xmlns:a16="http://schemas.microsoft.com/office/drawing/2014/main" id="{F0B64CD4-89B0-D1B1-056B-B84ECAC79707}"/>
              </a:ext>
            </a:extLst>
          </p:cNvPr>
          <p:cNvPicPr>
            <a:picLocks noChangeAspect="1"/>
          </p:cNvPicPr>
          <p:nvPr/>
        </p:nvPicPr>
        <p:blipFill>
          <a:blip r:embed="rId3"/>
          <a:stretch>
            <a:fillRect/>
          </a:stretch>
        </p:blipFill>
        <p:spPr>
          <a:xfrm>
            <a:off x="5983014" y="1862624"/>
            <a:ext cx="5370786" cy="3623030"/>
          </a:xfrm>
          <a:prstGeom prst="rect">
            <a:avLst/>
          </a:prstGeom>
        </p:spPr>
      </p:pic>
    </p:spTree>
    <p:extLst>
      <p:ext uri="{BB962C8B-B14F-4D97-AF65-F5344CB8AC3E}">
        <p14:creationId xmlns:p14="http://schemas.microsoft.com/office/powerpoint/2010/main" val="234929546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819CFC-EDB1-22A2-026C-6E9733454CEC}"/>
              </a:ext>
            </a:extLst>
          </p:cNvPr>
          <p:cNvSpPr>
            <a:spLocks noGrp="1"/>
          </p:cNvSpPr>
          <p:nvPr>
            <p:ph type="title"/>
          </p:nvPr>
        </p:nvSpPr>
        <p:spPr/>
        <p:txBody>
          <a:bodyPr/>
          <a:lstStyle/>
          <a:p>
            <a:r>
              <a:rPr lang="en-US" dirty="0">
                <a:cs typeface="Calibri Light"/>
              </a:rPr>
              <a:t>Provider Role </a:t>
            </a:r>
            <a:endParaRPr lang="en-US" dirty="0"/>
          </a:p>
        </p:txBody>
      </p:sp>
      <p:sp>
        <p:nvSpPr>
          <p:cNvPr id="3" name="Content Placeholder 2">
            <a:extLst>
              <a:ext uri="{FF2B5EF4-FFF2-40B4-BE49-F238E27FC236}">
                <a16:creationId xmlns:a16="http://schemas.microsoft.com/office/drawing/2014/main" id="{1F52AF5F-A700-0425-21B6-DD52C1D51D67}"/>
              </a:ext>
            </a:extLst>
          </p:cNvPr>
          <p:cNvSpPr>
            <a:spLocks noGrp="1"/>
          </p:cNvSpPr>
          <p:nvPr>
            <p:ph type="subTitle" idx="1"/>
          </p:nvPr>
        </p:nvSpPr>
        <p:spPr/>
        <p:txBody>
          <a:bodyPr vert="horz" lIns="91440" tIns="45720" rIns="91440" bIns="45720" rtlCol="0" anchor="t">
            <a:normAutofit/>
          </a:bodyPr>
          <a:lstStyle/>
          <a:p>
            <a:pPr marL="285750" indent="-285750">
              <a:buFont typeface="Arial" panose="020B0604020202020204" pitchFamily="34" charset="0"/>
              <a:buChar char="•"/>
            </a:pPr>
            <a:r>
              <a:rPr lang="en-US" sz="2400" dirty="0">
                <a:cs typeface="Calibri"/>
              </a:rPr>
              <a:t>Safety Considerations:</a:t>
            </a:r>
          </a:p>
          <a:p>
            <a:pPr marL="285750" indent="-285750">
              <a:buFont typeface="Arial" panose="020B0604020202020204" pitchFamily="34" charset="0"/>
              <a:buChar char="•"/>
            </a:pPr>
            <a:r>
              <a:rPr lang="en-US" sz="2400" dirty="0">
                <a:cs typeface="Calibri"/>
              </a:rPr>
              <a:t>Boundaries</a:t>
            </a:r>
          </a:p>
          <a:p>
            <a:pPr marL="285750" indent="-285750">
              <a:buFont typeface="Arial" panose="020B0604020202020204" pitchFamily="34" charset="0"/>
              <a:buChar char="•"/>
            </a:pPr>
            <a:r>
              <a:rPr lang="en-US" sz="2400" dirty="0">
                <a:cs typeface="Calibri"/>
              </a:rPr>
              <a:t>Personal Space</a:t>
            </a:r>
            <a:endParaRPr lang="en-US" sz="2400" dirty="0"/>
          </a:p>
          <a:p>
            <a:pPr marL="285750" indent="-285750">
              <a:buFont typeface="Arial" panose="020B0604020202020204" pitchFamily="34" charset="0"/>
              <a:buChar char="•"/>
            </a:pPr>
            <a:r>
              <a:rPr lang="en-US" sz="2400" dirty="0">
                <a:cs typeface="Calibri"/>
              </a:rPr>
              <a:t>Start/Stop Signals</a:t>
            </a:r>
          </a:p>
          <a:p>
            <a:pPr marL="285750" indent="-285750">
              <a:buFont typeface="Arial" panose="020B0604020202020204" pitchFamily="34" charset="0"/>
              <a:buChar char="•"/>
            </a:pPr>
            <a:r>
              <a:rPr lang="en-US" sz="2400" dirty="0">
                <a:cs typeface="Calibri"/>
              </a:rPr>
              <a:t>Modeling Movements</a:t>
            </a:r>
          </a:p>
        </p:txBody>
      </p:sp>
      <p:pic>
        <p:nvPicPr>
          <p:cNvPr id="10" name="Picture Placeholder 9" descr="A child with her arms out&#10;&#10;Description automatically generated">
            <a:extLst>
              <a:ext uri="{FF2B5EF4-FFF2-40B4-BE49-F238E27FC236}">
                <a16:creationId xmlns:a16="http://schemas.microsoft.com/office/drawing/2014/main" id="{174B0B53-75DC-9806-974E-FE6DE43C11E5}"/>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6901" b="6901"/>
          <a:stretch>
            <a:fillRect/>
          </a:stretch>
        </p:blipFill>
        <p:spPr/>
      </p:pic>
      <p:pic>
        <p:nvPicPr>
          <p:cNvPr id="12" name="Picture Placeholder 11" descr="A person and two children dancing in a room&#10;&#10;Description automatically generated">
            <a:extLst>
              <a:ext uri="{FF2B5EF4-FFF2-40B4-BE49-F238E27FC236}">
                <a16:creationId xmlns:a16="http://schemas.microsoft.com/office/drawing/2014/main" id="{C1AB0C31-A4FE-F170-C1AF-9FF00E9B5EF6}"/>
              </a:ext>
            </a:extLst>
          </p:cNvPr>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8206" b="8206"/>
          <a:stretch>
            <a:fillRect/>
          </a:stretch>
        </p:blipFill>
        <p:spPr/>
      </p:pic>
    </p:spTree>
    <p:extLst>
      <p:ext uri="{BB962C8B-B14F-4D97-AF65-F5344CB8AC3E}">
        <p14:creationId xmlns:p14="http://schemas.microsoft.com/office/powerpoint/2010/main" val="404427251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31BC6-761B-6C20-4213-A9D4E3121190}"/>
              </a:ext>
            </a:extLst>
          </p:cNvPr>
          <p:cNvSpPr>
            <a:spLocks noGrp="1"/>
          </p:cNvSpPr>
          <p:nvPr>
            <p:ph type="ctrTitle"/>
          </p:nvPr>
        </p:nvSpPr>
        <p:spPr/>
        <p:txBody>
          <a:bodyPr/>
          <a:lstStyle/>
          <a:p>
            <a:r>
              <a:rPr lang="en-US">
                <a:ea typeface="Calibri Light"/>
                <a:cs typeface="Calibri Light"/>
              </a:rPr>
              <a:t>Choosing Activities</a:t>
            </a:r>
            <a:endParaRPr lang="en-US"/>
          </a:p>
        </p:txBody>
      </p:sp>
      <p:sp>
        <p:nvSpPr>
          <p:cNvPr id="3" name="Content Placeholder 2">
            <a:extLst>
              <a:ext uri="{FF2B5EF4-FFF2-40B4-BE49-F238E27FC236}">
                <a16:creationId xmlns:a16="http://schemas.microsoft.com/office/drawing/2014/main" id="{4AB8A536-8D0F-5899-2919-8148D0DA1C01}"/>
              </a:ext>
            </a:extLst>
          </p:cNvPr>
          <p:cNvSpPr>
            <a:spLocks noGrp="1"/>
          </p:cNvSpPr>
          <p:nvPr>
            <p:ph type="subTitle" idx="1"/>
          </p:nvPr>
        </p:nvSpPr>
        <p:spPr>
          <a:xfrm>
            <a:off x="838200" y="1901952"/>
            <a:ext cx="7269548" cy="4090051"/>
          </a:xfrm>
        </p:spPr>
        <p:txBody>
          <a:bodyPr vert="horz" lIns="91440" tIns="45720" rIns="91440" bIns="45720" rtlCol="0" anchor="t">
            <a:normAutofit/>
          </a:bodyPr>
          <a:lstStyle/>
          <a:p>
            <a:pPr marL="457200" indent="-457200">
              <a:buFont typeface="Arial" panose="020B0604020202020204" pitchFamily="34" charset="0"/>
              <a:buChar char="•"/>
            </a:pPr>
            <a:r>
              <a:rPr lang="en-US" sz="2400" dirty="0">
                <a:ea typeface="Calibri"/>
                <a:cs typeface="Calibri"/>
              </a:rPr>
              <a:t>General adaptations for small spaces</a:t>
            </a:r>
          </a:p>
          <a:p>
            <a:pPr marL="457200" indent="-457200">
              <a:buFont typeface="Arial" panose="020B0604020202020204" pitchFamily="34" charset="0"/>
              <a:buChar char="•"/>
            </a:pPr>
            <a:r>
              <a:rPr lang="en-US" sz="2400" dirty="0">
                <a:ea typeface="Calibri"/>
                <a:cs typeface="Calibri"/>
              </a:rPr>
              <a:t>Developmentally appropriate</a:t>
            </a:r>
            <a:r>
              <a:rPr lang="en-US" sz="2800" dirty="0">
                <a:ea typeface="Calibri"/>
                <a:cs typeface="Calibri"/>
              </a:rPr>
              <a:t>:</a:t>
            </a:r>
          </a:p>
          <a:p>
            <a:pPr marL="800100" lvl="1" indent="-342900" algn="l">
              <a:buFont typeface="Arial" panose="020B0604020202020204" pitchFamily="34" charset="0"/>
              <a:buChar char="•"/>
            </a:pPr>
            <a:r>
              <a:rPr lang="en-US" dirty="0">
                <a:ea typeface="Calibri"/>
                <a:cs typeface="Calibri"/>
              </a:rPr>
              <a:t>Different equipment</a:t>
            </a:r>
          </a:p>
          <a:p>
            <a:pPr marL="800100" lvl="1" indent="-342900" algn="l">
              <a:buFont typeface="Arial" panose="020B0604020202020204" pitchFamily="34" charset="0"/>
              <a:buChar char="•"/>
            </a:pPr>
            <a:r>
              <a:rPr lang="en-US" dirty="0">
                <a:ea typeface="Calibri"/>
                <a:cs typeface="Calibri"/>
              </a:rPr>
              <a:t>Different opportunities</a:t>
            </a:r>
          </a:p>
        </p:txBody>
      </p:sp>
      <p:pic>
        <p:nvPicPr>
          <p:cNvPr id="4" name="Picture 3" descr="A child holding a ball&#10;&#10;Description automatically generated">
            <a:extLst>
              <a:ext uri="{FF2B5EF4-FFF2-40B4-BE49-F238E27FC236}">
                <a16:creationId xmlns:a16="http://schemas.microsoft.com/office/drawing/2014/main" id="{7EA85217-9431-5B4B-3D3B-59FBC274F4D3}"/>
              </a:ext>
            </a:extLst>
          </p:cNvPr>
          <p:cNvPicPr>
            <a:picLocks noChangeAspect="1"/>
          </p:cNvPicPr>
          <p:nvPr/>
        </p:nvPicPr>
        <p:blipFill rotWithShape="1">
          <a:blip r:embed="rId3"/>
          <a:srcRect l="25943" r="14623"/>
          <a:stretch/>
        </p:blipFill>
        <p:spPr>
          <a:xfrm>
            <a:off x="8477315" y="1368889"/>
            <a:ext cx="2976123" cy="3330244"/>
          </a:xfrm>
          <a:prstGeom prst="rect">
            <a:avLst/>
          </a:prstGeom>
        </p:spPr>
      </p:pic>
      <p:pic>
        <p:nvPicPr>
          <p:cNvPr id="5" name="Picture 4" descr="A person holding a football ball&#10;&#10;Description automatically generated">
            <a:extLst>
              <a:ext uri="{FF2B5EF4-FFF2-40B4-BE49-F238E27FC236}">
                <a16:creationId xmlns:a16="http://schemas.microsoft.com/office/drawing/2014/main" id="{2AE3EA14-5419-EC6D-785B-B5A5E3D5E570}"/>
              </a:ext>
            </a:extLst>
          </p:cNvPr>
          <p:cNvPicPr>
            <a:picLocks noChangeAspect="1"/>
          </p:cNvPicPr>
          <p:nvPr/>
        </p:nvPicPr>
        <p:blipFill rotWithShape="1">
          <a:blip r:embed="rId4"/>
          <a:srcRect t="16725" r="-350" b="16725"/>
          <a:stretch/>
        </p:blipFill>
        <p:spPr>
          <a:xfrm>
            <a:off x="4469607" y="3810659"/>
            <a:ext cx="3638141" cy="2413397"/>
          </a:xfrm>
          <a:prstGeom prst="rect">
            <a:avLst/>
          </a:prstGeom>
        </p:spPr>
      </p:pic>
    </p:spTree>
    <p:extLst>
      <p:ext uri="{BB962C8B-B14F-4D97-AF65-F5344CB8AC3E}">
        <p14:creationId xmlns:p14="http://schemas.microsoft.com/office/powerpoint/2010/main" val="3819116735"/>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5706852-8D0F-9B2C-AD13-1D3F44EBA563}"/>
              </a:ext>
            </a:extLst>
          </p:cNvPr>
          <p:cNvSpPr>
            <a:spLocks noGrp="1"/>
          </p:cNvSpPr>
          <p:nvPr>
            <p:ph type="title"/>
          </p:nvPr>
        </p:nvSpPr>
        <p:spPr>
          <a:xfrm>
            <a:off x="221226" y="2853018"/>
            <a:ext cx="11695471" cy="2912782"/>
          </a:xfrm>
        </p:spPr>
        <p:txBody>
          <a:bodyPr/>
          <a:lstStyle/>
          <a:p>
            <a:r>
              <a:rPr lang="en-US" dirty="0"/>
              <a:t>Objective 3: Identify 4 games that can be played in small spaces.</a:t>
            </a:r>
            <a:br>
              <a:rPr lang="en-US" dirty="0"/>
            </a:br>
            <a:endParaRPr lang="en-US" dirty="0"/>
          </a:p>
        </p:txBody>
      </p:sp>
    </p:spTree>
    <p:extLst>
      <p:ext uri="{BB962C8B-B14F-4D97-AF65-F5344CB8AC3E}">
        <p14:creationId xmlns:p14="http://schemas.microsoft.com/office/powerpoint/2010/main" val="1696010526"/>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kids running on a mat&#10;&#10;Description automatically generated">
            <a:extLst>
              <a:ext uri="{FF2B5EF4-FFF2-40B4-BE49-F238E27FC236}">
                <a16:creationId xmlns:a16="http://schemas.microsoft.com/office/drawing/2014/main" id="{A0C2D18E-0A0E-0F7B-B809-707D5E73B702}"/>
              </a:ext>
            </a:extLst>
          </p:cNvPr>
          <p:cNvPicPr>
            <a:picLocks noChangeAspect="1"/>
          </p:cNvPicPr>
          <p:nvPr/>
        </p:nvPicPr>
        <p:blipFill rotWithShape="1">
          <a:blip r:embed="rId3">
            <a:alphaModFix/>
            <a:extLst>
              <a:ext uri="{28A0092B-C50C-407E-A947-70E740481C1C}">
                <a14:useLocalDpi xmlns:a14="http://schemas.microsoft.com/office/drawing/2010/main" val="0"/>
              </a:ext>
            </a:extLst>
          </a:blip>
          <a:srcRect l="10172" r="45282"/>
          <a:stretch/>
        </p:blipFill>
        <p:spPr>
          <a:xfrm>
            <a:off x="6761018" y="0"/>
            <a:ext cx="5430982" cy="6858000"/>
          </a:xfrm>
          <a:prstGeom prst="rect">
            <a:avLst/>
          </a:prstGeom>
        </p:spPr>
      </p:pic>
      <p:sp>
        <p:nvSpPr>
          <p:cNvPr id="2" name="Title 1">
            <a:extLst>
              <a:ext uri="{FF2B5EF4-FFF2-40B4-BE49-F238E27FC236}">
                <a16:creationId xmlns:a16="http://schemas.microsoft.com/office/drawing/2014/main" id="{18C3AF7E-978A-7E74-F3C6-5D5434C1B7E6}"/>
              </a:ext>
            </a:extLst>
          </p:cNvPr>
          <p:cNvSpPr>
            <a:spLocks noGrp="1"/>
          </p:cNvSpPr>
          <p:nvPr>
            <p:ph type="title"/>
          </p:nvPr>
        </p:nvSpPr>
        <p:spPr>
          <a:xfrm>
            <a:off x="476027" y="2308503"/>
            <a:ext cx="5994046" cy="2240994"/>
          </a:xfrm>
        </p:spPr>
        <p:txBody>
          <a:bodyPr>
            <a:noAutofit/>
          </a:bodyPr>
          <a:lstStyle/>
          <a:p>
            <a:pPr algn="ctr"/>
            <a:r>
              <a:rPr lang="en-US" sz="5400" dirty="0">
                <a:ea typeface="Calibri"/>
              </a:rPr>
              <a:t>Games for Small Spaces: </a:t>
            </a:r>
            <a:br>
              <a:rPr lang="en-US" sz="5400" dirty="0">
                <a:ea typeface="Calibri"/>
              </a:rPr>
            </a:br>
            <a:r>
              <a:rPr lang="en-US" sz="5400" dirty="0">
                <a:ea typeface="Calibri"/>
              </a:rPr>
              <a:t>Without Equipment</a:t>
            </a:r>
          </a:p>
        </p:txBody>
      </p:sp>
    </p:spTree>
    <p:extLst>
      <p:ext uri="{BB962C8B-B14F-4D97-AF65-F5344CB8AC3E}">
        <p14:creationId xmlns:p14="http://schemas.microsoft.com/office/powerpoint/2010/main" val="26985116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036A0-7939-6C8D-5A05-C76EC1ED3E6A}"/>
              </a:ext>
            </a:extLst>
          </p:cNvPr>
          <p:cNvSpPr>
            <a:spLocks noGrp="1"/>
          </p:cNvSpPr>
          <p:nvPr>
            <p:ph type="ctrTitle"/>
          </p:nvPr>
        </p:nvSpPr>
        <p:spPr/>
        <p:txBody>
          <a:bodyPr/>
          <a:lstStyle/>
          <a:p>
            <a:r>
              <a:rPr lang="en-US" dirty="0">
                <a:ea typeface="Calibri"/>
              </a:rPr>
              <a:t>1. Movement and Music</a:t>
            </a:r>
          </a:p>
        </p:txBody>
      </p:sp>
      <p:pic>
        <p:nvPicPr>
          <p:cNvPr id="5" name="Picture 4">
            <a:extLst>
              <a:ext uri="{FF2B5EF4-FFF2-40B4-BE49-F238E27FC236}">
                <a16:creationId xmlns:a16="http://schemas.microsoft.com/office/drawing/2014/main" id="{EF09D2B6-08A5-5C36-0459-32B406609AAA}"/>
              </a:ext>
            </a:extLst>
          </p:cNvPr>
          <p:cNvPicPr>
            <a:picLocks noChangeAspect="1"/>
          </p:cNvPicPr>
          <p:nvPr/>
        </p:nvPicPr>
        <p:blipFill>
          <a:blip r:embed="rId4"/>
          <a:stretch>
            <a:fillRect/>
          </a:stretch>
        </p:blipFill>
        <p:spPr>
          <a:xfrm>
            <a:off x="8217282" y="1975945"/>
            <a:ext cx="2988999" cy="2904670"/>
          </a:xfrm>
          <a:prstGeom prst="rect">
            <a:avLst/>
          </a:prstGeom>
        </p:spPr>
      </p:pic>
      <p:pic>
        <p:nvPicPr>
          <p:cNvPr id="3" name="Picture 2" descr="A mirror with a brown frame&#10;&#10;Description automatically generated">
            <a:extLst>
              <a:ext uri="{FF2B5EF4-FFF2-40B4-BE49-F238E27FC236}">
                <a16:creationId xmlns:a16="http://schemas.microsoft.com/office/drawing/2014/main" id="{24E485F7-720A-A8EF-C70C-7D345C203A26}"/>
              </a:ext>
            </a:extLst>
          </p:cNvPr>
          <p:cNvPicPr>
            <a:picLocks noChangeAspect="1"/>
          </p:cNvPicPr>
          <p:nvPr/>
        </p:nvPicPr>
        <p:blipFill>
          <a:blip r:embed="rId5"/>
          <a:stretch>
            <a:fillRect/>
          </a:stretch>
        </p:blipFill>
        <p:spPr>
          <a:xfrm>
            <a:off x="5186410" y="1881188"/>
            <a:ext cx="2257425" cy="3095625"/>
          </a:xfrm>
          <a:prstGeom prst="rect">
            <a:avLst/>
          </a:prstGeom>
        </p:spPr>
      </p:pic>
      <p:pic>
        <p:nvPicPr>
          <p:cNvPr id="6" name="Online Media 5" title="Silly to Calm: Quick kids yoga movement break complete with dancing and breathing.">
            <a:hlinkClick r:id="" action="ppaction://media"/>
            <a:extLst>
              <a:ext uri="{FF2B5EF4-FFF2-40B4-BE49-F238E27FC236}">
                <a16:creationId xmlns:a16="http://schemas.microsoft.com/office/drawing/2014/main" id="{A4147DC8-498E-47B3-06C5-9A19BD6D8580}"/>
              </a:ext>
            </a:extLst>
          </p:cNvPr>
          <p:cNvPicPr>
            <a:picLocks noRot="1" noChangeAspect="1"/>
          </p:cNvPicPr>
          <p:nvPr>
            <a:videoFile r:link="rId1"/>
          </p:nvPr>
        </p:nvPicPr>
        <p:blipFill>
          <a:blip r:embed="rId6"/>
          <a:stretch>
            <a:fillRect/>
          </a:stretch>
        </p:blipFill>
        <p:spPr>
          <a:xfrm>
            <a:off x="506639" y="2073729"/>
            <a:ext cx="4403953" cy="2479222"/>
          </a:xfrm>
          <a:prstGeom prst="rect">
            <a:avLst/>
          </a:prstGeom>
        </p:spPr>
      </p:pic>
    </p:spTree>
    <p:extLst>
      <p:ext uri="{BB962C8B-B14F-4D97-AF65-F5344CB8AC3E}">
        <p14:creationId xmlns:p14="http://schemas.microsoft.com/office/powerpoint/2010/main" val="259856568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D8E398-CDDE-9780-B4B5-5A4975C2A6CA}"/>
              </a:ext>
            </a:extLst>
          </p:cNvPr>
          <p:cNvSpPr>
            <a:spLocks noGrp="1"/>
          </p:cNvSpPr>
          <p:nvPr>
            <p:ph type="ctrTitle"/>
          </p:nvPr>
        </p:nvSpPr>
        <p:spPr/>
        <p:txBody>
          <a:bodyPr/>
          <a:lstStyle/>
          <a:p>
            <a:r>
              <a:rPr lang="en-US" dirty="0">
                <a:ea typeface="Calibri Light"/>
                <a:cs typeface="Calibri Light"/>
              </a:rPr>
              <a:t>2. Line Game Adaptations</a:t>
            </a:r>
            <a:endParaRPr lang="en-US" dirty="0"/>
          </a:p>
        </p:txBody>
      </p:sp>
      <p:pic>
        <p:nvPicPr>
          <p:cNvPr id="7" name="Picture 6" descr="A cartoon fox sitting on a white background&#10;&#10;Description automatically generated">
            <a:extLst>
              <a:ext uri="{FF2B5EF4-FFF2-40B4-BE49-F238E27FC236}">
                <a16:creationId xmlns:a16="http://schemas.microsoft.com/office/drawing/2014/main" id="{9D0D9534-AAE0-CBD6-F11F-15FB60B01CF3}"/>
              </a:ext>
            </a:extLst>
          </p:cNvPr>
          <p:cNvPicPr>
            <a:picLocks noChangeAspect="1"/>
          </p:cNvPicPr>
          <p:nvPr/>
        </p:nvPicPr>
        <p:blipFill>
          <a:blip r:embed="rId3"/>
          <a:stretch>
            <a:fillRect/>
          </a:stretch>
        </p:blipFill>
        <p:spPr>
          <a:xfrm>
            <a:off x="2890825" y="1824386"/>
            <a:ext cx="2537166" cy="2961245"/>
          </a:xfrm>
          <a:prstGeom prst="rect">
            <a:avLst/>
          </a:prstGeom>
        </p:spPr>
      </p:pic>
      <p:pic>
        <p:nvPicPr>
          <p:cNvPr id="9" name="Picture 8" descr="A stop sign and go sign&#10;&#10;Description automatically generated">
            <a:extLst>
              <a:ext uri="{FF2B5EF4-FFF2-40B4-BE49-F238E27FC236}">
                <a16:creationId xmlns:a16="http://schemas.microsoft.com/office/drawing/2014/main" id="{4772E6BC-398E-4948-D405-72CB44772968}"/>
              </a:ext>
            </a:extLst>
          </p:cNvPr>
          <p:cNvPicPr>
            <a:picLocks noChangeAspect="1"/>
          </p:cNvPicPr>
          <p:nvPr/>
        </p:nvPicPr>
        <p:blipFill>
          <a:blip r:embed="rId4"/>
          <a:stretch>
            <a:fillRect/>
          </a:stretch>
        </p:blipFill>
        <p:spPr>
          <a:xfrm>
            <a:off x="5903274" y="2199540"/>
            <a:ext cx="2467997" cy="2443919"/>
          </a:xfrm>
          <a:prstGeom prst="rect">
            <a:avLst/>
          </a:prstGeom>
        </p:spPr>
      </p:pic>
      <p:sp>
        <p:nvSpPr>
          <p:cNvPr id="13" name="TextBox 12">
            <a:extLst>
              <a:ext uri="{FF2B5EF4-FFF2-40B4-BE49-F238E27FC236}">
                <a16:creationId xmlns:a16="http://schemas.microsoft.com/office/drawing/2014/main" id="{BB1F6A3E-32CD-9575-7F10-3A8613B97D39}"/>
              </a:ext>
            </a:extLst>
          </p:cNvPr>
          <p:cNvSpPr txBox="1"/>
          <p:nvPr/>
        </p:nvSpPr>
        <p:spPr>
          <a:xfrm>
            <a:off x="3297382" y="5291044"/>
            <a:ext cx="1995054" cy="400110"/>
          </a:xfrm>
          <a:prstGeom prst="rect">
            <a:avLst/>
          </a:prstGeom>
          <a:noFill/>
        </p:spPr>
        <p:txBody>
          <a:bodyPr wrap="square" rtlCol="0">
            <a:spAutoFit/>
          </a:bodyPr>
          <a:lstStyle/>
          <a:p>
            <a:pPr algn="ctr"/>
            <a:r>
              <a:rPr lang="en-US" sz="2000" b="1">
                <a:latin typeface="Verdana" panose="020B0604030504040204" pitchFamily="34" charset="0"/>
                <a:ea typeface="Verdana" panose="020B0604030504040204" pitchFamily="34" charset="0"/>
              </a:rPr>
              <a:t>Mr. Fox</a:t>
            </a:r>
          </a:p>
        </p:txBody>
      </p:sp>
      <p:sp>
        <p:nvSpPr>
          <p:cNvPr id="15" name="TextBox 14">
            <a:extLst>
              <a:ext uri="{FF2B5EF4-FFF2-40B4-BE49-F238E27FC236}">
                <a16:creationId xmlns:a16="http://schemas.microsoft.com/office/drawing/2014/main" id="{98319576-9D83-AE9E-F43F-72CB11757678}"/>
              </a:ext>
            </a:extLst>
          </p:cNvPr>
          <p:cNvSpPr txBox="1"/>
          <p:nvPr/>
        </p:nvSpPr>
        <p:spPr>
          <a:xfrm>
            <a:off x="6243205" y="5291044"/>
            <a:ext cx="1995054" cy="707886"/>
          </a:xfrm>
          <a:prstGeom prst="rect">
            <a:avLst/>
          </a:prstGeom>
          <a:noFill/>
        </p:spPr>
        <p:txBody>
          <a:bodyPr wrap="square" rtlCol="0">
            <a:spAutoFit/>
          </a:bodyPr>
          <a:lstStyle/>
          <a:p>
            <a:pPr algn="ctr"/>
            <a:r>
              <a:rPr lang="en-US" sz="2000" b="1">
                <a:latin typeface="Verdana" panose="020B0604030504040204" pitchFamily="34" charset="0"/>
                <a:ea typeface="Verdana" panose="020B0604030504040204" pitchFamily="34" charset="0"/>
              </a:rPr>
              <a:t>Up, Down, Stop, Go</a:t>
            </a:r>
          </a:p>
        </p:txBody>
      </p:sp>
    </p:spTree>
    <p:extLst>
      <p:ext uri="{BB962C8B-B14F-4D97-AF65-F5344CB8AC3E}">
        <p14:creationId xmlns:p14="http://schemas.microsoft.com/office/powerpoint/2010/main" val="3284321135"/>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C3AF7E-978A-7E74-F3C6-5D5434C1B7E6}"/>
              </a:ext>
            </a:extLst>
          </p:cNvPr>
          <p:cNvSpPr>
            <a:spLocks noGrp="1"/>
          </p:cNvSpPr>
          <p:nvPr>
            <p:ph type="title"/>
          </p:nvPr>
        </p:nvSpPr>
        <p:spPr>
          <a:xfrm>
            <a:off x="1122218" y="2413983"/>
            <a:ext cx="5127969" cy="999217"/>
          </a:xfrm>
        </p:spPr>
        <p:txBody>
          <a:bodyPr>
            <a:noAutofit/>
          </a:bodyPr>
          <a:lstStyle/>
          <a:p>
            <a:pPr algn="ctr"/>
            <a:r>
              <a:rPr lang="en-US" sz="5400" dirty="0"/>
              <a:t>Games for Small Spaces:</a:t>
            </a:r>
            <a:br>
              <a:rPr lang="en-US" sz="5400" dirty="0">
                <a:cs typeface="Calibri Light"/>
              </a:rPr>
            </a:br>
            <a:r>
              <a:rPr lang="en-US" sz="5400" dirty="0"/>
              <a:t> With Equipment</a:t>
            </a:r>
            <a:endParaRPr lang="en-US" sz="5400" dirty="0">
              <a:ea typeface="Calibri Light"/>
              <a:cs typeface="Calibri Light"/>
            </a:endParaRPr>
          </a:p>
        </p:txBody>
      </p:sp>
      <p:pic>
        <p:nvPicPr>
          <p:cNvPr id="3" name="Picture 2" descr="A child holding a stuffed football ball&#10;&#10;Description automatically generated">
            <a:extLst>
              <a:ext uri="{FF2B5EF4-FFF2-40B4-BE49-F238E27FC236}">
                <a16:creationId xmlns:a16="http://schemas.microsoft.com/office/drawing/2014/main" id="{DBDB5CB9-6064-8384-50FD-1EB23761903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0147" y="-31600"/>
            <a:ext cx="4581853" cy="6889600"/>
          </a:xfrm>
          <a:prstGeom prst="rect">
            <a:avLst/>
          </a:prstGeom>
        </p:spPr>
      </p:pic>
    </p:spTree>
    <p:extLst>
      <p:ext uri="{BB962C8B-B14F-4D97-AF65-F5344CB8AC3E}">
        <p14:creationId xmlns:p14="http://schemas.microsoft.com/office/powerpoint/2010/main" val="98144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4EE4E-3A7B-D61C-3843-4A2671823EC0}"/>
              </a:ext>
            </a:extLst>
          </p:cNvPr>
          <p:cNvSpPr>
            <a:spLocks noGrp="1"/>
          </p:cNvSpPr>
          <p:nvPr>
            <p:ph type="ctrTitle"/>
          </p:nvPr>
        </p:nvSpPr>
        <p:spPr/>
        <p:txBody>
          <a:bodyPr/>
          <a:lstStyle/>
          <a:p>
            <a:r>
              <a:rPr lang="en-US" dirty="0">
                <a:cs typeface="Calibri Light"/>
              </a:rPr>
              <a:t>Equipment</a:t>
            </a:r>
            <a:endParaRPr lang="en-US" dirty="0"/>
          </a:p>
        </p:txBody>
      </p:sp>
      <p:sp>
        <p:nvSpPr>
          <p:cNvPr id="3" name="Content Placeholder 2">
            <a:extLst>
              <a:ext uri="{FF2B5EF4-FFF2-40B4-BE49-F238E27FC236}">
                <a16:creationId xmlns:a16="http://schemas.microsoft.com/office/drawing/2014/main" id="{305980EC-7C48-684A-2238-A8641C23EF7A}"/>
              </a:ext>
            </a:extLst>
          </p:cNvPr>
          <p:cNvSpPr>
            <a:spLocks noGrp="1"/>
          </p:cNvSpPr>
          <p:nvPr>
            <p:ph type="subTitle" idx="1"/>
          </p:nvPr>
        </p:nvSpPr>
        <p:spPr/>
        <p:txBody>
          <a:bodyPr vert="horz" lIns="91440" tIns="45720" rIns="91440" bIns="45720" rtlCol="0" anchor="t">
            <a:normAutofit/>
          </a:bodyPr>
          <a:lstStyle/>
          <a:p>
            <a:pPr marL="457200" indent="-457200"/>
            <a:r>
              <a:rPr lang="en-US" sz="3200" dirty="0">
                <a:cs typeface="Calibri"/>
              </a:rPr>
              <a:t>Be creative with equipment! </a:t>
            </a:r>
          </a:p>
          <a:p>
            <a:pPr marL="457200" indent="-457200"/>
            <a:r>
              <a:rPr lang="en-US" sz="3200" dirty="0">
                <a:cs typeface="Calibri"/>
              </a:rPr>
              <a:t>Use items you have (balled up socks, loofas).</a:t>
            </a:r>
          </a:p>
          <a:p>
            <a:pPr marL="0" indent="0">
              <a:buNone/>
            </a:pPr>
            <a:endParaRPr lang="en-US" sz="3200" dirty="0">
              <a:cs typeface="Calibri"/>
            </a:endParaRPr>
          </a:p>
        </p:txBody>
      </p:sp>
      <p:sp>
        <p:nvSpPr>
          <p:cNvPr id="4" name="Rectangle: Rounded Corners 3">
            <a:extLst>
              <a:ext uri="{FF2B5EF4-FFF2-40B4-BE49-F238E27FC236}">
                <a16:creationId xmlns:a16="http://schemas.microsoft.com/office/drawing/2014/main" id="{79B66641-FE98-A4AF-A242-99FC7B73482C}"/>
              </a:ext>
            </a:extLst>
          </p:cNvPr>
          <p:cNvSpPr/>
          <p:nvPr/>
        </p:nvSpPr>
        <p:spPr>
          <a:xfrm>
            <a:off x="963844" y="4341969"/>
            <a:ext cx="10264308" cy="1093685"/>
          </a:xfrm>
          <a:prstGeom prst="roundRect">
            <a:avLst/>
          </a:prstGeom>
          <a:solidFill>
            <a:srgbClr val="309C8A"/>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200" dirty="0">
                <a:latin typeface="Verdana" panose="020B0604030504040204" pitchFamily="34" charset="0"/>
                <a:ea typeface="Verdana" panose="020B0604030504040204" pitchFamily="34" charset="0"/>
              </a:rPr>
              <a:t>What creative equipment do you use in your program?</a:t>
            </a:r>
            <a:endParaRPr lang="en-US" sz="16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812374634"/>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036A0-7939-6C8D-5A05-C76EC1ED3E6A}"/>
              </a:ext>
            </a:extLst>
          </p:cNvPr>
          <p:cNvSpPr>
            <a:spLocks noGrp="1"/>
          </p:cNvSpPr>
          <p:nvPr>
            <p:ph type="title"/>
          </p:nvPr>
        </p:nvSpPr>
        <p:spPr/>
        <p:txBody>
          <a:bodyPr>
            <a:noAutofit/>
          </a:bodyPr>
          <a:lstStyle/>
          <a:p>
            <a:r>
              <a:rPr lang="en-US" dirty="0">
                <a:ea typeface="+mj-lt"/>
                <a:cs typeface="+mj-lt"/>
              </a:rPr>
              <a:t>1. Sock/</a:t>
            </a:r>
            <a:r>
              <a:rPr lang="en-US" dirty="0"/>
              <a:t>Bean Bag Games</a:t>
            </a:r>
          </a:p>
        </p:txBody>
      </p:sp>
      <p:sp>
        <p:nvSpPr>
          <p:cNvPr id="3" name="Content Placeholder 2">
            <a:extLst>
              <a:ext uri="{FF2B5EF4-FFF2-40B4-BE49-F238E27FC236}">
                <a16:creationId xmlns:a16="http://schemas.microsoft.com/office/drawing/2014/main" id="{2B80E1E5-0078-EFCB-BDB9-D1ADD735385A}"/>
              </a:ext>
            </a:extLst>
          </p:cNvPr>
          <p:cNvSpPr>
            <a:spLocks noGrp="1"/>
          </p:cNvSpPr>
          <p:nvPr>
            <p:ph type="subTitle" idx="1"/>
          </p:nvPr>
        </p:nvSpPr>
        <p:spPr/>
        <p:txBody>
          <a:bodyPr vert="horz" lIns="91440" tIns="45720" rIns="91440" bIns="45720" rtlCol="0" anchor="t">
            <a:normAutofit/>
          </a:bodyPr>
          <a:lstStyle/>
          <a:p>
            <a:pPr marL="342900" indent="-342900">
              <a:buFont typeface="Arial" panose="020B0604020202020204" pitchFamily="34" charset="0"/>
              <a:buChar char="•"/>
            </a:pPr>
            <a:r>
              <a:rPr lang="en-US" sz="2800" dirty="0">
                <a:ea typeface="Calibri"/>
                <a:cs typeface="Calibri"/>
              </a:rPr>
              <a:t>Sock Toss</a:t>
            </a:r>
          </a:p>
          <a:p>
            <a:pPr marL="342900" indent="-342900">
              <a:buFont typeface="Arial" panose="020B0604020202020204" pitchFamily="34" charset="0"/>
              <a:buChar char="•"/>
            </a:pPr>
            <a:r>
              <a:rPr lang="en-US" sz="2800" dirty="0">
                <a:ea typeface="Calibri"/>
                <a:cs typeface="Calibri"/>
              </a:rPr>
              <a:t>Snowball Throw</a:t>
            </a:r>
          </a:p>
          <a:p>
            <a:pPr marL="342900" indent="-342900">
              <a:buFont typeface="Arial" panose="020B0604020202020204" pitchFamily="34" charset="0"/>
              <a:buChar char="•"/>
            </a:pPr>
            <a:r>
              <a:rPr lang="en-US" sz="2800" dirty="0">
                <a:ea typeface="Calibri"/>
                <a:cs typeface="Calibri"/>
              </a:rPr>
              <a:t>Bowling</a:t>
            </a:r>
          </a:p>
        </p:txBody>
      </p:sp>
      <p:pic>
        <p:nvPicPr>
          <p:cNvPr id="9" name="Picture Placeholder 8" descr="Colorful bags with numbers on a wood surface&#10;&#10;Description automatically generated">
            <a:extLst>
              <a:ext uri="{FF2B5EF4-FFF2-40B4-BE49-F238E27FC236}">
                <a16:creationId xmlns:a16="http://schemas.microsoft.com/office/drawing/2014/main" id="{80AB9B8E-91E6-12ED-BE36-4ADDF223BFF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4776" b="4776"/>
          <a:stretch>
            <a:fillRect/>
          </a:stretch>
        </p:blipFill>
        <p:spPr>
          <a:xfrm>
            <a:off x="7351713" y="1262063"/>
            <a:ext cx="3930650" cy="4740275"/>
          </a:xfrm>
        </p:spPr>
      </p:pic>
      <p:sp>
        <p:nvSpPr>
          <p:cNvPr id="7" name="Text Placeholder 6">
            <a:extLst>
              <a:ext uri="{FF2B5EF4-FFF2-40B4-BE49-F238E27FC236}">
                <a16:creationId xmlns:a16="http://schemas.microsoft.com/office/drawing/2014/main" id="{4D1609DB-DDB8-E561-F5AA-142DBCACDCA1}"/>
              </a:ext>
            </a:extLst>
          </p:cNvPr>
          <p:cNvSpPr>
            <a:spLocks noGrp="1"/>
          </p:cNvSpPr>
          <p:nvPr>
            <p:ph type="body" sz="quarter" idx="15"/>
          </p:nvPr>
        </p:nvSpPr>
        <p:spPr/>
        <p:txBody>
          <a:bodyPr/>
          <a:lstStyle/>
          <a:p>
            <a:endParaRPr lang="en-US"/>
          </a:p>
        </p:txBody>
      </p:sp>
      <p:pic>
        <p:nvPicPr>
          <p:cNvPr id="5" name="Graphic 4" descr="Bowling Pin outline">
            <a:extLst>
              <a:ext uri="{FF2B5EF4-FFF2-40B4-BE49-F238E27FC236}">
                <a16:creationId xmlns:a16="http://schemas.microsoft.com/office/drawing/2014/main" id="{219E67A3-C988-CCC8-15C0-9EEBB0F3AC3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365909" y="4225219"/>
            <a:ext cx="1442062" cy="1442062"/>
          </a:xfrm>
          <a:prstGeom prst="rect">
            <a:avLst/>
          </a:prstGeom>
        </p:spPr>
      </p:pic>
      <p:pic>
        <p:nvPicPr>
          <p:cNvPr id="11" name="Graphic 10" descr="Sock outline">
            <a:extLst>
              <a:ext uri="{FF2B5EF4-FFF2-40B4-BE49-F238E27FC236}">
                <a16:creationId xmlns:a16="http://schemas.microsoft.com/office/drawing/2014/main" id="{829A4D8A-6435-917F-EAC1-C28FE4E8AF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5558415" y="2907295"/>
            <a:ext cx="1124540" cy="1124540"/>
          </a:xfrm>
          <a:prstGeom prst="rect">
            <a:avLst/>
          </a:prstGeom>
        </p:spPr>
      </p:pic>
    </p:spTree>
    <p:extLst>
      <p:ext uri="{BB962C8B-B14F-4D97-AF65-F5344CB8AC3E}">
        <p14:creationId xmlns:p14="http://schemas.microsoft.com/office/powerpoint/2010/main" val="3340212290"/>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036A0-7939-6C8D-5A05-C76EC1ED3E6A}"/>
              </a:ext>
            </a:extLst>
          </p:cNvPr>
          <p:cNvSpPr>
            <a:spLocks noGrp="1"/>
          </p:cNvSpPr>
          <p:nvPr>
            <p:ph type="title"/>
          </p:nvPr>
        </p:nvSpPr>
        <p:spPr/>
        <p:txBody>
          <a:bodyPr/>
          <a:lstStyle/>
          <a:p>
            <a:r>
              <a:rPr lang="en-US" dirty="0"/>
              <a:t>2. Tape Games</a:t>
            </a:r>
          </a:p>
        </p:txBody>
      </p:sp>
      <p:sp>
        <p:nvSpPr>
          <p:cNvPr id="3" name="Content Placeholder 2">
            <a:extLst>
              <a:ext uri="{FF2B5EF4-FFF2-40B4-BE49-F238E27FC236}">
                <a16:creationId xmlns:a16="http://schemas.microsoft.com/office/drawing/2014/main" id="{2B80E1E5-0078-EFCB-BDB9-D1ADD735385A}"/>
              </a:ext>
            </a:extLst>
          </p:cNvPr>
          <p:cNvSpPr>
            <a:spLocks noGrp="1"/>
          </p:cNvSpPr>
          <p:nvPr>
            <p:ph type="subTitle" idx="1"/>
          </p:nvPr>
        </p:nvSpPr>
        <p:spPr/>
        <p:txBody>
          <a:bodyPr vert="horz" lIns="91440" tIns="45720" rIns="91440" bIns="45720" rtlCol="0" anchor="t">
            <a:normAutofit/>
          </a:bodyPr>
          <a:lstStyle/>
          <a:p>
            <a:pPr marL="457200" indent="-457200">
              <a:buFont typeface="Arial" panose="020B0604020202020204" pitchFamily="34" charset="0"/>
              <a:buChar char="•"/>
            </a:pPr>
            <a:r>
              <a:rPr lang="en-US" sz="2800" dirty="0">
                <a:ea typeface="Calibri"/>
                <a:cs typeface="Calibri"/>
              </a:rPr>
              <a:t>Balance Beam</a:t>
            </a:r>
          </a:p>
          <a:p>
            <a:pPr marL="457200" indent="-457200">
              <a:buFont typeface="Arial" panose="020B0604020202020204" pitchFamily="34" charset="0"/>
              <a:buChar char="•"/>
            </a:pPr>
            <a:r>
              <a:rPr lang="en-US" sz="2800" dirty="0">
                <a:ea typeface="Calibri"/>
                <a:cs typeface="Calibri"/>
              </a:rPr>
              <a:t>Hopscotch</a:t>
            </a:r>
          </a:p>
          <a:p>
            <a:pPr marL="457200" indent="-457200">
              <a:buFont typeface="Arial" panose="020B0604020202020204" pitchFamily="34" charset="0"/>
              <a:buChar char="•"/>
            </a:pPr>
            <a:r>
              <a:rPr lang="en-US" sz="2800" dirty="0">
                <a:ea typeface="Calibri"/>
                <a:cs typeface="Calibri"/>
              </a:rPr>
              <a:t>Pathway Challenges</a:t>
            </a:r>
          </a:p>
          <a:p>
            <a:pPr marL="457200" indent="-457200">
              <a:buFont typeface="Arial" panose="020B0604020202020204" pitchFamily="34" charset="0"/>
              <a:buChar char="•"/>
            </a:pPr>
            <a:r>
              <a:rPr lang="en-US" sz="2800" dirty="0">
                <a:ea typeface="Calibri"/>
                <a:cs typeface="Calibri"/>
              </a:rPr>
              <a:t>Tic-Tac-Toe</a:t>
            </a:r>
          </a:p>
        </p:txBody>
      </p:sp>
      <p:pic>
        <p:nvPicPr>
          <p:cNvPr id="9" name="Picture Placeholder 8" descr="A child standing on a floor with a hopscotch drawn on it&#10;&#10;Description automatically generated">
            <a:extLst>
              <a:ext uri="{FF2B5EF4-FFF2-40B4-BE49-F238E27FC236}">
                <a16:creationId xmlns:a16="http://schemas.microsoft.com/office/drawing/2014/main" id="{B3922375-EE56-48A9-B562-A02E4158DE25}"/>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t="1858" r="2292" b="1858"/>
          <a:stretch/>
        </p:blipFill>
        <p:spPr>
          <a:xfrm>
            <a:off x="7351713" y="1262063"/>
            <a:ext cx="3840543" cy="4981575"/>
          </a:xfrm>
        </p:spPr>
      </p:pic>
      <p:sp>
        <p:nvSpPr>
          <p:cNvPr id="7" name="Text Placeholder 6">
            <a:extLst>
              <a:ext uri="{FF2B5EF4-FFF2-40B4-BE49-F238E27FC236}">
                <a16:creationId xmlns:a16="http://schemas.microsoft.com/office/drawing/2014/main" id="{8FB44140-C41A-FE44-F2FD-33FC46060860}"/>
              </a:ext>
            </a:extLst>
          </p:cNvPr>
          <p:cNvSpPr>
            <a:spLocks noGrp="1"/>
          </p:cNvSpPr>
          <p:nvPr>
            <p:ph type="body" sz="quarter" idx="15"/>
          </p:nvPr>
        </p:nvSpPr>
        <p:spPr/>
        <p:txBody>
          <a:bodyPr/>
          <a:lstStyle/>
          <a:p>
            <a:endParaRPr lang="en-US"/>
          </a:p>
        </p:txBody>
      </p:sp>
    </p:spTree>
    <p:extLst>
      <p:ext uri="{BB962C8B-B14F-4D97-AF65-F5344CB8AC3E}">
        <p14:creationId xmlns:p14="http://schemas.microsoft.com/office/powerpoint/2010/main" val="2434246515"/>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
            <a:extLst>
              <a:ext uri="{FF2B5EF4-FFF2-40B4-BE49-F238E27FC236}">
                <a16:creationId xmlns:a16="http://schemas.microsoft.com/office/drawing/2014/main" id="{C1ECA0B2-9676-CFB4-1ABC-977EC874ECC0}"/>
              </a:ext>
            </a:extLst>
          </p:cNvPr>
          <p:cNvSpPr>
            <a:spLocks noGrp="1"/>
          </p:cNvSpPr>
          <p:nvPr>
            <p:ph sz="half" idx="2"/>
          </p:nvPr>
        </p:nvSpPr>
        <p:spPr>
          <a:xfrm>
            <a:off x="5523872" y="3069000"/>
            <a:ext cx="5181600" cy="2577421"/>
          </a:xfrm>
        </p:spPr>
        <p:txBody>
          <a:bodyPr/>
          <a:lstStyle/>
          <a:p>
            <a:r>
              <a:rPr lang="en-US" sz="2400" i="0" kern="1200" dirty="0">
                <a:effectLst/>
                <a:latin typeface="Verdana" panose="020B0604030504040204" pitchFamily="34" charset="0"/>
                <a:ea typeface="Calibri" panose="020F0502020204030204" pitchFamily="34" charset="0"/>
                <a:cs typeface="Calibri" panose="020F0502020204030204" pitchFamily="34" charset="0"/>
              </a:rPr>
              <a:t>Identify an activity/create a plan for your program for the next rainy or bad weather day. </a:t>
            </a:r>
            <a:endParaRPr lang="en-US" sz="2400" dirty="0"/>
          </a:p>
        </p:txBody>
      </p:sp>
      <p:sp>
        <p:nvSpPr>
          <p:cNvPr id="17" name="Title 3">
            <a:extLst>
              <a:ext uri="{FF2B5EF4-FFF2-40B4-BE49-F238E27FC236}">
                <a16:creationId xmlns:a16="http://schemas.microsoft.com/office/drawing/2014/main" id="{C888BB75-3F7B-CB76-0EA9-1732A6E4F24C}"/>
              </a:ext>
            </a:extLst>
          </p:cNvPr>
          <p:cNvSpPr>
            <a:spLocks noGrp="1"/>
          </p:cNvSpPr>
          <p:nvPr>
            <p:ph type="title"/>
          </p:nvPr>
        </p:nvSpPr>
        <p:spPr>
          <a:xfrm>
            <a:off x="5523872" y="1211579"/>
            <a:ext cx="6292341" cy="1488078"/>
          </a:xfrm>
        </p:spPr>
        <p:txBody>
          <a:bodyPr anchor="t">
            <a:normAutofit/>
          </a:bodyPr>
          <a:lstStyle/>
          <a:p>
            <a:r>
              <a:rPr lang="en-US" dirty="0"/>
              <a:t>Small Spaces Strategy </a:t>
            </a:r>
            <a:br>
              <a:rPr lang="en-US" dirty="0"/>
            </a:br>
            <a:r>
              <a:rPr lang="en-US" dirty="0"/>
              <a:t>Pair and Share </a:t>
            </a:r>
          </a:p>
        </p:txBody>
      </p:sp>
      <p:pic>
        <p:nvPicPr>
          <p:cNvPr id="14" name="Picture 13" descr="Close-up of raindrops falling off an umbrella">
            <a:extLst>
              <a:ext uri="{FF2B5EF4-FFF2-40B4-BE49-F238E27FC236}">
                <a16:creationId xmlns:a16="http://schemas.microsoft.com/office/drawing/2014/main" id="{F96E63B7-20BB-BF8D-0AD2-9B8BDA767E90}"/>
              </a:ext>
            </a:extLst>
          </p:cNvPr>
          <p:cNvPicPr>
            <a:picLocks noChangeAspect="1"/>
          </p:cNvPicPr>
          <p:nvPr/>
        </p:nvPicPr>
        <p:blipFill>
          <a:blip r:embed="rId4">
            <a:extLst>
              <a:ext uri="{28A0092B-C50C-407E-A947-70E740481C1C}">
                <a14:useLocalDpi xmlns:a14="http://schemas.microsoft.com/office/drawing/2010/main" val="0"/>
              </a:ext>
            </a:extLst>
          </a:blip>
          <a:srcRect r="47124"/>
          <a:stretch/>
        </p:blipFill>
        <p:spPr>
          <a:xfrm>
            <a:off x="-1" y="0"/>
            <a:ext cx="5216143" cy="6574971"/>
          </a:xfrm>
          <a:prstGeom prst="rect">
            <a:avLst/>
          </a:prstGeom>
        </p:spPr>
      </p:pic>
    </p:spTree>
    <p:extLst>
      <p:ext uri="{BB962C8B-B14F-4D97-AF65-F5344CB8AC3E}">
        <p14:creationId xmlns:p14="http://schemas.microsoft.com/office/powerpoint/2010/main" val="1964085768"/>
      </p:ext>
    </p:extLst>
  </p:cSld>
  <p:clrMapOvr>
    <a:masterClrMapping/>
  </p:clrMapOvr>
  <p:transition/>
  <p:extLst>
    <p:ext uri="{6950BFC3-D8DA-4A85-94F7-54DA5524770B}">
      <p188:commentRel xmlns:p188="http://schemas.microsoft.com/office/powerpoint/2018/8/main" r:id="rId3"/>
    </p:ext>
  </p:extLs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group of people dancing in a living room&#10;&#10;Description automatically generated">
            <a:extLst>
              <a:ext uri="{FF2B5EF4-FFF2-40B4-BE49-F238E27FC236}">
                <a16:creationId xmlns:a16="http://schemas.microsoft.com/office/drawing/2014/main" id="{3ABEEACC-FBAD-D009-E80C-1B12B148617A}"/>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0E0079E1-6559-DC10-F922-70CE2249BF49}"/>
              </a:ext>
            </a:extLst>
          </p:cNvPr>
          <p:cNvSpPr>
            <a:spLocks noGrp="1"/>
          </p:cNvSpPr>
          <p:nvPr>
            <p:ph type="title"/>
          </p:nvPr>
        </p:nvSpPr>
        <p:spPr/>
        <p:txBody>
          <a:bodyPr/>
          <a:lstStyle/>
          <a:p>
            <a:r>
              <a:rPr lang="en-US">
                <a:ea typeface="Calibri Light"/>
                <a:cs typeface="Calibri Light"/>
              </a:rPr>
              <a:t>Family Engagement</a:t>
            </a:r>
            <a:endParaRPr lang="en-US"/>
          </a:p>
        </p:txBody>
      </p:sp>
      <p:sp>
        <p:nvSpPr>
          <p:cNvPr id="3" name="Content Placeholder 2">
            <a:extLst>
              <a:ext uri="{FF2B5EF4-FFF2-40B4-BE49-F238E27FC236}">
                <a16:creationId xmlns:a16="http://schemas.microsoft.com/office/drawing/2014/main" id="{7445FBF7-9350-ED97-023A-B42A3CEFA4D0}"/>
              </a:ext>
            </a:extLst>
          </p:cNvPr>
          <p:cNvSpPr>
            <a:spLocks noGrp="1"/>
          </p:cNvSpPr>
          <p:nvPr>
            <p:ph idx="1"/>
          </p:nvPr>
        </p:nvSpPr>
        <p:spPr/>
        <p:txBody>
          <a:bodyPr vert="horz" lIns="91440" tIns="45720" rIns="91440" bIns="45720" rtlCol="0" anchor="t">
            <a:normAutofit/>
          </a:bodyPr>
          <a:lstStyle/>
          <a:p>
            <a:r>
              <a:rPr lang="en-US" sz="2400" dirty="0">
                <a:ea typeface="Calibri"/>
                <a:cs typeface="Calibri"/>
              </a:rPr>
              <a:t>Send game instructions home</a:t>
            </a:r>
          </a:p>
          <a:p>
            <a:r>
              <a:rPr lang="en-US" sz="2400" dirty="0">
                <a:ea typeface="Calibri"/>
                <a:cs typeface="Calibri"/>
              </a:rPr>
              <a:t>Invite families into the classroom to see activities done in small spaces</a:t>
            </a:r>
          </a:p>
          <a:p>
            <a:r>
              <a:rPr lang="en-US" sz="2400" dirty="0">
                <a:ea typeface="Calibri"/>
                <a:cs typeface="Calibri"/>
              </a:rPr>
              <a:t>Opportunities for families to share games/activities they do at home</a:t>
            </a:r>
          </a:p>
          <a:p>
            <a:endParaRPr lang="en-US" sz="2400" dirty="0">
              <a:ea typeface="Calibri"/>
              <a:cs typeface="Calibri"/>
            </a:endParaRPr>
          </a:p>
        </p:txBody>
      </p:sp>
    </p:spTree>
    <p:extLst>
      <p:ext uri="{BB962C8B-B14F-4D97-AF65-F5344CB8AC3E}">
        <p14:creationId xmlns:p14="http://schemas.microsoft.com/office/powerpoint/2010/main" val="24106462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402903-EB9C-4903-03E0-F225ADB18616}"/>
              </a:ext>
            </a:extLst>
          </p:cNvPr>
          <p:cNvSpPr>
            <a:spLocks noGrp="1"/>
          </p:cNvSpPr>
          <p:nvPr>
            <p:ph type="title"/>
          </p:nvPr>
        </p:nvSpPr>
        <p:spPr/>
        <p:txBody>
          <a:bodyPr/>
          <a:lstStyle/>
          <a:p>
            <a:r>
              <a:rPr lang="en-US" dirty="0"/>
              <a:t>Questions and Discussion</a:t>
            </a:r>
          </a:p>
        </p:txBody>
      </p:sp>
    </p:spTree>
    <p:extLst>
      <p:ext uri="{BB962C8B-B14F-4D97-AF65-F5344CB8AC3E}">
        <p14:creationId xmlns:p14="http://schemas.microsoft.com/office/powerpoint/2010/main" val="1306460949"/>
      </p:ext>
    </p:extLst>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7D152-27A0-B1D2-FB2F-8086B9A2789C}"/>
              </a:ext>
            </a:extLst>
          </p:cNvPr>
          <p:cNvSpPr>
            <a:spLocks noGrp="1"/>
          </p:cNvSpPr>
          <p:nvPr>
            <p:ph type="ctrTitle"/>
          </p:nvPr>
        </p:nvSpPr>
        <p:spPr/>
        <p:txBody>
          <a:bodyPr/>
          <a:lstStyle/>
          <a:p>
            <a:r>
              <a:rPr lang="en-US">
                <a:ea typeface="Calibri Light"/>
                <a:cs typeface="Calibri Light"/>
              </a:rPr>
              <a:t>Extension Ideas</a:t>
            </a:r>
            <a:endParaRPr lang="en-US"/>
          </a:p>
        </p:txBody>
      </p:sp>
      <p:sp>
        <p:nvSpPr>
          <p:cNvPr id="3" name="Content Placeholder 2">
            <a:extLst>
              <a:ext uri="{FF2B5EF4-FFF2-40B4-BE49-F238E27FC236}">
                <a16:creationId xmlns:a16="http://schemas.microsoft.com/office/drawing/2014/main" id="{ED3DC8A7-DB40-CF53-BC99-232E02638EEA}"/>
              </a:ext>
            </a:extLst>
          </p:cNvPr>
          <p:cNvSpPr>
            <a:spLocks noGrp="1"/>
          </p:cNvSpPr>
          <p:nvPr>
            <p:ph type="subTitle" idx="1"/>
          </p:nvPr>
        </p:nvSpPr>
        <p:spPr/>
        <p:txBody>
          <a:bodyPr vert="horz" lIns="91440" tIns="45720" rIns="91440" bIns="45720" rtlCol="0" anchor="t">
            <a:normAutofit/>
          </a:bodyPr>
          <a:lstStyle/>
          <a:p>
            <a:r>
              <a:rPr lang="en-US" sz="2000" dirty="0">
                <a:ea typeface="Calibri"/>
                <a:cs typeface="Calibri"/>
              </a:rPr>
              <a:t>“</a:t>
            </a:r>
            <a:r>
              <a:rPr lang="en-US" sz="2000" b="1" dirty="0">
                <a:ea typeface="Calibri"/>
                <a:cs typeface="Calibri"/>
              </a:rPr>
              <a:t>Challenge</a:t>
            </a:r>
            <a:r>
              <a:rPr lang="en-US" sz="2000" dirty="0">
                <a:ea typeface="Calibri"/>
                <a:cs typeface="Calibri"/>
              </a:rPr>
              <a:t>”- Breakout rooms to take a game traditionally played in large space and how to adapt for smaller spaces (I.e., Red Rover)– 10 minutes</a:t>
            </a:r>
          </a:p>
          <a:p>
            <a:r>
              <a:rPr lang="en-US" sz="2000" b="1" dirty="0">
                <a:latin typeface="Verdana"/>
                <a:ea typeface="Calibri"/>
                <a:cs typeface="Calibri"/>
              </a:rPr>
              <a:t>Additional Games </a:t>
            </a:r>
            <a:r>
              <a:rPr lang="en-US" sz="2000" dirty="0">
                <a:latin typeface="Verdana"/>
                <a:ea typeface="Calibri"/>
                <a:cs typeface="Calibri"/>
              </a:rPr>
              <a:t>– 10 minutes</a:t>
            </a:r>
          </a:p>
          <a:p>
            <a:pPr lvl="1" algn="l"/>
            <a:r>
              <a:rPr lang="en-US" dirty="0">
                <a:latin typeface="Verdana"/>
                <a:ea typeface="Calibri"/>
                <a:cs typeface="Calibri"/>
              </a:rPr>
              <a:t>Without equipment: Mind-Body Exercises- Animals, Books – 5 minutes</a:t>
            </a:r>
          </a:p>
          <a:p>
            <a:pPr lvl="1" algn="l"/>
            <a:r>
              <a:rPr lang="en-US" dirty="0">
                <a:latin typeface="Verdana"/>
                <a:ea typeface="Calibri"/>
                <a:cs typeface="Calibri"/>
              </a:rPr>
              <a:t>With equipment: Hoop Games- OPEN </a:t>
            </a:r>
            <a:r>
              <a:rPr lang="en-US" dirty="0" err="1">
                <a:latin typeface="Verdana"/>
                <a:ea typeface="Calibri"/>
                <a:cs typeface="Calibri"/>
              </a:rPr>
              <a:t>PhysEd</a:t>
            </a:r>
            <a:r>
              <a:rPr lang="en-US" dirty="0">
                <a:latin typeface="Verdana"/>
                <a:ea typeface="Calibri"/>
                <a:cs typeface="Calibri"/>
              </a:rPr>
              <a:t>-  5 minutes</a:t>
            </a:r>
          </a:p>
          <a:p>
            <a:r>
              <a:rPr lang="en-US" sz="2000" b="1" dirty="0">
                <a:latin typeface="Verdana"/>
                <a:ea typeface="Calibri"/>
                <a:cs typeface="Calibri"/>
              </a:rPr>
              <a:t>Toddler Ideas- </a:t>
            </a:r>
            <a:r>
              <a:rPr lang="en-US" sz="2000" dirty="0">
                <a:latin typeface="Verdana"/>
                <a:ea typeface="Calibri"/>
                <a:cs typeface="Calibri"/>
              </a:rPr>
              <a:t>10 minutes</a:t>
            </a:r>
          </a:p>
          <a:p>
            <a:endParaRPr lang="en-US" dirty="0">
              <a:ea typeface="Calibri"/>
              <a:cs typeface="Calibri"/>
            </a:endParaRPr>
          </a:p>
        </p:txBody>
      </p:sp>
      <p:sp>
        <p:nvSpPr>
          <p:cNvPr id="4" name="Text Placeholder 3">
            <a:extLst>
              <a:ext uri="{FF2B5EF4-FFF2-40B4-BE49-F238E27FC236}">
                <a16:creationId xmlns:a16="http://schemas.microsoft.com/office/drawing/2014/main" id="{CDCBD483-01D2-D693-32C4-E1144C969E81}"/>
              </a:ext>
            </a:extLst>
          </p:cNvPr>
          <p:cNvSpPr>
            <a:spLocks noGrp="1"/>
          </p:cNvSpPr>
          <p:nvPr>
            <p:ph type="body" sz="quarter" idx="13"/>
          </p:nvPr>
        </p:nvSpPr>
        <p:spPr/>
        <p:txBody>
          <a:bodyPr/>
          <a:lstStyle/>
          <a:p>
            <a:endParaRPr lang="en-US"/>
          </a:p>
        </p:txBody>
      </p:sp>
    </p:spTree>
    <p:extLst>
      <p:ext uri="{BB962C8B-B14F-4D97-AF65-F5344CB8AC3E}">
        <p14:creationId xmlns:p14="http://schemas.microsoft.com/office/powerpoint/2010/main" val="620654522"/>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E72944-D1F9-8112-BF9E-1814339DC40B}"/>
              </a:ext>
            </a:extLst>
          </p:cNvPr>
          <p:cNvSpPr>
            <a:spLocks noGrp="1"/>
          </p:cNvSpPr>
          <p:nvPr>
            <p:ph type="ctrTitle"/>
          </p:nvPr>
        </p:nvSpPr>
        <p:spPr/>
        <p:txBody>
          <a:bodyPr/>
          <a:lstStyle/>
          <a:p>
            <a:r>
              <a:rPr lang="en-US" dirty="0">
                <a:ea typeface="Calibri Light"/>
                <a:cs typeface="Calibri Light"/>
              </a:rPr>
              <a:t>Challenge: Adapting Games for Small Spaces</a:t>
            </a:r>
            <a:endParaRPr lang="en-US" dirty="0"/>
          </a:p>
        </p:txBody>
      </p:sp>
      <p:sp>
        <p:nvSpPr>
          <p:cNvPr id="3" name="Content Placeholder 2">
            <a:extLst>
              <a:ext uri="{FF2B5EF4-FFF2-40B4-BE49-F238E27FC236}">
                <a16:creationId xmlns:a16="http://schemas.microsoft.com/office/drawing/2014/main" id="{1E4457E1-706D-882B-6CE9-0B19691A4673}"/>
              </a:ext>
            </a:extLst>
          </p:cNvPr>
          <p:cNvSpPr>
            <a:spLocks noGrp="1"/>
          </p:cNvSpPr>
          <p:nvPr>
            <p:ph type="subTitle" idx="1"/>
          </p:nvPr>
        </p:nvSpPr>
        <p:spPr>
          <a:xfrm>
            <a:off x="838199" y="2426110"/>
            <a:ext cx="10515599" cy="3565893"/>
          </a:xfrm>
        </p:spPr>
        <p:txBody>
          <a:bodyPr vert="horz" lIns="91440" tIns="45720" rIns="91440" bIns="45720" rtlCol="0" anchor="t">
            <a:normAutofit/>
          </a:bodyPr>
          <a:lstStyle/>
          <a:p>
            <a:pPr marL="0" indent="0">
              <a:buNone/>
            </a:pPr>
            <a:r>
              <a:rPr lang="en-US" dirty="0">
                <a:ea typeface="Calibri"/>
                <a:cs typeface="Calibri"/>
              </a:rPr>
              <a:t>“</a:t>
            </a:r>
            <a:r>
              <a:rPr lang="en-US" b="1" dirty="0">
                <a:ea typeface="Calibri"/>
                <a:cs typeface="Calibri"/>
              </a:rPr>
              <a:t>Ships and Sailors is a game meant for a large outdoor space and we don't have that type of space!"</a:t>
            </a:r>
            <a:endParaRPr lang="en-US" dirty="0">
              <a:ea typeface="Calibri"/>
              <a:cs typeface="Calibri"/>
            </a:endParaRPr>
          </a:p>
          <a:p>
            <a:pPr marL="0" indent="0">
              <a:buNone/>
            </a:pPr>
            <a:endParaRPr lang="en-US" b="1" dirty="0">
              <a:ea typeface="Calibri"/>
              <a:cs typeface="Calibri"/>
            </a:endParaRPr>
          </a:p>
          <a:p>
            <a:r>
              <a:rPr lang="en-US" dirty="0">
                <a:latin typeface="Verdana"/>
                <a:ea typeface="Calibri"/>
                <a:cs typeface="Calibri"/>
              </a:rPr>
              <a:t>Brainstorm how to adapt this game for smaller spaces </a:t>
            </a:r>
          </a:p>
          <a:p>
            <a:pPr marL="0" indent="0">
              <a:buNone/>
            </a:pPr>
            <a:endParaRPr lang="en-US" dirty="0">
              <a:cs typeface="Calibri"/>
            </a:endParaRPr>
          </a:p>
          <a:p>
            <a:pPr marL="0" indent="0">
              <a:buNone/>
            </a:pPr>
            <a:endParaRPr lang="en-US" dirty="0">
              <a:cs typeface="Calibri"/>
            </a:endParaRPr>
          </a:p>
          <a:p>
            <a:pPr marL="0" indent="0">
              <a:buNone/>
            </a:pPr>
            <a:endParaRPr lang="en-US" dirty="0">
              <a:cs typeface="Calibri"/>
            </a:endParaRPr>
          </a:p>
        </p:txBody>
      </p:sp>
      <p:sp>
        <p:nvSpPr>
          <p:cNvPr id="8" name="Text Placeholder 7">
            <a:extLst>
              <a:ext uri="{FF2B5EF4-FFF2-40B4-BE49-F238E27FC236}">
                <a16:creationId xmlns:a16="http://schemas.microsoft.com/office/drawing/2014/main" id="{A860A6C0-B838-5E5F-179A-263FFA47192A}"/>
              </a:ext>
            </a:extLst>
          </p:cNvPr>
          <p:cNvSpPr>
            <a:spLocks noGrp="1"/>
          </p:cNvSpPr>
          <p:nvPr>
            <p:ph type="body" sz="quarter" idx="13"/>
          </p:nvPr>
        </p:nvSpPr>
        <p:spPr/>
        <p:txBody>
          <a:bodyPr/>
          <a:lstStyle/>
          <a:p>
            <a:endParaRPr lang="en-US"/>
          </a:p>
        </p:txBody>
      </p:sp>
      <p:pic>
        <p:nvPicPr>
          <p:cNvPr id="5" name="Graphic 4" descr="Sail Boat (Like Pirate) with solid fill">
            <a:extLst>
              <a:ext uri="{FF2B5EF4-FFF2-40B4-BE49-F238E27FC236}">
                <a16:creationId xmlns:a16="http://schemas.microsoft.com/office/drawing/2014/main" id="{9E44BBD4-CCB8-7036-2F96-F6DE502B9699}"/>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006646" y="4431890"/>
            <a:ext cx="1632154" cy="1632154"/>
          </a:xfrm>
          <a:prstGeom prst="rect">
            <a:avLst/>
          </a:prstGeom>
        </p:spPr>
      </p:pic>
      <p:pic>
        <p:nvPicPr>
          <p:cNvPr id="7" name="Graphic 6" descr="Captain male with solid fill">
            <a:extLst>
              <a:ext uri="{FF2B5EF4-FFF2-40B4-BE49-F238E27FC236}">
                <a16:creationId xmlns:a16="http://schemas.microsoft.com/office/drawing/2014/main" id="{547B0D7A-DB56-5AE7-1AE0-97FC83E83F66}"/>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095999" y="4431890"/>
            <a:ext cx="1632155" cy="1632155"/>
          </a:xfrm>
          <a:prstGeom prst="rect">
            <a:avLst/>
          </a:prstGeom>
        </p:spPr>
      </p:pic>
    </p:spTree>
    <p:extLst>
      <p:ext uri="{BB962C8B-B14F-4D97-AF65-F5344CB8AC3E}">
        <p14:creationId xmlns:p14="http://schemas.microsoft.com/office/powerpoint/2010/main" val="133054552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D20FC-33D6-7AB2-5B30-2615B929CBC4}"/>
              </a:ext>
            </a:extLst>
          </p:cNvPr>
          <p:cNvSpPr>
            <a:spLocks noGrp="1"/>
          </p:cNvSpPr>
          <p:nvPr>
            <p:ph type="ctrTitle"/>
          </p:nvPr>
        </p:nvSpPr>
        <p:spPr>
          <a:xfrm>
            <a:off x="4200209" y="1609034"/>
            <a:ext cx="4159341" cy="668859"/>
          </a:xfrm>
        </p:spPr>
        <p:txBody>
          <a:bodyPr>
            <a:normAutofit/>
          </a:bodyPr>
          <a:lstStyle/>
          <a:p>
            <a:r>
              <a:rPr lang="en-US" sz="2400" b="1" dirty="0">
                <a:solidFill>
                  <a:srgbClr val="309C88"/>
                </a:solidFill>
                <a:latin typeface="Verdana" panose="020B0604030504040204" pitchFamily="34" charset="0"/>
                <a:ea typeface="Verdana" panose="020B0604030504040204" pitchFamily="34" charset="0"/>
                <a:cs typeface="Calibri Light"/>
              </a:rPr>
              <a:t>Mind-Body Exercises</a:t>
            </a:r>
          </a:p>
        </p:txBody>
      </p:sp>
      <p:sp>
        <p:nvSpPr>
          <p:cNvPr id="7" name="Text Placeholder 6">
            <a:extLst>
              <a:ext uri="{FF2B5EF4-FFF2-40B4-BE49-F238E27FC236}">
                <a16:creationId xmlns:a16="http://schemas.microsoft.com/office/drawing/2014/main" id="{C47E9697-DC68-4965-3D5C-836821C56C37}"/>
              </a:ext>
            </a:extLst>
          </p:cNvPr>
          <p:cNvSpPr>
            <a:spLocks noGrp="1"/>
          </p:cNvSpPr>
          <p:nvPr>
            <p:ph type="body" sz="quarter" idx="13"/>
          </p:nvPr>
        </p:nvSpPr>
        <p:spPr/>
        <p:txBody>
          <a:bodyPr/>
          <a:lstStyle/>
          <a:p>
            <a:endParaRPr lang="en-US"/>
          </a:p>
        </p:txBody>
      </p:sp>
      <p:pic>
        <p:nvPicPr>
          <p:cNvPr id="4" name="Content Placeholder 3" descr="A group of children playing in the grass&#10;&#10;Description automatically generated">
            <a:extLst>
              <a:ext uri="{FF2B5EF4-FFF2-40B4-BE49-F238E27FC236}">
                <a16:creationId xmlns:a16="http://schemas.microsoft.com/office/drawing/2014/main" id="{7AF0BAAE-64D6-277A-98F3-579E7E87E8EA}"/>
              </a:ext>
            </a:extLst>
          </p:cNvPr>
          <p:cNvPicPr>
            <a:picLocks noGrp="1" noChangeAspect="1"/>
          </p:cNvPicPr>
          <p:nvPr>
            <p:ph idx="4294967295"/>
          </p:nvPr>
        </p:nvPicPr>
        <p:blipFill>
          <a:blip r:embed="rId3"/>
          <a:stretch>
            <a:fillRect/>
          </a:stretch>
        </p:blipFill>
        <p:spPr>
          <a:xfrm>
            <a:off x="1030288" y="2274179"/>
            <a:ext cx="4946434" cy="3709169"/>
          </a:xfrm>
        </p:spPr>
      </p:pic>
      <p:sp>
        <p:nvSpPr>
          <p:cNvPr id="6" name="Title 1">
            <a:extLst>
              <a:ext uri="{FF2B5EF4-FFF2-40B4-BE49-F238E27FC236}">
                <a16:creationId xmlns:a16="http://schemas.microsoft.com/office/drawing/2014/main" id="{CA18A7EB-9E8D-9EA4-C6A0-893067C5D797}"/>
              </a:ext>
            </a:extLst>
          </p:cNvPr>
          <p:cNvSpPr txBox="1">
            <a:spLocks/>
          </p:cNvSpPr>
          <p:nvPr/>
        </p:nvSpPr>
        <p:spPr>
          <a:xfrm>
            <a:off x="947468" y="253132"/>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chemeClr val="tx2"/>
                </a:solidFill>
                <a:latin typeface="Times New Roman" panose="02020603050405020304" pitchFamily="18" charset="0"/>
                <a:ea typeface="Calibri Light"/>
                <a:cs typeface="Times New Roman" panose="02020603050405020304" pitchFamily="18" charset="0"/>
              </a:rPr>
              <a:t>Games for Small Spaces: Without Equipment</a:t>
            </a:r>
            <a:endParaRPr lang="en-US" sz="4000" b="1" dirty="0">
              <a:solidFill>
                <a:schemeClr val="tx2"/>
              </a:solidFill>
              <a:latin typeface="Times New Roman" panose="02020603050405020304" pitchFamily="18" charset="0"/>
              <a:cs typeface="Times New Roman" panose="02020603050405020304" pitchFamily="18" charset="0"/>
            </a:endParaRPr>
          </a:p>
        </p:txBody>
      </p:sp>
      <p:pic>
        <p:nvPicPr>
          <p:cNvPr id="5" name="Picture 4" descr="Mother teaching daughter yoga">
            <a:extLst>
              <a:ext uri="{FF2B5EF4-FFF2-40B4-BE49-F238E27FC236}">
                <a16:creationId xmlns:a16="http://schemas.microsoft.com/office/drawing/2014/main" id="{6C913B06-650F-21A7-1A31-A3262B8A59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9880" y="2319699"/>
            <a:ext cx="4881832" cy="3254555"/>
          </a:xfrm>
          <a:prstGeom prst="rect">
            <a:avLst/>
          </a:prstGeom>
        </p:spPr>
      </p:pic>
    </p:spTree>
    <p:extLst>
      <p:ext uri="{BB962C8B-B14F-4D97-AF65-F5344CB8AC3E}">
        <p14:creationId xmlns:p14="http://schemas.microsoft.com/office/powerpoint/2010/main" val="3448867868"/>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6678F5-7E18-DF73-BEE7-C988E8FE2DA9}"/>
              </a:ext>
            </a:extLst>
          </p:cNvPr>
          <p:cNvSpPr>
            <a:spLocks noGrp="1"/>
          </p:cNvSpPr>
          <p:nvPr>
            <p:ph type="ctrTitle"/>
          </p:nvPr>
        </p:nvSpPr>
        <p:spPr>
          <a:xfrm>
            <a:off x="838200" y="461973"/>
            <a:ext cx="10515600" cy="668859"/>
          </a:xfrm>
        </p:spPr>
        <p:txBody>
          <a:bodyPr/>
          <a:lstStyle/>
          <a:p>
            <a:r>
              <a:rPr lang="en-US" dirty="0">
                <a:ea typeface="Calibri Light"/>
                <a:cs typeface="Calibri Light"/>
              </a:rPr>
              <a:t>Games for Small Spaces: With Equipment</a:t>
            </a:r>
            <a:endParaRPr lang="en-US" dirty="0"/>
          </a:p>
        </p:txBody>
      </p:sp>
      <p:pic>
        <p:nvPicPr>
          <p:cNvPr id="4" name="Picture 3" descr="A group of kids playing with a hoop&#10;&#10;Description automatically generated">
            <a:extLst>
              <a:ext uri="{FF2B5EF4-FFF2-40B4-BE49-F238E27FC236}">
                <a16:creationId xmlns:a16="http://schemas.microsoft.com/office/drawing/2014/main" id="{BDCC4D91-3015-CAD2-D3B2-1B7A09DD01CF}"/>
              </a:ext>
            </a:extLst>
          </p:cNvPr>
          <p:cNvPicPr>
            <a:picLocks noChangeAspect="1"/>
          </p:cNvPicPr>
          <p:nvPr/>
        </p:nvPicPr>
        <p:blipFill>
          <a:blip r:embed="rId3"/>
          <a:stretch>
            <a:fillRect/>
          </a:stretch>
        </p:blipFill>
        <p:spPr>
          <a:xfrm>
            <a:off x="6861636" y="1891328"/>
            <a:ext cx="4114800" cy="4114800"/>
          </a:xfrm>
          <a:prstGeom prst="rect">
            <a:avLst/>
          </a:prstGeom>
        </p:spPr>
      </p:pic>
      <p:pic>
        <p:nvPicPr>
          <p:cNvPr id="5" name="Picture 4" descr="A screenshot of a computer&#10;&#10;Description automatically generated">
            <a:extLst>
              <a:ext uri="{FF2B5EF4-FFF2-40B4-BE49-F238E27FC236}">
                <a16:creationId xmlns:a16="http://schemas.microsoft.com/office/drawing/2014/main" id="{92D11D1B-1C0B-3B4B-A4F6-76840A9C73B0}"/>
              </a:ext>
            </a:extLst>
          </p:cNvPr>
          <p:cNvPicPr>
            <a:picLocks noChangeAspect="1"/>
          </p:cNvPicPr>
          <p:nvPr/>
        </p:nvPicPr>
        <p:blipFill>
          <a:blip r:embed="rId4"/>
          <a:stretch>
            <a:fillRect/>
          </a:stretch>
        </p:blipFill>
        <p:spPr>
          <a:xfrm>
            <a:off x="838200" y="2018291"/>
            <a:ext cx="5207233" cy="4183812"/>
          </a:xfrm>
          <a:prstGeom prst="rect">
            <a:avLst/>
          </a:prstGeom>
        </p:spPr>
      </p:pic>
      <p:sp>
        <p:nvSpPr>
          <p:cNvPr id="9" name="Title 1">
            <a:extLst>
              <a:ext uri="{FF2B5EF4-FFF2-40B4-BE49-F238E27FC236}">
                <a16:creationId xmlns:a16="http://schemas.microsoft.com/office/drawing/2014/main" id="{6CAB08FF-654C-2E05-F3D8-002051D79FD7}"/>
              </a:ext>
            </a:extLst>
          </p:cNvPr>
          <p:cNvSpPr txBox="1">
            <a:spLocks/>
          </p:cNvSpPr>
          <p:nvPr/>
        </p:nvSpPr>
        <p:spPr>
          <a:xfrm>
            <a:off x="4567572" y="1130832"/>
            <a:ext cx="3771925" cy="9930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400" b="1" dirty="0">
                <a:latin typeface="Verdana" panose="020B0604030504040204" pitchFamily="34" charset="0"/>
                <a:ea typeface="Verdana" panose="020B0604030504040204" pitchFamily="34" charset="0"/>
                <a:cs typeface="Calibri Light"/>
              </a:rPr>
              <a:t>Hoop Games</a:t>
            </a:r>
          </a:p>
        </p:txBody>
      </p:sp>
    </p:spTree>
    <p:extLst>
      <p:ext uri="{BB962C8B-B14F-4D97-AF65-F5344CB8AC3E}">
        <p14:creationId xmlns:p14="http://schemas.microsoft.com/office/powerpoint/2010/main" val="44234787"/>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C55CEC-3E47-644D-2029-1EF3F5586506}"/>
              </a:ext>
            </a:extLst>
          </p:cNvPr>
          <p:cNvSpPr>
            <a:spLocks noGrp="1"/>
          </p:cNvSpPr>
          <p:nvPr>
            <p:ph type="ctrTitle"/>
          </p:nvPr>
        </p:nvSpPr>
        <p:spPr/>
        <p:txBody>
          <a:bodyPr/>
          <a:lstStyle/>
          <a:p>
            <a:r>
              <a:rPr lang="en-US">
                <a:ea typeface="Calibri Light"/>
                <a:cs typeface="Calibri Light"/>
              </a:rPr>
              <a:t>Toddler Ideas</a:t>
            </a:r>
            <a:endParaRPr lang="en-US"/>
          </a:p>
        </p:txBody>
      </p:sp>
      <p:sp>
        <p:nvSpPr>
          <p:cNvPr id="3" name="Content Placeholder 2">
            <a:extLst>
              <a:ext uri="{FF2B5EF4-FFF2-40B4-BE49-F238E27FC236}">
                <a16:creationId xmlns:a16="http://schemas.microsoft.com/office/drawing/2014/main" id="{9BC815F1-8F78-251B-C3BB-58CBEAEFED2D}"/>
              </a:ext>
            </a:extLst>
          </p:cNvPr>
          <p:cNvSpPr>
            <a:spLocks noGrp="1"/>
          </p:cNvSpPr>
          <p:nvPr>
            <p:ph type="subTitle" idx="1"/>
          </p:nvPr>
        </p:nvSpPr>
        <p:spPr>
          <a:xfrm>
            <a:off x="838200" y="1901952"/>
            <a:ext cx="2987952" cy="4090051"/>
          </a:xfrm>
        </p:spPr>
        <p:txBody>
          <a:bodyPr/>
          <a:lstStyle/>
          <a:p>
            <a:pPr marL="285750" indent="-285750">
              <a:buFont typeface="Arial" panose="020B0604020202020204" pitchFamily="34" charset="0"/>
              <a:buChar char="•"/>
            </a:pPr>
            <a:r>
              <a:rPr lang="en-US" sz="2800" dirty="0"/>
              <a:t>Toddler Ball Rolling</a:t>
            </a:r>
          </a:p>
          <a:p>
            <a:pPr marL="285750" indent="-285750">
              <a:buFont typeface="Arial" panose="020B0604020202020204" pitchFamily="34" charset="0"/>
              <a:buChar char="•"/>
            </a:pPr>
            <a:r>
              <a:rPr lang="en-US" sz="2800" dirty="0"/>
              <a:t>Toddler Balance Walk</a:t>
            </a:r>
          </a:p>
        </p:txBody>
      </p:sp>
      <p:pic>
        <p:nvPicPr>
          <p:cNvPr id="5" name="Picture 4" descr="A close-up of a child&#10;&#10;Description automatically generated">
            <a:extLst>
              <a:ext uri="{FF2B5EF4-FFF2-40B4-BE49-F238E27FC236}">
                <a16:creationId xmlns:a16="http://schemas.microsoft.com/office/drawing/2014/main" id="{868BD945-8D3D-5600-90D9-8049A3CFD27B}"/>
              </a:ext>
            </a:extLst>
          </p:cNvPr>
          <p:cNvPicPr>
            <a:picLocks noChangeAspect="1"/>
          </p:cNvPicPr>
          <p:nvPr/>
        </p:nvPicPr>
        <p:blipFill rotWithShape="1">
          <a:blip r:embed="rId3">
            <a:extLst>
              <a:ext uri="{28A0092B-C50C-407E-A947-70E740481C1C}">
                <a14:useLocalDpi xmlns:a14="http://schemas.microsoft.com/office/drawing/2010/main" val="0"/>
              </a:ext>
            </a:extLst>
          </a:blip>
          <a:srcRect r="63382"/>
          <a:stretch/>
        </p:blipFill>
        <p:spPr>
          <a:xfrm>
            <a:off x="8365846" y="1409142"/>
            <a:ext cx="2987952" cy="4589927"/>
          </a:xfrm>
          <a:prstGeom prst="rect">
            <a:avLst/>
          </a:prstGeom>
        </p:spPr>
      </p:pic>
      <p:pic>
        <p:nvPicPr>
          <p:cNvPr id="9" name="Picture 8" descr="A baby sitting on grass holding a ball&#10;&#10;Description automatically generated">
            <a:extLst>
              <a:ext uri="{FF2B5EF4-FFF2-40B4-BE49-F238E27FC236}">
                <a16:creationId xmlns:a16="http://schemas.microsoft.com/office/drawing/2014/main" id="{76F82022-14BA-9E1C-8BCF-B986CEE91722}"/>
              </a:ext>
            </a:extLst>
          </p:cNvPr>
          <p:cNvPicPr>
            <a:picLocks noChangeAspect="1"/>
          </p:cNvPicPr>
          <p:nvPr/>
        </p:nvPicPr>
        <p:blipFill rotWithShape="1">
          <a:blip r:embed="rId4">
            <a:extLst>
              <a:ext uri="{28A0092B-C50C-407E-A947-70E740481C1C}">
                <a14:useLocalDpi xmlns:a14="http://schemas.microsoft.com/office/drawing/2010/main" val="0"/>
              </a:ext>
            </a:extLst>
          </a:blip>
          <a:srcRect l="22985"/>
          <a:stretch/>
        </p:blipFill>
        <p:spPr>
          <a:xfrm>
            <a:off x="4249990" y="2169003"/>
            <a:ext cx="3692017" cy="3195918"/>
          </a:xfrm>
          <a:prstGeom prst="rect">
            <a:avLst/>
          </a:prstGeom>
        </p:spPr>
      </p:pic>
    </p:spTree>
    <p:extLst>
      <p:ext uri="{BB962C8B-B14F-4D97-AF65-F5344CB8AC3E}">
        <p14:creationId xmlns:p14="http://schemas.microsoft.com/office/powerpoint/2010/main" val="1767819198"/>
      </p:ext>
    </p:extLst>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550DC-00A4-79C9-6DBE-052AF56946DF}"/>
              </a:ext>
            </a:extLst>
          </p:cNvPr>
          <p:cNvSpPr>
            <a:spLocks noGrp="1"/>
          </p:cNvSpPr>
          <p:nvPr>
            <p:ph type="title"/>
          </p:nvPr>
        </p:nvSpPr>
        <p:spPr/>
        <p:txBody>
          <a:bodyPr/>
          <a:lstStyle/>
          <a:p>
            <a:r>
              <a:rPr lang="en-US" dirty="0">
                <a:ea typeface="Calibri Light"/>
                <a:cs typeface="Calibri Light"/>
              </a:rPr>
              <a:t>References</a:t>
            </a:r>
            <a:endParaRPr lang="en-US" dirty="0"/>
          </a:p>
        </p:txBody>
      </p:sp>
      <p:sp>
        <p:nvSpPr>
          <p:cNvPr id="3" name="Content Placeholder 2">
            <a:extLst>
              <a:ext uri="{FF2B5EF4-FFF2-40B4-BE49-F238E27FC236}">
                <a16:creationId xmlns:a16="http://schemas.microsoft.com/office/drawing/2014/main" id="{3EBF6E8A-0E30-A440-7D29-A96675F7C8D2}"/>
              </a:ext>
            </a:extLst>
          </p:cNvPr>
          <p:cNvSpPr>
            <a:spLocks noGrp="1"/>
          </p:cNvSpPr>
          <p:nvPr>
            <p:ph idx="1"/>
          </p:nvPr>
        </p:nvSpPr>
        <p:spPr/>
        <p:txBody>
          <a:bodyPr vert="horz" lIns="91440" tIns="45720" rIns="91440" bIns="45720" rtlCol="0" anchor="t">
            <a:normAutofit fontScale="70000" lnSpcReduction="20000"/>
          </a:bodyPr>
          <a:lstStyle/>
          <a:p>
            <a:pPr marL="0" indent="0">
              <a:lnSpc>
                <a:spcPct val="200000"/>
              </a:lnSpc>
              <a:buNone/>
            </a:pPr>
            <a:r>
              <a:rPr lang="en-US" sz="1900" dirty="0">
                <a:solidFill>
                  <a:srgbClr val="00426A"/>
                </a:solidFill>
                <a:effectLst/>
                <a:latin typeface="Times New Roman" panose="02020603050405020304" pitchFamily="18" charset="0"/>
              </a:rPr>
              <a:t>Bergeron, J. (2023, January 19). </a:t>
            </a:r>
            <a:r>
              <a:rPr lang="en-US" sz="1900" i="1" dirty="0">
                <a:solidFill>
                  <a:srgbClr val="00426A"/>
                </a:solidFill>
                <a:effectLst/>
                <a:latin typeface="Times New Roman" panose="02020603050405020304" pitchFamily="18" charset="0"/>
              </a:rPr>
              <a:t>Small-space games and activities for kids</a:t>
            </a:r>
            <a:r>
              <a:rPr lang="en-US" sz="1900" dirty="0">
                <a:solidFill>
                  <a:srgbClr val="00426A"/>
                </a:solidFill>
                <a:effectLst/>
                <a:latin typeface="Times New Roman" panose="02020603050405020304" pitchFamily="18" charset="0"/>
              </a:rPr>
              <a:t>. Active for Life. https://activeforlife.com/small-space-games-and-activities/</a:t>
            </a:r>
          </a:p>
          <a:p>
            <a:pPr marL="0" indent="0">
              <a:lnSpc>
                <a:spcPct val="200000"/>
              </a:lnSpc>
              <a:buNone/>
            </a:pPr>
            <a:r>
              <a:rPr lang="en-US" sz="1900" dirty="0">
                <a:solidFill>
                  <a:srgbClr val="00426A"/>
                </a:solidFill>
                <a:effectLst/>
                <a:latin typeface="Times New Roman" panose="02020603050405020304" pitchFamily="18" charset="0"/>
              </a:rPr>
              <a:t>Grove, J. (2020, March 25). </a:t>
            </a:r>
            <a:r>
              <a:rPr lang="en-US" sz="1900" i="1" dirty="0">
                <a:solidFill>
                  <a:srgbClr val="00426A"/>
                </a:solidFill>
                <a:effectLst/>
                <a:latin typeface="Times New Roman" panose="02020603050405020304" pitchFamily="18" charset="0"/>
              </a:rPr>
              <a:t>6 active games kids can play with a pair of socks</a:t>
            </a:r>
            <a:r>
              <a:rPr lang="en-US" sz="1900" dirty="0">
                <a:solidFill>
                  <a:srgbClr val="00426A"/>
                </a:solidFill>
                <a:effectLst/>
                <a:latin typeface="Times New Roman" panose="02020603050405020304" pitchFamily="18" charset="0"/>
              </a:rPr>
              <a:t>. Active for Life. https://activeforlife.com/6-active-games-kids-can-play-with-a-pair-of-socks/</a:t>
            </a:r>
          </a:p>
          <a:p>
            <a:pPr marL="0" indent="0">
              <a:lnSpc>
                <a:spcPct val="200000"/>
              </a:lnSpc>
              <a:buNone/>
            </a:pPr>
            <a:r>
              <a:rPr lang="en-US" sz="1900" dirty="0">
                <a:solidFill>
                  <a:srgbClr val="00426A"/>
                </a:solidFill>
                <a:effectLst/>
                <a:latin typeface="Times New Roman" panose="02020603050405020304" pitchFamily="18" charset="0"/>
              </a:rPr>
              <a:t>Hart, A. (2018, October 17). </a:t>
            </a:r>
            <a:r>
              <a:rPr lang="en-US" sz="1900" i="1" dirty="0">
                <a:solidFill>
                  <a:srgbClr val="00426A"/>
                </a:solidFill>
                <a:effectLst/>
                <a:latin typeface="Times New Roman" panose="02020603050405020304" pitchFamily="18" charset="0"/>
              </a:rPr>
              <a:t>Early Childhood (Ages 3-5)</a:t>
            </a:r>
            <a:r>
              <a:rPr lang="en-US" sz="1900" dirty="0">
                <a:solidFill>
                  <a:srgbClr val="00426A"/>
                </a:solidFill>
                <a:effectLst/>
                <a:latin typeface="Times New Roman" panose="02020603050405020304" pitchFamily="18" charset="0"/>
              </a:rPr>
              <a:t>. OPEN Physical Education Curriculum. https://openphysed.org/movement/ec</a:t>
            </a:r>
          </a:p>
          <a:p>
            <a:pPr marL="0" indent="0">
              <a:lnSpc>
                <a:spcPct val="200000"/>
              </a:lnSpc>
              <a:buNone/>
            </a:pPr>
            <a:r>
              <a:rPr lang="en-US" sz="1900">
                <a:solidFill>
                  <a:srgbClr val="00426A"/>
                </a:solidFill>
                <a:effectLst/>
                <a:latin typeface="Times New Roman"/>
                <a:ea typeface="Verdana"/>
                <a:cs typeface="Calibri"/>
              </a:rPr>
              <a:t>Scandiffio</a:t>
            </a:r>
            <a:r>
              <a:rPr lang="en-US" sz="1900" dirty="0">
                <a:solidFill>
                  <a:srgbClr val="00426A"/>
                </a:solidFill>
                <a:effectLst/>
                <a:latin typeface="Times New Roman"/>
                <a:ea typeface="Verdana"/>
                <a:cs typeface="Calibri"/>
              </a:rPr>
              <a:t>, S. (2023, October 6). </a:t>
            </a:r>
            <a:r>
              <a:rPr lang="en-US" sz="1900" i="1" dirty="0">
                <a:solidFill>
                  <a:srgbClr val="00426A"/>
                </a:solidFill>
                <a:effectLst/>
                <a:latin typeface="Times New Roman"/>
                <a:ea typeface="Verdana"/>
                <a:cs typeface="Calibri"/>
              </a:rPr>
              <a:t>12 bean bag games your kids will love</a:t>
            </a:r>
            <a:r>
              <a:rPr lang="en-US" sz="1900" dirty="0">
                <a:solidFill>
                  <a:srgbClr val="00426A"/>
                </a:solidFill>
                <a:effectLst/>
                <a:latin typeface="Times New Roman"/>
                <a:ea typeface="Verdana"/>
                <a:cs typeface="Calibri"/>
              </a:rPr>
              <a:t>. Active for Life. https://activeforlife.com/12-bean-bag-games/</a:t>
            </a:r>
          </a:p>
          <a:p>
            <a:pPr marL="0" indent="0">
              <a:lnSpc>
                <a:spcPct val="200000"/>
              </a:lnSpc>
              <a:buNone/>
            </a:pPr>
            <a:r>
              <a:rPr lang="en-US" sz="1900" i="1" dirty="0">
                <a:solidFill>
                  <a:srgbClr val="00426A"/>
                </a:solidFill>
                <a:effectLst/>
                <a:latin typeface="Times New Roman" panose="02020603050405020304" pitchFamily="18" charset="0"/>
              </a:rPr>
              <a:t>Toddler Balance Walk</a:t>
            </a:r>
            <a:r>
              <a:rPr lang="en-US" sz="1900" dirty="0">
                <a:solidFill>
                  <a:srgbClr val="00426A"/>
                </a:solidFill>
                <a:effectLst/>
                <a:latin typeface="Times New Roman" panose="02020603050405020304" pitchFamily="18" charset="0"/>
              </a:rPr>
              <a:t>. (n.d.). Active for Life. Retrieved December 28, 2023, from https://activeforlife.com/activity/toddler-balance-walk_53/</a:t>
            </a:r>
          </a:p>
          <a:p>
            <a:pPr marL="0" indent="0">
              <a:lnSpc>
                <a:spcPct val="200000"/>
              </a:lnSpc>
              <a:buNone/>
            </a:pPr>
            <a:r>
              <a:rPr lang="en-US" sz="1900" i="1" dirty="0">
                <a:solidFill>
                  <a:srgbClr val="00426A"/>
                </a:solidFill>
                <a:effectLst/>
                <a:latin typeface="Times New Roman" panose="02020603050405020304" pitchFamily="18" charset="0"/>
              </a:rPr>
              <a:t>Toddler Ball Rolling</a:t>
            </a:r>
            <a:r>
              <a:rPr lang="en-US" sz="1900" dirty="0">
                <a:solidFill>
                  <a:srgbClr val="00426A"/>
                </a:solidFill>
                <a:effectLst/>
                <a:latin typeface="Times New Roman" panose="02020603050405020304" pitchFamily="18" charset="0"/>
              </a:rPr>
              <a:t>. (n.d.). Active for Life. Retrieved December 28, 2023, from </a:t>
            </a:r>
            <a:r>
              <a:rPr lang="en-US" sz="1900" dirty="0">
                <a:solidFill>
                  <a:srgbClr val="00426A"/>
                </a:solidFill>
                <a:effectLst/>
                <a:latin typeface="Times New Roman" panose="02020603050405020304" pitchFamily="18" charset="0"/>
                <a:hlinkClick r:id="rId3">
                  <a:extLst>
                    <a:ext uri="{A12FA001-AC4F-418D-AE19-62706E023703}">
                      <ahyp:hlinkClr xmlns:ahyp="http://schemas.microsoft.com/office/drawing/2018/hyperlinkcolor" val="tx"/>
                    </a:ext>
                  </a:extLst>
                </a:hlinkClick>
              </a:rPr>
              <a:t>https://activeforlife.com/activity/toddler-ball-rolling_54/</a:t>
            </a:r>
            <a:endParaRPr lang="en-US" sz="1900" dirty="0">
              <a:solidFill>
                <a:srgbClr val="00426A"/>
              </a:solidFill>
              <a:effectLst/>
              <a:latin typeface="Times New Roman" panose="02020603050405020304" pitchFamily="18" charset="0"/>
            </a:endParaRPr>
          </a:p>
          <a:p>
            <a:pPr marL="0" indent="0">
              <a:lnSpc>
                <a:spcPct val="200000"/>
              </a:lnSpc>
              <a:buNone/>
            </a:pPr>
            <a:r>
              <a:rPr lang="en-US" sz="1900" b="0" i="0" dirty="0">
                <a:solidFill>
                  <a:srgbClr val="00426A"/>
                </a:solidFill>
                <a:effectLst/>
                <a:latin typeface="Times New Roman"/>
                <a:ea typeface="Verdana"/>
                <a:cs typeface="Calibri"/>
              </a:rPr>
              <a:t>Wunderlich, R. (2015, January 22). Fun Gross Motor Activity: TIC - TAC - TOSS. Retrieved February 20, 2024, from </a:t>
            </a:r>
            <a:r>
              <a:rPr lang="en-US" sz="1900" b="0" i="0">
                <a:solidFill>
                  <a:srgbClr val="00426A"/>
                </a:solidFill>
                <a:effectLst/>
                <a:latin typeface="Times New Roman"/>
                <a:ea typeface="Verdana"/>
                <a:cs typeface="Calibri"/>
              </a:rPr>
              <a:t>Wunder</a:t>
            </a:r>
            <a:r>
              <a:rPr lang="en-US" sz="1900" b="0" i="0" dirty="0">
                <a:solidFill>
                  <a:srgbClr val="00426A"/>
                </a:solidFill>
                <a:effectLst/>
                <a:latin typeface="Times New Roman"/>
                <a:ea typeface="Verdana"/>
                <a:cs typeface="Calibri"/>
              </a:rPr>
              <a:t>-Mom website: https://wunder-mom.com/fun-gross-motor-activity-tic-tac-toss/</a:t>
            </a:r>
            <a:endParaRPr lang="en-US" sz="1900" dirty="0">
              <a:solidFill>
                <a:srgbClr val="00426A"/>
              </a:solidFill>
              <a:effectLst/>
              <a:latin typeface="Times New Roman"/>
              <a:ea typeface="Verdana"/>
              <a:cs typeface="Calibri"/>
            </a:endParaRPr>
          </a:p>
        </p:txBody>
      </p:sp>
    </p:spTree>
    <p:extLst>
      <p:ext uri="{BB962C8B-B14F-4D97-AF65-F5344CB8AC3E}">
        <p14:creationId xmlns:p14="http://schemas.microsoft.com/office/powerpoint/2010/main" val="1178410040"/>
      </p:ext>
    </p:extLst>
  </p:cSld>
  <p:clrMapOvr>
    <a:masterClrMapping/>
  </p:clrMapOvr>
</p:sld>
</file>

<file path=ppt/theme/theme1.xml><?xml version="1.0" encoding="utf-8"?>
<a:theme xmlns:a="http://schemas.openxmlformats.org/drawingml/2006/main" name="1_Office Theme">
  <a:themeElements>
    <a:clrScheme name="Custom 8">
      <a:dk1>
        <a:srgbClr val="309C8A"/>
      </a:dk1>
      <a:lt1>
        <a:srgbClr val="FEF3E0"/>
      </a:lt1>
      <a:dk2>
        <a:srgbClr val="004169"/>
      </a:dk2>
      <a:lt2>
        <a:srgbClr val="FEF3E0"/>
      </a:lt2>
      <a:accent1>
        <a:srgbClr val="309C8A"/>
      </a:accent1>
      <a:accent2>
        <a:srgbClr val="004169"/>
      </a:accent2>
      <a:accent3>
        <a:srgbClr val="6660A6"/>
      </a:accent3>
      <a:accent4>
        <a:srgbClr val="F05966"/>
      </a:accent4>
      <a:accent5>
        <a:srgbClr val="00ACBA"/>
      </a:accent5>
      <a:accent6>
        <a:srgbClr val="FAAD1D"/>
      </a:accent6>
      <a:hlink>
        <a:srgbClr val="6660A6"/>
      </a:hlink>
      <a:folHlink>
        <a:srgbClr val="6660A6"/>
      </a:folHlink>
    </a:clrScheme>
    <a:fontScheme name="Constantia-Franklin Gothic Book">
      <a:majorFont>
        <a:latin typeface="Constantia" panose="02030602050306030303"/>
        <a:ea typeface="Arial"/>
        <a:cs typeface="Arial"/>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panose="020B0503020102020204"/>
        <a:ea typeface="Arial"/>
        <a:cs typeface="Arial"/>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icro Template" id="{CA74AA84-4BFC-4326-807C-3D9F6573F1D3}" vid="{76590098-875C-45C7-98C4-D718B9C540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128e445f-53bd-4d7c-94e9-7ccc49acf3c2">
      <Terms xmlns="http://schemas.microsoft.com/office/infopath/2007/PartnerControls"/>
    </lcf76f155ced4ddcb4097134ff3c332f>
    <Date_x002f_Time xmlns="128e445f-53bd-4d7c-94e9-7ccc49acf3c2" xsi:nil="true"/>
    <TaxCatchAll xmlns="60dfdbe2-22b5-4261-a021-0a589e027dce" xsi:nil="true"/>
    <_ip_UnifiedCompliancePolicyUIAction xmlns="http://schemas.microsoft.com/sharepoint/v3" xsi:nil="true"/>
    <_ip_UnifiedCompliancePolicyProperties xmlns="http://schemas.microsoft.com/sharepoint/v3"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B55C9C423ABA45BC650AB4FD6D5476" ma:contentTypeVersion="22" ma:contentTypeDescription="Create a new document." ma:contentTypeScope="" ma:versionID="30d1de74a3f6bcccaa2bd3ec33d7f56d">
  <xsd:schema xmlns:xsd="http://www.w3.org/2001/XMLSchema" xmlns:xs="http://www.w3.org/2001/XMLSchema" xmlns:p="http://schemas.microsoft.com/office/2006/metadata/properties" xmlns:ns1="http://schemas.microsoft.com/sharepoint/v3" xmlns:ns2="128e445f-53bd-4d7c-94e9-7ccc49acf3c2" xmlns:ns3="60dfdbe2-22b5-4261-a021-0a589e027dce" targetNamespace="http://schemas.microsoft.com/office/2006/metadata/properties" ma:root="true" ma:fieldsID="b62cbe75ccb062e2d7c4a79d5548e18a" ns1:_="" ns2:_="" ns3:_="">
    <xsd:import namespace="http://schemas.microsoft.com/sharepoint/v3"/>
    <xsd:import namespace="128e445f-53bd-4d7c-94e9-7ccc49acf3c2"/>
    <xsd:import namespace="60dfdbe2-22b5-4261-a021-0a589e027dce"/>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LengthInSeconds" minOccurs="0"/>
                <xsd:element ref="ns2:MediaServiceDateTaken" minOccurs="0"/>
                <xsd:element ref="ns2:MediaServiceGenerationTime" minOccurs="0"/>
                <xsd:element ref="ns2:MediaServiceEventHashCode" minOccurs="0"/>
                <xsd:element ref="ns2:MediaServiceOCR" minOccurs="0"/>
                <xsd:element ref="ns2:MediaServiceLocation" minOccurs="0"/>
                <xsd:element ref="ns2:Date_x002f_Tim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1:_ip_UnifiedCompliancePolicyProperties" minOccurs="0"/>
                <xsd:element ref="ns1:_ip_UnifiedCompliancePolicyUIAc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28e445f-53bd-4d7c-94e9-7ccc49acf3c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LengthInSeconds" ma:index="13" nillable="true" ma:displayName="MediaLengthInSeconds" ma:hidden="true" ma:internalName="MediaLengthInSeconds" ma:readOnly="true">
      <xsd:simpleType>
        <xsd:restriction base="dms:Unknown"/>
      </xsd:simpleType>
    </xsd:element>
    <xsd:element name="MediaServiceDateTaken" ma:index="14" nillable="true" ma:displayName="MediaServiceDateTaken" ma:hidden="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Date_x002f_Time" ma:index="19" nillable="true" ma:displayName="Date/Time" ma:format="DateTime" ma:internalName="Date_x002f_Time">
      <xsd:simpleType>
        <xsd:restriction base="dms:DateTime"/>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55dd6296-2b79-4843-a53e-d30c5b80f8c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5"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6" nillable="true" ma:displayName="MediaServiceSearchProperties" ma:hidden="true" ma:internalName="MediaServiceSearchProperties" ma:readOnly="true">
      <xsd:simpleType>
        <xsd:restriction base="dms:Not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0dfdbe2-22b5-4261-a021-0a589e027dce" elementFormDefault="qualified">
    <xsd:import namespace="http://schemas.microsoft.com/office/2006/documentManagement/types"/>
    <xsd:import namespace="http://schemas.microsoft.com/office/infopath/2007/PartnerControls"/>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element name="TaxCatchAll" ma:index="24" nillable="true" ma:displayName="Taxonomy Catch All Column" ma:hidden="true" ma:list="{25cb0454-a148-475c-934c-527469558b1b}" ma:internalName="TaxCatchAll" ma:showField="CatchAllData" ma:web="60dfdbe2-22b5-4261-a021-0a589e027d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917E620-7E30-44E4-BB1F-F7F0B1D3DE7A}">
  <ds:schemaRefs>
    <ds:schemaRef ds:uri="http://schemas.microsoft.com/sharepoint/v3/contenttype/forms"/>
  </ds:schemaRefs>
</ds:datastoreItem>
</file>

<file path=customXml/itemProps2.xml><?xml version="1.0" encoding="utf-8"?>
<ds:datastoreItem xmlns:ds="http://schemas.openxmlformats.org/officeDocument/2006/customXml" ds:itemID="{C7B73229-FF2D-4980-AAB1-C724700F8090}">
  <ds:schemaRefs>
    <ds:schemaRef ds:uri="http://schemas.openxmlformats.org/package/2006/metadata/core-properties"/>
    <ds:schemaRef ds:uri="http://schemas.microsoft.com/office/2006/metadata/properties"/>
    <ds:schemaRef ds:uri="http://schemas.microsoft.com/sharepoint/v3"/>
    <ds:schemaRef ds:uri="http://purl.org/dc/dcmitype/"/>
    <ds:schemaRef ds:uri="http://www.w3.org/XML/1998/namespace"/>
    <ds:schemaRef ds:uri="http://purl.org/dc/terms/"/>
    <ds:schemaRef ds:uri="http://schemas.microsoft.com/office/2006/documentManagement/types"/>
    <ds:schemaRef ds:uri="128e445f-53bd-4d7c-94e9-7ccc49acf3c2"/>
    <ds:schemaRef ds:uri="http://schemas.microsoft.com/office/infopath/2007/PartnerControls"/>
    <ds:schemaRef ds:uri="60dfdbe2-22b5-4261-a021-0a589e027dce"/>
    <ds:schemaRef ds:uri="http://purl.org/dc/elements/1.1/"/>
  </ds:schemaRefs>
</ds:datastoreItem>
</file>

<file path=customXml/itemProps3.xml><?xml version="1.0" encoding="utf-8"?>
<ds:datastoreItem xmlns:ds="http://schemas.openxmlformats.org/officeDocument/2006/customXml" ds:itemID="{1B9F1E62-3CA8-49AC-A5C9-34B24DBA6D6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128e445f-53bd-4d7c-94e9-7ccc49acf3c2"/>
    <ds:schemaRef ds:uri="60dfdbe2-22b5-4261-a021-0a589e027dc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Micro Template</Template>
  <TotalTime>50493</TotalTime>
  <Words>5908</Words>
  <Application>Microsoft Office PowerPoint</Application>
  <PresentationFormat>Widescreen</PresentationFormat>
  <Paragraphs>399</Paragraphs>
  <Slides>30</Slides>
  <Notes>26</Notes>
  <HiddenSlides>0</HiddenSlides>
  <MMClips>1</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1_Office Theme</vt:lpstr>
      <vt:lpstr>PowerPoint Presentation</vt:lpstr>
      <vt:lpstr>Disclaimer</vt:lpstr>
      <vt:lpstr>Session Objectives</vt:lpstr>
      <vt:lpstr>Icebreaker</vt:lpstr>
      <vt:lpstr>Physical Activity in Small Spaces</vt:lpstr>
      <vt:lpstr>Objective 1: Describe how small spaces can promote opportunities to practice gross motor skills, engage large muscle groups and be active at various intensities.  </vt:lpstr>
      <vt:lpstr>PALS Recap: Space</vt:lpstr>
      <vt:lpstr>Example of an activity in a small space</vt:lpstr>
      <vt:lpstr>Small Spaces</vt:lpstr>
      <vt:lpstr>Objective 2: Recognize how to set up your small space for active play.  </vt:lpstr>
      <vt:lpstr>Setting up your small space for success</vt:lpstr>
      <vt:lpstr>Provider Role </vt:lpstr>
      <vt:lpstr>Choosing Activities</vt:lpstr>
      <vt:lpstr>Objective 3: Identify 4 games that can be played in small spaces. </vt:lpstr>
      <vt:lpstr>Games for Small Spaces:  Without Equipment</vt:lpstr>
      <vt:lpstr>1. Movement and Music</vt:lpstr>
      <vt:lpstr>2. Line Game Adaptations</vt:lpstr>
      <vt:lpstr>Games for Small Spaces:  With Equipment</vt:lpstr>
      <vt:lpstr>Equipment</vt:lpstr>
      <vt:lpstr>1. Sock/Bean Bag Games</vt:lpstr>
      <vt:lpstr>2. Tape Games</vt:lpstr>
      <vt:lpstr>Small Spaces Strategy  Pair and Share </vt:lpstr>
      <vt:lpstr>Family Engagement</vt:lpstr>
      <vt:lpstr>Questions and Discussion</vt:lpstr>
      <vt:lpstr>Extension Ideas</vt:lpstr>
      <vt:lpstr>Challenge: Adapting Games for Small Spaces</vt:lpstr>
      <vt:lpstr>Mind-Body Exercises</vt:lpstr>
      <vt:lpstr>Games for Small Spaces: With Equipment</vt:lpstr>
      <vt:lpstr>Toddler Ideas</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Press, Hannah</cp:lastModifiedBy>
  <cp:revision>200</cp:revision>
  <dcterms:created xsi:type="dcterms:W3CDTF">2023-11-27T20:26:27Z</dcterms:created>
  <dcterms:modified xsi:type="dcterms:W3CDTF">2026-07-21T15:27:16Z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0x01010019B55C9C423ABA45BC650AB4FD6D5476</vt:lpwstr>
  </property>
  <property fmtid="{D5CDD505-2E9C-101B-9397-08002B2CF9AE}" pid="3" name="MediaServiceImageTags">
    <vt:lpwstr/>
  </property>
</Properties>
</file>